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32"/>
  </p:notesMasterIdLst>
  <p:sldIdLst>
    <p:sldId id="284" r:id="rId2"/>
    <p:sldId id="285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22" r:id="rId22"/>
    <p:sldId id="423" r:id="rId23"/>
    <p:sldId id="424" r:id="rId24"/>
    <p:sldId id="425" r:id="rId25"/>
    <p:sldId id="416" r:id="rId26"/>
    <p:sldId id="417" r:id="rId27"/>
    <p:sldId id="418" r:id="rId28"/>
    <p:sldId id="419" r:id="rId29"/>
    <p:sldId id="420" r:id="rId30"/>
    <p:sldId id="42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Sedigh Toulabi" initials="MST" lastIdx="1" clrIdx="0">
    <p:extLst>
      <p:ext uri="{19B8F6BF-5375-455C-9EA6-DF929625EA0E}">
        <p15:presenceInfo xmlns:p15="http://schemas.microsoft.com/office/powerpoint/2012/main" userId="S::toulabi@uwindsor.ca::fb121ad3-1f97-4b79-9efb-75fb597b74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C5ED-118B-4425-85F7-7B9019554115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2A30-7594-4857-A028-886D6D77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6F6-620D-42C0-A533-39D54DECC446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C080-8F50-4682-BFC8-F0429004B123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B3BC-23C3-4EF7-A296-513CE8343D7A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0" y="1515291"/>
            <a:ext cx="9144000" cy="250807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7000" b="1">
                <a:solidFill>
                  <a:srgbClr val="214D9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13264" y="4161272"/>
            <a:ext cx="5917473" cy="10508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3C4102-2DCB-40F6-A79C-320903766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3264" y="5773782"/>
            <a:ext cx="7530736" cy="474617"/>
          </a:xfrm>
          <a:prstGeom prst="rect">
            <a:avLst/>
          </a:prstGeom>
        </p:spPr>
        <p:txBody>
          <a:bodyPr/>
          <a:lstStyle>
            <a:lvl1pPr algn="r">
              <a:defRPr sz="2200" i="1">
                <a:solidFill>
                  <a:srgbClr val="420747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961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CD3-6EE9-4CC2-BFB5-91E97B5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8" y="1651548"/>
            <a:ext cx="6701564" cy="156191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CC4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CBDD3-DA0C-4A5E-B00D-A818801AC2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1218" y="3305175"/>
            <a:ext cx="6701564" cy="155420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214E9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092CC-E35B-4C56-8CF6-010A9E3E7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F5E8-808C-4D7B-AC44-EC77037639AE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EAD1-46C8-4A2E-B44E-E0C0C4EBA57B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C805-BC94-494B-904A-5C53F0FCF2A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A3F-2325-4910-B089-2E68F551D1EC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9D3B-C7F9-41B3-B8EF-CEA82E41D79F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D29A-A26F-4AE1-AAF8-5CC6FF1ACCF3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D39-9F4F-4216-AB95-1080245B66A3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4020-D8B5-400A-AE07-75574DB8F312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B06D-683C-4337-97A1-6AEBE191A909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2.png"/><Relationship Id="rId15" Type="http://schemas.openxmlformats.org/officeDocument/2006/relationships/image" Target="../media/image44.png"/><Relationship Id="rId10" Type="http://schemas.openxmlformats.org/officeDocument/2006/relationships/image" Target="../media/image55.png"/><Relationship Id="rId4" Type="http://schemas.openxmlformats.org/officeDocument/2006/relationships/image" Target="../media/image41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7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539-B8D0-4740-8297-703E6A586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</a:t>
            </a:r>
            <a:br>
              <a:rPr lang="en-US" dirty="0"/>
            </a:br>
            <a:r>
              <a:rPr lang="en-US" sz="4000" b="0" i="1" dirty="0"/>
              <a:t>for Engineering Applications</a:t>
            </a:r>
            <a:br>
              <a:rPr lang="en-US" sz="4000" b="0" i="1" dirty="0"/>
            </a:br>
            <a:r>
              <a:rPr lang="en-US" sz="3500" dirty="0">
                <a:solidFill>
                  <a:srgbClr val="C30C20"/>
                </a:solidFill>
              </a:rPr>
              <a:t>Fifth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83F8-C1B8-4CD2-A60B-092C1726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J. Palm III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D14E126-07CF-4986-AEC1-122911EBE6C9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6354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1737342-FB5A-4FE4-87D8-98A54477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9" y="1298049"/>
            <a:ext cx="7033752" cy="4278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with “Mux” and “To workspace” blocks: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43D4F-637D-4530-8A56-EA4C78D1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9" y="3426797"/>
            <a:ext cx="3170320" cy="304866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E3480B-B582-441F-B90B-8D871FE6F66B}"/>
              </a:ext>
            </a:extLst>
          </p:cNvPr>
          <p:cNvCxnSpPr/>
          <p:nvPr/>
        </p:nvCxnSpPr>
        <p:spPr>
          <a:xfrm flipH="1">
            <a:off x="1490210" y="1899364"/>
            <a:ext cx="1146890" cy="16952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DF05D8-0F8E-439A-8B6A-8662A1D364D7}"/>
              </a:ext>
            </a:extLst>
          </p:cNvPr>
          <p:cNvCxnSpPr/>
          <p:nvPr/>
        </p:nvCxnSpPr>
        <p:spPr>
          <a:xfrm>
            <a:off x="2942711" y="2599493"/>
            <a:ext cx="441788" cy="2363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2C56E11-5901-4D4C-813A-AAA20EF72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46" y="5822638"/>
            <a:ext cx="3965345" cy="171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EC0C51-3A69-4CB1-B400-C2CF1C587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444" y="2917860"/>
            <a:ext cx="3065429" cy="256853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253EAA-DEC5-473E-8CD6-8FC368CE1F5C}"/>
              </a:ext>
            </a:extLst>
          </p:cNvPr>
          <p:cNvCxnSpPr/>
          <p:nvPr/>
        </p:nvCxnSpPr>
        <p:spPr>
          <a:xfrm flipV="1">
            <a:off x="7060473" y="5265506"/>
            <a:ext cx="524685" cy="557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329A21-69FE-49E3-820F-4AFB815F3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0842"/>
              </p:ext>
            </p:extLst>
          </p:nvPr>
        </p:nvGraphicFramePr>
        <p:xfrm>
          <a:off x="4381500" y="2806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0329A21-69FE-49E3-820F-4AFB815F3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1500" y="28067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8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4B083-BF18-45F4-B754-3A1E9A42ED3C}"/>
                  </a:ext>
                </a:extLst>
              </p:cNvPr>
              <p:cNvSpPr/>
              <p:nvPr/>
            </p:nvSpPr>
            <p:spPr>
              <a:xfrm>
                <a:off x="438364" y="1064862"/>
                <a:ext cx="8458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Q1-Create a Simulink model to plot the solution of the following equation for</a:t>
                </a:r>
              </a:p>
              <a:p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⁡4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+5 </m:t>
                    </m:r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⁡3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(0)=2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at t=6s is equal to:</a:t>
                </a:r>
              </a:p>
              <a:p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4B083-BF18-45F4-B754-3A1E9A42E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4" y="1064862"/>
                <a:ext cx="8458200" cy="1938992"/>
              </a:xfrm>
              <a:prstGeom prst="rect">
                <a:avLst/>
              </a:prstGeom>
              <a:blipFill>
                <a:blip r:embed="rId3"/>
                <a:stretch>
                  <a:fillRect l="-7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6D8513-3A6D-4575-B4BD-14F16211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436" y="2633007"/>
            <a:ext cx="6873411" cy="3907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74B52-20A3-4539-8F63-3FD0B0C7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92" y="4335098"/>
            <a:ext cx="1726057" cy="2205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1E919-BD98-4807-8BEC-E0A60D739FD7}"/>
              </a:ext>
            </a:extLst>
          </p:cNvPr>
          <p:cNvSpPr txBox="1"/>
          <p:nvPr/>
        </p:nvSpPr>
        <p:spPr>
          <a:xfrm>
            <a:off x="1142022" y="3518989"/>
            <a:ext cx="142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blocks are built by sin block</a:t>
            </a:r>
          </a:p>
        </p:txBody>
      </p:sp>
    </p:spTree>
    <p:extLst>
      <p:ext uri="{BB962C8B-B14F-4D97-AF65-F5344CB8AC3E}">
        <p14:creationId xmlns:p14="http://schemas.microsoft.com/office/powerpoint/2010/main" val="16977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52606-BB63-46B0-9494-50DE4A29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4" y="3325407"/>
            <a:ext cx="3981236" cy="1480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9BBAC-13BA-450E-8995-8FADA7A8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81" y="3365261"/>
            <a:ext cx="2743410" cy="3110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909B18-CE12-4BA5-8CD1-3C2B6F50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56" y="5078431"/>
            <a:ext cx="3519564" cy="885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4AB823-0C3C-40E1-8FF0-DFA0E6399FA4}"/>
                  </a:ext>
                </a:extLst>
              </p:cNvPr>
              <p:cNvSpPr/>
              <p:nvPr/>
            </p:nvSpPr>
            <p:spPr>
              <a:xfrm>
                <a:off x="489613" y="1041729"/>
                <a:ext cx="8164774" cy="2395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9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Q2-The following equation has no analytical solution even though it is linear.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(0)=0</m:t>
                      </m:r>
                    </m:oMath>
                  </m:oMathPara>
                </a14:m>
                <a:endParaRPr lang="es-ES" sz="19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9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approximate solution, which is less accurate for larger values of t,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de-DE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−3+3</m:t>
                      </m:r>
                      <m:sSup>
                        <m:sSupPr>
                          <m:ctrlP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19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9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a Simulink model to solve this problem, and compare its solution with the approximate solution over the range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9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4AB823-0C3C-40E1-8FF0-DFA0E639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1041729"/>
                <a:ext cx="8164774" cy="2395977"/>
              </a:xfrm>
              <a:prstGeom prst="rect">
                <a:avLst/>
              </a:prstGeom>
              <a:blipFill>
                <a:blip r:embed="rId6"/>
                <a:stretch>
                  <a:fillRect l="-672" t="-1272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84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842" y="649064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state variables model: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2CD1F-EE4D-404B-B6AA-62433115185B}"/>
              </a:ext>
            </a:extLst>
          </p:cNvPr>
          <p:cNvSpPr/>
          <p:nvPr/>
        </p:nvSpPr>
        <p:spPr>
          <a:xfrm>
            <a:off x="559492" y="1049174"/>
            <a:ext cx="802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equations of motion of the two-mass suspension model shown below.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46D7-E88A-41E1-8558-F796417CB1CD}"/>
                  </a:ext>
                </a:extLst>
              </p:cNvPr>
              <p:cNvSpPr txBox="1"/>
              <p:nvPr/>
            </p:nvSpPr>
            <p:spPr>
              <a:xfrm>
                <a:off x="627090" y="2003282"/>
                <a:ext cx="582079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46D7-E88A-41E1-8558-F796417C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" y="2003282"/>
                <a:ext cx="58207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1E08B3-514C-4783-93BB-81A2DC548E7C}"/>
                  </a:ext>
                </a:extLst>
              </p:cNvPr>
              <p:cNvSpPr/>
              <p:nvPr/>
            </p:nvSpPr>
            <p:spPr>
              <a:xfrm>
                <a:off x="498842" y="3565693"/>
                <a:ext cx="4572000" cy="15465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100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1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pl-PL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100" dirty="0">
                    <a:latin typeface="STIXMathJax_Main-Regular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100" b="0" i="0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l-PL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1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pl-PL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sz="21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100" dirty="0">
                    <a:latin typeface="STIXMathJax_Main-Regular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100" dirty="0">
                    <a:latin typeface="+mj-lt"/>
                    <a:cs typeface="Arial" panose="020B0604020202020204" pitchFamily="34" charset="0"/>
                  </a:rPr>
                  <a:t>We have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1E08B3-514C-4783-93BB-81A2DC54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2" y="3565693"/>
                <a:ext cx="4572000" cy="1546577"/>
              </a:xfrm>
              <a:prstGeom prst="rect">
                <a:avLst/>
              </a:prstGeom>
              <a:blipFill>
                <a:blip r:embed="rId4"/>
                <a:stretch>
                  <a:fillRect l="-1600" b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58EEC0-6394-4A04-BFFB-E63BDD6E1078}"/>
                  </a:ext>
                </a:extLst>
              </p:cNvPr>
              <p:cNvSpPr txBox="1"/>
              <p:nvPr/>
            </p:nvSpPr>
            <p:spPr>
              <a:xfrm>
                <a:off x="627090" y="4885072"/>
                <a:ext cx="7543800" cy="1508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58EEC0-6394-4A04-BFFB-E63BDD6E1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" y="4885072"/>
                <a:ext cx="7543800" cy="1508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85025811-CC4A-479D-B43D-AC61FED6D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698" y="1900375"/>
            <a:ext cx="2616829" cy="2841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CE68360-4B0D-4461-AB18-A39AA03295D0}"/>
              </a:ext>
            </a:extLst>
          </p:cNvPr>
          <p:cNvSpPr/>
          <p:nvPr/>
        </p:nvSpPr>
        <p:spPr>
          <a:xfrm>
            <a:off x="6399194" y="4639110"/>
            <a:ext cx="208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Times-Roman"/>
              </a:rPr>
              <a:t>Two-mass suspension model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34D89-7832-4B91-B8C4-0289DCAD7A5B}"/>
                  </a:ext>
                </a:extLst>
              </p:cNvPr>
              <p:cNvSpPr txBox="1"/>
              <p:nvPr/>
            </p:nvSpPr>
            <p:spPr>
              <a:xfrm>
                <a:off x="627090" y="3007634"/>
                <a:ext cx="802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34D89-7832-4B91-B8C4-0289DCAD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" y="3007634"/>
                <a:ext cx="802336" cy="276999"/>
              </a:xfrm>
              <a:prstGeom prst="rect">
                <a:avLst/>
              </a:prstGeom>
              <a:blipFill>
                <a:blip r:embed="rId7"/>
                <a:stretch>
                  <a:fillRect l="-6870" r="-229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EAFF7A-17C6-4148-8FC0-D3E29872A8A9}"/>
                  </a:ext>
                </a:extLst>
              </p:cNvPr>
              <p:cNvSpPr txBox="1"/>
              <p:nvPr/>
            </p:nvSpPr>
            <p:spPr>
              <a:xfrm>
                <a:off x="627089" y="3317600"/>
                <a:ext cx="812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EAFF7A-17C6-4148-8FC0-D3E29872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9" y="3317600"/>
                <a:ext cx="812978" cy="276999"/>
              </a:xfrm>
              <a:prstGeom prst="rect">
                <a:avLst/>
              </a:prstGeom>
              <a:blipFill>
                <a:blip r:embed="rId8"/>
                <a:stretch>
                  <a:fillRect l="-6767" r="-22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5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842" y="649064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state variables model: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A878A8-9EEF-4C5A-B248-C7CF977242B5}"/>
                  </a:ext>
                </a:extLst>
              </p:cNvPr>
              <p:cNvSpPr txBox="1"/>
              <p:nvPr/>
            </p:nvSpPr>
            <p:spPr>
              <a:xfrm>
                <a:off x="435317" y="975880"/>
                <a:ext cx="7543800" cy="1257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pl-PL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A878A8-9EEF-4C5A-B248-C7CF9772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17" y="975880"/>
                <a:ext cx="7543800" cy="12570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6B1275-9AAB-484C-B6E9-6B043177A65A}"/>
                  </a:ext>
                </a:extLst>
              </p:cNvPr>
              <p:cNvSpPr/>
              <p:nvPr/>
            </p:nvSpPr>
            <p:spPr>
              <a:xfrm>
                <a:off x="1371600" y="2375341"/>
                <a:ext cx="22535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20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𝑨𝒛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0" lang="en-US" sz="20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6B1275-9AAB-484C-B6E9-6B043177A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375341"/>
                <a:ext cx="2253566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83172E-EA73-4539-9E12-0F2B9B49B77D}"/>
                  </a:ext>
                </a:extLst>
              </p:cNvPr>
              <p:cNvSpPr txBox="1"/>
              <p:nvPr/>
            </p:nvSpPr>
            <p:spPr>
              <a:xfrm>
                <a:off x="347538" y="2817588"/>
                <a:ext cx="5053884" cy="1264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0           1          0         0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0           0           0        1 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   −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83172E-EA73-4539-9E12-0F2B9B49B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8" y="2817588"/>
                <a:ext cx="5053884" cy="126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2786DC-C39B-4CAA-8E1E-3F3EF3DDD204}"/>
                  </a:ext>
                </a:extLst>
              </p:cNvPr>
              <p:cNvSpPr/>
              <p:nvPr/>
            </p:nvSpPr>
            <p:spPr>
              <a:xfrm>
                <a:off x="1304026" y="4201360"/>
                <a:ext cx="22152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𝑪𝒛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0" lang="en-US" sz="20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2786DC-C39B-4CAA-8E1E-3F3EF3DDD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6" y="4201360"/>
                <a:ext cx="2215222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AAA223-F91C-4DF7-8AB8-A0F876F91BAC}"/>
                  </a:ext>
                </a:extLst>
              </p:cNvPr>
              <p:cNvSpPr txBox="1"/>
              <p:nvPr/>
            </p:nvSpPr>
            <p:spPr>
              <a:xfrm>
                <a:off x="662472" y="4662478"/>
                <a:ext cx="3879203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1      0       0     0</m:t>
                            </m:r>
                          </m:e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0      0      1     0 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0" lang="en-US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AAA223-F91C-4DF7-8AB8-A0F876F9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4662478"/>
                <a:ext cx="3879203" cy="605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6979D38-04D6-40AF-BB2B-6EEFF8221290}"/>
                  </a:ext>
                </a:extLst>
              </p:cNvPr>
              <p:cNvSpPr/>
              <p:nvPr/>
            </p:nvSpPr>
            <p:spPr>
              <a:xfrm>
                <a:off x="5658492" y="3037542"/>
                <a:ext cx="3048000" cy="1806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CA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CA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CA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CA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0" lang="en-CA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CA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CA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0" lang="en-CA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6979D38-04D6-40AF-BB2B-6EEFF8221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92" y="3037542"/>
                <a:ext cx="3048000" cy="1806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8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842" y="649064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C1DD63-5D7F-47C0-9319-A23DDB8B8EB6}"/>
                  </a:ext>
                </a:extLst>
              </p:cNvPr>
              <p:cNvSpPr/>
              <p:nvPr/>
            </p:nvSpPr>
            <p:spPr>
              <a:xfrm>
                <a:off x="498842" y="1027577"/>
                <a:ext cx="4484124" cy="2687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Q3-The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unit step function, and the initial conditions are zero. Use the following values to determine the response for a two-mass suspension model. 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=1917 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C1DD63-5D7F-47C0-9319-A23DDB8B8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2" y="1027577"/>
                <a:ext cx="4484124" cy="2687339"/>
              </a:xfrm>
              <a:prstGeom prst="rect">
                <a:avLst/>
              </a:prstGeom>
              <a:blipFill>
                <a:blip r:embed="rId3"/>
                <a:stretch>
                  <a:fillRect l="-1497" t="-1364" r="-1361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7A3B03-AFBD-4962-BDBD-42BC5914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1" y="4342273"/>
            <a:ext cx="5136533" cy="230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8ED67-4937-455B-BB0F-AF374BFE9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71" y="4651790"/>
            <a:ext cx="5393290" cy="210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697755-1D0E-4E1F-AE6F-7D5211BB1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92" y="4878817"/>
            <a:ext cx="3533775" cy="1466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11D3A4-DA88-43D4-8A88-08664F054688}"/>
              </a:ext>
            </a:extLst>
          </p:cNvPr>
          <p:cNvSpPr txBox="1"/>
          <p:nvPr/>
        </p:nvSpPr>
        <p:spPr>
          <a:xfrm>
            <a:off x="3272037" y="4933182"/>
            <a:ext cx="4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BCB9DC-8514-4263-AA11-D7239FB0ACE4}"/>
              </a:ext>
            </a:extLst>
          </p:cNvPr>
          <p:cNvSpPr txBox="1"/>
          <p:nvPr/>
        </p:nvSpPr>
        <p:spPr>
          <a:xfrm>
            <a:off x="3272037" y="5226626"/>
            <a:ext cx="4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787488-8DC1-4402-A373-BCF0C30E4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099" y="2206210"/>
            <a:ext cx="3533774" cy="41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83588-606A-4CA2-8A45-3D278254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3" y="1191979"/>
            <a:ext cx="5908714" cy="5221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469704-2C43-431F-BC0B-08F058DC1E74}"/>
              </a:ext>
            </a:extLst>
          </p:cNvPr>
          <p:cNvSpPr txBox="1"/>
          <p:nvPr/>
        </p:nvSpPr>
        <p:spPr>
          <a:xfrm>
            <a:off x="4572000" y="2205393"/>
            <a:ext cx="4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AC3BA-26B4-4A1A-9D16-D77FC23AC874}"/>
              </a:ext>
            </a:extLst>
          </p:cNvPr>
          <p:cNvSpPr txBox="1"/>
          <p:nvPr/>
        </p:nvSpPr>
        <p:spPr>
          <a:xfrm>
            <a:off x="4647344" y="4237964"/>
            <a:ext cx="4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example of a rocket-propelled sled: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4ADF33-7726-45AA-998A-2CF09A07D403}"/>
                  </a:ext>
                </a:extLst>
              </p:cNvPr>
              <p:cNvSpPr/>
              <p:nvPr/>
            </p:nvSpPr>
            <p:spPr>
              <a:xfrm>
                <a:off x="489613" y="1080550"/>
                <a:ext cx="5396134" cy="2055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rocket thrust initially is horizontal, but the engine accidentally pivots during firing and rotates with an angular acceleration of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Compute the sled’s velocity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≤10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(0) =0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rocket thrust is 4000 N and the sled mass is 450 kg.</a:t>
                </a:r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4ADF33-7726-45AA-998A-2CF09A07D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1080550"/>
                <a:ext cx="5396134" cy="2055819"/>
              </a:xfrm>
              <a:prstGeom prst="rect">
                <a:avLst/>
              </a:prstGeom>
              <a:blipFill>
                <a:blip r:embed="rId3"/>
                <a:stretch>
                  <a:fillRect l="-1129" t="-1484" r="-1129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6AC1955-E348-468D-9F98-7F7A9DFD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1" y="1447861"/>
            <a:ext cx="3000664" cy="1035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1DFF04-FAA0-4FD7-8F70-7B568DD75DD1}"/>
                  </a:ext>
                </a:extLst>
              </p:cNvPr>
              <p:cNvSpPr/>
              <p:nvPr/>
            </p:nvSpPr>
            <p:spPr>
              <a:xfrm>
                <a:off x="489613" y="3117196"/>
                <a:ext cx="48739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CA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CA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0" lang="en-CA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   4000</m:t>
                      </m:r>
                      <m:func>
                        <m:funcPr>
                          <m:ctrlPr>
                            <a:rPr kumimoji="0" lang="en-CA" sz="2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CA" sz="22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0" lang="el-GR" sz="2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kumimoji="0" lang="el-GR" sz="2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CA" sz="2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CA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=450 </m:t>
                      </m:r>
                      <m:acc>
                        <m:accPr>
                          <m:chr m:val="̇"/>
                          <m:ctrlPr>
                            <a:rPr kumimoji="0" lang="en-CA" sz="2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CA" sz="2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CA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1DFF04-FAA0-4FD7-8F70-7B568DD75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3117196"/>
                <a:ext cx="4873962" cy="430887"/>
              </a:xfrm>
              <a:prstGeom prst="rect">
                <a:avLst/>
              </a:prstGeom>
              <a:blipFill>
                <a:blip r:embed="rId5"/>
                <a:stretch>
                  <a:fillRect r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A0B061-E4DD-4681-8470-0E714C090D06}"/>
                  </a:ext>
                </a:extLst>
              </p:cNvPr>
              <p:cNvSpPr/>
              <p:nvPr/>
            </p:nvSpPr>
            <p:spPr>
              <a:xfrm>
                <a:off x="880532" y="3461401"/>
                <a:ext cx="4408066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l-GR" sz="20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0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acc>
                            <m:accPr>
                              <m:chr m:val="̈"/>
                              <m:ctrlPr>
                                <a:rPr lang="en-CA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ctrlPr>
                                <a:rPr lang="en-CA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CA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m:rPr>
                              <m:brk m:alnAt="23"/>
                            </m:rP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sSup>
                        <m:sSupPr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A0B061-E4DD-4681-8470-0E714C090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32" y="3461401"/>
                <a:ext cx="4408066" cy="780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E6D55B34-DABE-4EED-AFBC-EBC3C9264113}"/>
              </a:ext>
            </a:extLst>
          </p:cNvPr>
          <p:cNvSpPr/>
          <p:nvPr/>
        </p:nvSpPr>
        <p:spPr>
          <a:xfrm>
            <a:off x="5237620" y="2981328"/>
            <a:ext cx="516874" cy="1282921"/>
          </a:xfrm>
          <a:prstGeom prst="rightBrac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3B933D-6765-4CA5-8491-534C6B3C517D}"/>
                  </a:ext>
                </a:extLst>
              </p:cNvPr>
              <p:cNvSpPr/>
              <p:nvPr/>
            </p:nvSpPr>
            <p:spPr>
              <a:xfrm>
                <a:off x="5679517" y="3275406"/>
                <a:ext cx="3440814" cy="691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4000</m:t>
                      </m:r>
                      <m:r>
                        <a:rPr lang="en-CA" sz="2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l-GR" sz="22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CA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2200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=450 </m:t>
                      </m:r>
                      <m:acc>
                        <m:accPr>
                          <m:chr m:val="̇"/>
                          <m:ctrlPr>
                            <a:rPr lang="en-CA" sz="22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200" i="1" dirty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3B933D-6765-4CA5-8491-534C6B3C5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17" y="3275406"/>
                <a:ext cx="3440814" cy="691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5415EF-7938-40CC-A849-36EEA31FBF3A}"/>
                  </a:ext>
                </a:extLst>
              </p:cNvPr>
              <p:cNvSpPr txBox="1"/>
              <p:nvPr/>
            </p:nvSpPr>
            <p:spPr>
              <a:xfrm>
                <a:off x="2926594" y="4496119"/>
                <a:ext cx="3491853" cy="757195"/>
              </a:xfrm>
              <a:prstGeom prst="rect">
                <a:avLst/>
              </a:prstGeom>
              <a:solidFill>
                <a:srgbClr val="9BBB59">
                  <a:lumMod val="40000"/>
                  <a:lumOff val="6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CA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ctrlP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kumimoji="0" lang="en-CA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CA" sz="22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CA" sz="22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CA" sz="22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CA" sz="22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kumimoji="0" lang="en-CA" sz="22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0" lang="en-CA" sz="22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CA" sz="22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0" lang="en-CA" sz="22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kumimoji="0" lang="en-CA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0" lang="en-CA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5415EF-7938-40CC-A849-36EEA31F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94" y="4496119"/>
                <a:ext cx="3491853" cy="7571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4159CBB-970B-4DD9-B3AB-315E54176786}"/>
              </a:ext>
            </a:extLst>
          </p:cNvPr>
          <p:cNvSpPr/>
          <p:nvPr/>
        </p:nvSpPr>
        <p:spPr>
          <a:xfrm>
            <a:off x="1130268" y="5317994"/>
            <a:ext cx="7171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closed-form solution is available for the integral, which is called</a:t>
            </a:r>
          </a:p>
          <a:p>
            <a:pPr algn="just"/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Fresnel’s cosine integral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05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example of a rocket-propelled sled: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08AA8-78F4-4625-8CDE-BB24718958DD}"/>
              </a:ext>
            </a:extLst>
          </p:cNvPr>
          <p:cNvSpPr txBox="1"/>
          <p:nvPr/>
        </p:nvSpPr>
        <p:spPr>
          <a:xfrm>
            <a:off x="489613" y="108055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of a Rocket-propelled Sled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36BFD-AFDE-4B05-AF2A-5C890A8F8142}"/>
                  </a:ext>
                </a:extLst>
              </p:cNvPr>
              <p:cNvSpPr txBox="1"/>
              <p:nvPr/>
            </p:nvSpPr>
            <p:spPr>
              <a:xfrm>
                <a:off x="543674" y="1496348"/>
                <a:ext cx="3815340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CA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ctrlP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unc>
                            <m:funcPr>
                              <m:ctrlPr>
                                <a:rPr kumimoji="0" lang="en-CA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CA" sz="2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CA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CA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CA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kumimoji="0" lang="en-CA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0" lang="en-CA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CA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0" lang="en-CA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kumimoji="0" lang="en-CA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36BFD-AFDE-4B05-AF2A-5C890A8F8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4" y="1496348"/>
                <a:ext cx="3815340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3AD2AD9-083B-42D1-9026-0BC4CA942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358" y="1080550"/>
            <a:ext cx="3478439" cy="1199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57982-0CF8-498D-A952-1B160A4B0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90" y="2595151"/>
            <a:ext cx="7081837" cy="808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CABEB2-030C-4B35-B1F0-808742D3C26B}"/>
                  </a:ext>
                </a:extLst>
              </p:cNvPr>
              <p:cNvSpPr/>
              <p:nvPr/>
            </p:nvSpPr>
            <p:spPr>
              <a:xfrm>
                <a:off x="618395" y="2812444"/>
                <a:ext cx="394147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CABEB2-030C-4B35-B1F0-808742D3C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5" y="2812444"/>
                <a:ext cx="394147" cy="414472"/>
              </a:xfrm>
              <a:prstGeom prst="rect">
                <a:avLst/>
              </a:prstGeom>
              <a:blipFill>
                <a:blip r:embed="rId6"/>
                <a:stretch>
                  <a:fillRect r="-3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B0D2E6-82E4-4C11-9282-54B3086B619F}"/>
                  </a:ext>
                </a:extLst>
              </p:cNvPr>
              <p:cNvSpPr/>
              <p:nvPr/>
            </p:nvSpPr>
            <p:spPr>
              <a:xfrm>
                <a:off x="3355920" y="2626016"/>
                <a:ext cx="394147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B0D2E6-82E4-4C11-9282-54B3086B6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20" y="2626016"/>
                <a:ext cx="394147" cy="414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F9F9B0-1756-4ABB-A76D-09783BDDA0F3}"/>
                  </a:ext>
                </a:extLst>
              </p:cNvPr>
              <p:cNvSpPr/>
              <p:nvPr/>
            </p:nvSpPr>
            <p:spPr>
              <a:xfrm>
                <a:off x="2126202" y="2635848"/>
                <a:ext cx="394147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F9F9B0-1756-4ABB-A76D-09783BDDA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02" y="2635848"/>
                <a:ext cx="394147" cy="414472"/>
              </a:xfrm>
              <a:prstGeom prst="rect">
                <a:avLst/>
              </a:prstGeom>
              <a:blipFill>
                <a:blip r:embed="rId8"/>
                <a:stretch>
                  <a:fillRect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CD2AF2-0022-4129-A21F-FBB803434656}"/>
                  </a:ext>
                </a:extLst>
              </p:cNvPr>
              <p:cNvSpPr/>
              <p:nvPr/>
            </p:nvSpPr>
            <p:spPr>
              <a:xfrm>
                <a:off x="6301869" y="2626016"/>
                <a:ext cx="3893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CD2AF2-0022-4129-A21F-FBB803434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69" y="2626016"/>
                <a:ext cx="389337" cy="400110"/>
              </a:xfrm>
              <a:prstGeom prst="rect">
                <a:avLst/>
              </a:prstGeom>
              <a:blipFill>
                <a:blip r:embed="rId9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733FA9-B616-4979-A423-6EC19716C7A7}"/>
                  </a:ext>
                </a:extLst>
              </p:cNvPr>
              <p:cNvSpPr/>
              <p:nvPr/>
            </p:nvSpPr>
            <p:spPr>
              <a:xfrm>
                <a:off x="7978770" y="2767869"/>
                <a:ext cx="708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kumimoji="0" lang="en-CA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CA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0" lang="en-CA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733FA9-B616-4979-A423-6EC19716C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70" y="2767869"/>
                <a:ext cx="708207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E0E49B-5473-4B41-9EBF-068D78C215E6}"/>
                  </a:ext>
                </a:extLst>
              </p:cNvPr>
              <p:cNvSpPr/>
              <p:nvPr/>
            </p:nvSpPr>
            <p:spPr>
              <a:xfrm>
                <a:off x="618395" y="3188017"/>
                <a:ext cx="458779" cy="512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1E0E49B-5473-4B41-9EBF-068D78C21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5" y="3188017"/>
                <a:ext cx="458779" cy="51238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FCC519D-C7EC-4F30-8DAF-6FD78D4FAA87}"/>
                  </a:ext>
                </a:extLst>
              </p:cNvPr>
              <p:cNvSpPr/>
              <p:nvPr/>
            </p:nvSpPr>
            <p:spPr>
              <a:xfrm>
                <a:off x="2108453" y="3202885"/>
                <a:ext cx="489236" cy="502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t</a:t>
                </a:r>
                <a:endParaRPr kumimoji="0" lang="en-CA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FCC519D-C7EC-4F30-8DAF-6FD78D4FA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453" y="3202885"/>
                <a:ext cx="489236" cy="502573"/>
              </a:xfrm>
              <a:prstGeom prst="rect">
                <a:avLst/>
              </a:prstGeom>
              <a:blipFill>
                <a:blip r:embed="rId12"/>
                <a:stretch>
                  <a:fillRect r="-1125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8C3147-7FAB-425A-ADCF-AD07F6D327B9}"/>
                  </a:ext>
                </a:extLst>
              </p:cNvPr>
              <p:cNvSpPr/>
              <p:nvPr/>
            </p:nvSpPr>
            <p:spPr>
              <a:xfrm>
                <a:off x="3251986" y="3191829"/>
                <a:ext cx="795153" cy="512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sSup>
                        <m:sSupPr>
                          <m:ctrlP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8C3147-7FAB-425A-ADCF-AD07F6D32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86" y="3191829"/>
                <a:ext cx="795153" cy="512384"/>
              </a:xfrm>
              <a:prstGeom prst="rect">
                <a:avLst/>
              </a:prstGeom>
              <a:blipFill>
                <a:blip r:embed="rId1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FC30D5-F0B0-41A4-8BBF-87027855BB5B}"/>
                  </a:ext>
                </a:extLst>
              </p:cNvPr>
              <p:cNvSpPr/>
              <p:nvPr/>
            </p:nvSpPr>
            <p:spPr>
              <a:xfrm>
                <a:off x="4323454" y="3306805"/>
                <a:ext cx="1317476" cy="512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CA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CA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CA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CA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kumimoji="0" lang="en-CA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0" lang="en-CA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CA" sz="16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FC30D5-F0B0-41A4-8BBF-87027855B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54" y="3306805"/>
                <a:ext cx="1317476" cy="512384"/>
              </a:xfrm>
              <a:prstGeom prst="rect">
                <a:avLst/>
              </a:prstGeom>
              <a:blipFill>
                <a:blip r:embed="rId1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5CA032C-C6B3-4241-83BD-A49F9BFDA5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613" y="4345814"/>
            <a:ext cx="8206510" cy="8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example of a rocket-propelled sled: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B859D-DAD3-49EC-A620-04FBB4A7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95" y="1129542"/>
            <a:ext cx="4477001" cy="443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BECA6B-36F5-47DD-A54E-9BEDCCE442F7}"/>
              </a:ext>
            </a:extLst>
          </p:cNvPr>
          <p:cNvSpPr txBox="1"/>
          <p:nvPr/>
        </p:nvSpPr>
        <p:spPr>
          <a:xfrm>
            <a:off x="4857354" y="2344461"/>
            <a:ext cx="101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85638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CAE8A8-FE62-4BB5-98E8-2D7F19AD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FF9B4B-61E6-49FD-BB76-48DCB654DE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Simulink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952D9D-7158-440A-81F6-DFE892314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response: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8112C-AE97-4C4D-B0A2-909F340A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2" y="1161087"/>
            <a:ext cx="4290478" cy="1245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F86B99-6A26-4BAB-B7A6-162EF38C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446" y="1957227"/>
            <a:ext cx="4400047" cy="4328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0BFDD7-F68F-4F0B-8E2E-4D2D90D8FEA6}"/>
              </a:ext>
            </a:extLst>
          </p:cNvPr>
          <p:cNvSpPr txBox="1"/>
          <p:nvPr/>
        </p:nvSpPr>
        <p:spPr>
          <a:xfrm>
            <a:off x="6619373" y="4363333"/>
            <a:ext cx="71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6D5ED-F983-4F10-8463-4270AE3DB371}"/>
              </a:ext>
            </a:extLst>
          </p:cNvPr>
          <p:cNvSpPr txBox="1"/>
          <p:nvPr/>
        </p:nvSpPr>
        <p:spPr>
          <a:xfrm>
            <a:off x="7456716" y="3059668"/>
            <a:ext cx="10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7BCE82-722C-4359-8F78-50F607C5A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52" y="2412028"/>
            <a:ext cx="3980324" cy="40634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8A9B2A-7DCC-476F-824E-D8FE3E496EF8}"/>
              </a:ext>
            </a:extLst>
          </p:cNvPr>
          <p:cNvCxnSpPr/>
          <p:nvPr/>
        </p:nvCxnSpPr>
        <p:spPr>
          <a:xfrm>
            <a:off x="7997270" y="3662737"/>
            <a:ext cx="797409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C05719-3B97-4D37-87FD-7FA38D25F264}"/>
              </a:ext>
            </a:extLst>
          </p:cNvPr>
          <p:cNvCxnSpPr>
            <a:cxnSpLocks/>
          </p:cNvCxnSpPr>
          <p:nvPr/>
        </p:nvCxnSpPr>
        <p:spPr>
          <a:xfrm flipV="1">
            <a:off x="4977245" y="3669607"/>
            <a:ext cx="3020025" cy="1376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FF04C8-4198-494E-B82F-93BEFBB0FD88}"/>
              </a:ext>
            </a:extLst>
          </p:cNvPr>
          <p:cNvSpPr txBox="1"/>
          <p:nvPr/>
        </p:nvSpPr>
        <p:spPr>
          <a:xfrm>
            <a:off x="8008140" y="3711809"/>
            <a:ext cx="9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EBF27E-8827-4AB9-9826-2A27D524D1BD}"/>
              </a:ext>
            </a:extLst>
          </p:cNvPr>
          <p:cNvSpPr txBox="1"/>
          <p:nvPr/>
        </p:nvSpPr>
        <p:spPr>
          <a:xfrm>
            <a:off x="6071853" y="3711808"/>
            <a:ext cx="10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</a:p>
        </p:txBody>
      </p:sp>
    </p:spTree>
    <p:extLst>
      <p:ext uri="{BB962C8B-B14F-4D97-AF65-F5344CB8AC3E}">
        <p14:creationId xmlns:p14="http://schemas.microsoft.com/office/powerpoint/2010/main" val="27926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response and PID controller: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FB3D93-68BD-4AB5-84B0-04139A53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78" y="1003179"/>
            <a:ext cx="8151058" cy="536494"/>
          </a:xfrm>
          <a:prstGeom prst="rect">
            <a:avLst/>
          </a:prstGeom>
        </p:spPr>
      </p:pic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4F3CB8CD-2539-4557-99B7-29953CF40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68972"/>
              </p:ext>
            </p:extLst>
          </p:nvPr>
        </p:nvGraphicFramePr>
        <p:xfrm>
          <a:off x="2951326" y="1568946"/>
          <a:ext cx="3162240" cy="53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203040" progId="Equation.DSMT4">
                  <p:embed/>
                </p:oleObj>
              </mc:Choice>
              <mc:Fallback>
                <p:oleObj name="Equation" r:id="rId3" imgW="1193760" imgH="20304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4F3CB8CD-2539-4557-99B7-29953CF40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326" y="1568946"/>
                        <a:ext cx="3162240" cy="537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>
            <a:extLst>
              <a:ext uri="{FF2B5EF4-FFF2-40B4-BE49-F238E27FC236}">
                <a16:creationId xmlns:a16="http://schemas.microsoft.com/office/drawing/2014/main" id="{3B2AD52A-CD9B-4161-A1F1-BF55310E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400076" y="2377414"/>
            <a:ext cx="4038600" cy="30295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719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response and PID controller: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926BE-BF4E-4399-9062-C412935DE6D4}"/>
              </a:ext>
            </a:extLst>
          </p:cNvPr>
          <p:cNvSpPr txBox="1"/>
          <p:nvPr/>
        </p:nvSpPr>
        <p:spPr>
          <a:xfrm>
            <a:off x="554803" y="1117785"/>
            <a:ext cx="8020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Taking the Laplace transform of the governing equation, we get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62B31-0B38-4BB2-BB5F-641C07FA9606}"/>
                  </a:ext>
                </a:extLst>
              </p:cNvPr>
              <p:cNvSpPr txBox="1"/>
              <p:nvPr/>
            </p:nvSpPr>
            <p:spPr>
              <a:xfrm>
                <a:off x="2797291" y="1636312"/>
                <a:ext cx="3470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62B31-0B38-4BB2-BB5F-641C07FA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91" y="1636312"/>
                <a:ext cx="3470309" cy="276999"/>
              </a:xfrm>
              <a:prstGeom prst="rect">
                <a:avLst/>
              </a:prstGeom>
              <a:blipFill>
                <a:blip r:embed="rId3"/>
                <a:stretch>
                  <a:fillRect l="-527" t="-4348" r="-210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86D83DC-5579-41E0-8FB1-5BED25A08AE8}"/>
              </a:ext>
            </a:extLst>
          </p:cNvPr>
          <p:cNvSpPr txBox="1"/>
          <p:nvPr/>
        </p:nvSpPr>
        <p:spPr>
          <a:xfrm>
            <a:off x="554802" y="1945207"/>
            <a:ext cx="80856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function between the input force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F(s)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displacement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Y(s)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becomes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DED52E-12F8-4051-B564-36F01891965F}"/>
                  </a:ext>
                </a:extLst>
              </p:cNvPr>
              <p:cNvSpPr txBox="1"/>
              <p:nvPr/>
            </p:nvSpPr>
            <p:spPr>
              <a:xfrm>
                <a:off x="3504367" y="2729459"/>
                <a:ext cx="213526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DED52E-12F8-4051-B564-36F018919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67" y="2729459"/>
                <a:ext cx="2135265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0477E28-5A90-43BE-8585-1529EDCC04D2}"/>
              </a:ext>
            </a:extLst>
          </p:cNvPr>
          <p:cNvSpPr txBox="1"/>
          <p:nvPr/>
        </p:nvSpPr>
        <p:spPr>
          <a:xfrm>
            <a:off x="554802" y="3311980"/>
            <a:ext cx="8020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instance if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 kg,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10 N s/m,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=20 N/m, then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139597-63ED-428D-81CB-A537BFC15F69}"/>
                  </a:ext>
                </a:extLst>
              </p:cNvPr>
              <p:cNvSpPr txBox="1"/>
              <p:nvPr/>
            </p:nvSpPr>
            <p:spPr>
              <a:xfrm>
                <a:off x="3258871" y="3822762"/>
                <a:ext cx="296452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139597-63ED-428D-81CB-A537BFC1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871" y="3822762"/>
                <a:ext cx="2964529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48CBFFD-73EE-42F0-BE0A-16059DFBE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14" y="4466986"/>
            <a:ext cx="4454114" cy="18759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EF683E-AFDC-43D8-8E86-73F0F84C1FA2}"/>
              </a:ext>
            </a:extLst>
          </p:cNvPr>
          <p:cNvSpPr txBox="1"/>
          <p:nvPr/>
        </p:nvSpPr>
        <p:spPr>
          <a:xfrm>
            <a:off x="2735913" y="4913911"/>
            <a:ext cx="3189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45737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response and PID controller: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CFCE7-23DE-461B-A4C6-5416A1304E6B}"/>
              </a:ext>
            </a:extLst>
          </p:cNvPr>
          <p:cNvSpPr txBox="1"/>
          <p:nvPr/>
        </p:nvSpPr>
        <p:spPr>
          <a:xfrm rot="16200000">
            <a:off x="4035055" y="3976576"/>
            <a:ext cx="8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ACA90-1BC6-4C72-A102-98DCBDB509EE}"/>
              </a:ext>
            </a:extLst>
          </p:cNvPr>
          <p:cNvSpPr txBox="1"/>
          <p:nvPr/>
        </p:nvSpPr>
        <p:spPr>
          <a:xfrm>
            <a:off x="144914" y="5922168"/>
            <a:ext cx="41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is not following the input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6F86AE-FE0F-4EF4-A320-6DABB58C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2" y="1667449"/>
            <a:ext cx="4476485" cy="3854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64FACF-9B79-4F5D-A790-45A2F832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49" y="1667449"/>
            <a:ext cx="3902505" cy="38975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13A9C2-595B-4E82-9009-E2DAD74F8B4A}"/>
              </a:ext>
            </a:extLst>
          </p:cNvPr>
          <p:cNvSpPr txBox="1"/>
          <p:nvPr/>
        </p:nvSpPr>
        <p:spPr>
          <a:xfrm>
            <a:off x="6540111" y="2765511"/>
            <a:ext cx="69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53D0D-8E07-4FD1-8AB9-514EF0DFFF69}"/>
              </a:ext>
            </a:extLst>
          </p:cNvPr>
          <p:cNvSpPr txBox="1"/>
          <p:nvPr/>
        </p:nvSpPr>
        <p:spPr>
          <a:xfrm>
            <a:off x="6421139" y="4425802"/>
            <a:ext cx="10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188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response and PID controller: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192AB-C1B7-4F1F-A0D7-925BABBA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6" y="1171123"/>
            <a:ext cx="6961697" cy="4888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A08A3-8811-4AFF-A916-E5996904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87" y="2658810"/>
            <a:ext cx="3800571" cy="38489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615D7B-F10B-45A7-8FD6-5378041D32EA}"/>
              </a:ext>
            </a:extLst>
          </p:cNvPr>
          <p:cNvSpPr txBox="1"/>
          <p:nvPr/>
        </p:nvSpPr>
        <p:spPr>
          <a:xfrm>
            <a:off x="6538087" y="3387516"/>
            <a:ext cx="69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17B62-AB87-4D9A-88F2-806F09C9471B}"/>
              </a:ext>
            </a:extLst>
          </p:cNvPr>
          <p:cNvSpPr txBox="1"/>
          <p:nvPr/>
        </p:nvSpPr>
        <p:spPr>
          <a:xfrm>
            <a:off x="5749070" y="3756848"/>
            <a:ext cx="82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C1A3-BBC0-4C95-AB8E-3B8B771AE389}"/>
              </a:ext>
            </a:extLst>
          </p:cNvPr>
          <p:cNvSpPr txBox="1"/>
          <p:nvPr/>
        </p:nvSpPr>
        <p:spPr>
          <a:xfrm>
            <a:off x="107251" y="6138464"/>
            <a:ext cx="41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is now following the input</a:t>
            </a:r>
          </a:p>
        </p:txBody>
      </p:sp>
    </p:spTree>
    <p:extLst>
      <p:ext uri="{BB962C8B-B14F-4D97-AF65-F5344CB8AC3E}">
        <p14:creationId xmlns:p14="http://schemas.microsoft.com/office/powerpoint/2010/main" val="111166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circuits response: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2F955-97B8-4D7C-9A1C-63B4545A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26" y="1110244"/>
            <a:ext cx="5613239" cy="54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4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circuits response (AC input):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19BE9-AC8E-4622-BB0C-D26EE580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8" y="1063405"/>
            <a:ext cx="6296468" cy="2323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62B60-D33C-4664-9827-B022AF5B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2" y="3471301"/>
            <a:ext cx="2905770" cy="3018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06009-C1F0-489B-AC0D-1EB56404FA96}"/>
              </a:ext>
            </a:extLst>
          </p:cNvPr>
          <p:cNvSpPr txBox="1"/>
          <p:nvPr/>
        </p:nvSpPr>
        <p:spPr>
          <a:xfrm>
            <a:off x="1819015" y="3400827"/>
            <a:ext cx="9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55FF2-A494-4179-B9CD-7DD7C90BCC06}"/>
              </a:ext>
            </a:extLst>
          </p:cNvPr>
          <p:cNvSpPr txBox="1"/>
          <p:nvPr/>
        </p:nvSpPr>
        <p:spPr>
          <a:xfrm>
            <a:off x="2983419" y="1205582"/>
            <a:ext cx="9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82176-466E-4034-AB19-BA76F55AF6CC}"/>
              </a:ext>
            </a:extLst>
          </p:cNvPr>
          <p:cNvSpPr txBox="1"/>
          <p:nvPr/>
        </p:nvSpPr>
        <p:spPr>
          <a:xfrm>
            <a:off x="7021163" y="1205582"/>
            <a:ext cx="9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710AD3-220F-41B5-B335-86390EAE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436" y="3584799"/>
            <a:ext cx="2827523" cy="2922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85A47-2B60-4D19-9F02-D3A12C0609CE}"/>
              </a:ext>
            </a:extLst>
          </p:cNvPr>
          <p:cNvSpPr txBox="1"/>
          <p:nvPr/>
        </p:nvSpPr>
        <p:spPr>
          <a:xfrm>
            <a:off x="6333830" y="3447648"/>
            <a:ext cx="9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323364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circuits response (DC input):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3A043-EFE5-427E-A07A-88BBF5FD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09" y="1026784"/>
            <a:ext cx="6380252" cy="3087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E0E764-C5DE-4301-809D-E307E776D71B}"/>
              </a:ext>
            </a:extLst>
          </p:cNvPr>
          <p:cNvSpPr txBox="1"/>
          <p:nvPr/>
        </p:nvSpPr>
        <p:spPr>
          <a:xfrm>
            <a:off x="2757387" y="1185034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DAED9-AED0-4F84-A019-5A0E4C4E348F}"/>
              </a:ext>
            </a:extLst>
          </p:cNvPr>
          <p:cNvSpPr txBox="1"/>
          <p:nvPr/>
        </p:nvSpPr>
        <p:spPr>
          <a:xfrm>
            <a:off x="2884102" y="3234809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79C26-6366-4889-ADC3-9033801DE5EF}"/>
              </a:ext>
            </a:extLst>
          </p:cNvPr>
          <p:cNvSpPr txBox="1"/>
          <p:nvPr/>
        </p:nvSpPr>
        <p:spPr>
          <a:xfrm>
            <a:off x="4820780" y="3216161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0DF1B-6644-4FFD-B738-F3156E7A6D48}"/>
              </a:ext>
            </a:extLst>
          </p:cNvPr>
          <p:cNvSpPr txBox="1"/>
          <p:nvPr/>
        </p:nvSpPr>
        <p:spPr>
          <a:xfrm>
            <a:off x="6875611" y="1185034"/>
            <a:ext cx="9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7A72B4-D244-4540-91C9-02E9804B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8" y="3604141"/>
            <a:ext cx="2763846" cy="2874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3667EC-9CC9-4A94-9D64-8004F6E9A721}"/>
              </a:ext>
            </a:extLst>
          </p:cNvPr>
          <p:cNvSpPr txBox="1"/>
          <p:nvPr/>
        </p:nvSpPr>
        <p:spPr>
          <a:xfrm>
            <a:off x="1275963" y="3543005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R-Current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CAC677-6778-4FD6-8B1D-B6369BCE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93" y="3727671"/>
            <a:ext cx="2763846" cy="2874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C8BD3-4350-4F0C-BABA-20B9168B802C}"/>
              </a:ext>
            </a:extLst>
          </p:cNvPr>
          <p:cNvSpPr txBox="1"/>
          <p:nvPr/>
        </p:nvSpPr>
        <p:spPr>
          <a:xfrm>
            <a:off x="6721244" y="3571569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L-Current</a:t>
            </a:r>
          </a:p>
        </p:txBody>
      </p:sp>
    </p:spTree>
    <p:extLst>
      <p:ext uri="{BB962C8B-B14F-4D97-AF65-F5344CB8AC3E}">
        <p14:creationId xmlns:p14="http://schemas.microsoft.com/office/powerpoint/2010/main" val="269014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circuits response (DC input):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D513E-DADC-4A93-8696-69C49FC6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3" y="1724703"/>
            <a:ext cx="3705544" cy="3859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0B7927-F741-4EDD-BE0A-19ADD386C2B8}"/>
              </a:ext>
            </a:extLst>
          </p:cNvPr>
          <p:cNvSpPr txBox="1"/>
          <p:nvPr/>
        </p:nvSpPr>
        <p:spPr>
          <a:xfrm>
            <a:off x="1307019" y="1355371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C-Current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E0A24-4260-4BFA-952B-42C6191E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21" y="1653478"/>
            <a:ext cx="3827211" cy="3997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BB8D3-3652-4080-88DA-485029FF9BC7}"/>
              </a:ext>
            </a:extLst>
          </p:cNvPr>
          <p:cNvSpPr txBox="1"/>
          <p:nvPr/>
        </p:nvSpPr>
        <p:spPr>
          <a:xfrm>
            <a:off x="6226384" y="1355371"/>
            <a:ext cx="9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54979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BA3199D-297A-4053-93EC-D311B0B4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68" y="1190431"/>
            <a:ext cx="7755956" cy="343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circuits response (Non-linear input):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3E98E6-EE9E-403F-B68F-03BE39C558AA}"/>
                  </a:ext>
                </a:extLst>
              </p:cNvPr>
              <p:cNvSpPr txBox="1"/>
              <p:nvPr/>
            </p:nvSpPr>
            <p:spPr>
              <a:xfrm>
                <a:off x="534756" y="4759705"/>
                <a:ext cx="2153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3E98E6-EE9E-403F-B68F-03BE39C5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6" y="4759705"/>
                <a:ext cx="2153025" cy="276999"/>
              </a:xfrm>
              <a:prstGeom prst="rect">
                <a:avLst/>
              </a:prstGeom>
              <a:blipFill>
                <a:blip r:embed="rId4"/>
                <a:stretch>
                  <a:fillRect l="-2266" t="-2222" r="-36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7E147A-8098-4F93-B2A3-522104969BC5}"/>
                  </a:ext>
                </a:extLst>
              </p:cNvPr>
              <p:cNvSpPr txBox="1"/>
              <p:nvPr/>
            </p:nvSpPr>
            <p:spPr>
              <a:xfrm>
                <a:off x="411938" y="5210569"/>
                <a:ext cx="2517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7E147A-8098-4F93-B2A3-52210496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8" y="5210569"/>
                <a:ext cx="2517741" cy="276999"/>
              </a:xfrm>
              <a:prstGeom prst="rect">
                <a:avLst/>
              </a:prstGeom>
              <a:blipFill>
                <a:blip r:embed="rId5"/>
                <a:stretch>
                  <a:fillRect l="-1937" t="-2222" r="-29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EC2F55A-8FB3-4896-926F-CC4D664A604A}"/>
              </a:ext>
            </a:extLst>
          </p:cNvPr>
          <p:cNvSpPr/>
          <p:nvPr/>
        </p:nvSpPr>
        <p:spPr>
          <a:xfrm>
            <a:off x="639407" y="2661007"/>
            <a:ext cx="2243313" cy="20034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623AE-0C31-4235-A387-B8957CF3F9FF}"/>
                  </a:ext>
                </a:extLst>
              </p:cNvPr>
              <p:cNvSpPr txBox="1"/>
              <p:nvPr/>
            </p:nvSpPr>
            <p:spPr>
              <a:xfrm>
                <a:off x="2929679" y="4751002"/>
                <a:ext cx="1009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623AE-0C31-4235-A387-B8957CF3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79" y="4751002"/>
                <a:ext cx="1009122" cy="276999"/>
              </a:xfrm>
              <a:prstGeom prst="rect">
                <a:avLst/>
              </a:prstGeom>
              <a:blipFill>
                <a:blip r:embed="rId6"/>
                <a:stretch>
                  <a:fillRect l="-5455" r="-545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489EA-CCE4-4C66-A744-C6CD6E643D85}"/>
                  </a:ext>
                </a:extLst>
              </p:cNvPr>
              <p:cNvSpPr txBox="1"/>
              <p:nvPr/>
            </p:nvSpPr>
            <p:spPr>
              <a:xfrm>
                <a:off x="2984475" y="520286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489EA-CCE4-4C66-A744-C6CD6E643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475" y="5202863"/>
                <a:ext cx="579518" cy="276999"/>
              </a:xfrm>
              <a:prstGeom prst="rect">
                <a:avLst/>
              </a:prstGeom>
              <a:blipFill>
                <a:blip r:embed="rId7"/>
                <a:stretch>
                  <a:fillRect l="-9474" r="-736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B3CE16-D51B-4FEC-856C-85AF9ED71BF7}"/>
              </a:ext>
            </a:extLst>
          </p:cNvPr>
          <p:cNvSpPr txBox="1"/>
          <p:nvPr/>
        </p:nvSpPr>
        <p:spPr>
          <a:xfrm>
            <a:off x="3274234" y="1340021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06317-DD5E-4382-9264-922B71BC6BC4}"/>
              </a:ext>
            </a:extLst>
          </p:cNvPr>
          <p:cNvSpPr txBox="1"/>
          <p:nvPr/>
        </p:nvSpPr>
        <p:spPr>
          <a:xfrm>
            <a:off x="3625554" y="3478071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L-Current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F0A89-3E3E-4A87-AEB7-21827462DF08}"/>
              </a:ext>
            </a:extLst>
          </p:cNvPr>
          <p:cNvSpPr txBox="1"/>
          <p:nvPr/>
        </p:nvSpPr>
        <p:spPr>
          <a:xfrm>
            <a:off x="5629014" y="3358019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C-Current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53E4A-9095-4E7A-B791-CAC6C1C8DC57}"/>
              </a:ext>
            </a:extLst>
          </p:cNvPr>
          <p:cNvSpPr txBox="1"/>
          <p:nvPr/>
        </p:nvSpPr>
        <p:spPr>
          <a:xfrm>
            <a:off x="7786586" y="1308936"/>
            <a:ext cx="8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1DF58-6E7B-43CA-820C-4EA82C19A20D}"/>
              </a:ext>
            </a:extLst>
          </p:cNvPr>
          <p:cNvSpPr txBox="1"/>
          <p:nvPr/>
        </p:nvSpPr>
        <p:spPr>
          <a:xfrm>
            <a:off x="1867156" y="4307247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4ACE0-3543-4756-940B-A5346254A703}"/>
              </a:ext>
            </a:extLst>
          </p:cNvPr>
          <p:cNvSpPr txBox="1"/>
          <p:nvPr/>
        </p:nvSpPr>
        <p:spPr>
          <a:xfrm>
            <a:off x="4042587" y="4907677"/>
            <a:ext cx="67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1439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A406B-C5EF-4720-8017-316EAC1CFB79}"/>
              </a:ext>
            </a:extLst>
          </p:cNvPr>
          <p:cNvSpPr/>
          <p:nvPr/>
        </p:nvSpPr>
        <p:spPr>
          <a:xfrm>
            <a:off x="642135" y="1080550"/>
            <a:ext cx="7895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a graphical programming environment for modeling, simulating and analyzing systems.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Graphical Blocks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Its primary interface is a graphical block diagramming tool and a customizable set of block libraries.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widely used in automatic control and digital signal processing for simulation and 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214E9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Model-Based Design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337B84-DB77-40BA-817E-61093F2ABD35}"/>
                  </a:ext>
                </a:extLst>
              </p:cNvPr>
              <p:cNvSpPr/>
              <p:nvPr/>
            </p:nvSpPr>
            <p:spPr>
              <a:xfrm>
                <a:off x="3387645" y="3835651"/>
                <a:ext cx="2289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= 10 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0" lang="da-DK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337B84-DB77-40BA-817E-61093F2A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645" y="3835651"/>
                <a:ext cx="228960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A6751BDE-724C-4C2E-BC81-0233D5F5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9710" y="4588920"/>
            <a:ext cx="7289771" cy="13107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376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circuits response (Non-linear input):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4E2C3-FB73-4689-A6E4-3CBAF5AE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65" y="1149618"/>
            <a:ext cx="2520390" cy="2610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173FFA-49F9-47F9-9E57-DA907C58D4EF}"/>
              </a:ext>
            </a:extLst>
          </p:cNvPr>
          <p:cNvSpPr txBox="1"/>
          <p:nvPr/>
        </p:nvSpPr>
        <p:spPr>
          <a:xfrm>
            <a:off x="2091426" y="995775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17734-7585-466D-97FA-B3CD75A1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965" y="1163535"/>
            <a:ext cx="2520390" cy="2625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252241-4F74-441A-8B21-E57091B450C8}"/>
              </a:ext>
            </a:extLst>
          </p:cNvPr>
          <p:cNvSpPr txBox="1"/>
          <p:nvPr/>
        </p:nvSpPr>
        <p:spPr>
          <a:xfrm>
            <a:off x="5775992" y="1025242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R-Current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347A92-A73F-4B5F-944A-D557697F2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39" y="3887760"/>
            <a:ext cx="2520390" cy="2614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C762A2-B00D-4D1D-99BA-668292761D42}"/>
              </a:ext>
            </a:extLst>
          </p:cNvPr>
          <p:cNvSpPr txBox="1"/>
          <p:nvPr/>
        </p:nvSpPr>
        <p:spPr>
          <a:xfrm>
            <a:off x="3546721" y="3760519"/>
            <a:ext cx="114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C-Current</a:t>
            </a:r>
          </a:p>
        </p:txBody>
      </p:sp>
    </p:spTree>
    <p:extLst>
      <p:ext uri="{BB962C8B-B14F-4D97-AF65-F5344CB8AC3E}">
        <p14:creationId xmlns:p14="http://schemas.microsoft.com/office/powerpoint/2010/main" val="271839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elements: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1B1745C-1F08-4B0D-BCDD-1F11871E00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26" y="1129541"/>
                <a:ext cx="7974147" cy="134653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AutoNum type="alphaLcParenBoth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summer element. </a:t>
                </a:r>
              </a:p>
              <a:p>
                <a:pPr marL="457200" indent="-457200">
                  <a:buFont typeface="Arial" panose="020B0604020202020204" pitchFamily="34" charset="0"/>
                  <a:buAutoNum type="alphaLcParenBoth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diagram for 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𝑑𝑦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)−10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1B1745C-1F08-4B0D-BCDD-1F11871E0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26" y="1129541"/>
                <a:ext cx="7974147" cy="1346531"/>
              </a:xfrm>
              <a:prstGeom prst="rect">
                <a:avLst/>
              </a:prstGeom>
              <a:blipFill>
                <a:blip r:embed="rId3"/>
                <a:stretch>
                  <a:fillRect l="-688" t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A69983CC-C844-40C7-969E-9FD01D8A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6300" y="2887223"/>
            <a:ext cx="7391400" cy="17612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130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Simulink library browser: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F2A21-5DAD-4B88-B5BF-5DB03286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42" y="1323142"/>
            <a:ext cx="2462373" cy="10986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C6361-EEFF-4D0B-948B-15517581255E}"/>
              </a:ext>
            </a:extLst>
          </p:cNvPr>
          <p:cNvCxnSpPr>
            <a:cxnSpLocks/>
          </p:cNvCxnSpPr>
          <p:nvPr/>
        </p:nvCxnSpPr>
        <p:spPr>
          <a:xfrm flipH="1" flipV="1">
            <a:off x="1960849" y="1876249"/>
            <a:ext cx="391933" cy="5895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DAC3E1-0194-486B-BD4C-070DC033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29" y="1309494"/>
            <a:ext cx="3503488" cy="11122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8BB91-146F-48C7-8A7A-24121FC9E4B1}"/>
              </a:ext>
            </a:extLst>
          </p:cNvPr>
          <p:cNvCxnSpPr>
            <a:cxnSpLocks/>
          </p:cNvCxnSpPr>
          <p:nvPr/>
        </p:nvCxnSpPr>
        <p:spPr>
          <a:xfrm flipH="1" flipV="1">
            <a:off x="5357974" y="1885969"/>
            <a:ext cx="385280" cy="57982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F6353B4-5C56-4009-97D0-5A7FA879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094" y="2618012"/>
            <a:ext cx="4129811" cy="39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for a differential equation: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3130D2-F61C-4888-A0FE-C70CB1ADD18A}"/>
                  </a:ext>
                </a:extLst>
              </p:cNvPr>
              <p:cNvSpPr/>
              <p:nvPr/>
            </p:nvSpPr>
            <p:spPr>
              <a:xfrm>
                <a:off x="595900" y="1149432"/>
                <a:ext cx="7911101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/>
                <a:r>
                  <a:rPr lang="en-CA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Simulink to solve the following problem for 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b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CA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CA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CA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000" b="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CA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CA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𝑠𝑖𝑛𝑡</m:t>
                      </m:r>
                      <m:r>
                        <a:rPr lang="en-CA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 =0</m:t>
                      </m:r>
                    </m:oMath>
                  </m:oMathPara>
                </a14:m>
                <a:endParaRPr lang="en-CA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base"/>
                <a:endParaRPr lang="en-CA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base"/>
                <a:r>
                  <a:rPr lang="en-CA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exact solution is </a:t>
                </a: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= 10(1 −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CA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3130D2-F61C-4888-A0FE-C70CB1ADD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0" y="1149432"/>
                <a:ext cx="7911101" cy="1631216"/>
              </a:xfrm>
              <a:prstGeom prst="rect">
                <a:avLst/>
              </a:prstGeom>
              <a:blipFill>
                <a:blip r:embed="rId3"/>
                <a:stretch>
                  <a:fillRect l="-847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FD0F1F2E-76A1-4A61-9558-6BEF36AF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5694" y="3187125"/>
            <a:ext cx="5212422" cy="982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6152C2-54A4-48F0-B5C2-2D4AF26597B7}"/>
              </a:ext>
            </a:extLst>
          </p:cNvPr>
          <p:cNvSpPr/>
          <p:nvPr/>
        </p:nvSpPr>
        <p:spPr>
          <a:xfrm>
            <a:off x="4572000" y="4233983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Set the Initial condition to 0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7502B-B3A5-4F56-96D5-288520465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33" y="5151481"/>
            <a:ext cx="6234700" cy="8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3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for a differential equation: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40DA8F-4CFF-47D0-BCF0-516F27016B4D}"/>
                  </a:ext>
                </a:extLst>
              </p:cNvPr>
              <p:cNvSpPr txBox="1"/>
              <p:nvPr/>
            </p:nvSpPr>
            <p:spPr>
              <a:xfrm>
                <a:off x="2246446" y="595379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10(1 −</m:t>
                      </m:r>
                      <m:r>
                        <a:rPr lang="en-CA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CA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40DA8F-4CFF-47D0-BCF0-516F2701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46" y="5953798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50C923FF-643A-4990-B5B0-E5448A41B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412" y="1062733"/>
            <a:ext cx="5330067" cy="48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parameters window: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5D11F0-00D6-462F-8AAB-10B9725316FD}"/>
              </a:ext>
            </a:extLst>
          </p:cNvPr>
          <p:cNvSpPr txBox="1">
            <a:spLocks/>
          </p:cNvSpPr>
          <p:nvPr/>
        </p:nvSpPr>
        <p:spPr>
          <a:xfrm>
            <a:off x="601132" y="1024847"/>
            <a:ext cx="7974147" cy="31978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32004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214E9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7432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Clr>
                <a:srgbClr val="420747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54480" indent="-2286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Note that blocks have a Block Parameters window that opens when you double-click on the block.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window contains several items, the number and nature of which depend on the specific type of block.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you can use the default values of these parameters, except where we have explicitly indicated that they should be changed.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 can always click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within the Block Parameters window to obtain more information.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8C8BE-3A81-4618-9458-C15455192C70}"/>
              </a:ext>
            </a:extLst>
          </p:cNvPr>
          <p:cNvSpPr txBox="1"/>
          <p:nvPr/>
        </p:nvSpPr>
        <p:spPr>
          <a:xfrm>
            <a:off x="601131" y="4296376"/>
            <a:ext cx="788018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Note that most blocks have default labels.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 can edit text associated with a block by clicking on the text and making changes.</a:t>
            </a:r>
          </a:p>
        </p:txBody>
      </p:sp>
    </p:spTree>
    <p:extLst>
      <p:ext uri="{BB962C8B-B14F-4D97-AF65-F5344CB8AC3E}">
        <p14:creationId xmlns:p14="http://schemas.microsoft.com/office/powerpoint/2010/main" val="282369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parameters window: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60473" y="6475457"/>
            <a:ext cx="2057400" cy="365125"/>
          </a:xfrm>
        </p:spPr>
        <p:txBody>
          <a:bodyPr/>
          <a:lstStyle/>
          <a:p>
            <a:fld id="{732B0E10-991B-4857-B698-45C90E6B82BD}" type="slidenum"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EFFCA-DA48-4867-B5E2-A0565C334073}"/>
              </a:ext>
            </a:extLst>
          </p:cNvPr>
          <p:cNvSpPr txBox="1"/>
          <p:nvPr/>
        </p:nvSpPr>
        <p:spPr>
          <a:xfrm>
            <a:off x="616449" y="1060164"/>
            <a:ext cx="791110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 can save the Simulink model as an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slx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file by selecting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menu in Simulink.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model file can then be reloaded at a later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print the diagram by selecting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menu.</a:t>
            </a:r>
          </a:p>
        </p:txBody>
      </p:sp>
    </p:spTree>
    <p:extLst>
      <p:ext uri="{BB962C8B-B14F-4D97-AF65-F5344CB8AC3E}">
        <p14:creationId xmlns:p14="http://schemas.microsoft.com/office/powerpoint/2010/main" val="241511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5111</TotalTime>
  <Words>1148</Words>
  <Application>Microsoft Office PowerPoint</Application>
  <PresentationFormat>On-screen Show (4:3)</PresentationFormat>
  <Paragraphs>187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STIXMathJax_Main-Regular</vt:lpstr>
      <vt:lpstr>Times New Roman</vt:lpstr>
      <vt:lpstr>Times-Roman</vt:lpstr>
      <vt:lpstr>Office Theme</vt:lpstr>
      <vt:lpstr>Equation</vt:lpstr>
      <vt:lpstr>MATLAB for Engineering Applications Fifth Edition</vt:lpstr>
      <vt:lpstr>Chapter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FCA 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Toulabi Mohammad (FCA)</dc:creator>
  <cp:lastModifiedBy>Yasser Alginahi</cp:lastModifiedBy>
  <cp:revision>293</cp:revision>
  <dcterms:created xsi:type="dcterms:W3CDTF">2020-08-03T14:19:10Z</dcterms:created>
  <dcterms:modified xsi:type="dcterms:W3CDTF">2022-08-01T23:35:22Z</dcterms:modified>
</cp:coreProperties>
</file>