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1" r:id="rId2"/>
    <p:sldMasterId id="2147483684" r:id="rId3"/>
    <p:sldMasterId id="2147483686" r:id="rId4"/>
    <p:sldMasterId id="2147483701" r:id="rId5"/>
  </p:sldMasterIdLst>
  <p:notesMasterIdLst>
    <p:notesMasterId r:id="rId79"/>
  </p:notesMasterIdLst>
  <p:handoutMasterIdLst>
    <p:handoutMasterId r:id="rId80"/>
  </p:handoutMasterIdLst>
  <p:sldIdLst>
    <p:sldId id="284" r:id="rId6"/>
    <p:sldId id="285" r:id="rId7"/>
    <p:sldId id="445" r:id="rId8"/>
    <p:sldId id="286" r:id="rId9"/>
    <p:sldId id="446" r:id="rId10"/>
    <p:sldId id="447" r:id="rId11"/>
    <p:sldId id="448" r:id="rId12"/>
    <p:sldId id="449" r:id="rId13"/>
    <p:sldId id="451" r:id="rId14"/>
    <p:sldId id="452" r:id="rId15"/>
    <p:sldId id="453" r:id="rId16"/>
    <p:sldId id="395" r:id="rId17"/>
    <p:sldId id="454" r:id="rId18"/>
    <p:sldId id="450" r:id="rId19"/>
    <p:sldId id="455" r:id="rId20"/>
    <p:sldId id="456" r:id="rId21"/>
    <p:sldId id="457" r:id="rId22"/>
    <p:sldId id="387" r:id="rId23"/>
    <p:sldId id="458" r:id="rId24"/>
    <p:sldId id="459" r:id="rId25"/>
    <p:sldId id="482" r:id="rId26"/>
    <p:sldId id="483" r:id="rId27"/>
    <p:sldId id="484" r:id="rId28"/>
    <p:sldId id="460" r:id="rId29"/>
    <p:sldId id="461" r:id="rId30"/>
    <p:sldId id="404" r:id="rId31"/>
    <p:sldId id="462" r:id="rId32"/>
    <p:sldId id="463" r:id="rId33"/>
    <p:sldId id="464" r:id="rId34"/>
    <p:sldId id="391" r:id="rId35"/>
    <p:sldId id="390" r:id="rId36"/>
    <p:sldId id="392" r:id="rId37"/>
    <p:sldId id="465" r:id="rId38"/>
    <p:sldId id="466" r:id="rId39"/>
    <p:sldId id="467" r:id="rId40"/>
    <p:sldId id="393" r:id="rId41"/>
    <p:sldId id="469" r:id="rId42"/>
    <p:sldId id="471" r:id="rId43"/>
    <p:sldId id="472" r:id="rId44"/>
    <p:sldId id="485" r:id="rId45"/>
    <p:sldId id="486" r:id="rId46"/>
    <p:sldId id="489" r:id="rId47"/>
    <p:sldId id="487" r:id="rId48"/>
    <p:sldId id="488" r:id="rId49"/>
    <p:sldId id="490" r:id="rId50"/>
    <p:sldId id="491" r:id="rId51"/>
    <p:sldId id="473" r:id="rId52"/>
    <p:sldId id="474" r:id="rId53"/>
    <p:sldId id="470" r:id="rId54"/>
    <p:sldId id="475" r:id="rId55"/>
    <p:sldId id="477" r:id="rId56"/>
    <p:sldId id="492" r:id="rId57"/>
    <p:sldId id="493" r:id="rId58"/>
    <p:sldId id="481" r:id="rId59"/>
    <p:sldId id="478" r:id="rId60"/>
    <p:sldId id="468" r:id="rId61"/>
    <p:sldId id="402" r:id="rId62"/>
    <p:sldId id="494" r:id="rId63"/>
    <p:sldId id="495" r:id="rId64"/>
    <p:sldId id="397" r:id="rId65"/>
    <p:sldId id="403" r:id="rId66"/>
    <p:sldId id="496" r:id="rId67"/>
    <p:sldId id="405" r:id="rId68"/>
    <p:sldId id="406" r:id="rId69"/>
    <p:sldId id="497" r:id="rId70"/>
    <p:sldId id="407" r:id="rId71"/>
    <p:sldId id="425" r:id="rId72"/>
    <p:sldId id="498" r:id="rId73"/>
    <p:sldId id="408" r:id="rId74"/>
    <p:sldId id="442" r:id="rId75"/>
    <p:sldId id="479" r:id="rId76"/>
    <p:sldId id="480" r:id="rId77"/>
    <p:sldId id="267"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4"/>
            <p14:sldId id="285"/>
            <p14:sldId id="445"/>
            <p14:sldId id="286"/>
            <p14:sldId id="446"/>
            <p14:sldId id="447"/>
            <p14:sldId id="448"/>
            <p14:sldId id="449"/>
            <p14:sldId id="451"/>
            <p14:sldId id="452"/>
            <p14:sldId id="453"/>
            <p14:sldId id="395"/>
            <p14:sldId id="454"/>
            <p14:sldId id="450"/>
            <p14:sldId id="455"/>
            <p14:sldId id="456"/>
            <p14:sldId id="457"/>
            <p14:sldId id="387"/>
            <p14:sldId id="458"/>
            <p14:sldId id="459"/>
            <p14:sldId id="482"/>
            <p14:sldId id="483"/>
            <p14:sldId id="484"/>
            <p14:sldId id="460"/>
            <p14:sldId id="461"/>
            <p14:sldId id="404"/>
            <p14:sldId id="462"/>
            <p14:sldId id="463"/>
            <p14:sldId id="464"/>
            <p14:sldId id="391"/>
            <p14:sldId id="390"/>
            <p14:sldId id="392"/>
            <p14:sldId id="465"/>
            <p14:sldId id="466"/>
            <p14:sldId id="467"/>
            <p14:sldId id="393"/>
            <p14:sldId id="469"/>
            <p14:sldId id="471"/>
            <p14:sldId id="472"/>
            <p14:sldId id="485"/>
            <p14:sldId id="486"/>
            <p14:sldId id="489"/>
            <p14:sldId id="487"/>
            <p14:sldId id="488"/>
            <p14:sldId id="490"/>
            <p14:sldId id="491"/>
            <p14:sldId id="473"/>
            <p14:sldId id="474"/>
            <p14:sldId id="470"/>
            <p14:sldId id="475"/>
            <p14:sldId id="477"/>
            <p14:sldId id="492"/>
            <p14:sldId id="493"/>
            <p14:sldId id="481"/>
            <p14:sldId id="478"/>
            <p14:sldId id="468"/>
            <p14:sldId id="402"/>
            <p14:sldId id="494"/>
            <p14:sldId id="495"/>
            <p14:sldId id="397"/>
            <p14:sldId id="403"/>
            <p14:sldId id="496"/>
            <p14:sldId id="405"/>
            <p14:sldId id="406"/>
            <p14:sldId id="497"/>
            <p14:sldId id="407"/>
            <p14:sldId id="425"/>
            <p14:sldId id="498"/>
            <p14:sldId id="408"/>
            <p14:sldId id="442"/>
            <p14:sldId id="479"/>
            <p14:sldId id="480"/>
            <p14:sldId id="267"/>
          </p14:sldIdLst>
        </p14:section>
        <p14:section name="Appendix: Image Descriptions for Unsighted Students" id="{BE32DD92-A62F-4BD6-A37A-D666A32A5F0E}">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C20"/>
    <a:srgbClr val="420747"/>
    <a:srgbClr val="585858"/>
    <a:srgbClr val="214D90"/>
    <a:srgbClr val="214E91"/>
    <a:srgbClr val="305266"/>
    <a:srgbClr val="CC4D00"/>
    <a:srgbClr val="444444"/>
    <a:srgbClr val="F0F0F0"/>
    <a:srgbClr val="EEED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257" autoAdjust="0"/>
  </p:normalViewPr>
  <p:slideViewPr>
    <p:cSldViewPr snapToGrid="0" showGuides="1">
      <p:cViewPr varScale="1">
        <p:scale>
          <a:sx n="62" d="100"/>
          <a:sy n="62" d="100"/>
        </p:scale>
        <p:origin x="58" y="451"/>
      </p:cViewPr>
      <p:guideLst>
        <p:guide pos="3264"/>
        <p:guide orient="horz" pos="2256"/>
        <p:guide pos="5640"/>
      </p:guideLst>
    </p:cSldViewPr>
  </p:slideViewPr>
  <p:outlineViewPr>
    <p:cViewPr>
      <p:scale>
        <a:sx n="33" d="100"/>
        <a:sy n="33" d="100"/>
      </p:scale>
      <p:origin x="0" y="-14069"/>
    </p:cViewPr>
  </p:outlineViewPr>
  <p:notesTextViewPr>
    <p:cViewPr>
      <p:scale>
        <a:sx n="3" d="2"/>
        <a:sy n="3" d="2"/>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theme" Target="theme/theme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notesMaster" Target="notesMasters/notesMaster1.xml"/><Relationship Id="rId5" Type="http://schemas.openxmlformats.org/officeDocument/2006/relationships/slideMaster" Target="slideMasters/slideMaster5.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61" Type="http://schemas.openxmlformats.org/officeDocument/2006/relationships/slide" Target="slides/slide56.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415A63-7CCE-4FF9-9235-9DFEF3D4CC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FB07B87-8867-4581-ACC0-0B27B4ACC1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BEE311-3080-4ACB-8554-E55A1FD5E1DE}" type="datetimeFigureOut">
              <a:rPr lang="en-US" smtClean="0"/>
              <a:t>5/16/2023</a:t>
            </a:fld>
            <a:endParaRPr lang="en-US"/>
          </a:p>
        </p:txBody>
      </p:sp>
      <p:sp>
        <p:nvSpPr>
          <p:cNvPr id="4" name="Footer Placeholder 3">
            <a:extLst>
              <a:ext uri="{FF2B5EF4-FFF2-40B4-BE49-F238E27FC236}">
                <a16:creationId xmlns:a16="http://schemas.microsoft.com/office/drawing/2014/main" id="{CD6E009A-A5B1-4716-9AC0-BB773C309F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89D9CBC-218E-40B8-ACAF-8163A82BCF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538353-FF83-47E1-8ED8-724F9F708FF4}" type="slidenum">
              <a:rPr lang="en-US" smtClean="0"/>
              <a:t>‹#›</a:t>
            </a:fld>
            <a:endParaRPr lang="en-US"/>
          </a:p>
        </p:txBody>
      </p:sp>
    </p:spTree>
    <p:extLst>
      <p:ext uri="{BB962C8B-B14F-4D97-AF65-F5344CB8AC3E}">
        <p14:creationId xmlns:p14="http://schemas.microsoft.com/office/powerpoint/2010/main" val="36283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DC1FF-77D7-4844-B8AD-939095688ED6}" type="datetimeFigureOut">
              <a:rPr lang="en-US" smtClean="0"/>
              <a:t>5/16/2023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8B90A-4BD8-4740-AB4C-C16406502D8D}" type="slidenum">
              <a:rPr lang="en-US" smtClean="0"/>
              <a:t>‹#›</a:t>
            </a:fld>
            <a:endParaRPr lang="en-US"/>
          </a:p>
        </p:txBody>
      </p:sp>
    </p:spTree>
    <p:extLst>
      <p:ext uri="{BB962C8B-B14F-4D97-AF65-F5344CB8AC3E}">
        <p14:creationId xmlns:p14="http://schemas.microsoft.com/office/powerpoint/2010/main" val="404943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8B90A-4BD8-4740-AB4C-C16406502D8D}" type="slidenum">
              <a:rPr lang="en-US" smtClean="0"/>
              <a:t>1</a:t>
            </a:fld>
            <a:endParaRPr lang="en-US" dirty="0"/>
          </a:p>
        </p:txBody>
      </p:sp>
    </p:spTree>
    <p:extLst>
      <p:ext uri="{BB962C8B-B14F-4D97-AF65-F5344CB8AC3E}">
        <p14:creationId xmlns:p14="http://schemas.microsoft.com/office/powerpoint/2010/main" val="144736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616348"/>
            <a:ext cx="3824151" cy="612476"/>
          </a:xfrm>
          <a:prstGeom prst="rect">
            <a:avLst/>
          </a:prstGeom>
        </p:spPr>
        <p:txBody>
          <a:bodyPr>
            <a:normAutofit/>
          </a:bodyPr>
          <a:lstStyle>
            <a:lvl1pPr>
              <a:defRPr sz="2400"/>
            </a:lvl1pPr>
          </a:lstStyle>
          <a:p>
            <a:pPr lvl="0"/>
            <a:r>
              <a:rPr lang="en-US" dirty="0"/>
              <a:t>Slide Content 1</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357882"/>
            <a:ext cx="3824151" cy="649138"/>
          </a:xfrm>
        </p:spPr>
        <p:txBody>
          <a:bodyPr>
            <a:normAutofit/>
          </a:bodyPr>
          <a:lstStyle>
            <a:lvl1pPr>
              <a:defRPr sz="2400"/>
            </a:lvl1pPr>
          </a:lstStyle>
          <a:p>
            <a:pPr lvl="0"/>
            <a:r>
              <a:rPr lang="en-US" dirty="0"/>
              <a:t>Slide Content 2</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136078"/>
            <a:ext cx="3824151" cy="673100"/>
          </a:xfrm>
        </p:spPr>
        <p:txBody>
          <a:bodyPr>
            <a:normAutofit/>
          </a:bodyPr>
          <a:lstStyle>
            <a:lvl1pPr>
              <a:defRPr sz="2400"/>
            </a:lvl1pPr>
          </a:lstStyle>
          <a:p>
            <a:pPr lvl="0"/>
            <a:r>
              <a:rPr lang="en-US" dirty="0"/>
              <a:t>Slide Content 3</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937510"/>
            <a:ext cx="3824151" cy="673100"/>
          </a:xfrm>
        </p:spPr>
        <p:txBody>
          <a:bodyPr>
            <a:normAutofit/>
          </a:bodyPr>
          <a:lstStyle>
            <a:lvl1pPr>
              <a:defRPr sz="2400"/>
            </a:lvl1pPr>
          </a:lstStyle>
          <a:p>
            <a:pPr lvl="0"/>
            <a:r>
              <a:rPr lang="en-US" dirty="0"/>
              <a:t>Slide Content 4</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780473"/>
            <a:ext cx="3824151" cy="644632"/>
          </a:xfrm>
        </p:spPr>
        <p:txBody>
          <a:bodyPr>
            <a:normAutofit/>
          </a:bodyPr>
          <a:lstStyle>
            <a:lvl1pPr>
              <a:defRPr sz="2400"/>
            </a:lvl1pPr>
          </a:lstStyle>
          <a:p>
            <a:pPr lvl="0"/>
            <a:r>
              <a:rPr lang="en-US" dirty="0"/>
              <a:t>Slide Content 5</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94968"/>
            <a:ext cx="3824151" cy="666495"/>
          </a:xfrm>
        </p:spPr>
        <p:txBody>
          <a:bodyPr>
            <a:normAutofit/>
          </a:bodyPr>
          <a:lstStyle>
            <a:lvl1pPr>
              <a:defRPr sz="2400"/>
            </a:lvl1pPr>
          </a:lstStyle>
          <a:p>
            <a:pPr lvl="0"/>
            <a:r>
              <a:rPr lang="en-US" dirty="0"/>
              <a:t>Slide Content 6</a:t>
            </a:r>
          </a:p>
        </p:txBody>
      </p:sp>
      <p:sp>
        <p:nvSpPr>
          <p:cNvPr id="12" name="Content Placeholder 7">
            <a:extLst>
              <a:ext uri="{FF2B5EF4-FFF2-40B4-BE49-F238E27FC236}">
                <a16:creationId xmlns:a16="http://schemas.microsoft.com/office/drawing/2014/main" id="{0F80A671-EC31-40AD-A0CD-6DF5F9204E83}"/>
              </a:ext>
            </a:extLst>
          </p:cNvPr>
          <p:cNvSpPr>
            <a:spLocks noGrp="1"/>
          </p:cNvSpPr>
          <p:nvPr>
            <p:ph sz="quarter" idx="19" hasCustomPrompt="1"/>
          </p:nvPr>
        </p:nvSpPr>
        <p:spPr>
          <a:xfrm>
            <a:off x="4936682" y="1625055"/>
            <a:ext cx="3864418" cy="612476"/>
          </a:xfrm>
          <a:prstGeom prst="rect">
            <a:avLst/>
          </a:prstGeom>
        </p:spPr>
        <p:txBody>
          <a:bodyPr>
            <a:normAutofit/>
          </a:bodyPr>
          <a:lstStyle>
            <a:lvl1pPr>
              <a:defRPr sz="2400"/>
            </a:lvl1pPr>
          </a:lstStyle>
          <a:p>
            <a:pPr lvl="0"/>
            <a:r>
              <a:rPr lang="en-US" dirty="0"/>
              <a:t>Slide Content 1</a:t>
            </a:r>
          </a:p>
        </p:txBody>
      </p:sp>
      <p:sp>
        <p:nvSpPr>
          <p:cNvPr id="14" name="Content Placeholder 8">
            <a:extLst>
              <a:ext uri="{FF2B5EF4-FFF2-40B4-BE49-F238E27FC236}">
                <a16:creationId xmlns:a16="http://schemas.microsoft.com/office/drawing/2014/main" id="{B09E53E7-2CCE-4A6D-B101-754C4363ECC1}"/>
              </a:ext>
            </a:extLst>
          </p:cNvPr>
          <p:cNvSpPr>
            <a:spLocks noGrp="1"/>
          </p:cNvSpPr>
          <p:nvPr>
            <p:ph sz="quarter" idx="20" hasCustomPrompt="1"/>
          </p:nvPr>
        </p:nvSpPr>
        <p:spPr>
          <a:xfrm>
            <a:off x="4936682" y="2366589"/>
            <a:ext cx="3864418" cy="649138"/>
          </a:xfrm>
        </p:spPr>
        <p:txBody>
          <a:bodyPr>
            <a:normAutofit/>
          </a:bodyPr>
          <a:lstStyle>
            <a:lvl1pPr>
              <a:defRPr sz="2400"/>
            </a:lvl1pPr>
          </a:lstStyle>
          <a:p>
            <a:pPr lvl="0"/>
            <a:r>
              <a:rPr lang="en-US" dirty="0"/>
              <a:t>Slide Content 2</a:t>
            </a:r>
          </a:p>
        </p:txBody>
      </p:sp>
      <p:sp>
        <p:nvSpPr>
          <p:cNvPr id="16" name="Content Placeholder 9">
            <a:extLst>
              <a:ext uri="{FF2B5EF4-FFF2-40B4-BE49-F238E27FC236}">
                <a16:creationId xmlns:a16="http://schemas.microsoft.com/office/drawing/2014/main" id="{6717DFEC-7510-4F2E-B3EA-9B0EF0273E53}"/>
              </a:ext>
            </a:extLst>
          </p:cNvPr>
          <p:cNvSpPr>
            <a:spLocks noGrp="1"/>
          </p:cNvSpPr>
          <p:nvPr>
            <p:ph sz="quarter" idx="21" hasCustomPrompt="1"/>
          </p:nvPr>
        </p:nvSpPr>
        <p:spPr>
          <a:xfrm>
            <a:off x="4936682" y="3144785"/>
            <a:ext cx="3864418" cy="673100"/>
          </a:xfrm>
        </p:spPr>
        <p:txBody>
          <a:bodyPr>
            <a:normAutofit/>
          </a:bodyPr>
          <a:lstStyle>
            <a:lvl1pPr>
              <a:defRPr sz="2400"/>
            </a:lvl1pPr>
          </a:lstStyle>
          <a:p>
            <a:pPr lvl="0"/>
            <a:r>
              <a:rPr lang="en-US" dirty="0"/>
              <a:t>Slide Content 3</a:t>
            </a:r>
          </a:p>
        </p:txBody>
      </p:sp>
      <p:sp>
        <p:nvSpPr>
          <p:cNvPr id="17" name="Content Placeholder 10">
            <a:extLst>
              <a:ext uri="{FF2B5EF4-FFF2-40B4-BE49-F238E27FC236}">
                <a16:creationId xmlns:a16="http://schemas.microsoft.com/office/drawing/2014/main" id="{DE24F9AC-A317-455A-B224-19499F44D0ED}"/>
              </a:ext>
            </a:extLst>
          </p:cNvPr>
          <p:cNvSpPr>
            <a:spLocks noGrp="1"/>
          </p:cNvSpPr>
          <p:nvPr>
            <p:ph sz="quarter" idx="22" hasCustomPrompt="1"/>
          </p:nvPr>
        </p:nvSpPr>
        <p:spPr>
          <a:xfrm>
            <a:off x="4936682" y="3946217"/>
            <a:ext cx="3864418" cy="673100"/>
          </a:xfrm>
        </p:spPr>
        <p:txBody>
          <a:bodyPr>
            <a:normAutofit/>
          </a:bodyPr>
          <a:lstStyle>
            <a:lvl1pPr>
              <a:defRPr sz="2400"/>
            </a:lvl1pPr>
          </a:lstStyle>
          <a:p>
            <a:pPr lvl="0"/>
            <a:r>
              <a:rPr lang="en-US" dirty="0"/>
              <a:t>Slide Content 4</a:t>
            </a:r>
          </a:p>
        </p:txBody>
      </p:sp>
      <p:sp>
        <p:nvSpPr>
          <p:cNvPr id="18" name="Content Placeholder 11">
            <a:extLst>
              <a:ext uri="{FF2B5EF4-FFF2-40B4-BE49-F238E27FC236}">
                <a16:creationId xmlns:a16="http://schemas.microsoft.com/office/drawing/2014/main" id="{C9D36B7F-C6EB-41F3-9295-E6F1CE5C9291}"/>
              </a:ext>
            </a:extLst>
          </p:cNvPr>
          <p:cNvSpPr>
            <a:spLocks noGrp="1"/>
          </p:cNvSpPr>
          <p:nvPr>
            <p:ph sz="quarter" idx="23" hasCustomPrompt="1"/>
          </p:nvPr>
        </p:nvSpPr>
        <p:spPr>
          <a:xfrm>
            <a:off x="4936682" y="4789180"/>
            <a:ext cx="3864418" cy="644632"/>
          </a:xfrm>
        </p:spPr>
        <p:txBody>
          <a:bodyPr>
            <a:normAutofit/>
          </a:bodyPr>
          <a:lstStyle>
            <a:lvl1pPr>
              <a:defRPr sz="2400"/>
            </a:lvl1pPr>
          </a:lstStyle>
          <a:p>
            <a:pPr lvl="0"/>
            <a:r>
              <a:rPr lang="en-US" dirty="0"/>
              <a:t>Slide Content 5</a:t>
            </a:r>
          </a:p>
        </p:txBody>
      </p:sp>
      <p:sp>
        <p:nvSpPr>
          <p:cNvPr id="19" name="Content Placeholder 12">
            <a:extLst>
              <a:ext uri="{FF2B5EF4-FFF2-40B4-BE49-F238E27FC236}">
                <a16:creationId xmlns:a16="http://schemas.microsoft.com/office/drawing/2014/main" id="{0D53E673-7208-4FBA-8A4F-5728EF02E9FC}"/>
              </a:ext>
            </a:extLst>
          </p:cNvPr>
          <p:cNvSpPr>
            <a:spLocks noGrp="1"/>
          </p:cNvSpPr>
          <p:nvPr>
            <p:ph sz="quarter" idx="24" hasCustomPrompt="1"/>
          </p:nvPr>
        </p:nvSpPr>
        <p:spPr>
          <a:xfrm>
            <a:off x="4936682" y="5603675"/>
            <a:ext cx="3864418" cy="666495"/>
          </a:xfrm>
        </p:spPr>
        <p:txBody>
          <a:bodyPr>
            <a:normAutofit/>
          </a:bodyPr>
          <a:lstStyle>
            <a:lvl1pPr>
              <a:defRPr sz="2400"/>
            </a:lvl1pPr>
          </a:lstStyle>
          <a:p>
            <a:pPr lvl="0"/>
            <a:r>
              <a:rPr lang="en-US" dirty="0"/>
              <a:t>Slide Content 6</a:t>
            </a:r>
          </a:p>
        </p:txBody>
      </p:sp>
      <p:sp>
        <p:nvSpPr>
          <p:cNvPr id="20" name="Appendix Link">
            <a:extLst>
              <a:ext uri="{FF2B5EF4-FFF2-40B4-BE49-F238E27FC236}">
                <a16:creationId xmlns:a16="http://schemas.microsoft.com/office/drawing/2014/main" id="{A13451D4-8473-457E-909D-2DC3DA4A71E3}"/>
              </a:ext>
            </a:extLst>
          </p:cNvPr>
          <p:cNvSpPr>
            <a:spLocks noGrp="1"/>
          </p:cNvSpPr>
          <p:nvPr>
            <p:ph type="body" sz="quarter" idx="12" hasCustomPrompt="1"/>
          </p:nvPr>
        </p:nvSpPr>
        <p:spPr>
          <a:xfrm>
            <a:off x="3369564" y="6313715"/>
            <a:ext cx="2404872" cy="253637"/>
          </a:xfrm>
        </p:spPr>
        <p:txBody>
          <a:bodyPr anchor="b">
            <a:noAutofit/>
          </a:bodyPr>
          <a:lstStyle>
            <a:lvl1pPr algn="ctr">
              <a:defRPr sz="900"/>
            </a:lvl1pPr>
          </a:lstStyle>
          <a:p>
            <a:pPr lvl="0"/>
            <a:r>
              <a:rPr lang="en-US" dirty="0"/>
              <a:t>Add text alternative link, if needed.</a:t>
            </a:r>
          </a:p>
        </p:txBody>
      </p:sp>
      <p:sp>
        <p:nvSpPr>
          <p:cNvPr id="21" name="Image Credit">
            <a:extLst>
              <a:ext uri="{FF2B5EF4-FFF2-40B4-BE49-F238E27FC236}">
                <a16:creationId xmlns:a16="http://schemas.microsoft.com/office/drawing/2014/main" id="{0439B983-2F79-4E18-962A-0F6170F6777E}"/>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22" name="Slide Number Placeholder">
            <a:extLst>
              <a:ext uri="{FF2B5EF4-FFF2-40B4-BE49-F238E27FC236}">
                <a16:creationId xmlns:a16="http://schemas.microsoft.com/office/drawing/2014/main" id="{0976D34C-30AB-4A20-8492-6123CD216BC9}"/>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64996637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C216-596C-43D1-AFA9-56B25A6ADB31}"/>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4" name="Content Placeholder 1">
            <a:extLst>
              <a:ext uri="{FF2B5EF4-FFF2-40B4-BE49-F238E27FC236}">
                <a16:creationId xmlns:a16="http://schemas.microsoft.com/office/drawing/2014/main" id="{69920768-8C96-444E-AA85-2DA85E7D336A}"/>
              </a:ext>
            </a:extLst>
          </p:cNvPr>
          <p:cNvSpPr>
            <a:spLocks noGrp="1"/>
          </p:cNvSpPr>
          <p:nvPr>
            <p:ph sz="quarter" idx="11" hasCustomPrompt="1"/>
          </p:nvPr>
        </p:nvSpPr>
        <p:spPr>
          <a:xfrm>
            <a:off x="342900" y="1616348"/>
            <a:ext cx="3824151" cy="380396"/>
          </a:xfrm>
          <a:prstGeom prst="rect">
            <a:avLst/>
          </a:prstGeom>
        </p:spPr>
        <p:txBody>
          <a:bodyPr>
            <a:noAutofit/>
          </a:bodyPr>
          <a:lstStyle>
            <a:lvl1pPr>
              <a:defRPr sz="2400"/>
            </a:lvl1pPr>
          </a:lstStyle>
          <a:p>
            <a:pPr lvl="0"/>
            <a:r>
              <a:rPr lang="en-US" dirty="0"/>
              <a:t>Slide Content 1</a:t>
            </a:r>
          </a:p>
        </p:txBody>
      </p:sp>
      <p:sp>
        <p:nvSpPr>
          <p:cNvPr id="5" name="Content Placeholder 2">
            <a:extLst>
              <a:ext uri="{FF2B5EF4-FFF2-40B4-BE49-F238E27FC236}">
                <a16:creationId xmlns:a16="http://schemas.microsoft.com/office/drawing/2014/main" id="{6018B665-308A-4CA7-A672-FE09BE034391}"/>
              </a:ext>
            </a:extLst>
          </p:cNvPr>
          <p:cNvSpPr>
            <a:spLocks noGrp="1"/>
          </p:cNvSpPr>
          <p:nvPr>
            <p:ph sz="quarter" idx="14" hasCustomPrompt="1"/>
          </p:nvPr>
        </p:nvSpPr>
        <p:spPr>
          <a:xfrm>
            <a:off x="342900" y="2096622"/>
            <a:ext cx="3824151" cy="403166"/>
          </a:xfrm>
        </p:spPr>
        <p:txBody>
          <a:bodyPr>
            <a:noAutofit/>
          </a:bodyPr>
          <a:lstStyle>
            <a:lvl1pPr>
              <a:defRPr sz="2400"/>
            </a:lvl1pPr>
          </a:lstStyle>
          <a:p>
            <a:pPr lvl="0"/>
            <a:r>
              <a:rPr lang="en-US" dirty="0"/>
              <a:t>Slide Content 2</a:t>
            </a:r>
          </a:p>
        </p:txBody>
      </p:sp>
      <p:sp>
        <p:nvSpPr>
          <p:cNvPr id="6" name="Content Placeholder 3">
            <a:extLst>
              <a:ext uri="{FF2B5EF4-FFF2-40B4-BE49-F238E27FC236}">
                <a16:creationId xmlns:a16="http://schemas.microsoft.com/office/drawing/2014/main" id="{E036B807-DC5F-4FC6-B393-65B98404A8A5}"/>
              </a:ext>
            </a:extLst>
          </p:cNvPr>
          <p:cNvSpPr>
            <a:spLocks noGrp="1"/>
          </p:cNvSpPr>
          <p:nvPr>
            <p:ph sz="quarter" idx="15" hasCustomPrompt="1"/>
          </p:nvPr>
        </p:nvSpPr>
        <p:spPr>
          <a:xfrm>
            <a:off x="342900" y="2626621"/>
            <a:ext cx="3824151" cy="418048"/>
          </a:xfrm>
        </p:spPr>
        <p:txBody>
          <a:bodyPr>
            <a:noAutofit/>
          </a:bodyPr>
          <a:lstStyle>
            <a:lvl1pPr>
              <a:defRPr sz="2400"/>
            </a:lvl1pPr>
          </a:lstStyle>
          <a:p>
            <a:pPr lvl="0"/>
            <a:r>
              <a:rPr lang="en-US" dirty="0"/>
              <a:t>Slide Content 3</a:t>
            </a:r>
          </a:p>
        </p:txBody>
      </p:sp>
      <p:sp>
        <p:nvSpPr>
          <p:cNvPr id="7" name="Content Placeholder 4">
            <a:extLst>
              <a:ext uri="{FF2B5EF4-FFF2-40B4-BE49-F238E27FC236}">
                <a16:creationId xmlns:a16="http://schemas.microsoft.com/office/drawing/2014/main" id="{7FFC6D4E-662C-4EAF-A1EE-36531E127FEF}"/>
              </a:ext>
            </a:extLst>
          </p:cNvPr>
          <p:cNvSpPr>
            <a:spLocks noGrp="1"/>
          </p:cNvSpPr>
          <p:nvPr>
            <p:ph sz="quarter" idx="16" hasCustomPrompt="1"/>
          </p:nvPr>
        </p:nvSpPr>
        <p:spPr>
          <a:xfrm>
            <a:off x="342900" y="3192919"/>
            <a:ext cx="3824151" cy="418048"/>
          </a:xfrm>
        </p:spPr>
        <p:txBody>
          <a:bodyPr>
            <a:noAutofit/>
          </a:bodyPr>
          <a:lstStyle>
            <a:lvl1pPr>
              <a:defRPr sz="2400"/>
            </a:lvl1pPr>
          </a:lstStyle>
          <a:p>
            <a:pPr lvl="0"/>
            <a:r>
              <a:rPr lang="en-US" dirty="0"/>
              <a:t>Slide Content 4</a:t>
            </a:r>
          </a:p>
        </p:txBody>
      </p:sp>
      <p:sp>
        <p:nvSpPr>
          <p:cNvPr id="8" name="Content Placeholder 5">
            <a:extLst>
              <a:ext uri="{FF2B5EF4-FFF2-40B4-BE49-F238E27FC236}">
                <a16:creationId xmlns:a16="http://schemas.microsoft.com/office/drawing/2014/main" id="{AFCF8C5B-04D9-49B3-B133-6864633767F8}"/>
              </a:ext>
            </a:extLst>
          </p:cNvPr>
          <p:cNvSpPr>
            <a:spLocks noGrp="1"/>
          </p:cNvSpPr>
          <p:nvPr>
            <p:ph sz="quarter" idx="17" hasCustomPrompt="1"/>
          </p:nvPr>
        </p:nvSpPr>
        <p:spPr>
          <a:xfrm>
            <a:off x="342900" y="3735433"/>
            <a:ext cx="3824151" cy="400367"/>
          </a:xfrm>
        </p:spPr>
        <p:txBody>
          <a:bodyPr>
            <a:noAutofit/>
          </a:bodyPr>
          <a:lstStyle>
            <a:lvl1pPr>
              <a:defRPr sz="2400"/>
            </a:lvl1pPr>
          </a:lstStyle>
          <a:p>
            <a:pPr lvl="0"/>
            <a:r>
              <a:rPr lang="en-US" dirty="0"/>
              <a:t>Slide Content 5</a:t>
            </a:r>
          </a:p>
        </p:txBody>
      </p:sp>
      <p:sp>
        <p:nvSpPr>
          <p:cNvPr id="9" name="Content Placeholder 6">
            <a:extLst>
              <a:ext uri="{FF2B5EF4-FFF2-40B4-BE49-F238E27FC236}">
                <a16:creationId xmlns:a16="http://schemas.microsoft.com/office/drawing/2014/main" id="{F9186BDE-D004-4953-9D95-C7A9EABCD675}"/>
              </a:ext>
            </a:extLst>
          </p:cNvPr>
          <p:cNvSpPr>
            <a:spLocks noGrp="1"/>
          </p:cNvSpPr>
          <p:nvPr>
            <p:ph sz="quarter" idx="18" hasCustomPrompt="1"/>
          </p:nvPr>
        </p:nvSpPr>
        <p:spPr>
          <a:xfrm>
            <a:off x="342900" y="4249480"/>
            <a:ext cx="3824151" cy="413946"/>
          </a:xfrm>
        </p:spPr>
        <p:txBody>
          <a:bodyPr>
            <a:noAutofit/>
          </a:bodyPr>
          <a:lstStyle>
            <a:lvl1pPr>
              <a:defRPr sz="2400"/>
            </a:lvl1pPr>
          </a:lstStyle>
          <a:p>
            <a:pPr lvl="0"/>
            <a:r>
              <a:rPr lang="en-US" dirty="0"/>
              <a:t>Slide Content 6</a:t>
            </a:r>
          </a:p>
        </p:txBody>
      </p:sp>
      <p:sp>
        <p:nvSpPr>
          <p:cNvPr id="10" name="Content Placeholder 7">
            <a:extLst>
              <a:ext uri="{FF2B5EF4-FFF2-40B4-BE49-F238E27FC236}">
                <a16:creationId xmlns:a16="http://schemas.microsoft.com/office/drawing/2014/main" id="{204E9DC4-A6FA-4AB1-9FDB-E4A90647B8ED}"/>
              </a:ext>
            </a:extLst>
          </p:cNvPr>
          <p:cNvSpPr>
            <a:spLocks noGrp="1"/>
          </p:cNvSpPr>
          <p:nvPr>
            <p:ph sz="quarter" idx="19" hasCustomPrompt="1"/>
          </p:nvPr>
        </p:nvSpPr>
        <p:spPr>
          <a:xfrm>
            <a:off x="342900" y="4770903"/>
            <a:ext cx="3824151" cy="380396"/>
          </a:xfrm>
          <a:prstGeom prst="rect">
            <a:avLst/>
          </a:prstGeom>
        </p:spPr>
        <p:txBody>
          <a:bodyPr>
            <a:noAutofit/>
          </a:bodyPr>
          <a:lstStyle>
            <a:lvl1pPr>
              <a:defRPr sz="2400"/>
            </a:lvl1pPr>
          </a:lstStyle>
          <a:p>
            <a:pPr lvl="0"/>
            <a:r>
              <a:rPr lang="en-US" dirty="0"/>
              <a:t>Slide Content 1</a:t>
            </a:r>
          </a:p>
        </p:txBody>
      </p:sp>
      <p:sp>
        <p:nvSpPr>
          <p:cNvPr id="11" name="Content Placeholder 8">
            <a:extLst>
              <a:ext uri="{FF2B5EF4-FFF2-40B4-BE49-F238E27FC236}">
                <a16:creationId xmlns:a16="http://schemas.microsoft.com/office/drawing/2014/main" id="{CF906F44-9192-489C-97D1-802385EAFB23}"/>
              </a:ext>
            </a:extLst>
          </p:cNvPr>
          <p:cNvSpPr>
            <a:spLocks noGrp="1"/>
          </p:cNvSpPr>
          <p:nvPr>
            <p:ph sz="quarter" idx="20" hasCustomPrompt="1"/>
          </p:nvPr>
        </p:nvSpPr>
        <p:spPr>
          <a:xfrm>
            <a:off x="342900" y="5264240"/>
            <a:ext cx="3824152" cy="403166"/>
          </a:xfrm>
        </p:spPr>
        <p:txBody>
          <a:bodyPr>
            <a:noAutofit/>
          </a:bodyPr>
          <a:lstStyle>
            <a:lvl1pPr>
              <a:defRPr sz="2400"/>
            </a:lvl1pPr>
          </a:lstStyle>
          <a:p>
            <a:pPr lvl="0"/>
            <a:r>
              <a:rPr lang="en-US" dirty="0"/>
              <a:t>Slide Content 2</a:t>
            </a:r>
          </a:p>
        </p:txBody>
      </p:sp>
      <p:sp>
        <p:nvSpPr>
          <p:cNvPr id="12" name="Content Placeholder 9">
            <a:extLst>
              <a:ext uri="{FF2B5EF4-FFF2-40B4-BE49-F238E27FC236}">
                <a16:creationId xmlns:a16="http://schemas.microsoft.com/office/drawing/2014/main" id="{A447191D-BC44-4DC1-8EBD-E0FBB59905B8}"/>
              </a:ext>
            </a:extLst>
          </p:cNvPr>
          <p:cNvSpPr>
            <a:spLocks noGrp="1"/>
          </p:cNvSpPr>
          <p:nvPr>
            <p:ph sz="quarter" idx="21" hasCustomPrompt="1"/>
          </p:nvPr>
        </p:nvSpPr>
        <p:spPr>
          <a:xfrm>
            <a:off x="342900" y="5781176"/>
            <a:ext cx="3824152" cy="418048"/>
          </a:xfrm>
        </p:spPr>
        <p:txBody>
          <a:bodyPr>
            <a:noAutofit/>
          </a:bodyPr>
          <a:lstStyle>
            <a:lvl1pPr>
              <a:defRPr sz="2400"/>
            </a:lvl1pPr>
          </a:lstStyle>
          <a:p>
            <a:pPr lvl="0"/>
            <a:r>
              <a:rPr lang="en-US" dirty="0"/>
              <a:t>Slide Content 3</a:t>
            </a:r>
          </a:p>
        </p:txBody>
      </p:sp>
      <p:sp>
        <p:nvSpPr>
          <p:cNvPr id="13" name="Content Placeholder 10">
            <a:extLst>
              <a:ext uri="{FF2B5EF4-FFF2-40B4-BE49-F238E27FC236}">
                <a16:creationId xmlns:a16="http://schemas.microsoft.com/office/drawing/2014/main" id="{F28421AC-3134-46E3-BE8A-A2F5358EF4D7}"/>
              </a:ext>
            </a:extLst>
          </p:cNvPr>
          <p:cNvSpPr>
            <a:spLocks noGrp="1"/>
          </p:cNvSpPr>
          <p:nvPr>
            <p:ph sz="quarter" idx="22" hasCustomPrompt="1"/>
          </p:nvPr>
        </p:nvSpPr>
        <p:spPr>
          <a:xfrm>
            <a:off x="4936682" y="1616348"/>
            <a:ext cx="3864418" cy="374176"/>
          </a:xfrm>
        </p:spPr>
        <p:txBody>
          <a:bodyPr>
            <a:noAutofit/>
          </a:bodyPr>
          <a:lstStyle>
            <a:lvl1pPr>
              <a:defRPr sz="2400"/>
            </a:lvl1pPr>
          </a:lstStyle>
          <a:p>
            <a:pPr lvl="0"/>
            <a:r>
              <a:rPr lang="en-US" dirty="0"/>
              <a:t>Slide Content 4</a:t>
            </a:r>
          </a:p>
        </p:txBody>
      </p:sp>
      <p:sp>
        <p:nvSpPr>
          <p:cNvPr id="14" name="Content Placeholder 11">
            <a:extLst>
              <a:ext uri="{FF2B5EF4-FFF2-40B4-BE49-F238E27FC236}">
                <a16:creationId xmlns:a16="http://schemas.microsoft.com/office/drawing/2014/main" id="{EAA4997E-E73A-42E9-A263-A0E28696DF39}"/>
              </a:ext>
            </a:extLst>
          </p:cNvPr>
          <p:cNvSpPr>
            <a:spLocks noGrp="1"/>
          </p:cNvSpPr>
          <p:nvPr>
            <p:ph sz="quarter" idx="23" hasCustomPrompt="1"/>
          </p:nvPr>
        </p:nvSpPr>
        <p:spPr>
          <a:xfrm>
            <a:off x="4936682" y="2098227"/>
            <a:ext cx="3864418" cy="400367"/>
          </a:xfrm>
        </p:spPr>
        <p:txBody>
          <a:bodyPr>
            <a:noAutofit/>
          </a:bodyPr>
          <a:lstStyle>
            <a:lvl1pPr>
              <a:defRPr sz="2400"/>
            </a:lvl1pPr>
          </a:lstStyle>
          <a:p>
            <a:pPr lvl="0"/>
            <a:r>
              <a:rPr lang="en-US" dirty="0"/>
              <a:t>Slide Content 5</a:t>
            </a:r>
          </a:p>
        </p:txBody>
      </p:sp>
      <p:sp>
        <p:nvSpPr>
          <p:cNvPr id="15" name="Content Placeholder 12">
            <a:extLst>
              <a:ext uri="{FF2B5EF4-FFF2-40B4-BE49-F238E27FC236}">
                <a16:creationId xmlns:a16="http://schemas.microsoft.com/office/drawing/2014/main" id="{5D8D50B8-9162-4A0B-9497-E52D62CE36D2}"/>
              </a:ext>
            </a:extLst>
          </p:cNvPr>
          <p:cNvSpPr>
            <a:spLocks noGrp="1"/>
          </p:cNvSpPr>
          <p:nvPr>
            <p:ph sz="quarter" idx="24" hasCustomPrompt="1"/>
          </p:nvPr>
        </p:nvSpPr>
        <p:spPr>
          <a:xfrm>
            <a:off x="4936682" y="2625337"/>
            <a:ext cx="3864418" cy="413946"/>
          </a:xfrm>
        </p:spPr>
        <p:txBody>
          <a:bodyPr>
            <a:noAutofit/>
          </a:bodyPr>
          <a:lstStyle>
            <a:lvl1pPr>
              <a:defRPr sz="2400"/>
            </a:lvl1pPr>
          </a:lstStyle>
          <a:p>
            <a:pPr lvl="0"/>
            <a:r>
              <a:rPr lang="en-US" dirty="0"/>
              <a:t>Slide Content 6</a:t>
            </a:r>
          </a:p>
        </p:txBody>
      </p:sp>
      <p:sp>
        <p:nvSpPr>
          <p:cNvPr id="16" name="Content Placeholder 13">
            <a:extLst>
              <a:ext uri="{FF2B5EF4-FFF2-40B4-BE49-F238E27FC236}">
                <a16:creationId xmlns:a16="http://schemas.microsoft.com/office/drawing/2014/main" id="{988E51C7-02F2-4DDF-8403-BE64E88A9846}"/>
              </a:ext>
            </a:extLst>
          </p:cNvPr>
          <p:cNvSpPr>
            <a:spLocks noGrp="1"/>
          </p:cNvSpPr>
          <p:nvPr>
            <p:ph sz="quarter" idx="25" hasCustomPrompt="1"/>
          </p:nvPr>
        </p:nvSpPr>
        <p:spPr>
          <a:xfrm>
            <a:off x="4936680" y="3192919"/>
            <a:ext cx="3864419" cy="413946"/>
          </a:xfrm>
        </p:spPr>
        <p:txBody>
          <a:bodyPr>
            <a:noAutofit/>
          </a:bodyPr>
          <a:lstStyle>
            <a:lvl1pPr>
              <a:defRPr sz="2400"/>
            </a:lvl1pPr>
          </a:lstStyle>
          <a:p>
            <a:pPr lvl="0"/>
            <a:r>
              <a:rPr lang="en-US" dirty="0"/>
              <a:t>Slide Content 6</a:t>
            </a:r>
          </a:p>
        </p:txBody>
      </p:sp>
      <p:sp>
        <p:nvSpPr>
          <p:cNvPr id="17" name="Content Placeholder 14">
            <a:extLst>
              <a:ext uri="{FF2B5EF4-FFF2-40B4-BE49-F238E27FC236}">
                <a16:creationId xmlns:a16="http://schemas.microsoft.com/office/drawing/2014/main" id="{0AD01436-C6EF-4BE1-ABA1-12E7B802A96F}"/>
              </a:ext>
            </a:extLst>
          </p:cNvPr>
          <p:cNvSpPr>
            <a:spLocks noGrp="1"/>
          </p:cNvSpPr>
          <p:nvPr>
            <p:ph sz="quarter" idx="26" hasCustomPrompt="1"/>
          </p:nvPr>
        </p:nvSpPr>
        <p:spPr>
          <a:xfrm>
            <a:off x="4936680" y="3733608"/>
            <a:ext cx="3864419" cy="402191"/>
          </a:xfrm>
        </p:spPr>
        <p:txBody>
          <a:bodyPr>
            <a:noAutofit/>
          </a:bodyPr>
          <a:lstStyle>
            <a:lvl1pPr>
              <a:defRPr sz="2400"/>
            </a:lvl1pPr>
          </a:lstStyle>
          <a:p>
            <a:pPr lvl="0"/>
            <a:r>
              <a:rPr lang="en-US" dirty="0"/>
              <a:t>Slide Content 6</a:t>
            </a:r>
          </a:p>
        </p:txBody>
      </p:sp>
      <p:sp>
        <p:nvSpPr>
          <p:cNvPr id="18" name="Content Placeholder 15">
            <a:extLst>
              <a:ext uri="{FF2B5EF4-FFF2-40B4-BE49-F238E27FC236}">
                <a16:creationId xmlns:a16="http://schemas.microsoft.com/office/drawing/2014/main" id="{A101E739-B16E-4747-B277-8055858FCEDE}"/>
              </a:ext>
            </a:extLst>
          </p:cNvPr>
          <p:cNvSpPr>
            <a:spLocks noGrp="1"/>
          </p:cNvSpPr>
          <p:nvPr>
            <p:ph sz="quarter" idx="27" hasCustomPrompt="1"/>
          </p:nvPr>
        </p:nvSpPr>
        <p:spPr>
          <a:xfrm>
            <a:off x="4936680" y="4241679"/>
            <a:ext cx="3864419" cy="421748"/>
          </a:xfrm>
        </p:spPr>
        <p:txBody>
          <a:bodyPr>
            <a:noAutofit/>
          </a:bodyPr>
          <a:lstStyle>
            <a:lvl1pPr>
              <a:defRPr sz="2400"/>
            </a:lvl1pPr>
          </a:lstStyle>
          <a:p>
            <a:pPr lvl="0"/>
            <a:r>
              <a:rPr lang="en-US" dirty="0"/>
              <a:t>Slide Content 6</a:t>
            </a:r>
          </a:p>
        </p:txBody>
      </p:sp>
      <p:sp>
        <p:nvSpPr>
          <p:cNvPr id="19" name="Content Placeholder 16">
            <a:extLst>
              <a:ext uri="{FF2B5EF4-FFF2-40B4-BE49-F238E27FC236}">
                <a16:creationId xmlns:a16="http://schemas.microsoft.com/office/drawing/2014/main" id="{96F84D66-FE77-496D-8769-949184766255}"/>
              </a:ext>
            </a:extLst>
          </p:cNvPr>
          <p:cNvSpPr>
            <a:spLocks noGrp="1"/>
          </p:cNvSpPr>
          <p:nvPr>
            <p:ph sz="quarter" idx="28" hasCustomPrompt="1"/>
          </p:nvPr>
        </p:nvSpPr>
        <p:spPr>
          <a:xfrm>
            <a:off x="4936679" y="4766685"/>
            <a:ext cx="3864420" cy="384613"/>
          </a:xfrm>
        </p:spPr>
        <p:txBody>
          <a:bodyPr>
            <a:noAutofit/>
          </a:bodyPr>
          <a:lstStyle>
            <a:lvl1pPr>
              <a:defRPr sz="2400"/>
            </a:lvl1pPr>
          </a:lstStyle>
          <a:p>
            <a:pPr lvl="0"/>
            <a:r>
              <a:rPr lang="en-US" dirty="0"/>
              <a:t>Slide Content 6</a:t>
            </a:r>
          </a:p>
        </p:txBody>
      </p:sp>
      <p:sp>
        <p:nvSpPr>
          <p:cNvPr id="20" name="Content Placeholder 17">
            <a:extLst>
              <a:ext uri="{FF2B5EF4-FFF2-40B4-BE49-F238E27FC236}">
                <a16:creationId xmlns:a16="http://schemas.microsoft.com/office/drawing/2014/main" id="{1C906E35-6CD6-4624-A2EE-79E30E15BEAC}"/>
              </a:ext>
            </a:extLst>
          </p:cNvPr>
          <p:cNvSpPr>
            <a:spLocks noGrp="1"/>
          </p:cNvSpPr>
          <p:nvPr>
            <p:ph sz="quarter" idx="29" hasCustomPrompt="1"/>
          </p:nvPr>
        </p:nvSpPr>
        <p:spPr>
          <a:xfrm>
            <a:off x="4936679" y="5240170"/>
            <a:ext cx="3864420" cy="403166"/>
          </a:xfrm>
        </p:spPr>
        <p:txBody>
          <a:bodyPr>
            <a:noAutofit/>
          </a:bodyPr>
          <a:lstStyle>
            <a:lvl1pPr>
              <a:defRPr sz="2400"/>
            </a:lvl1pPr>
          </a:lstStyle>
          <a:p>
            <a:pPr lvl="0"/>
            <a:r>
              <a:rPr lang="en-US" dirty="0"/>
              <a:t>Slide Content 6</a:t>
            </a:r>
          </a:p>
        </p:txBody>
      </p:sp>
      <p:sp>
        <p:nvSpPr>
          <p:cNvPr id="21" name="Content Placeholder 18">
            <a:extLst>
              <a:ext uri="{FF2B5EF4-FFF2-40B4-BE49-F238E27FC236}">
                <a16:creationId xmlns:a16="http://schemas.microsoft.com/office/drawing/2014/main" id="{D68E1BFF-B404-4277-BA5A-CD1662A6C539}"/>
              </a:ext>
            </a:extLst>
          </p:cNvPr>
          <p:cNvSpPr>
            <a:spLocks noGrp="1"/>
          </p:cNvSpPr>
          <p:nvPr>
            <p:ph sz="quarter" idx="30" hasCustomPrompt="1"/>
          </p:nvPr>
        </p:nvSpPr>
        <p:spPr>
          <a:xfrm>
            <a:off x="4936679" y="5785277"/>
            <a:ext cx="3873125" cy="413946"/>
          </a:xfrm>
        </p:spPr>
        <p:txBody>
          <a:bodyPr>
            <a:noAutofit/>
          </a:bodyPr>
          <a:lstStyle>
            <a:lvl1pPr>
              <a:defRPr sz="2400"/>
            </a:lvl1pPr>
          </a:lstStyle>
          <a:p>
            <a:pPr lvl="0"/>
            <a:r>
              <a:rPr lang="en-US" dirty="0"/>
              <a:t>Slide Content 6</a:t>
            </a:r>
          </a:p>
        </p:txBody>
      </p:sp>
      <p:sp>
        <p:nvSpPr>
          <p:cNvPr id="25" name="Appendix Link">
            <a:extLst>
              <a:ext uri="{FF2B5EF4-FFF2-40B4-BE49-F238E27FC236}">
                <a16:creationId xmlns:a16="http://schemas.microsoft.com/office/drawing/2014/main" id="{C7FB9040-0F6C-4F75-A3C7-A9801B910502}"/>
              </a:ext>
            </a:extLst>
          </p:cNvPr>
          <p:cNvSpPr>
            <a:spLocks noGrp="1"/>
          </p:cNvSpPr>
          <p:nvPr>
            <p:ph type="body" sz="quarter" idx="12" hasCustomPrompt="1"/>
          </p:nvPr>
        </p:nvSpPr>
        <p:spPr>
          <a:xfrm>
            <a:off x="3369564" y="6313715"/>
            <a:ext cx="2404872" cy="253637"/>
          </a:xfrm>
        </p:spPr>
        <p:txBody>
          <a:bodyPr anchor="b">
            <a:noAutofit/>
          </a:bodyPr>
          <a:lstStyle>
            <a:lvl1pPr algn="ctr">
              <a:defRPr sz="900"/>
            </a:lvl1pPr>
          </a:lstStyle>
          <a:p>
            <a:pPr lvl="0"/>
            <a:r>
              <a:rPr lang="en-US" dirty="0"/>
              <a:t>Add text alternative link, if needed.</a:t>
            </a:r>
          </a:p>
        </p:txBody>
      </p:sp>
      <p:sp>
        <p:nvSpPr>
          <p:cNvPr id="26" name="Image Credit">
            <a:extLst>
              <a:ext uri="{FF2B5EF4-FFF2-40B4-BE49-F238E27FC236}">
                <a16:creationId xmlns:a16="http://schemas.microsoft.com/office/drawing/2014/main" id="{C63DF004-2A82-40EE-90ED-770B4044439A}"/>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27" name="Slide Number Placeholder">
            <a:extLst>
              <a:ext uri="{FF2B5EF4-FFF2-40B4-BE49-F238E27FC236}">
                <a16:creationId xmlns:a16="http://schemas.microsoft.com/office/drawing/2014/main" id="{F57A8244-EA95-4731-A98C-FB6329D9184D}"/>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74396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LLC. All rights reserved. Authorized only for instructor use in the classroom.</a:t>
            </a:r>
          </a:p>
          <a:p>
            <a:pPr defTabSz="457200">
              <a:spcBef>
                <a:spcPct val="20000"/>
              </a:spcBef>
              <a:defRPr/>
            </a:pPr>
            <a:r>
              <a:rPr lang="en-US"/>
              <a:t>No reproduction or further distribution permitted without the prior written consent of McGraw Hill, LLC.</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Because learning changes everything.</a:t>
            </a:r>
            <a:r>
              <a:rPr kumimoji="0" lang="en-US" sz="1400" b="0" i="0" u="none" strike="noStrike" kern="1200" cap="none" spc="40" normalizeH="0" baseline="6000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1200" cap="none" spc="40" normalizeH="0" baseline="60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www.mheducation.com</a:t>
            </a: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752710" y="2718040"/>
            <a:ext cx="7638581" cy="1421920"/>
          </a:xfrm>
          <a:prstGeom prst="rect">
            <a:avLst/>
          </a:prstGeom>
        </p:spPr>
        <p:txBody>
          <a:bodyPr anchor="t">
            <a:normAutofit/>
          </a:bodyPr>
          <a:lstStyle>
            <a:lvl1pPr algn="l">
              <a:defRPr sz="3600">
                <a:solidFill>
                  <a:schemeClr val="tx1"/>
                </a:solidFill>
              </a:defRPr>
            </a:lvl1pPr>
          </a:lstStyle>
          <a:p>
            <a:r>
              <a:rPr lang="en-US" dirty="0"/>
              <a:t>Accessibility Content: Text Alternatives for Images</a:t>
            </a:r>
          </a:p>
        </p:txBody>
      </p:sp>
      <p:sp>
        <p:nvSpPr>
          <p:cNvPr id="4" name="Slide Number Placeholder">
            <a:extLst>
              <a:ext uri="{FF2B5EF4-FFF2-40B4-BE49-F238E27FC236}">
                <a16:creationId xmlns:a16="http://schemas.microsoft.com/office/drawing/2014/main" id="{24D7B735-6BCD-429E-BAFC-FAE7C88C5E23}"/>
              </a:ext>
            </a:extLst>
          </p:cNvPr>
          <p:cNvSpPr>
            <a:spLocks noGrp="1"/>
          </p:cNvSpPr>
          <p:nvPr>
            <p:ph type="sldNum" sz="quarter" idx="10"/>
          </p:nvPr>
        </p:nvSpPr>
        <p:spPr>
          <a:xfrm>
            <a:off x="8626412" y="6673531"/>
            <a:ext cx="355840" cy="161396"/>
          </a:xfrm>
          <a:prstGeom prst="rect">
            <a:avLst/>
          </a:prstGeom>
        </p:spPr>
        <p:txBody>
          <a:bodyPr/>
          <a:lstStyle>
            <a:lvl1pPr algn="r">
              <a:defRPr sz="800">
                <a:solidFill>
                  <a:schemeClr val="bg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E63B-4C32-4312-9A30-AF4C99C2257B}"/>
              </a:ext>
            </a:extLst>
          </p:cNvPr>
          <p:cNvSpPr>
            <a:spLocks noGrp="1"/>
          </p:cNvSpPr>
          <p:nvPr>
            <p:ph type="title"/>
          </p:nvPr>
        </p:nvSpPr>
        <p:spPr>
          <a:xfrm>
            <a:off x="342900" y="195943"/>
            <a:ext cx="8458200" cy="888886"/>
          </a:xfrm>
        </p:spPr>
        <p:txBody>
          <a:bodyPr/>
          <a:lstStyle/>
          <a:p>
            <a:r>
              <a:rPr lang="en-US" dirty="0"/>
              <a:t>Click to edit Master title style</a:t>
            </a:r>
          </a:p>
        </p:txBody>
      </p:sp>
      <p:sp>
        <p:nvSpPr>
          <p:cNvPr id="5" name="Text Placeholder 4">
            <a:extLst>
              <a:ext uri="{FF2B5EF4-FFF2-40B4-BE49-F238E27FC236}">
                <a16:creationId xmlns:a16="http://schemas.microsoft.com/office/drawing/2014/main" id="{3FD3FF85-13E9-4193-97A7-595596DE57B2}"/>
              </a:ext>
            </a:extLst>
          </p:cNvPr>
          <p:cNvSpPr>
            <a:spLocks noGrp="1"/>
          </p:cNvSpPr>
          <p:nvPr>
            <p:ph type="body" sz="quarter" idx="11"/>
          </p:nvPr>
        </p:nvSpPr>
        <p:spPr>
          <a:xfrm>
            <a:off x="2278856" y="1178879"/>
            <a:ext cx="4586288" cy="370301"/>
          </a:xfrm>
        </p:spPr>
        <p:txBody>
          <a:bodyPr anchor="ctr">
            <a:normAutofit/>
          </a:bodyPr>
          <a:lstStyle>
            <a:lvl1pPr algn="ctr">
              <a:defRPr sz="1200"/>
            </a:lvl1pPr>
          </a:lstStyle>
          <a:p>
            <a:pPr lvl="0"/>
            <a:r>
              <a:rPr lang="en-US" dirty="0"/>
              <a:t>Click to edit Master text styles</a:t>
            </a:r>
          </a:p>
        </p:txBody>
      </p:sp>
      <p:sp>
        <p:nvSpPr>
          <p:cNvPr id="7" name="Content Placeholder 6">
            <a:extLst>
              <a:ext uri="{FF2B5EF4-FFF2-40B4-BE49-F238E27FC236}">
                <a16:creationId xmlns:a16="http://schemas.microsoft.com/office/drawing/2014/main" id="{699CB4D6-F8C4-4851-A17A-263FC077A167}"/>
              </a:ext>
            </a:extLst>
          </p:cNvPr>
          <p:cNvSpPr>
            <a:spLocks noGrp="1"/>
          </p:cNvSpPr>
          <p:nvPr>
            <p:ph sz="quarter" idx="12"/>
          </p:nvPr>
        </p:nvSpPr>
        <p:spPr>
          <a:xfrm>
            <a:off x="342900" y="1643230"/>
            <a:ext cx="8458200" cy="4478897"/>
          </a:xfrm>
        </p:spPr>
        <p:txBody>
          <a:bodyPr/>
          <a:lstStyle/>
          <a:p>
            <a:pPr lvl="0"/>
            <a:r>
              <a:rPr lang="en-US" dirty="0"/>
              <a:t>Click to edit Master text styles</a:t>
            </a:r>
          </a:p>
        </p:txBody>
      </p:sp>
      <p:sp>
        <p:nvSpPr>
          <p:cNvPr id="9" name="Text Placeholder 8">
            <a:extLst>
              <a:ext uri="{FF2B5EF4-FFF2-40B4-BE49-F238E27FC236}">
                <a16:creationId xmlns:a16="http://schemas.microsoft.com/office/drawing/2014/main" id="{E4EBD63C-C974-4F40-85BB-8ACC273BEB26}"/>
              </a:ext>
            </a:extLst>
          </p:cNvPr>
          <p:cNvSpPr>
            <a:spLocks noGrp="1"/>
          </p:cNvSpPr>
          <p:nvPr>
            <p:ph type="body" sz="quarter" idx="13"/>
          </p:nvPr>
        </p:nvSpPr>
        <p:spPr>
          <a:xfrm>
            <a:off x="2278856" y="6215615"/>
            <a:ext cx="4586288" cy="317708"/>
          </a:xfrm>
        </p:spPr>
        <p:txBody>
          <a:bodyPr anchor="ctr">
            <a:normAutofit/>
          </a:bodyPr>
          <a:lstStyle>
            <a:lvl1pPr algn="ctr">
              <a:defRPr sz="1200"/>
            </a:lvl1pPr>
          </a:lstStyle>
          <a:p>
            <a:pPr lvl="0"/>
            <a:r>
              <a:rPr lang="en-US" dirty="0"/>
              <a:t>Click to edit Master text styles</a:t>
            </a:r>
          </a:p>
        </p:txBody>
      </p:sp>
      <p:sp>
        <p:nvSpPr>
          <p:cNvPr id="10" name="Slide Number Placeholder 2">
            <a:extLst>
              <a:ext uri="{FF2B5EF4-FFF2-40B4-BE49-F238E27FC236}">
                <a16:creationId xmlns:a16="http://schemas.microsoft.com/office/drawing/2014/main" id="{64BABA25-1259-4A5F-BF34-6556B751D096}"/>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572871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2800"/>
            </a:lvl1pPr>
          </a:lstStyle>
          <a:p>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0" y="1515291"/>
            <a:ext cx="9144000" cy="2508071"/>
          </a:xfrm>
          <a:prstGeom prst="rect">
            <a:avLst/>
          </a:prstGeom>
        </p:spPr>
        <p:txBody>
          <a:bodyPr anchor="t">
            <a:noAutofit/>
          </a:bodyPr>
          <a:lstStyle>
            <a:lvl1pPr algn="ctr">
              <a:lnSpc>
                <a:spcPct val="100000"/>
              </a:lnSpc>
              <a:defRPr sz="7000" b="1">
                <a:solidFill>
                  <a:srgbClr val="214D90"/>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1613264" y="4161272"/>
            <a:ext cx="5917473" cy="1050808"/>
          </a:xfrm>
          <a:prstGeom prst="rect">
            <a:avLst/>
          </a:prstGeom>
        </p:spPr>
        <p:txBody>
          <a:bodyPr/>
          <a:lstStyle>
            <a:lvl1pPr marL="0" indent="0" algn="ctr">
              <a:buNone/>
              <a:defRPr sz="3500" b="0">
                <a:solidFill>
                  <a:srgbClr val="585858"/>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9" name="Text Placeholder 5">
            <a:extLst>
              <a:ext uri="{FF2B5EF4-FFF2-40B4-BE49-F238E27FC236}">
                <a16:creationId xmlns:a16="http://schemas.microsoft.com/office/drawing/2014/main" id="{963C4102-2DCB-40F6-A79C-3209037665E9}"/>
              </a:ext>
            </a:extLst>
          </p:cNvPr>
          <p:cNvSpPr>
            <a:spLocks noGrp="1"/>
          </p:cNvSpPr>
          <p:nvPr>
            <p:ph type="body" sz="quarter" idx="14"/>
          </p:nvPr>
        </p:nvSpPr>
        <p:spPr>
          <a:xfrm>
            <a:off x="1613264" y="5773782"/>
            <a:ext cx="7530736" cy="474617"/>
          </a:xfrm>
          <a:prstGeom prst="rect">
            <a:avLst/>
          </a:prstGeom>
        </p:spPr>
        <p:txBody>
          <a:bodyPr/>
          <a:lstStyle>
            <a:lvl1pPr algn="r">
              <a:defRPr sz="2200" i="1">
                <a:solidFill>
                  <a:srgbClr val="420747"/>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0CD3-6EE9-4CC2-BFB5-91E97B58BAE3}"/>
              </a:ext>
            </a:extLst>
          </p:cNvPr>
          <p:cNvSpPr>
            <a:spLocks noGrp="1"/>
          </p:cNvSpPr>
          <p:nvPr>
            <p:ph type="title"/>
          </p:nvPr>
        </p:nvSpPr>
        <p:spPr>
          <a:xfrm>
            <a:off x="1221218" y="1651548"/>
            <a:ext cx="6701564" cy="1561915"/>
          </a:xfrm>
        </p:spPr>
        <p:txBody>
          <a:bodyPr>
            <a:normAutofit/>
          </a:bodyPr>
          <a:lstStyle>
            <a:lvl1pPr>
              <a:defRPr sz="4800" b="1">
                <a:solidFill>
                  <a:srgbClr val="CC4D00"/>
                </a:solidFill>
              </a:defRPr>
            </a:lvl1pPr>
          </a:lstStyle>
          <a:p>
            <a:r>
              <a:rPr lang="en-US" dirty="0"/>
              <a:t>Click to edit Master title style</a:t>
            </a:r>
          </a:p>
        </p:txBody>
      </p:sp>
      <p:sp>
        <p:nvSpPr>
          <p:cNvPr id="5" name="Content Placeholder 4">
            <a:extLst>
              <a:ext uri="{FF2B5EF4-FFF2-40B4-BE49-F238E27FC236}">
                <a16:creationId xmlns:a16="http://schemas.microsoft.com/office/drawing/2014/main" id="{045CBDD3-DA0C-4A5E-B00D-A818801AC21B}"/>
              </a:ext>
            </a:extLst>
          </p:cNvPr>
          <p:cNvSpPr>
            <a:spLocks noGrp="1"/>
          </p:cNvSpPr>
          <p:nvPr>
            <p:ph sz="quarter" idx="11"/>
          </p:nvPr>
        </p:nvSpPr>
        <p:spPr>
          <a:xfrm>
            <a:off x="1221218" y="3305175"/>
            <a:ext cx="6701564" cy="1554208"/>
          </a:xfrm>
        </p:spPr>
        <p:txBody>
          <a:bodyPr>
            <a:normAutofit/>
          </a:bodyPr>
          <a:lstStyle>
            <a:lvl1pPr algn="ctr">
              <a:defRPr sz="4000" b="1">
                <a:solidFill>
                  <a:srgbClr val="214E91"/>
                </a:solidFill>
              </a:defRPr>
            </a:lvl1pPr>
          </a:lstStyle>
          <a:p>
            <a:pPr lvl="0"/>
            <a:r>
              <a:rPr lang="en-US" dirty="0"/>
              <a:t>Click to edit Master text styles</a:t>
            </a:r>
          </a:p>
        </p:txBody>
      </p:sp>
      <p:sp>
        <p:nvSpPr>
          <p:cNvPr id="3" name="Slide Number Placeholder 2">
            <a:extLst>
              <a:ext uri="{FF2B5EF4-FFF2-40B4-BE49-F238E27FC236}">
                <a16:creationId xmlns:a16="http://schemas.microsoft.com/office/drawing/2014/main" id="{E97092CC-E35B-4C56-8CF6-010A9E3E7FC5}"/>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4479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4980"/>
            <a:ext cx="8458200" cy="1197385"/>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02229"/>
            <a:ext cx="8458200" cy="4746171"/>
          </a:xfrm>
          <a:prstGeom prst="rect">
            <a:avLst/>
          </a:prstGeo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13715"/>
            <a:ext cx="2405307" cy="2667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08854"/>
            <a:ext cx="8458200" cy="12353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14076"/>
            <a:ext cx="8458200" cy="2600724"/>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8" name="Appendix Link">
            <a:extLst>
              <a:ext uri="{FF2B5EF4-FFF2-40B4-BE49-F238E27FC236}">
                <a16:creationId xmlns:a16="http://schemas.microsoft.com/office/drawing/2014/main" id="{4D429C13-66C7-4EA0-BA76-E66B8A9606A1}"/>
              </a:ext>
            </a:extLst>
          </p:cNvPr>
          <p:cNvSpPr>
            <a:spLocks noGrp="1"/>
          </p:cNvSpPr>
          <p:nvPr>
            <p:ph type="body" sz="quarter" idx="12" hasCustomPrompt="1"/>
          </p:nvPr>
        </p:nvSpPr>
        <p:spPr>
          <a:xfrm>
            <a:off x="3369564" y="6313715"/>
            <a:ext cx="2404872" cy="266700"/>
          </a:xfrm>
        </p:spPr>
        <p:txBody>
          <a:bodyPr anchor="ctr">
            <a:noAutofit/>
          </a:bodyPr>
          <a:lstStyle>
            <a:lvl1pPr algn="ctr">
              <a:defRPr sz="900"/>
            </a:lvl1pPr>
          </a:lstStyle>
          <a:p>
            <a:pPr lvl="0"/>
            <a:r>
              <a:rPr lang="en-US" dirty="0"/>
              <a:t>Add text alternative link, if needed.</a:t>
            </a:r>
          </a:p>
        </p:txBody>
      </p:sp>
      <p:sp>
        <p:nvSpPr>
          <p:cNvPr id="10" name="Image Credit">
            <a:extLst>
              <a:ext uri="{FF2B5EF4-FFF2-40B4-BE49-F238E27FC236}">
                <a16:creationId xmlns:a16="http://schemas.microsoft.com/office/drawing/2014/main" id="{5090D979-97CB-4940-B7AD-BF0C561A2F35}"/>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11" name="Slide Number Placeholder">
            <a:extLst>
              <a:ext uri="{FF2B5EF4-FFF2-40B4-BE49-F238E27FC236}">
                <a16:creationId xmlns:a16="http://schemas.microsoft.com/office/drawing/2014/main" id="{F5F8FB48-0CB8-4D8C-9B34-DC32FBBD1DEE}"/>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0629"/>
            <a:ext cx="8458200" cy="1239740"/>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58542"/>
            <a:ext cx="4076700" cy="4689858"/>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540232"/>
            <a:ext cx="4076700" cy="4708167"/>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13714"/>
            <a:ext cx="2404872" cy="266701"/>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14077"/>
            <a:ext cx="5791200" cy="4734323"/>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495594"/>
            <a:ext cx="2383047" cy="4752805"/>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13714"/>
            <a:ext cx="2404872" cy="266701"/>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14077"/>
            <a:ext cx="8458200" cy="2600723"/>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13715"/>
            <a:ext cx="2404872" cy="2667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616348"/>
            <a:ext cx="8458200" cy="612476"/>
          </a:xfrm>
          <a:prstGeom prst="rect">
            <a:avLst/>
          </a:prstGeom>
        </p:spPr>
        <p:txBody>
          <a:bodyPr>
            <a:normAutofit/>
          </a:bodyPr>
          <a:lstStyle>
            <a:lvl1pPr>
              <a:defRPr sz="2400"/>
            </a:lvl1pPr>
          </a:lstStyle>
          <a:p>
            <a:pPr lvl="0"/>
            <a:r>
              <a:rPr lang="en-US" dirty="0"/>
              <a:t>Slide Content 1</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357882"/>
            <a:ext cx="8458200" cy="649138"/>
          </a:xfrm>
        </p:spPr>
        <p:txBody>
          <a:bodyPr>
            <a:normAutofit/>
          </a:bodyPr>
          <a:lstStyle>
            <a:lvl1pPr>
              <a:defRPr sz="2400"/>
            </a:lvl1pPr>
          </a:lstStyle>
          <a:p>
            <a:pPr lvl="0"/>
            <a:r>
              <a:rPr lang="en-US" dirty="0"/>
              <a:t>Slide Content 2</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136078"/>
            <a:ext cx="8458200" cy="673100"/>
          </a:xfrm>
        </p:spPr>
        <p:txBody>
          <a:bodyPr>
            <a:normAutofit/>
          </a:bodyPr>
          <a:lstStyle>
            <a:lvl1pPr>
              <a:defRPr sz="2400"/>
            </a:lvl1pPr>
          </a:lstStyle>
          <a:p>
            <a:pPr lvl="0"/>
            <a:r>
              <a:rPr lang="en-US" dirty="0"/>
              <a:t>Slide Content 3</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937510"/>
            <a:ext cx="8458200" cy="673100"/>
          </a:xfrm>
        </p:spPr>
        <p:txBody>
          <a:bodyPr>
            <a:normAutofit/>
          </a:bodyPr>
          <a:lstStyle>
            <a:lvl1pPr>
              <a:defRPr sz="2400"/>
            </a:lvl1pPr>
          </a:lstStyle>
          <a:p>
            <a:pPr lvl="0"/>
            <a:r>
              <a:rPr lang="en-US" dirty="0"/>
              <a:t>Slide Content 4</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780473"/>
            <a:ext cx="8458200" cy="644632"/>
          </a:xfrm>
        </p:spPr>
        <p:txBody>
          <a:bodyPr>
            <a:normAutofit/>
          </a:bodyPr>
          <a:lstStyle>
            <a:lvl1pPr>
              <a:spcBef>
                <a:spcPts val="600"/>
              </a:spcBef>
              <a:spcAft>
                <a:spcPts val="0"/>
              </a:spcAft>
              <a:defRPr sz="2400"/>
            </a:lvl1pPr>
          </a:lstStyle>
          <a:p>
            <a:pPr lvl="0"/>
            <a:r>
              <a:rPr lang="en-US" dirty="0"/>
              <a:t>Slide Content 5</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94968"/>
            <a:ext cx="8458200" cy="666495"/>
          </a:xfrm>
        </p:spPr>
        <p:txBody>
          <a:bodyPr>
            <a:normAutofit/>
          </a:bodyPr>
          <a:lstStyle>
            <a:lvl1pPr>
              <a:spcBef>
                <a:spcPts val="600"/>
              </a:spcBef>
              <a:spcAft>
                <a:spcPts val="0"/>
              </a:spcAft>
              <a:defRPr sz="2400"/>
            </a:lvl1pPr>
          </a:lstStyle>
          <a:p>
            <a:pPr lvl="0"/>
            <a:r>
              <a:rPr lang="en-US" dirty="0"/>
              <a:t>Slide Content 6</a:t>
            </a:r>
          </a:p>
        </p:txBody>
      </p:sp>
      <p:sp>
        <p:nvSpPr>
          <p:cNvPr id="12" name="Appendix Link">
            <a:extLst>
              <a:ext uri="{FF2B5EF4-FFF2-40B4-BE49-F238E27FC236}">
                <a16:creationId xmlns:a16="http://schemas.microsoft.com/office/drawing/2014/main" id="{9916D247-FE9F-48D9-9FBE-CD00952A4A89}"/>
              </a:ext>
            </a:extLst>
          </p:cNvPr>
          <p:cNvSpPr>
            <a:spLocks noGrp="1"/>
          </p:cNvSpPr>
          <p:nvPr>
            <p:ph type="body" sz="quarter" idx="12" hasCustomPrompt="1"/>
          </p:nvPr>
        </p:nvSpPr>
        <p:spPr>
          <a:xfrm>
            <a:off x="3369564" y="6326778"/>
            <a:ext cx="2404872" cy="253637"/>
          </a:xfrm>
        </p:spPr>
        <p:txBody>
          <a:bodyPr anchor="ctr">
            <a:noAutofit/>
          </a:bodyPr>
          <a:lstStyle>
            <a:lvl1pPr algn="ctr">
              <a:defRPr sz="900"/>
            </a:lvl1pPr>
          </a:lstStyle>
          <a:p>
            <a:pPr lvl="0"/>
            <a:r>
              <a:rPr lang="en-US" dirty="0"/>
              <a:t>Add text alternative link, if needed.</a:t>
            </a:r>
          </a:p>
        </p:txBody>
      </p:sp>
      <p:sp>
        <p:nvSpPr>
          <p:cNvPr id="14" name="Image Credit">
            <a:extLst>
              <a:ext uri="{FF2B5EF4-FFF2-40B4-BE49-F238E27FC236}">
                <a16:creationId xmlns:a16="http://schemas.microsoft.com/office/drawing/2014/main" id="{E006E800-999B-4B8A-A50B-37522C120DBE}"/>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16" name="Slide Number Placeholder">
            <a:extLst>
              <a:ext uri="{FF2B5EF4-FFF2-40B4-BE49-F238E27FC236}">
                <a16:creationId xmlns:a16="http://schemas.microsoft.com/office/drawing/2014/main" id="{F56BAEB3-64CA-4A8D-A7D2-FFCE658F8C50}"/>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6"/>
            <a:ext cx="8458200" cy="1207958"/>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02229"/>
            <a:ext cx="8458200" cy="471602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9" r:id="rId4"/>
    <p:sldLayoutId id="2147483695" r:id="rId5"/>
    <p:sldLayoutId id="2147483696" r:id="rId6"/>
    <p:sldLayoutId id="2147483697" r:id="rId7"/>
    <p:sldLayoutId id="2147483700" r:id="rId8"/>
    <p:sldLayoutId id="2147483706" r:id="rId9"/>
  </p:sldLayoutIdLst>
  <p:hf hdr="0" dt="0"/>
  <p:txStyles>
    <p:titleStyle>
      <a:lvl1pPr algn="ctr" defTabSz="914400" rtl="0" eaLnBrk="1" latinLnBrk="0" hangingPunct="1">
        <a:lnSpc>
          <a:spcPct val="90000"/>
        </a:lnSpc>
        <a:spcBef>
          <a:spcPct val="0"/>
        </a:spcBef>
        <a:buNone/>
        <a:defRPr sz="4000" b="0" kern="1200">
          <a:solidFill>
            <a:srgbClr val="214E9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4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latin typeface="Times New Roman" panose="02020603050405020304" pitchFamily="18" charset="0"/>
                <a:cs typeface="Times New Roman" panose="02020603050405020304" pitchFamily="18" charset="0"/>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hort Copyright">
            <a:extLst>
              <a:ext uri="{FF2B5EF4-FFF2-40B4-BE49-F238E27FC236}">
                <a16:creationId xmlns:a16="http://schemas.microsoft.com/office/drawing/2014/main" id="{72ADC394-C7D8-40CA-8D8B-B9DD3248EA3C}"/>
              </a:ext>
            </a:extLst>
          </p:cNvPr>
          <p:cNvSpPr txBox="1"/>
          <p:nvPr userDrawn="1"/>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Lst>
  <p:hf hdr="0" dt="0"/>
  <p:txStyles>
    <p:titleStyle>
      <a:lvl1pPr algn="ctr" defTabSz="914400" rtl="0" eaLnBrk="1" latinLnBrk="0" hangingPunct="1">
        <a:lnSpc>
          <a:spcPct val="90000"/>
        </a:lnSpc>
        <a:spcBef>
          <a:spcPct val="0"/>
        </a:spcBef>
        <a:buNone/>
        <a:defRPr sz="2400" b="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6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7" r:id="rId1"/>
    <p:sldLayoutId id="2147483703" r:id="rId2"/>
  </p:sldLayoutIdLst>
  <p:hf hdr="0" dt="0"/>
  <p:txStyles>
    <p:titleStyle>
      <a:lvl1pPr algn="ctr" defTabSz="914400" rtl="0" eaLnBrk="1" latinLnBrk="0" hangingPunct="1">
        <a:lnSpc>
          <a:spcPct val="90000"/>
        </a:lnSpc>
        <a:spcBef>
          <a:spcPct val="0"/>
        </a:spcBef>
        <a:buNone/>
        <a:defRPr sz="2800" b="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9.x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8.bin"/><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0.bin"/><Relationship Id="rId1" Type="http://schemas.openxmlformats.org/officeDocument/2006/relationships/slideLayout" Target="../slideLayouts/slideLayout8.x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2.bin"/><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3.bin"/><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4.bin"/><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0.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5.bin"/><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6.bin"/><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17.bin"/><Relationship Id="rId1" Type="http://schemas.openxmlformats.org/officeDocument/2006/relationships/slideLayout" Target="../slideLayouts/slideLayout8.xml"/><Relationship Id="rId6" Type="http://schemas.openxmlformats.org/officeDocument/2006/relationships/oleObject" Target="../embeddings/oleObject19.bin"/><Relationship Id="rId5" Type="http://schemas.openxmlformats.org/officeDocument/2006/relationships/image" Target="../media/image30.wmf"/><Relationship Id="rId4" Type="http://schemas.openxmlformats.org/officeDocument/2006/relationships/oleObject" Target="../embeddings/oleObject18.bin"/><Relationship Id="rId9" Type="http://schemas.openxmlformats.org/officeDocument/2006/relationships/image" Target="../media/image3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1.bin"/><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2.bin"/><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23.bin"/><Relationship Id="rId1" Type="http://schemas.openxmlformats.org/officeDocument/2006/relationships/slideLayout" Target="../slideLayouts/slideLayout8.xml"/><Relationship Id="rId5" Type="http://schemas.openxmlformats.org/officeDocument/2006/relationships/image" Target="../media/image36.wmf"/><Relationship Id="rId4"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25.bin"/><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26.bin"/><Relationship Id="rId1" Type="http://schemas.openxmlformats.org/officeDocument/2006/relationships/slideLayout" Target="../slideLayouts/slideLayout9.xml"/><Relationship Id="rId5" Type="http://schemas.openxmlformats.org/officeDocument/2006/relationships/image" Target="../media/image55.wmf"/><Relationship Id="rId4" Type="http://schemas.openxmlformats.org/officeDocument/2006/relationships/oleObject" Target="../embeddings/oleObject27.bin"/></Relationships>
</file>

<file path=ppt/slides/_rels/slide49.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28.bin"/><Relationship Id="rId1" Type="http://schemas.openxmlformats.org/officeDocument/2006/relationships/slideLayout" Target="../slideLayouts/slideLayout8.xml"/><Relationship Id="rId5" Type="http://schemas.openxmlformats.org/officeDocument/2006/relationships/image" Target="../media/image57.wmf"/><Relationship Id="rId4" Type="http://schemas.openxmlformats.org/officeDocument/2006/relationships/oleObject" Target="../embeddings/oleObject2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60.wmf"/><Relationship Id="rId2" Type="http://schemas.openxmlformats.org/officeDocument/2006/relationships/oleObject" Target="../embeddings/oleObject30.bin"/><Relationship Id="rId1" Type="http://schemas.openxmlformats.org/officeDocument/2006/relationships/slideLayout" Target="../slideLayouts/slideLayout9.xml"/><Relationship Id="rId6" Type="http://schemas.openxmlformats.org/officeDocument/2006/relationships/oleObject" Target="../embeddings/oleObject32.bin"/><Relationship Id="rId5" Type="http://schemas.openxmlformats.org/officeDocument/2006/relationships/image" Target="../media/image59.wmf"/><Relationship Id="rId4" Type="http://schemas.openxmlformats.org/officeDocument/2006/relationships/oleObject" Target="../embeddings/oleObject31.bin"/></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33.bin"/><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34.bin"/><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5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 Id="rId4" Type="http://schemas.openxmlformats.org/officeDocument/2006/relationships/image" Target="../media/image7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oleObject" Target="../embeddings/oleObject35.bin"/><Relationship Id="rId1" Type="http://schemas.openxmlformats.org/officeDocument/2006/relationships/slideLayout" Target="../slideLayouts/slideLayout9.xml"/><Relationship Id="rId5" Type="http://schemas.openxmlformats.org/officeDocument/2006/relationships/image" Target="../media/image79.png"/><Relationship Id="rId4" Type="http://schemas.openxmlformats.org/officeDocument/2006/relationships/image" Target="../media/image78.png"/></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9.xml"/><Relationship Id="rId4" Type="http://schemas.openxmlformats.org/officeDocument/2006/relationships/image" Target="../media/image8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9.xml"/><Relationship Id="rId5" Type="http://schemas.openxmlformats.org/officeDocument/2006/relationships/image" Target="../media/image5.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B539-B8D0-4740-8297-703E6A5864A6}"/>
              </a:ext>
            </a:extLst>
          </p:cNvPr>
          <p:cNvSpPr>
            <a:spLocks noGrp="1"/>
          </p:cNvSpPr>
          <p:nvPr>
            <p:ph type="ctrTitle"/>
          </p:nvPr>
        </p:nvSpPr>
        <p:spPr/>
        <p:txBody>
          <a:bodyPr/>
          <a:lstStyle/>
          <a:p>
            <a:r>
              <a:rPr lang="en-US" dirty="0"/>
              <a:t>MATLAB</a:t>
            </a:r>
            <a:br>
              <a:rPr lang="en-US" dirty="0"/>
            </a:br>
            <a:r>
              <a:rPr lang="en-US" sz="4000" b="0" i="1" dirty="0"/>
              <a:t>for Engineering Applications</a:t>
            </a:r>
            <a:br>
              <a:rPr lang="en-US" sz="4000" b="0" i="1" dirty="0"/>
            </a:br>
            <a:r>
              <a:rPr lang="en-US" sz="3500" dirty="0">
                <a:solidFill>
                  <a:srgbClr val="C30C20"/>
                </a:solidFill>
              </a:rPr>
              <a:t>Fifth Edition</a:t>
            </a:r>
          </a:p>
        </p:txBody>
      </p:sp>
      <p:sp>
        <p:nvSpPr>
          <p:cNvPr id="3" name="Subtitle 2">
            <a:extLst>
              <a:ext uri="{FF2B5EF4-FFF2-40B4-BE49-F238E27FC236}">
                <a16:creationId xmlns:a16="http://schemas.microsoft.com/office/drawing/2014/main" id="{568183F8-C1B8-4CD2-A60B-092C1726D073}"/>
              </a:ext>
            </a:extLst>
          </p:cNvPr>
          <p:cNvSpPr>
            <a:spLocks noGrp="1"/>
          </p:cNvSpPr>
          <p:nvPr>
            <p:ph type="subTitle" idx="1"/>
          </p:nvPr>
        </p:nvSpPr>
        <p:spPr/>
        <p:txBody>
          <a:bodyPr/>
          <a:lstStyle/>
          <a:p>
            <a:r>
              <a:rPr lang="en-US" dirty="0"/>
              <a:t>William J. Palm III</a:t>
            </a:r>
          </a:p>
        </p:txBody>
      </p:sp>
      <p:sp>
        <p:nvSpPr>
          <p:cNvPr id="6" name="Footer Placeholder 2">
            <a:extLst>
              <a:ext uri="{FF2B5EF4-FFF2-40B4-BE49-F238E27FC236}">
                <a16:creationId xmlns:a16="http://schemas.microsoft.com/office/drawing/2014/main" id="{FD14E126-07CF-4986-AEC1-122911EBE6C9}"/>
              </a:ext>
            </a:extLst>
          </p:cNvPr>
          <p:cNvSpPr txBox="1">
            <a:spLocks/>
          </p:cNvSpPr>
          <p:nvPr/>
        </p:nvSpPr>
        <p:spPr>
          <a:xfrm>
            <a:off x="0" y="6478588"/>
            <a:ext cx="9144000" cy="379412"/>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spcAft>
                <a:spcPct val="0"/>
              </a:spcAft>
              <a:defRPr/>
            </a:pPr>
            <a:r>
              <a:rPr lang="en-US" sz="800" dirty="0">
                <a:solidFill>
                  <a:srgbClr val="000000"/>
                </a:solidFill>
                <a:latin typeface="Times New Roman" panose="02020603050405020304" pitchFamily="18" charset="0"/>
                <a:cs typeface="Times New Roman" panose="02020603050405020304" pitchFamily="18" charset="0"/>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26354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9FA7-208E-4AEC-AE7A-112D90D8C364}"/>
              </a:ext>
            </a:extLst>
          </p:cNvPr>
          <p:cNvSpPr>
            <a:spLocks noGrp="1"/>
          </p:cNvSpPr>
          <p:nvPr>
            <p:ph type="title"/>
          </p:nvPr>
        </p:nvSpPr>
        <p:spPr>
          <a:xfrm>
            <a:off x="1156872" y="136256"/>
            <a:ext cx="6830257" cy="1207959"/>
          </a:xfrm>
        </p:spPr>
        <p:txBody>
          <a:bodyPr/>
          <a:lstStyle/>
          <a:p>
            <a:r>
              <a:rPr lang="en-IN" dirty="0"/>
              <a:t>Magnitude, Length, and Absolute Value of a Vector </a:t>
            </a:r>
            <a:r>
              <a:rPr lang="en-IN" sz="1200" dirty="0"/>
              <a:t>1</a:t>
            </a:r>
          </a:p>
        </p:txBody>
      </p:sp>
      <p:sp>
        <p:nvSpPr>
          <p:cNvPr id="3" name="Content Placeholder 2">
            <a:extLst>
              <a:ext uri="{FF2B5EF4-FFF2-40B4-BE49-F238E27FC236}">
                <a16:creationId xmlns:a16="http://schemas.microsoft.com/office/drawing/2014/main" id="{C3103597-BDB2-4DE9-8CA0-27A5015BA984}"/>
              </a:ext>
            </a:extLst>
          </p:cNvPr>
          <p:cNvSpPr>
            <a:spLocks noGrp="1"/>
          </p:cNvSpPr>
          <p:nvPr>
            <p:ph sz="quarter" idx="11"/>
          </p:nvPr>
        </p:nvSpPr>
        <p:spPr>
          <a:xfrm>
            <a:off x="689126" y="1296142"/>
            <a:ext cx="7504964" cy="5136031"/>
          </a:xfrm>
        </p:spPr>
        <p:txBody>
          <a:bodyPr/>
          <a:lstStyle/>
          <a:p>
            <a:pPr>
              <a:spcAft>
                <a:spcPts val="1200"/>
              </a:spcAft>
            </a:pPr>
            <a:r>
              <a:rPr lang="en-US" dirty="0">
                <a:cs typeface="Times New Roman" pitchFamily="18" charset="0"/>
              </a:rPr>
              <a:t>Keep in mind the precise meaning of these terms when using MATLAB.</a:t>
            </a:r>
          </a:p>
          <a:p>
            <a:pPr>
              <a:spcAft>
                <a:spcPts val="1200"/>
              </a:spcAft>
            </a:pPr>
            <a:r>
              <a:rPr lang="en-US" dirty="0">
                <a:cs typeface="Times New Roman" pitchFamily="18" charset="0"/>
              </a:rPr>
              <a:t>The </a:t>
            </a:r>
            <a:r>
              <a:rPr lang="en-US" dirty="0">
                <a:latin typeface="Courier Std" pitchFamily="49" charset="0"/>
                <a:cs typeface="Times New Roman" pitchFamily="18" charset="0"/>
              </a:rPr>
              <a:t>length</a:t>
            </a:r>
            <a:r>
              <a:rPr lang="en-US" dirty="0">
                <a:cs typeface="Times New Roman" pitchFamily="18" charset="0"/>
              </a:rPr>
              <a:t> command gives the </a:t>
            </a:r>
            <a:r>
              <a:rPr lang="en-US" i="1" dirty="0">
                <a:cs typeface="Times New Roman" pitchFamily="18" charset="0"/>
              </a:rPr>
              <a:t>number of elements</a:t>
            </a:r>
            <a:r>
              <a:rPr lang="en-US" dirty="0">
                <a:cs typeface="Times New Roman" pitchFamily="18" charset="0"/>
              </a:rPr>
              <a:t> in the vector.</a:t>
            </a:r>
          </a:p>
          <a:p>
            <a:pPr>
              <a:spcAft>
                <a:spcPts val="1200"/>
              </a:spcAft>
            </a:pPr>
            <a:r>
              <a:rPr lang="en-US" dirty="0">
                <a:cs typeface="Times New Roman" pitchFamily="18" charset="0"/>
              </a:rPr>
              <a:t>The </a:t>
            </a:r>
            <a:r>
              <a:rPr lang="en-US" i="1" dirty="0">
                <a:cs typeface="Times New Roman" pitchFamily="18" charset="0"/>
              </a:rPr>
              <a:t>magnitude</a:t>
            </a:r>
            <a:r>
              <a:rPr lang="en-US" dirty="0">
                <a:cs typeface="Times New Roman" pitchFamily="18" charset="0"/>
              </a:rPr>
              <a:t> of a vector </a:t>
            </a:r>
            <a:r>
              <a:rPr lang="en-US" b="1" dirty="0">
                <a:cs typeface="Times New Roman" pitchFamily="18" charset="0"/>
              </a:rPr>
              <a:t>x</a:t>
            </a:r>
            <a:r>
              <a:rPr lang="en-US" dirty="0">
                <a:cs typeface="Times New Roman" pitchFamily="18" charset="0"/>
              </a:rPr>
              <a:t> having elements</a:t>
            </a:r>
          </a:p>
        </p:txBody>
      </p:sp>
      <p:graphicFrame>
        <p:nvGraphicFramePr>
          <p:cNvPr id="9" name="Object 8">
            <a:extLst>
              <a:ext uri="{FF2B5EF4-FFF2-40B4-BE49-F238E27FC236}">
                <a16:creationId xmlns:a16="http://schemas.microsoft.com/office/drawing/2014/main" id="{6C7D4067-8146-4E88-A5F6-D27CF49C89EE}"/>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720833132"/>
              </p:ext>
            </p:extLst>
          </p:nvPr>
        </p:nvGraphicFramePr>
        <p:xfrm>
          <a:off x="6314014" y="3217863"/>
          <a:ext cx="1731962" cy="495300"/>
        </p:xfrm>
        <a:graphic>
          <a:graphicData uri="http://schemas.openxmlformats.org/presentationml/2006/ole">
            <mc:AlternateContent xmlns:mc="http://schemas.openxmlformats.org/markup-compatibility/2006">
              <mc:Choice xmlns:v="urn:schemas-microsoft-com:vml" Requires="v">
                <p:oleObj name="Equation" r:id="rId2" imgW="799920" imgH="228600" progId="Equation.DSMT4">
                  <p:embed/>
                </p:oleObj>
              </mc:Choice>
              <mc:Fallback>
                <p:oleObj name="Equation" r:id="rId2" imgW="799920" imgH="228600" progId="Equation.DSMT4">
                  <p:embed/>
                  <p:pic>
                    <p:nvPicPr>
                      <p:cNvPr id="0" name=""/>
                      <p:cNvPicPr/>
                      <p:nvPr/>
                    </p:nvPicPr>
                    <p:blipFill>
                      <a:blip r:embed="rId3"/>
                      <a:stretch>
                        <a:fillRect/>
                      </a:stretch>
                    </p:blipFill>
                    <p:spPr>
                      <a:xfrm>
                        <a:off x="6314014" y="3217863"/>
                        <a:ext cx="1731962" cy="4953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D012F310-17CF-483A-9124-938A3EBF272C}"/>
              </a:ext>
            </a:extLst>
          </p:cNvPr>
          <p:cNvSpPr>
            <a:spLocks noGrp="1"/>
          </p:cNvSpPr>
          <p:nvPr>
            <p:ph sz="quarter" idx="14"/>
          </p:nvPr>
        </p:nvSpPr>
        <p:spPr>
          <a:xfrm>
            <a:off x="689125" y="3608014"/>
            <a:ext cx="3367969" cy="649138"/>
          </a:xfrm>
        </p:spPr>
        <p:txBody>
          <a:bodyPr/>
          <a:lstStyle/>
          <a:p>
            <a:r>
              <a:rPr lang="en-US" dirty="0">
                <a:cs typeface="Times New Roman" pitchFamily="18" charset="0"/>
              </a:rPr>
              <a:t>is a scalar, given by </a:t>
            </a:r>
            <a:r>
              <a:rPr lang="en-US" dirty="0"/>
              <a:t>√</a:t>
            </a:r>
            <a:endParaRPr lang="en-IN" dirty="0"/>
          </a:p>
        </p:txBody>
      </p:sp>
      <p:graphicFrame>
        <p:nvGraphicFramePr>
          <p:cNvPr id="12" name="Object 11">
            <a:extLst>
              <a:ext uri="{FF2B5EF4-FFF2-40B4-BE49-F238E27FC236}">
                <a16:creationId xmlns:a16="http://schemas.microsoft.com/office/drawing/2014/main" id="{C6FE239D-EDE6-40EA-B2E6-1B02B291E035}"/>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062695739"/>
              </p:ext>
            </p:extLst>
          </p:nvPr>
        </p:nvGraphicFramePr>
        <p:xfrm>
          <a:off x="3387959" y="3571727"/>
          <a:ext cx="2702124" cy="519079"/>
        </p:xfrm>
        <a:graphic>
          <a:graphicData uri="http://schemas.openxmlformats.org/presentationml/2006/ole">
            <mc:AlternateContent xmlns:mc="http://schemas.openxmlformats.org/markup-compatibility/2006">
              <mc:Choice xmlns:v="urn:schemas-microsoft-com:vml" Requires="v">
                <p:oleObj name="Equation" r:id="rId4" imgW="1257120" imgH="241200" progId="Equation.DSMT4">
                  <p:embed/>
                </p:oleObj>
              </mc:Choice>
              <mc:Fallback>
                <p:oleObj name="Equation" r:id="rId4" imgW="1257120" imgH="241200" progId="Equation.DSMT4">
                  <p:embed/>
                  <p:pic>
                    <p:nvPicPr>
                      <p:cNvPr id="0" name=""/>
                      <p:cNvPicPr/>
                      <p:nvPr/>
                    </p:nvPicPr>
                    <p:blipFill>
                      <a:blip r:embed="rId5"/>
                      <a:stretch>
                        <a:fillRect/>
                      </a:stretch>
                    </p:blipFill>
                    <p:spPr>
                      <a:xfrm>
                        <a:off x="3387959" y="3571727"/>
                        <a:ext cx="2702124" cy="51907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57D3F1AC-3EFC-4332-A7B5-19EE776436BF}"/>
              </a:ext>
            </a:extLst>
          </p:cNvPr>
          <p:cNvSpPr>
            <a:spLocks noGrp="1"/>
          </p:cNvSpPr>
          <p:nvPr>
            <p:ph sz="quarter" idx="15"/>
          </p:nvPr>
        </p:nvSpPr>
        <p:spPr>
          <a:xfrm>
            <a:off x="5935826" y="3608659"/>
            <a:ext cx="1663460" cy="564264"/>
          </a:xfrm>
        </p:spPr>
        <p:txBody>
          <a:bodyPr/>
          <a:lstStyle/>
          <a:p>
            <a:pPr>
              <a:spcAft>
                <a:spcPts val="1200"/>
              </a:spcAft>
            </a:pPr>
            <a:r>
              <a:rPr lang="en-US" dirty="0">
                <a:cs typeface="Times New Roman" pitchFamily="18" charset="0"/>
              </a:rPr>
              <a:t>,</a:t>
            </a:r>
            <a:r>
              <a:rPr lang="en-US" baseline="30000" dirty="0">
                <a:cs typeface="Times New Roman" pitchFamily="18" charset="0"/>
              </a:rPr>
              <a:t>  </a:t>
            </a:r>
            <a:r>
              <a:rPr lang="en-US" dirty="0">
                <a:cs typeface="Times New Roman" pitchFamily="18" charset="0"/>
              </a:rPr>
              <a:t>and is the</a:t>
            </a:r>
            <a:endParaRPr lang="en-US" dirty="0"/>
          </a:p>
        </p:txBody>
      </p:sp>
      <p:sp>
        <p:nvSpPr>
          <p:cNvPr id="6" name="Content Placeholder 5">
            <a:extLst>
              <a:ext uri="{FF2B5EF4-FFF2-40B4-BE49-F238E27FC236}">
                <a16:creationId xmlns:a16="http://schemas.microsoft.com/office/drawing/2014/main" id="{8C11C507-40E3-4143-BD1D-A9154D33818F}"/>
              </a:ext>
            </a:extLst>
          </p:cNvPr>
          <p:cNvSpPr>
            <a:spLocks noGrp="1"/>
          </p:cNvSpPr>
          <p:nvPr>
            <p:ph sz="quarter" idx="16"/>
          </p:nvPr>
        </p:nvSpPr>
        <p:spPr>
          <a:xfrm>
            <a:off x="692460" y="3986979"/>
            <a:ext cx="4868292" cy="673100"/>
          </a:xfrm>
        </p:spPr>
        <p:txBody>
          <a:bodyPr/>
          <a:lstStyle/>
          <a:p>
            <a:r>
              <a:rPr lang="en-US" dirty="0">
                <a:cs typeface="Times New Roman" pitchFamily="18" charset="0"/>
              </a:rPr>
              <a:t>same as the vector’s geometric length.</a:t>
            </a:r>
            <a:endParaRPr lang="en-IN" dirty="0"/>
          </a:p>
        </p:txBody>
      </p:sp>
      <p:sp>
        <p:nvSpPr>
          <p:cNvPr id="7" name="Content Placeholder 6">
            <a:extLst>
              <a:ext uri="{FF2B5EF4-FFF2-40B4-BE49-F238E27FC236}">
                <a16:creationId xmlns:a16="http://schemas.microsoft.com/office/drawing/2014/main" id="{FA4735ED-2201-49C0-8087-C850FF1730F8}"/>
              </a:ext>
            </a:extLst>
          </p:cNvPr>
          <p:cNvSpPr>
            <a:spLocks noGrp="1"/>
          </p:cNvSpPr>
          <p:nvPr>
            <p:ph sz="quarter" idx="17"/>
          </p:nvPr>
        </p:nvSpPr>
        <p:spPr>
          <a:xfrm>
            <a:off x="689126" y="4571261"/>
            <a:ext cx="7433942" cy="935566"/>
          </a:xfrm>
        </p:spPr>
        <p:txBody>
          <a:bodyPr/>
          <a:lstStyle/>
          <a:p>
            <a:r>
              <a:rPr lang="en-US" dirty="0">
                <a:cs typeface="Times New Roman" pitchFamily="18" charset="0"/>
              </a:rPr>
              <a:t>The </a:t>
            </a:r>
            <a:r>
              <a:rPr lang="en-US" i="1" dirty="0">
                <a:cs typeface="Times New Roman" pitchFamily="18" charset="0"/>
              </a:rPr>
              <a:t>absolute value</a:t>
            </a:r>
            <a:r>
              <a:rPr lang="en-US" dirty="0">
                <a:cs typeface="Times New Roman" pitchFamily="18" charset="0"/>
              </a:rPr>
              <a:t> of a vector </a:t>
            </a:r>
            <a:r>
              <a:rPr lang="en-US" b="1" dirty="0">
                <a:cs typeface="Times New Roman" pitchFamily="18" charset="0"/>
              </a:rPr>
              <a:t>x</a:t>
            </a:r>
            <a:r>
              <a:rPr lang="en-US" dirty="0">
                <a:cs typeface="Times New Roman" pitchFamily="18" charset="0"/>
              </a:rPr>
              <a:t> is a vector whose elements are the absolute values of the elements of </a:t>
            </a:r>
            <a:r>
              <a:rPr lang="en-US" b="1" dirty="0">
                <a:cs typeface="Times New Roman" pitchFamily="18" charset="0"/>
              </a:rPr>
              <a:t>x</a:t>
            </a:r>
            <a:r>
              <a:rPr lang="en-US" dirty="0">
                <a:cs typeface="Times New Roman" pitchFamily="18" charset="0"/>
              </a:rPr>
              <a:t>.</a:t>
            </a:r>
          </a:p>
        </p:txBody>
      </p:sp>
      <p:sp>
        <p:nvSpPr>
          <p:cNvPr id="11" name="Slide Number Placeholder 10">
            <a:extLst>
              <a:ext uri="{FF2B5EF4-FFF2-40B4-BE49-F238E27FC236}">
                <a16:creationId xmlns:a16="http://schemas.microsoft.com/office/drawing/2014/main" id="{609DDF71-2DDA-47FC-B8DB-850BF568ABD9}"/>
              </a:ext>
            </a:extLst>
          </p:cNvPr>
          <p:cNvSpPr>
            <a:spLocks noGrp="1"/>
          </p:cNvSpPr>
          <p:nvPr>
            <p:ph type="sldNum" sz="quarter" idx="10"/>
          </p:nvPr>
        </p:nvSpPr>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374287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9FA7-208E-4AEC-AE7A-112D90D8C364}"/>
              </a:ext>
            </a:extLst>
          </p:cNvPr>
          <p:cNvSpPr>
            <a:spLocks noGrp="1"/>
          </p:cNvSpPr>
          <p:nvPr>
            <p:ph type="title"/>
          </p:nvPr>
        </p:nvSpPr>
        <p:spPr>
          <a:xfrm>
            <a:off x="1156872" y="136256"/>
            <a:ext cx="6830257" cy="1207959"/>
          </a:xfrm>
        </p:spPr>
        <p:txBody>
          <a:bodyPr/>
          <a:lstStyle/>
          <a:p>
            <a:r>
              <a:rPr lang="en-IN" dirty="0"/>
              <a:t>Magnitude, Length, and Absolute Value of a Vector </a:t>
            </a:r>
            <a:r>
              <a:rPr lang="en-IN" sz="1200" dirty="0"/>
              <a:t>2</a:t>
            </a:r>
          </a:p>
        </p:txBody>
      </p:sp>
      <p:sp>
        <p:nvSpPr>
          <p:cNvPr id="3" name="Content Placeholder 2">
            <a:extLst>
              <a:ext uri="{FF2B5EF4-FFF2-40B4-BE49-F238E27FC236}">
                <a16:creationId xmlns:a16="http://schemas.microsoft.com/office/drawing/2014/main" id="{C3103597-BDB2-4DE9-8CA0-27A5015BA984}"/>
              </a:ext>
            </a:extLst>
          </p:cNvPr>
          <p:cNvSpPr>
            <a:spLocks noGrp="1"/>
          </p:cNvSpPr>
          <p:nvPr>
            <p:ph sz="quarter" idx="11"/>
          </p:nvPr>
        </p:nvSpPr>
        <p:spPr>
          <a:xfrm>
            <a:off x="689126" y="1349409"/>
            <a:ext cx="8144156" cy="4669653"/>
          </a:xfrm>
        </p:spPr>
        <p:txBody>
          <a:bodyPr/>
          <a:lstStyle/>
          <a:p>
            <a:pPr>
              <a:spcAft>
                <a:spcPts val="1000"/>
              </a:spcAft>
            </a:pPr>
            <a:r>
              <a:rPr lang="en-US" dirty="0"/>
              <a:t>For example, if </a:t>
            </a:r>
            <a:r>
              <a:rPr lang="en-US" dirty="0">
                <a:latin typeface="Courier Std" pitchFamily="49" charset="0"/>
              </a:rPr>
              <a:t>x = [2,-4,5]</a:t>
            </a:r>
            <a:r>
              <a:rPr lang="en-US" dirty="0"/>
              <a:t>, </a:t>
            </a:r>
          </a:p>
          <a:p>
            <a:pPr marL="342000" indent="-342000">
              <a:spcAft>
                <a:spcPts val="1000"/>
              </a:spcAft>
              <a:buClr>
                <a:schemeClr val="tx1"/>
              </a:buClr>
              <a:buFont typeface="Arial" panose="020B0604020202020204" pitchFamily="34" charset="0"/>
              <a:buChar char="•"/>
            </a:pPr>
            <a:r>
              <a:rPr lang="en-US" sz="2400" dirty="0"/>
              <a:t>its length is 3; (computed from </a:t>
            </a:r>
            <a:r>
              <a:rPr lang="en-US" sz="2400" dirty="0">
                <a:latin typeface="Courier New" pitchFamily="49" charset="0"/>
              </a:rPr>
              <a:t>length(x)</a:t>
            </a:r>
            <a:r>
              <a:rPr lang="en-US" sz="2400" dirty="0"/>
              <a:t>).</a:t>
            </a:r>
          </a:p>
          <a:p>
            <a:pPr marL="342000" indent="-342000">
              <a:spcAft>
                <a:spcPts val="1000"/>
              </a:spcAft>
              <a:buClr>
                <a:schemeClr val="tx1"/>
              </a:buClr>
              <a:buFont typeface="Arial" panose="020B0604020202020204" pitchFamily="34" charset="0"/>
              <a:buChar char="•"/>
            </a:pPr>
            <a:r>
              <a:rPr lang="en-US" sz="2400" dirty="0"/>
              <a:t>its magnitude is </a:t>
            </a:r>
            <a:r>
              <a:rPr lang="en-US" dirty="0"/>
              <a:t>√</a:t>
            </a:r>
            <a:endParaRPr lang="en-US" sz="2400" dirty="0"/>
          </a:p>
        </p:txBody>
      </p:sp>
      <p:graphicFrame>
        <p:nvGraphicFramePr>
          <p:cNvPr id="9" name="Object 8">
            <a:extLst>
              <a:ext uri="{FF2B5EF4-FFF2-40B4-BE49-F238E27FC236}">
                <a16:creationId xmlns:a16="http://schemas.microsoft.com/office/drawing/2014/main" id="{9B4A76B2-BA79-4CE8-AD3D-4EBA192F6CE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534276012"/>
              </p:ext>
            </p:extLst>
          </p:nvPr>
        </p:nvGraphicFramePr>
        <p:xfrm>
          <a:off x="3281009" y="2472912"/>
          <a:ext cx="2079625" cy="420687"/>
        </p:xfrm>
        <a:graphic>
          <a:graphicData uri="http://schemas.openxmlformats.org/presentationml/2006/ole">
            <mc:AlternateContent xmlns:mc="http://schemas.openxmlformats.org/markup-compatibility/2006">
              <mc:Choice xmlns:v="urn:schemas-microsoft-com:vml" Requires="v">
                <p:oleObj name="Equation" r:id="rId2" imgW="1130040" imgH="228600" progId="Equation.DSMT4">
                  <p:embed/>
                </p:oleObj>
              </mc:Choice>
              <mc:Fallback>
                <p:oleObj name="Equation" r:id="rId2" imgW="1130040" imgH="228600" progId="Equation.DSMT4">
                  <p:embed/>
                  <p:pic>
                    <p:nvPicPr>
                      <p:cNvPr id="0" name=""/>
                      <p:cNvPicPr/>
                      <p:nvPr/>
                    </p:nvPicPr>
                    <p:blipFill>
                      <a:blip r:embed="rId3"/>
                      <a:stretch>
                        <a:fillRect/>
                      </a:stretch>
                    </p:blipFill>
                    <p:spPr>
                      <a:xfrm>
                        <a:off x="3281009" y="2472912"/>
                        <a:ext cx="2079625" cy="420687"/>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D012F310-17CF-483A-9124-938A3EBF272C}"/>
              </a:ext>
            </a:extLst>
          </p:cNvPr>
          <p:cNvSpPr>
            <a:spLocks noGrp="1"/>
          </p:cNvSpPr>
          <p:nvPr>
            <p:ph sz="quarter" idx="14"/>
          </p:nvPr>
        </p:nvSpPr>
        <p:spPr>
          <a:xfrm>
            <a:off x="5323270" y="2445039"/>
            <a:ext cx="3820730" cy="649138"/>
          </a:xfrm>
        </p:spPr>
        <p:txBody>
          <a:bodyPr>
            <a:normAutofit/>
          </a:bodyPr>
          <a:lstStyle/>
          <a:p>
            <a:r>
              <a:rPr lang="en-US" sz="2400" dirty="0"/>
              <a:t>= 6.7082; (computed from</a:t>
            </a:r>
            <a:endParaRPr lang="en-IN" dirty="0"/>
          </a:p>
        </p:txBody>
      </p:sp>
      <p:sp>
        <p:nvSpPr>
          <p:cNvPr id="5" name="Content Placeholder 4">
            <a:extLst>
              <a:ext uri="{FF2B5EF4-FFF2-40B4-BE49-F238E27FC236}">
                <a16:creationId xmlns:a16="http://schemas.microsoft.com/office/drawing/2014/main" id="{57D3F1AC-3EFC-4332-A7B5-19EE776436BF}"/>
              </a:ext>
            </a:extLst>
          </p:cNvPr>
          <p:cNvSpPr>
            <a:spLocks noGrp="1"/>
          </p:cNvSpPr>
          <p:nvPr>
            <p:ph sz="quarter" idx="15"/>
          </p:nvPr>
        </p:nvSpPr>
        <p:spPr>
          <a:xfrm>
            <a:off x="689126" y="2821956"/>
            <a:ext cx="8293126" cy="2232850"/>
          </a:xfrm>
        </p:spPr>
        <p:txBody>
          <a:bodyPr>
            <a:normAutofit/>
          </a:bodyPr>
          <a:lstStyle/>
          <a:p>
            <a:pPr marL="342000">
              <a:spcAft>
                <a:spcPts val="1200"/>
              </a:spcAft>
              <a:buClr>
                <a:schemeClr val="tx1"/>
              </a:buClr>
            </a:pPr>
            <a:r>
              <a:rPr lang="en-US" sz="2400" dirty="0">
                <a:latin typeface="Courier New" pitchFamily="49" charset="0"/>
              </a:rPr>
              <a:t>sqrt(x*x’)</a:t>
            </a:r>
            <a:r>
              <a:rPr lang="en-US" sz="2400" dirty="0"/>
              <a:t>).</a:t>
            </a:r>
          </a:p>
          <a:p>
            <a:pPr marL="342900" indent="-342900">
              <a:spcBef>
                <a:spcPts val="0"/>
              </a:spcBef>
              <a:buClr>
                <a:schemeClr val="tx1"/>
              </a:buClr>
              <a:buFont typeface="Arial" panose="020B0604020202020204" pitchFamily="34" charset="0"/>
              <a:buChar char="•"/>
            </a:pPr>
            <a:r>
              <a:rPr lang="en-US" dirty="0"/>
              <a:t>Magnitude can also be calculated using the norm function. </a:t>
            </a:r>
          </a:p>
          <a:p>
            <a:pPr marL="342000">
              <a:spcBef>
                <a:spcPts val="0"/>
              </a:spcBef>
              <a:buClr>
                <a:schemeClr val="tx1"/>
              </a:buClr>
            </a:pPr>
            <a:r>
              <a:rPr lang="en-US" dirty="0"/>
              <a:t>n</a:t>
            </a:r>
            <a:r>
              <a:rPr lang="en-US" sz="2400" dirty="0"/>
              <a:t>orm(x)</a:t>
            </a:r>
          </a:p>
          <a:p>
            <a:pPr marL="342000" indent="-342000">
              <a:spcAft>
                <a:spcPts val="600"/>
              </a:spcAft>
              <a:buClr>
                <a:schemeClr val="tx1"/>
              </a:buClr>
              <a:buFont typeface="Arial" panose="020B0604020202020204" pitchFamily="34" charset="0"/>
              <a:buChar char="•"/>
            </a:pPr>
            <a:r>
              <a:rPr lang="en-US" sz="2400" dirty="0"/>
              <a:t>its absolute value is </a:t>
            </a:r>
            <a:r>
              <a:rPr lang="en-US" sz="2400" dirty="0">
                <a:latin typeface="Courier New" pitchFamily="49" charset="0"/>
              </a:rPr>
              <a:t>[2,4,5]</a:t>
            </a:r>
            <a:r>
              <a:rPr lang="en-US" sz="2400" dirty="0"/>
              <a:t> (computed from </a:t>
            </a:r>
            <a:r>
              <a:rPr lang="en-US" dirty="0">
                <a:latin typeface="Courier Std" pitchFamily="49" charset="0"/>
              </a:rPr>
              <a:t>abs(x)</a:t>
            </a:r>
            <a:r>
              <a:rPr lang="en-US" sz="2400" dirty="0"/>
              <a:t>). </a:t>
            </a:r>
          </a:p>
          <a:p>
            <a:pPr marL="342000" indent="-342000">
              <a:spcAft>
                <a:spcPts val="600"/>
              </a:spcAft>
              <a:buClr>
                <a:schemeClr val="tx1"/>
              </a:buClr>
              <a:buFont typeface="Arial" panose="020B0604020202020204" pitchFamily="34" charset="0"/>
              <a:buChar char="•"/>
            </a:pPr>
            <a:endParaRPr lang="en-US" sz="2400" dirty="0"/>
          </a:p>
        </p:txBody>
      </p:sp>
      <p:sp>
        <p:nvSpPr>
          <p:cNvPr id="11" name="Slide Number Placeholder 10">
            <a:extLst>
              <a:ext uri="{FF2B5EF4-FFF2-40B4-BE49-F238E27FC236}">
                <a16:creationId xmlns:a16="http://schemas.microsoft.com/office/drawing/2014/main" id="{609DDF71-2DDA-47FC-B8DB-850BF568ABD9}"/>
              </a:ext>
            </a:extLst>
          </p:cNvPr>
          <p:cNvSpPr>
            <a:spLocks noGrp="1"/>
          </p:cNvSpPr>
          <p:nvPr>
            <p:ph type="sldNum" sz="quarter" idx="10"/>
          </p:nvPr>
        </p:nvSpPr>
        <p:spPr/>
        <p:txBody>
          <a:bodyPr/>
          <a:lstStyle/>
          <a:p>
            <a:fld id="{68151E55-6873-49E2-B8D5-2F265E6F1973}" type="slidenum">
              <a:rPr lang="en-US" smtClean="0"/>
              <a:t>11</a:t>
            </a:fld>
            <a:endParaRPr lang="en-US" dirty="0"/>
          </a:p>
        </p:txBody>
      </p:sp>
    </p:spTree>
    <p:extLst>
      <p:ext uri="{BB962C8B-B14F-4D97-AF65-F5344CB8AC3E}">
        <p14:creationId xmlns:p14="http://schemas.microsoft.com/office/powerpoint/2010/main" val="196743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Matrices</a:t>
            </a:r>
            <a:endParaRPr lang="en-US" sz="1200" dirty="0"/>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731973" y="1247747"/>
            <a:ext cx="8024739" cy="978951"/>
          </a:xfrm>
        </p:spPr>
        <p:txBody>
          <a:bodyPr/>
          <a:lstStyle/>
          <a:p>
            <a:pPr>
              <a:spcBef>
                <a:spcPct val="50000"/>
              </a:spcBef>
            </a:pPr>
            <a:r>
              <a:rPr lang="en-US" dirty="0"/>
              <a:t>A matrix has multiple rows and columns. For example, the matrix</a:t>
            </a:r>
          </a:p>
        </p:txBody>
      </p:sp>
      <p:graphicFrame>
        <p:nvGraphicFramePr>
          <p:cNvPr id="2" name="Object 1">
            <a:extLst>
              <a:ext uri="{FF2B5EF4-FFF2-40B4-BE49-F238E27FC236}">
                <a16:creationId xmlns:a16="http://schemas.microsoft.com/office/drawing/2014/main" id="{917AF932-54A3-4EC7-9BD3-C3220EA3C1C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51079107"/>
              </p:ext>
            </p:extLst>
          </p:nvPr>
        </p:nvGraphicFramePr>
        <p:xfrm>
          <a:off x="2985515" y="2226698"/>
          <a:ext cx="2200430" cy="1616642"/>
        </p:xfrm>
        <a:graphic>
          <a:graphicData uri="http://schemas.openxmlformats.org/presentationml/2006/ole">
            <mc:AlternateContent xmlns:mc="http://schemas.openxmlformats.org/markup-compatibility/2006">
              <mc:Choice xmlns:v="urn:schemas-microsoft-com:vml" Requires="v">
                <p:oleObj name="Equation" r:id="rId2" imgW="1244520" imgH="914400" progId="Equation.DSMT4">
                  <p:embed/>
                </p:oleObj>
              </mc:Choice>
              <mc:Fallback>
                <p:oleObj name="Equation" r:id="rId2" imgW="1244520" imgH="914400" progId="Equation.DSMT4">
                  <p:embed/>
                  <p:pic>
                    <p:nvPicPr>
                      <p:cNvPr id="0" name=""/>
                      <p:cNvPicPr/>
                      <p:nvPr/>
                    </p:nvPicPr>
                    <p:blipFill>
                      <a:blip r:embed="rId3"/>
                      <a:stretch>
                        <a:fillRect/>
                      </a:stretch>
                    </p:blipFill>
                    <p:spPr>
                      <a:xfrm>
                        <a:off x="2985515" y="2226698"/>
                        <a:ext cx="2200430" cy="1616642"/>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797A75A8-C5CD-42BD-AE48-CF603C8FB275}"/>
              </a:ext>
            </a:extLst>
          </p:cNvPr>
          <p:cNvSpPr>
            <a:spLocks noGrp="1"/>
          </p:cNvSpPr>
          <p:nvPr>
            <p:ph sz="quarter" idx="14"/>
          </p:nvPr>
        </p:nvSpPr>
        <p:spPr>
          <a:xfrm>
            <a:off x="731973" y="4402889"/>
            <a:ext cx="7044866" cy="1616642"/>
          </a:xfrm>
        </p:spPr>
        <p:txBody>
          <a:bodyPr/>
          <a:lstStyle/>
          <a:p>
            <a:pPr>
              <a:spcBef>
                <a:spcPct val="50000"/>
              </a:spcBef>
              <a:spcAft>
                <a:spcPts val="200"/>
              </a:spcAft>
            </a:pPr>
            <a:r>
              <a:rPr lang="en-US" dirty="0"/>
              <a:t>has four rows and three columns.</a:t>
            </a:r>
          </a:p>
          <a:p>
            <a:pPr>
              <a:spcBef>
                <a:spcPct val="50000"/>
              </a:spcBef>
            </a:pPr>
            <a:r>
              <a:rPr lang="en-US" dirty="0"/>
              <a:t>Vectors are special cases of matrices having one row or one column.</a:t>
            </a:r>
          </a:p>
        </p:txBody>
      </p:sp>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12</a:t>
            </a:fld>
            <a:endParaRPr lang="en-US" dirty="0"/>
          </a:p>
        </p:txBody>
      </p:sp>
    </p:spTree>
    <p:extLst>
      <p:ext uri="{BB962C8B-B14F-4D97-AF65-F5344CB8AC3E}">
        <p14:creationId xmlns:p14="http://schemas.microsoft.com/office/powerpoint/2010/main" val="3646306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Creating Matrices</a:t>
            </a:r>
            <a:endParaRPr lang="en-US" sz="1200" dirty="0"/>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796553" y="1272971"/>
            <a:ext cx="7550893" cy="2507507"/>
          </a:xfrm>
        </p:spPr>
        <p:txBody>
          <a:bodyPr/>
          <a:lstStyle/>
          <a:p>
            <a:pPr>
              <a:spcAft>
                <a:spcPts val="1200"/>
              </a:spcAft>
              <a:tabLst>
                <a:tab pos="4000500" algn="l"/>
              </a:tabLst>
            </a:pPr>
            <a:r>
              <a:rPr lang="en-US" dirty="0">
                <a:cs typeface="Times New Roman" pitchFamily="18" charset="0"/>
              </a:rPr>
              <a:t>If the matrix is small you can type it row by row, separating the </a:t>
            </a:r>
            <a:r>
              <a:rPr lang="en-US" i="1" dirty="0">
                <a:cs typeface="Times New Roman" pitchFamily="18" charset="0"/>
              </a:rPr>
              <a:t>elements</a:t>
            </a:r>
            <a:r>
              <a:rPr lang="en-US" dirty="0">
                <a:cs typeface="Times New Roman" pitchFamily="18" charset="0"/>
              </a:rPr>
              <a:t> in a given row with </a:t>
            </a:r>
            <a:r>
              <a:rPr lang="en-US" i="1" dirty="0">
                <a:cs typeface="Times New Roman" pitchFamily="18" charset="0"/>
              </a:rPr>
              <a:t>spaces</a:t>
            </a:r>
            <a:r>
              <a:rPr lang="en-US" dirty="0">
                <a:cs typeface="Times New Roman" pitchFamily="18" charset="0"/>
              </a:rPr>
              <a:t> or </a:t>
            </a:r>
            <a:r>
              <a:rPr lang="en-US" i="1" dirty="0">
                <a:cs typeface="Times New Roman" pitchFamily="18" charset="0"/>
              </a:rPr>
              <a:t>commas</a:t>
            </a:r>
            <a:r>
              <a:rPr lang="en-US" dirty="0">
                <a:cs typeface="Times New Roman" pitchFamily="18" charset="0"/>
              </a:rPr>
              <a:t> and separating the </a:t>
            </a:r>
            <a:r>
              <a:rPr lang="en-US" i="1" dirty="0">
                <a:cs typeface="Times New Roman" pitchFamily="18" charset="0"/>
              </a:rPr>
              <a:t>rows</a:t>
            </a:r>
            <a:r>
              <a:rPr lang="en-US" dirty="0">
                <a:cs typeface="Times New Roman" pitchFamily="18" charset="0"/>
              </a:rPr>
              <a:t> with semicolons. For example, typing</a:t>
            </a:r>
          </a:p>
          <a:p>
            <a:pPr>
              <a:spcAft>
                <a:spcPts val="1200"/>
              </a:spcAft>
              <a:tabLst>
                <a:tab pos="4000500" algn="l"/>
              </a:tabLst>
            </a:pPr>
            <a:r>
              <a:rPr lang="en-US" dirty="0">
                <a:latin typeface="Courier Std" pitchFamily="49" charset="0"/>
              </a:rPr>
              <a:t>&gt;&gt;</a:t>
            </a:r>
            <a:r>
              <a:rPr lang="en-US" sz="100" dirty="0">
                <a:latin typeface="Courier Std" pitchFamily="49" charset="0"/>
              </a:rPr>
              <a:t> </a:t>
            </a:r>
            <a:r>
              <a:rPr lang="en-US" dirty="0">
                <a:latin typeface="Courier Std" pitchFamily="49" charset="0"/>
                <a:cs typeface="Times New Roman" pitchFamily="18" charset="0"/>
              </a:rPr>
              <a:t>A = [2,4,10;16,3,7];</a:t>
            </a:r>
          </a:p>
          <a:p>
            <a:pPr>
              <a:spcAft>
                <a:spcPts val="1200"/>
              </a:spcAft>
              <a:tabLst>
                <a:tab pos="4000500" algn="l"/>
              </a:tabLst>
            </a:pPr>
            <a:r>
              <a:rPr lang="en-US" dirty="0">
                <a:cs typeface="Times New Roman" pitchFamily="18" charset="0"/>
              </a:rPr>
              <a:t>creates the following matrix:</a:t>
            </a:r>
          </a:p>
        </p:txBody>
      </p:sp>
      <p:graphicFrame>
        <p:nvGraphicFramePr>
          <p:cNvPr id="9" name="Object 8">
            <a:extLst>
              <a:ext uri="{FF2B5EF4-FFF2-40B4-BE49-F238E27FC236}">
                <a16:creationId xmlns:a16="http://schemas.microsoft.com/office/drawing/2014/main" id="{16A8E352-F12D-4C22-A823-5155FD38E407}"/>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310975249"/>
              </p:ext>
            </p:extLst>
          </p:nvPr>
        </p:nvGraphicFramePr>
        <p:xfrm>
          <a:off x="1710430" y="3780478"/>
          <a:ext cx="2044824" cy="827394"/>
        </p:xfrm>
        <a:graphic>
          <a:graphicData uri="http://schemas.openxmlformats.org/presentationml/2006/ole">
            <mc:AlternateContent xmlns:mc="http://schemas.openxmlformats.org/markup-compatibility/2006">
              <mc:Choice xmlns:v="urn:schemas-microsoft-com:vml" Requires="v">
                <p:oleObj name="Equation" r:id="rId2" imgW="1130040" imgH="457200" progId="Equation.DSMT4">
                  <p:embed/>
                </p:oleObj>
              </mc:Choice>
              <mc:Fallback>
                <p:oleObj name="Equation" r:id="rId2" imgW="1130040" imgH="457200" progId="Equation.DSMT4">
                  <p:embed/>
                  <p:pic>
                    <p:nvPicPr>
                      <p:cNvPr id="3" name="Object 2">
                        <a:extLst>
                          <a:ext uri="{FF2B5EF4-FFF2-40B4-BE49-F238E27FC236}">
                            <a16:creationId xmlns:a16="http://schemas.microsoft.com/office/drawing/2014/main" id="{CF382F1E-B911-4F69-872B-2C1B0C2D60A9}"/>
                          </a:ext>
                        </a:extLst>
                      </p:cNvPr>
                      <p:cNvPicPr/>
                      <p:nvPr/>
                    </p:nvPicPr>
                    <p:blipFill>
                      <a:blip r:embed="rId3"/>
                      <a:stretch>
                        <a:fillRect/>
                      </a:stretch>
                    </p:blipFill>
                    <p:spPr>
                      <a:xfrm>
                        <a:off x="1710430" y="3780478"/>
                        <a:ext cx="2044824" cy="827394"/>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797A75A8-C5CD-42BD-AE48-CF603C8FB275}"/>
              </a:ext>
            </a:extLst>
          </p:cNvPr>
          <p:cNvSpPr>
            <a:spLocks noGrp="1"/>
          </p:cNvSpPr>
          <p:nvPr>
            <p:ph sz="quarter" idx="14"/>
          </p:nvPr>
        </p:nvSpPr>
        <p:spPr>
          <a:xfrm>
            <a:off x="796553" y="4660337"/>
            <a:ext cx="7382217" cy="1207958"/>
          </a:xfrm>
        </p:spPr>
        <p:txBody>
          <a:bodyPr/>
          <a:lstStyle/>
          <a:p>
            <a:pPr>
              <a:tabLst>
                <a:tab pos="4000500" algn="l"/>
              </a:tabLst>
            </a:pPr>
            <a:r>
              <a:rPr lang="en-US" dirty="0">
                <a:cs typeface="Times New Roman" pitchFamily="18" charset="0"/>
              </a:rPr>
              <a:t>Remember, spaces or commas separate elements in different </a:t>
            </a:r>
            <a:r>
              <a:rPr lang="en-US" i="1" dirty="0">
                <a:cs typeface="Times New Roman" pitchFamily="18" charset="0"/>
              </a:rPr>
              <a:t>columns,</a:t>
            </a:r>
            <a:r>
              <a:rPr lang="en-US" dirty="0">
                <a:cs typeface="Times New Roman" pitchFamily="18" charset="0"/>
              </a:rPr>
              <a:t> whereas semicolons separate elements in different </a:t>
            </a:r>
            <a:r>
              <a:rPr lang="en-US" i="1" dirty="0">
                <a:cs typeface="Times New Roman" pitchFamily="18" charset="0"/>
              </a:rPr>
              <a:t>rows</a:t>
            </a:r>
            <a:r>
              <a:rPr lang="en-US" dirty="0">
                <a:cs typeface="Times New Roman" pitchFamily="18" charset="0"/>
              </a:rPr>
              <a:t>.</a:t>
            </a:r>
          </a:p>
        </p:txBody>
      </p:sp>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13</a:t>
            </a:fld>
            <a:endParaRPr lang="en-US" dirty="0"/>
          </a:p>
        </p:txBody>
      </p:sp>
    </p:spTree>
    <p:extLst>
      <p:ext uri="{BB962C8B-B14F-4D97-AF65-F5344CB8AC3E}">
        <p14:creationId xmlns:p14="http://schemas.microsoft.com/office/powerpoint/2010/main" val="152757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7A31-2A83-4F34-8F54-952A5EEBD7D2}"/>
              </a:ext>
            </a:extLst>
          </p:cNvPr>
          <p:cNvSpPr>
            <a:spLocks noGrp="1"/>
          </p:cNvSpPr>
          <p:nvPr>
            <p:ph type="title"/>
          </p:nvPr>
        </p:nvSpPr>
        <p:spPr/>
        <p:txBody>
          <a:bodyPr>
            <a:normAutofit/>
          </a:bodyPr>
          <a:lstStyle/>
          <a:p>
            <a:r>
              <a:rPr lang="en-US" dirty="0"/>
              <a:t>Creating Matrices from Vectors</a:t>
            </a:r>
            <a:endParaRPr lang="en-US" sz="1200" dirty="0"/>
          </a:p>
        </p:txBody>
      </p:sp>
      <p:sp>
        <p:nvSpPr>
          <p:cNvPr id="3" name="Content Placeholder 2">
            <a:extLst>
              <a:ext uri="{FF2B5EF4-FFF2-40B4-BE49-F238E27FC236}">
                <a16:creationId xmlns:a16="http://schemas.microsoft.com/office/drawing/2014/main" id="{39FBD600-2527-46AB-9B30-F03E39D60C48}"/>
              </a:ext>
            </a:extLst>
          </p:cNvPr>
          <p:cNvSpPr>
            <a:spLocks noGrp="1"/>
          </p:cNvSpPr>
          <p:nvPr>
            <p:ph sz="quarter" idx="11"/>
          </p:nvPr>
        </p:nvSpPr>
        <p:spPr>
          <a:xfrm>
            <a:off x="922972" y="1260634"/>
            <a:ext cx="7298056" cy="5149043"/>
          </a:xfrm>
        </p:spPr>
        <p:txBody>
          <a:bodyPr>
            <a:noAutofit/>
          </a:bodyPr>
          <a:lstStyle/>
          <a:p>
            <a:pPr>
              <a:spcBef>
                <a:spcPts val="0"/>
              </a:spcBef>
              <a:spcAft>
                <a:spcPts val="600"/>
              </a:spcAft>
            </a:pPr>
            <a:r>
              <a:rPr lang="en-US" dirty="0">
                <a:cs typeface="Times New Roman" pitchFamily="18" charset="0"/>
              </a:rPr>
              <a:t>Suppose </a:t>
            </a:r>
            <a:r>
              <a:rPr lang="en-US" dirty="0">
                <a:latin typeface="Courier Std" pitchFamily="49" charset="0"/>
                <a:cs typeface="Times New Roman" pitchFamily="18" charset="0"/>
              </a:rPr>
              <a:t>a </a:t>
            </a:r>
            <a:r>
              <a:rPr lang="en-US" dirty="0">
                <a:latin typeface="Courier Std" pitchFamily="49" charset="0"/>
              </a:rPr>
              <a:t>= [1,3,5]</a:t>
            </a:r>
            <a:r>
              <a:rPr lang="en-US" dirty="0">
                <a:cs typeface="Times New Roman" pitchFamily="18" charset="0"/>
              </a:rPr>
              <a:t> and </a:t>
            </a:r>
            <a:r>
              <a:rPr lang="en-US" dirty="0">
                <a:latin typeface="Courier Std" pitchFamily="49" charset="0"/>
                <a:cs typeface="Times New Roman" pitchFamily="18" charset="0"/>
              </a:rPr>
              <a:t>b </a:t>
            </a:r>
            <a:r>
              <a:rPr lang="en-US" dirty="0">
                <a:latin typeface="Courier Std" pitchFamily="49" charset="0"/>
              </a:rPr>
              <a:t>= [7,9,11]</a:t>
            </a:r>
            <a:r>
              <a:rPr lang="en-US" dirty="0">
                <a:cs typeface="Times New Roman" pitchFamily="18" charset="0"/>
              </a:rPr>
              <a:t> (row vectors). Note the difference between the results given by </a:t>
            </a:r>
            <a:r>
              <a:rPr lang="en-US" dirty="0">
                <a:latin typeface="Courier Std" pitchFamily="49" charset="0"/>
                <a:cs typeface="Times New Roman" pitchFamily="18" charset="0"/>
              </a:rPr>
              <a:t>[a b]</a:t>
            </a:r>
            <a:r>
              <a:rPr lang="en-US" dirty="0">
                <a:cs typeface="Times New Roman" pitchFamily="18" charset="0"/>
              </a:rPr>
              <a:t> and </a:t>
            </a:r>
            <a:r>
              <a:rPr lang="en-US" dirty="0">
                <a:latin typeface="Courier Std" pitchFamily="49" charset="0"/>
                <a:cs typeface="Times New Roman" pitchFamily="18" charset="0"/>
              </a:rPr>
              <a:t>[</a:t>
            </a:r>
            <a:r>
              <a:rPr lang="en-US" dirty="0" err="1">
                <a:latin typeface="Courier Std" pitchFamily="49" charset="0"/>
                <a:cs typeface="Times New Roman" pitchFamily="18" charset="0"/>
              </a:rPr>
              <a:t>a;b</a:t>
            </a:r>
            <a:r>
              <a:rPr lang="en-US" dirty="0">
                <a:latin typeface="Courier Std" pitchFamily="49" charset="0"/>
                <a:cs typeface="Times New Roman" pitchFamily="18" charset="0"/>
              </a:rPr>
              <a:t>]</a:t>
            </a:r>
            <a:r>
              <a:rPr lang="en-US" dirty="0">
                <a:cs typeface="Times New Roman" pitchFamily="18" charset="0"/>
              </a:rPr>
              <a:t> in the following session:</a:t>
            </a:r>
          </a:p>
          <a:p>
            <a:pPr>
              <a:spcBef>
                <a:spcPts val="0"/>
              </a:spcBef>
              <a:spcAft>
                <a:spcPts val="600"/>
              </a:spcAft>
            </a:pPr>
            <a:r>
              <a:rPr lang="en-US" dirty="0">
                <a:latin typeface="Courier Std" pitchFamily="49" charset="0"/>
              </a:rPr>
              <a:t>&gt;&gt;</a:t>
            </a:r>
            <a:r>
              <a:rPr lang="en-US" dirty="0">
                <a:latin typeface="Courier Std" pitchFamily="49" charset="0"/>
                <a:cs typeface="Times New Roman" pitchFamily="18" charset="0"/>
              </a:rPr>
              <a:t>c = [a b];</a:t>
            </a:r>
          </a:p>
          <a:p>
            <a:pPr>
              <a:spcBef>
                <a:spcPts val="0"/>
              </a:spcBef>
              <a:spcAft>
                <a:spcPts val="600"/>
              </a:spcAft>
            </a:pPr>
            <a:r>
              <a:rPr lang="en-US" dirty="0">
                <a:latin typeface="Courier Std" pitchFamily="49" charset="0"/>
                <a:cs typeface="Times New Roman" pitchFamily="18" charset="0"/>
              </a:rPr>
              <a:t>c =</a:t>
            </a:r>
          </a:p>
          <a:p>
            <a:pPr>
              <a:spcBef>
                <a:spcPts val="0"/>
              </a:spcBef>
              <a:spcAft>
                <a:spcPts val="600"/>
              </a:spcAft>
            </a:pPr>
            <a:r>
              <a:rPr lang="en-US" dirty="0">
                <a:latin typeface="Courier Std" pitchFamily="49" charset="0"/>
                <a:cs typeface="Times New Roman" pitchFamily="18" charset="0"/>
              </a:rPr>
              <a:t>   1  3  5  7  9  11</a:t>
            </a:r>
          </a:p>
          <a:p>
            <a:pPr>
              <a:spcBef>
                <a:spcPts val="0"/>
              </a:spcBef>
              <a:spcAft>
                <a:spcPts val="600"/>
              </a:spcAft>
            </a:pPr>
            <a:r>
              <a:rPr lang="en-US" dirty="0">
                <a:latin typeface="Courier Std" pitchFamily="49" charset="0"/>
              </a:rPr>
              <a:t>&gt;&gt;</a:t>
            </a:r>
            <a:r>
              <a:rPr lang="en-US" dirty="0">
                <a:latin typeface="Courier Std" pitchFamily="49" charset="0"/>
                <a:cs typeface="Times New Roman" pitchFamily="18" charset="0"/>
              </a:rPr>
              <a:t>D = [</a:t>
            </a:r>
            <a:r>
              <a:rPr lang="en-US" dirty="0" err="1">
                <a:latin typeface="Courier Std" pitchFamily="49" charset="0"/>
                <a:cs typeface="Times New Roman" pitchFamily="18" charset="0"/>
              </a:rPr>
              <a:t>a;b</a:t>
            </a:r>
            <a:r>
              <a:rPr lang="en-US" dirty="0">
                <a:latin typeface="Courier Std" pitchFamily="49" charset="0"/>
                <a:cs typeface="Times New Roman" pitchFamily="18" charset="0"/>
              </a:rPr>
              <a:t>]</a:t>
            </a:r>
          </a:p>
          <a:p>
            <a:pPr>
              <a:spcBef>
                <a:spcPts val="0"/>
              </a:spcBef>
              <a:spcAft>
                <a:spcPts val="600"/>
              </a:spcAft>
            </a:pPr>
            <a:r>
              <a:rPr lang="en-US" dirty="0">
                <a:latin typeface="Courier Std" pitchFamily="49" charset="0"/>
                <a:cs typeface="Times New Roman" pitchFamily="18" charset="0"/>
              </a:rPr>
              <a:t>D =</a:t>
            </a:r>
          </a:p>
          <a:p>
            <a:pPr>
              <a:spcBef>
                <a:spcPts val="0"/>
              </a:spcBef>
              <a:spcAft>
                <a:spcPts val="600"/>
              </a:spcAft>
            </a:pPr>
            <a:r>
              <a:rPr lang="en-US" dirty="0">
                <a:latin typeface="Courier Std" pitchFamily="49" charset="0"/>
                <a:cs typeface="Times New Roman" pitchFamily="18" charset="0"/>
              </a:rPr>
              <a:t>   1  3  5</a:t>
            </a:r>
          </a:p>
          <a:p>
            <a:pPr>
              <a:spcBef>
                <a:spcPts val="0"/>
              </a:spcBef>
              <a:spcAft>
                <a:spcPts val="600"/>
              </a:spcAft>
            </a:pPr>
            <a:r>
              <a:rPr lang="en-US" dirty="0">
                <a:latin typeface="Courier Std" pitchFamily="49" charset="0"/>
                <a:cs typeface="Times New Roman" pitchFamily="18" charset="0"/>
              </a:rPr>
              <a:t>   7  9  11</a:t>
            </a:r>
          </a:p>
        </p:txBody>
      </p:sp>
      <p:sp>
        <p:nvSpPr>
          <p:cNvPr id="7" name="Slide Number Placeholder 5">
            <a:extLst>
              <a:ext uri="{FF2B5EF4-FFF2-40B4-BE49-F238E27FC236}">
                <a16:creationId xmlns:a16="http://schemas.microsoft.com/office/drawing/2014/main" id="{178DE560-FA4E-4BA5-8981-2519CBEDAF9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14</a:t>
            </a:fld>
            <a:endParaRPr lang="en-US" dirty="0"/>
          </a:p>
        </p:txBody>
      </p:sp>
    </p:spTree>
    <p:extLst>
      <p:ext uri="{BB962C8B-B14F-4D97-AF65-F5344CB8AC3E}">
        <p14:creationId xmlns:p14="http://schemas.microsoft.com/office/powerpoint/2010/main" val="281992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Array Addressing </a:t>
            </a:r>
            <a:r>
              <a:rPr lang="en-US" sz="1200" dirty="0"/>
              <a:t>1</a:t>
            </a:r>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731974" y="1247746"/>
            <a:ext cx="7479872" cy="5215197"/>
          </a:xfrm>
        </p:spPr>
        <p:txBody>
          <a:bodyPr/>
          <a:lstStyle/>
          <a:p>
            <a:pPr>
              <a:spcBef>
                <a:spcPct val="50000"/>
              </a:spcBef>
            </a:pPr>
            <a:r>
              <a:rPr lang="en-US" dirty="0"/>
              <a:t>You need not use symbols to create a new array. For example, you can type</a:t>
            </a:r>
          </a:p>
          <a:p>
            <a:pPr>
              <a:spcBef>
                <a:spcPct val="50000"/>
              </a:spcBef>
              <a:spcAft>
                <a:spcPts val="3800"/>
              </a:spcAft>
            </a:pPr>
            <a:r>
              <a:rPr lang="en-US" dirty="0">
                <a:latin typeface="Courier Std" pitchFamily="49" charset="0"/>
              </a:rPr>
              <a:t>&gt;&gt; D = [[1,3,5];[7,9,11]];</a:t>
            </a:r>
          </a:p>
          <a:p>
            <a:pPr>
              <a:spcAft>
                <a:spcPts val="1200"/>
              </a:spcAft>
            </a:pPr>
            <a:r>
              <a:rPr lang="en-US" dirty="0"/>
              <a:t>The colon operator selects individual elements, rows, columns, or “subarrays” of arrays. Here are some examples: </a:t>
            </a:r>
          </a:p>
          <a:p>
            <a:pPr marL="342000" indent="-342000">
              <a:buClr>
                <a:schemeClr val="tx1"/>
              </a:buClr>
              <a:buFont typeface="Arial" panose="020B0604020202020204" pitchFamily="34" charset="0"/>
              <a:buChar char="•"/>
            </a:pPr>
            <a:r>
              <a:rPr lang="en-US" sz="2400" dirty="0"/>
              <a:t>v(:)</a:t>
            </a:r>
          </a:p>
        </p:txBody>
      </p:sp>
      <p:sp>
        <p:nvSpPr>
          <p:cNvPr id="11" name="Content Placeholder 10">
            <a:extLst>
              <a:ext uri="{FF2B5EF4-FFF2-40B4-BE49-F238E27FC236}">
                <a16:creationId xmlns:a16="http://schemas.microsoft.com/office/drawing/2014/main" id="{797A75A8-C5CD-42BD-AE48-CF603C8FB275}"/>
              </a:ext>
            </a:extLst>
          </p:cNvPr>
          <p:cNvSpPr>
            <a:spLocks noGrp="1"/>
          </p:cNvSpPr>
          <p:nvPr>
            <p:ph sz="quarter" idx="14"/>
          </p:nvPr>
        </p:nvSpPr>
        <p:spPr>
          <a:xfrm>
            <a:off x="1593105" y="4420644"/>
            <a:ext cx="7389147" cy="595239"/>
          </a:xfrm>
        </p:spPr>
        <p:txBody>
          <a:bodyPr/>
          <a:lstStyle/>
          <a:p>
            <a:pPr>
              <a:spcBef>
                <a:spcPct val="50000"/>
              </a:spcBef>
            </a:pPr>
            <a:r>
              <a:rPr lang="en-US" sz="2400" dirty="0"/>
              <a:t>represents all the row or column elements of the vector v.</a:t>
            </a:r>
            <a:endParaRPr lang="en-US" dirty="0"/>
          </a:p>
        </p:txBody>
      </p:sp>
      <p:sp>
        <p:nvSpPr>
          <p:cNvPr id="12" name="Content Placeholder 11">
            <a:extLst>
              <a:ext uri="{FF2B5EF4-FFF2-40B4-BE49-F238E27FC236}">
                <a16:creationId xmlns:a16="http://schemas.microsoft.com/office/drawing/2014/main" id="{7CCA1110-7228-424B-8373-5E19C07338CD}"/>
              </a:ext>
            </a:extLst>
          </p:cNvPr>
          <p:cNvSpPr>
            <a:spLocks noGrp="1"/>
          </p:cNvSpPr>
          <p:nvPr>
            <p:ph sz="quarter" idx="15"/>
          </p:nvPr>
        </p:nvSpPr>
        <p:spPr>
          <a:xfrm>
            <a:off x="740848" y="4947953"/>
            <a:ext cx="7860071" cy="1207958"/>
          </a:xfrm>
        </p:spPr>
        <p:txBody>
          <a:bodyPr>
            <a:normAutofit/>
          </a:bodyPr>
          <a:lstStyle/>
          <a:p>
            <a:pPr marL="342000" indent="-342000">
              <a:buClr>
                <a:schemeClr val="tx1"/>
              </a:buClr>
              <a:buFont typeface="Arial" panose="020B0604020202020204" pitchFamily="34" charset="0"/>
              <a:buChar char="•"/>
            </a:pPr>
            <a:r>
              <a:rPr lang="en-US" sz="2400" dirty="0"/>
              <a:t>v(2:5) represents the second through fifth elements; that is v(2), v(3), v(4), v(5).</a:t>
            </a:r>
          </a:p>
        </p:txBody>
      </p:sp>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15</a:t>
            </a:fld>
            <a:endParaRPr lang="en-US" dirty="0"/>
          </a:p>
        </p:txBody>
      </p:sp>
    </p:spTree>
    <p:extLst>
      <p:ext uri="{BB962C8B-B14F-4D97-AF65-F5344CB8AC3E}">
        <p14:creationId xmlns:p14="http://schemas.microsoft.com/office/powerpoint/2010/main" val="200958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Array Addressing </a:t>
            </a:r>
            <a:r>
              <a:rPr lang="en-US" sz="1200" dirty="0"/>
              <a:t>2</a:t>
            </a:r>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722448" y="1247746"/>
            <a:ext cx="7675179" cy="5215197"/>
          </a:xfrm>
        </p:spPr>
        <p:txBody>
          <a:bodyPr/>
          <a:lstStyle/>
          <a:p>
            <a:pPr>
              <a:spcAft>
                <a:spcPts val="1200"/>
              </a:spcAft>
            </a:pPr>
            <a:r>
              <a:rPr lang="en-US" dirty="0"/>
              <a:t>A(:,3) denotes all the elements in the third column of the matrix A.</a:t>
            </a:r>
          </a:p>
          <a:p>
            <a:pPr>
              <a:spcAft>
                <a:spcPts val="1200"/>
              </a:spcAft>
            </a:pPr>
            <a:r>
              <a:rPr lang="en-US" dirty="0"/>
              <a:t>A(:,2:5) denotes all the elements in the second through fifth columns of A.</a:t>
            </a:r>
          </a:p>
          <a:p>
            <a:pPr>
              <a:spcAft>
                <a:spcPts val="1200"/>
              </a:spcAft>
            </a:pPr>
            <a:r>
              <a:rPr lang="en-US" dirty="0"/>
              <a:t>A(2:3,1:3) denotes all the elements in the second and third rows that are also in the first through 	third columns.</a:t>
            </a:r>
          </a:p>
          <a:p>
            <a:pPr>
              <a:spcAft>
                <a:spcPts val="1200"/>
              </a:spcAft>
            </a:pPr>
            <a:r>
              <a:rPr lang="en-US" dirty="0"/>
              <a:t>v = A(:) creates a vector v consisting of all the columns of A stacked from first to last.</a:t>
            </a:r>
          </a:p>
          <a:p>
            <a:pPr>
              <a:spcAft>
                <a:spcPts val="1200"/>
              </a:spcAft>
            </a:pPr>
            <a:r>
              <a:rPr lang="en-US" dirty="0"/>
              <a:t>A(end,:) denotes the last row in A, and A(:,end) denotes the last column.</a:t>
            </a:r>
          </a:p>
        </p:txBody>
      </p:sp>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16</a:t>
            </a:fld>
            <a:endParaRPr lang="en-US" dirty="0"/>
          </a:p>
        </p:txBody>
      </p:sp>
    </p:spTree>
    <p:extLst>
      <p:ext uri="{BB962C8B-B14F-4D97-AF65-F5344CB8AC3E}">
        <p14:creationId xmlns:p14="http://schemas.microsoft.com/office/powerpoint/2010/main" val="2852246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Array Addressing </a:t>
            </a:r>
            <a:r>
              <a:rPr lang="en-US" sz="1200" dirty="0"/>
              <a:t>3</a:t>
            </a:r>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731973" y="1247747"/>
            <a:ext cx="7675179" cy="953916"/>
          </a:xfrm>
        </p:spPr>
        <p:txBody>
          <a:bodyPr/>
          <a:lstStyle/>
          <a:p>
            <a:pPr>
              <a:spcAft>
                <a:spcPts val="1200"/>
              </a:spcAft>
            </a:pPr>
            <a:r>
              <a:rPr lang="en-US" dirty="0">
                <a:cs typeface="Times New Roman" pitchFamily="18" charset="0"/>
              </a:rPr>
              <a:t>You can use array indices to extract a smaller array from another array. For example, if you first create the array </a:t>
            </a:r>
            <a:r>
              <a:rPr lang="en-US" b="1" dirty="0">
                <a:cs typeface="Times New Roman" pitchFamily="18" charset="0"/>
              </a:rPr>
              <a:t>B</a:t>
            </a:r>
          </a:p>
        </p:txBody>
      </p:sp>
      <p:graphicFrame>
        <p:nvGraphicFramePr>
          <p:cNvPr id="3" name="Object 2">
            <a:extLst>
              <a:ext uri="{FF2B5EF4-FFF2-40B4-BE49-F238E27FC236}">
                <a16:creationId xmlns:a16="http://schemas.microsoft.com/office/drawing/2014/main" id="{00BBE51A-6A99-456F-BC98-3FA20FF5BBEB}"/>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060319303"/>
              </p:ext>
            </p:extLst>
          </p:nvPr>
        </p:nvGraphicFramePr>
        <p:xfrm>
          <a:off x="2646945" y="2214978"/>
          <a:ext cx="2717031" cy="1577631"/>
        </p:xfrm>
        <a:graphic>
          <a:graphicData uri="http://schemas.openxmlformats.org/presentationml/2006/ole">
            <mc:AlternateContent xmlns:mc="http://schemas.openxmlformats.org/markup-compatibility/2006">
              <mc:Choice xmlns:v="urn:schemas-microsoft-com:vml" Requires="v">
                <p:oleObj name="Equation" r:id="rId2" imgW="1574640" imgH="914400" progId="Equation.DSMT4">
                  <p:embed/>
                </p:oleObj>
              </mc:Choice>
              <mc:Fallback>
                <p:oleObj name="Equation" r:id="rId2" imgW="1574640" imgH="914400" progId="Equation.DSMT4">
                  <p:embed/>
                  <p:pic>
                    <p:nvPicPr>
                      <p:cNvPr id="0" name=""/>
                      <p:cNvPicPr/>
                      <p:nvPr/>
                    </p:nvPicPr>
                    <p:blipFill>
                      <a:blip r:embed="rId3"/>
                      <a:stretch>
                        <a:fillRect/>
                      </a:stretch>
                    </p:blipFill>
                    <p:spPr>
                      <a:xfrm>
                        <a:off x="2646945" y="2214978"/>
                        <a:ext cx="2717031" cy="1577631"/>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797A75A8-C5CD-42BD-AE48-CF603C8FB275}"/>
              </a:ext>
            </a:extLst>
          </p:cNvPr>
          <p:cNvSpPr>
            <a:spLocks noGrp="1"/>
          </p:cNvSpPr>
          <p:nvPr>
            <p:ph sz="quarter" idx="14"/>
          </p:nvPr>
        </p:nvSpPr>
        <p:spPr>
          <a:xfrm>
            <a:off x="731973" y="3915054"/>
            <a:ext cx="7089254" cy="861133"/>
          </a:xfrm>
        </p:spPr>
        <p:txBody>
          <a:bodyPr/>
          <a:lstStyle/>
          <a:p>
            <a:pPr>
              <a:spcAft>
                <a:spcPts val="1200"/>
              </a:spcAft>
            </a:pPr>
            <a:r>
              <a:rPr lang="en-US" dirty="0">
                <a:cs typeface="Times New Roman" pitchFamily="18" charset="0"/>
              </a:rPr>
              <a:t>then type </a:t>
            </a:r>
            <a:r>
              <a:rPr lang="en-US" dirty="0">
                <a:latin typeface="Courier Std" pitchFamily="49" charset="0"/>
                <a:cs typeface="Times New Roman" pitchFamily="18" charset="0"/>
              </a:rPr>
              <a:t>C = B(2:3,1:3)</a:t>
            </a:r>
            <a:r>
              <a:rPr lang="en-US" dirty="0">
                <a:cs typeface="Times New Roman" pitchFamily="18" charset="0"/>
              </a:rPr>
              <a:t>,</a:t>
            </a:r>
            <a:r>
              <a:rPr lang="en-US" dirty="0">
                <a:latin typeface="Courier New" pitchFamily="49" charset="0"/>
                <a:cs typeface="Times New Roman" pitchFamily="18" charset="0"/>
              </a:rPr>
              <a:t> </a:t>
            </a:r>
            <a:r>
              <a:rPr lang="en-US" dirty="0">
                <a:cs typeface="Times New Roman" pitchFamily="18" charset="0"/>
              </a:rPr>
              <a:t>you can produce the following array:</a:t>
            </a:r>
          </a:p>
        </p:txBody>
      </p:sp>
      <p:graphicFrame>
        <p:nvGraphicFramePr>
          <p:cNvPr id="2" name="Object 1">
            <a:extLst>
              <a:ext uri="{FF2B5EF4-FFF2-40B4-BE49-F238E27FC236}">
                <a16:creationId xmlns:a16="http://schemas.microsoft.com/office/drawing/2014/main" id="{5D9A18B5-BC86-4229-82AF-A8B49B64AB1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521772068"/>
              </p:ext>
            </p:extLst>
          </p:nvPr>
        </p:nvGraphicFramePr>
        <p:xfrm>
          <a:off x="2655823" y="4926196"/>
          <a:ext cx="1925055" cy="816790"/>
        </p:xfrm>
        <a:graphic>
          <a:graphicData uri="http://schemas.openxmlformats.org/presentationml/2006/ole">
            <mc:AlternateContent xmlns:mc="http://schemas.openxmlformats.org/markup-compatibility/2006">
              <mc:Choice xmlns:v="urn:schemas-microsoft-com:vml" Requires="v">
                <p:oleObj name="Equation" r:id="rId4" imgW="1079280" imgH="457200" progId="Equation.DSMT4">
                  <p:embed/>
                </p:oleObj>
              </mc:Choice>
              <mc:Fallback>
                <p:oleObj name="Equation" r:id="rId4" imgW="1079280" imgH="457200" progId="Equation.DSMT4">
                  <p:embed/>
                  <p:pic>
                    <p:nvPicPr>
                      <p:cNvPr id="0" name=""/>
                      <p:cNvPicPr/>
                      <p:nvPr/>
                    </p:nvPicPr>
                    <p:blipFill>
                      <a:blip r:embed="rId5"/>
                      <a:stretch>
                        <a:fillRect/>
                      </a:stretch>
                    </p:blipFill>
                    <p:spPr>
                      <a:xfrm>
                        <a:off x="2655823" y="4926196"/>
                        <a:ext cx="1925055" cy="816790"/>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17</a:t>
            </a:fld>
            <a:endParaRPr lang="en-US" dirty="0"/>
          </a:p>
        </p:txBody>
      </p:sp>
    </p:spTree>
    <p:extLst>
      <p:ext uri="{BB962C8B-B14F-4D97-AF65-F5344CB8AC3E}">
        <p14:creationId xmlns:p14="http://schemas.microsoft.com/office/powerpoint/2010/main" val="211482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F1A-E08C-46DC-8E08-FE20AE6CBD90}"/>
              </a:ext>
            </a:extLst>
          </p:cNvPr>
          <p:cNvSpPr>
            <a:spLocks noGrp="1"/>
          </p:cNvSpPr>
          <p:nvPr>
            <p:ph type="title"/>
          </p:nvPr>
        </p:nvSpPr>
        <p:spPr/>
        <p:txBody>
          <a:bodyPr/>
          <a:lstStyle/>
          <a:p>
            <a:r>
              <a:rPr lang="en-US" dirty="0"/>
              <a:t>Additional Array Functions </a:t>
            </a:r>
            <a:r>
              <a:rPr lang="en-US" sz="1200" dirty="0"/>
              <a:t>1</a:t>
            </a:r>
            <a:endParaRPr lang="en-US" sz="1600" dirty="0"/>
          </a:p>
        </p:txBody>
      </p:sp>
      <p:graphicFrame>
        <p:nvGraphicFramePr>
          <p:cNvPr id="9" name="Table 8">
            <a:extLst>
              <a:ext uri="{FF2B5EF4-FFF2-40B4-BE49-F238E27FC236}">
                <a16:creationId xmlns:a16="http://schemas.microsoft.com/office/drawing/2014/main" id="{EADEAB57-68B5-4387-8EC8-924414255123}"/>
              </a:ext>
            </a:extLst>
          </p:cNvPr>
          <p:cNvGraphicFramePr>
            <a:graphicFrameLocks noGrp="1"/>
          </p:cNvGraphicFramePr>
          <p:nvPr>
            <p:extLst>
              <p:ext uri="{D42A27DB-BD31-4B8C-83A1-F6EECF244321}">
                <p14:modId xmlns:p14="http://schemas.microsoft.com/office/powerpoint/2010/main" val="437577279"/>
              </p:ext>
            </p:extLst>
          </p:nvPr>
        </p:nvGraphicFramePr>
        <p:xfrm>
          <a:off x="668044" y="1488342"/>
          <a:ext cx="7807911" cy="4023360"/>
        </p:xfrm>
        <a:graphic>
          <a:graphicData uri="http://schemas.openxmlformats.org/drawingml/2006/table">
            <a:tbl>
              <a:tblPr firstRow="1" bandRow="1">
                <a:tableStyleId>{5C22544A-7EE6-4342-B048-85BDC9FD1C3A}</a:tableStyleId>
              </a:tblPr>
              <a:tblGrid>
                <a:gridCol w="3108960">
                  <a:extLst>
                    <a:ext uri="{9D8B030D-6E8A-4147-A177-3AD203B41FA5}">
                      <a16:colId xmlns:a16="http://schemas.microsoft.com/office/drawing/2014/main" val="20000"/>
                    </a:ext>
                  </a:extLst>
                </a:gridCol>
                <a:gridCol w="4698951">
                  <a:extLst>
                    <a:ext uri="{9D8B030D-6E8A-4147-A177-3AD203B41FA5}">
                      <a16:colId xmlns:a16="http://schemas.microsoft.com/office/drawing/2014/main" val="20001"/>
                    </a:ext>
                  </a:extLst>
                </a:gridCol>
              </a:tblGrid>
              <a:tr h="2393205">
                <a:tc>
                  <a:txBody>
                    <a:bodyPr/>
                    <a:lstStyle/>
                    <a:p>
                      <a:r>
                        <a:rPr lang="en-US" sz="2200" b="0" dirty="0">
                          <a:solidFill>
                            <a:schemeClr val="tx1"/>
                          </a:solidFill>
                          <a:latin typeface="Courier Std" pitchFamily="49" charset="0"/>
                          <a:cs typeface="Arial" panose="020B0604020202020204" pitchFamily="34" charset="0"/>
                        </a:rPr>
                        <a:t>[</a:t>
                      </a:r>
                      <a:r>
                        <a:rPr lang="en-US" sz="2200" b="0" dirty="0" err="1">
                          <a:solidFill>
                            <a:schemeClr val="tx1"/>
                          </a:solidFill>
                          <a:latin typeface="Courier Std" pitchFamily="49" charset="0"/>
                          <a:cs typeface="Arial" panose="020B0604020202020204" pitchFamily="34" charset="0"/>
                        </a:rPr>
                        <a:t>u,v,w</a:t>
                      </a:r>
                      <a:r>
                        <a:rPr lang="en-US" sz="2200" b="0" dirty="0">
                          <a:solidFill>
                            <a:schemeClr val="tx1"/>
                          </a:solidFill>
                          <a:latin typeface="Courier Std" pitchFamily="49" charset="0"/>
                          <a:cs typeface="Arial" panose="020B0604020202020204" pitchFamily="34" charset="0"/>
                        </a:rPr>
                        <a:t>] = find(A)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200" b="0" dirty="0">
                          <a:solidFill>
                            <a:schemeClr val="tx1"/>
                          </a:solidFill>
                          <a:latin typeface="Times New Roman" panose="02020603050405020304" pitchFamily="18" charset="0"/>
                          <a:cs typeface="Times New Roman" panose="02020603050405020304" pitchFamily="18" charset="0"/>
                        </a:rPr>
                        <a:t>Computes the arrays </a:t>
                      </a:r>
                      <a:r>
                        <a:rPr lang="en-US" sz="2200" b="0" dirty="0">
                          <a:solidFill>
                            <a:schemeClr val="tx1"/>
                          </a:solidFill>
                          <a:latin typeface="Courier Std" pitchFamily="49" charset="0"/>
                          <a:cs typeface="Arial" panose="020B0604020202020204" pitchFamily="34" charset="0"/>
                        </a:rPr>
                        <a:t>u</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and </a:t>
                      </a:r>
                      <a:r>
                        <a:rPr lang="en-US" sz="2200" b="0" dirty="0">
                          <a:solidFill>
                            <a:schemeClr val="tx1"/>
                          </a:solidFill>
                          <a:latin typeface="Courier Std" pitchFamily="49" charset="0"/>
                          <a:cs typeface="Arial" panose="020B0604020202020204" pitchFamily="34" charset="0"/>
                        </a:rPr>
                        <a:t>v</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containing the row and column indices of the nonzero elements of the matrix</a:t>
                      </a:r>
                      <a:r>
                        <a:rPr lang="en-US" sz="2200" b="0" dirty="0">
                          <a:solidFill>
                            <a:schemeClr val="tx1"/>
                          </a:solidFill>
                          <a:latin typeface="Arial" panose="020B0604020202020204" pitchFamily="34" charset="0"/>
                          <a:cs typeface="Arial" panose="020B0604020202020204" pitchFamily="34" charset="0"/>
                        </a:rPr>
                        <a:t> </a:t>
                      </a:r>
                      <a:r>
                        <a:rPr lang="en-US" sz="2200" b="0" i="1" dirty="0">
                          <a:solidFill>
                            <a:schemeClr val="tx1"/>
                          </a:solidFill>
                          <a:latin typeface="Courier Std" pitchFamily="49" charset="0"/>
                          <a:cs typeface="Arial" panose="020B0604020202020204" pitchFamily="34" charset="0"/>
                        </a:rPr>
                        <a:t>A</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and the array </a:t>
                      </a:r>
                      <a:r>
                        <a:rPr lang="en-US" sz="2200" b="0" dirty="0">
                          <a:solidFill>
                            <a:schemeClr val="tx1"/>
                          </a:solidFill>
                          <a:latin typeface="Courier Std" pitchFamily="49" charset="0"/>
                          <a:cs typeface="Arial" panose="020B0604020202020204" pitchFamily="34" charset="0"/>
                        </a:rPr>
                        <a:t>w</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containing the values of the nonzero elements. The array </a:t>
                      </a:r>
                      <a:r>
                        <a:rPr lang="en-US" sz="2200" b="0" dirty="0">
                          <a:solidFill>
                            <a:schemeClr val="tx1"/>
                          </a:solidFill>
                          <a:latin typeface="Courier Std" pitchFamily="49" charset="0"/>
                          <a:cs typeface="Arial" panose="020B0604020202020204" pitchFamily="34" charset="0"/>
                        </a:rPr>
                        <a:t>w</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may be omitted.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30155">
                <a:tc>
                  <a:txBody>
                    <a:bodyPr/>
                    <a:lstStyle/>
                    <a:p>
                      <a:r>
                        <a:rPr lang="en-US" sz="2200" b="0" dirty="0">
                          <a:solidFill>
                            <a:schemeClr val="tx1"/>
                          </a:solidFill>
                          <a:latin typeface="Courier Std" pitchFamily="49" charset="0"/>
                          <a:cs typeface="Arial" panose="020B0604020202020204" pitchFamily="34" charset="0"/>
                        </a:rPr>
                        <a:t>length(A)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200" b="0" dirty="0">
                          <a:solidFill>
                            <a:schemeClr val="tx1"/>
                          </a:solidFill>
                          <a:latin typeface="Times New Roman" panose="02020603050405020304" pitchFamily="18" charset="0"/>
                          <a:cs typeface="Times New Roman" panose="02020603050405020304" pitchFamily="18" charset="0"/>
                        </a:rPr>
                        <a:t>Computes either the number of elements of </a:t>
                      </a:r>
                      <a:r>
                        <a:rPr lang="en-US" sz="2200" b="0" dirty="0">
                          <a:solidFill>
                            <a:schemeClr val="tx1"/>
                          </a:solidFill>
                          <a:latin typeface="Courier Std" pitchFamily="49" charset="0"/>
                          <a:cs typeface="Arial" panose="020B0604020202020204" pitchFamily="34" charset="0"/>
                        </a:rPr>
                        <a:t>A</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if</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Courier Std" pitchFamily="49" charset="0"/>
                          <a:cs typeface="Arial" panose="020B0604020202020204" pitchFamily="34" charset="0"/>
                        </a:rPr>
                        <a:t>A</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is a vector or the largest value of </a:t>
                      </a:r>
                      <a:r>
                        <a:rPr lang="en-US" sz="2200" b="0" dirty="0">
                          <a:solidFill>
                            <a:schemeClr val="tx1"/>
                          </a:solidFill>
                          <a:latin typeface="Courier Std" pitchFamily="49" charset="0"/>
                          <a:cs typeface="Arial" panose="020B0604020202020204" pitchFamily="34" charset="0"/>
                        </a:rPr>
                        <a:t>m</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or</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Courier Std" pitchFamily="49" charset="0"/>
                          <a:cs typeface="Arial" panose="020B0604020202020204" pitchFamily="34" charset="0"/>
                        </a:rPr>
                        <a:t>n</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if A is an </a:t>
                      </a:r>
                      <a:r>
                        <a:rPr lang="en-US" sz="2200" b="0" i="1" dirty="0">
                          <a:solidFill>
                            <a:schemeClr val="tx1"/>
                          </a:solidFill>
                          <a:latin typeface="Times New Roman" panose="02020603050405020304" pitchFamily="18" charset="0"/>
                          <a:cs typeface="Times New Roman" panose="02020603050405020304" pitchFamily="18" charset="0"/>
                        </a:rPr>
                        <a:t>m </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 </a:t>
                      </a:r>
                      <a:r>
                        <a:rPr lang="en-US" sz="2200" b="0" i="1" dirty="0">
                          <a:solidFill>
                            <a:schemeClr val="tx1"/>
                          </a:solidFill>
                          <a:latin typeface="Times New Roman" panose="02020603050405020304" pitchFamily="18" charset="0"/>
                          <a:cs typeface="Times New Roman" panose="02020603050405020304" pitchFamily="18" charset="0"/>
                        </a:rPr>
                        <a:t>m</a:t>
                      </a:r>
                      <a:r>
                        <a:rPr lang="en-US" sz="2200" b="0" dirty="0">
                          <a:solidFill>
                            <a:schemeClr val="tx1"/>
                          </a:solidFill>
                          <a:latin typeface="Times New Roman" panose="02020603050405020304" pitchFamily="18" charset="0"/>
                          <a:cs typeface="Times New Roman" panose="02020603050405020304" pitchFamily="18" charset="0"/>
                        </a:rPr>
                        <a:t>atrix.</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 name="Slide Number Placeholder 5">
            <a:extLst>
              <a:ext uri="{FF2B5EF4-FFF2-40B4-BE49-F238E27FC236}">
                <a16:creationId xmlns:a16="http://schemas.microsoft.com/office/drawing/2014/main" id="{54C631AA-7C39-447A-B98B-77A143DA625C}"/>
              </a:ext>
            </a:extLst>
          </p:cNvPr>
          <p:cNvSpPr>
            <a:spLocks noGrp="1"/>
          </p:cNvSpPr>
          <p:nvPr>
            <p:ph type="sldNum" sz="quarter" idx="10"/>
          </p:nvPr>
        </p:nvSpPr>
        <p:spPr/>
        <p:txBody>
          <a:bodyPr/>
          <a:lstStyle/>
          <a:p>
            <a:fld id="{68151E55-6873-49E2-B8D5-2F265E6F1973}" type="slidenum">
              <a:rPr lang="en-US" smtClean="0"/>
              <a:t>18</a:t>
            </a:fld>
            <a:endParaRPr lang="en-US" dirty="0"/>
          </a:p>
        </p:txBody>
      </p:sp>
    </p:spTree>
    <p:extLst>
      <p:ext uri="{BB962C8B-B14F-4D97-AF65-F5344CB8AC3E}">
        <p14:creationId xmlns:p14="http://schemas.microsoft.com/office/powerpoint/2010/main" val="281367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F1A-E08C-46DC-8E08-FE20AE6CBD90}"/>
              </a:ext>
            </a:extLst>
          </p:cNvPr>
          <p:cNvSpPr>
            <a:spLocks noGrp="1"/>
          </p:cNvSpPr>
          <p:nvPr>
            <p:ph type="title"/>
          </p:nvPr>
        </p:nvSpPr>
        <p:spPr/>
        <p:txBody>
          <a:bodyPr/>
          <a:lstStyle/>
          <a:p>
            <a:r>
              <a:rPr lang="en-US" dirty="0"/>
              <a:t>Additional Array Functions </a:t>
            </a:r>
            <a:r>
              <a:rPr lang="en-US" sz="1200" dirty="0"/>
              <a:t>2</a:t>
            </a:r>
            <a:endParaRPr lang="en-US" sz="1600" dirty="0"/>
          </a:p>
        </p:txBody>
      </p:sp>
      <p:graphicFrame>
        <p:nvGraphicFramePr>
          <p:cNvPr id="7" name="Table 6">
            <a:extLst>
              <a:ext uri="{FF2B5EF4-FFF2-40B4-BE49-F238E27FC236}">
                <a16:creationId xmlns:a16="http://schemas.microsoft.com/office/drawing/2014/main" id="{AD84D684-E8A9-46CD-887A-71721127114B}"/>
              </a:ext>
            </a:extLst>
          </p:cNvPr>
          <p:cNvGraphicFramePr>
            <a:graphicFrameLocks noGrp="1"/>
          </p:cNvGraphicFramePr>
          <p:nvPr>
            <p:extLst>
              <p:ext uri="{D42A27DB-BD31-4B8C-83A1-F6EECF244321}">
                <p14:modId xmlns:p14="http://schemas.microsoft.com/office/powerpoint/2010/main" val="906145324"/>
              </p:ext>
            </p:extLst>
          </p:nvPr>
        </p:nvGraphicFramePr>
        <p:xfrm>
          <a:off x="1414878" y="1521287"/>
          <a:ext cx="6314243" cy="3200400"/>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20000"/>
                    </a:ext>
                  </a:extLst>
                </a:gridCol>
                <a:gridCol w="4576883">
                  <a:extLst>
                    <a:ext uri="{9D8B030D-6E8A-4147-A177-3AD203B41FA5}">
                      <a16:colId xmlns:a16="http://schemas.microsoft.com/office/drawing/2014/main" val="20001"/>
                    </a:ext>
                  </a:extLst>
                </a:gridCol>
              </a:tblGrid>
              <a:tr h="3200400">
                <a:tc>
                  <a:txBody>
                    <a:bodyPr/>
                    <a:lstStyle/>
                    <a:p>
                      <a:pPr>
                        <a:spcBef>
                          <a:spcPts val="600"/>
                        </a:spcBef>
                        <a:spcAft>
                          <a:spcPts val="600"/>
                        </a:spcAft>
                      </a:pPr>
                      <a:r>
                        <a:rPr lang="en-US" sz="2200" b="0" dirty="0">
                          <a:solidFill>
                            <a:schemeClr val="tx1"/>
                          </a:solidFill>
                          <a:latin typeface="Courier Std" pitchFamily="49" charset="0"/>
                          <a:cs typeface="Arial" panose="020B0604020202020204" pitchFamily="34" charset="0"/>
                        </a:rPr>
                        <a:t>max(A)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spcBef>
                          <a:spcPts val="600"/>
                        </a:spcBef>
                        <a:spcAft>
                          <a:spcPts val="600"/>
                        </a:spcAft>
                      </a:pPr>
                      <a:r>
                        <a:rPr lang="en-US" sz="2200" b="0" dirty="0">
                          <a:solidFill>
                            <a:schemeClr val="tx1"/>
                          </a:solidFill>
                          <a:latin typeface="Times New Roman" panose="02020603050405020304" pitchFamily="18" charset="0"/>
                          <a:cs typeface="Times New Roman" panose="02020603050405020304" pitchFamily="18" charset="0"/>
                        </a:rPr>
                        <a:t>Returns the algebraically largest element in</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Courier Std" pitchFamily="49" charset="0"/>
                          <a:cs typeface="Arial" panose="020B0604020202020204" pitchFamily="34" charset="0"/>
                        </a:rPr>
                        <a:t>A</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if</a:t>
                      </a:r>
                      <a:r>
                        <a:rPr lang="en-US" sz="2200" b="0" dirty="0">
                          <a:solidFill>
                            <a:schemeClr val="tx1"/>
                          </a:solidFill>
                          <a:latin typeface="Arial" panose="020B0604020202020204" pitchFamily="34" charset="0"/>
                          <a:cs typeface="Arial" panose="020B0604020202020204" pitchFamily="34" charset="0"/>
                        </a:rPr>
                        <a:t> </a:t>
                      </a:r>
                      <a:r>
                        <a:rPr lang="en-US" sz="2200" b="0" kern="1200" dirty="0">
                          <a:solidFill>
                            <a:schemeClr val="tx1"/>
                          </a:solidFill>
                          <a:latin typeface="Courier Std" pitchFamily="49" charset="0"/>
                          <a:ea typeface="+mn-ea"/>
                          <a:cs typeface="Arial" panose="020B0604020202020204" pitchFamily="34" charset="0"/>
                        </a:rPr>
                        <a:t>A</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is a </a:t>
                      </a:r>
                      <a:r>
                        <a:rPr lang="en-US" sz="2200" b="0" i="1" dirty="0">
                          <a:solidFill>
                            <a:schemeClr val="tx1"/>
                          </a:solidFill>
                          <a:latin typeface="Times New Roman" panose="02020603050405020304" pitchFamily="18" charset="0"/>
                          <a:cs typeface="Times New Roman" panose="02020603050405020304" pitchFamily="18" charset="0"/>
                        </a:rPr>
                        <a:t>vector</a:t>
                      </a:r>
                      <a:r>
                        <a:rPr lang="en-US" sz="2200" b="0" dirty="0">
                          <a:solidFill>
                            <a:schemeClr val="tx1"/>
                          </a:solidFill>
                          <a:latin typeface="Times New Roman" panose="02020603050405020304" pitchFamily="18" charset="0"/>
                          <a:cs typeface="Times New Roman" panose="02020603050405020304" pitchFamily="18" charset="0"/>
                        </a:rPr>
                        <a:t>.</a:t>
                      </a:r>
                    </a:p>
                    <a:p>
                      <a:pPr>
                        <a:spcBef>
                          <a:spcPts val="600"/>
                        </a:spcBef>
                        <a:spcAft>
                          <a:spcPts val="600"/>
                        </a:spcAft>
                      </a:pPr>
                      <a:r>
                        <a:rPr lang="en-US" sz="2200" b="0" dirty="0">
                          <a:solidFill>
                            <a:schemeClr val="tx1"/>
                          </a:solidFill>
                          <a:latin typeface="Times New Roman" panose="02020603050405020304" pitchFamily="18" charset="0"/>
                          <a:cs typeface="Times New Roman" panose="02020603050405020304" pitchFamily="18" charset="0"/>
                        </a:rPr>
                        <a:t>Returns a row vector containing the largest elements in each column if</a:t>
                      </a:r>
                      <a:r>
                        <a:rPr lang="en-US" sz="2200" b="0" dirty="0">
                          <a:solidFill>
                            <a:schemeClr val="tx1"/>
                          </a:solidFill>
                          <a:latin typeface="Arial" panose="020B0604020202020204" pitchFamily="34" charset="0"/>
                          <a:cs typeface="Arial" panose="020B0604020202020204" pitchFamily="34" charset="0"/>
                        </a:rPr>
                        <a:t> </a:t>
                      </a:r>
                      <a:r>
                        <a:rPr lang="en-US" sz="2200" b="0" kern="1200" dirty="0">
                          <a:solidFill>
                            <a:schemeClr val="tx1"/>
                          </a:solidFill>
                          <a:latin typeface="Courier Std" pitchFamily="49" charset="0"/>
                          <a:ea typeface="+mn-ea"/>
                          <a:cs typeface="Arial" panose="020B0604020202020204" pitchFamily="34" charset="0"/>
                        </a:rPr>
                        <a:t>A</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is a </a:t>
                      </a:r>
                      <a:r>
                        <a:rPr lang="en-US" sz="2200" b="0" i="1" dirty="0">
                          <a:solidFill>
                            <a:schemeClr val="tx1"/>
                          </a:solidFill>
                          <a:latin typeface="Times New Roman" panose="02020603050405020304" pitchFamily="18" charset="0"/>
                          <a:cs typeface="Times New Roman" panose="02020603050405020304" pitchFamily="18" charset="0"/>
                        </a:rPr>
                        <a:t>matrix</a:t>
                      </a:r>
                      <a:r>
                        <a:rPr lang="en-US" sz="2200" b="0" dirty="0">
                          <a:solidFill>
                            <a:schemeClr val="tx1"/>
                          </a:solidFill>
                          <a:latin typeface="Times New Roman" panose="02020603050405020304" pitchFamily="18" charset="0"/>
                          <a:cs typeface="Times New Roman" panose="02020603050405020304" pitchFamily="18" charset="0"/>
                        </a:rPr>
                        <a:t>.</a:t>
                      </a:r>
                    </a:p>
                    <a:p>
                      <a:pPr>
                        <a:spcBef>
                          <a:spcPts val="600"/>
                        </a:spcBef>
                        <a:spcAft>
                          <a:spcPts val="600"/>
                        </a:spcAft>
                      </a:pPr>
                      <a:r>
                        <a:rPr lang="en-US" sz="2200" b="0" dirty="0">
                          <a:solidFill>
                            <a:schemeClr val="tx1"/>
                          </a:solidFill>
                          <a:latin typeface="Times New Roman" panose="02020603050405020304" pitchFamily="18" charset="0"/>
                          <a:cs typeface="Times New Roman" panose="02020603050405020304" pitchFamily="18" charset="0"/>
                        </a:rPr>
                        <a:t>If any of the elements are </a:t>
                      </a:r>
                      <a:r>
                        <a:rPr lang="en-US" sz="2200" b="0" i="1" dirty="0">
                          <a:solidFill>
                            <a:schemeClr val="tx1"/>
                          </a:solidFill>
                          <a:latin typeface="Times New Roman" panose="02020603050405020304" pitchFamily="18" charset="0"/>
                          <a:cs typeface="Times New Roman" panose="02020603050405020304" pitchFamily="18" charset="0"/>
                        </a:rPr>
                        <a:t>complex</a:t>
                      </a:r>
                      <a:r>
                        <a:rPr lang="en-US" sz="2200" b="0" dirty="0">
                          <a:solidFill>
                            <a:schemeClr val="tx1"/>
                          </a:solidFill>
                          <a:latin typeface="Times New Roman" panose="02020603050405020304" pitchFamily="18" charset="0"/>
                          <a:cs typeface="Times New Roman" panose="02020603050405020304" pitchFamily="18" charset="0"/>
                        </a:rPr>
                        <a:t>, </a:t>
                      </a:r>
                      <a:r>
                        <a:rPr lang="en-US" sz="2200" b="0" kern="1200" dirty="0">
                          <a:solidFill>
                            <a:schemeClr val="tx1"/>
                          </a:solidFill>
                          <a:latin typeface="Courier Std" pitchFamily="49" charset="0"/>
                          <a:ea typeface="+mn-ea"/>
                          <a:cs typeface="Arial" panose="020B0604020202020204" pitchFamily="34" charset="0"/>
                        </a:rPr>
                        <a:t>max(A</a:t>
                      </a:r>
                      <a:r>
                        <a:rPr lang="en-US" sz="2200" b="0" kern="1200" dirty="0">
                          <a:solidFill>
                            <a:schemeClr val="tx1"/>
                          </a:solidFill>
                          <a:latin typeface="Times New Roman" panose="02020603050405020304" pitchFamily="18" charset="0"/>
                          <a:ea typeface="+mn-ea"/>
                          <a:cs typeface="Times New Roman" panose="02020603050405020304" pitchFamily="18" charset="0"/>
                        </a:rPr>
                        <a:t>) </a:t>
                      </a:r>
                      <a:r>
                        <a:rPr lang="en-US" sz="2200" b="0" dirty="0">
                          <a:solidFill>
                            <a:schemeClr val="tx1"/>
                          </a:solidFill>
                          <a:latin typeface="Times New Roman" panose="02020603050405020304" pitchFamily="18" charset="0"/>
                          <a:cs typeface="Times New Roman" panose="02020603050405020304" pitchFamily="18" charset="0"/>
                        </a:rPr>
                        <a:t>returns the elements that have the largest magnitudes.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 name="Slide Number Placeholder 5">
            <a:extLst>
              <a:ext uri="{FF2B5EF4-FFF2-40B4-BE49-F238E27FC236}">
                <a16:creationId xmlns:a16="http://schemas.microsoft.com/office/drawing/2014/main" id="{54C631AA-7C39-447A-B98B-77A143DA625C}"/>
              </a:ext>
            </a:extLst>
          </p:cNvPr>
          <p:cNvSpPr>
            <a:spLocks noGrp="1"/>
          </p:cNvSpPr>
          <p:nvPr>
            <p:ph type="sldNum" sz="quarter" idx="10"/>
          </p:nvPr>
        </p:nvSpPr>
        <p:spPr/>
        <p:txBody>
          <a:bodyPr/>
          <a:lstStyle/>
          <a:p>
            <a:fld id="{68151E55-6873-49E2-B8D5-2F265E6F1973}" type="slidenum">
              <a:rPr lang="en-US" smtClean="0"/>
              <a:t>19</a:t>
            </a:fld>
            <a:endParaRPr lang="en-US" dirty="0"/>
          </a:p>
        </p:txBody>
      </p:sp>
    </p:spTree>
    <p:extLst>
      <p:ext uri="{BB962C8B-B14F-4D97-AF65-F5344CB8AC3E}">
        <p14:creationId xmlns:p14="http://schemas.microsoft.com/office/powerpoint/2010/main" val="108328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CAE8A8-FE62-4BB5-98E8-2D7F19ADADC5}"/>
              </a:ext>
            </a:extLst>
          </p:cNvPr>
          <p:cNvSpPr>
            <a:spLocks noGrp="1"/>
          </p:cNvSpPr>
          <p:nvPr>
            <p:ph type="title"/>
          </p:nvPr>
        </p:nvSpPr>
        <p:spPr/>
        <p:txBody>
          <a:bodyPr/>
          <a:lstStyle/>
          <a:p>
            <a:r>
              <a:rPr lang="en-US" dirty="0"/>
              <a:t>Chapter 02</a:t>
            </a:r>
          </a:p>
        </p:txBody>
      </p:sp>
      <p:sp>
        <p:nvSpPr>
          <p:cNvPr id="7" name="Content Placeholder 6">
            <a:extLst>
              <a:ext uri="{FF2B5EF4-FFF2-40B4-BE49-F238E27FC236}">
                <a16:creationId xmlns:a16="http://schemas.microsoft.com/office/drawing/2014/main" id="{EAFF9B4B-61E6-49FD-BB76-48DCB654DE38}"/>
              </a:ext>
            </a:extLst>
          </p:cNvPr>
          <p:cNvSpPr>
            <a:spLocks noGrp="1"/>
          </p:cNvSpPr>
          <p:nvPr>
            <p:ph sz="quarter" idx="11"/>
          </p:nvPr>
        </p:nvSpPr>
        <p:spPr>
          <a:xfrm>
            <a:off x="1221218" y="3305175"/>
            <a:ext cx="6701564" cy="1554208"/>
          </a:xfrm>
        </p:spPr>
        <p:txBody>
          <a:bodyPr/>
          <a:lstStyle/>
          <a:p>
            <a:r>
              <a:rPr lang="en-IN" dirty="0"/>
              <a:t>Numeric, Cell, and Structure Arrays</a:t>
            </a:r>
          </a:p>
        </p:txBody>
      </p:sp>
      <p:sp>
        <p:nvSpPr>
          <p:cNvPr id="8" name="Slide Number Placeholder 5">
            <a:extLst>
              <a:ext uri="{FF2B5EF4-FFF2-40B4-BE49-F238E27FC236}">
                <a16:creationId xmlns:a16="http://schemas.microsoft.com/office/drawing/2014/main" id="{5D952D9D-7158-440A-81F6-DFE892314B8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133574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F1A-E08C-46DC-8E08-FE20AE6CBD90}"/>
              </a:ext>
            </a:extLst>
          </p:cNvPr>
          <p:cNvSpPr>
            <a:spLocks noGrp="1"/>
          </p:cNvSpPr>
          <p:nvPr>
            <p:ph type="title"/>
          </p:nvPr>
        </p:nvSpPr>
        <p:spPr/>
        <p:txBody>
          <a:bodyPr/>
          <a:lstStyle/>
          <a:p>
            <a:r>
              <a:rPr lang="en-US" dirty="0"/>
              <a:t>Additional Array Functions </a:t>
            </a:r>
            <a:r>
              <a:rPr lang="en-US" sz="1200" dirty="0"/>
              <a:t>3</a:t>
            </a:r>
            <a:endParaRPr lang="en-US" sz="1600" dirty="0"/>
          </a:p>
        </p:txBody>
      </p:sp>
      <p:graphicFrame>
        <p:nvGraphicFramePr>
          <p:cNvPr id="8" name="Table 7">
            <a:extLst>
              <a:ext uri="{FF2B5EF4-FFF2-40B4-BE49-F238E27FC236}">
                <a16:creationId xmlns:a16="http://schemas.microsoft.com/office/drawing/2014/main" id="{BECE5672-8948-4290-B21A-4EBABB1C85AD}"/>
              </a:ext>
            </a:extLst>
          </p:cNvPr>
          <p:cNvGraphicFramePr>
            <a:graphicFrameLocks noGrp="1"/>
          </p:cNvGraphicFramePr>
          <p:nvPr>
            <p:extLst>
              <p:ext uri="{D42A27DB-BD31-4B8C-83A1-F6EECF244321}">
                <p14:modId xmlns:p14="http://schemas.microsoft.com/office/powerpoint/2010/main" val="2987949708"/>
              </p:ext>
            </p:extLst>
          </p:nvPr>
        </p:nvGraphicFramePr>
        <p:xfrm>
          <a:off x="721310" y="1494654"/>
          <a:ext cx="7701379" cy="2624584"/>
        </p:xfrm>
        <a:graphic>
          <a:graphicData uri="http://schemas.openxmlformats.org/drawingml/2006/table">
            <a:tbl>
              <a:tblPr firstRow="1" bandRow="1">
                <a:tableStyleId>{5C22544A-7EE6-4342-B048-85BDC9FD1C3A}</a:tableStyleId>
              </a:tblPr>
              <a:tblGrid>
                <a:gridCol w="3108960">
                  <a:extLst>
                    <a:ext uri="{9D8B030D-6E8A-4147-A177-3AD203B41FA5}">
                      <a16:colId xmlns:a16="http://schemas.microsoft.com/office/drawing/2014/main" val="20000"/>
                    </a:ext>
                  </a:extLst>
                </a:gridCol>
                <a:gridCol w="4592419">
                  <a:extLst>
                    <a:ext uri="{9D8B030D-6E8A-4147-A177-3AD203B41FA5}">
                      <a16:colId xmlns:a16="http://schemas.microsoft.com/office/drawing/2014/main" val="20001"/>
                    </a:ext>
                  </a:extLst>
                </a:gridCol>
              </a:tblGrid>
              <a:tr h="1371600">
                <a:tc>
                  <a:txBody>
                    <a:bodyPr/>
                    <a:lstStyle/>
                    <a:p>
                      <a:r>
                        <a:rPr lang="en-US" sz="2200" b="0" dirty="0">
                          <a:solidFill>
                            <a:schemeClr val="tx1"/>
                          </a:solidFill>
                          <a:latin typeface="Courier Std" pitchFamily="49" charset="0"/>
                          <a:cs typeface="Arial" panose="020B0604020202020204" pitchFamily="34" charset="0"/>
                        </a:rPr>
                        <a:t>[</a:t>
                      </a:r>
                      <a:r>
                        <a:rPr lang="en-US" sz="2200" b="0" dirty="0" err="1">
                          <a:solidFill>
                            <a:schemeClr val="tx1"/>
                          </a:solidFill>
                          <a:latin typeface="Courier Std" pitchFamily="49" charset="0"/>
                          <a:cs typeface="Arial" panose="020B0604020202020204" pitchFamily="34" charset="0"/>
                        </a:rPr>
                        <a:t>x,k</a:t>
                      </a:r>
                      <a:r>
                        <a:rPr lang="en-US" sz="2200" b="0" dirty="0">
                          <a:solidFill>
                            <a:schemeClr val="tx1"/>
                          </a:solidFill>
                          <a:latin typeface="Courier Std" pitchFamily="49" charset="0"/>
                          <a:cs typeface="Arial" panose="020B0604020202020204" pitchFamily="34" charset="0"/>
                        </a:rPr>
                        <a:t>] = max(A)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200" b="0" dirty="0">
                          <a:solidFill>
                            <a:schemeClr val="tx1"/>
                          </a:solidFill>
                          <a:latin typeface="Times New Roman" panose="02020603050405020304" pitchFamily="18" charset="0"/>
                          <a:cs typeface="Times New Roman" panose="02020603050405020304" pitchFamily="18" charset="0"/>
                        </a:rPr>
                        <a:t>Similar to </a:t>
                      </a:r>
                      <a:r>
                        <a:rPr lang="en-US" sz="2200" b="0" dirty="0">
                          <a:solidFill>
                            <a:schemeClr val="tx1"/>
                          </a:solidFill>
                          <a:latin typeface="Courier Std" pitchFamily="49" charset="0"/>
                          <a:cs typeface="Arial" panose="020B0604020202020204" pitchFamily="34" charset="0"/>
                        </a:rPr>
                        <a:t>max(A)</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but stores the maximum values in the row vector</a:t>
                      </a:r>
                      <a:r>
                        <a:rPr lang="en-US" sz="2200" b="0" dirty="0">
                          <a:solidFill>
                            <a:schemeClr val="tx1"/>
                          </a:solidFill>
                          <a:latin typeface="Arial" panose="020B0604020202020204" pitchFamily="34" charset="0"/>
                          <a:cs typeface="Arial" panose="020B0604020202020204" pitchFamily="34" charset="0"/>
                        </a:rPr>
                        <a:t> </a:t>
                      </a:r>
                      <a:r>
                        <a:rPr lang="en-US" sz="2200" b="0" kern="1200" dirty="0">
                          <a:solidFill>
                            <a:schemeClr val="tx1"/>
                          </a:solidFill>
                          <a:latin typeface="Courier Std" pitchFamily="49" charset="0"/>
                          <a:ea typeface="+mn-ea"/>
                          <a:cs typeface="Arial" panose="020B0604020202020204" pitchFamily="34" charset="0"/>
                        </a:rPr>
                        <a:t>x</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and their indices in the row vector </a:t>
                      </a:r>
                      <a:r>
                        <a:rPr lang="en-US" sz="2200" b="0" kern="1200" dirty="0">
                          <a:solidFill>
                            <a:schemeClr val="tx1"/>
                          </a:solidFill>
                          <a:latin typeface="Courier Std" pitchFamily="49" charset="0"/>
                          <a:ea typeface="+mn-ea"/>
                          <a:cs typeface="Arial" panose="020B0604020202020204" pitchFamily="34" charset="0"/>
                        </a:rPr>
                        <a:t>k</a:t>
                      </a:r>
                      <a:r>
                        <a:rPr lang="en-US" sz="2200" b="0" dirty="0">
                          <a:solidFill>
                            <a:schemeClr val="tx1"/>
                          </a:solidFill>
                          <a:latin typeface="Arial" panose="020B0604020202020204" pitchFamily="34" charset="0"/>
                          <a:cs typeface="Arial" panose="020B0604020202020204" pitchFamily="34"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52984">
                <a:tc>
                  <a:txBody>
                    <a:bodyPr/>
                    <a:lstStyle/>
                    <a:p>
                      <a:r>
                        <a:rPr lang="en-US" sz="2200" b="0" dirty="0">
                          <a:solidFill>
                            <a:schemeClr val="tx1"/>
                          </a:solidFill>
                          <a:latin typeface="Courier Std" pitchFamily="49" charset="0"/>
                          <a:cs typeface="Arial" panose="020B0604020202020204" pitchFamily="34" charset="0"/>
                        </a:rPr>
                        <a:t>min(A)</a:t>
                      </a:r>
                    </a:p>
                    <a:p>
                      <a:r>
                        <a:rPr lang="en-US" sz="2200" b="0" dirty="0">
                          <a:solidFill>
                            <a:schemeClr val="tx1"/>
                          </a:solidFill>
                          <a:latin typeface="Times New Roman" panose="02020603050405020304" pitchFamily="18" charset="0"/>
                          <a:cs typeface="Times New Roman" panose="02020603050405020304" pitchFamily="18" charset="0"/>
                        </a:rPr>
                        <a:t>and</a:t>
                      </a:r>
                    </a:p>
                    <a:p>
                      <a:r>
                        <a:rPr lang="en-US" sz="2200" b="0" dirty="0">
                          <a:solidFill>
                            <a:schemeClr val="tx1"/>
                          </a:solidFill>
                          <a:latin typeface="Courier Std" pitchFamily="49" charset="0"/>
                          <a:cs typeface="Arial" panose="020B0604020202020204" pitchFamily="34" charset="0"/>
                        </a:rPr>
                        <a:t>[</a:t>
                      </a:r>
                      <a:r>
                        <a:rPr lang="en-US" sz="2200" b="0" dirty="0" err="1">
                          <a:solidFill>
                            <a:schemeClr val="tx1"/>
                          </a:solidFill>
                          <a:latin typeface="Courier Std" pitchFamily="49" charset="0"/>
                          <a:cs typeface="Arial" panose="020B0604020202020204" pitchFamily="34" charset="0"/>
                        </a:rPr>
                        <a:t>x,k</a:t>
                      </a:r>
                      <a:r>
                        <a:rPr lang="en-US" sz="2200" b="0" dirty="0">
                          <a:solidFill>
                            <a:schemeClr val="tx1"/>
                          </a:solidFill>
                          <a:latin typeface="Courier Std" pitchFamily="49" charset="0"/>
                          <a:cs typeface="Arial" panose="020B0604020202020204" pitchFamily="34" charset="0"/>
                        </a:rPr>
                        <a:t>] = min(A)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latin typeface="Times New Roman" panose="02020603050405020304" pitchFamily="18" charset="0"/>
                          <a:cs typeface="Times New Roman" panose="02020603050405020304" pitchFamily="18" charset="0"/>
                        </a:rPr>
                        <a:t>Like</a:t>
                      </a:r>
                      <a:r>
                        <a:rPr lang="en-US" sz="2200" b="0" dirty="0">
                          <a:solidFill>
                            <a:schemeClr val="tx1"/>
                          </a:solidFill>
                          <a:latin typeface="Arial" panose="020B0604020202020204" pitchFamily="34" charset="0"/>
                          <a:cs typeface="Arial" panose="020B0604020202020204" pitchFamily="34" charset="0"/>
                        </a:rPr>
                        <a:t> </a:t>
                      </a:r>
                      <a:r>
                        <a:rPr lang="en-US" sz="2200" b="0" kern="1200" dirty="0">
                          <a:solidFill>
                            <a:schemeClr val="tx1"/>
                          </a:solidFill>
                          <a:latin typeface="Courier Std" pitchFamily="49" charset="0"/>
                          <a:ea typeface="+mn-ea"/>
                          <a:cs typeface="Arial" panose="020B0604020202020204" pitchFamily="34" charset="0"/>
                        </a:rPr>
                        <a:t>max</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but returns minimum values</a:t>
                      </a:r>
                      <a:r>
                        <a:rPr lang="en-US" sz="2200" b="0" dirty="0">
                          <a:solidFill>
                            <a:schemeClr val="tx1"/>
                          </a:solidFill>
                          <a:latin typeface="Arial" panose="020B0604020202020204" pitchFamily="34" charset="0"/>
                          <a:cs typeface="Arial" panose="020B0604020202020204" pitchFamily="34" charset="0"/>
                        </a:rPr>
                        <a:t>.</a:t>
                      </a:r>
                    </a:p>
                    <a:p>
                      <a:endParaRPr lang="en-US" sz="2200"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 name="Slide Number Placeholder 5">
            <a:extLst>
              <a:ext uri="{FF2B5EF4-FFF2-40B4-BE49-F238E27FC236}">
                <a16:creationId xmlns:a16="http://schemas.microsoft.com/office/drawing/2014/main" id="{54C631AA-7C39-447A-B98B-77A143DA625C}"/>
              </a:ext>
            </a:extLst>
          </p:cNvPr>
          <p:cNvSpPr>
            <a:spLocks noGrp="1"/>
          </p:cNvSpPr>
          <p:nvPr>
            <p:ph type="sldNum" sz="quarter" idx="10"/>
          </p:nvPr>
        </p:nvSpPr>
        <p:spPr/>
        <p:txBody>
          <a:bodyPr/>
          <a:lstStyle/>
          <a:p>
            <a:fld id="{68151E55-6873-49E2-B8D5-2F265E6F1973}" type="slidenum">
              <a:rPr lang="en-US" smtClean="0"/>
              <a:t>20</a:t>
            </a:fld>
            <a:endParaRPr lang="en-US" dirty="0"/>
          </a:p>
        </p:txBody>
      </p:sp>
    </p:spTree>
    <p:extLst>
      <p:ext uri="{BB962C8B-B14F-4D97-AF65-F5344CB8AC3E}">
        <p14:creationId xmlns:p14="http://schemas.microsoft.com/office/powerpoint/2010/main" val="1643667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6025A80-9036-A929-39E7-F1B796DBDADC}"/>
              </a:ext>
            </a:extLst>
          </p:cNvPr>
          <p:cNvSpPr txBox="1">
            <a:spLocks/>
          </p:cNvSpPr>
          <p:nvPr/>
        </p:nvSpPr>
        <p:spPr>
          <a:xfrm>
            <a:off x="415834" y="1012371"/>
            <a:ext cx="8257903" cy="2462349"/>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457200" algn="just" defTabSz="914400" rtl="0" eaLnBrk="0" fontAlgn="base" latinLnBrk="0" hangingPunct="0">
              <a:lnSpc>
                <a:spcPct val="100000"/>
              </a:lnSpc>
              <a:spcBef>
                <a:spcPts val="0"/>
              </a:spcBef>
              <a:spcAft>
                <a:spcPts val="0"/>
              </a:spcAft>
              <a:buClrTx/>
              <a:buSzTx/>
              <a:buFont typeface="Arial" panose="020B0604020202020204" pitchFamily="34" charset="0"/>
              <a:buNone/>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Q1-</a:t>
            </a: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For the matrix A given below, the values returned by max(A) functions is</a:t>
            </a:r>
            <a:endParaRPr kumimoji="0" lang="en-CA" sz="2000" i="1" u="none" strike="noStrike" kern="1200" cap="none" spc="0" normalizeH="0" baseline="0" noProof="0" dirty="0">
              <a:ln>
                <a:noFill/>
              </a:ln>
              <a:solidFill>
                <a:srgbClr val="214E91"/>
              </a:solidFill>
              <a:effectLst/>
              <a:uLnTx/>
              <a:uFillTx/>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ts val="0"/>
              </a:spcBef>
              <a:spcAft>
                <a:spcPts val="0"/>
              </a:spcAft>
              <a:buClrTx/>
              <a:buSzTx/>
              <a:tabLst/>
              <a:defRPr/>
            </a:pPr>
            <a:endParaRPr kumimoji="0" lang="fr-FR"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fr-FR"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Max=4+3i 4 (correct)  </a:t>
            </a:r>
            <a:r>
              <a:rPr kumimoji="0" lang="fr-FR" sz="2000" i="0" u="none" strike="noStrike" kern="1200" cap="none" spc="0" normalizeH="0" baseline="0" noProof="0" dirty="0">
                <a:ln>
                  <a:noFill/>
                </a:ln>
                <a:solidFill>
                  <a:srgbClr val="00B050"/>
                </a:solidFill>
                <a:effectLst/>
                <a:uLnTx/>
                <a:uFillTx/>
                <a:latin typeface="Times New Roman" panose="02020603050405020304" pitchFamily="18" charset="0"/>
                <a:ea typeface="MS Gothic" panose="020B0609070205080204" pitchFamily="49" charset="-128"/>
                <a:cs typeface="Times New Roman" panose="02020603050405020304" pitchFamily="18" charset="0"/>
              </a:rPr>
              <a:t>  </a:t>
            </a:r>
            <a:endParaRPr kumimoji="0" lang="fr-FR" sz="2000"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fr-FR"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Max= 1   4</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fr-FR"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Max=4i+3 4 </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fr-FR"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Max= 1  0</a:t>
            </a:r>
          </a:p>
        </p:txBody>
      </p:sp>
      <p:pic>
        <p:nvPicPr>
          <p:cNvPr id="8" name="Picture 7">
            <a:extLst>
              <a:ext uri="{FF2B5EF4-FFF2-40B4-BE49-F238E27FC236}">
                <a16:creationId xmlns:a16="http://schemas.microsoft.com/office/drawing/2014/main" id="{C888AE2C-241F-2140-CE3C-1B48174218D5}"/>
              </a:ext>
            </a:extLst>
          </p:cNvPr>
          <p:cNvPicPr>
            <a:picLocks noChangeAspect="1"/>
          </p:cNvPicPr>
          <p:nvPr/>
        </p:nvPicPr>
        <p:blipFill>
          <a:blip r:embed="rId2"/>
          <a:stretch>
            <a:fillRect/>
          </a:stretch>
        </p:blipFill>
        <p:spPr>
          <a:xfrm>
            <a:off x="513806" y="4002540"/>
            <a:ext cx="3657600" cy="1552575"/>
          </a:xfrm>
          <a:prstGeom prst="rect">
            <a:avLst/>
          </a:prstGeom>
        </p:spPr>
      </p:pic>
      <p:pic>
        <p:nvPicPr>
          <p:cNvPr id="9" name="Picture 8">
            <a:extLst>
              <a:ext uri="{FF2B5EF4-FFF2-40B4-BE49-F238E27FC236}">
                <a16:creationId xmlns:a16="http://schemas.microsoft.com/office/drawing/2014/main" id="{6771D7D0-0DEA-77D4-F483-4F788D629E03}"/>
              </a:ext>
            </a:extLst>
          </p:cNvPr>
          <p:cNvPicPr>
            <a:picLocks noChangeAspect="1"/>
          </p:cNvPicPr>
          <p:nvPr/>
        </p:nvPicPr>
        <p:blipFill>
          <a:blip r:embed="rId3"/>
          <a:stretch>
            <a:fillRect/>
          </a:stretch>
        </p:blipFill>
        <p:spPr>
          <a:xfrm>
            <a:off x="4685212" y="3949337"/>
            <a:ext cx="3657600" cy="1066800"/>
          </a:xfrm>
          <a:prstGeom prst="rect">
            <a:avLst/>
          </a:prstGeom>
        </p:spPr>
      </p:pic>
    </p:spTree>
    <p:extLst>
      <p:ext uri="{BB962C8B-B14F-4D97-AF65-F5344CB8AC3E}">
        <p14:creationId xmlns:p14="http://schemas.microsoft.com/office/powerpoint/2010/main" val="3781995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CB12DB90-DCF8-4FA0-1613-CDD2D569F025}"/>
                  </a:ext>
                </a:extLst>
              </p:cNvPr>
              <p:cNvSpPr txBox="1">
                <a:spLocks/>
              </p:cNvSpPr>
              <p:nvPr/>
            </p:nvSpPr>
            <p:spPr>
              <a:xfrm>
                <a:off x="457200" y="729343"/>
                <a:ext cx="8229600" cy="5399314"/>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tabLst/>
                  <a:defRPr/>
                </a:pPr>
                <a: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Q2- For the matrix B, use MATLAB to find </a:t>
                </a:r>
                <a14:m>
                  <m:oMath xmlns:m="http://schemas.openxmlformats.org/officeDocument/2006/math">
                    <m:sSup>
                      <m:sSupPr>
                        <m:ctrlPr>
                          <a:rPr kumimoji="0" lang="en-CA" sz="2000" i="1" u="none" strike="noStrike" kern="1200" cap="none" spc="0" normalizeH="0" baseline="0" noProof="0" dirty="0" smtClean="0">
                            <a:ln>
                              <a:noFill/>
                            </a:ln>
                            <a:solidFill>
                              <a:prstClr val="black"/>
                            </a:solidFill>
                            <a:effectLst/>
                            <a:uLnTx/>
                            <a:uFillTx/>
                            <a:latin typeface="Cambria Math" panose="02040503050406030204" pitchFamily="18" charset="0"/>
                          </a:rPr>
                        </m:ctrlPr>
                      </m:sSupPr>
                      <m:e>
                        <m:r>
                          <m:rPr>
                            <m:sty m:val="p"/>
                          </m:rPr>
                          <a:rPr kumimoji="0" lang="en-CA" sz="2000" b="0" i="0" u="none" strike="noStrike" kern="1200" cap="none" spc="0" normalizeH="0" baseline="0" noProof="0" dirty="0" smtClean="0">
                            <a:ln>
                              <a:noFill/>
                            </a:ln>
                            <a:solidFill>
                              <a:prstClr val="black"/>
                            </a:solidFill>
                            <a:effectLst/>
                            <a:uLnTx/>
                            <a:uFillTx/>
                            <a:latin typeface="Cambria Math" panose="02040503050406030204" pitchFamily="18" charset="0"/>
                          </a:rPr>
                          <m:t>B</m:t>
                        </m:r>
                      </m:e>
                      <m:sup>
                        <m:r>
                          <a:rPr kumimoji="0" lang="en-CA" sz="2000" b="0" i="0" u="none" strike="noStrike" kern="1200" cap="none" spc="0" normalizeH="0" baseline="0" noProof="0" dirty="0" smtClean="0">
                            <a:ln>
                              <a:noFill/>
                            </a:ln>
                            <a:solidFill>
                              <a:prstClr val="black"/>
                            </a:solidFill>
                            <a:effectLst/>
                            <a:uLnTx/>
                            <a:uFillTx/>
                            <a:latin typeface="Cambria Math" panose="02040503050406030204" pitchFamily="18" charset="0"/>
                          </a:rPr>
                          <m:t>′</m:t>
                        </m:r>
                      </m:sup>
                    </m:sSup>
                    <m:r>
                      <a:rPr kumimoji="0" lang="en-CA" sz="2000" b="0" i="0" u="none" strike="noStrike" kern="1200" cap="none" spc="0" normalizeH="0" baseline="0" noProof="0" dirty="0" smtClean="0">
                        <a:ln>
                          <a:noFill/>
                        </a:ln>
                        <a:solidFill>
                          <a:prstClr val="black"/>
                        </a:solidFill>
                        <a:effectLst/>
                        <a:uLnTx/>
                        <a:uFillTx/>
                        <a:latin typeface="Cambria Math" panose="02040503050406030204" pitchFamily="18" charset="0"/>
                      </a:rPr>
                      <m:t>. </m:t>
                    </m:r>
                  </m:oMath>
                </a14:m>
                <a:endPar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m:rPr>
                          <m:sty m:val="p"/>
                        </m:rPr>
                        <a:rPr kumimoji="0" lang="en-CA" sz="2000" b="0" i="0" u="none" strike="noStrike" kern="1200" cap="none" spc="0" normalizeH="0" baseline="0" noProof="0" smtClean="0">
                          <a:ln>
                            <a:noFill/>
                          </a:ln>
                          <a:solidFill>
                            <a:prstClr val="black"/>
                          </a:solidFill>
                          <a:effectLst/>
                          <a:uLnTx/>
                          <a:uFillTx/>
                          <a:latin typeface="Cambria Math" panose="02040503050406030204" pitchFamily="18" charset="0"/>
                        </a:rPr>
                        <m:t>B</m:t>
                      </m:r>
                      <m:r>
                        <a:rPr kumimoji="0" lang="en-CA" sz="2000" b="0" i="0" u="none" strike="noStrike" kern="120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1200" cap="none" spc="0" normalizeH="0" baseline="0" noProof="0">
                              <a:ln>
                                <a:noFill/>
                              </a:ln>
                              <a:solidFill>
                                <a:prstClr val="black"/>
                              </a:solidFill>
                              <a:effectLst/>
                              <a:uLnTx/>
                              <a:uFillTx/>
                              <a:latin typeface="Cambria Math" panose="02040503050406030204" pitchFamily="18" charset="0"/>
                            </a:rPr>
                          </m:ctrlPr>
                        </m:dPr>
                        <m:e>
                          <m:eqArr>
                            <m:eqArrPr>
                              <m:ctrlPr>
                                <a:rPr kumimoji="0" lang="en-CA" sz="2000" i="1" u="none" strike="noStrike" kern="1200" cap="none" spc="0" normalizeH="0" baseline="0" noProof="0">
                                  <a:ln>
                                    <a:noFill/>
                                  </a:ln>
                                  <a:solidFill>
                                    <a:prstClr val="black"/>
                                  </a:solidFill>
                                  <a:effectLst/>
                                  <a:uLnTx/>
                                  <a:uFillTx/>
                                  <a:latin typeface="Cambria Math" panose="02040503050406030204" pitchFamily="18" charset="0"/>
                                </a:rPr>
                              </m:ctrlPr>
                            </m:eqArrPr>
                            <m:e>
                              <m: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2      4</m:t>
                              </m:r>
                              <m:r>
                                <a:rPr kumimoji="0" lang="en-CA" sz="2000" b="0" i="0" u="none" strike="noStrike" kern="1200" cap="none" spc="0" normalizeH="0" baseline="0" noProof="0" smtClean="0">
                                  <a:ln>
                                    <a:noFill/>
                                  </a:ln>
                                  <a:solidFill>
                                    <a:prstClr val="black"/>
                                  </a:solidFill>
                                  <a:effectLst/>
                                  <a:uLnTx/>
                                  <a:uFillTx/>
                                  <a:latin typeface="Cambria Math" panose="02040503050406030204" pitchFamily="18" charset="0"/>
                                </a:rPr>
                                <m:t>       6</m:t>
                              </m:r>
                            </m:e>
                            <m:e>
                              <m: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16    3</m:t>
                              </m:r>
                              <m:r>
                                <a:rPr kumimoji="0" lang="en-CA" sz="2000" b="0" i="0" u="none" strike="noStrike" kern="1200" cap="none" spc="0" normalizeH="0" baseline="0" noProof="0" smtClean="0">
                                  <a:ln>
                                    <a:noFill/>
                                  </a:ln>
                                  <a:solidFill>
                                    <a:prstClr val="black"/>
                                  </a:solidFill>
                                  <a:effectLst/>
                                  <a:uLnTx/>
                                  <a:uFillTx/>
                                  <a:latin typeface="Cambria Math" panose="02040503050406030204" pitchFamily="18" charset="0"/>
                                </a:rPr>
                                <m:t>      7</m:t>
                              </m:r>
                            </m:e>
                            <m:e>
                              <m:r>
                                <a:rPr kumimoji="0" lang="en-CA" sz="2000" b="0" i="0" u="none" strike="noStrike" kern="1200" cap="none" spc="0" normalizeH="0" baseline="0" noProof="0" smtClean="0">
                                  <a:ln>
                                    <a:noFill/>
                                  </a:ln>
                                  <a:solidFill>
                                    <a:prstClr val="black"/>
                                  </a:solidFill>
                                  <a:effectLst/>
                                  <a:uLnTx/>
                                  <a:uFillTx/>
                                  <a:latin typeface="Cambria Math" panose="02040503050406030204" pitchFamily="18" charset="0"/>
                                </a:rPr>
                                <m:t>32      1     9  </m:t>
                              </m:r>
                            </m:e>
                          </m:eqArr>
                        </m:e>
                      </m:d>
                    </m:oMath>
                  </m:oMathPara>
                </a14:m>
                <a:endPar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14:m>
                  <m:oMath xmlns:m="http://schemas.openxmlformats.org/officeDocument/2006/math">
                    <m:sSup>
                      <m:sSupPr>
                        <m:ctrlPr>
                          <a:rPr kumimoji="0" lang="en-CA" sz="2000" i="1" u="none" strike="noStrike" kern="1200" cap="none" spc="0" normalizeH="0" baseline="0" noProof="0">
                            <a:ln>
                              <a:noFill/>
                            </a:ln>
                            <a:solidFill>
                              <a:prstClr val="black"/>
                            </a:solidFill>
                            <a:effectLst/>
                            <a:uLnTx/>
                            <a:uFillTx/>
                            <a:latin typeface="Cambria Math" panose="02040503050406030204" pitchFamily="18" charset="0"/>
                          </a:rPr>
                        </m:ctrlPr>
                      </m:sSupPr>
                      <m:e>
                        <m:r>
                          <m:rPr>
                            <m:sty m:val="p"/>
                          </m:rP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B</m:t>
                        </m:r>
                      </m:e>
                      <m:sup>
                        <m: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m:t>
                        </m:r>
                      </m:sup>
                    </m:sSup>
                    <m: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m:t>
                    </m:r>
                    <m:d>
                      <m:dPr>
                        <m:begChr m:val="["/>
                        <m:endChr m:val="]"/>
                        <m:ctrlPr>
                          <a:rPr kumimoji="0" lang="en-CA" sz="2000" i="1" u="none" strike="noStrike" kern="1200" cap="none" spc="0" normalizeH="0" baseline="0" noProof="0">
                            <a:ln>
                              <a:noFill/>
                            </a:ln>
                            <a:solidFill>
                              <a:prstClr val="black"/>
                            </a:solidFill>
                            <a:effectLst/>
                            <a:uLnTx/>
                            <a:uFillTx/>
                            <a:latin typeface="Cambria Math" panose="02040503050406030204" pitchFamily="18" charset="0"/>
                          </a:rPr>
                        </m:ctrlPr>
                      </m:dPr>
                      <m:e>
                        <m:eqArr>
                          <m:eqArrPr>
                            <m:ctrlPr>
                              <a:rPr kumimoji="0" lang="en-CA" sz="2000" i="1" u="none" strike="noStrike" kern="1200" cap="none" spc="0" normalizeH="0" baseline="0" noProof="0" dirty="0">
                                <a:ln>
                                  <a:noFill/>
                                </a:ln>
                                <a:solidFill>
                                  <a:prstClr val="black"/>
                                </a:solidFill>
                                <a:effectLst/>
                                <a:uLnTx/>
                                <a:uFillTx/>
                                <a:latin typeface="Cambria Math" panose="02040503050406030204" pitchFamily="18" charset="0"/>
                              </a:rPr>
                            </m:ctrlPr>
                          </m:eqArrPr>
                          <m:e>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7  </m:t>
                            </m:r>
                            <m:r>
                              <m:rPr>
                                <m:nor/>
                              </m:rPr>
                              <a:rPr kumimoji="0" lang="en-US" sz="2000" b="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 6    </m:t>
                            </m:r>
                            <m:r>
                              <m:rPr>
                                <m:nor/>
                              </m:rPr>
                              <a:rPr kumimoji="0" lang="en-US" sz="2000" b="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1</m:t>
                            </m:r>
                          </m:e>
                          <m:e>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4   </m:t>
                            </m:r>
                            <m:r>
                              <m:rPr>
                                <m:nor/>
                              </m:rPr>
                              <a:rPr kumimoji="0" lang="en-US" sz="2000" b="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  3    32 </m:t>
                            </m:r>
                          </m:e>
                          <m:e>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2     16     9 </m:t>
                            </m:r>
                          </m:e>
                        </m:eqArr>
                      </m:e>
                    </m:d>
                  </m:oMath>
                </a14:m>
                <a:endPar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endPar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14:m>
                  <m:oMath xmlns:m="http://schemas.openxmlformats.org/officeDocument/2006/math">
                    <m:sSup>
                      <m:sSupPr>
                        <m:ctrlPr>
                          <a:rPr kumimoji="0" lang="en-CA" sz="2000" i="1" u="none" strike="noStrike" kern="1200" cap="none" spc="0" normalizeH="0" baseline="0" noProof="0">
                            <a:ln>
                              <a:noFill/>
                            </a:ln>
                            <a:solidFill>
                              <a:prstClr val="black"/>
                            </a:solidFill>
                            <a:effectLst/>
                            <a:uLnTx/>
                            <a:uFillTx/>
                            <a:latin typeface="Cambria Math" panose="02040503050406030204" pitchFamily="18" charset="0"/>
                          </a:rPr>
                        </m:ctrlPr>
                      </m:sSupPr>
                      <m:e>
                        <m:r>
                          <m:rPr>
                            <m:sty m:val="p"/>
                          </m:rP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B</m:t>
                        </m:r>
                      </m:e>
                      <m:sup>
                        <m: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m:t>
                        </m:r>
                      </m:sup>
                    </m:sSup>
                    <m: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m:t>
                    </m:r>
                    <m:d>
                      <m:dPr>
                        <m:begChr m:val="["/>
                        <m:endChr m:val="]"/>
                        <m:ctrlPr>
                          <a:rPr kumimoji="0" lang="en-CA" sz="2000" i="1" u="none" strike="noStrike" kern="1200" cap="none" spc="0" normalizeH="0" baseline="0" noProof="0">
                            <a:ln>
                              <a:noFill/>
                            </a:ln>
                            <a:solidFill>
                              <a:prstClr val="black"/>
                            </a:solidFill>
                            <a:effectLst/>
                            <a:uLnTx/>
                            <a:uFillTx/>
                            <a:latin typeface="Cambria Math" panose="02040503050406030204" pitchFamily="18" charset="0"/>
                          </a:rPr>
                        </m:ctrlPr>
                      </m:dPr>
                      <m:e>
                        <m:eqArr>
                          <m:eqArrPr>
                            <m:ctrlPr>
                              <a:rPr kumimoji="0" lang="en-CA" sz="2000" i="1" u="none" strike="noStrike" kern="1200" cap="none" spc="0" normalizeH="0" baseline="0" noProof="0" dirty="0">
                                <a:ln>
                                  <a:noFill/>
                                </a:ln>
                                <a:solidFill>
                                  <a:prstClr val="black"/>
                                </a:solidFill>
                                <a:effectLst/>
                                <a:uLnTx/>
                                <a:uFillTx/>
                                <a:latin typeface="Cambria Math" panose="02040503050406030204" pitchFamily="18" charset="0"/>
                              </a:rPr>
                            </m:ctrlPr>
                          </m:eqArrPr>
                          <m:e>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2    16    32</m:t>
                            </m:r>
                          </m:e>
                          <m:e>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4     3     1 </m:t>
                            </m:r>
                          </m:e>
                          <m:e>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6     7     9 </m:t>
                            </m:r>
                          </m:e>
                        </m:eqArr>
                      </m:e>
                    </m:d>
                  </m:oMath>
                </a14:m>
                <a:r>
                  <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(correct)</a:t>
                </a: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endPar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14:m>
                  <m:oMath xmlns:m="http://schemas.openxmlformats.org/officeDocument/2006/math">
                    <m:sSup>
                      <m:sSupPr>
                        <m:ctrlPr>
                          <a:rPr kumimoji="0" lang="en-CA" sz="2000" i="1" u="none" strike="noStrike" kern="1200" cap="none" spc="0" normalizeH="0" baseline="0" noProof="0">
                            <a:ln>
                              <a:noFill/>
                            </a:ln>
                            <a:solidFill>
                              <a:prstClr val="black"/>
                            </a:solidFill>
                            <a:effectLst/>
                            <a:uLnTx/>
                            <a:uFillTx/>
                            <a:latin typeface="Cambria Math" panose="02040503050406030204" pitchFamily="18" charset="0"/>
                          </a:rPr>
                        </m:ctrlPr>
                      </m:sSupPr>
                      <m:e>
                        <m:r>
                          <m:rPr>
                            <m:sty m:val="p"/>
                          </m:rP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B</m:t>
                        </m:r>
                      </m:e>
                      <m:sup>
                        <m: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m:t>
                        </m:r>
                      </m:sup>
                    </m:sSup>
                    <m: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m:t>
                    </m:r>
                    <m:d>
                      <m:dPr>
                        <m:begChr m:val="["/>
                        <m:endChr m:val="]"/>
                        <m:ctrlPr>
                          <a:rPr kumimoji="0" lang="en-CA" sz="2000" i="1" u="none" strike="noStrike" kern="1200" cap="none" spc="0" normalizeH="0" baseline="0" noProof="0">
                            <a:ln>
                              <a:noFill/>
                            </a:ln>
                            <a:solidFill>
                              <a:prstClr val="black"/>
                            </a:solidFill>
                            <a:effectLst/>
                            <a:uLnTx/>
                            <a:uFillTx/>
                            <a:latin typeface="Cambria Math" panose="02040503050406030204" pitchFamily="18" charset="0"/>
                          </a:rPr>
                        </m:ctrlPr>
                      </m:dPr>
                      <m:e>
                        <m:eqArr>
                          <m:eqArrPr>
                            <m:ctrlPr>
                              <a:rPr kumimoji="0" lang="en-CA" sz="2000" i="1" u="none" strike="noStrike" kern="1200" cap="none" spc="0" normalizeH="0" baseline="0" noProof="0" dirty="0">
                                <a:ln>
                                  <a:noFill/>
                                </a:ln>
                                <a:solidFill>
                                  <a:prstClr val="black"/>
                                </a:solidFill>
                                <a:effectLst/>
                                <a:uLnTx/>
                                <a:uFillTx/>
                                <a:latin typeface="Cambria Math" panose="02040503050406030204" pitchFamily="18" charset="0"/>
                              </a:rPr>
                            </m:ctrlPr>
                          </m:eqArrPr>
                          <m:e>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16    2    32</m:t>
                            </m:r>
                          </m:e>
                          <m:e>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3     4     1 </m:t>
                            </m:r>
                          </m:e>
                          <m:e>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6     7     9 </m:t>
                            </m:r>
                          </m:e>
                        </m:eqArr>
                      </m:e>
                    </m:d>
                  </m:oMath>
                </a14:m>
                <a:endPar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endPar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14:m>
                  <m:oMath xmlns:m="http://schemas.openxmlformats.org/officeDocument/2006/math">
                    <m:sSup>
                      <m:sSupPr>
                        <m:ctrlPr>
                          <a:rPr kumimoji="0" lang="en-CA" sz="2000" i="1" u="none" strike="noStrike" kern="1200" cap="none" spc="0" normalizeH="0" baseline="0" noProof="0">
                            <a:ln>
                              <a:noFill/>
                            </a:ln>
                            <a:solidFill>
                              <a:prstClr val="black"/>
                            </a:solidFill>
                            <a:effectLst/>
                            <a:uLnTx/>
                            <a:uFillTx/>
                            <a:latin typeface="Cambria Math" panose="02040503050406030204" pitchFamily="18" charset="0"/>
                          </a:rPr>
                        </m:ctrlPr>
                      </m:sSupPr>
                      <m:e>
                        <m:r>
                          <m:rPr>
                            <m:sty m:val="p"/>
                          </m:rP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B</m:t>
                        </m:r>
                      </m:e>
                      <m:sup>
                        <m: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m:t>
                        </m:r>
                      </m:sup>
                    </m:sSup>
                    <m: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m:t>
                    </m:r>
                    <m:d>
                      <m:dPr>
                        <m:begChr m:val="["/>
                        <m:endChr m:val="]"/>
                        <m:ctrlPr>
                          <a:rPr kumimoji="0" lang="en-CA" sz="2000" i="1" u="none" strike="noStrike" kern="1200" cap="none" spc="0" normalizeH="0" baseline="0" noProof="0">
                            <a:ln>
                              <a:noFill/>
                            </a:ln>
                            <a:solidFill>
                              <a:prstClr val="black"/>
                            </a:solidFill>
                            <a:effectLst/>
                            <a:uLnTx/>
                            <a:uFillTx/>
                            <a:latin typeface="Cambria Math" panose="02040503050406030204" pitchFamily="18" charset="0"/>
                          </a:rPr>
                        </m:ctrlPr>
                      </m:dPr>
                      <m:e>
                        <m:eqArr>
                          <m:eqArrPr>
                            <m:ctrlPr>
                              <a:rPr kumimoji="0" lang="en-CA" sz="2000" i="1" u="none" strike="noStrike" kern="1200" cap="none" spc="0" normalizeH="0" baseline="0" noProof="0" dirty="0">
                                <a:ln>
                                  <a:noFill/>
                                </a:ln>
                                <a:solidFill>
                                  <a:prstClr val="black"/>
                                </a:solidFill>
                                <a:effectLst/>
                                <a:uLnTx/>
                                <a:uFillTx/>
                                <a:latin typeface="Cambria Math" panose="02040503050406030204" pitchFamily="18" charset="0"/>
                              </a:rPr>
                            </m:ctrlPr>
                          </m:eqArrPr>
                          <m:e>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6   </m:t>
                            </m:r>
                            <m:r>
                              <m:rPr>
                                <m:nor/>
                              </m:rPr>
                              <a:rPr kumimoji="0" lang="en-US" sz="2000" b="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 7    </m:t>
                            </m:r>
                            <m:r>
                              <m:rPr>
                                <m:nor/>
                              </m:rPr>
                              <a:rPr kumimoji="0" lang="en-US" sz="2000" b="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32</m:t>
                            </m:r>
                          </m:e>
                          <m:e>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4     3     1 </m:t>
                            </m:r>
                          </m:e>
                          <m:e>
                            <m:r>
                              <m:rPr>
                                <m:nor/>
                              </m:rP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2     16     9 </m:t>
                            </m:r>
                          </m:e>
                        </m:eqArr>
                      </m:e>
                    </m:d>
                  </m:oMath>
                </a14:m>
                <a:endPar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endPar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7" name="Content Placeholder 2">
                <a:extLst>
                  <a:ext uri="{FF2B5EF4-FFF2-40B4-BE49-F238E27FC236}">
                    <a16:creationId xmlns:a16="http://schemas.microsoft.com/office/drawing/2014/main" id="{CB12DB90-DCF8-4FA0-1613-CDD2D569F025}"/>
                  </a:ext>
                </a:extLst>
              </p:cNvPr>
              <p:cNvSpPr txBox="1">
                <a:spLocks noRot="1" noChangeAspect="1" noMove="1" noResize="1" noEditPoints="1" noAdjustHandles="1" noChangeArrowheads="1" noChangeShapeType="1" noTextEdit="1"/>
              </p:cNvSpPr>
              <p:nvPr/>
            </p:nvSpPr>
            <p:spPr>
              <a:xfrm>
                <a:off x="457200" y="729343"/>
                <a:ext cx="8229600" cy="5399314"/>
              </a:xfrm>
              <a:prstGeom prst="rect">
                <a:avLst/>
              </a:prstGeom>
              <a:blipFill>
                <a:blip r:embed="rId2"/>
                <a:stretch>
                  <a:fillRect l="-741" t="-678"/>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B5B142D-62DB-2A8E-4AC7-6240906D77ED}"/>
              </a:ext>
            </a:extLst>
          </p:cNvPr>
          <p:cNvPicPr>
            <a:picLocks noChangeAspect="1"/>
          </p:cNvPicPr>
          <p:nvPr/>
        </p:nvPicPr>
        <p:blipFill>
          <a:blip r:embed="rId3"/>
          <a:stretch>
            <a:fillRect/>
          </a:stretch>
        </p:blipFill>
        <p:spPr>
          <a:xfrm>
            <a:off x="5536882" y="2827428"/>
            <a:ext cx="2581275" cy="1743075"/>
          </a:xfrm>
          <a:prstGeom prst="rect">
            <a:avLst/>
          </a:prstGeom>
        </p:spPr>
      </p:pic>
    </p:spTree>
    <p:extLst>
      <p:ext uri="{BB962C8B-B14F-4D97-AF65-F5344CB8AC3E}">
        <p14:creationId xmlns:p14="http://schemas.microsoft.com/office/powerpoint/2010/main" val="3876975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7EFE4C8-13E9-65F7-604C-B06038DA5DE9}"/>
                  </a:ext>
                </a:extLst>
              </p:cNvPr>
              <p:cNvSpPr txBox="1">
                <a:spLocks/>
              </p:cNvSpPr>
              <p:nvPr/>
            </p:nvSpPr>
            <p:spPr>
              <a:xfrm>
                <a:off x="432831" y="1031966"/>
                <a:ext cx="8042787" cy="4045131"/>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Q3-For the matrix B, find the array that results from the operation </a:t>
                </a:r>
                <a14:m>
                  <m:oMath xmlns:m="http://schemas.openxmlformats.org/officeDocument/2006/math">
                    <m:r>
                      <m:rPr>
                        <m:sty m:val="p"/>
                      </m:rPr>
                      <a:rPr kumimoji="0" lang="en-CA" sz="2000" b="0" i="0" u="none" strike="noStrike" kern="1200" cap="none" spc="0" normalizeH="0" baseline="0" noProof="0" dirty="0" smtClean="0">
                        <a:ln>
                          <a:noFill/>
                        </a:ln>
                        <a:solidFill>
                          <a:prstClr val="black"/>
                        </a:solidFill>
                        <a:effectLst/>
                        <a:uLnTx/>
                        <a:uFillTx/>
                        <a:latin typeface="Cambria Math" panose="02040503050406030204" pitchFamily="18" charset="0"/>
                      </a:rPr>
                      <m:t>A</m:t>
                    </m:r>
                    <m:r>
                      <a:rPr kumimoji="0" lang="en-CA" sz="2000" b="0" i="0" u="none" strike="noStrike" kern="1200" cap="none" spc="0" normalizeH="0" baseline="0" noProof="0" dirty="0" smtClean="0">
                        <a:ln>
                          <a:noFill/>
                        </a:ln>
                        <a:solidFill>
                          <a:prstClr val="black"/>
                        </a:solidFill>
                        <a:effectLst/>
                        <a:uLnTx/>
                        <a:uFillTx/>
                        <a:latin typeface="Cambria Math" panose="02040503050406030204" pitchFamily="18" charset="0"/>
                      </a:rPr>
                      <m:t>=[</m:t>
                    </m:r>
                    <m:r>
                      <m:rPr>
                        <m:sty m:val="p"/>
                      </m:rPr>
                      <a:rPr kumimoji="0" lang="en-CA" sz="2000" b="0" i="0" u="none" strike="noStrike" kern="1200" cap="none" spc="0" normalizeH="0" baseline="0" noProof="0" dirty="0" smtClean="0">
                        <a:ln>
                          <a:noFill/>
                        </a:ln>
                        <a:solidFill>
                          <a:prstClr val="black"/>
                        </a:solidFill>
                        <a:effectLst/>
                        <a:uLnTx/>
                        <a:uFillTx/>
                        <a:latin typeface="Cambria Math" panose="02040503050406030204" pitchFamily="18" charset="0"/>
                      </a:rPr>
                      <m:t>B</m:t>
                    </m:r>
                    <m:r>
                      <a:rPr kumimoji="0" lang="en-CA" sz="2000" b="0" i="0" u="none" strike="noStrike" kern="1200" cap="none" spc="0" normalizeH="0" baseline="0" noProof="0" dirty="0" smtClean="0">
                        <a:ln>
                          <a:noFill/>
                        </a:ln>
                        <a:solidFill>
                          <a:prstClr val="black"/>
                        </a:solidFill>
                        <a:effectLst/>
                        <a:uLnTx/>
                        <a:uFillTx/>
                        <a:latin typeface="Cambria Math" panose="02040503050406030204" pitchFamily="18" charset="0"/>
                      </a:rPr>
                      <m:t>; </m:t>
                    </m:r>
                    <m:sSup>
                      <m:sSupPr>
                        <m:ctrlPr>
                          <a:rPr kumimoji="0" lang="en-CA" sz="2000" i="1" u="none" strike="noStrike" kern="1200" cap="none" spc="0" normalizeH="0" baseline="0" noProof="0" dirty="0" smtClean="0">
                            <a:ln>
                              <a:noFill/>
                            </a:ln>
                            <a:solidFill>
                              <a:prstClr val="black"/>
                            </a:solidFill>
                            <a:effectLst/>
                            <a:uLnTx/>
                            <a:uFillTx/>
                            <a:latin typeface="Cambria Math" panose="02040503050406030204" pitchFamily="18" charset="0"/>
                          </a:rPr>
                        </m:ctrlPr>
                      </m:sSupPr>
                      <m:e>
                        <m:r>
                          <m:rPr>
                            <m:sty m:val="p"/>
                          </m:rPr>
                          <a:rPr kumimoji="0" lang="en-CA" sz="2000" b="0" i="0" u="none" strike="noStrike" kern="1200" cap="none" spc="0" normalizeH="0" baseline="0" noProof="0" dirty="0" smtClean="0">
                            <a:ln>
                              <a:noFill/>
                            </a:ln>
                            <a:solidFill>
                              <a:prstClr val="black"/>
                            </a:solidFill>
                            <a:effectLst/>
                            <a:uLnTx/>
                            <a:uFillTx/>
                            <a:latin typeface="Cambria Math" panose="02040503050406030204" pitchFamily="18" charset="0"/>
                          </a:rPr>
                          <m:t>B</m:t>
                        </m:r>
                      </m:e>
                      <m:sup>
                        <m:r>
                          <a:rPr kumimoji="0" lang="en-CA" sz="2000" b="0" i="0" u="none" strike="noStrike" kern="1200" cap="none" spc="0" normalizeH="0" baseline="0" noProof="0" dirty="0" smtClean="0">
                            <a:ln>
                              <a:noFill/>
                            </a:ln>
                            <a:solidFill>
                              <a:prstClr val="black"/>
                            </a:solidFill>
                            <a:effectLst/>
                            <a:uLnTx/>
                            <a:uFillTx/>
                            <a:latin typeface="Cambria Math" panose="02040503050406030204" pitchFamily="18" charset="0"/>
                          </a:rPr>
                          <m:t>′</m:t>
                        </m:r>
                      </m:sup>
                    </m:sSup>
                    <m:r>
                      <a:rPr kumimoji="0" lang="en-CA" sz="2000" b="0" i="0" u="none" strike="noStrike" kern="1200" cap="none" spc="0" normalizeH="0" baseline="0" noProof="0" dirty="0" smtClean="0">
                        <a:ln>
                          <a:noFill/>
                        </a:ln>
                        <a:solidFill>
                          <a:prstClr val="black"/>
                        </a:solidFill>
                        <a:effectLst/>
                        <a:uLnTx/>
                        <a:uFillTx/>
                        <a:latin typeface="Cambria Math" panose="02040503050406030204" pitchFamily="18" charset="0"/>
                      </a:rPr>
                      <m:t>].</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Use</m:t>
                    </m:r>
                  </m:oMath>
                </a14:m>
                <a:r>
                  <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14:m>
                  <m:oMath xmlns:m="http://schemas.openxmlformats.org/officeDocument/2006/math">
                    <m:r>
                      <m:rPr>
                        <m:sty m:val="p"/>
                      </m:rPr>
                      <a:rPr kumimoji="0" lang="en-CA" sz="200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MATLAB</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to</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determine</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what</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number</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is</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in</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row</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 6, </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column</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 3 </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of</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the</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result</m:t>
                    </m:r>
                    <m:r>
                      <m:rPr>
                        <m:nor/>
                      </m:rPr>
                      <a:rPr kumimoji="0" lang="en-CA" sz="200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m:t>.</m:t>
                    </m:r>
                  </m:oMath>
                </a14:m>
                <a:endPar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m:rPr>
                          <m:sty m:val="p"/>
                        </m:rP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B</m:t>
                      </m:r>
                      <m: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m:t>
                      </m:r>
                      <m:d>
                        <m:dPr>
                          <m:begChr m:val="["/>
                          <m:endChr m:val="]"/>
                          <m:ctrlPr>
                            <a:rPr kumimoji="0" lang="en-CA" sz="2000" i="1" u="none" strike="noStrike" kern="1200" cap="none" spc="0" normalizeH="0" baseline="0" noProof="0">
                              <a:ln>
                                <a:noFill/>
                              </a:ln>
                              <a:solidFill>
                                <a:prstClr val="black"/>
                              </a:solidFill>
                              <a:effectLst/>
                              <a:uLnTx/>
                              <a:uFillTx/>
                              <a:latin typeface="Cambria Math" panose="02040503050406030204" pitchFamily="18" charset="0"/>
                            </a:rPr>
                          </m:ctrlPr>
                        </m:dPr>
                        <m:e>
                          <m:eqArr>
                            <m:eqArrPr>
                              <m:ctrlPr>
                                <a:rPr kumimoji="0" lang="en-CA" sz="2000" i="1" u="none" strike="noStrike" kern="1200" cap="none" spc="0" normalizeH="0" baseline="0" noProof="0">
                                  <a:ln>
                                    <a:noFill/>
                                  </a:ln>
                                  <a:solidFill>
                                    <a:prstClr val="black"/>
                                  </a:solidFill>
                                  <a:effectLst/>
                                  <a:uLnTx/>
                                  <a:uFillTx/>
                                  <a:latin typeface="Cambria Math" panose="02040503050406030204" pitchFamily="18" charset="0"/>
                                </a:rPr>
                              </m:ctrlPr>
                            </m:eqArrPr>
                            <m:e>
                              <m: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2      4       6</m:t>
                              </m:r>
                            </m:e>
                            <m:e>
                              <m: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16    3      7</m:t>
                              </m:r>
                            </m:e>
                            <m:e>
                              <m:r>
                                <a:rPr kumimoji="0" lang="en-CA" sz="2000" b="0" i="0" u="none" strike="noStrike" kern="1200" cap="none" spc="0" normalizeH="0" baseline="0" noProof="0">
                                  <a:ln>
                                    <a:noFill/>
                                  </a:ln>
                                  <a:solidFill>
                                    <a:prstClr val="black"/>
                                  </a:solidFill>
                                  <a:effectLst/>
                                  <a:uLnTx/>
                                  <a:uFillTx/>
                                  <a:latin typeface="Cambria Math" panose="02040503050406030204" pitchFamily="18" charset="0"/>
                                </a:rPr>
                                <m:t>32      1     9  </m:t>
                              </m:r>
                            </m:e>
                          </m:eqArr>
                        </m:e>
                      </m:d>
                    </m:oMath>
                  </m:oMathPara>
                </a14:m>
                <a:endPar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ts val="0"/>
                  </a:spcBef>
                  <a:spcAft>
                    <a:spcPts val="0"/>
                  </a:spcAft>
                  <a:buClrTx/>
                  <a:buSzTx/>
                  <a:buFont typeface="+mj-lt"/>
                  <a:buAutoNum type="alphaLcParenR"/>
                  <a:tabLst/>
                  <a:defRPr/>
                </a:pPr>
                <a:r>
                  <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4</a:t>
                </a:r>
                <a:r>
                  <a:rPr kumimoji="0" lang="fr-FR" sz="2000" u="none" strike="noStrike" kern="120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ts val="0"/>
                  </a:spcBef>
                  <a:spcAft>
                    <a:spcPts val="0"/>
                  </a:spcAft>
                  <a:buClrTx/>
                  <a:buSzTx/>
                  <a:buFont typeface="+mj-lt"/>
                  <a:buAutoNum type="alphaLcParenR"/>
                  <a:tabLst/>
                  <a:defRPr/>
                </a:pPr>
                <a:endPar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ts val="0"/>
                  </a:spcBef>
                  <a:spcAft>
                    <a:spcPts val="0"/>
                  </a:spcAft>
                  <a:buClrTx/>
                  <a:buSzTx/>
                  <a:buFont typeface="+mj-lt"/>
                  <a:buAutoNum type="alphaLcParenR"/>
                  <a:tabLst/>
                  <a:defRPr/>
                </a:pPr>
                <a:r>
                  <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16</a:t>
                </a:r>
              </a:p>
              <a:p>
                <a:pPr marL="514350" marR="0" lvl="0" indent="-514350" algn="just" defTabSz="914400" rtl="0" eaLnBrk="0" fontAlgn="base" latinLnBrk="0" hangingPunct="0">
                  <a:lnSpc>
                    <a:spcPct val="100000"/>
                  </a:lnSpc>
                  <a:spcBef>
                    <a:spcPts val="0"/>
                  </a:spcBef>
                  <a:spcAft>
                    <a:spcPts val="0"/>
                  </a:spcAft>
                  <a:buClrTx/>
                  <a:buSzTx/>
                  <a:buFont typeface="+mj-lt"/>
                  <a:buAutoNum type="alphaLcParenR"/>
                  <a:tabLst/>
                  <a:defRPr/>
                </a:pPr>
                <a:endPar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ts val="0"/>
                  </a:spcBef>
                  <a:spcAft>
                    <a:spcPts val="0"/>
                  </a:spcAft>
                  <a:buClrTx/>
                  <a:buSzTx/>
                  <a:buFont typeface="+mj-lt"/>
                  <a:buAutoNum type="alphaLcParenR"/>
                  <a:tabLst/>
                  <a:defRPr/>
                </a:pPr>
                <a:r>
                  <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2</a:t>
                </a:r>
              </a:p>
              <a:p>
                <a:pPr marL="514350" marR="0" lvl="0" indent="-514350" algn="just" defTabSz="914400" rtl="0" eaLnBrk="0" fontAlgn="base" latinLnBrk="0" hangingPunct="0">
                  <a:lnSpc>
                    <a:spcPct val="100000"/>
                  </a:lnSpc>
                  <a:spcBef>
                    <a:spcPts val="0"/>
                  </a:spcBef>
                  <a:spcAft>
                    <a:spcPts val="0"/>
                  </a:spcAft>
                  <a:buClrTx/>
                  <a:buSzTx/>
                  <a:buFont typeface="+mj-lt"/>
                  <a:buAutoNum type="alphaLcParenR"/>
                  <a:tabLst/>
                  <a:defRPr/>
                </a:pPr>
                <a:endPar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ts val="0"/>
                  </a:spcBef>
                  <a:spcAft>
                    <a:spcPts val="0"/>
                  </a:spcAft>
                  <a:buClrTx/>
                  <a:buSzTx/>
                  <a:buFont typeface="+mj-lt"/>
                  <a:buAutoNum type="alphaLcParenR"/>
                  <a:tabLst/>
                  <a:defRPr/>
                </a:pPr>
                <a:r>
                  <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9 (correct)</a:t>
                </a:r>
              </a:p>
              <a:p>
                <a:pPr marL="514350" marR="0" lvl="0" indent="-514350" algn="just" defTabSz="914400" rtl="0" eaLnBrk="0" fontAlgn="base" latinLnBrk="0" hangingPunct="0">
                  <a:lnSpc>
                    <a:spcPct val="100000"/>
                  </a:lnSpc>
                  <a:spcBef>
                    <a:spcPts val="0"/>
                  </a:spcBef>
                  <a:spcAft>
                    <a:spcPts val="0"/>
                  </a:spcAft>
                  <a:buClrTx/>
                  <a:buSzTx/>
                  <a:buFont typeface="+mj-lt"/>
                  <a:buAutoNum type="alphaLcParenR"/>
                  <a:tabLst/>
                  <a:defRPr/>
                </a:pPr>
                <a:endParaRPr kumimoji="0" lang="en-CA"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ts val="0"/>
                  </a:spcBef>
                  <a:spcAft>
                    <a:spcPts val="0"/>
                  </a:spcAft>
                  <a:buClrTx/>
                  <a:buSzTx/>
                  <a:buFont typeface="+mj-lt"/>
                  <a:buAutoNum type="alphaLcParenR"/>
                  <a:tabLst/>
                  <a:defRPr/>
                </a:pPr>
                <a:endParaRPr kumimoji="0" lang="fr-FR" sz="200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7" name="Content Placeholder 2">
                <a:extLst>
                  <a:ext uri="{FF2B5EF4-FFF2-40B4-BE49-F238E27FC236}">
                    <a16:creationId xmlns:a16="http://schemas.microsoft.com/office/drawing/2014/main" id="{27EFE4C8-13E9-65F7-604C-B06038DA5DE9}"/>
                  </a:ext>
                </a:extLst>
              </p:cNvPr>
              <p:cNvSpPr txBox="1">
                <a:spLocks noRot="1" noChangeAspect="1" noMove="1" noResize="1" noEditPoints="1" noAdjustHandles="1" noChangeArrowheads="1" noChangeShapeType="1" noTextEdit="1"/>
              </p:cNvSpPr>
              <p:nvPr/>
            </p:nvSpPr>
            <p:spPr>
              <a:xfrm>
                <a:off x="432831" y="1031966"/>
                <a:ext cx="8042787" cy="4045131"/>
              </a:xfrm>
              <a:prstGeom prst="rect">
                <a:avLst/>
              </a:prstGeom>
              <a:blipFill>
                <a:blip r:embed="rId2"/>
                <a:stretch>
                  <a:fillRect l="-758" t="-753" b="-391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787D21EC-897B-0A63-CCC7-8C68E04ACFC0}"/>
              </a:ext>
            </a:extLst>
          </p:cNvPr>
          <p:cNvPicPr>
            <a:picLocks noChangeAspect="1"/>
          </p:cNvPicPr>
          <p:nvPr/>
        </p:nvPicPr>
        <p:blipFill>
          <a:blip r:embed="rId3"/>
          <a:stretch>
            <a:fillRect/>
          </a:stretch>
        </p:blipFill>
        <p:spPr>
          <a:xfrm>
            <a:off x="3163586" y="3359059"/>
            <a:ext cx="2581275" cy="2466975"/>
          </a:xfrm>
          <a:prstGeom prst="rect">
            <a:avLst/>
          </a:prstGeom>
          <a:ln>
            <a:solidFill>
              <a:schemeClr val="tx1"/>
            </a:solidFill>
          </a:ln>
        </p:spPr>
      </p:pic>
      <p:pic>
        <p:nvPicPr>
          <p:cNvPr id="9" name="Picture 8">
            <a:extLst>
              <a:ext uri="{FF2B5EF4-FFF2-40B4-BE49-F238E27FC236}">
                <a16:creationId xmlns:a16="http://schemas.microsoft.com/office/drawing/2014/main" id="{3CB2F283-AE7E-B09F-0609-EA3DF8CD2D52}"/>
              </a:ext>
            </a:extLst>
          </p:cNvPr>
          <p:cNvPicPr>
            <a:picLocks noChangeAspect="1"/>
          </p:cNvPicPr>
          <p:nvPr/>
        </p:nvPicPr>
        <p:blipFill>
          <a:blip r:embed="rId4"/>
          <a:stretch>
            <a:fillRect/>
          </a:stretch>
        </p:blipFill>
        <p:spPr>
          <a:xfrm>
            <a:off x="6157290" y="4302034"/>
            <a:ext cx="1162050" cy="1524000"/>
          </a:xfrm>
          <a:prstGeom prst="rect">
            <a:avLst/>
          </a:prstGeom>
          <a:ln>
            <a:solidFill>
              <a:schemeClr val="tx1"/>
            </a:solidFill>
          </a:ln>
        </p:spPr>
      </p:pic>
      <p:pic>
        <p:nvPicPr>
          <p:cNvPr id="10" name="Picture 9">
            <a:extLst>
              <a:ext uri="{FF2B5EF4-FFF2-40B4-BE49-F238E27FC236}">
                <a16:creationId xmlns:a16="http://schemas.microsoft.com/office/drawing/2014/main" id="{5B210B1A-AD63-2BD6-FEEE-EACE73ABC15C}"/>
              </a:ext>
            </a:extLst>
          </p:cNvPr>
          <p:cNvPicPr>
            <a:picLocks noChangeAspect="1"/>
          </p:cNvPicPr>
          <p:nvPr/>
        </p:nvPicPr>
        <p:blipFill>
          <a:blip r:embed="rId5"/>
          <a:stretch>
            <a:fillRect/>
          </a:stretch>
        </p:blipFill>
        <p:spPr>
          <a:xfrm>
            <a:off x="7613888" y="4749709"/>
            <a:ext cx="1047750" cy="1076325"/>
          </a:xfrm>
          <a:prstGeom prst="rect">
            <a:avLst/>
          </a:prstGeom>
          <a:ln>
            <a:solidFill>
              <a:schemeClr val="tx1"/>
            </a:solidFill>
          </a:ln>
        </p:spPr>
      </p:pic>
    </p:spTree>
    <p:extLst>
      <p:ext uri="{BB962C8B-B14F-4D97-AF65-F5344CB8AC3E}">
        <p14:creationId xmlns:p14="http://schemas.microsoft.com/office/powerpoint/2010/main" val="1309258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F1A-E08C-46DC-8E08-FE20AE6CBD90}"/>
              </a:ext>
            </a:extLst>
          </p:cNvPr>
          <p:cNvSpPr>
            <a:spLocks noGrp="1"/>
          </p:cNvSpPr>
          <p:nvPr>
            <p:ph type="title"/>
          </p:nvPr>
        </p:nvSpPr>
        <p:spPr/>
        <p:txBody>
          <a:bodyPr/>
          <a:lstStyle/>
          <a:p>
            <a:r>
              <a:rPr lang="en-US" dirty="0"/>
              <a:t>Additional Array Functions </a:t>
            </a:r>
            <a:r>
              <a:rPr lang="en-US" sz="1200" dirty="0"/>
              <a:t>4</a:t>
            </a:r>
            <a:endParaRPr lang="en-US" sz="1600" dirty="0"/>
          </a:p>
        </p:txBody>
      </p:sp>
      <p:graphicFrame>
        <p:nvGraphicFramePr>
          <p:cNvPr id="7" name="Table 6">
            <a:extLst>
              <a:ext uri="{FF2B5EF4-FFF2-40B4-BE49-F238E27FC236}">
                <a16:creationId xmlns:a16="http://schemas.microsoft.com/office/drawing/2014/main" id="{BA6A5421-2F0A-44C3-9FD8-9187C4F7F58C}"/>
              </a:ext>
            </a:extLst>
          </p:cNvPr>
          <p:cNvGraphicFramePr>
            <a:graphicFrameLocks noGrp="1"/>
          </p:cNvGraphicFramePr>
          <p:nvPr>
            <p:extLst>
              <p:ext uri="{D42A27DB-BD31-4B8C-83A1-F6EECF244321}">
                <p14:modId xmlns:p14="http://schemas.microsoft.com/office/powerpoint/2010/main" val="2658484729"/>
              </p:ext>
            </p:extLst>
          </p:nvPr>
        </p:nvGraphicFramePr>
        <p:xfrm>
          <a:off x="645850" y="2231718"/>
          <a:ext cx="7852299" cy="3476920"/>
        </p:xfrm>
        <a:graphic>
          <a:graphicData uri="http://schemas.openxmlformats.org/drawingml/2006/table">
            <a:tbl>
              <a:tblPr firstRow="1" bandRow="1">
                <a:tableStyleId>{5C22544A-7EE6-4342-B048-85BDC9FD1C3A}</a:tableStyleId>
              </a:tblPr>
              <a:tblGrid>
                <a:gridCol w="3108960">
                  <a:extLst>
                    <a:ext uri="{9D8B030D-6E8A-4147-A177-3AD203B41FA5}">
                      <a16:colId xmlns:a16="http://schemas.microsoft.com/office/drawing/2014/main" val="20000"/>
                    </a:ext>
                  </a:extLst>
                </a:gridCol>
                <a:gridCol w="4743339">
                  <a:extLst>
                    <a:ext uri="{9D8B030D-6E8A-4147-A177-3AD203B41FA5}">
                      <a16:colId xmlns:a16="http://schemas.microsoft.com/office/drawing/2014/main" val="20001"/>
                    </a:ext>
                  </a:extLst>
                </a:gridCol>
              </a:tblGrid>
              <a:tr h="0">
                <a:tc>
                  <a:txBody>
                    <a:bodyPr/>
                    <a:lstStyle/>
                    <a:p>
                      <a:r>
                        <a:rPr lang="en-US" sz="2200" b="0" dirty="0">
                          <a:solidFill>
                            <a:schemeClr val="tx1"/>
                          </a:solidFill>
                          <a:latin typeface="Courier Std" pitchFamily="49" charset="0"/>
                          <a:cs typeface="Arial" panose="020B0604020202020204" pitchFamily="34" charset="0"/>
                        </a:rPr>
                        <a:t>size(A)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200" b="0" dirty="0">
                          <a:solidFill>
                            <a:schemeClr val="tx1"/>
                          </a:solidFill>
                          <a:latin typeface="Times New Roman" panose="02020603050405020304" pitchFamily="18" charset="0"/>
                          <a:cs typeface="Times New Roman" panose="02020603050405020304" pitchFamily="18" charset="0"/>
                        </a:rPr>
                        <a:t>Returns a row vector</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Courier Std" pitchFamily="49" charset="0"/>
                          <a:cs typeface="Arial" panose="020B0604020202020204" pitchFamily="34" charset="0"/>
                        </a:rPr>
                        <a:t>[m n]</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containing</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the sizes of the </a:t>
                      </a:r>
                      <a:r>
                        <a:rPr lang="en-US" sz="2200" b="0" i="1" dirty="0">
                          <a:solidFill>
                            <a:schemeClr val="tx1"/>
                          </a:solidFill>
                          <a:latin typeface="Times New Roman" panose="02020603050405020304" pitchFamily="18" charset="0"/>
                          <a:cs typeface="Times New Roman" panose="02020603050405020304" pitchFamily="18" charset="0"/>
                        </a:rPr>
                        <a:t>m </a:t>
                      </a:r>
                      <a:r>
                        <a:rPr lang="en-IN" sz="2000" dirty="0">
                          <a:solidFill>
                            <a:schemeClr val="tx1"/>
                          </a:solidFill>
                          <a:latin typeface="Times New Roman" panose="02020603050405020304" pitchFamily="18" charset="0"/>
                          <a:cs typeface="Times New Roman" panose="02020603050405020304" pitchFamily="18" charset="0"/>
                        </a:rPr>
                        <a:t>× </a:t>
                      </a:r>
                      <a:r>
                        <a:rPr lang="en-IN" sz="2000" b="0" i="1" dirty="0">
                          <a:solidFill>
                            <a:schemeClr val="tx1"/>
                          </a:solidFill>
                          <a:latin typeface="Times New Roman" panose="02020603050405020304" pitchFamily="18" charset="0"/>
                          <a:cs typeface="Times New Roman" panose="02020603050405020304" pitchFamily="18" charset="0"/>
                        </a:rPr>
                        <a:t>n</a:t>
                      </a:r>
                      <a:r>
                        <a:rPr lang="en-IN" sz="2000" dirty="0">
                          <a:solidFill>
                            <a:schemeClr val="tx1"/>
                          </a:solidFill>
                          <a:latin typeface="Times New Roman" panose="02020603050405020304" pitchFamily="18" charset="0"/>
                          <a:cs typeface="Times New Roman" panose="02020603050405020304" pitchFamily="18" charset="0"/>
                        </a:rPr>
                        <a:t> </a:t>
                      </a:r>
                      <a:r>
                        <a:rPr lang="pt-BR" sz="2200" b="0" dirty="0">
                          <a:solidFill>
                            <a:schemeClr val="tx1"/>
                          </a:solidFill>
                          <a:latin typeface="Times New Roman" panose="02020603050405020304" pitchFamily="18" charset="0"/>
                          <a:cs typeface="Times New Roman" panose="02020603050405020304" pitchFamily="18" charset="0"/>
                        </a:rPr>
                        <a:t>array</a:t>
                      </a:r>
                      <a:r>
                        <a:rPr lang="pt-BR" sz="2200" b="0" dirty="0">
                          <a:solidFill>
                            <a:schemeClr val="tx1"/>
                          </a:solidFill>
                          <a:latin typeface="Arial" panose="020B0604020202020204" pitchFamily="34" charset="0"/>
                          <a:cs typeface="Arial" panose="020B0604020202020204" pitchFamily="34" charset="0"/>
                        </a:rPr>
                        <a:t> </a:t>
                      </a:r>
                      <a:r>
                        <a:rPr lang="pt-BR" sz="2200" b="0" kern="1200" dirty="0">
                          <a:solidFill>
                            <a:schemeClr val="tx1"/>
                          </a:solidFill>
                          <a:latin typeface="Courier Std" pitchFamily="49" charset="0"/>
                          <a:ea typeface="+mn-ea"/>
                          <a:cs typeface="Arial" panose="020B0604020202020204" pitchFamily="34" charset="0"/>
                        </a:rPr>
                        <a:t>A</a:t>
                      </a:r>
                      <a:r>
                        <a:rPr lang="pt-BR" sz="2200" b="0" dirty="0">
                          <a:solidFill>
                            <a:schemeClr val="tx1"/>
                          </a:solidFill>
                          <a:latin typeface="Times New Roman" panose="02020603050405020304" pitchFamily="18" charset="0"/>
                          <a:cs typeface="Times New Roman" panose="02020603050405020304" pitchFamily="18" charset="0"/>
                        </a:rPr>
                        <a:t>.</a:t>
                      </a:r>
                      <a:endParaRPr lang="en-US" sz="22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357460">
                <a:tc>
                  <a:txBody>
                    <a:bodyPr/>
                    <a:lstStyle/>
                    <a:p>
                      <a:r>
                        <a:rPr lang="en-US" sz="2200" b="0" dirty="0">
                          <a:solidFill>
                            <a:schemeClr val="tx1"/>
                          </a:solidFill>
                          <a:latin typeface="Courier Std" pitchFamily="49" charset="0"/>
                          <a:cs typeface="Arial" panose="020B0604020202020204" pitchFamily="34" charset="0"/>
                        </a:rPr>
                        <a:t>sort(A)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200" b="0" dirty="0">
                          <a:solidFill>
                            <a:schemeClr val="tx1"/>
                          </a:solidFill>
                          <a:latin typeface="Times New Roman" panose="02020603050405020304" pitchFamily="18" charset="0"/>
                          <a:cs typeface="Times New Roman" panose="02020603050405020304" pitchFamily="18" charset="0"/>
                        </a:rPr>
                        <a:t>Sorts each column of the array </a:t>
                      </a:r>
                      <a:r>
                        <a:rPr lang="en-US" sz="2200" b="0" kern="1200" dirty="0">
                          <a:solidFill>
                            <a:schemeClr val="tx1"/>
                          </a:solidFill>
                          <a:latin typeface="Courier Std" pitchFamily="49" charset="0"/>
                          <a:ea typeface="+mn-ea"/>
                          <a:cs typeface="Arial" panose="020B0604020202020204" pitchFamily="34" charset="0"/>
                        </a:rPr>
                        <a:t>A</a:t>
                      </a:r>
                      <a:r>
                        <a:rPr lang="en-US" sz="2200" b="0" dirty="0">
                          <a:solidFill>
                            <a:schemeClr val="tx1"/>
                          </a:solidFill>
                          <a:latin typeface="Times New Roman" panose="02020603050405020304" pitchFamily="18" charset="0"/>
                          <a:cs typeface="Times New Roman" panose="02020603050405020304" pitchFamily="18" charset="0"/>
                        </a:rPr>
                        <a:t> in ascending order and returns an array the same size as </a:t>
                      </a:r>
                      <a:r>
                        <a:rPr lang="en-US" sz="2200" b="0" kern="1200" dirty="0">
                          <a:solidFill>
                            <a:schemeClr val="tx1"/>
                          </a:solidFill>
                          <a:latin typeface="Courier Std" pitchFamily="49" charset="0"/>
                          <a:ea typeface="+mn-ea"/>
                          <a:cs typeface="Arial" panose="020B0604020202020204" pitchFamily="34" charset="0"/>
                        </a:rPr>
                        <a:t>A</a:t>
                      </a:r>
                      <a:r>
                        <a:rPr lang="en-US" sz="2200" b="0" dirty="0">
                          <a:solidFill>
                            <a:schemeClr val="tx1"/>
                          </a:solidFill>
                          <a:latin typeface="Times New Roman" panose="02020603050405020304" pitchFamily="18" charset="0"/>
                          <a:cs typeface="Times New Roman" panose="02020603050405020304" pitchFamily="18"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57460">
                <a:tc>
                  <a:txBody>
                    <a:bodyPr/>
                    <a:lstStyle/>
                    <a:p>
                      <a:r>
                        <a:rPr lang="en-US" sz="2200" b="0" dirty="0">
                          <a:solidFill>
                            <a:schemeClr val="tx1"/>
                          </a:solidFill>
                          <a:latin typeface="Courier Std" pitchFamily="49" charset="0"/>
                          <a:cs typeface="Arial" panose="020B0604020202020204" pitchFamily="34" charset="0"/>
                        </a:rPr>
                        <a:t>sum(A)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200" b="0" dirty="0">
                          <a:solidFill>
                            <a:schemeClr val="tx1"/>
                          </a:solidFill>
                          <a:latin typeface="Times New Roman" panose="02020603050405020304" pitchFamily="18" charset="0"/>
                          <a:cs typeface="Times New Roman" panose="02020603050405020304" pitchFamily="18" charset="0"/>
                        </a:rPr>
                        <a:t>Sums the elements in each column of the array</a:t>
                      </a:r>
                      <a:r>
                        <a:rPr lang="en-US" sz="2200" b="0" dirty="0">
                          <a:solidFill>
                            <a:schemeClr val="tx1"/>
                          </a:solidFill>
                          <a:latin typeface="Arial" panose="020B0604020202020204" pitchFamily="34" charset="0"/>
                          <a:cs typeface="Arial" panose="020B0604020202020204" pitchFamily="34" charset="0"/>
                        </a:rPr>
                        <a:t> </a:t>
                      </a:r>
                      <a:r>
                        <a:rPr lang="en-US" sz="2200" b="0" kern="1200" dirty="0">
                          <a:solidFill>
                            <a:schemeClr val="tx1"/>
                          </a:solidFill>
                          <a:latin typeface="Courier Std" pitchFamily="49" charset="0"/>
                          <a:ea typeface="+mn-ea"/>
                          <a:cs typeface="Arial" panose="020B0604020202020204" pitchFamily="34" charset="0"/>
                        </a:rPr>
                        <a:t>A</a:t>
                      </a:r>
                      <a:r>
                        <a:rPr lang="en-US" sz="2200" b="0" dirty="0">
                          <a:solidFill>
                            <a:schemeClr val="tx1"/>
                          </a:solidFill>
                          <a:latin typeface="Arial" panose="020B0604020202020204" pitchFamily="34" charset="0"/>
                          <a:cs typeface="Arial" panose="020B0604020202020204" pitchFamily="34" charset="0"/>
                        </a:rPr>
                        <a:t> </a:t>
                      </a:r>
                      <a:r>
                        <a:rPr lang="en-US" sz="2200" b="0" dirty="0">
                          <a:solidFill>
                            <a:schemeClr val="tx1"/>
                          </a:solidFill>
                          <a:latin typeface="Times New Roman" panose="02020603050405020304" pitchFamily="18" charset="0"/>
                          <a:cs typeface="Times New Roman" panose="02020603050405020304" pitchFamily="18" charset="0"/>
                        </a:rPr>
                        <a:t>and returns a row vector containing the sums.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6" name="Slide Number Placeholder 5">
            <a:extLst>
              <a:ext uri="{FF2B5EF4-FFF2-40B4-BE49-F238E27FC236}">
                <a16:creationId xmlns:a16="http://schemas.microsoft.com/office/drawing/2014/main" id="{54C631AA-7C39-447A-B98B-77A143DA625C}"/>
              </a:ext>
            </a:extLst>
          </p:cNvPr>
          <p:cNvSpPr>
            <a:spLocks noGrp="1"/>
          </p:cNvSpPr>
          <p:nvPr>
            <p:ph type="sldNum" sz="quarter" idx="10"/>
          </p:nvPr>
        </p:nvSpPr>
        <p:spPr/>
        <p:txBody>
          <a:bodyPr/>
          <a:lstStyle/>
          <a:p>
            <a:fld id="{68151E55-6873-49E2-B8D5-2F265E6F1973}" type="slidenum">
              <a:rPr lang="en-US" smtClean="0"/>
              <a:t>24</a:t>
            </a:fld>
            <a:endParaRPr lang="en-US" dirty="0"/>
          </a:p>
        </p:txBody>
      </p:sp>
    </p:spTree>
    <p:extLst>
      <p:ext uri="{BB962C8B-B14F-4D97-AF65-F5344CB8AC3E}">
        <p14:creationId xmlns:p14="http://schemas.microsoft.com/office/powerpoint/2010/main" val="2187803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Additional Array Functions </a:t>
            </a:r>
            <a:r>
              <a:rPr lang="en-US" sz="1200" dirty="0"/>
              <a:t>5</a:t>
            </a:r>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731973" y="1247745"/>
            <a:ext cx="7542015" cy="2924759"/>
          </a:xfrm>
        </p:spPr>
        <p:txBody>
          <a:bodyPr/>
          <a:lstStyle/>
          <a:p>
            <a:pPr>
              <a:spcAft>
                <a:spcPts val="1200"/>
              </a:spcAft>
            </a:pPr>
            <a:r>
              <a:rPr lang="en-US" dirty="0">
                <a:cs typeface="Times New Roman" pitchFamily="18" charset="0"/>
              </a:rPr>
              <a:t>The function </a:t>
            </a:r>
            <a:r>
              <a:rPr lang="en-US" dirty="0">
                <a:latin typeface="Courier Std" pitchFamily="49" charset="0"/>
                <a:cs typeface="Times New Roman" pitchFamily="18" charset="0"/>
              </a:rPr>
              <a:t>size(A)</a:t>
            </a:r>
            <a:r>
              <a:rPr lang="en-US" dirty="0">
                <a:cs typeface="Times New Roman" pitchFamily="18" charset="0"/>
              </a:rPr>
              <a:t> returns a row vector </a:t>
            </a:r>
            <a:r>
              <a:rPr lang="en-US" dirty="0">
                <a:latin typeface="Courier Std" pitchFamily="49" charset="0"/>
                <a:cs typeface="Times New Roman" pitchFamily="18" charset="0"/>
              </a:rPr>
              <a:t>[m n]</a:t>
            </a:r>
            <a:r>
              <a:rPr lang="en-US" dirty="0">
                <a:cs typeface="Times New Roman" pitchFamily="18" charset="0"/>
              </a:rPr>
              <a:t> containing the sizes of the </a:t>
            </a:r>
            <a:r>
              <a:rPr lang="en-US" i="1" dirty="0">
                <a:cs typeface="Times New Roman" pitchFamily="18" charset="0"/>
              </a:rPr>
              <a:t>m </a:t>
            </a:r>
            <a:r>
              <a:rPr lang="en-IN" dirty="0">
                <a:solidFill>
                  <a:schemeClr val="tx1"/>
                </a:solidFill>
              </a:rPr>
              <a:t>× </a:t>
            </a:r>
            <a:r>
              <a:rPr lang="en-US" i="1" dirty="0">
                <a:cs typeface="Times New Roman" pitchFamily="18" charset="0"/>
              </a:rPr>
              <a:t>n </a:t>
            </a:r>
            <a:r>
              <a:rPr lang="en-US" dirty="0">
                <a:cs typeface="Times New Roman" pitchFamily="18" charset="0"/>
              </a:rPr>
              <a:t>array </a:t>
            </a:r>
            <a:r>
              <a:rPr lang="en-US" b="1" dirty="0">
                <a:cs typeface="Times New Roman" pitchFamily="18" charset="0"/>
              </a:rPr>
              <a:t>A</a:t>
            </a:r>
            <a:r>
              <a:rPr lang="en-US" dirty="0">
                <a:cs typeface="Times New Roman" pitchFamily="18" charset="0"/>
              </a:rPr>
              <a:t>. The </a:t>
            </a:r>
            <a:r>
              <a:rPr lang="en-US" dirty="0">
                <a:latin typeface="Courier Std" pitchFamily="49" charset="0"/>
                <a:cs typeface="Times New Roman" pitchFamily="18" charset="0"/>
              </a:rPr>
              <a:t>length(A)</a:t>
            </a:r>
            <a:r>
              <a:rPr lang="en-US" dirty="0">
                <a:cs typeface="Times New Roman" pitchFamily="18" charset="0"/>
              </a:rPr>
              <a:t> function computes either the number of elements of </a:t>
            </a:r>
            <a:r>
              <a:rPr lang="en-US" b="1" dirty="0">
                <a:cs typeface="Times New Roman" pitchFamily="18" charset="0"/>
              </a:rPr>
              <a:t>A</a:t>
            </a:r>
            <a:r>
              <a:rPr lang="en-US" dirty="0">
                <a:cs typeface="Times New Roman" pitchFamily="18" charset="0"/>
              </a:rPr>
              <a:t> if </a:t>
            </a:r>
            <a:r>
              <a:rPr lang="en-US" dirty="0">
                <a:latin typeface="Courier Std" pitchFamily="49" charset="0"/>
                <a:cs typeface="Times New Roman" pitchFamily="18" charset="0"/>
              </a:rPr>
              <a:t>A</a:t>
            </a:r>
            <a:r>
              <a:rPr lang="en-US" dirty="0">
                <a:cs typeface="Times New Roman" pitchFamily="18" charset="0"/>
              </a:rPr>
              <a:t> is a vector or the largest value of </a:t>
            </a:r>
            <a:r>
              <a:rPr lang="en-US" i="1" dirty="0">
                <a:cs typeface="Times New Roman" pitchFamily="18" charset="0"/>
              </a:rPr>
              <a:t>m</a:t>
            </a:r>
            <a:r>
              <a:rPr lang="en-US" dirty="0">
                <a:cs typeface="Times New Roman" pitchFamily="18" charset="0"/>
              </a:rPr>
              <a:t> or </a:t>
            </a:r>
            <a:r>
              <a:rPr lang="en-US" i="1" dirty="0">
                <a:cs typeface="Times New Roman" pitchFamily="18" charset="0"/>
              </a:rPr>
              <a:t>n</a:t>
            </a:r>
            <a:r>
              <a:rPr lang="en-US" dirty="0">
                <a:cs typeface="Times New Roman" pitchFamily="18" charset="0"/>
              </a:rPr>
              <a:t> if </a:t>
            </a:r>
            <a:r>
              <a:rPr lang="en-US" b="1" dirty="0">
                <a:cs typeface="Times New Roman" pitchFamily="18" charset="0"/>
              </a:rPr>
              <a:t>A</a:t>
            </a:r>
            <a:r>
              <a:rPr lang="en-US" dirty="0">
                <a:cs typeface="Times New Roman" pitchFamily="18" charset="0"/>
              </a:rPr>
              <a:t> is an </a:t>
            </a:r>
            <a:r>
              <a:rPr lang="en-US" i="1" dirty="0">
                <a:cs typeface="Times New Roman" pitchFamily="18" charset="0"/>
              </a:rPr>
              <a:t>m </a:t>
            </a:r>
            <a:r>
              <a:rPr lang="en-IN" sz="2400" dirty="0">
                <a:solidFill>
                  <a:schemeClr val="tx1"/>
                </a:solidFill>
                <a:latin typeface="Times New Roman" panose="02020603050405020304" pitchFamily="18" charset="0"/>
                <a:cs typeface="Times New Roman" panose="02020603050405020304" pitchFamily="18" charset="0"/>
              </a:rPr>
              <a:t>× </a:t>
            </a:r>
            <a:r>
              <a:rPr lang="en-US" i="1" dirty="0">
                <a:cs typeface="Times New Roman" pitchFamily="18" charset="0"/>
              </a:rPr>
              <a:t>n </a:t>
            </a:r>
            <a:r>
              <a:rPr lang="en-US" dirty="0">
                <a:cs typeface="Times New Roman" pitchFamily="18" charset="0"/>
              </a:rPr>
              <a:t>matrix.</a:t>
            </a:r>
          </a:p>
          <a:p>
            <a:r>
              <a:rPr lang="en-US" dirty="0">
                <a:cs typeface="Times New Roman" pitchFamily="18" charset="0"/>
              </a:rPr>
              <a:t>For example, if</a:t>
            </a:r>
          </a:p>
        </p:txBody>
      </p:sp>
      <p:graphicFrame>
        <p:nvGraphicFramePr>
          <p:cNvPr id="9" name="Object 8">
            <a:extLst>
              <a:ext uri="{FF2B5EF4-FFF2-40B4-BE49-F238E27FC236}">
                <a16:creationId xmlns:a16="http://schemas.microsoft.com/office/drawing/2014/main" id="{D0A27B5A-024F-401C-A8D6-D67360AB218F}"/>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147379069"/>
              </p:ext>
            </p:extLst>
          </p:nvPr>
        </p:nvGraphicFramePr>
        <p:xfrm>
          <a:off x="2754403" y="3714165"/>
          <a:ext cx="1824037" cy="1230313"/>
        </p:xfrm>
        <a:graphic>
          <a:graphicData uri="http://schemas.openxmlformats.org/presentationml/2006/ole">
            <mc:AlternateContent xmlns:mc="http://schemas.openxmlformats.org/markup-compatibility/2006">
              <mc:Choice xmlns:v="urn:schemas-microsoft-com:vml" Requires="v">
                <p:oleObj name="Equation" r:id="rId2" imgW="1054080" imgH="711000" progId="Equation.DSMT4">
                  <p:embed/>
                </p:oleObj>
              </mc:Choice>
              <mc:Fallback>
                <p:oleObj name="Equation" r:id="rId2" imgW="1054080" imgH="711000" progId="Equation.DSMT4">
                  <p:embed/>
                  <p:pic>
                    <p:nvPicPr>
                      <p:cNvPr id="3" name="Object 2">
                        <a:extLst>
                          <a:ext uri="{FF2B5EF4-FFF2-40B4-BE49-F238E27FC236}">
                            <a16:creationId xmlns:a16="http://schemas.microsoft.com/office/drawing/2014/main" id="{387349AF-2347-4A5E-BA25-8E19EB19056C}"/>
                          </a:ext>
                        </a:extLst>
                      </p:cNvPr>
                      <p:cNvPicPr/>
                      <p:nvPr/>
                    </p:nvPicPr>
                    <p:blipFill>
                      <a:blip r:embed="rId3"/>
                      <a:stretch>
                        <a:fillRect/>
                      </a:stretch>
                    </p:blipFill>
                    <p:spPr>
                      <a:xfrm>
                        <a:off x="2754403" y="3714165"/>
                        <a:ext cx="1824037" cy="1230313"/>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797A75A8-C5CD-42BD-AE48-CF603C8FB275}"/>
              </a:ext>
            </a:extLst>
          </p:cNvPr>
          <p:cNvSpPr>
            <a:spLocks noGrp="1"/>
          </p:cNvSpPr>
          <p:nvPr>
            <p:ph sz="quarter" idx="14"/>
          </p:nvPr>
        </p:nvSpPr>
        <p:spPr>
          <a:xfrm>
            <a:off x="731972" y="5042516"/>
            <a:ext cx="7692937" cy="1207958"/>
          </a:xfrm>
        </p:spPr>
        <p:txBody>
          <a:bodyPr/>
          <a:lstStyle/>
          <a:p>
            <a:r>
              <a:rPr lang="en-US" dirty="0">
                <a:cs typeface="Times New Roman" pitchFamily="18" charset="0"/>
              </a:rPr>
              <a:t>then </a:t>
            </a:r>
            <a:r>
              <a:rPr lang="en-US" dirty="0">
                <a:latin typeface="Courier Std" pitchFamily="49" charset="0"/>
                <a:cs typeface="Times New Roman" pitchFamily="18" charset="0"/>
              </a:rPr>
              <a:t>max(A)</a:t>
            </a:r>
            <a:r>
              <a:rPr lang="en-US" dirty="0">
                <a:cs typeface="Times New Roman" pitchFamily="18" charset="0"/>
              </a:rPr>
              <a:t> returns the vector </a:t>
            </a:r>
            <a:r>
              <a:rPr lang="en-US" dirty="0">
                <a:latin typeface="Courier Std" pitchFamily="49" charset="0"/>
                <a:cs typeface="Times New Roman" pitchFamily="18" charset="0"/>
              </a:rPr>
              <a:t>[6,2]</a:t>
            </a:r>
            <a:r>
              <a:rPr lang="en-US" dirty="0"/>
              <a:t>; </a:t>
            </a:r>
            <a:r>
              <a:rPr lang="en-US" dirty="0">
                <a:latin typeface="Courier Std" pitchFamily="49" charset="0"/>
                <a:cs typeface="Times New Roman" pitchFamily="18" charset="0"/>
              </a:rPr>
              <a:t>min(A)</a:t>
            </a:r>
            <a:r>
              <a:rPr lang="en-US" dirty="0">
                <a:cs typeface="Times New Roman" pitchFamily="18" charset="0"/>
              </a:rPr>
              <a:t>returns the vector </a:t>
            </a:r>
            <a:r>
              <a:rPr lang="en-US" dirty="0">
                <a:latin typeface="Courier Std" pitchFamily="49" charset="0"/>
                <a:cs typeface="Times New Roman" pitchFamily="18" charset="0"/>
              </a:rPr>
              <a:t>[-10, -5]; size(A)</a:t>
            </a:r>
            <a:r>
              <a:rPr lang="en-US" dirty="0"/>
              <a:t> </a:t>
            </a:r>
            <a:r>
              <a:rPr lang="en-US" dirty="0">
                <a:cs typeface="Times New Roman" pitchFamily="18" charset="0"/>
              </a:rPr>
              <a:t>returns </a:t>
            </a:r>
            <a:r>
              <a:rPr lang="en-US" dirty="0">
                <a:latin typeface="Courier Std" pitchFamily="49" charset="0"/>
                <a:cs typeface="Times New Roman" pitchFamily="18" charset="0"/>
              </a:rPr>
              <a:t>[3, 2]</a:t>
            </a:r>
            <a:r>
              <a:rPr lang="en-US" dirty="0">
                <a:cs typeface="Times New Roman" pitchFamily="18" charset="0"/>
              </a:rPr>
              <a:t>; and</a:t>
            </a:r>
            <a:r>
              <a:rPr lang="en-US" dirty="0">
                <a:latin typeface="Courier New" pitchFamily="49" charset="0"/>
                <a:cs typeface="Times New Roman" pitchFamily="18" charset="0"/>
              </a:rPr>
              <a:t> </a:t>
            </a:r>
            <a:r>
              <a:rPr lang="en-US" dirty="0">
                <a:latin typeface="Courier Std" pitchFamily="49" charset="0"/>
                <a:cs typeface="Times New Roman" pitchFamily="18" charset="0"/>
              </a:rPr>
              <a:t>length(A)</a:t>
            </a:r>
            <a:r>
              <a:rPr lang="en-US" dirty="0">
                <a:cs typeface="Times New Roman" pitchFamily="18" charset="0"/>
              </a:rPr>
              <a:t> returns</a:t>
            </a:r>
            <a:r>
              <a:rPr lang="en-US" dirty="0"/>
              <a:t> </a:t>
            </a:r>
            <a:r>
              <a:rPr lang="en-US" dirty="0">
                <a:latin typeface="Courier Std" pitchFamily="49" charset="0"/>
                <a:cs typeface="Times New Roman" pitchFamily="18" charset="0"/>
              </a:rPr>
              <a:t>3</a:t>
            </a:r>
            <a:r>
              <a:rPr lang="en-US" dirty="0">
                <a:latin typeface="Courier New" pitchFamily="49" charset="0"/>
                <a:cs typeface="Times New Roman" pitchFamily="18" charset="0"/>
              </a:rPr>
              <a:t>.</a:t>
            </a:r>
          </a:p>
        </p:txBody>
      </p:sp>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25</a:t>
            </a:fld>
            <a:endParaRPr lang="en-US" dirty="0"/>
          </a:p>
        </p:txBody>
      </p:sp>
    </p:spTree>
    <p:extLst>
      <p:ext uri="{BB962C8B-B14F-4D97-AF65-F5344CB8AC3E}">
        <p14:creationId xmlns:p14="http://schemas.microsoft.com/office/powerpoint/2010/main" val="3832411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B79E-C3C2-4AC8-AFD6-1F47C5E1DDB1}"/>
              </a:ext>
            </a:extLst>
          </p:cNvPr>
          <p:cNvSpPr>
            <a:spLocks noGrp="1"/>
          </p:cNvSpPr>
          <p:nvPr>
            <p:ph type="title"/>
          </p:nvPr>
        </p:nvSpPr>
        <p:spPr>
          <a:xfrm>
            <a:off x="1254526" y="134980"/>
            <a:ext cx="6634949" cy="1197385"/>
          </a:xfrm>
        </p:spPr>
        <p:txBody>
          <a:bodyPr/>
          <a:lstStyle/>
          <a:p>
            <a:r>
              <a:rPr lang="en-US" dirty="0"/>
              <a:t>The Workspace Browser and Variable Editor</a:t>
            </a:r>
            <a:endParaRPr lang="en-US" sz="1200" dirty="0"/>
          </a:p>
        </p:txBody>
      </p:sp>
      <p:pic>
        <p:nvPicPr>
          <p:cNvPr id="8" name="Picture 2" descr="The Workspace Browser provides a graphical interface for managing the workspace. You can use the Browser to view, save, and clear workspace variables. It includes the Variable Editor, a graphical interface for working with variables,including arrays. &#10;&#10;Use the Variable Editor to view and edit a visual representation of two-dimensional numeric arrays. To open the Variable Editor from the Workspace Browser, double-click on the variable you want to open.">
            <a:extLst>
              <a:ext uri="{FF2B5EF4-FFF2-40B4-BE49-F238E27FC236}">
                <a16:creationId xmlns:a16="http://schemas.microsoft.com/office/drawing/2014/main" id="{0B0BFB2A-C1BB-4C1B-81CA-ADD70D2CB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52" y="1780713"/>
            <a:ext cx="8686800" cy="361370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hidden="1">
            <a:extLst>
              <a:ext uri="{FF2B5EF4-FFF2-40B4-BE49-F238E27FC236}">
                <a16:creationId xmlns:a16="http://schemas.microsoft.com/office/drawing/2014/main" id="{D81161E1-E342-4EA8-AF1F-7F642A3AA5E9}"/>
              </a:ext>
            </a:extLst>
          </p:cNvPr>
          <p:cNvSpPr>
            <a:spLocks noGrp="1"/>
          </p:cNvSpPr>
          <p:nvPr>
            <p:ph type="body" sz="quarter" idx="12"/>
          </p:nvPr>
        </p:nvSpPr>
        <p:spPr/>
        <p:txBody>
          <a:bodyPr/>
          <a:lstStyle/>
          <a:p>
            <a:endParaRPr lang="en-US" dirty="0"/>
          </a:p>
        </p:txBody>
      </p:sp>
      <p:sp>
        <p:nvSpPr>
          <p:cNvPr id="5" name="Text Placeholder 4">
            <a:extLst>
              <a:ext uri="{FF2B5EF4-FFF2-40B4-BE49-F238E27FC236}">
                <a16:creationId xmlns:a16="http://schemas.microsoft.com/office/drawing/2014/main" id="{743836B1-CDA2-4143-A221-7DF148F046F6}"/>
              </a:ext>
            </a:extLst>
          </p:cNvPr>
          <p:cNvSpPr>
            <a:spLocks noGrp="1"/>
          </p:cNvSpPr>
          <p:nvPr>
            <p:ph type="body" sz="quarter" idx="13"/>
          </p:nvPr>
        </p:nvSpPr>
        <p:spPr/>
        <p:txBody>
          <a:bodyPr/>
          <a:lstStyle/>
          <a:p>
            <a:r>
              <a:rPr lang="en-US" i="1" dirty="0"/>
              <a:t>Source: MATLAB </a:t>
            </a:r>
          </a:p>
        </p:txBody>
      </p:sp>
      <p:sp>
        <p:nvSpPr>
          <p:cNvPr id="6" name="Slide Number Placeholder 5">
            <a:extLst>
              <a:ext uri="{FF2B5EF4-FFF2-40B4-BE49-F238E27FC236}">
                <a16:creationId xmlns:a16="http://schemas.microsoft.com/office/drawing/2014/main" id="{BDE6F536-AC25-4645-9534-35796B30D4C4}"/>
              </a:ext>
            </a:extLst>
          </p:cNvPr>
          <p:cNvSpPr>
            <a:spLocks noGrp="1"/>
          </p:cNvSpPr>
          <p:nvPr>
            <p:ph type="sldNum" sz="quarter" idx="10"/>
          </p:nvPr>
        </p:nvSpPr>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482884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Multidimensional Arrays</a:t>
            </a:r>
            <a:endParaRPr lang="en-US" sz="1200" dirty="0"/>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725532" y="1247746"/>
            <a:ext cx="7692936" cy="1513210"/>
          </a:xfrm>
        </p:spPr>
        <p:txBody>
          <a:bodyPr>
            <a:normAutofit/>
          </a:bodyPr>
          <a:lstStyle/>
          <a:p>
            <a:r>
              <a:rPr lang="en-US" sz="2800" dirty="0"/>
              <a:t>They consist of two-dimensional matrices “layered” to produce a third dimension. Each “layer” is called a </a:t>
            </a:r>
            <a:r>
              <a:rPr lang="en-US" sz="2800" i="1" dirty="0"/>
              <a:t>page</a:t>
            </a:r>
            <a:r>
              <a:rPr lang="en-US" sz="2800" dirty="0"/>
              <a:t>.</a:t>
            </a:r>
            <a:endParaRPr lang="en-US" sz="2800" dirty="0">
              <a:latin typeface="Arial" charset="0"/>
            </a:endParaRPr>
          </a:p>
        </p:txBody>
      </p:sp>
      <p:graphicFrame>
        <p:nvGraphicFramePr>
          <p:cNvPr id="9" name="Table 8">
            <a:extLst>
              <a:ext uri="{FF2B5EF4-FFF2-40B4-BE49-F238E27FC236}">
                <a16:creationId xmlns:a16="http://schemas.microsoft.com/office/drawing/2014/main" id="{66868A8B-243C-4EF7-9D57-7B99A1926841}"/>
              </a:ext>
            </a:extLst>
          </p:cNvPr>
          <p:cNvGraphicFramePr>
            <a:graphicFrameLocks noGrp="1"/>
          </p:cNvGraphicFramePr>
          <p:nvPr>
            <p:extLst>
              <p:ext uri="{D42A27DB-BD31-4B8C-83A1-F6EECF244321}">
                <p14:modId xmlns:p14="http://schemas.microsoft.com/office/powerpoint/2010/main" val="2764558158"/>
              </p:ext>
            </p:extLst>
          </p:nvPr>
        </p:nvGraphicFramePr>
        <p:xfrm>
          <a:off x="681361" y="2928596"/>
          <a:ext cx="7781278" cy="1280160"/>
        </p:xfrm>
        <a:graphic>
          <a:graphicData uri="http://schemas.openxmlformats.org/drawingml/2006/table">
            <a:tbl>
              <a:tblPr firstRow="1" bandRow="1">
                <a:tableStyleId>{5C22544A-7EE6-4342-B048-85BDC9FD1C3A}</a:tableStyleId>
              </a:tblPr>
              <a:tblGrid>
                <a:gridCol w="3383280">
                  <a:extLst>
                    <a:ext uri="{9D8B030D-6E8A-4147-A177-3AD203B41FA5}">
                      <a16:colId xmlns:a16="http://schemas.microsoft.com/office/drawing/2014/main" val="20000"/>
                    </a:ext>
                  </a:extLst>
                </a:gridCol>
                <a:gridCol w="4397998">
                  <a:extLst>
                    <a:ext uri="{9D8B030D-6E8A-4147-A177-3AD203B41FA5}">
                      <a16:colId xmlns:a16="http://schemas.microsoft.com/office/drawing/2014/main" val="20001"/>
                    </a:ext>
                  </a:extLst>
                </a:gridCol>
              </a:tblGrid>
              <a:tr h="1280160">
                <a:tc>
                  <a:txBody>
                    <a:bodyPr/>
                    <a:lstStyle/>
                    <a:p>
                      <a:pPr>
                        <a:spcBef>
                          <a:spcPts val="600"/>
                        </a:spcBef>
                        <a:spcAft>
                          <a:spcPts val="600"/>
                        </a:spcAft>
                      </a:pPr>
                      <a:r>
                        <a:rPr lang="en-US" sz="2400" b="0" dirty="0">
                          <a:solidFill>
                            <a:schemeClr val="tx1"/>
                          </a:solidFill>
                          <a:latin typeface="Courier Std" pitchFamily="49" charset="0"/>
                          <a:cs typeface="Arial" panose="020B0604020202020204" pitchFamily="34" charset="0"/>
                        </a:rPr>
                        <a:t>cat(</a:t>
                      </a:r>
                      <a:r>
                        <a:rPr lang="en-US" sz="2400" b="0" dirty="0" err="1">
                          <a:solidFill>
                            <a:schemeClr val="tx1"/>
                          </a:solidFill>
                          <a:latin typeface="Courier Std" pitchFamily="49" charset="0"/>
                          <a:cs typeface="Arial" panose="020B0604020202020204" pitchFamily="34" charset="0"/>
                        </a:rPr>
                        <a:t>n,A,B,C</a:t>
                      </a:r>
                      <a:r>
                        <a:rPr lang="en-US" sz="2400" b="0" dirty="0">
                          <a:solidFill>
                            <a:schemeClr val="tx1"/>
                          </a:solidFill>
                          <a:latin typeface="Courier Std" pitchFamily="49" charset="0"/>
                          <a:cs typeface="Arial" panose="020B0604020202020204" pitchFamily="34"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spcBef>
                          <a:spcPts val="600"/>
                        </a:spcBef>
                        <a:spcAft>
                          <a:spcPts val="600"/>
                        </a:spcAft>
                      </a:pPr>
                      <a:r>
                        <a:rPr lang="en-US" sz="2400" b="0" dirty="0">
                          <a:solidFill>
                            <a:schemeClr val="tx1"/>
                          </a:solidFill>
                          <a:latin typeface="Times New Roman" panose="02020603050405020304" pitchFamily="18" charset="0"/>
                          <a:cs typeface="Times New Roman" panose="02020603050405020304" pitchFamily="18" charset="0"/>
                        </a:rPr>
                        <a:t>Creates a new array by concatenating the arrays </a:t>
                      </a:r>
                      <a:r>
                        <a:rPr lang="en-US" sz="2400" b="0" dirty="0">
                          <a:solidFill>
                            <a:schemeClr val="tx1"/>
                          </a:solidFill>
                          <a:latin typeface="Courier Std" pitchFamily="49" charset="0"/>
                          <a:cs typeface="Arial" panose="020B0604020202020204" pitchFamily="34" charset="0"/>
                        </a:rPr>
                        <a:t>A,B,C,</a:t>
                      </a:r>
                      <a:r>
                        <a:rPr lang="en-US" sz="2400" b="0" dirty="0">
                          <a:solidFill>
                            <a:schemeClr val="tx1"/>
                          </a:solidFill>
                          <a:latin typeface="Arial" panose="020B0604020202020204" pitchFamily="34" charset="0"/>
                          <a:cs typeface="Arial" panose="020B0604020202020204" pitchFamily="34" charset="0"/>
                        </a:rPr>
                        <a:t> </a:t>
                      </a:r>
                      <a:r>
                        <a:rPr lang="en-US" sz="2400" b="0" dirty="0">
                          <a:solidFill>
                            <a:schemeClr val="tx1"/>
                          </a:solidFill>
                          <a:latin typeface="Times New Roman" panose="02020603050405020304" pitchFamily="18" charset="0"/>
                          <a:cs typeface="Times New Roman" panose="02020603050405020304" pitchFamily="18" charset="0"/>
                        </a:rPr>
                        <a:t>and so on along the dimension</a:t>
                      </a:r>
                      <a:r>
                        <a:rPr lang="en-US" sz="2400" b="0" dirty="0">
                          <a:solidFill>
                            <a:schemeClr val="tx1"/>
                          </a:solidFill>
                          <a:latin typeface="Arial" panose="020B0604020202020204" pitchFamily="34" charset="0"/>
                          <a:cs typeface="Arial" panose="020B0604020202020204" pitchFamily="34" charset="0"/>
                        </a:rPr>
                        <a:t> </a:t>
                      </a:r>
                      <a:r>
                        <a:rPr lang="en-US" sz="2400" b="0" dirty="0">
                          <a:solidFill>
                            <a:schemeClr val="tx1"/>
                          </a:solidFill>
                          <a:latin typeface="Courier Std" pitchFamily="49" charset="0"/>
                          <a:cs typeface="Arial" panose="020B0604020202020204" pitchFamily="34" charset="0"/>
                        </a:rPr>
                        <a:t>n</a:t>
                      </a:r>
                      <a:r>
                        <a:rPr lang="en-US" sz="2400" b="0" dirty="0">
                          <a:solidFill>
                            <a:schemeClr val="tx1"/>
                          </a:solidFill>
                          <a:latin typeface="Arial" panose="020B0604020202020204" pitchFamily="34" charset="0"/>
                          <a:cs typeface="Arial" panose="020B0604020202020204" pitchFamily="34"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27</a:t>
            </a:fld>
            <a:endParaRPr lang="en-US" dirty="0"/>
          </a:p>
        </p:txBody>
      </p:sp>
    </p:spTree>
    <p:extLst>
      <p:ext uri="{BB962C8B-B14F-4D97-AF65-F5344CB8AC3E}">
        <p14:creationId xmlns:p14="http://schemas.microsoft.com/office/powerpoint/2010/main" val="108570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Array Addition and Subtraction</a:t>
            </a:r>
            <a:endParaRPr lang="en-US" sz="1200" dirty="0"/>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725532" y="1132337"/>
            <a:ext cx="7692936" cy="581054"/>
          </a:xfrm>
        </p:spPr>
        <p:txBody>
          <a:bodyPr>
            <a:normAutofit/>
          </a:bodyPr>
          <a:lstStyle/>
          <a:p>
            <a:pPr>
              <a:spcBef>
                <a:spcPts val="400"/>
              </a:spcBef>
            </a:pPr>
            <a:r>
              <a:rPr lang="en-US" dirty="0">
                <a:cs typeface="Times New Roman" pitchFamily="18" charset="0"/>
              </a:rPr>
              <a:t>For example:</a:t>
            </a:r>
          </a:p>
        </p:txBody>
      </p:sp>
      <p:graphicFrame>
        <p:nvGraphicFramePr>
          <p:cNvPr id="2" name="Object 1">
            <a:extLst>
              <a:ext uri="{FF2B5EF4-FFF2-40B4-BE49-F238E27FC236}">
                <a16:creationId xmlns:a16="http://schemas.microsoft.com/office/drawing/2014/main" id="{CC4EC497-421B-4F13-B656-AC40CE72ADB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223571336"/>
              </p:ext>
            </p:extLst>
          </p:nvPr>
        </p:nvGraphicFramePr>
        <p:xfrm>
          <a:off x="1897063" y="1653943"/>
          <a:ext cx="5353050" cy="779462"/>
        </p:xfrm>
        <a:graphic>
          <a:graphicData uri="http://schemas.openxmlformats.org/presentationml/2006/ole">
            <mc:AlternateContent xmlns:mc="http://schemas.openxmlformats.org/markup-compatibility/2006">
              <mc:Choice xmlns:v="urn:schemas-microsoft-com:vml" Requires="v">
                <p:oleObj name="Equation" r:id="rId2" imgW="3136680" imgH="457200" progId="Equation.DSMT4">
                  <p:embed/>
                </p:oleObj>
              </mc:Choice>
              <mc:Fallback>
                <p:oleObj name="Equation" r:id="rId2" imgW="3136680" imgH="457200" progId="Equation.DSMT4">
                  <p:embed/>
                  <p:pic>
                    <p:nvPicPr>
                      <p:cNvPr id="0" name=""/>
                      <p:cNvPicPr/>
                      <p:nvPr/>
                    </p:nvPicPr>
                    <p:blipFill>
                      <a:blip r:embed="rId3"/>
                      <a:stretch>
                        <a:fillRect/>
                      </a:stretch>
                    </p:blipFill>
                    <p:spPr>
                      <a:xfrm>
                        <a:off x="1897063" y="1653943"/>
                        <a:ext cx="5353050" cy="779462"/>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797A75A8-C5CD-42BD-AE48-CF603C8FB275}"/>
              </a:ext>
            </a:extLst>
          </p:cNvPr>
          <p:cNvSpPr>
            <a:spLocks noGrp="1"/>
          </p:cNvSpPr>
          <p:nvPr>
            <p:ph sz="quarter" idx="14"/>
          </p:nvPr>
        </p:nvSpPr>
        <p:spPr>
          <a:xfrm>
            <a:off x="725531" y="2427607"/>
            <a:ext cx="7692937" cy="4101484"/>
          </a:xfrm>
        </p:spPr>
        <p:txBody>
          <a:bodyPr/>
          <a:lstStyle/>
          <a:p>
            <a:pPr>
              <a:spcBef>
                <a:spcPts val="400"/>
              </a:spcBef>
              <a:spcAft>
                <a:spcPts val="600"/>
              </a:spcAft>
            </a:pPr>
            <a:r>
              <a:rPr lang="en-US" dirty="0">
                <a:cs typeface="Times New Roman" pitchFamily="18" charset="0"/>
              </a:rPr>
              <a:t>Array subtraction is performed in a similar way.</a:t>
            </a:r>
          </a:p>
          <a:p>
            <a:pPr>
              <a:spcBef>
                <a:spcPts val="400"/>
              </a:spcBef>
              <a:spcAft>
                <a:spcPts val="600"/>
              </a:spcAft>
            </a:pPr>
            <a:r>
              <a:rPr lang="en-US" dirty="0">
                <a:cs typeface="Times New Roman" pitchFamily="18" charset="0"/>
              </a:rPr>
              <a:t>The addition shown in Equation </a:t>
            </a:r>
            <a:r>
              <a:rPr lang="en-US" dirty="0"/>
              <a:t>1 is performed in MATLAB as follows:</a:t>
            </a:r>
            <a:endParaRPr lang="en-US" dirty="0">
              <a:cs typeface="Times New Roman" pitchFamily="18" charset="0"/>
            </a:endParaRPr>
          </a:p>
          <a:p>
            <a:pPr>
              <a:spcBef>
                <a:spcPts val="600"/>
              </a:spcBef>
              <a:spcAft>
                <a:spcPts val="600"/>
              </a:spcAft>
            </a:pPr>
            <a:r>
              <a:rPr lang="en-US" dirty="0">
                <a:latin typeface="Courier Std" pitchFamily="49" charset="0"/>
                <a:cs typeface="Times New Roman" pitchFamily="18" charset="0"/>
              </a:rPr>
              <a:t>&gt;&gt;A = [6,-2;10,3];</a:t>
            </a:r>
          </a:p>
          <a:p>
            <a:pPr>
              <a:spcBef>
                <a:spcPts val="0"/>
              </a:spcBef>
              <a:spcAft>
                <a:spcPts val="600"/>
              </a:spcAft>
            </a:pPr>
            <a:r>
              <a:rPr lang="en-US" dirty="0">
                <a:latin typeface="Courier Std" pitchFamily="49" charset="0"/>
                <a:cs typeface="Times New Roman" pitchFamily="18" charset="0"/>
              </a:rPr>
              <a:t>&gt;&gt;B = [9,8;-12,14]</a:t>
            </a:r>
          </a:p>
          <a:p>
            <a:pPr>
              <a:spcBef>
                <a:spcPts val="0"/>
              </a:spcBef>
              <a:spcAft>
                <a:spcPts val="600"/>
              </a:spcAft>
            </a:pPr>
            <a:r>
              <a:rPr lang="en-US" dirty="0">
                <a:latin typeface="Courier Std" pitchFamily="49" charset="0"/>
                <a:cs typeface="Times New Roman" pitchFamily="18" charset="0"/>
              </a:rPr>
              <a:t>&gt;&gt;A+B</a:t>
            </a:r>
          </a:p>
          <a:p>
            <a:pPr>
              <a:spcBef>
                <a:spcPts val="0"/>
              </a:spcBef>
              <a:spcAft>
                <a:spcPts val="600"/>
              </a:spcAft>
            </a:pPr>
            <a:r>
              <a:rPr lang="en-US" dirty="0" err="1">
                <a:latin typeface="Courier Std" pitchFamily="49" charset="0"/>
                <a:cs typeface="Times New Roman" pitchFamily="18" charset="0"/>
              </a:rPr>
              <a:t>ans</a:t>
            </a:r>
            <a:r>
              <a:rPr lang="en-US" dirty="0">
                <a:latin typeface="Courier Std" pitchFamily="49" charset="0"/>
                <a:cs typeface="Times New Roman" pitchFamily="18" charset="0"/>
              </a:rPr>
              <a:t> =</a:t>
            </a:r>
          </a:p>
          <a:p>
            <a:pPr>
              <a:spcBef>
                <a:spcPts val="0"/>
              </a:spcBef>
              <a:spcAft>
                <a:spcPts val="600"/>
              </a:spcAft>
            </a:pPr>
            <a:r>
              <a:rPr lang="en-US" dirty="0">
                <a:latin typeface="Courier Std" pitchFamily="49" charset="0"/>
                <a:cs typeface="Times New Roman" pitchFamily="18" charset="0"/>
              </a:rPr>
              <a:t>    15	  6</a:t>
            </a:r>
          </a:p>
          <a:p>
            <a:pPr>
              <a:spcBef>
                <a:spcPts val="0"/>
              </a:spcBef>
              <a:spcAft>
                <a:spcPts val="600"/>
              </a:spcAft>
            </a:pPr>
            <a:r>
              <a:rPr lang="en-US" dirty="0">
                <a:latin typeface="Courier Std" pitchFamily="49" charset="0"/>
                <a:cs typeface="Times New Roman" pitchFamily="18" charset="0"/>
              </a:rPr>
              <a:t>    -2	  17</a:t>
            </a:r>
            <a:endParaRPr lang="en-US" dirty="0">
              <a:latin typeface="Courier New" pitchFamily="49" charset="0"/>
              <a:cs typeface="Times New Roman" pitchFamily="18" charset="0"/>
            </a:endParaRPr>
          </a:p>
        </p:txBody>
      </p:sp>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28</a:t>
            </a:fld>
            <a:endParaRPr lang="en-US" dirty="0"/>
          </a:p>
        </p:txBody>
      </p:sp>
    </p:spTree>
    <p:extLst>
      <p:ext uri="{BB962C8B-B14F-4D97-AF65-F5344CB8AC3E}">
        <p14:creationId xmlns:p14="http://schemas.microsoft.com/office/powerpoint/2010/main" val="546417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Multiplication </a:t>
            </a:r>
            <a:r>
              <a:rPr lang="en-US" sz="1200" dirty="0"/>
              <a:t>1</a:t>
            </a:r>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725532" y="1247746"/>
            <a:ext cx="7692936" cy="1207958"/>
          </a:xfrm>
        </p:spPr>
        <p:txBody>
          <a:bodyPr>
            <a:normAutofit/>
          </a:bodyPr>
          <a:lstStyle/>
          <a:p>
            <a:r>
              <a:rPr lang="en-US" dirty="0">
                <a:cs typeface="Times New Roman" pitchFamily="18" charset="0"/>
              </a:rPr>
              <a:t>Multiplying a matrix </a:t>
            </a:r>
            <a:r>
              <a:rPr lang="en-US" b="1" dirty="0">
                <a:cs typeface="Times New Roman" pitchFamily="18" charset="0"/>
              </a:rPr>
              <a:t>A</a:t>
            </a:r>
            <a:r>
              <a:rPr lang="en-US" dirty="0">
                <a:cs typeface="Times New Roman" pitchFamily="18" charset="0"/>
              </a:rPr>
              <a:t> by a scalar </a:t>
            </a:r>
            <a:r>
              <a:rPr lang="en-US" i="1" dirty="0">
                <a:cs typeface="Times New Roman" pitchFamily="18" charset="0"/>
              </a:rPr>
              <a:t>w</a:t>
            </a:r>
            <a:r>
              <a:rPr lang="en-US" dirty="0">
                <a:cs typeface="Times New Roman" pitchFamily="18" charset="0"/>
              </a:rPr>
              <a:t> produces a matrix whose elements are the elements of </a:t>
            </a:r>
            <a:r>
              <a:rPr lang="en-US" b="1" dirty="0">
                <a:cs typeface="Times New Roman" pitchFamily="18" charset="0"/>
              </a:rPr>
              <a:t>A</a:t>
            </a:r>
            <a:r>
              <a:rPr lang="en-US" dirty="0">
                <a:cs typeface="Times New Roman" pitchFamily="18" charset="0"/>
              </a:rPr>
              <a:t> multiplied by </a:t>
            </a:r>
            <a:r>
              <a:rPr lang="en-US" i="1" dirty="0">
                <a:cs typeface="Times New Roman" pitchFamily="18" charset="0"/>
              </a:rPr>
              <a:t>w</a:t>
            </a:r>
            <a:r>
              <a:rPr lang="en-US" dirty="0">
                <a:cs typeface="Times New Roman" pitchFamily="18" charset="0"/>
              </a:rPr>
              <a:t>. For example:</a:t>
            </a:r>
          </a:p>
        </p:txBody>
      </p:sp>
      <p:graphicFrame>
        <p:nvGraphicFramePr>
          <p:cNvPr id="9" name="Object 8">
            <a:extLst>
              <a:ext uri="{FF2B5EF4-FFF2-40B4-BE49-F238E27FC236}">
                <a16:creationId xmlns:a16="http://schemas.microsoft.com/office/drawing/2014/main" id="{EEB7AF74-EA97-43B0-9D19-80B138495D6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42548802"/>
              </p:ext>
            </p:extLst>
          </p:nvPr>
        </p:nvGraphicFramePr>
        <p:xfrm>
          <a:off x="3156618" y="2484943"/>
          <a:ext cx="2830764" cy="835307"/>
        </p:xfrm>
        <a:graphic>
          <a:graphicData uri="http://schemas.openxmlformats.org/presentationml/2006/ole">
            <mc:AlternateContent xmlns:mc="http://schemas.openxmlformats.org/markup-compatibility/2006">
              <mc:Choice xmlns:v="urn:schemas-microsoft-com:vml" Requires="v">
                <p:oleObj name="Equation" r:id="rId2" imgW="1549080" imgH="457200" progId="Equation.DSMT4">
                  <p:embed/>
                </p:oleObj>
              </mc:Choice>
              <mc:Fallback>
                <p:oleObj name="Equation" r:id="rId2" imgW="1549080" imgH="457200" progId="Equation.DSMT4">
                  <p:embed/>
                  <p:pic>
                    <p:nvPicPr>
                      <p:cNvPr id="3" name="Object 2">
                        <a:extLst>
                          <a:ext uri="{FF2B5EF4-FFF2-40B4-BE49-F238E27FC236}">
                            <a16:creationId xmlns:a16="http://schemas.microsoft.com/office/drawing/2014/main" id="{89F2CA81-42AE-49C6-9691-1ED3D36AB403}"/>
                          </a:ext>
                        </a:extLst>
                      </p:cNvPr>
                      <p:cNvPicPr/>
                      <p:nvPr/>
                    </p:nvPicPr>
                    <p:blipFill>
                      <a:blip r:embed="rId3"/>
                      <a:stretch>
                        <a:fillRect/>
                      </a:stretch>
                    </p:blipFill>
                    <p:spPr>
                      <a:xfrm>
                        <a:off x="3156618" y="2484943"/>
                        <a:ext cx="2830764" cy="835307"/>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797A75A8-C5CD-42BD-AE48-CF603C8FB275}"/>
              </a:ext>
            </a:extLst>
          </p:cNvPr>
          <p:cNvSpPr>
            <a:spLocks noGrp="1"/>
          </p:cNvSpPr>
          <p:nvPr>
            <p:ph sz="quarter" idx="14"/>
          </p:nvPr>
        </p:nvSpPr>
        <p:spPr>
          <a:xfrm>
            <a:off x="725532" y="3382394"/>
            <a:ext cx="7692937" cy="2971958"/>
          </a:xfrm>
        </p:spPr>
        <p:txBody>
          <a:bodyPr/>
          <a:lstStyle/>
          <a:p>
            <a:pPr>
              <a:spcAft>
                <a:spcPts val="600"/>
              </a:spcAft>
            </a:pPr>
            <a:r>
              <a:rPr lang="en-US" dirty="0">
                <a:cs typeface="Times New Roman" pitchFamily="18" charset="0"/>
              </a:rPr>
              <a:t>This multiplication is performed in MATLAB as follows:</a:t>
            </a:r>
          </a:p>
          <a:p>
            <a:pPr>
              <a:spcBef>
                <a:spcPts val="1800"/>
              </a:spcBef>
              <a:spcAft>
                <a:spcPts val="600"/>
              </a:spcAft>
            </a:pPr>
            <a:r>
              <a:rPr lang="en-US" dirty="0">
                <a:latin typeface="Courier Std" pitchFamily="49" charset="0"/>
                <a:cs typeface="Times New Roman" pitchFamily="18" charset="0"/>
              </a:rPr>
              <a:t>&gt;&gt;A = [2, 9; 5,</a:t>
            </a:r>
            <a:r>
              <a:rPr lang="en-IN" sz="2400" dirty="0">
                <a:latin typeface="Courier Std" panose="02070409020205020404" pitchFamily="49" charset="0"/>
              </a:rPr>
              <a:t>−</a:t>
            </a:r>
            <a:r>
              <a:rPr lang="en-US" dirty="0">
                <a:latin typeface="Courier Std" pitchFamily="49" charset="0"/>
                <a:cs typeface="Times New Roman" pitchFamily="18" charset="0"/>
              </a:rPr>
              <a:t>7];</a:t>
            </a:r>
          </a:p>
          <a:p>
            <a:pPr>
              <a:spcBef>
                <a:spcPts val="0"/>
              </a:spcBef>
              <a:spcAft>
                <a:spcPts val="600"/>
              </a:spcAft>
            </a:pPr>
            <a:r>
              <a:rPr lang="en-US" dirty="0">
                <a:latin typeface="Courier Std" pitchFamily="49" charset="0"/>
                <a:cs typeface="Times New Roman" pitchFamily="18" charset="0"/>
              </a:rPr>
              <a:t>&gt;&gt;3*A</a:t>
            </a:r>
          </a:p>
          <a:p>
            <a:pPr>
              <a:spcBef>
                <a:spcPts val="0"/>
              </a:spcBef>
              <a:spcAft>
                <a:spcPts val="600"/>
              </a:spcAft>
            </a:pPr>
            <a:r>
              <a:rPr lang="en-US" dirty="0" err="1">
                <a:latin typeface="Courier Std" pitchFamily="49" charset="0"/>
                <a:cs typeface="Times New Roman" pitchFamily="18" charset="0"/>
              </a:rPr>
              <a:t>ans</a:t>
            </a:r>
            <a:r>
              <a:rPr lang="en-US" dirty="0">
                <a:latin typeface="Courier Std" pitchFamily="49" charset="0"/>
                <a:cs typeface="Times New Roman" pitchFamily="18" charset="0"/>
              </a:rPr>
              <a:t> =</a:t>
            </a:r>
          </a:p>
          <a:p>
            <a:pPr>
              <a:spcBef>
                <a:spcPts val="0"/>
              </a:spcBef>
              <a:spcAft>
                <a:spcPts val="600"/>
              </a:spcAft>
            </a:pPr>
            <a:r>
              <a:rPr lang="en-US" dirty="0">
                <a:latin typeface="Courier Std" pitchFamily="49" charset="0"/>
                <a:cs typeface="Times New Roman" pitchFamily="18" charset="0"/>
              </a:rPr>
              <a:t>    6	  27</a:t>
            </a:r>
          </a:p>
          <a:p>
            <a:pPr>
              <a:spcBef>
                <a:spcPts val="0"/>
              </a:spcBef>
              <a:spcAft>
                <a:spcPts val="600"/>
              </a:spcAft>
            </a:pPr>
            <a:r>
              <a:rPr lang="en-US" dirty="0">
                <a:latin typeface="Courier Std" pitchFamily="49" charset="0"/>
                <a:cs typeface="Times New Roman" pitchFamily="18" charset="0"/>
              </a:rPr>
              <a:t>   15	 </a:t>
            </a:r>
            <a:r>
              <a:rPr lang="en-IN" sz="2400" dirty="0">
                <a:latin typeface="Courier Std" panose="02070409020205020404" pitchFamily="49" charset="0"/>
              </a:rPr>
              <a:t>−</a:t>
            </a:r>
            <a:r>
              <a:rPr lang="en-US" dirty="0">
                <a:latin typeface="Courier Std" pitchFamily="49" charset="0"/>
                <a:cs typeface="Times New Roman" pitchFamily="18" charset="0"/>
              </a:rPr>
              <a:t>21</a:t>
            </a:r>
          </a:p>
        </p:txBody>
      </p:sp>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29</a:t>
            </a:fld>
            <a:endParaRPr lang="en-US" dirty="0"/>
          </a:p>
        </p:txBody>
      </p:sp>
    </p:spTree>
    <p:extLst>
      <p:ext uri="{BB962C8B-B14F-4D97-AF65-F5344CB8AC3E}">
        <p14:creationId xmlns:p14="http://schemas.microsoft.com/office/powerpoint/2010/main" val="402509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5124-D618-4376-85BA-392CA2B79EFF}"/>
              </a:ext>
            </a:extLst>
          </p:cNvPr>
          <p:cNvSpPr>
            <a:spLocks noGrp="1"/>
          </p:cNvSpPr>
          <p:nvPr>
            <p:ph type="title"/>
          </p:nvPr>
        </p:nvSpPr>
        <p:spPr/>
        <p:txBody>
          <a:bodyPr/>
          <a:lstStyle/>
          <a:p>
            <a:r>
              <a:rPr lang="en-US" dirty="0"/>
              <a:t>Vectors </a:t>
            </a:r>
            <a:r>
              <a:rPr lang="en-US" sz="1200" dirty="0"/>
              <a:t>1</a:t>
            </a:r>
            <a:endParaRPr lang="en-IN" dirty="0"/>
          </a:p>
        </p:txBody>
      </p:sp>
      <p:sp>
        <p:nvSpPr>
          <p:cNvPr id="3" name="Content Placeholder 2">
            <a:extLst>
              <a:ext uri="{FF2B5EF4-FFF2-40B4-BE49-F238E27FC236}">
                <a16:creationId xmlns:a16="http://schemas.microsoft.com/office/drawing/2014/main" id="{25D53AE4-F1D6-4071-BD8F-0E9A8A5601BB}"/>
              </a:ext>
            </a:extLst>
          </p:cNvPr>
          <p:cNvSpPr>
            <a:spLocks noGrp="1"/>
          </p:cNvSpPr>
          <p:nvPr>
            <p:ph sz="quarter" idx="11"/>
          </p:nvPr>
        </p:nvSpPr>
        <p:spPr>
          <a:xfrm>
            <a:off x="724644" y="1136342"/>
            <a:ext cx="6901279" cy="5308846"/>
          </a:xfrm>
        </p:spPr>
        <p:txBody>
          <a:bodyPr/>
          <a:lstStyle/>
          <a:p>
            <a:r>
              <a:rPr lang="en-US" dirty="0"/>
              <a:t>To create a </a:t>
            </a:r>
            <a:r>
              <a:rPr lang="en-US" i="1" dirty="0"/>
              <a:t>row </a:t>
            </a:r>
            <a:r>
              <a:rPr lang="en-US" dirty="0"/>
              <a:t>vector, separate the elements by commas. Use square brackets. For example,</a:t>
            </a:r>
          </a:p>
          <a:p>
            <a:r>
              <a:rPr lang="en-US" dirty="0">
                <a:latin typeface="Courier Std" pitchFamily="49" charset="0"/>
              </a:rPr>
              <a:t>&gt;&gt;p = [3,7,9]</a:t>
            </a:r>
          </a:p>
          <a:p>
            <a:r>
              <a:rPr lang="en-US" dirty="0">
                <a:latin typeface="Courier Std" pitchFamily="49" charset="0"/>
              </a:rPr>
              <a:t>p =</a:t>
            </a:r>
          </a:p>
          <a:p>
            <a:r>
              <a:rPr lang="en-US" dirty="0">
                <a:latin typeface="Courier Std" pitchFamily="49" charset="0"/>
              </a:rPr>
              <a:t>   3   7   9</a:t>
            </a:r>
          </a:p>
          <a:p>
            <a:r>
              <a:rPr lang="en-US" dirty="0"/>
              <a:t>You can create a </a:t>
            </a:r>
            <a:r>
              <a:rPr lang="en-US" i="1" dirty="0"/>
              <a:t>column</a:t>
            </a:r>
            <a:r>
              <a:rPr lang="en-US" dirty="0"/>
              <a:t> vector by using the </a:t>
            </a:r>
            <a:r>
              <a:rPr lang="en-US" i="1" dirty="0"/>
              <a:t>transpose</a:t>
            </a:r>
            <a:r>
              <a:rPr lang="en-US" dirty="0"/>
              <a:t> notation</a:t>
            </a:r>
            <a:endParaRPr lang="en-US" dirty="0">
              <a:latin typeface="Courier Std" pitchFamily="49" charset="0"/>
            </a:endParaRPr>
          </a:p>
        </p:txBody>
      </p:sp>
      <p:graphicFrame>
        <p:nvGraphicFramePr>
          <p:cNvPr id="6" name="Object 5">
            <a:extLst>
              <a:ext uri="{FF2B5EF4-FFF2-40B4-BE49-F238E27FC236}">
                <a16:creationId xmlns:a16="http://schemas.microsoft.com/office/drawing/2014/main" id="{21C7E161-DC9B-448B-864B-6ECC7F300A04}"/>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604756953"/>
              </p:ext>
            </p:extLst>
          </p:nvPr>
        </p:nvGraphicFramePr>
        <p:xfrm>
          <a:off x="1841191" y="3663303"/>
          <a:ext cx="426521" cy="426521"/>
        </p:xfrm>
        <a:graphic>
          <a:graphicData uri="http://schemas.openxmlformats.org/presentationml/2006/ole">
            <mc:AlternateContent xmlns:mc="http://schemas.openxmlformats.org/markup-compatibility/2006">
              <mc:Choice xmlns:v="urn:schemas-microsoft-com:vml" Requires="v">
                <p:oleObj name="Equation" r:id="rId2" imgW="215640" imgH="215640" progId="Equation.DSMT4">
                  <p:embed/>
                </p:oleObj>
              </mc:Choice>
              <mc:Fallback>
                <p:oleObj name="Equation" r:id="rId2" imgW="215640" imgH="215640" progId="Equation.DSMT4">
                  <p:embed/>
                  <p:pic>
                    <p:nvPicPr>
                      <p:cNvPr id="0" name=""/>
                      <p:cNvPicPr/>
                      <p:nvPr/>
                    </p:nvPicPr>
                    <p:blipFill>
                      <a:blip r:embed="rId3"/>
                      <a:stretch>
                        <a:fillRect/>
                      </a:stretch>
                    </p:blipFill>
                    <p:spPr>
                      <a:xfrm>
                        <a:off x="1841191" y="3663303"/>
                        <a:ext cx="426521" cy="426521"/>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E5F0202B-405E-441F-AF43-45E14F409A05}"/>
              </a:ext>
            </a:extLst>
          </p:cNvPr>
          <p:cNvSpPr>
            <a:spLocks noGrp="1"/>
          </p:cNvSpPr>
          <p:nvPr>
            <p:ph sz="quarter" idx="14"/>
          </p:nvPr>
        </p:nvSpPr>
        <p:spPr>
          <a:xfrm>
            <a:off x="715764" y="4083728"/>
            <a:ext cx="7638125" cy="2466513"/>
          </a:xfrm>
        </p:spPr>
        <p:txBody>
          <a:bodyPr/>
          <a:lstStyle/>
          <a:p>
            <a:r>
              <a:rPr lang="en-US" dirty="0">
                <a:latin typeface="Courier Std" pitchFamily="49" charset="0"/>
              </a:rPr>
              <a:t>&gt;&gt;p = [3,7,9]'</a:t>
            </a:r>
          </a:p>
          <a:p>
            <a:r>
              <a:rPr lang="en-US" dirty="0">
                <a:latin typeface="Courier Std" pitchFamily="49" charset="0"/>
              </a:rPr>
              <a:t>p =</a:t>
            </a:r>
          </a:p>
          <a:p>
            <a:r>
              <a:rPr lang="en-US" dirty="0">
                <a:latin typeface="Courier Std" pitchFamily="49" charset="0"/>
              </a:rPr>
              <a:t>   3</a:t>
            </a:r>
          </a:p>
          <a:p>
            <a:r>
              <a:rPr lang="en-US" dirty="0">
                <a:latin typeface="Courier Std" pitchFamily="49" charset="0"/>
              </a:rPr>
              <a:t>   7</a:t>
            </a:r>
          </a:p>
          <a:p>
            <a:r>
              <a:rPr lang="en-US" dirty="0">
                <a:latin typeface="Courier Std" pitchFamily="49" charset="0"/>
              </a:rPr>
              <a:t>   9</a:t>
            </a:r>
          </a:p>
        </p:txBody>
      </p:sp>
      <p:sp>
        <p:nvSpPr>
          <p:cNvPr id="7" name="Slide Number Placeholder 6">
            <a:extLst>
              <a:ext uri="{FF2B5EF4-FFF2-40B4-BE49-F238E27FC236}">
                <a16:creationId xmlns:a16="http://schemas.microsoft.com/office/drawing/2014/main" id="{B902467B-EFE1-49F9-9752-C74B8512AD84}"/>
              </a:ext>
            </a:extLst>
          </p:cNvPr>
          <p:cNvSpPr>
            <a:spLocks noGrp="1"/>
          </p:cNvSpPr>
          <p:nvPr>
            <p:ph type="sldNum" sz="quarter" idx="10"/>
          </p:nvPr>
        </p:nvSpPr>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3571977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6BC1-99E9-4BA9-922C-B7E0DE3D190B}"/>
              </a:ext>
            </a:extLst>
          </p:cNvPr>
          <p:cNvSpPr>
            <a:spLocks noGrp="1"/>
          </p:cNvSpPr>
          <p:nvPr>
            <p:ph type="title"/>
          </p:nvPr>
        </p:nvSpPr>
        <p:spPr/>
        <p:txBody>
          <a:bodyPr/>
          <a:lstStyle/>
          <a:p>
            <a:r>
              <a:rPr lang="en-US" dirty="0"/>
              <a:t>Multiplication </a:t>
            </a:r>
            <a:r>
              <a:rPr lang="en-US" sz="1200" dirty="0"/>
              <a:t>2</a:t>
            </a:r>
          </a:p>
        </p:txBody>
      </p:sp>
      <p:sp>
        <p:nvSpPr>
          <p:cNvPr id="3" name="Content Placeholder 2">
            <a:extLst>
              <a:ext uri="{FF2B5EF4-FFF2-40B4-BE49-F238E27FC236}">
                <a16:creationId xmlns:a16="http://schemas.microsoft.com/office/drawing/2014/main" id="{9AEC7445-DE54-4FF3-8AE7-646DA1D40654}"/>
              </a:ext>
            </a:extLst>
          </p:cNvPr>
          <p:cNvSpPr>
            <a:spLocks noGrp="1"/>
          </p:cNvSpPr>
          <p:nvPr>
            <p:ph sz="quarter" idx="11"/>
          </p:nvPr>
        </p:nvSpPr>
        <p:spPr>
          <a:xfrm>
            <a:off x="541538" y="1332365"/>
            <a:ext cx="8259562" cy="4926706"/>
          </a:xfrm>
        </p:spPr>
        <p:txBody>
          <a:bodyPr>
            <a:normAutofit/>
          </a:bodyPr>
          <a:lstStyle/>
          <a:p>
            <a:pPr>
              <a:spcAft>
                <a:spcPts val="800"/>
              </a:spcAft>
            </a:pPr>
            <a:r>
              <a:rPr lang="en-US" sz="2800" dirty="0">
                <a:cs typeface="Times New Roman" pitchFamily="18" charset="0"/>
              </a:rPr>
              <a:t>Multiplication of an array by a scalar is easily defined and easily carried out.</a:t>
            </a:r>
          </a:p>
          <a:p>
            <a:pPr>
              <a:spcAft>
                <a:spcPts val="800"/>
              </a:spcAft>
            </a:pPr>
            <a:r>
              <a:rPr lang="en-US" sz="2800" dirty="0">
                <a:cs typeface="Times New Roman" pitchFamily="18" charset="0"/>
              </a:rPr>
              <a:t>However, multiplication of two </a:t>
            </a:r>
            <a:r>
              <a:rPr lang="en-US" sz="2800" i="1" dirty="0">
                <a:cs typeface="Times New Roman" pitchFamily="18" charset="0"/>
              </a:rPr>
              <a:t>arrays</a:t>
            </a:r>
            <a:r>
              <a:rPr lang="en-US" sz="2800" dirty="0">
                <a:cs typeface="Times New Roman" pitchFamily="18" charset="0"/>
              </a:rPr>
              <a:t> is not so straightforward. </a:t>
            </a:r>
          </a:p>
          <a:p>
            <a:pPr marL="457200" indent="-457200">
              <a:spcAft>
                <a:spcPts val="800"/>
              </a:spcAft>
            </a:pPr>
            <a:r>
              <a:rPr lang="en-US" sz="2800" dirty="0">
                <a:cs typeface="Times New Roman" pitchFamily="18" charset="0"/>
              </a:rPr>
              <a:t>MATLAB uses two definitions of multiplication:</a:t>
            </a:r>
          </a:p>
          <a:p>
            <a:pPr marL="612000" indent="-612000">
              <a:spcAft>
                <a:spcPts val="800"/>
              </a:spcAft>
            </a:pPr>
            <a:r>
              <a:rPr lang="en-US" sz="2800" i="1" dirty="0">
                <a:cs typeface="Times New Roman" pitchFamily="18" charset="0"/>
              </a:rPr>
              <a:t>(1)  array</a:t>
            </a:r>
            <a:r>
              <a:rPr lang="en-US" sz="2800" dirty="0">
                <a:cs typeface="Times New Roman" pitchFamily="18" charset="0"/>
              </a:rPr>
              <a:t> multiplication (also called </a:t>
            </a:r>
            <a:r>
              <a:rPr lang="en-US" sz="2800" i="1" dirty="0">
                <a:cs typeface="Times New Roman" pitchFamily="18" charset="0"/>
              </a:rPr>
              <a:t>element-by-element </a:t>
            </a:r>
            <a:r>
              <a:rPr lang="en-US" sz="2800" dirty="0">
                <a:cs typeface="Times New Roman" pitchFamily="18" charset="0"/>
              </a:rPr>
              <a:t>multiplication), and </a:t>
            </a:r>
          </a:p>
          <a:p>
            <a:pPr>
              <a:spcAft>
                <a:spcPts val="800"/>
              </a:spcAft>
            </a:pPr>
            <a:r>
              <a:rPr lang="en-US" sz="2800" i="1" dirty="0">
                <a:cs typeface="Times New Roman" pitchFamily="18" charset="0"/>
              </a:rPr>
              <a:t>(2)  matrix</a:t>
            </a:r>
            <a:r>
              <a:rPr lang="en-US" sz="2800" dirty="0">
                <a:cs typeface="Times New Roman" pitchFamily="18" charset="0"/>
              </a:rPr>
              <a:t> multiplication. </a:t>
            </a:r>
          </a:p>
        </p:txBody>
      </p:sp>
      <p:sp>
        <p:nvSpPr>
          <p:cNvPr id="6" name="Slide Number Placeholder 5">
            <a:extLst>
              <a:ext uri="{FF2B5EF4-FFF2-40B4-BE49-F238E27FC236}">
                <a16:creationId xmlns:a16="http://schemas.microsoft.com/office/drawing/2014/main" id="{69206D0D-95D6-4A09-B33E-5DC3FDB85884}"/>
              </a:ext>
            </a:extLst>
          </p:cNvPr>
          <p:cNvSpPr>
            <a:spLocks noGrp="1"/>
          </p:cNvSpPr>
          <p:nvPr>
            <p:ph type="sldNum" sz="quarter" idx="10"/>
          </p:nvPr>
        </p:nvSpPr>
        <p:spPr/>
        <p:txBody>
          <a:bodyPr/>
          <a:lstStyle/>
          <a:p>
            <a:fld id="{68151E55-6873-49E2-B8D5-2F265E6F1973}" type="slidenum">
              <a:rPr lang="en-US" smtClean="0"/>
              <a:t>30</a:t>
            </a:fld>
            <a:endParaRPr lang="en-US" dirty="0"/>
          </a:p>
        </p:txBody>
      </p:sp>
    </p:spTree>
    <p:extLst>
      <p:ext uri="{BB962C8B-B14F-4D97-AF65-F5344CB8AC3E}">
        <p14:creationId xmlns:p14="http://schemas.microsoft.com/office/powerpoint/2010/main" val="2191368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6BC1-99E9-4BA9-922C-B7E0DE3D190B}"/>
              </a:ext>
            </a:extLst>
          </p:cNvPr>
          <p:cNvSpPr>
            <a:spLocks noGrp="1"/>
          </p:cNvSpPr>
          <p:nvPr>
            <p:ph type="title"/>
          </p:nvPr>
        </p:nvSpPr>
        <p:spPr/>
        <p:txBody>
          <a:bodyPr/>
          <a:lstStyle/>
          <a:p>
            <a:r>
              <a:rPr lang="en-US" dirty="0"/>
              <a:t>Division and exponentiation</a:t>
            </a:r>
            <a:endParaRPr lang="en-US" sz="1200" dirty="0"/>
          </a:p>
        </p:txBody>
      </p:sp>
      <p:sp>
        <p:nvSpPr>
          <p:cNvPr id="3" name="Content Placeholder 2">
            <a:extLst>
              <a:ext uri="{FF2B5EF4-FFF2-40B4-BE49-F238E27FC236}">
                <a16:creationId xmlns:a16="http://schemas.microsoft.com/office/drawing/2014/main" id="{9AEC7445-DE54-4FF3-8AE7-646DA1D40654}"/>
              </a:ext>
            </a:extLst>
          </p:cNvPr>
          <p:cNvSpPr>
            <a:spLocks noGrp="1"/>
          </p:cNvSpPr>
          <p:nvPr>
            <p:ph sz="quarter" idx="11"/>
          </p:nvPr>
        </p:nvSpPr>
        <p:spPr>
          <a:xfrm>
            <a:off x="677477" y="1260631"/>
            <a:ext cx="7789045" cy="4163985"/>
          </a:xfrm>
        </p:spPr>
        <p:txBody>
          <a:bodyPr>
            <a:noAutofit/>
          </a:bodyPr>
          <a:lstStyle/>
          <a:p>
            <a:pPr>
              <a:spcAft>
                <a:spcPts val="600"/>
              </a:spcAft>
            </a:pPr>
            <a:r>
              <a:rPr lang="en-US" sz="2800" dirty="0"/>
              <a:t>Division and exponentiation must also be carefully defined when you are dealing with operations between two arrays.</a:t>
            </a:r>
          </a:p>
          <a:p>
            <a:pPr>
              <a:spcAft>
                <a:spcPts val="600"/>
              </a:spcAft>
            </a:pPr>
            <a:r>
              <a:rPr lang="en-US" sz="2800" dirty="0"/>
              <a:t>MATLAB has two forms of arithmetic operations on arrays. Next, we introduce one form, called </a:t>
            </a:r>
            <a:r>
              <a:rPr lang="en-US" sz="2800" i="1" dirty="0"/>
              <a:t>array</a:t>
            </a:r>
            <a:r>
              <a:rPr lang="en-US" sz="2800" dirty="0"/>
              <a:t> operations, which are also called </a:t>
            </a:r>
            <a:r>
              <a:rPr lang="en-US" sz="2800" i="1" dirty="0"/>
              <a:t>element-by-element</a:t>
            </a:r>
            <a:r>
              <a:rPr lang="en-US" sz="2800" dirty="0"/>
              <a:t> operations. Then we will introduce </a:t>
            </a:r>
            <a:r>
              <a:rPr lang="en-US" sz="2800" i="1" dirty="0"/>
              <a:t>matrix</a:t>
            </a:r>
            <a:r>
              <a:rPr lang="en-US" sz="2800" dirty="0"/>
              <a:t> operations. Each form has its own applications.</a:t>
            </a:r>
          </a:p>
        </p:txBody>
      </p:sp>
      <p:sp>
        <p:nvSpPr>
          <p:cNvPr id="6" name="Slide Number Placeholder 5">
            <a:extLst>
              <a:ext uri="{FF2B5EF4-FFF2-40B4-BE49-F238E27FC236}">
                <a16:creationId xmlns:a16="http://schemas.microsoft.com/office/drawing/2014/main" id="{69206D0D-95D6-4A09-B33E-5DC3FDB85884}"/>
              </a:ext>
            </a:extLst>
          </p:cNvPr>
          <p:cNvSpPr>
            <a:spLocks noGrp="1"/>
          </p:cNvSpPr>
          <p:nvPr>
            <p:ph type="sldNum" sz="quarter" idx="10"/>
          </p:nvPr>
        </p:nvSpPr>
        <p:spPr/>
        <p:txBody>
          <a:bodyPr/>
          <a:lstStyle/>
          <a:p>
            <a:fld id="{68151E55-6873-49E2-B8D5-2F265E6F1973}" type="slidenum">
              <a:rPr lang="en-US" smtClean="0"/>
              <a:t>31</a:t>
            </a:fld>
            <a:endParaRPr lang="en-US" dirty="0"/>
          </a:p>
        </p:txBody>
      </p:sp>
    </p:spTree>
    <p:extLst>
      <p:ext uri="{BB962C8B-B14F-4D97-AF65-F5344CB8AC3E}">
        <p14:creationId xmlns:p14="http://schemas.microsoft.com/office/powerpoint/2010/main" val="2905921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6BC1-99E9-4BA9-922C-B7E0DE3D190B}"/>
              </a:ext>
            </a:extLst>
          </p:cNvPr>
          <p:cNvSpPr>
            <a:spLocks noGrp="1"/>
          </p:cNvSpPr>
          <p:nvPr>
            <p:ph type="title"/>
          </p:nvPr>
        </p:nvSpPr>
        <p:spPr/>
        <p:txBody>
          <a:bodyPr>
            <a:normAutofit/>
          </a:bodyPr>
          <a:lstStyle/>
          <a:p>
            <a:r>
              <a:rPr lang="en-US" dirty="0"/>
              <a:t>Element-by-element operations </a:t>
            </a:r>
            <a:r>
              <a:rPr lang="en-US" sz="1200" dirty="0"/>
              <a:t>1</a:t>
            </a:r>
          </a:p>
        </p:txBody>
      </p:sp>
      <mc:AlternateContent xmlns:mc="http://schemas.openxmlformats.org/markup-compatibility/2006" xmlns:a14="http://schemas.microsoft.com/office/drawing/2010/main">
        <mc:Choice Requires="a14">
          <p:graphicFrame>
            <p:nvGraphicFramePr>
              <p:cNvPr id="4" name="Table 2">
                <a:extLst>
                  <a:ext uri="{FF2B5EF4-FFF2-40B4-BE49-F238E27FC236}">
                    <a16:creationId xmlns:a16="http://schemas.microsoft.com/office/drawing/2014/main" id="{5D7451A1-DDF7-431E-AB09-6FDC05DBD2DF}"/>
                  </a:ext>
                </a:extLst>
              </p:cNvPr>
              <p:cNvGraphicFramePr>
                <a:graphicFrameLocks noGrp="1"/>
              </p:cNvGraphicFramePr>
              <p:nvPr>
                <p:extLst>
                  <p:ext uri="{D42A27DB-BD31-4B8C-83A1-F6EECF244321}">
                    <p14:modId xmlns:p14="http://schemas.microsoft.com/office/powerpoint/2010/main" val="2030858891"/>
                  </p:ext>
                </p:extLst>
              </p:nvPr>
            </p:nvGraphicFramePr>
            <p:xfrm>
              <a:off x="228600" y="1187389"/>
              <a:ext cx="8686800" cy="5302188"/>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1005840">
                      <a:extLst>
                        <a:ext uri="{9D8B030D-6E8A-4147-A177-3AD203B41FA5}">
                          <a16:colId xmlns:a16="http://schemas.microsoft.com/office/drawing/2014/main" val="20002"/>
                        </a:ext>
                      </a:extLst>
                    </a:gridCol>
                    <a:gridCol w="3566160">
                      <a:extLst>
                        <a:ext uri="{9D8B030D-6E8A-4147-A177-3AD203B41FA5}">
                          <a16:colId xmlns:a16="http://schemas.microsoft.com/office/drawing/2014/main" val="20003"/>
                        </a:ext>
                      </a:extLst>
                    </a:gridCol>
                  </a:tblGrid>
                  <a:tr h="518291">
                    <a:tc>
                      <a:txBody>
                        <a:bodyPr/>
                        <a:lstStyle/>
                        <a:p>
                          <a:r>
                            <a:rPr lang="en-US" sz="2000" dirty="0">
                              <a:solidFill>
                                <a:schemeClr val="tx1"/>
                              </a:solidFill>
                              <a:latin typeface="Times New Roman" panose="02020603050405020304" pitchFamily="18" charset="0"/>
                              <a:cs typeface="Times New Roman" panose="02020603050405020304" pitchFamily="18" charset="0"/>
                            </a:rPr>
                            <a:t>Symbol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Operation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Form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Examples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8291">
                    <a:tc>
                      <a:txBody>
                        <a:bodyPr/>
                        <a:lstStyle/>
                        <a:p>
                          <a:pPr algn="l"/>
                          <a:r>
                            <a:rPr lang="en-US" sz="2000" dirty="0">
                              <a:latin typeface="Times New Roman" panose="02020603050405020304" pitchFamily="18" charset="0"/>
                              <a:cs typeface="Times New Roman" panose="02020603050405020304" pitchFamily="18"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Scalar-array addition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000" dirty="0">
                              <a:latin typeface="Courier Std" pitchFamily="49" charset="0"/>
                              <a:cs typeface="Arial" panose="020B0604020202020204" pitchFamily="34" charset="0"/>
                            </a:rPr>
                            <a:t>A +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[6,3]+2=[8,5]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18291">
                    <a:tc>
                      <a:txBody>
                        <a:bodyPr/>
                        <a:lstStyle/>
                        <a:p>
                          <a:pPr algn="l"/>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Scalar-array subtraction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Courier Std" pitchFamily="49" charset="0"/>
                              <a:cs typeface="Arial" panose="020B0604020202020204" pitchFamily="34" charset="0"/>
                            </a:rPr>
                            <a:t>A </a:t>
                          </a:r>
                          <a14:m>
                            <m:oMath xmlns:m="http://schemas.openxmlformats.org/officeDocument/2006/math">
                              <m:r>
                                <a:rPr lang="en-IN" sz="2000" i="1" dirty="0" smtClean="0">
                                  <a:latin typeface="Cambria Math" panose="02040503050406030204" pitchFamily="18" charset="0"/>
                                </a:rPr>
                                <m:t>−</m:t>
                              </m:r>
                            </m:oMath>
                          </a14:m>
                          <a:r>
                            <a:rPr lang="en-US" sz="2000" dirty="0">
                              <a:latin typeface="Courier Std" pitchFamily="49" charset="0"/>
                              <a:cs typeface="Arial" panose="020B0604020202020204" pitchFamily="34" charset="0"/>
                            </a:rPr>
                            <a:t> B</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[8,3]-5=[3,-2]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18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Array addition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Courier Std" pitchFamily="49" charset="0"/>
                              <a:cs typeface="Arial" panose="020B0604020202020204" pitchFamily="34" charset="0"/>
                            </a:rPr>
                            <a:t>A + B</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[6,5]+[4,8]=[10,13]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18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Array subtraction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Courier Std" pitchFamily="49" charset="0"/>
                              <a:cs typeface="Arial" panose="020B0604020202020204" pitchFamily="34" charset="0"/>
                            </a:rPr>
                            <a:t>A </a:t>
                          </a:r>
                          <a:r>
                            <a:rPr lang="en-IN" sz="2000" dirty="0">
                              <a:latin typeface="Courier Std" panose="02070409020205020404" pitchFamily="49" charset="0"/>
                            </a:rPr>
                            <a:t>−</a:t>
                          </a:r>
                          <a:r>
                            <a:rPr lang="en-US" sz="2000" dirty="0">
                              <a:latin typeface="Courier Std" pitchFamily="49" charset="0"/>
                              <a:cs typeface="Arial" panose="020B0604020202020204" pitchFamily="34" charset="0"/>
                            </a:rPr>
                            <a:t> B</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[6,5]-[4,8]=[2,-3]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18291">
                    <a:tc>
                      <a:txBody>
                        <a:bodyPr/>
                        <a:lstStyle/>
                        <a:p>
                          <a:pPr algn="l"/>
                          <a:r>
                            <a:rPr lang="en-US" sz="20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Array multiplication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Courier Std" pitchFamily="49" charset="0"/>
                              <a:cs typeface="Arial" panose="020B0604020202020204" pitchFamily="34" charset="0"/>
                            </a:rPr>
                            <a:t>A.*B</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[3,5].*[4,8]=[12,40]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18291">
                    <a:tc>
                      <a:txBody>
                        <a:bodyPr/>
                        <a:lstStyle/>
                        <a:p>
                          <a:pPr algn="l"/>
                          <a:r>
                            <a:rPr lang="en-US" sz="20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Array right division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cs typeface="Arial" panose="020B0604020202020204" pitchFamily="34" charset="0"/>
                            </a:rPr>
                            <a:t>A./B</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[2,5]./[4,8]=[2/4,5/8]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518291">
                    <a:tc>
                      <a:txBody>
                        <a:bodyPr/>
                        <a:lstStyle/>
                        <a:p>
                          <a:pPr algn="l"/>
                          <a:r>
                            <a:rPr lang="en-US" sz="2000" dirty="0">
                              <a:latin typeface="Times New Roman" panose="02020603050405020304" pitchFamily="18" charset="0"/>
                              <a:cs typeface="Times New Roman" panose="02020603050405020304" pitchFamily="18" charset="0"/>
                            </a:rPr>
                            <a:t>.</a:t>
                          </a:r>
                          <a:r>
                            <a:rPr lang="en-US" sz="200" dirty="0">
                              <a:solidFill>
                                <a:schemeClr val="bg1"/>
                              </a:solidFill>
                              <a:latin typeface="Times New Roman" panose="02020603050405020304" pitchFamily="18" charset="0"/>
                              <a:cs typeface="Times New Roman" panose="02020603050405020304" pitchFamily="18" charset="0"/>
                            </a:rPr>
                            <a:t>back slash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Array left division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cs typeface="Arial" panose="020B0604020202020204" pitchFamily="34" charset="0"/>
                            </a:rPr>
                            <a:t>A.\B</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[2,5].\[4,8]=[2\4,5\8]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155860">
                    <a:tc>
                      <a:txBody>
                        <a:bodyPr/>
                        <a:lstStyle/>
                        <a:p>
                          <a:pPr algn="l"/>
                          <a:r>
                            <a:rPr lang="en-US" sz="2000" dirty="0">
                              <a:latin typeface="Times New Roman" panose="02020603050405020304" pitchFamily="18" charset="0"/>
                              <a:cs typeface="Times New Roman" panose="02020603050405020304" pitchFamily="18" charset="0"/>
                            </a:rPr>
                            <a:t>. </a:t>
                          </a:r>
                          <a:r>
                            <a:rPr lang="en-US" sz="200" dirty="0">
                              <a:latin typeface="Times New Roman" panose="02020603050405020304" pitchFamily="18" charset="0"/>
                              <a:cs typeface="Times New Roman" panose="02020603050405020304" pitchFamily="18" charset="0"/>
                            </a:rPr>
                            <a:t>and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Array exponentiation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cs typeface="Arial" panose="020B0604020202020204" pitchFamily="34" charset="0"/>
                            </a:rPr>
                            <a:t>A.^B</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[3,5].^2=[3^2,5^2]</a:t>
                          </a:r>
                          <a:endParaRPr lang="en-US" sz="2000" dirty="0">
                            <a:latin typeface="Courier Std" pitchFamily="49"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2.^[3,5]=[2^3,2^5]</a:t>
                          </a:r>
                        </a:p>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[3,5].^[2,4]=[3^2,5^4]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mc:Choice>
        <mc:Fallback xmlns="">
          <p:graphicFrame>
            <p:nvGraphicFramePr>
              <p:cNvPr id="4" name="Table 2">
                <a:extLst>
                  <a:ext uri="{FF2B5EF4-FFF2-40B4-BE49-F238E27FC236}">
                    <a16:creationId xmlns:a16="http://schemas.microsoft.com/office/drawing/2014/main" id="{5D7451A1-DDF7-431E-AB09-6FDC05DBD2DF}"/>
                  </a:ext>
                </a:extLst>
              </p:cNvPr>
              <p:cNvGraphicFramePr>
                <a:graphicFrameLocks noGrp="1"/>
              </p:cNvGraphicFramePr>
              <p:nvPr>
                <p:extLst>
                  <p:ext uri="{D42A27DB-BD31-4B8C-83A1-F6EECF244321}">
                    <p14:modId xmlns:p14="http://schemas.microsoft.com/office/powerpoint/2010/main" val="2030858891"/>
                  </p:ext>
                </p:extLst>
              </p:nvPr>
            </p:nvGraphicFramePr>
            <p:xfrm>
              <a:off x="228600" y="1187389"/>
              <a:ext cx="8686800" cy="5302188"/>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1005840">
                      <a:extLst>
                        <a:ext uri="{9D8B030D-6E8A-4147-A177-3AD203B41FA5}">
                          <a16:colId xmlns:a16="http://schemas.microsoft.com/office/drawing/2014/main" val="20002"/>
                        </a:ext>
                      </a:extLst>
                    </a:gridCol>
                    <a:gridCol w="3566160">
                      <a:extLst>
                        <a:ext uri="{9D8B030D-6E8A-4147-A177-3AD203B41FA5}">
                          <a16:colId xmlns:a16="http://schemas.microsoft.com/office/drawing/2014/main" val="20003"/>
                        </a:ext>
                      </a:extLst>
                    </a:gridCol>
                  </a:tblGrid>
                  <a:tr h="518291">
                    <a:tc>
                      <a:txBody>
                        <a:bodyPr/>
                        <a:lstStyle/>
                        <a:p>
                          <a:r>
                            <a:rPr lang="en-US" sz="2000" dirty="0">
                              <a:solidFill>
                                <a:schemeClr val="tx1"/>
                              </a:solidFill>
                              <a:latin typeface="Times New Roman" panose="02020603050405020304" pitchFamily="18" charset="0"/>
                              <a:cs typeface="Times New Roman" panose="02020603050405020304" pitchFamily="18" charset="0"/>
                            </a:rPr>
                            <a:t>Symbol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Operation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Form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Examples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8291">
                    <a:tc>
                      <a:txBody>
                        <a:bodyPr/>
                        <a:lstStyle/>
                        <a:p>
                          <a:pPr algn="l"/>
                          <a:r>
                            <a:rPr lang="en-US" sz="2000" dirty="0">
                              <a:latin typeface="Times New Roman" panose="02020603050405020304" pitchFamily="18" charset="0"/>
                              <a:cs typeface="Times New Roman" panose="02020603050405020304" pitchFamily="18"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Scalar-array addition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000" dirty="0">
                              <a:latin typeface="Courier Std" pitchFamily="49" charset="0"/>
                              <a:cs typeface="Arial" panose="020B0604020202020204" pitchFamily="34" charset="0"/>
                            </a:rPr>
                            <a:t>A +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[6,3]+2=[8,5]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18291">
                    <a:tc>
                      <a:txBody>
                        <a:bodyPr/>
                        <a:lstStyle/>
                        <a:p>
                          <a:pPr algn="l"/>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Scalar-array subtraction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406627" t="-205882" r="-352410" b="-724706"/>
                          </a:stretch>
                        </a:blip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[8,3]-5=[3,-2]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18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Array addition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Courier Std" pitchFamily="49" charset="0"/>
                              <a:cs typeface="Arial" panose="020B0604020202020204" pitchFamily="34" charset="0"/>
                            </a:rPr>
                            <a:t>A + B</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[6,5]+[4,8]=[10,13]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18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Array subtraction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Courier Std" pitchFamily="49" charset="0"/>
                              <a:cs typeface="Arial" panose="020B0604020202020204" pitchFamily="34" charset="0"/>
                            </a:rPr>
                            <a:t>A </a:t>
                          </a:r>
                          <a:r>
                            <a:rPr lang="en-IN" sz="2000" dirty="0">
                              <a:latin typeface="Courier Std" panose="02070409020205020404" pitchFamily="49" charset="0"/>
                            </a:rPr>
                            <a:t>−</a:t>
                          </a:r>
                          <a:r>
                            <a:rPr lang="en-US" sz="2000" dirty="0">
                              <a:latin typeface="Courier Std" pitchFamily="49" charset="0"/>
                              <a:cs typeface="Arial" panose="020B0604020202020204" pitchFamily="34" charset="0"/>
                            </a:rPr>
                            <a:t> B</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[6,5]-[4,8]=[2,-3]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18291">
                    <a:tc>
                      <a:txBody>
                        <a:bodyPr/>
                        <a:lstStyle/>
                        <a:p>
                          <a:pPr algn="l"/>
                          <a:r>
                            <a:rPr lang="en-US" sz="20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Array multiplication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Courier Std" pitchFamily="49" charset="0"/>
                              <a:cs typeface="Arial" panose="020B0604020202020204" pitchFamily="34" charset="0"/>
                            </a:rPr>
                            <a:t>A.*B</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[3,5].*[4,8]=[12,40]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18291">
                    <a:tc>
                      <a:txBody>
                        <a:bodyPr/>
                        <a:lstStyle/>
                        <a:p>
                          <a:pPr algn="l"/>
                          <a:r>
                            <a:rPr lang="en-US" sz="20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Array right division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cs typeface="Arial" panose="020B0604020202020204" pitchFamily="34" charset="0"/>
                            </a:rPr>
                            <a:t>A./B</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[2,5]./[4,8]=[2/4,5/8]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518291">
                    <a:tc>
                      <a:txBody>
                        <a:bodyPr/>
                        <a:lstStyle/>
                        <a:p>
                          <a:pPr algn="l"/>
                          <a:r>
                            <a:rPr lang="en-US" sz="2000" dirty="0">
                              <a:latin typeface="Times New Roman" panose="02020603050405020304" pitchFamily="18" charset="0"/>
                              <a:cs typeface="Times New Roman" panose="02020603050405020304" pitchFamily="18" charset="0"/>
                            </a:rPr>
                            <a:t>.</a:t>
                          </a:r>
                          <a:r>
                            <a:rPr lang="en-US" sz="200" dirty="0">
                              <a:solidFill>
                                <a:schemeClr val="bg1"/>
                              </a:solidFill>
                              <a:latin typeface="Times New Roman" panose="02020603050405020304" pitchFamily="18" charset="0"/>
                              <a:cs typeface="Times New Roman" panose="02020603050405020304" pitchFamily="18" charset="0"/>
                            </a:rPr>
                            <a:t>back slash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Array left division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cs typeface="Arial" panose="020B0604020202020204" pitchFamily="34" charset="0"/>
                            </a:rPr>
                            <a:t>A.\B</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[2,5].\[4,8]=[2\4,5\8]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155860">
                    <a:tc>
                      <a:txBody>
                        <a:bodyPr/>
                        <a:lstStyle/>
                        <a:p>
                          <a:pPr algn="l"/>
                          <a:r>
                            <a:rPr lang="en-US" sz="2000" dirty="0">
                              <a:latin typeface="Times New Roman" panose="02020603050405020304" pitchFamily="18" charset="0"/>
                              <a:cs typeface="Times New Roman" panose="02020603050405020304" pitchFamily="18" charset="0"/>
                            </a:rPr>
                            <a:t>. </a:t>
                          </a:r>
                          <a:r>
                            <a:rPr lang="en-US" sz="200" dirty="0">
                              <a:latin typeface="Times New Roman" panose="02020603050405020304" pitchFamily="18" charset="0"/>
                              <a:cs typeface="Times New Roman" panose="02020603050405020304" pitchFamily="18" charset="0"/>
                            </a:rPr>
                            <a:t>and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Array exponentiation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cs typeface="Arial" panose="020B0604020202020204" pitchFamily="34" charset="0"/>
                            </a:rPr>
                            <a:t>A.^B</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[3,5].^2=[3^2,5^2]</a:t>
                          </a:r>
                          <a:endParaRPr lang="en-US" sz="2000" dirty="0">
                            <a:latin typeface="Courier Std" pitchFamily="49"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2.^[3,5]=[2^3,2^5]</a:t>
                          </a:r>
                        </a:p>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Std" pitchFamily="49" charset="0"/>
                            </a:rPr>
                            <a:t>[3,5].^[2,4]=[3^2,5^4]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mc:Fallback>
      </mc:AlternateContent>
      <p:pic>
        <p:nvPicPr>
          <p:cNvPr id="5" name="Picture 4">
            <a:extLst>
              <a:ext uri="{FF2B5EF4-FFF2-40B4-BE49-F238E27FC236}">
                <a16:creationId xmlns:a16="http://schemas.microsoft.com/office/drawing/2014/main" id="{759588DB-B7EE-47D0-8431-FD7BAEABD33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22823" y="4772664"/>
            <a:ext cx="395238" cy="560810"/>
          </a:xfrm>
          <a:prstGeom prst="rect">
            <a:avLst/>
          </a:prstGeom>
        </p:spPr>
      </p:pic>
      <p:pic>
        <p:nvPicPr>
          <p:cNvPr id="7" name="Picture 6">
            <a:extLst>
              <a:ext uri="{FF2B5EF4-FFF2-40B4-BE49-F238E27FC236}">
                <a16:creationId xmlns:a16="http://schemas.microsoft.com/office/drawing/2014/main" id="{CCF40CAB-E969-4D5C-BF4B-6B7A9443650C}"/>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41158" t="-1" b="-2598"/>
          <a:stretch/>
        </p:blipFill>
        <p:spPr>
          <a:xfrm>
            <a:off x="396588" y="5270345"/>
            <a:ext cx="295174" cy="532120"/>
          </a:xfrm>
          <a:prstGeom prst="rect">
            <a:avLst/>
          </a:prstGeom>
        </p:spPr>
      </p:pic>
      <p:sp>
        <p:nvSpPr>
          <p:cNvPr id="6" name="Slide Number Placeholder 5">
            <a:extLst>
              <a:ext uri="{FF2B5EF4-FFF2-40B4-BE49-F238E27FC236}">
                <a16:creationId xmlns:a16="http://schemas.microsoft.com/office/drawing/2014/main" id="{69206D0D-95D6-4A09-B33E-5DC3FDB85884}"/>
              </a:ext>
            </a:extLst>
          </p:cNvPr>
          <p:cNvSpPr>
            <a:spLocks noGrp="1"/>
          </p:cNvSpPr>
          <p:nvPr>
            <p:ph type="sldNum" sz="quarter" idx="10"/>
          </p:nvPr>
        </p:nvSpPr>
        <p:spPr/>
        <p:txBody>
          <a:bodyPr/>
          <a:lstStyle/>
          <a:p>
            <a:fld id="{68151E55-6873-49E2-B8D5-2F265E6F1973}" type="slidenum">
              <a:rPr lang="en-US" smtClean="0"/>
              <a:t>32</a:t>
            </a:fld>
            <a:endParaRPr lang="en-US" dirty="0"/>
          </a:p>
        </p:txBody>
      </p:sp>
    </p:spTree>
    <p:extLst>
      <p:ext uri="{BB962C8B-B14F-4D97-AF65-F5344CB8AC3E}">
        <p14:creationId xmlns:p14="http://schemas.microsoft.com/office/powerpoint/2010/main" val="1309382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6BC1-99E9-4BA9-922C-B7E0DE3D190B}"/>
              </a:ext>
            </a:extLst>
          </p:cNvPr>
          <p:cNvSpPr>
            <a:spLocks noGrp="1"/>
          </p:cNvSpPr>
          <p:nvPr>
            <p:ph type="title"/>
          </p:nvPr>
        </p:nvSpPr>
        <p:spPr/>
        <p:txBody>
          <a:bodyPr>
            <a:normAutofit/>
          </a:bodyPr>
          <a:lstStyle/>
          <a:p>
            <a:r>
              <a:rPr lang="en-US" dirty="0"/>
              <a:t>Element-by-element operations </a:t>
            </a:r>
            <a:r>
              <a:rPr lang="en-US" sz="1200" dirty="0"/>
              <a:t>2</a:t>
            </a:r>
          </a:p>
        </p:txBody>
      </p:sp>
      <p:sp>
        <p:nvSpPr>
          <p:cNvPr id="3" name="Content Placeholder 2">
            <a:extLst>
              <a:ext uri="{FF2B5EF4-FFF2-40B4-BE49-F238E27FC236}">
                <a16:creationId xmlns:a16="http://schemas.microsoft.com/office/drawing/2014/main" id="{9AEC7445-DE54-4FF3-8AE7-646DA1D40654}"/>
              </a:ext>
            </a:extLst>
          </p:cNvPr>
          <p:cNvSpPr>
            <a:spLocks noGrp="1"/>
          </p:cNvSpPr>
          <p:nvPr>
            <p:ph sz="quarter" idx="11"/>
          </p:nvPr>
        </p:nvSpPr>
        <p:spPr>
          <a:xfrm>
            <a:off x="511782" y="1332365"/>
            <a:ext cx="8120435" cy="5203817"/>
          </a:xfrm>
        </p:spPr>
        <p:txBody>
          <a:bodyPr>
            <a:noAutofit/>
          </a:bodyPr>
          <a:lstStyle/>
          <a:p>
            <a:pPr>
              <a:spcBef>
                <a:spcPts val="1200"/>
              </a:spcBef>
              <a:spcAft>
                <a:spcPts val="1200"/>
              </a:spcAft>
            </a:pPr>
            <a:r>
              <a:rPr lang="en-US" i="1" dirty="0">
                <a:cs typeface="Times New Roman" pitchFamily="18" charset="0"/>
              </a:rPr>
              <a:t>Array </a:t>
            </a:r>
            <a:r>
              <a:rPr lang="en-US" dirty="0">
                <a:cs typeface="Times New Roman" pitchFamily="18" charset="0"/>
              </a:rPr>
              <a:t>or</a:t>
            </a:r>
            <a:r>
              <a:rPr lang="en-US" i="1" dirty="0">
                <a:cs typeface="Times New Roman" pitchFamily="18" charset="0"/>
              </a:rPr>
              <a:t> Element-by-element </a:t>
            </a:r>
            <a:r>
              <a:rPr lang="en-US" dirty="0">
                <a:cs typeface="Times New Roman" pitchFamily="18" charset="0"/>
              </a:rPr>
              <a:t>multiplication is defined only for arrays having the same size. The definition of the product</a:t>
            </a:r>
            <a:r>
              <a:rPr lang="en-US" dirty="0">
                <a:latin typeface="Times-Roman" charset="0"/>
                <a:cs typeface="Times New Roman" pitchFamily="18" charset="0"/>
              </a:rPr>
              <a:t> </a:t>
            </a:r>
            <a:r>
              <a:rPr lang="en-US" dirty="0">
                <a:latin typeface="Courier Std" pitchFamily="49" charset="0"/>
                <a:cs typeface="Times New Roman" pitchFamily="18" charset="0"/>
              </a:rPr>
              <a:t>x.*y</a:t>
            </a:r>
            <a:r>
              <a:rPr lang="en-US" dirty="0">
                <a:cs typeface="Times New Roman" pitchFamily="18" charset="0"/>
              </a:rPr>
              <a:t>, where </a:t>
            </a:r>
            <a:r>
              <a:rPr lang="en-US" dirty="0">
                <a:latin typeface="Courier New" pitchFamily="49" charset="0"/>
                <a:cs typeface="Times New Roman" pitchFamily="18" charset="0"/>
              </a:rPr>
              <a:t>x</a:t>
            </a:r>
            <a:r>
              <a:rPr lang="en-US" dirty="0">
                <a:cs typeface="Times New Roman" pitchFamily="18" charset="0"/>
              </a:rPr>
              <a:t> and </a:t>
            </a:r>
            <a:r>
              <a:rPr lang="en-US" dirty="0">
                <a:latin typeface="Courier Std" pitchFamily="49" charset="0"/>
                <a:cs typeface="Times New Roman" pitchFamily="18" charset="0"/>
              </a:rPr>
              <a:t>y</a:t>
            </a:r>
            <a:r>
              <a:rPr lang="en-US" dirty="0">
                <a:cs typeface="Times New Roman" pitchFamily="18" charset="0"/>
              </a:rPr>
              <a:t> each have</a:t>
            </a:r>
            <a:r>
              <a:rPr lang="en-US" dirty="0">
                <a:latin typeface="Times-Roman" charset="0"/>
                <a:cs typeface="Times New Roman" pitchFamily="18" charset="0"/>
              </a:rPr>
              <a:t> </a:t>
            </a:r>
            <a:r>
              <a:rPr lang="en-US" i="1" dirty="0">
                <a:cs typeface="Times New Roman" pitchFamily="18" charset="0"/>
              </a:rPr>
              <a:t>n</a:t>
            </a:r>
            <a:r>
              <a:rPr lang="en-US" i="1" dirty="0">
                <a:latin typeface="Times-Italic" charset="0"/>
                <a:cs typeface="Times New Roman" pitchFamily="18" charset="0"/>
              </a:rPr>
              <a:t> </a:t>
            </a:r>
            <a:r>
              <a:rPr lang="en-US" dirty="0">
                <a:cs typeface="Times New Roman" pitchFamily="18" charset="0"/>
              </a:rPr>
              <a:t>elements, is</a:t>
            </a:r>
          </a:p>
          <a:p>
            <a:pPr>
              <a:spcBef>
                <a:spcPts val="1200"/>
              </a:spcBef>
              <a:spcAft>
                <a:spcPts val="1200"/>
              </a:spcAft>
            </a:pPr>
            <a:r>
              <a:rPr lang="en-US" dirty="0">
                <a:latin typeface="Courier Std" pitchFamily="49" charset="0"/>
                <a:cs typeface="Times New Roman" pitchFamily="18" charset="0"/>
              </a:rPr>
              <a:t>x.*y = [x(1)y(1), x(2)y(2), ... , x(n)y(n)]</a:t>
            </a:r>
          </a:p>
          <a:p>
            <a:pPr>
              <a:spcBef>
                <a:spcPts val="1200"/>
              </a:spcBef>
              <a:spcAft>
                <a:spcPts val="1200"/>
              </a:spcAft>
            </a:pPr>
            <a:r>
              <a:rPr lang="en-US" dirty="0">
                <a:cs typeface="Times New Roman" pitchFamily="18" charset="0"/>
              </a:rPr>
              <a:t>if </a:t>
            </a:r>
            <a:r>
              <a:rPr lang="en-US" dirty="0">
                <a:latin typeface="Courier Std" pitchFamily="49" charset="0"/>
                <a:cs typeface="Times New Roman" pitchFamily="18" charset="0"/>
              </a:rPr>
              <a:t>x</a:t>
            </a:r>
            <a:r>
              <a:rPr lang="en-US" dirty="0">
                <a:cs typeface="Times New Roman" pitchFamily="18" charset="0"/>
              </a:rPr>
              <a:t> and </a:t>
            </a:r>
            <a:r>
              <a:rPr lang="en-US" dirty="0">
                <a:latin typeface="Courier Std" pitchFamily="49" charset="0"/>
                <a:cs typeface="Times New Roman" pitchFamily="18" charset="0"/>
              </a:rPr>
              <a:t>y</a:t>
            </a:r>
            <a:r>
              <a:rPr lang="en-US" dirty="0">
                <a:latin typeface="Courier New" pitchFamily="49" charset="0"/>
                <a:cs typeface="Times New Roman" pitchFamily="18" charset="0"/>
              </a:rPr>
              <a:t> </a:t>
            </a:r>
            <a:r>
              <a:rPr lang="en-US" dirty="0">
                <a:cs typeface="Times New Roman" pitchFamily="18" charset="0"/>
              </a:rPr>
              <a:t>are row vectors. For example, if</a:t>
            </a:r>
          </a:p>
          <a:p>
            <a:pPr>
              <a:spcBef>
                <a:spcPts val="1200"/>
              </a:spcBef>
              <a:spcAft>
                <a:spcPts val="1200"/>
              </a:spcAft>
            </a:pPr>
            <a:r>
              <a:rPr lang="en-US" dirty="0">
                <a:latin typeface="Courier Std" pitchFamily="49" charset="0"/>
                <a:cs typeface="Times New Roman" pitchFamily="18" charset="0"/>
              </a:rPr>
              <a:t>x = [2, 4, </a:t>
            </a:r>
            <a:r>
              <a:rPr lang="en-IN" sz="2400" dirty="0">
                <a:latin typeface="Courier Std" panose="02070409020205020404" pitchFamily="49" charset="0"/>
              </a:rPr>
              <a:t>−</a:t>
            </a:r>
            <a:r>
              <a:rPr lang="en-US" dirty="0">
                <a:latin typeface="Courier Std" pitchFamily="49" charset="0"/>
                <a:cs typeface="Times New Roman" pitchFamily="18" charset="0"/>
              </a:rPr>
              <a:t> 5],  y = [</a:t>
            </a:r>
            <a:r>
              <a:rPr lang="en-IN" sz="2400" dirty="0">
                <a:latin typeface="Courier Std" panose="02070409020205020404" pitchFamily="49" charset="0"/>
              </a:rPr>
              <a:t>−</a:t>
            </a:r>
            <a:r>
              <a:rPr lang="en-US" dirty="0">
                <a:latin typeface="Courier Std" pitchFamily="49" charset="0"/>
                <a:cs typeface="Times New Roman" pitchFamily="18" charset="0"/>
              </a:rPr>
              <a:t> 7, 3, </a:t>
            </a:r>
            <a:r>
              <a:rPr lang="en-IN" sz="2400" dirty="0">
                <a:latin typeface="Courier Std" panose="02070409020205020404" pitchFamily="49" charset="0"/>
              </a:rPr>
              <a:t>−</a:t>
            </a:r>
            <a:r>
              <a:rPr lang="en-US" dirty="0">
                <a:latin typeface="Courier Std" pitchFamily="49" charset="0"/>
                <a:cs typeface="Times New Roman" pitchFamily="18" charset="0"/>
              </a:rPr>
              <a:t> 8]</a:t>
            </a:r>
            <a:r>
              <a:rPr lang="en-US" dirty="0">
                <a:cs typeface="Times New Roman" pitchFamily="18" charset="0"/>
              </a:rPr>
              <a:t> </a:t>
            </a:r>
          </a:p>
          <a:p>
            <a:pPr>
              <a:spcBef>
                <a:spcPts val="1200"/>
              </a:spcBef>
              <a:spcAft>
                <a:spcPts val="1200"/>
              </a:spcAft>
            </a:pPr>
            <a:r>
              <a:rPr lang="en-US" dirty="0">
                <a:cs typeface="Times New Roman" pitchFamily="18" charset="0"/>
              </a:rPr>
              <a:t>then </a:t>
            </a:r>
            <a:r>
              <a:rPr lang="en-US" dirty="0">
                <a:latin typeface="Courier Std" pitchFamily="49" charset="0"/>
                <a:cs typeface="Times New Roman" pitchFamily="18" charset="0"/>
              </a:rPr>
              <a:t>z = x.*y </a:t>
            </a:r>
            <a:r>
              <a:rPr lang="en-US" dirty="0">
                <a:cs typeface="Times New Roman" pitchFamily="18" charset="0"/>
              </a:rPr>
              <a:t>gives</a:t>
            </a:r>
          </a:p>
        </p:txBody>
      </p:sp>
      <p:graphicFrame>
        <p:nvGraphicFramePr>
          <p:cNvPr id="4" name="Object 3">
            <a:extLst>
              <a:ext uri="{FF2B5EF4-FFF2-40B4-BE49-F238E27FC236}">
                <a16:creationId xmlns:a16="http://schemas.microsoft.com/office/drawing/2014/main" id="{4A167B9B-A8B6-4C4D-8A49-FD2A4BF413E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827046499"/>
              </p:ext>
            </p:extLst>
          </p:nvPr>
        </p:nvGraphicFramePr>
        <p:xfrm>
          <a:off x="870244" y="5378450"/>
          <a:ext cx="5554662" cy="433388"/>
        </p:xfrm>
        <a:graphic>
          <a:graphicData uri="http://schemas.openxmlformats.org/presentationml/2006/ole">
            <mc:AlternateContent xmlns:mc="http://schemas.openxmlformats.org/markup-compatibility/2006">
              <mc:Choice xmlns:v="urn:schemas-microsoft-com:vml" Requires="v">
                <p:oleObj name="Equation" r:id="rId2" imgW="2768400" imgH="215640" progId="Equation.DSMT4">
                  <p:embed/>
                </p:oleObj>
              </mc:Choice>
              <mc:Fallback>
                <p:oleObj name="Equation" r:id="rId2" imgW="2768400" imgH="215640" progId="Equation.DSMT4">
                  <p:embed/>
                  <p:pic>
                    <p:nvPicPr>
                      <p:cNvPr id="0" name=""/>
                      <p:cNvPicPr/>
                      <p:nvPr/>
                    </p:nvPicPr>
                    <p:blipFill>
                      <a:blip r:embed="rId3"/>
                      <a:stretch>
                        <a:fillRect/>
                      </a:stretch>
                    </p:blipFill>
                    <p:spPr>
                      <a:xfrm>
                        <a:off x="870244" y="5378450"/>
                        <a:ext cx="5554662" cy="433388"/>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69206D0D-95D6-4A09-B33E-5DC3FDB85884}"/>
              </a:ext>
            </a:extLst>
          </p:cNvPr>
          <p:cNvSpPr>
            <a:spLocks noGrp="1"/>
          </p:cNvSpPr>
          <p:nvPr>
            <p:ph type="sldNum" sz="quarter" idx="10"/>
          </p:nvPr>
        </p:nvSpPr>
        <p:spPr/>
        <p:txBody>
          <a:bodyPr/>
          <a:lstStyle/>
          <a:p>
            <a:fld id="{68151E55-6873-49E2-B8D5-2F265E6F1973}" type="slidenum">
              <a:rPr lang="en-US" smtClean="0"/>
              <a:t>33</a:t>
            </a:fld>
            <a:endParaRPr lang="en-US" dirty="0"/>
          </a:p>
        </p:txBody>
      </p:sp>
    </p:spTree>
    <p:extLst>
      <p:ext uri="{BB962C8B-B14F-4D97-AF65-F5344CB8AC3E}">
        <p14:creationId xmlns:p14="http://schemas.microsoft.com/office/powerpoint/2010/main" val="1439491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Element-by-element operations </a:t>
            </a:r>
            <a:r>
              <a:rPr lang="en-US" sz="1200" dirty="0"/>
              <a:t>3</a:t>
            </a:r>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725532" y="1247746"/>
            <a:ext cx="7692936" cy="1207958"/>
          </a:xfrm>
        </p:spPr>
        <p:txBody>
          <a:bodyPr>
            <a:normAutofit/>
          </a:bodyPr>
          <a:lstStyle/>
          <a:p>
            <a:r>
              <a:rPr lang="en-US" dirty="0">
                <a:cs typeface="Times New Roman" pitchFamily="18" charset="0"/>
              </a:rPr>
              <a:t>If </a:t>
            </a:r>
            <a:r>
              <a:rPr lang="en-US" dirty="0">
                <a:latin typeface="Courier Std" pitchFamily="49" charset="0"/>
                <a:cs typeface="Times New Roman" pitchFamily="18" charset="0"/>
              </a:rPr>
              <a:t>x</a:t>
            </a:r>
            <a:r>
              <a:rPr lang="en-US" dirty="0">
                <a:cs typeface="Times New Roman" pitchFamily="18" charset="0"/>
              </a:rPr>
              <a:t> and </a:t>
            </a:r>
            <a:r>
              <a:rPr lang="en-US" dirty="0">
                <a:latin typeface="Courier Std" pitchFamily="49" charset="0"/>
                <a:cs typeface="Times New Roman" pitchFamily="18" charset="0"/>
              </a:rPr>
              <a:t>y</a:t>
            </a:r>
            <a:r>
              <a:rPr lang="en-US" dirty="0">
                <a:cs typeface="Times New Roman" pitchFamily="18" charset="0"/>
              </a:rPr>
              <a:t> are column vectors, the result of</a:t>
            </a:r>
            <a:r>
              <a:rPr lang="en-US" dirty="0">
                <a:latin typeface="Times-Roman" charset="0"/>
                <a:cs typeface="Times New Roman" pitchFamily="18" charset="0"/>
              </a:rPr>
              <a:t> </a:t>
            </a:r>
            <a:r>
              <a:rPr lang="en-US" dirty="0">
                <a:latin typeface="Courier Std" pitchFamily="49" charset="0"/>
                <a:cs typeface="Times New Roman" pitchFamily="18" charset="0"/>
              </a:rPr>
              <a:t>x.*y </a:t>
            </a:r>
            <a:r>
              <a:rPr lang="en-US" dirty="0">
                <a:cs typeface="Times New Roman" pitchFamily="18" charset="0"/>
              </a:rPr>
              <a:t>is a column vector. For example </a:t>
            </a:r>
            <a:r>
              <a:rPr lang="en-US" dirty="0">
                <a:latin typeface="Courier Std" pitchFamily="49" charset="0"/>
                <a:cs typeface="Times New Roman" pitchFamily="18" charset="0"/>
              </a:rPr>
              <a:t>z = (x’).*(y’) </a:t>
            </a:r>
            <a:r>
              <a:rPr lang="en-US" dirty="0">
                <a:cs typeface="Times New Roman" pitchFamily="18" charset="0"/>
              </a:rPr>
              <a:t>gives</a:t>
            </a:r>
          </a:p>
        </p:txBody>
      </p:sp>
      <p:graphicFrame>
        <p:nvGraphicFramePr>
          <p:cNvPr id="9" name="Object 8">
            <a:extLst>
              <a:ext uri="{FF2B5EF4-FFF2-40B4-BE49-F238E27FC236}">
                <a16:creationId xmlns:a16="http://schemas.microsoft.com/office/drawing/2014/main" id="{3734ADCB-FB42-4248-AC89-171305C9B2F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074135303"/>
              </p:ext>
            </p:extLst>
          </p:nvPr>
        </p:nvGraphicFramePr>
        <p:xfrm>
          <a:off x="2811023" y="2221043"/>
          <a:ext cx="2652804" cy="1207958"/>
        </p:xfrm>
        <a:graphic>
          <a:graphicData uri="http://schemas.openxmlformats.org/presentationml/2006/ole">
            <mc:AlternateContent xmlns:mc="http://schemas.openxmlformats.org/markup-compatibility/2006">
              <mc:Choice xmlns:v="urn:schemas-microsoft-com:vml" Requires="v">
                <p:oleObj name="Equation" r:id="rId2" imgW="1562040" imgH="711000" progId="Equation.DSMT4">
                  <p:embed/>
                </p:oleObj>
              </mc:Choice>
              <mc:Fallback>
                <p:oleObj name="Equation" r:id="rId2" imgW="1562040" imgH="711000" progId="Equation.DSMT4">
                  <p:embed/>
                  <p:pic>
                    <p:nvPicPr>
                      <p:cNvPr id="3" name="Object 2">
                        <a:extLst>
                          <a:ext uri="{FF2B5EF4-FFF2-40B4-BE49-F238E27FC236}">
                            <a16:creationId xmlns:a16="http://schemas.microsoft.com/office/drawing/2014/main" id="{55449645-3E72-49DC-9762-CD3F225DCFA7}"/>
                          </a:ext>
                        </a:extLst>
                      </p:cNvPr>
                      <p:cNvPicPr/>
                      <p:nvPr/>
                    </p:nvPicPr>
                    <p:blipFill>
                      <a:blip r:embed="rId3"/>
                      <a:stretch>
                        <a:fillRect/>
                      </a:stretch>
                    </p:blipFill>
                    <p:spPr>
                      <a:xfrm>
                        <a:off x="2811023" y="2221043"/>
                        <a:ext cx="2652804" cy="1207958"/>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797A75A8-C5CD-42BD-AE48-CF603C8FB275}"/>
              </a:ext>
            </a:extLst>
          </p:cNvPr>
          <p:cNvSpPr>
            <a:spLocks noGrp="1"/>
          </p:cNvSpPr>
          <p:nvPr>
            <p:ph sz="quarter" idx="14"/>
          </p:nvPr>
        </p:nvSpPr>
        <p:spPr>
          <a:xfrm>
            <a:off x="725533" y="3551066"/>
            <a:ext cx="7450802" cy="2325516"/>
          </a:xfrm>
        </p:spPr>
        <p:txBody>
          <a:bodyPr/>
          <a:lstStyle/>
          <a:p>
            <a:pPr>
              <a:spcAft>
                <a:spcPts val="1200"/>
              </a:spcAft>
            </a:pPr>
            <a:r>
              <a:rPr lang="en-US" dirty="0">
                <a:cs typeface="Times New Roman" pitchFamily="18" charset="0"/>
              </a:rPr>
              <a:t>Note that </a:t>
            </a:r>
            <a:r>
              <a:rPr lang="en-US" dirty="0">
                <a:latin typeface="Courier Std" pitchFamily="49" charset="0"/>
                <a:cs typeface="Times New Roman" pitchFamily="18" charset="0"/>
              </a:rPr>
              <a:t>x’</a:t>
            </a:r>
            <a:r>
              <a:rPr lang="en-US" dirty="0">
                <a:cs typeface="Times New Roman" pitchFamily="18" charset="0"/>
              </a:rPr>
              <a:t> is a column vector with size 3 </a:t>
            </a:r>
            <a:r>
              <a:rPr lang="en-IN" dirty="0">
                <a:solidFill>
                  <a:schemeClr val="tx1"/>
                </a:solidFill>
              </a:rPr>
              <a:t>× </a:t>
            </a:r>
            <a:r>
              <a:rPr lang="en-US" dirty="0">
                <a:cs typeface="Times New Roman" pitchFamily="18" charset="0"/>
              </a:rPr>
              <a:t>1 and thus does not have the same size as </a:t>
            </a:r>
            <a:r>
              <a:rPr lang="en-US" dirty="0">
                <a:latin typeface="Courier Std" pitchFamily="49" charset="0"/>
                <a:cs typeface="Times New Roman" pitchFamily="18" charset="0"/>
              </a:rPr>
              <a:t>y</a:t>
            </a:r>
            <a:r>
              <a:rPr lang="en-US" dirty="0">
                <a:cs typeface="Times New Roman" pitchFamily="18" charset="0"/>
              </a:rPr>
              <a:t>, whose size is 1</a:t>
            </a:r>
            <a:r>
              <a:rPr lang="en-IN" dirty="0">
                <a:solidFill>
                  <a:schemeClr val="tx1"/>
                </a:solidFill>
              </a:rPr>
              <a:t> ×</a:t>
            </a:r>
            <a:r>
              <a:rPr lang="en-US" dirty="0">
                <a:cs typeface="Times New Roman" pitchFamily="18" charset="0"/>
              </a:rPr>
              <a:t> 3. </a:t>
            </a:r>
          </a:p>
          <a:p>
            <a:r>
              <a:rPr lang="en-US" dirty="0"/>
              <a:t>T</a:t>
            </a:r>
            <a:r>
              <a:rPr lang="en-US" dirty="0">
                <a:cs typeface="Times New Roman" pitchFamily="18" charset="0"/>
              </a:rPr>
              <a:t>he operations </a:t>
            </a:r>
            <a:r>
              <a:rPr lang="en-US" dirty="0">
                <a:latin typeface="Courier Std" pitchFamily="49" charset="0"/>
                <a:cs typeface="Times New Roman" pitchFamily="18" charset="0"/>
              </a:rPr>
              <a:t>x’.*y </a:t>
            </a:r>
            <a:r>
              <a:rPr lang="en-US" dirty="0">
                <a:cs typeface="Times New Roman" pitchFamily="18" charset="0"/>
              </a:rPr>
              <a:t>and </a:t>
            </a:r>
            <a:r>
              <a:rPr lang="en-US" dirty="0">
                <a:latin typeface="Courier Std" pitchFamily="49" charset="0"/>
                <a:cs typeface="Times New Roman" pitchFamily="18" charset="0"/>
              </a:rPr>
              <a:t>y.*x’ </a:t>
            </a:r>
            <a:r>
              <a:rPr lang="en-US" dirty="0">
                <a:cs typeface="Times New Roman" pitchFamily="18" charset="0"/>
              </a:rPr>
              <a:t>this will generate a 3 x 3 matrix</a:t>
            </a:r>
          </a:p>
        </p:txBody>
      </p:sp>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34</a:t>
            </a:fld>
            <a:endParaRPr lang="en-US" dirty="0"/>
          </a:p>
        </p:txBody>
      </p:sp>
    </p:spTree>
    <p:extLst>
      <p:ext uri="{BB962C8B-B14F-4D97-AF65-F5344CB8AC3E}">
        <p14:creationId xmlns:p14="http://schemas.microsoft.com/office/powerpoint/2010/main" val="2499512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Element-by-element operations </a:t>
            </a:r>
            <a:r>
              <a:rPr lang="en-US" sz="1200" dirty="0"/>
              <a:t>4</a:t>
            </a:r>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890987" y="1229991"/>
            <a:ext cx="7362025" cy="1983726"/>
          </a:xfrm>
        </p:spPr>
        <p:txBody>
          <a:bodyPr>
            <a:normAutofit/>
          </a:bodyPr>
          <a:lstStyle/>
          <a:p>
            <a:r>
              <a:rPr lang="en-US" dirty="0">
                <a:cs typeface="Times New Roman" pitchFamily="18" charset="0"/>
              </a:rPr>
              <a:t>The array operations are performed between the elements in corresponding locations in the arrays. For example, the array multiplication operation </a:t>
            </a:r>
            <a:r>
              <a:rPr lang="en-US" dirty="0">
                <a:latin typeface="Courier Std" pitchFamily="49" charset="0"/>
                <a:cs typeface="Times New Roman" pitchFamily="18" charset="0"/>
              </a:rPr>
              <a:t>A.*B</a:t>
            </a:r>
            <a:r>
              <a:rPr lang="en-US" dirty="0">
                <a:cs typeface="Times New Roman" pitchFamily="18" charset="0"/>
              </a:rPr>
              <a:t> results in a matrix </a:t>
            </a:r>
            <a:r>
              <a:rPr lang="en-US" dirty="0">
                <a:latin typeface="Courier Std" pitchFamily="49" charset="0"/>
                <a:cs typeface="Times New Roman" pitchFamily="18" charset="0"/>
              </a:rPr>
              <a:t>C </a:t>
            </a:r>
            <a:r>
              <a:rPr lang="en-US" dirty="0">
                <a:cs typeface="Times New Roman" pitchFamily="18" charset="0"/>
              </a:rPr>
              <a:t>that has the same size as </a:t>
            </a:r>
            <a:r>
              <a:rPr lang="en-US" dirty="0">
                <a:latin typeface="Courier Std" pitchFamily="49" charset="0"/>
                <a:cs typeface="Times New Roman" pitchFamily="18" charset="0"/>
              </a:rPr>
              <a:t>A</a:t>
            </a:r>
            <a:r>
              <a:rPr lang="en-US" dirty="0">
                <a:cs typeface="Times New Roman" pitchFamily="18" charset="0"/>
              </a:rPr>
              <a:t> and </a:t>
            </a:r>
            <a:r>
              <a:rPr lang="en-US" dirty="0">
                <a:latin typeface="Courier Std" pitchFamily="49" charset="0"/>
                <a:cs typeface="Times New Roman" pitchFamily="18" charset="0"/>
              </a:rPr>
              <a:t>B</a:t>
            </a:r>
            <a:r>
              <a:rPr lang="en-US" dirty="0">
                <a:cs typeface="Times New Roman" pitchFamily="18" charset="0"/>
              </a:rPr>
              <a:t> and has the elements</a:t>
            </a:r>
          </a:p>
        </p:txBody>
      </p:sp>
      <p:graphicFrame>
        <p:nvGraphicFramePr>
          <p:cNvPr id="2" name="Object 1">
            <a:extLst>
              <a:ext uri="{FF2B5EF4-FFF2-40B4-BE49-F238E27FC236}">
                <a16:creationId xmlns:a16="http://schemas.microsoft.com/office/drawing/2014/main" id="{DA23787A-44B6-44C4-BE2D-195ED4F516A0}"/>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701065470"/>
              </p:ext>
            </p:extLst>
          </p:nvPr>
        </p:nvGraphicFramePr>
        <p:xfrm>
          <a:off x="7617998" y="2359360"/>
          <a:ext cx="411163" cy="490538"/>
        </p:xfrm>
        <a:graphic>
          <a:graphicData uri="http://schemas.openxmlformats.org/presentationml/2006/ole">
            <mc:AlternateContent xmlns:mc="http://schemas.openxmlformats.org/markup-compatibility/2006">
              <mc:Choice xmlns:v="urn:schemas-microsoft-com:vml" Requires="v">
                <p:oleObj name="Equation" r:id="rId2" imgW="203040" imgH="241200" progId="Equation.DSMT4">
                  <p:embed/>
                </p:oleObj>
              </mc:Choice>
              <mc:Fallback>
                <p:oleObj name="Equation" r:id="rId2" imgW="203040" imgH="241200" progId="Equation.DSMT4">
                  <p:embed/>
                  <p:pic>
                    <p:nvPicPr>
                      <p:cNvPr id="0" name=""/>
                      <p:cNvPicPr/>
                      <p:nvPr/>
                    </p:nvPicPr>
                    <p:blipFill>
                      <a:blip r:embed="rId3"/>
                      <a:stretch>
                        <a:fillRect/>
                      </a:stretch>
                    </p:blipFill>
                    <p:spPr>
                      <a:xfrm>
                        <a:off x="7617998" y="2359360"/>
                        <a:ext cx="411163" cy="490538"/>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280EEA64-DB3F-4884-801A-0A6AA060FAC2}"/>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58863429"/>
              </p:ext>
            </p:extLst>
          </p:nvPr>
        </p:nvGraphicFramePr>
        <p:xfrm>
          <a:off x="922925" y="2743861"/>
          <a:ext cx="1001712" cy="465137"/>
        </p:xfrm>
        <a:graphic>
          <a:graphicData uri="http://schemas.openxmlformats.org/presentationml/2006/ole">
            <mc:AlternateContent xmlns:mc="http://schemas.openxmlformats.org/markup-compatibility/2006">
              <mc:Choice xmlns:v="urn:schemas-microsoft-com:vml" Requires="v">
                <p:oleObj name="Equation" r:id="rId4" imgW="520560" imgH="241200" progId="Equation.DSMT4">
                  <p:embed/>
                </p:oleObj>
              </mc:Choice>
              <mc:Fallback>
                <p:oleObj name="Equation" r:id="rId4" imgW="520560" imgH="241200" progId="Equation.DSMT4">
                  <p:embed/>
                  <p:pic>
                    <p:nvPicPr>
                      <p:cNvPr id="0" name=""/>
                      <p:cNvPicPr/>
                      <p:nvPr/>
                    </p:nvPicPr>
                    <p:blipFill>
                      <a:blip r:embed="rId5"/>
                      <a:stretch>
                        <a:fillRect/>
                      </a:stretch>
                    </p:blipFill>
                    <p:spPr>
                      <a:xfrm>
                        <a:off x="922925" y="2743861"/>
                        <a:ext cx="1001712" cy="465137"/>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797A75A8-C5CD-42BD-AE48-CF603C8FB275}"/>
              </a:ext>
            </a:extLst>
          </p:cNvPr>
          <p:cNvSpPr>
            <a:spLocks noGrp="1"/>
          </p:cNvSpPr>
          <p:nvPr>
            <p:ph sz="quarter" idx="14"/>
          </p:nvPr>
        </p:nvSpPr>
        <p:spPr>
          <a:xfrm>
            <a:off x="1808605" y="2698812"/>
            <a:ext cx="2825535" cy="587708"/>
          </a:xfrm>
        </p:spPr>
        <p:txBody>
          <a:bodyPr/>
          <a:lstStyle/>
          <a:p>
            <a:pPr>
              <a:spcAft>
                <a:spcPts val="1200"/>
              </a:spcAft>
            </a:pPr>
            <a:r>
              <a:rPr lang="en-US" dirty="0">
                <a:cs typeface="Times New Roman" pitchFamily="18" charset="0"/>
              </a:rPr>
              <a:t>.  For example, if</a:t>
            </a:r>
          </a:p>
        </p:txBody>
      </p:sp>
      <p:graphicFrame>
        <p:nvGraphicFramePr>
          <p:cNvPr id="4" name="Object 3">
            <a:extLst>
              <a:ext uri="{FF2B5EF4-FFF2-40B4-BE49-F238E27FC236}">
                <a16:creationId xmlns:a16="http://schemas.microsoft.com/office/drawing/2014/main" id="{92F13EA5-DE17-4DA8-921F-1F47C4AB76B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69954363"/>
              </p:ext>
            </p:extLst>
          </p:nvPr>
        </p:nvGraphicFramePr>
        <p:xfrm>
          <a:off x="2677335" y="3302203"/>
          <a:ext cx="3411312" cy="802662"/>
        </p:xfrm>
        <a:graphic>
          <a:graphicData uri="http://schemas.openxmlformats.org/presentationml/2006/ole">
            <mc:AlternateContent xmlns:mc="http://schemas.openxmlformats.org/markup-compatibility/2006">
              <mc:Choice xmlns:v="urn:schemas-microsoft-com:vml" Requires="v">
                <p:oleObj name="Equation" r:id="rId6" imgW="1942920" imgH="457200" progId="Equation.DSMT4">
                  <p:embed/>
                </p:oleObj>
              </mc:Choice>
              <mc:Fallback>
                <p:oleObj name="Equation" r:id="rId6" imgW="1942920" imgH="457200" progId="Equation.DSMT4">
                  <p:embed/>
                  <p:pic>
                    <p:nvPicPr>
                      <p:cNvPr id="0" name=""/>
                      <p:cNvPicPr/>
                      <p:nvPr/>
                    </p:nvPicPr>
                    <p:blipFill>
                      <a:blip r:embed="rId7"/>
                      <a:stretch>
                        <a:fillRect/>
                      </a:stretch>
                    </p:blipFill>
                    <p:spPr>
                      <a:xfrm>
                        <a:off x="2677335" y="3302203"/>
                        <a:ext cx="3411312" cy="802662"/>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7CCA1110-7228-424B-8373-5E19C07338CD}"/>
              </a:ext>
            </a:extLst>
          </p:cNvPr>
          <p:cNvSpPr>
            <a:spLocks noGrp="1"/>
          </p:cNvSpPr>
          <p:nvPr>
            <p:ph sz="quarter" idx="15"/>
          </p:nvPr>
        </p:nvSpPr>
        <p:spPr>
          <a:xfrm>
            <a:off x="890987" y="4228862"/>
            <a:ext cx="7860071" cy="587708"/>
          </a:xfrm>
        </p:spPr>
        <p:txBody>
          <a:bodyPr>
            <a:normAutofit/>
          </a:bodyPr>
          <a:lstStyle/>
          <a:p>
            <a:r>
              <a:rPr lang="en-US" dirty="0">
                <a:cs typeface="Times New Roman" pitchFamily="18" charset="0"/>
              </a:rPr>
              <a:t>then </a:t>
            </a:r>
            <a:r>
              <a:rPr lang="en-US" dirty="0">
                <a:latin typeface="Courier Std" pitchFamily="49" charset="0"/>
                <a:cs typeface="Times New Roman" pitchFamily="18" charset="0"/>
              </a:rPr>
              <a:t>C = A.*B </a:t>
            </a:r>
            <a:r>
              <a:rPr lang="en-US" dirty="0">
                <a:cs typeface="Times New Roman" pitchFamily="18" charset="0"/>
              </a:rPr>
              <a:t>gives this result:</a:t>
            </a:r>
          </a:p>
        </p:txBody>
      </p:sp>
      <p:graphicFrame>
        <p:nvGraphicFramePr>
          <p:cNvPr id="5" name="Object 4">
            <a:extLst>
              <a:ext uri="{FF2B5EF4-FFF2-40B4-BE49-F238E27FC236}">
                <a16:creationId xmlns:a16="http://schemas.microsoft.com/office/drawing/2014/main" id="{D1648B0B-B87E-471A-BCEF-AAAA2F98841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469609249"/>
              </p:ext>
            </p:extLst>
          </p:nvPr>
        </p:nvGraphicFramePr>
        <p:xfrm>
          <a:off x="2677335" y="4849643"/>
          <a:ext cx="3789330" cy="758346"/>
        </p:xfrm>
        <a:graphic>
          <a:graphicData uri="http://schemas.openxmlformats.org/presentationml/2006/ole">
            <mc:AlternateContent xmlns:mc="http://schemas.openxmlformats.org/markup-compatibility/2006">
              <mc:Choice xmlns:v="urn:schemas-microsoft-com:vml" Requires="v">
                <p:oleObj name="Equation" r:id="rId8" imgW="2286000" imgH="457200" progId="Equation.DSMT4">
                  <p:embed/>
                </p:oleObj>
              </mc:Choice>
              <mc:Fallback>
                <p:oleObj name="Equation" r:id="rId8" imgW="2286000" imgH="457200" progId="Equation.DSMT4">
                  <p:embed/>
                  <p:pic>
                    <p:nvPicPr>
                      <p:cNvPr id="0" name=""/>
                      <p:cNvPicPr/>
                      <p:nvPr/>
                    </p:nvPicPr>
                    <p:blipFill>
                      <a:blip r:embed="rId9"/>
                      <a:stretch>
                        <a:fillRect/>
                      </a:stretch>
                    </p:blipFill>
                    <p:spPr>
                      <a:xfrm>
                        <a:off x="2677335" y="4849643"/>
                        <a:ext cx="3789330" cy="758346"/>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35</a:t>
            </a:fld>
            <a:endParaRPr lang="en-US" dirty="0"/>
          </a:p>
        </p:txBody>
      </p:sp>
    </p:spTree>
    <p:extLst>
      <p:ext uri="{BB962C8B-B14F-4D97-AF65-F5344CB8AC3E}">
        <p14:creationId xmlns:p14="http://schemas.microsoft.com/office/powerpoint/2010/main" val="617866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1309-2F94-410F-8E01-8CF76F83596E}"/>
              </a:ext>
            </a:extLst>
          </p:cNvPr>
          <p:cNvSpPr>
            <a:spLocks noGrp="1"/>
          </p:cNvSpPr>
          <p:nvPr>
            <p:ph type="title"/>
          </p:nvPr>
        </p:nvSpPr>
        <p:spPr>
          <a:xfrm>
            <a:off x="355257" y="134980"/>
            <a:ext cx="8458200" cy="1197385"/>
          </a:xfrm>
        </p:spPr>
        <p:txBody>
          <a:bodyPr/>
          <a:lstStyle/>
          <a:p>
            <a:r>
              <a:rPr lang="en-US" dirty="0"/>
              <a:t>Element-by-element operations </a:t>
            </a:r>
            <a:r>
              <a:rPr lang="en-US" sz="1200" dirty="0"/>
              <a:t>5</a:t>
            </a:r>
          </a:p>
        </p:txBody>
      </p:sp>
      <p:sp>
        <p:nvSpPr>
          <p:cNvPr id="3" name="Content Placeholder 2">
            <a:extLst>
              <a:ext uri="{FF2B5EF4-FFF2-40B4-BE49-F238E27FC236}">
                <a16:creationId xmlns:a16="http://schemas.microsoft.com/office/drawing/2014/main" id="{DDAFAA10-DCFC-46DD-A292-428195275BFC}"/>
              </a:ext>
            </a:extLst>
          </p:cNvPr>
          <p:cNvSpPr>
            <a:spLocks noGrp="1"/>
          </p:cNvSpPr>
          <p:nvPr>
            <p:ph sz="quarter" idx="11"/>
          </p:nvPr>
        </p:nvSpPr>
        <p:spPr>
          <a:xfrm>
            <a:off x="436742" y="1235898"/>
            <a:ext cx="8270515" cy="5067246"/>
          </a:xfrm>
        </p:spPr>
        <p:txBody>
          <a:bodyPr/>
          <a:lstStyle/>
          <a:p>
            <a:pPr>
              <a:spcAft>
                <a:spcPts val="800"/>
              </a:spcAft>
            </a:pPr>
            <a:r>
              <a:rPr lang="en-US" dirty="0">
                <a:cs typeface="Times New Roman" pitchFamily="18" charset="0"/>
              </a:rPr>
              <a:t>The built-in MATLAB functions such as </a:t>
            </a:r>
            <a:r>
              <a:rPr lang="en-US" dirty="0">
                <a:latin typeface="Courier Std" pitchFamily="49" charset="0"/>
                <a:cs typeface="Times New Roman" pitchFamily="18" charset="0"/>
              </a:rPr>
              <a:t>sqrt(x)</a:t>
            </a:r>
            <a:r>
              <a:rPr lang="en-US" dirty="0">
                <a:cs typeface="Times New Roman" pitchFamily="18" charset="0"/>
              </a:rPr>
              <a:t> and </a:t>
            </a:r>
            <a:r>
              <a:rPr lang="en-US" dirty="0">
                <a:latin typeface="Courier Std" pitchFamily="49" charset="0"/>
                <a:cs typeface="Times New Roman" pitchFamily="18" charset="0"/>
              </a:rPr>
              <a:t>exp(x)</a:t>
            </a:r>
            <a:r>
              <a:rPr lang="en-US" dirty="0">
                <a:cs typeface="Times New Roman" pitchFamily="18" charset="0"/>
              </a:rPr>
              <a:t> automatically operate on array arguments to produce an array result the same size as the array argument </a:t>
            </a:r>
            <a:r>
              <a:rPr lang="en-US" dirty="0">
                <a:latin typeface="Courier Std" pitchFamily="49" charset="0"/>
                <a:cs typeface="Times New Roman" pitchFamily="18" charset="0"/>
              </a:rPr>
              <a:t>x</a:t>
            </a:r>
            <a:r>
              <a:rPr lang="en-US" dirty="0">
                <a:cs typeface="Times New Roman" pitchFamily="18" charset="0"/>
              </a:rPr>
              <a:t>.</a:t>
            </a:r>
          </a:p>
          <a:p>
            <a:pPr>
              <a:spcAft>
                <a:spcPts val="800"/>
              </a:spcAft>
            </a:pPr>
            <a:r>
              <a:rPr lang="en-US" dirty="0">
                <a:cs typeface="Times New Roman" pitchFamily="18" charset="0"/>
              </a:rPr>
              <a:t>Thus, these functions are said to be </a:t>
            </a:r>
            <a:r>
              <a:rPr lang="en-US" i="1" dirty="0">
                <a:cs typeface="Times New Roman" pitchFamily="18" charset="0"/>
              </a:rPr>
              <a:t>vectorized </a:t>
            </a:r>
            <a:r>
              <a:rPr lang="en-US" dirty="0">
                <a:cs typeface="Times New Roman" pitchFamily="18" charset="0"/>
              </a:rPr>
              <a:t>functions. </a:t>
            </a:r>
          </a:p>
          <a:p>
            <a:pPr>
              <a:spcAft>
                <a:spcPts val="600"/>
              </a:spcAft>
            </a:pPr>
            <a:r>
              <a:rPr lang="en-US" dirty="0">
                <a:cs typeface="Times New Roman" pitchFamily="18" charset="0"/>
              </a:rPr>
              <a:t>For example, in the following session the result </a:t>
            </a:r>
            <a:r>
              <a:rPr lang="en-US" dirty="0">
                <a:latin typeface="Courier Std" pitchFamily="49" charset="0"/>
                <a:cs typeface="Times New Roman" pitchFamily="18" charset="0"/>
              </a:rPr>
              <a:t>y</a:t>
            </a:r>
            <a:r>
              <a:rPr lang="en-US" dirty="0">
                <a:cs typeface="Times New Roman" pitchFamily="18" charset="0"/>
              </a:rPr>
              <a:t> has the same size as the argument </a:t>
            </a:r>
            <a:r>
              <a:rPr lang="en-US" dirty="0">
                <a:latin typeface="Courier Std" pitchFamily="49" charset="0"/>
                <a:cs typeface="Times New Roman" pitchFamily="18" charset="0"/>
              </a:rPr>
              <a:t>x</a:t>
            </a:r>
            <a:r>
              <a:rPr lang="en-US" dirty="0">
                <a:cs typeface="Times New Roman" pitchFamily="18" charset="0"/>
              </a:rPr>
              <a:t>.</a:t>
            </a:r>
          </a:p>
          <a:p>
            <a:pPr>
              <a:spcBef>
                <a:spcPts val="2400"/>
              </a:spcBef>
              <a:spcAft>
                <a:spcPts val="600"/>
              </a:spcAft>
            </a:pPr>
            <a:r>
              <a:rPr lang="en-US" dirty="0">
                <a:latin typeface="Courier Std" pitchFamily="49" charset="0"/>
                <a:cs typeface="Times New Roman" pitchFamily="18" charset="0"/>
              </a:rPr>
              <a:t>&gt;&gt;x = [4, 16, 25];</a:t>
            </a:r>
          </a:p>
          <a:p>
            <a:pPr>
              <a:spcBef>
                <a:spcPts val="600"/>
              </a:spcBef>
              <a:spcAft>
                <a:spcPts val="600"/>
              </a:spcAft>
            </a:pPr>
            <a:r>
              <a:rPr lang="en-US" dirty="0">
                <a:latin typeface="Courier Std" pitchFamily="49" charset="0"/>
                <a:cs typeface="Times New Roman" pitchFamily="18" charset="0"/>
              </a:rPr>
              <a:t>&gt;&gt;y = sqrt(x)</a:t>
            </a:r>
          </a:p>
          <a:p>
            <a:pPr>
              <a:spcBef>
                <a:spcPts val="600"/>
              </a:spcBef>
              <a:spcAft>
                <a:spcPts val="600"/>
              </a:spcAft>
            </a:pPr>
            <a:r>
              <a:rPr lang="en-US" dirty="0">
                <a:latin typeface="Courier Std" pitchFamily="49" charset="0"/>
                <a:cs typeface="Times New Roman" pitchFamily="18" charset="0"/>
              </a:rPr>
              <a:t>y =</a:t>
            </a:r>
          </a:p>
          <a:p>
            <a:pPr>
              <a:spcBef>
                <a:spcPts val="600"/>
              </a:spcBef>
              <a:spcAft>
                <a:spcPts val="600"/>
              </a:spcAft>
            </a:pPr>
            <a:r>
              <a:rPr lang="en-US" dirty="0">
                <a:latin typeface="Courier Std" pitchFamily="49" charset="0"/>
                <a:cs typeface="Times New Roman" pitchFamily="18" charset="0"/>
              </a:rPr>
              <a:t>   2  4  5</a:t>
            </a:r>
          </a:p>
        </p:txBody>
      </p:sp>
      <p:sp>
        <p:nvSpPr>
          <p:cNvPr id="6" name="Slide Number Placeholder 5">
            <a:extLst>
              <a:ext uri="{FF2B5EF4-FFF2-40B4-BE49-F238E27FC236}">
                <a16:creationId xmlns:a16="http://schemas.microsoft.com/office/drawing/2014/main" id="{F67DE1B5-AD43-4ACD-B78F-EBD49CC1B182}"/>
              </a:ext>
            </a:extLst>
          </p:cNvPr>
          <p:cNvSpPr>
            <a:spLocks noGrp="1"/>
          </p:cNvSpPr>
          <p:nvPr>
            <p:ph type="sldNum" sz="quarter" idx="10"/>
          </p:nvPr>
        </p:nvSpPr>
        <p:spPr/>
        <p:txBody>
          <a:bodyPr/>
          <a:lstStyle/>
          <a:p>
            <a:fld id="{68151E55-6873-49E2-B8D5-2F265E6F1973}" type="slidenum">
              <a:rPr lang="en-US" smtClean="0"/>
              <a:t>36</a:t>
            </a:fld>
            <a:endParaRPr lang="en-US" dirty="0"/>
          </a:p>
        </p:txBody>
      </p:sp>
    </p:spTree>
    <p:extLst>
      <p:ext uri="{BB962C8B-B14F-4D97-AF65-F5344CB8AC3E}">
        <p14:creationId xmlns:p14="http://schemas.microsoft.com/office/powerpoint/2010/main" val="728373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Element-by-element operations </a:t>
            </a:r>
            <a:r>
              <a:rPr lang="en-US" sz="1200" dirty="0"/>
              <a:t>6</a:t>
            </a:r>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805039" y="1229991"/>
            <a:ext cx="7673136" cy="5241830"/>
          </a:xfrm>
        </p:spPr>
        <p:txBody>
          <a:bodyPr>
            <a:normAutofit/>
          </a:bodyPr>
          <a:lstStyle/>
          <a:p>
            <a:pPr>
              <a:spcBef>
                <a:spcPts val="1200"/>
              </a:spcBef>
              <a:spcAft>
                <a:spcPts val="1200"/>
              </a:spcAft>
            </a:pPr>
            <a:r>
              <a:rPr lang="en-US" dirty="0"/>
              <a:t>However, when multiplying or dividing these functions, or when raising them to a power, you must use element-by-element operations if the arguments are arrays.</a:t>
            </a:r>
          </a:p>
          <a:p>
            <a:pPr>
              <a:spcBef>
                <a:spcPts val="1200"/>
              </a:spcBef>
              <a:spcAft>
                <a:spcPts val="1200"/>
              </a:spcAft>
            </a:pPr>
            <a:r>
              <a:rPr lang="en-US" dirty="0"/>
              <a:t>For example, to compute </a:t>
            </a:r>
            <a:r>
              <a:rPr lang="en-US" i="1" dirty="0"/>
              <a:t>z  </a:t>
            </a:r>
            <a:r>
              <a:rPr lang="en-US" dirty="0"/>
              <a:t>=</a:t>
            </a:r>
          </a:p>
        </p:txBody>
      </p:sp>
      <p:graphicFrame>
        <p:nvGraphicFramePr>
          <p:cNvPr id="2" name="Object 1">
            <a:extLst>
              <a:ext uri="{FF2B5EF4-FFF2-40B4-BE49-F238E27FC236}">
                <a16:creationId xmlns:a16="http://schemas.microsoft.com/office/drawing/2014/main" id="{D7F97E73-5855-4A52-9B02-3FECEBC385F2}"/>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158353750"/>
              </p:ext>
            </p:extLst>
          </p:nvPr>
        </p:nvGraphicFramePr>
        <p:xfrm>
          <a:off x="4511675" y="2652713"/>
          <a:ext cx="1943100" cy="441325"/>
        </p:xfrm>
        <a:graphic>
          <a:graphicData uri="http://schemas.openxmlformats.org/presentationml/2006/ole">
            <mc:AlternateContent xmlns:mc="http://schemas.openxmlformats.org/markup-compatibility/2006">
              <mc:Choice xmlns:v="urn:schemas-microsoft-com:vml" Requires="v">
                <p:oleObj name="Equation" r:id="rId2" imgW="1002960" imgH="228600" progId="Equation.DSMT4">
                  <p:embed/>
                </p:oleObj>
              </mc:Choice>
              <mc:Fallback>
                <p:oleObj name="Equation" r:id="rId2" imgW="1002960" imgH="228600" progId="Equation.DSMT4">
                  <p:embed/>
                  <p:pic>
                    <p:nvPicPr>
                      <p:cNvPr id="0" name=""/>
                      <p:cNvPicPr/>
                      <p:nvPr/>
                    </p:nvPicPr>
                    <p:blipFill>
                      <a:blip r:embed="rId3"/>
                      <a:stretch>
                        <a:fillRect/>
                      </a:stretch>
                    </p:blipFill>
                    <p:spPr>
                      <a:xfrm>
                        <a:off x="4511675" y="2652713"/>
                        <a:ext cx="1943100" cy="441325"/>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797A75A8-C5CD-42BD-AE48-CF603C8FB275}"/>
              </a:ext>
            </a:extLst>
          </p:cNvPr>
          <p:cNvSpPr>
            <a:spLocks noGrp="1"/>
          </p:cNvSpPr>
          <p:nvPr>
            <p:ph sz="quarter" idx="14"/>
          </p:nvPr>
        </p:nvSpPr>
        <p:spPr>
          <a:xfrm>
            <a:off x="6325398" y="2634453"/>
            <a:ext cx="2392479" cy="587708"/>
          </a:xfrm>
        </p:spPr>
        <p:txBody>
          <a:bodyPr/>
          <a:lstStyle/>
          <a:p>
            <a:pPr>
              <a:spcAft>
                <a:spcPts val="1200"/>
              </a:spcAft>
            </a:pPr>
            <a:r>
              <a:rPr lang="en-US" dirty="0"/>
              <a:t>, you must type</a:t>
            </a:r>
            <a:endParaRPr lang="en-US" dirty="0">
              <a:cs typeface="Times New Roman" pitchFamily="18" charset="0"/>
            </a:endParaRPr>
          </a:p>
        </p:txBody>
      </p:sp>
      <p:sp>
        <p:nvSpPr>
          <p:cNvPr id="12" name="Content Placeholder 11">
            <a:extLst>
              <a:ext uri="{FF2B5EF4-FFF2-40B4-BE49-F238E27FC236}">
                <a16:creationId xmlns:a16="http://schemas.microsoft.com/office/drawing/2014/main" id="{7CCA1110-7228-424B-8373-5E19C07338CD}"/>
              </a:ext>
            </a:extLst>
          </p:cNvPr>
          <p:cNvSpPr>
            <a:spLocks noGrp="1"/>
          </p:cNvSpPr>
          <p:nvPr>
            <p:ph sz="quarter" idx="15"/>
          </p:nvPr>
        </p:nvSpPr>
        <p:spPr>
          <a:xfrm>
            <a:off x="805040" y="3314461"/>
            <a:ext cx="7673136" cy="2480180"/>
          </a:xfrm>
        </p:spPr>
        <p:txBody>
          <a:bodyPr>
            <a:normAutofit/>
          </a:bodyPr>
          <a:lstStyle/>
          <a:p>
            <a:pPr>
              <a:spcBef>
                <a:spcPts val="1200"/>
              </a:spcBef>
              <a:spcAft>
                <a:spcPts val="1200"/>
              </a:spcAft>
            </a:pPr>
            <a:r>
              <a:rPr lang="en-US" dirty="0">
                <a:latin typeface="Courier Std" pitchFamily="49" charset="0"/>
              </a:rPr>
              <a:t>z = exp(y).*sin(x).*(cos(x)).^2. </a:t>
            </a:r>
          </a:p>
          <a:p>
            <a:pPr>
              <a:spcBef>
                <a:spcPts val="1200"/>
              </a:spcBef>
              <a:spcAft>
                <a:spcPts val="1200"/>
              </a:spcAft>
            </a:pPr>
            <a:r>
              <a:rPr lang="en-US" dirty="0"/>
              <a:t>You will get an error message if the size of </a:t>
            </a:r>
            <a:r>
              <a:rPr lang="en-US" dirty="0">
                <a:latin typeface="Courier Std" pitchFamily="49" charset="0"/>
              </a:rPr>
              <a:t>x</a:t>
            </a:r>
            <a:r>
              <a:rPr lang="en-US" dirty="0"/>
              <a:t> is not the same as the size of </a:t>
            </a:r>
            <a:r>
              <a:rPr lang="en-US" dirty="0">
                <a:latin typeface="Courier Std" pitchFamily="49" charset="0"/>
              </a:rPr>
              <a:t>y</a:t>
            </a:r>
            <a:r>
              <a:rPr lang="en-US" dirty="0"/>
              <a:t>. The result </a:t>
            </a:r>
            <a:r>
              <a:rPr lang="en-US" dirty="0">
                <a:latin typeface="Courier Std" pitchFamily="49" charset="0"/>
              </a:rPr>
              <a:t>z</a:t>
            </a:r>
            <a:r>
              <a:rPr lang="en-US" dirty="0"/>
              <a:t> will have the same size as</a:t>
            </a:r>
            <a:r>
              <a:rPr lang="en-US" dirty="0">
                <a:latin typeface="Courier New" pitchFamily="49" charset="0"/>
              </a:rPr>
              <a:t> </a:t>
            </a:r>
            <a:r>
              <a:rPr lang="en-US" dirty="0">
                <a:latin typeface="Courier Std" pitchFamily="49" charset="0"/>
              </a:rPr>
              <a:t>x</a:t>
            </a:r>
            <a:r>
              <a:rPr lang="en-US" dirty="0"/>
              <a:t> and </a:t>
            </a:r>
            <a:r>
              <a:rPr lang="en-US" dirty="0">
                <a:latin typeface="Courier Std" pitchFamily="49" charset="0"/>
              </a:rPr>
              <a:t>y</a:t>
            </a:r>
            <a:r>
              <a:rPr lang="en-US" dirty="0"/>
              <a:t>.</a:t>
            </a:r>
          </a:p>
        </p:txBody>
      </p:sp>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37</a:t>
            </a:fld>
            <a:endParaRPr lang="en-US" dirty="0"/>
          </a:p>
        </p:txBody>
      </p:sp>
    </p:spTree>
    <p:extLst>
      <p:ext uri="{BB962C8B-B14F-4D97-AF65-F5344CB8AC3E}">
        <p14:creationId xmlns:p14="http://schemas.microsoft.com/office/powerpoint/2010/main" val="1299415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cs typeface="Times New Roman" pitchFamily="18" charset="0"/>
              </a:rPr>
              <a:t>Array Division </a:t>
            </a:r>
            <a:r>
              <a:rPr lang="en-US" sz="1200" dirty="0">
                <a:cs typeface="Times New Roman" pitchFamily="18" charset="0"/>
              </a:rPr>
              <a:t>1</a:t>
            </a:r>
            <a:endParaRPr lang="en-US" sz="1200" dirty="0"/>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735432" y="1229991"/>
            <a:ext cx="7673136" cy="5241830"/>
          </a:xfrm>
        </p:spPr>
        <p:txBody>
          <a:bodyPr>
            <a:normAutofit/>
          </a:bodyPr>
          <a:lstStyle/>
          <a:p>
            <a:pPr>
              <a:spcBef>
                <a:spcPts val="1200"/>
              </a:spcBef>
              <a:spcAft>
                <a:spcPts val="1200"/>
              </a:spcAft>
            </a:pPr>
            <a:r>
              <a:rPr lang="en-US" dirty="0">
                <a:cs typeface="Times New Roman" pitchFamily="18" charset="0"/>
              </a:rPr>
              <a:t>The definition of array division is similar to the definition of array multiplication except that the elements of one array are divided by the elements of the other array. Both arrays must have the same size. The symbol for array right division is ./.</a:t>
            </a:r>
          </a:p>
        </p:txBody>
      </p:sp>
      <p:sp>
        <p:nvSpPr>
          <p:cNvPr id="11" name="Content Placeholder 10">
            <a:extLst>
              <a:ext uri="{FF2B5EF4-FFF2-40B4-BE49-F238E27FC236}">
                <a16:creationId xmlns:a16="http://schemas.microsoft.com/office/drawing/2014/main" id="{797A75A8-C5CD-42BD-AE48-CF603C8FB275}"/>
              </a:ext>
            </a:extLst>
          </p:cNvPr>
          <p:cNvSpPr>
            <a:spLocks noGrp="1"/>
          </p:cNvSpPr>
          <p:nvPr>
            <p:ph sz="quarter" idx="14"/>
          </p:nvPr>
        </p:nvSpPr>
        <p:spPr>
          <a:xfrm>
            <a:off x="735432" y="2687720"/>
            <a:ext cx="6533964" cy="1733360"/>
          </a:xfrm>
        </p:spPr>
        <p:txBody>
          <a:bodyPr>
            <a:normAutofit/>
          </a:bodyPr>
          <a:lstStyle/>
          <a:p>
            <a:pPr>
              <a:spcBef>
                <a:spcPts val="1200"/>
              </a:spcBef>
              <a:spcAft>
                <a:spcPts val="1200"/>
              </a:spcAft>
            </a:pPr>
            <a:r>
              <a:rPr lang="en-US" dirty="0">
                <a:cs typeface="Times New Roman" pitchFamily="18" charset="0"/>
              </a:rPr>
              <a:t>For example, if</a:t>
            </a:r>
            <a:endParaRPr lang="en-US" b="1" dirty="0">
              <a:cs typeface="Times New Roman" pitchFamily="18" charset="0"/>
            </a:endParaRPr>
          </a:p>
          <a:p>
            <a:pPr>
              <a:spcBef>
                <a:spcPts val="1200"/>
              </a:spcBef>
              <a:spcAft>
                <a:spcPts val="1200"/>
              </a:spcAft>
            </a:pPr>
            <a:r>
              <a:rPr lang="en-US" b="1" dirty="0">
                <a:latin typeface="Courier Std" pitchFamily="49" charset="0"/>
              </a:rPr>
              <a:t>  </a:t>
            </a:r>
            <a:r>
              <a:rPr lang="en-US" dirty="0">
                <a:latin typeface="Courier Std" pitchFamily="49" charset="0"/>
                <a:cs typeface="Courier New" pitchFamily="49" charset="0"/>
              </a:rPr>
              <a:t>x</a:t>
            </a:r>
            <a:r>
              <a:rPr lang="en-US" b="1" dirty="0">
                <a:latin typeface="Courier Std" pitchFamily="49" charset="0"/>
                <a:cs typeface="Courier New" pitchFamily="49" charset="0"/>
              </a:rPr>
              <a:t> </a:t>
            </a:r>
            <a:r>
              <a:rPr lang="en-US" dirty="0">
                <a:latin typeface="Courier Std" pitchFamily="49" charset="0"/>
                <a:cs typeface="Courier New" pitchFamily="49" charset="0"/>
              </a:rPr>
              <a:t>= [8</a:t>
            </a:r>
            <a:r>
              <a:rPr lang="en-US" i="1" dirty="0">
                <a:latin typeface="Courier Std" pitchFamily="49" charset="0"/>
                <a:cs typeface="Courier New" pitchFamily="49" charset="0"/>
              </a:rPr>
              <a:t>, </a:t>
            </a:r>
            <a:r>
              <a:rPr lang="en-US" dirty="0">
                <a:latin typeface="Courier Std" pitchFamily="49" charset="0"/>
                <a:cs typeface="Courier New" pitchFamily="49" charset="0"/>
              </a:rPr>
              <a:t>12</a:t>
            </a:r>
            <a:r>
              <a:rPr lang="en-US" i="1" dirty="0">
                <a:latin typeface="Courier Std" pitchFamily="49" charset="0"/>
                <a:cs typeface="Courier New" pitchFamily="49" charset="0"/>
              </a:rPr>
              <a:t>, </a:t>
            </a:r>
            <a:r>
              <a:rPr lang="en-US" dirty="0">
                <a:latin typeface="Courier Std" pitchFamily="49" charset="0"/>
                <a:cs typeface="Courier New" pitchFamily="49" charset="0"/>
              </a:rPr>
              <a:t>15] </a:t>
            </a:r>
            <a:r>
              <a:rPr lang="en-US" dirty="0">
                <a:latin typeface="Courier Std" pitchFamily="49" charset="0"/>
                <a:cs typeface="Times New Roman" pitchFamily="18" charset="0"/>
              </a:rPr>
              <a:t>	</a:t>
            </a:r>
            <a:r>
              <a:rPr lang="en-US" dirty="0">
                <a:latin typeface="Courier Std" pitchFamily="49" charset="0"/>
                <a:cs typeface="Courier New" pitchFamily="49" charset="0"/>
              </a:rPr>
              <a:t>y</a:t>
            </a:r>
            <a:r>
              <a:rPr lang="en-US" b="1" dirty="0">
                <a:latin typeface="Courier Std" pitchFamily="49" charset="0"/>
                <a:cs typeface="Courier New" pitchFamily="49" charset="0"/>
              </a:rPr>
              <a:t> </a:t>
            </a:r>
            <a:r>
              <a:rPr lang="en-US" dirty="0">
                <a:latin typeface="Courier Std" pitchFamily="49" charset="0"/>
                <a:cs typeface="Courier New" pitchFamily="49" charset="0"/>
              </a:rPr>
              <a:t>= [</a:t>
            </a:r>
            <a:r>
              <a:rPr lang="en-IN" sz="2400" dirty="0">
                <a:latin typeface="Courier Std" panose="02070409020205020404" pitchFamily="49" charset="0"/>
              </a:rPr>
              <a:t>−</a:t>
            </a:r>
            <a:r>
              <a:rPr lang="en-US" dirty="0">
                <a:latin typeface="Courier Std" pitchFamily="49" charset="0"/>
                <a:cs typeface="Courier New" pitchFamily="49" charset="0"/>
              </a:rPr>
              <a:t>2</a:t>
            </a:r>
            <a:r>
              <a:rPr lang="en-US" i="1" dirty="0">
                <a:latin typeface="Courier Std" pitchFamily="49" charset="0"/>
                <a:cs typeface="Courier New" pitchFamily="49" charset="0"/>
              </a:rPr>
              <a:t>, </a:t>
            </a:r>
            <a:r>
              <a:rPr lang="en-US" dirty="0">
                <a:latin typeface="Courier Std" pitchFamily="49" charset="0"/>
                <a:cs typeface="Courier New" pitchFamily="49" charset="0"/>
              </a:rPr>
              <a:t>6</a:t>
            </a:r>
            <a:r>
              <a:rPr lang="en-US" i="1" dirty="0">
                <a:latin typeface="Courier Std" pitchFamily="49" charset="0"/>
                <a:cs typeface="Courier New" pitchFamily="49" charset="0"/>
              </a:rPr>
              <a:t>, </a:t>
            </a:r>
            <a:r>
              <a:rPr lang="en-US" dirty="0">
                <a:latin typeface="Courier Std" pitchFamily="49" charset="0"/>
                <a:cs typeface="Courier New" pitchFamily="49" charset="0"/>
              </a:rPr>
              <a:t>5]</a:t>
            </a:r>
            <a:endParaRPr lang="en-US" dirty="0">
              <a:latin typeface="Courier Std" pitchFamily="49" charset="0"/>
              <a:cs typeface="Times New Roman" pitchFamily="18" charset="0"/>
            </a:endParaRPr>
          </a:p>
        </p:txBody>
      </p:sp>
      <p:sp>
        <p:nvSpPr>
          <p:cNvPr id="12" name="Content Placeholder 11">
            <a:extLst>
              <a:ext uri="{FF2B5EF4-FFF2-40B4-BE49-F238E27FC236}">
                <a16:creationId xmlns:a16="http://schemas.microsoft.com/office/drawing/2014/main" id="{7CCA1110-7228-424B-8373-5E19C07338CD}"/>
              </a:ext>
            </a:extLst>
          </p:cNvPr>
          <p:cNvSpPr>
            <a:spLocks noGrp="1"/>
          </p:cNvSpPr>
          <p:nvPr>
            <p:ph sz="quarter" idx="15"/>
          </p:nvPr>
        </p:nvSpPr>
        <p:spPr>
          <a:xfrm>
            <a:off x="735432" y="4039340"/>
            <a:ext cx="7673136" cy="470516"/>
          </a:xfrm>
        </p:spPr>
        <p:txBody>
          <a:bodyPr>
            <a:normAutofit/>
          </a:bodyPr>
          <a:lstStyle/>
          <a:p>
            <a:pPr>
              <a:spcBef>
                <a:spcPts val="1200"/>
              </a:spcBef>
              <a:spcAft>
                <a:spcPts val="1200"/>
              </a:spcAft>
            </a:pPr>
            <a:r>
              <a:rPr lang="en-US" dirty="0">
                <a:cs typeface="Times New Roman" pitchFamily="18" charset="0"/>
              </a:rPr>
              <a:t>then </a:t>
            </a:r>
            <a:r>
              <a:rPr lang="en-US" dirty="0">
                <a:latin typeface="Courier Std" pitchFamily="49" charset="0"/>
                <a:cs typeface="Courier New" pitchFamily="49" charset="0"/>
              </a:rPr>
              <a:t>z = x./y</a:t>
            </a:r>
            <a:r>
              <a:rPr lang="en-US" dirty="0">
                <a:cs typeface="Times New Roman" pitchFamily="18" charset="0"/>
              </a:rPr>
              <a:t> gives</a:t>
            </a:r>
          </a:p>
        </p:txBody>
      </p:sp>
      <p:graphicFrame>
        <p:nvGraphicFramePr>
          <p:cNvPr id="3" name="Object 2">
            <a:extLst>
              <a:ext uri="{FF2B5EF4-FFF2-40B4-BE49-F238E27FC236}">
                <a16:creationId xmlns:a16="http://schemas.microsoft.com/office/drawing/2014/main" id="{E6661200-2496-4295-AEED-6B87A7C9A31C}"/>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072828701"/>
              </p:ext>
            </p:extLst>
          </p:nvPr>
        </p:nvGraphicFramePr>
        <p:xfrm>
          <a:off x="1449388" y="4738688"/>
          <a:ext cx="4591050" cy="436562"/>
        </p:xfrm>
        <a:graphic>
          <a:graphicData uri="http://schemas.openxmlformats.org/presentationml/2006/ole">
            <mc:AlternateContent xmlns:mc="http://schemas.openxmlformats.org/markup-compatibility/2006">
              <mc:Choice xmlns:v="urn:schemas-microsoft-com:vml" Requires="v">
                <p:oleObj name="Equation" r:id="rId2" imgW="2273040" imgH="215640" progId="Equation.DSMT4">
                  <p:embed/>
                </p:oleObj>
              </mc:Choice>
              <mc:Fallback>
                <p:oleObj name="Equation" r:id="rId2" imgW="2273040" imgH="215640" progId="Equation.DSMT4">
                  <p:embed/>
                  <p:pic>
                    <p:nvPicPr>
                      <p:cNvPr id="0" name=""/>
                      <p:cNvPicPr/>
                      <p:nvPr/>
                    </p:nvPicPr>
                    <p:blipFill>
                      <a:blip r:embed="rId3"/>
                      <a:stretch>
                        <a:fillRect/>
                      </a:stretch>
                    </p:blipFill>
                    <p:spPr>
                      <a:xfrm>
                        <a:off x="1449388" y="4738688"/>
                        <a:ext cx="4591050" cy="436562"/>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38</a:t>
            </a:fld>
            <a:endParaRPr lang="en-US" dirty="0"/>
          </a:p>
        </p:txBody>
      </p:sp>
    </p:spTree>
    <p:extLst>
      <p:ext uri="{BB962C8B-B14F-4D97-AF65-F5344CB8AC3E}">
        <p14:creationId xmlns:p14="http://schemas.microsoft.com/office/powerpoint/2010/main" val="3636201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cs typeface="Times New Roman" pitchFamily="18" charset="0"/>
              </a:rPr>
              <a:t>Array Division </a:t>
            </a:r>
            <a:r>
              <a:rPr lang="en-US" sz="1200" dirty="0">
                <a:cs typeface="Times New Roman" pitchFamily="18" charset="0"/>
              </a:rPr>
              <a:t>2</a:t>
            </a:r>
            <a:endParaRPr lang="en-US" sz="1200" dirty="0"/>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735432" y="1229991"/>
            <a:ext cx="7673136" cy="470516"/>
          </a:xfrm>
        </p:spPr>
        <p:txBody>
          <a:bodyPr>
            <a:normAutofit/>
          </a:bodyPr>
          <a:lstStyle/>
          <a:p>
            <a:pPr>
              <a:spcBef>
                <a:spcPts val="1800"/>
              </a:spcBef>
              <a:spcAft>
                <a:spcPts val="1800"/>
              </a:spcAft>
            </a:pPr>
            <a:r>
              <a:rPr lang="en-US" dirty="0"/>
              <a:t>Also, if </a:t>
            </a:r>
          </a:p>
        </p:txBody>
      </p:sp>
      <p:graphicFrame>
        <p:nvGraphicFramePr>
          <p:cNvPr id="9" name="Object 8">
            <a:extLst>
              <a:ext uri="{FF2B5EF4-FFF2-40B4-BE49-F238E27FC236}">
                <a16:creationId xmlns:a16="http://schemas.microsoft.com/office/drawing/2014/main" id="{A41D8339-719A-4B23-8D31-D4C152D10FAC}"/>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763425461"/>
              </p:ext>
            </p:extLst>
          </p:nvPr>
        </p:nvGraphicFramePr>
        <p:xfrm>
          <a:off x="2254557" y="1969401"/>
          <a:ext cx="3871404" cy="849820"/>
        </p:xfrm>
        <a:graphic>
          <a:graphicData uri="http://schemas.openxmlformats.org/presentationml/2006/ole">
            <mc:AlternateContent xmlns:mc="http://schemas.openxmlformats.org/markup-compatibility/2006">
              <mc:Choice xmlns:v="urn:schemas-microsoft-com:vml" Requires="v">
                <p:oleObj name="Equation" r:id="rId2" imgW="2082600" imgH="457200" progId="Equation.DSMT4">
                  <p:embed/>
                </p:oleObj>
              </mc:Choice>
              <mc:Fallback>
                <p:oleObj name="Equation" r:id="rId2" imgW="2082600" imgH="457200" progId="Equation.DSMT4">
                  <p:embed/>
                  <p:pic>
                    <p:nvPicPr>
                      <p:cNvPr id="3" name="Object 2">
                        <a:extLst>
                          <a:ext uri="{FF2B5EF4-FFF2-40B4-BE49-F238E27FC236}">
                            <a16:creationId xmlns:a16="http://schemas.microsoft.com/office/drawing/2014/main" id="{D3E55F22-F827-4DA1-9754-39C935AC1AF2}"/>
                          </a:ext>
                        </a:extLst>
                      </p:cNvPr>
                      <p:cNvPicPr/>
                      <p:nvPr/>
                    </p:nvPicPr>
                    <p:blipFill>
                      <a:blip r:embed="rId3"/>
                      <a:stretch>
                        <a:fillRect/>
                      </a:stretch>
                    </p:blipFill>
                    <p:spPr>
                      <a:xfrm>
                        <a:off x="2254557" y="1969401"/>
                        <a:ext cx="3871404" cy="84982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797A75A8-C5CD-42BD-AE48-CF603C8FB275}"/>
              </a:ext>
            </a:extLst>
          </p:cNvPr>
          <p:cNvSpPr>
            <a:spLocks noGrp="1"/>
          </p:cNvSpPr>
          <p:nvPr>
            <p:ph sz="quarter" idx="14"/>
          </p:nvPr>
        </p:nvSpPr>
        <p:spPr>
          <a:xfrm>
            <a:off x="735432" y="3229257"/>
            <a:ext cx="6533964" cy="659162"/>
          </a:xfrm>
        </p:spPr>
        <p:txBody>
          <a:bodyPr>
            <a:normAutofit/>
          </a:bodyPr>
          <a:lstStyle/>
          <a:p>
            <a:pPr>
              <a:spcBef>
                <a:spcPts val="1800"/>
              </a:spcBef>
              <a:spcAft>
                <a:spcPts val="1800"/>
              </a:spcAft>
            </a:pPr>
            <a:r>
              <a:rPr lang="en-US" dirty="0">
                <a:cs typeface="Times New Roman" pitchFamily="18" charset="0"/>
              </a:rPr>
              <a:t>then </a:t>
            </a:r>
            <a:r>
              <a:rPr lang="en-US" dirty="0">
                <a:latin typeface="Courier Std" pitchFamily="49" charset="0"/>
                <a:cs typeface="Times New Roman" pitchFamily="18" charset="0"/>
              </a:rPr>
              <a:t>C = A./B</a:t>
            </a:r>
            <a:endParaRPr lang="en-US" dirty="0">
              <a:cs typeface="Times New Roman" pitchFamily="18" charset="0"/>
            </a:endParaRPr>
          </a:p>
        </p:txBody>
      </p:sp>
      <p:sp>
        <p:nvSpPr>
          <p:cNvPr id="12" name="Content Placeholder 11">
            <a:extLst>
              <a:ext uri="{FF2B5EF4-FFF2-40B4-BE49-F238E27FC236}">
                <a16:creationId xmlns:a16="http://schemas.microsoft.com/office/drawing/2014/main" id="{7CCA1110-7228-424B-8373-5E19C07338CD}"/>
              </a:ext>
            </a:extLst>
          </p:cNvPr>
          <p:cNvSpPr>
            <a:spLocks noGrp="1"/>
          </p:cNvSpPr>
          <p:nvPr>
            <p:ph sz="quarter" idx="15"/>
          </p:nvPr>
        </p:nvSpPr>
        <p:spPr>
          <a:xfrm>
            <a:off x="2981481" y="3211501"/>
            <a:ext cx="1208778" cy="470516"/>
          </a:xfrm>
        </p:spPr>
        <p:txBody>
          <a:bodyPr>
            <a:normAutofit/>
          </a:bodyPr>
          <a:lstStyle/>
          <a:p>
            <a:pPr>
              <a:spcBef>
                <a:spcPts val="1200"/>
              </a:spcBef>
              <a:spcAft>
                <a:spcPts val="1200"/>
              </a:spcAft>
            </a:pPr>
            <a:r>
              <a:rPr lang="en-US" dirty="0">
                <a:cs typeface="Times New Roman" pitchFamily="18" charset="0"/>
              </a:rPr>
              <a:t>gives</a:t>
            </a:r>
          </a:p>
        </p:txBody>
      </p:sp>
      <p:graphicFrame>
        <p:nvGraphicFramePr>
          <p:cNvPr id="2" name="Object 1">
            <a:extLst>
              <a:ext uri="{FF2B5EF4-FFF2-40B4-BE49-F238E27FC236}">
                <a16:creationId xmlns:a16="http://schemas.microsoft.com/office/drawing/2014/main" id="{06243FDC-3B69-44A0-81B8-8E1F693A486C}"/>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719153726"/>
              </p:ext>
            </p:extLst>
          </p:nvPr>
        </p:nvGraphicFramePr>
        <p:xfrm>
          <a:off x="2254556" y="3928992"/>
          <a:ext cx="3897669" cy="850444"/>
        </p:xfrm>
        <a:graphic>
          <a:graphicData uri="http://schemas.openxmlformats.org/presentationml/2006/ole">
            <mc:AlternateContent xmlns:mc="http://schemas.openxmlformats.org/markup-compatibility/2006">
              <mc:Choice xmlns:v="urn:schemas-microsoft-com:vml" Requires="v">
                <p:oleObj name="Equation" r:id="rId4" imgW="2095200" imgH="457200" progId="Equation.DSMT4">
                  <p:embed/>
                </p:oleObj>
              </mc:Choice>
              <mc:Fallback>
                <p:oleObj name="Equation" r:id="rId4" imgW="2095200" imgH="457200" progId="Equation.DSMT4">
                  <p:embed/>
                  <p:pic>
                    <p:nvPicPr>
                      <p:cNvPr id="0" name=""/>
                      <p:cNvPicPr/>
                      <p:nvPr/>
                    </p:nvPicPr>
                    <p:blipFill>
                      <a:blip r:embed="rId5"/>
                      <a:stretch>
                        <a:fillRect/>
                      </a:stretch>
                    </p:blipFill>
                    <p:spPr>
                      <a:xfrm>
                        <a:off x="2254556" y="3928992"/>
                        <a:ext cx="3897669" cy="850444"/>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39</a:t>
            </a:fld>
            <a:endParaRPr lang="en-US" dirty="0"/>
          </a:p>
        </p:txBody>
      </p:sp>
    </p:spTree>
    <p:extLst>
      <p:ext uri="{BB962C8B-B14F-4D97-AF65-F5344CB8AC3E}">
        <p14:creationId xmlns:p14="http://schemas.microsoft.com/office/powerpoint/2010/main" val="387754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7A31-2A83-4F34-8F54-952A5EEBD7D2}"/>
              </a:ext>
            </a:extLst>
          </p:cNvPr>
          <p:cNvSpPr>
            <a:spLocks noGrp="1"/>
          </p:cNvSpPr>
          <p:nvPr>
            <p:ph type="title"/>
          </p:nvPr>
        </p:nvSpPr>
        <p:spPr/>
        <p:txBody>
          <a:bodyPr>
            <a:normAutofit/>
          </a:bodyPr>
          <a:lstStyle/>
          <a:p>
            <a:r>
              <a:rPr lang="en-US" dirty="0"/>
              <a:t>Vectors </a:t>
            </a:r>
            <a:r>
              <a:rPr lang="en-US" sz="1200" dirty="0"/>
              <a:t>2</a:t>
            </a:r>
          </a:p>
        </p:txBody>
      </p:sp>
      <p:sp>
        <p:nvSpPr>
          <p:cNvPr id="3" name="Content Placeholder 2">
            <a:extLst>
              <a:ext uri="{FF2B5EF4-FFF2-40B4-BE49-F238E27FC236}">
                <a16:creationId xmlns:a16="http://schemas.microsoft.com/office/drawing/2014/main" id="{39FBD600-2527-46AB-9B30-F03E39D60C48}"/>
              </a:ext>
            </a:extLst>
          </p:cNvPr>
          <p:cNvSpPr>
            <a:spLocks noGrp="1"/>
          </p:cNvSpPr>
          <p:nvPr>
            <p:ph sz="quarter" idx="11"/>
          </p:nvPr>
        </p:nvSpPr>
        <p:spPr>
          <a:xfrm>
            <a:off x="827756" y="1225120"/>
            <a:ext cx="7233168" cy="5024760"/>
          </a:xfrm>
        </p:spPr>
        <p:txBody>
          <a:bodyPr>
            <a:noAutofit/>
          </a:bodyPr>
          <a:lstStyle/>
          <a:p>
            <a:pPr>
              <a:spcBef>
                <a:spcPts val="200"/>
              </a:spcBef>
            </a:pPr>
            <a:r>
              <a:rPr lang="en-US" dirty="0">
                <a:cs typeface="Times New Roman" pitchFamily="18" charset="0"/>
              </a:rPr>
              <a:t>You can also create a column vector by separating the elements by semicolons. For example,</a:t>
            </a:r>
            <a:endParaRPr lang="en-US" dirty="0">
              <a:latin typeface="Courier New" pitchFamily="49" charset="0"/>
              <a:cs typeface="Times New Roman" pitchFamily="18" charset="0"/>
            </a:endParaRPr>
          </a:p>
          <a:p>
            <a:pPr>
              <a:spcBef>
                <a:spcPts val="500"/>
              </a:spcBef>
            </a:pPr>
            <a:r>
              <a:rPr lang="en-US" dirty="0">
                <a:latin typeface="Courier Std" pitchFamily="49" charset="0"/>
              </a:rPr>
              <a:t>&gt;&gt;</a:t>
            </a:r>
            <a:r>
              <a:rPr lang="en-US" dirty="0">
                <a:latin typeface="Courier Std" pitchFamily="49" charset="0"/>
                <a:cs typeface="Times New Roman" pitchFamily="18" charset="0"/>
              </a:rPr>
              <a:t>g = [3;7;9]</a:t>
            </a:r>
          </a:p>
          <a:p>
            <a:pPr>
              <a:spcBef>
                <a:spcPts val="500"/>
              </a:spcBef>
              <a:spcAft>
                <a:spcPts val="200"/>
              </a:spcAft>
            </a:pPr>
            <a:r>
              <a:rPr lang="en-US" dirty="0">
                <a:latin typeface="Courier Std" pitchFamily="49" charset="0"/>
                <a:cs typeface="Times New Roman" pitchFamily="18" charset="0"/>
              </a:rPr>
              <a:t>g =</a:t>
            </a:r>
          </a:p>
          <a:p>
            <a:pPr>
              <a:spcBef>
                <a:spcPts val="200"/>
              </a:spcBef>
              <a:spcAft>
                <a:spcPts val="200"/>
              </a:spcAft>
            </a:pPr>
            <a:r>
              <a:rPr lang="en-US" dirty="0">
                <a:latin typeface="Courier Std" pitchFamily="49" charset="0"/>
                <a:cs typeface="Times New Roman" pitchFamily="18" charset="0"/>
              </a:rPr>
              <a:t>   3</a:t>
            </a:r>
          </a:p>
          <a:p>
            <a:pPr>
              <a:spcBef>
                <a:spcPts val="200"/>
              </a:spcBef>
              <a:spcAft>
                <a:spcPts val="200"/>
              </a:spcAft>
            </a:pPr>
            <a:r>
              <a:rPr lang="en-US" dirty="0">
                <a:latin typeface="Courier Std" pitchFamily="49" charset="0"/>
                <a:cs typeface="Times New Roman" pitchFamily="18" charset="0"/>
              </a:rPr>
              <a:t>   7</a:t>
            </a:r>
          </a:p>
          <a:p>
            <a:pPr>
              <a:spcBef>
                <a:spcPts val="200"/>
              </a:spcBef>
              <a:spcAft>
                <a:spcPts val="200"/>
              </a:spcAft>
            </a:pPr>
            <a:r>
              <a:rPr lang="en-US" dirty="0">
                <a:latin typeface="Courier Std" pitchFamily="49" charset="0"/>
                <a:cs typeface="Times New Roman" pitchFamily="18" charset="0"/>
              </a:rPr>
              <a:t>   9</a:t>
            </a:r>
          </a:p>
        </p:txBody>
      </p:sp>
      <p:sp>
        <p:nvSpPr>
          <p:cNvPr id="7" name="Slide Number Placeholder 5">
            <a:extLst>
              <a:ext uri="{FF2B5EF4-FFF2-40B4-BE49-F238E27FC236}">
                <a16:creationId xmlns:a16="http://schemas.microsoft.com/office/drawing/2014/main" id="{178DE560-FA4E-4BA5-8981-2519CBEDAF9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4</a:t>
            </a:fld>
            <a:endParaRPr lang="en-US" dirty="0"/>
          </a:p>
        </p:txBody>
      </p:sp>
    </p:spTree>
    <p:extLst>
      <p:ext uri="{BB962C8B-B14F-4D97-AF65-F5344CB8AC3E}">
        <p14:creationId xmlns:p14="http://schemas.microsoft.com/office/powerpoint/2010/main" val="2963765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02F28D0-59DD-DC6F-5867-3540F071DFE3}"/>
              </a:ext>
            </a:extLst>
          </p:cNvPr>
          <p:cNvSpPr txBox="1">
            <a:spLocks/>
          </p:cNvSpPr>
          <p:nvPr/>
        </p:nvSpPr>
        <p:spPr>
          <a:xfrm>
            <a:off x="335986" y="1066805"/>
            <a:ext cx="8413955" cy="1075504"/>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Q4- Given the vectors </a:t>
            </a:r>
            <a:r>
              <a:rPr kumimoji="0" lang="es-E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x = [ 6 5 10 12 ] and y = [ 3 9 8  1]</a:t>
            </a:r>
          </a:p>
          <a:p>
            <a:pPr marL="0" marR="0" lvl="0" indent="0" algn="l"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The product w = x.*y is:</a:t>
            </a: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tabLst/>
              <a:defRPr/>
            </a:pPr>
            <a:endParaRPr kumimoji="0" lang="fr-FR"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D56108F-3329-2CAF-F995-FB09CAE4AC6F}"/>
                  </a:ext>
                </a:extLst>
              </p:cNvPr>
              <p:cNvSpPr/>
              <p:nvPr/>
            </p:nvSpPr>
            <p:spPr>
              <a:xfrm>
                <a:off x="437606" y="2707583"/>
                <a:ext cx="4038600" cy="2246769"/>
              </a:xfrm>
              <a:prstGeom prst="rect">
                <a:avLst/>
              </a:prstGeom>
            </p:spPr>
            <p:txBody>
              <a:bodyPr wrap="square">
                <a:spAutoFit/>
              </a:bodyPr>
              <a:lstStyle/>
              <a:p>
                <a:pPr marL="514350" marR="0" lvl="0" indent="-514350"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25</m:t>
                    </m:r>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18</m:t>
                    </m:r>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80  12</m:t>
                    </m:r>
                  </m:oMath>
                </a14:m>
                <a:endParaRPr kumimoji="0" lang="fr-FR"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fr-FR"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defTabSz="914400" eaLnBrk="1" fontAlgn="auto" latinLnBrk="0" hangingPunct="1">
                  <a:lnSpc>
                    <a:spcPct val="100000"/>
                  </a:lnSpc>
                  <a:spcBef>
                    <a:spcPts val="0"/>
                  </a:spcBef>
                  <a:spcAft>
                    <a:spcPts val="0"/>
                  </a:spcAft>
                  <a:buClrTx/>
                  <a:buSzTx/>
                  <a:buFont typeface="+mj-lt"/>
                  <a:buAutoNum type="alphaLcParenR"/>
                  <a:tabLst/>
                  <a:defRPr/>
                </a:pPr>
                <a:r>
                  <a:rPr kumimoji="0" lang="fr-FR"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44  45  17  10</a:t>
                </a:r>
              </a:p>
              <a:p>
                <a:pPr marL="514350" marR="0" lvl="0"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fr-FR"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18  45  80  12</m:t>
                    </m:r>
                  </m:oMath>
                </a14:m>
                <a:r>
                  <a:rPr kumimoji="0" lang="fr-FR"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(correct)</a:t>
                </a:r>
              </a:p>
              <a:p>
                <a:pPr marL="514350" marR="0" lvl="0"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fr-FR"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62</m:t>
                    </m:r>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1</m:t>
                    </m:r>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5  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1</m:t>
                    </m:r>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0  </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8</m:t>
                    </m:r>
                  </m:oMath>
                </a14:m>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6D56108F-3329-2CAF-F995-FB09CAE4AC6F}"/>
                  </a:ext>
                </a:extLst>
              </p:cNvPr>
              <p:cNvSpPr>
                <a:spLocks noRot="1" noChangeAspect="1" noMove="1" noResize="1" noEditPoints="1" noAdjustHandles="1" noChangeArrowheads="1" noChangeShapeType="1" noTextEdit="1"/>
              </p:cNvSpPr>
              <p:nvPr/>
            </p:nvSpPr>
            <p:spPr>
              <a:xfrm>
                <a:off x="437606" y="2707583"/>
                <a:ext cx="4038600" cy="2246769"/>
              </a:xfrm>
              <a:prstGeom prst="rect">
                <a:avLst/>
              </a:prstGeom>
              <a:blipFill>
                <a:blip r:embed="rId2"/>
                <a:stretch>
                  <a:fillRect l="-1360" t="-271" b="-298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861AED54-5A32-3989-0D1C-CDDDD368F00F}"/>
              </a:ext>
            </a:extLst>
          </p:cNvPr>
          <p:cNvPicPr>
            <a:picLocks noChangeAspect="1"/>
          </p:cNvPicPr>
          <p:nvPr/>
        </p:nvPicPr>
        <p:blipFill>
          <a:blip r:embed="rId3"/>
          <a:stretch>
            <a:fillRect/>
          </a:stretch>
        </p:blipFill>
        <p:spPr>
          <a:xfrm>
            <a:off x="4919935" y="2534058"/>
            <a:ext cx="3362325" cy="2695575"/>
          </a:xfrm>
          <a:prstGeom prst="rect">
            <a:avLst/>
          </a:prstGeom>
        </p:spPr>
      </p:pic>
    </p:spTree>
    <p:extLst>
      <p:ext uri="{BB962C8B-B14F-4D97-AF65-F5344CB8AC3E}">
        <p14:creationId xmlns:p14="http://schemas.microsoft.com/office/powerpoint/2010/main" val="1884387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8CEAE52-2025-EA01-DD6D-D0677C210232}"/>
                  </a:ext>
                </a:extLst>
              </p:cNvPr>
              <p:cNvSpPr txBox="1">
                <a:spLocks/>
              </p:cNvSpPr>
              <p:nvPr/>
            </p:nvSpPr>
            <p:spPr>
              <a:xfrm>
                <a:off x="375763" y="576884"/>
                <a:ext cx="8229600" cy="3971109"/>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Q5- Given the vectors </a:t>
                </a:r>
                <a:r>
                  <a:rPr kumimoji="0" lang="es-ES"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x = [ 6 5 10 12 ] and y = [ 3 9 8  1]</a:t>
                </a:r>
              </a:p>
              <a:p>
                <a:pPr marL="0" marR="0" lvl="0" indent="0" algn="l"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z = </a:t>
                </a:r>
                <a:r>
                  <a:rPr kumimoji="0" lang="en-US" sz="200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sqrt</a:t>
                </a:r>
                <a:r>
                  <a:rPr kumimoji="0" lang="en-US"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y)+ </a:t>
                </a:r>
                <a:r>
                  <a:rPr kumimoji="0" lang="en-CA" sz="200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exp</a:t>
                </a:r>
                <a: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(x) :</a:t>
                </a:r>
              </a:p>
              <a:p>
                <a:pPr marL="0" marR="0" lvl="0" indent="0" algn="l"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endPar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endParaRPr lang="en-CA" sz="200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endPar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1200"/>
                  </a:spcBef>
                  <a:spcAft>
                    <a:spcPts val="600"/>
                  </a:spcAft>
                  <a:buClrTx/>
                  <a:buSzTx/>
                  <a:buFont typeface="+mj-lt"/>
                  <a:buAutoNum type="alphaLcParenR"/>
                  <a:tabLst/>
                  <a:defRPr/>
                </a:pPr>
                <a14:m>
                  <m:oMath xmlns:m="http://schemas.openxmlformats.org/officeDocument/2006/math">
                    <m:sSup>
                      <m:sSupPr>
                        <m:ctrlPr>
                          <a:rPr kumimoji="0" lang="en-CA"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pPr>
                      <m:e>
                        <m:r>
                          <a:rPr kumimoji="0" lang="en-CA" sz="2000" b="0" i="0" u="none" strike="noStrike" kern="1200" cap="none" spc="0" normalizeH="0" baseline="0" noProof="0" dirty="0">
                            <a:ln>
                              <a:noFill/>
                            </a:ln>
                            <a:solidFill>
                              <a:sysClr val="windowText" lastClr="000000"/>
                            </a:solidFill>
                            <a:effectLst/>
                            <a:uLnTx/>
                            <a:uFillTx/>
                            <a:latin typeface="Cambria Math" panose="02040503050406030204" pitchFamily="18" charset="0"/>
                          </a:rPr>
                          <m:t>10</m:t>
                        </m:r>
                      </m:e>
                      <m:sup>
                        <m:r>
                          <a:rPr kumimoji="0" lang="en-CA" sz="2000" b="0" i="0" u="none" strike="noStrike" kern="1200" cap="none" spc="0" normalizeH="0" baseline="0" noProof="0" dirty="0">
                            <a:ln>
                              <a:noFill/>
                            </a:ln>
                            <a:solidFill>
                              <a:sysClr val="windowText" lastClr="000000"/>
                            </a:solidFill>
                            <a:effectLst/>
                            <a:uLnTx/>
                            <a:uFillTx/>
                            <a:latin typeface="Cambria Math" panose="02040503050406030204" pitchFamily="18" charset="0"/>
                          </a:rPr>
                          <m:t>5</m:t>
                        </m:r>
                      </m:sup>
                    </m:sSup>
                    <m:r>
                      <a:rPr kumimoji="0" lang="en-CA" sz="2000" b="0" i="0" u="none" strike="noStrike" kern="1200" cap="none" spc="0" normalizeH="0" baseline="0" noProof="0" dirty="0">
                        <a:ln>
                          <a:noFill/>
                        </a:ln>
                        <a:solidFill>
                          <a:sysClr val="windowText" lastClr="000000"/>
                        </a:solidFill>
                        <a:effectLst/>
                        <a:uLnTx/>
                        <a:uFillTx/>
                        <a:latin typeface="Cambria Math" panose="02040503050406030204" pitchFamily="18" charset="0"/>
                      </a:rPr>
                      <m:t>[</m:t>
                    </m:r>
                    <m:r>
                      <m:rPr>
                        <m:nor/>
                      </m:rPr>
                      <a:rPr kumimoji="0" lang="en-CA" sz="2000" u="none" strike="noStrike" kern="1200" cap="none" spc="0" normalizeH="0" baseline="0" noProof="0" dirty="0" smtClean="0">
                        <a:ln>
                          <a:noFill/>
                        </a:ln>
                        <a:solidFill>
                          <a:sysClr val="windowText" lastClr="000000"/>
                        </a:solidFill>
                        <a:effectLst/>
                        <a:uLnTx/>
                        <a:uFillTx/>
                        <a:latin typeface="Times New Roman" panose="02020603050405020304" pitchFamily="18" charset="0"/>
                        <a:cs typeface="Times New Roman" panose="02020603050405020304" pitchFamily="18" charset="0"/>
                      </a:rPr>
                      <m:t>0.165</m:t>
                    </m:r>
                    <m:r>
                      <m:rPr>
                        <m:nor/>
                      </m:rPr>
                      <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dirty="0" smtClean="0">
                        <a:ln>
                          <a:noFill/>
                        </a:ln>
                        <a:solidFill>
                          <a:sysClr val="windowText" lastClr="000000"/>
                        </a:solidFill>
                        <a:effectLst/>
                        <a:uLnTx/>
                        <a:uFillTx/>
                        <a:latin typeface="Times New Roman" panose="02020603050405020304" pitchFamily="18" charset="0"/>
                        <a:cs typeface="Times New Roman" panose="02020603050405020304" pitchFamily="18" charset="0"/>
                      </a:rPr>
                      <m:t> 0</m:t>
                    </m:r>
                    <m:r>
                      <m:rPr>
                        <m:nor/>
                      </m:rP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m:t>
                    </m:r>
                    <m:r>
                      <m:rPr>
                        <m:nor/>
                      </m:rPr>
                      <a:rPr kumimoji="0" lang="en-CA" sz="2000" u="none" strike="noStrike" kern="1200" cap="none" spc="0" normalizeH="0" baseline="0" noProof="0" dirty="0" smtClean="0">
                        <a:ln>
                          <a:noFill/>
                        </a:ln>
                        <a:solidFill>
                          <a:sysClr val="windowText" lastClr="000000"/>
                        </a:solidFill>
                        <a:effectLst/>
                        <a:uLnTx/>
                        <a:uFillTx/>
                        <a:latin typeface="Times New Roman" panose="02020603050405020304" pitchFamily="18" charset="0"/>
                        <a:cs typeface="Times New Roman" panose="02020603050405020304" pitchFamily="18" charset="0"/>
                      </a:rPr>
                      <m:t>000</m:t>
                    </m:r>
                    <m:r>
                      <m:rPr>
                        <m:nor/>
                      </m:rP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5</m:t>
                    </m:r>
                    <m:r>
                      <m:rPr>
                        <m:nor/>
                      </m:rPr>
                      <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 0.</m:t>
                    </m:r>
                    <m:r>
                      <m:rPr>
                        <m:nor/>
                      </m:rPr>
                      <a:rPr kumimoji="0" lang="en-CA" sz="2000" u="none" strike="noStrike" kern="1200" cap="none" spc="0" normalizeH="0" baseline="0" noProof="0" dirty="0" smtClean="0">
                        <a:ln>
                          <a:noFill/>
                        </a:ln>
                        <a:solidFill>
                          <a:sysClr val="windowText" lastClr="000000"/>
                        </a:solidFill>
                        <a:effectLst/>
                        <a:uLnTx/>
                        <a:uFillTx/>
                        <a:latin typeface="Times New Roman" panose="02020603050405020304" pitchFamily="18" charset="0"/>
                        <a:cs typeface="Times New Roman" panose="02020603050405020304" pitchFamily="18" charset="0"/>
                      </a:rPr>
                      <m:t>6</m:t>
                    </m:r>
                    <m:r>
                      <m:rPr>
                        <m:nor/>
                      </m:rP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2   </m:t>
                    </m:r>
                    <m:r>
                      <m:rPr>
                        <m:nor/>
                      </m:rPr>
                      <a:rPr kumimoji="0" lang="en-CA" sz="2000" u="none" strike="noStrike" kern="1200" cap="none" spc="0" normalizeH="0" baseline="0" noProof="0" dirty="0" smtClean="0">
                        <a:ln>
                          <a:noFill/>
                        </a:ln>
                        <a:solidFill>
                          <a:sysClr val="windowText" lastClr="000000"/>
                        </a:solidFill>
                        <a:effectLst/>
                        <a:uLnTx/>
                        <a:uFillTx/>
                        <a:latin typeface="Times New Roman" panose="02020603050405020304" pitchFamily="18" charset="0"/>
                        <a:cs typeface="Times New Roman" panose="02020603050405020304" pitchFamily="18" charset="0"/>
                      </a:rPr>
                      <m:t>4</m:t>
                    </m:r>
                    <m:r>
                      <m:rPr>
                        <m:nor/>
                      </m:rP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m:t>
                    </m:r>
                    <m:r>
                      <m:rPr>
                        <m:nor/>
                      </m:rPr>
                      <a:rPr kumimoji="0" lang="en-CA" sz="2000" u="none" strike="noStrike" kern="1200" cap="none" spc="0" normalizeH="0" baseline="0" noProof="0" dirty="0" smtClean="0">
                        <a:ln>
                          <a:noFill/>
                        </a:ln>
                        <a:solidFill>
                          <a:sysClr val="windowText" lastClr="000000"/>
                        </a:solidFill>
                        <a:effectLst/>
                        <a:uLnTx/>
                        <a:uFillTx/>
                        <a:latin typeface="Times New Roman" panose="02020603050405020304" pitchFamily="18" charset="0"/>
                        <a:cs typeface="Times New Roman" panose="02020603050405020304" pitchFamily="18" charset="0"/>
                      </a:rPr>
                      <m:t>44</m:t>
                    </m:r>
                    <m:r>
                      <m:rPr>
                        <m:nor/>
                      </m:rPr>
                      <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m:t>
                    </m:r>
                  </m:oMath>
                </a14:m>
                <a:endPar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1200"/>
                  </a:spcBef>
                  <a:spcAft>
                    <a:spcPts val="600"/>
                  </a:spcAft>
                  <a:buClrTx/>
                  <a:buSzTx/>
                  <a:buFont typeface="+mj-lt"/>
                  <a:buAutoNum type="alphaLcParenR"/>
                  <a:tabLst/>
                  <a:defRPr/>
                </a:pPr>
                <a14:m>
                  <m:oMath xmlns:m="http://schemas.openxmlformats.org/officeDocument/2006/math">
                    <m:sSup>
                      <m:sSupPr>
                        <m:ctrlPr>
                          <a:rPr kumimoji="0" lang="en-CA" sz="2000" i="1" u="none" strike="noStrike" kern="1200" cap="none" spc="0" normalizeH="0" baseline="0" noProof="0" dirty="0">
                            <a:ln>
                              <a:noFill/>
                            </a:ln>
                            <a:solidFill>
                              <a:sysClr val="windowText" lastClr="000000"/>
                            </a:solidFill>
                            <a:effectLst/>
                            <a:uLnTx/>
                            <a:uFillTx/>
                            <a:latin typeface="Cambria Math" panose="02040503050406030204" pitchFamily="18" charset="0"/>
                          </a:rPr>
                        </m:ctrlPr>
                      </m:sSupPr>
                      <m:e>
                        <m:r>
                          <a:rPr kumimoji="0" lang="en-CA" sz="2000" b="0" i="0" u="none" strike="noStrike" kern="1200" cap="none" spc="0" normalizeH="0" baseline="0" noProof="0" dirty="0">
                            <a:ln>
                              <a:noFill/>
                            </a:ln>
                            <a:solidFill>
                              <a:sysClr val="windowText" lastClr="000000"/>
                            </a:solidFill>
                            <a:effectLst/>
                            <a:uLnTx/>
                            <a:uFillTx/>
                            <a:latin typeface="Cambria Math" panose="02040503050406030204" pitchFamily="18" charset="0"/>
                          </a:rPr>
                          <m:t>10</m:t>
                        </m:r>
                      </m:e>
                      <m:sup>
                        <m:r>
                          <a:rPr kumimoji="0" lang="en-CA" sz="2000" b="0" i="0" u="none" strike="noStrike" kern="1200" cap="none" spc="0" normalizeH="0" baseline="0" noProof="0" dirty="0">
                            <a:ln>
                              <a:noFill/>
                            </a:ln>
                            <a:solidFill>
                              <a:sysClr val="windowText" lastClr="000000"/>
                            </a:solidFill>
                            <a:effectLst/>
                            <a:uLnTx/>
                            <a:uFillTx/>
                            <a:latin typeface="Cambria Math" panose="02040503050406030204" pitchFamily="18" charset="0"/>
                          </a:rPr>
                          <m:t>5</m:t>
                        </m:r>
                      </m:sup>
                    </m:sSup>
                    <m:r>
                      <a:rPr kumimoji="0" lang="en-CA" sz="2000" b="0" i="0" u="none" strike="noStrike" kern="1200" cap="none" spc="0" normalizeH="0" baseline="0" noProof="0" dirty="0">
                        <a:ln>
                          <a:noFill/>
                        </a:ln>
                        <a:solidFill>
                          <a:sysClr val="windowText" lastClr="000000"/>
                        </a:solidFill>
                        <a:effectLst/>
                        <a:uLnTx/>
                        <a:uFillTx/>
                        <a:latin typeface="Cambria Math" panose="02040503050406030204" pitchFamily="18" charset="0"/>
                      </a:rPr>
                      <m:t>[</m:t>
                    </m:r>
                    <m:r>
                      <m:rPr>
                        <m:nor/>
                      </m:rP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0.114</m:t>
                    </m:r>
                    <m:r>
                      <m:rPr>
                        <m:nor/>
                      </m:rPr>
                      <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0.1010</m:t>
                    </m:r>
                    <m:r>
                      <m:rPr>
                        <m:nor/>
                      </m:rPr>
                      <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 0.72   3.61</m:t>
                    </m:r>
                  </m:oMath>
                </a14:m>
                <a:r>
                  <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p>
              <a:p>
                <a:pPr marL="514350" marR="0" lvl="0" indent="-514350" algn="l" defTabSz="914400" rtl="0" eaLnBrk="0" fontAlgn="base" latinLnBrk="0" hangingPunct="0">
                  <a:lnSpc>
                    <a:spcPct val="100000"/>
                  </a:lnSpc>
                  <a:spcBef>
                    <a:spcPts val="1200"/>
                  </a:spcBef>
                  <a:spcAft>
                    <a:spcPts val="600"/>
                  </a:spcAft>
                  <a:buClrTx/>
                  <a:buSzTx/>
                  <a:buFont typeface="+mj-lt"/>
                  <a:buAutoNum type="alphaLcParenR"/>
                  <a:tabLst/>
                  <a:defRPr/>
                </a:pPr>
                <a14:m>
                  <m:oMath xmlns:m="http://schemas.openxmlformats.org/officeDocument/2006/math">
                    <m:sSup>
                      <m:sSupPr>
                        <m:ctrlPr>
                          <a:rPr kumimoji="0" lang="en-CA" sz="2000" i="1" u="none" strike="noStrike" kern="1200" cap="none" spc="0" normalizeH="0" baseline="0" noProof="0" dirty="0">
                            <a:ln>
                              <a:noFill/>
                            </a:ln>
                            <a:solidFill>
                              <a:sysClr val="windowText" lastClr="000000"/>
                            </a:solidFill>
                            <a:effectLst/>
                            <a:uLnTx/>
                            <a:uFillTx/>
                            <a:latin typeface="Cambria Math" panose="02040503050406030204" pitchFamily="18" charset="0"/>
                          </a:rPr>
                        </m:ctrlPr>
                      </m:sSupPr>
                      <m:e>
                        <m:r>
                          <a:rPr kumimoji="0" lang="en-CA" sz="2000" b="0" i="0" u="none" strike="noStrike" kern="1200" cap="none" spc="0" normalizeH="0" baseline="0" noProof="0" dirty="0">
                            <a:ln>
                              <a:noFill/>
                            </a:ln>
                            <a:solidFill>
                              <a:sysClr val="windowText" lastClr="000000"/>
                            </a:solidFill>
                            <a:effectLst/>
                            <a:uLnTx/>
                            <a:uFillTx/>
                            <a:latin typeface="Cambria Math" panose="02040503050406030204" pitchFamily="18" charset="0"/>
                          </a:rPr>
                          <m:t>10</m:t>
                        </m:r>
                      </m:e>
                      <m:sup>
                        <m:r>
                          <a:rPr kumimoji="0" lang="en-CA" sz="2000" b="0" i="0" u="none" strike="noStrike" kern="1200" cap="none" spc="0" normalizeH="0" baseline="0" noProof="0" dirty="0">
                            <a:ln>
                              <a:noFill/>
                            </a:ln>
                            <a:solidFill>
                              <a:sysClr val="windowText" lastClr="000000"/>
                            </a:solidFill>
                            <a:effectLst/>
                            <a:uLnTx/>
                            <a:uFillTx/>
                            <a:latin typeface="Cambria Math" panose="02040503050406030204" pitchFamily="18" charset="0"/>
                          </a:rPr>
                          <m:t>5</m:t>
                        </m:r>
                      </m:sup>
                    </m:sSup>
                    <m:r>
                      <a:rPr kumimoji="0" lang="en-CA" sz="2000" b="0" i="0" u="none" strike="noStrike" kern="1200" cap="none" spc="0" normalizeH="0" baseline="0" noProof="0" dirty="0">
                        <a:ln>
                          <a:noFill/>
                        </a:ln>
                        <a:solidFill>
                          <a:sysClr val="windowText" lastClr="000000"/>
                        </a:solidFill>
                        <a:effectLst/>
                        <a:uLnTx/>
                        <a:uFillTx/>
                        <a:latin typeface="Cambria Math" panose="02040503050406030204" pitchFamily="18" charset="0"/>
                      </a:rPr>
                      <m:t>[</m:t>
                    </m:r>
                    <m:r>
                      <m:rPr>
                        <m:nor/>
                      </m:rP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0.204</m:t>
                    </m:r>
                    <m:r>
                      <m:rPr>
                        <m:nor/>
                      </m:rPr>
                      <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0.5110</m:t>
                    </m:r>
                    <m:r>
                      <m:rPr>
                        <m:nor/>
                      </m:rPr>
                      <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 0.22   2.03</m:t>
                    </m:r>
                    <m:r>
                      <m:rPr>
                        <m:nor/>
                      </m:rPr>
                      <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m:t>
                    </m:r>
                  </m:oMath>
                </a14:m>
                <a:endPar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1200"/>
                  </a:spcBef>
                  <a:spcAft>
                    <a:spcPts val="600"/>
                  </a:spcAft>
                  <a:buClrTx/>
                  <a:buSzTx/>
                  <a:buFont typeface="+mj-lt"/>
                  <a:buAutoNum type="alphaLcParenR"/>
                  <a:tabLst/>
                  <a:defRPr/>
                </a:pPr>
                <a14:m>
                  <m:oMath xmlns:m="http://schemas.openxmlformats.org/officeDocument/2006/math">
                    <m:sSup>
                      <m:sSupPr>
                        <m:ctrlPr>
                          <a:rPr kumimoji="0" lang="en-CA" sz="2000" i="1" u="none" strike="noStrike" kern="1200" cap="none" spc="0" normalizeH="0" baseline="0" noProof="0" dirty="0">
                            <a:ln>
                              <a:noFill/>
                            </a:ln>
                            <a:solidFill>
                              <a:sysClr val="windowText" lastClr="000000"/>
                            </a:solidFill>
                            <a:effectLst/>
                            <a:uLnTx/>
                            <a:uFillTx/>
                            <a:latin typeface="Cambria Math" panose="02040503050406030204" pitchFamily="18" charset="0"/>
                          </a:rPr>
                        </m:ctrlPr>
                      </m:sSupPr>
                      <m:e>
                        <m:r>
                          <a:rPr kumimoji="0" lang="en-CA" sz="2000" b="0" i="0" u="none" strike="noStrike" kern="1200" cap="none" spc="0" normalizeH="0" baseline="0" noProof="0" dirty="0">
                            <a:ln>
                              <a:noFill/>
                            </a:ln>
                            <a:solidFill>
                              <a:sysClr val="windowText" lastClr="000000"/>
                            </a:solidFill>
                            <a:effectLst/>
                            <a:uLnTx/>
                            <a:uFillTx/>
                            <a:latin typeface="Cambria Math" panose="02040503050406030204" pitchFamily="18" charset="0"/>
                          </a:rPr>
                          <m:t>10</m:t>
                        </m:r>
                      </m:e>
                      <m:sup>
                        <m:r>
                          <a:rPr kumimoji="0" lang="en-CA" sz="2000" b="0" i="0" u="none" strike="noStrike" kern="1200" cap="none" spc="0" normalizeH="0" baseline="0" noProof="0" dirty="0">
                            <a:ln>
                              <a:noFill/>
                            </a:ln>
                            <a:solidFill>
                              <a:sysClr val="windowText" lastClr="000000"/>
                            </a:solidFill>
                            <a:effectLst/>
                            <a:uLnTx/>
                            <a:uFillTx/>
                            <a:latin typeface="Cambria Math" panose="02040503050406030204" pitchFamily="18" charset="0"/>
                          </a:rPr>
                          <m:t>5</m:t>
                        </m:r>
                      </m:sup>
                    </m:sSup>
                    <m:r>
                      <a:rPr kumimoji="0" lang="en-CA" sz="2000" b="0" i="0" u="none" strike="noStrike" kern="1200" cap="none" spc="0" normalizeH="0" baseline="0" noProof="0" dirty="0">
                        <a:ln>
                          <a:noFill/>
                        </a:ln>
                        <a:solidFill>
                          <a:sysClr val="windowText" lastClr="000000"/>
                        </a:solidFill>
                        <a:effectLst/>
                        <a:uLnTx/>
                        <a:uFillTx/>
                        <a:latin typeface="Cambria Math" panose="02040503050406030204" pitchFamily="18" charset="0"/>
                      </a:rPr>
                      <m:t>[</m:t>
                    </m:r>
                    <m:r>
                      <m:rPr>
                        <m:nor/>
                      </m:rP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0.004</m:t>
                    </m:r>
                    <m:r>
                      <m:rPr>
                        <m:nor/>
                      </m:rPr>
                      <a:rPr kumimoji="0" lang="en-US" sz="20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cs typeface="Times New Roman" panose="02020603050405020304" pitchFamily="18" charset="0"/>
                      </a:rPr>
                      <m:t>1</m:t>
                    </m:r>
                    <m:r>
                      <m:rPr>
                        <m:nor/>
                      </m:rPr>
                      <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0.0015</m:t>
                    </m:r>
                    <m:r>
                      <m:rPr>
                        <m:nor/>
                      </m:rPr>
                      <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 </m:t>
                    </m:r>
                    <m:r>
                      <m:rPr>
                        <m:nor/>
                      </m:rP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 0.22</m:t>
                    </m:r>
                    <m:r>
                      <m:rPr>
                        <m:nor/>
                      </m:rPr>
                      <a:rPr kumimoji="0" lang="en-US" sz="20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cs typeface="Times New Roman" panose="02020603050405020304" pitchFamily="18" charset="0"/>
                      </a:rPr>
                      <m:t>03</m:t>
                    </m:r>
                    <m:r>
                      <m:rPr>
                        <m:nor/>
                      </m:rP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m:t>   1.6</m:t>
                    </m:r>
                    <m:r>
                      <m:rPr>
                        <m:nor/>
                      </m:rPr>
                      <a:rPr kumimoji="0" lang="en-US" sz="20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cs typeface="Times New Roman" panose="02020603050405020304" pitchFamily="18" charset="0"/>
                      </a:rPr>
                      <m:t>276</m:t>
                    </m:r>
                  </m:oMath>
                </a14:m>
                <a:r>
                  <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(correct)</a:t>
                </a:r>
              </a:p>
              <a:p>
                <a:pPr marL="514350" marR="0" lvl="0" indent="-514350" algn="l" defTabSz="914400" rtl="0" eaLnBrk="0" fontAlgn="base" latinLnBrk="0" hangingPunct="0">
                  <a:lnSpc>
                    <a:spcPct val="100000"/>
                  </a:lnSpc>
                  <a:spcBef>
                    <a:spcPts val="1200"/>
                  </a:spcBef>
                  <a:spcAft>
                    <a:spcPts val="600"/>
                  </a:spcAft>
                  <a:buClrTx/>
                  <a:buSzTx/>
                  <a:buFont typeface="+mj-lt"/>
                  <a:buAutoNum type="alphaLcParenR"/>
                  <a:tabLst/>
                  <a:defRPr/>
                </a:pPr>
                <a:endPar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endPar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tabLst/>
                  <a:defRPr/>
                </a:pPr>
                <a:endPar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7" name="Content Placeholder 2">
                <a:extLst>
                  <a:ext uri="{FF2B5EF4-FFF2-40B4-BE49-F238E27FC236}">
                    <a16:creationId xmlns:a16="http://schemas.microsoft.com/office/drawing/2014/main" id="{78CEAE52-2025-EA01-DD6D-D0677C210232}"/>
                  </a:ext>
                </a:extLst>
              </p:cNvPr>
              <p:cNvSpPr txBox="1">
                <a:spLocks noRot="1" noChangeAspect="1" noMove="1" noResize="1" noEditPoints="1" noAdjustHandles="1" noChangeArrowheads="1" noChangeShapeType="1" noTextEdit="1"/>
              </p:cNvSpPr>
              <p:nvPr/>
            </p:nvSpPr>
            <p:spPr>
              <a:xfrm>
                <a:off x="375763" y="576884"/>
                <a:ext cx="8229600" cy="3971109"/>
              </a:xfrm>
              <a:prstGeom prst="rect">
                <a:avLst/>
              </a:prstGeom>
              <a:blipFill>
                <a:blip r:embed="rId2"/>
                <a:stretch>
                  <a:fillRect l="-815" t="-922" b="-2073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4E2ECDFB-DD35-4BA1-E7B8-27AAC4EE76E2}"/>
              </a:ext>
            </a:extLst>
          </p:cNvPr>
          <p:cNvPicPr>
            <a:picLocks noChangeAspect="1"/>
          </p:cNvPicPr>
          <p:nvPr/>
        </p:nvPicPr>
        <p:blipFill>
          <a:blip r:embed="rId3"/>
          <a:stretch>
            <a:fillRect/>
          </a:stretch>
        </p:blipFill>
        <p:spPr>
          <a:xfrm>
            <a:off x="4901087" y="1835835"/>
            <a:ext cx="3867150" cy="2219325"/>
          </a:xfrm>
          <a:prstGeom prst="rect">
            <a:avLst/>
          </a:prstGeom>
          <a:ln>
            <a:solidFill>
              <a:schemeClr val="tx1"/>
            </a:solidFill>
          </a:ln>
        </p:spPr>
      </p:pic>
    </p:spTree>
    <p:extLst>
      <p:ext uri="{BB962C8B-B14F-4D97-AF65-F5344CB8AC3E}">
        <p14:creationId xmlns:p14="http://schemas.microsoft.com/office/powerpoint/2010/main" val="1223929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90277311-1BE9-8002-DF94-34220F461FFA}"/>
                  </a:ext>
                </a:extLst>
              </p:cNvPr>
              <p:cNvSpPr txBox="1">
                <a:spLocks/>
              </p:cNvSpPr>
              <p:nvPr/>
            </p:nvSpPr>
            <p:spPr>
              <a:xfrm>
                <a:off x="444138" y="1119051"/>
                <a:ext cx="8316685" cy="4706983"/>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Q6- Given the matrices </a:t>
                </a:r>
                <a14:m>
                  <m:oMath xmlns:m="http://schemas.openxmlformats.org/officeDocument/2006/math">
                    <m:r>
                      <m:rPr>
                        <m:sty m:val="p"/>
                      </m:rPr>
                      <a:rPr kumimoji="0" lang="en-CA" sz="2000" b="0" i="0" u="none" strike="noStrike" kern="1200" cap="none" spc="0" normalizeH="0" baseline="0" noProof="0" smtClean="0">
                        <a:ln>
                          <a:noFill/>
                        </a:ln>
                        <a:solidFill>
                          <a:schemeClr val="tx1"/>
                        </a:solidFill>
                        <a:effectLst/>
                        <a:uLnTx/>
                        <a:uFillTx/>
                        <a:latin typeface="Cambria Math" panose="02040503050406030204" pitchFamily="18" charset="0"/>
                      </a:rPr>
                      <m:t>A</m:t>
                    </m:r>
                    <m:r>
                      <a:rPr kumimoji="0" lang="en-CA" sz="2000" b="0" i="0" u="none" strike="noStrike" kern="1200" cap="none" spc="0" normalizeH="0" baseline="0" noProof="0" smtClean="0">
                        <a:ln>
                          <a:noFill/>
                        </a:ln>
                        <a:solidFill>
                          <a:schemeClr val="tx1"/>
                        </a:solidFill>
                        <a:effectLst/>
                        <a:uLnTx/>
                        <a:uFillTx/>
                        <a:latin typeface="Cambria Math" panose="02040503050406030204" pitchFamily="18" charset="0"/>
                      </a:rPr>
                      <m:t>=</m:t>
                    </m:r>
                    <m:d>
                      <m:dPr>
                        <m:begChr m:val="["/>
                        <m:endChr m:val="]"/>
                        <m:ctrlPr>
                          <a:rPr kumimoji="0" lang="en-CA" sz="2000" i="1" u="none" strike="noStrike" kern="1200" cap="none" spc="0" normalizeH="0" baseline="0" noProof="0">
                            <a:ln>
                              <a:noFill/>
                            </a:ln>
                            <a:solidFill>
                              <a:schemeClr val="tx1"/>
                            </a:solidFill>
                            <a:effectLst/>
                            <a:uLnTx/>
                            <a:uFillTx/>
                            <a:latin typeface="Cambria Math" panose="02040503050406030204" pitchFamily="18" charset="0"/>
                          </a:rPr>
                        </m:ctrlPr>
                      </m:dPr>
                      <m:e>
                        <m:eqArr>
                          <m:eqArrPr>
                            <m:ctrlPr>
                              <a:rPr kumimoji="0" lang="en-CA" sz="2000" i="1" u="none" strike="noStrike" kern="1200" cap="none" spc="0" normalizeH="0" baseline="0" noProof="0">
                                <a:ln>
                                  <a:noFill/>
                                </a:ln>
                                <a:solidFill>
                                  <a:schemeClr val="tx1"/>
                                </a:solidFill>
                                <a:effectLst/>
                                <a:uLnTx/>
                                <a:uFillTx/>
                                <a:latin typeface="Cambria Math" panose="02040503050406030204" pitchFamily="18" charset="0"/>
                              </a:rPr>
                            </m:ctrlPr>
                          </m:eqArrPr>
                          <m:e>
                            <m:r>
                              <a:rPr kumimoji="0" lang="en-CA" sz="2000" b="0" i="0" u="none" strike="noStrike" kern="1200" cap="none" spc="0" normalizeH="0" baseline="0" noProof="0">
                                <a:ln>
                                  <a:noFill/>
                                </a:ln>
                                <a:solidFill>
                                  <a:schemeClr val="tx1"/>
                                </a:solidFill>
                                <a:effectLst/>
                                <a:uLnTx/>
                                <a:uFillTx/>
                                <a:latin typeface="Cambria Math" panose="02040503050406030204" pitchFamily="18" charset="0"/>
                              </a:rPr>
                              <m:t>21     7</m:t>
                            </m:r>
                          </m:e>
                          <m:e>
                            <m:r>
                              <a:rPr kumimoji="0" lang="en-CA" sz="2000" b="0" i="0" u="none" strike="noStrike" kern="1200" cap="none" spc="0" normalizeH="0" baseline="0" noProof="0">
                                <a:ln>
                                  <a:noFill/>
                                </a:ln>
                                <a:solidFill>
                                  <a:schemeClr val="tx1"/>
                                </a:solidFill>
                                <a:effectLst/>
                                <a:uLnTx/>
                                <a:uFillTx/>
                                <a:latin typeface="Cambria Math" panose="02040503050406030204" pitchFamily="18" charset="0"/>
                              </a:rPr>
                              <m:t>−28    8</m:t>
                            </m:r>
                          </m:e>
                        </m:eqArr>
                      </m:e>
                    </m:d>
                  </m:oMath>
                </a14:m>
                <a:r>
                  <a:rPr kumimoji="0" lang="fr-FR" sz="200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14:m>
                  <m:oMath xmlns:m="http://schemas.openxmlformats.org/officeDocument/2006/math">
                    <m:r>
                      <m:rPr>
                        <m:sty m:val="p"/>
                      </m:rPr>
                      <a:rPr kumimoji="0" lang="en-CA" sz="2000" b="0" i="0" u="none" strike="noStrike" kern="1200" cap="none" spc="0" normalizeH="0" baseline="0" noProof="0">
                        <a:ln>
                          <a:noFill/>
                        </a:ln>
                        <a:solidFill>
                          <a:schemeClr val="tx1"/>
                        </a:solidFill>
                        <a:effectLst/>
                        <a:uLnTx/>
                        <a:uFillTx/>
                        <a:latin typeface="Cambria Math" panose="02040503050406030204" pitchFamily="18" charset="0"/>
                      </a:rPr>
                      <m:t>B</m:t>
                    </m:r>
                    <m:r>
                      <a:rPr kumimoji="0" lang="en-CA" sz="2000" b="0" i="0" u="none" strike="noStrike" kern="1200" cap="none" spc="0" normalizeH="0" baseline="0" noProof="0">
                        <a:ln>
                          <a:noFill/>
                        </a:ln>
                        <a:solidFill>
                          <a:schemeClr val="tx1"/>
                        </a:solidFill>
                        <a:effectLst/>
                        <a:uLnTx/>
                        <a:uFillTx/>
                        <a:latin typeface="Cambria Math" panose="02040503050406030204" pitchFamily="18" charset="0"/>
                      </a:rPr>
                      <m:t>=</m:t>
                    </m:r>
                    <m:d>
                      <m:dPr>
                        <m:begChr m:val="["/>
                        <m:endChr m:val="]"/>
                        <m:ctrlPr>
                          <a:rPr kumimoji="0" lang="en-CA" sz="2000" i="1" u="none" strike="noStrike" kern="1200" cap="none" spc="0" normalizeH="0" baseline="0" noProof="0">
                            <a:ln>
                              <a:noFill/>
                            </a:ln>
                            <a:solidFill>
                              <a:schemeClr val="tx1"/>
                            </a:solidFill>
                            <a:effectLst/>
                            <a:uLnTx/>
                            <a:uFillTx/>
                            <a:latin typeface="Cambria Math" panose="02040503050406030204" pitchFamily="18" charset="0"/>
                          </a:rPr>
                        </m:ctrlPr>
                      </m:dPr>
                      <m:e>
                        <m:eqArr>
                          <m:eqArrPr>
                            <m:ctrlPr>
                              <a:rPr kumimoji="0" lang="en-CA" sz="2000" i="1" u="none" strike="noStrike" kern="1200" cap="none" spc="0" normalizeH="0" baseline="0" noProof="0">
                                <a:ln>
                                  <a:noFill/>
                                </a:ln>
                                <a:solidFill>
                                  <a:schemeClr val="tx1"/>
                                </a:solidFill>
                                <a:effectLst/>
                                <a:uLnTx/>
                                <a:uFillTx/>
                                <a:latin typeface="Cambria Math" panose="02040503050406030204" pitchFamily="18" charset="0"/>
                              </a:rPr>
                            </m:ctrlPr>
                          </m:eqArrPr>
                          <m:e>
                            <m:r>
                              <a:rPr kumimoji="0" lang="en-CA" sz="2000" b="0" i="0" u="none" strike="noStrike" kern="1200" cap="none" spc="0" normalizeH="0" baseline="0" noProof="0">
                                <a:ln>
                                  <a:noFill/>
                                </a:ln>
                                <a:solidFill>
                                  <a:schemeClr val="tx1"/>
                                </a:solidFill>
                                <a:effectLst/>
                                <a:uLnTx/>
                                <a:uFillTx/>
                                <a:latin typeface="Cambria Math" panose="02040503050406030204" pitchFamily="18" charset="0"/>
                              </a:rPr>
                              <m:t>−7     −3</m:t>
                            </m:r>
                          </m:e>
                          <m:e>
                            <m:r>
                              <a:rPr kumimoji="0" lang="en-CA" sz="2000" b="0" i="0" u="none" strike="noStrike" kern="1200" cap="none" spc="0" normalizeH="0" baseline="0" noProof="0">
                                <a:ln>
                                  <a:noFill/>
                                </a:ln>
                                <a:solidFill>
                                  <a:schemeClr val="tx1"/>
                                </a:solidFill>
                                <a:effectLst/>
                                <a:uLnTx/>
                                <a:uFillTx/>
                                <a:latin typeface="Cambria Math" panose="02040503050406030204" pitchFamily="18" charset="0"/>
                              </a:rPr>
                              <m:t>9           4</m:t>
                            </m:r>
                          </m:e>
                        </m:eqArr>
                      </m:e>
                    </m:d>
                  </m:oMath>
                </a14:m>
                <a:endPar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The array product w = A.*B and the array product z = B.*A are</a:t>
                </a:r>
              </a:p>
              <a:p>
                <a:pPr marL="0" marR="0" lvl="0" indent="0" algn="l"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endPar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14:m>
                  <m:oMath xmlns:m="http://schemas.openxmlformats.org/officeDocument/2006/math">
                    <m:d>
                      <m:dPr>
                        <m:begChr m:val="["/>
                        <m:endChr m:val="]"/>
                        <m:ctrlPr>
                          <a:rPr kumimoji="0" lang="en-CA" sz="2000" i="1" u="none" strike="noStrike" kern="1200" cap="none" spc="0" normalizeH="0" baseline="0" noProof="0" smtClean="0">
                            <a:ln>
                              <a:noFill/>
                            </a:ln>
                            <a:solidFill>
                              <a:sysClr val="windowText" lastClr="000000"/>
                            </a:solidFill>
                            <a:effectLst/>
                            <a:uLnTx/>
                            <a:uFillTx/>
                            <a:latin typeface="Cambria Math" panose="02040503050406030204" pitchFamily="18" charset="0"/>
                          </a:rPr>
                        </m:ctrlPr>
                      </m:dPr>
                      <m:e>
                        <m:eqArr>
                          <m:eqArrPr>
                            <m:ctrlPr>
                              <a:rPr kumimoji="0" lang="en-CA" sz="2000" i="1" u="none" strike="noStrike" kern="1200" cap="none" spc="0" normalizeH="0" baseline="0" noProof="0">
                                <a:ln>
                                  <a:noFill/>
                                </a:ln>
                                <a:solidFill>
                                  <a:sysClr val="windowText" lastClr="000000"/>
                                </a:solidFill>
                                <a:effectLst/>
                                <a:uLnTx/>
                                <a:uFillTx/>
                                <a:latin typeface="Cambria Math" panose="02040503050406030204" pitchFamily="18" charset="0"/>
                              </a:rPr>
                            </m:ctrlPr>
                          </m:eqArrPr>
                          <m:e>
                            <m:r>
                              <a:rPr kumimoji="0" lang="en-CA" sz="2000" b="0" i="0" u="none" strike="noStrike" kern="1200" cap="none" spc="0" normalizeH="0" baseline="0" noProof="0">
                                <a:ln>
                                  <a:noFill/>
                                </a:ln>
                                <a:solidFill>
                                  <a:sysClr val="windowText" lastClr="000000"/>
                                </a:solidFill>
                                <a:effectLst/>
                                <a:uLnTx/>
                                <a:uFillTx/>
                                <a:latin typeface="Cambria Math" panose="02040503050406030204" pitchFamily="18" charset="0"/>
                              </a:rPr>
                              <m:t>−147     −21</m:t>
                            </m:r>
                          </m:e>
                          <m:e>
                            <m:r>
                              <a:rPr kumimoji="0" lang="en-CA" sz="2000" b="0" i="0" u="none" strike="noStrike" kern="1200" cap="none" spc="0" normalizeH="0" baseline="0" noProof="0">
                                <a:ln>
                                  <a:noFill/>
                                </a:ln>
                                <a:solidFill>
                                  <a:sysClr val="windowText" lastClr="000000"/>
                                </a:solidFill>
                                <a:effectLst/>
                                <a:uLnTx/>
                                <a:uFillTx/>
                                <a:latin typeface="Cambria Math" panose="02040503050406030204" pitchFamily="18" charset="0"/>
                              </a:rPr>
                              <m:t>−252         32</m:t>
                            </m:r>
                          </m:e>
                        </m:eqArr>
                      </m:e>
                    </m:d>
                  </m:oMath>
                </a14:m>
                <a:r>
                  <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(correct)</a:t>
                </a: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endPar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14:m>
                  <m:oMath xmlns:m="http://schemas.openxmlformats.org/officeDocument/2006/math">
                    <m:d>
                      <m:dPr>
                        <m:begChr m:val="["/>
                        <m:endChr m:val="]"/>
                        <m:ctrlPr>
                          <a:rPr kumimoji="0" lang="en-CA" sz="2000" i="1" u="none" strike="noStrike" kern="1200" cap="none" spc="0" normalizeH="0" baseline="0" noProof="0">
                            <a:ln>
                              <a:noFill/>
                            </a:ln>
                            <a:solidFill>
                              <a:sysClr val="windowText" lastClr="000000"/>
                            </a:solidFill>
                            <a:effectLst/>
                            <a:uLnTx/>
                            <a:uFillTx/>
                            <a:latin typeface="Cambria Math" panose="02040503050406030204" pitchFamily="18" charset="0"/>
                          </a:rPr>
                        </m:ctrlPr>
                      </m:dPr>
                      <m:e>
                        <m:eqArr>
                          <m:eqArrPr>
                            <m:ctrlPr>
                              <a:rPr kumimoji="0" lang="en-CA" sz="2000" i="1" u="none" strike="noStrike" kern="1200" cap="none" spc="0" normalizeH="0" baseline="0" noProof="0">
                                <a:ln>
                                  <a:noFill/>
                                </a:ln>
                                <a:solidFill>
                                  <a:sysClr val="windowText" lastClr="000000"/>
                                </a:solidFill>
                                <a:effectLst/>
                                <a:uLnTx/>
                                <a:uFillTx/>
                                <a:latin typeface="Cambria Math" panose="02040503050406030204" pitchFamily="18" charset="0"/>
                              </a:rPr>
                            </m:ctrlPr>
                          </m:eqArrPr>
                          <m:e>
                            <m:r>
                              <a:rPr kumimoji="0" lang="en-CA" sz="2000" b="0" i="0" u="none" strike="noStrike" kern="1200" cap="none" spc="0" normalizeH="0" baseline="0" noProof="0">
                                <a:ln>
                                  <a:noFill/>
                                </a:ln>
                                <a:solidFill>
                                  <a:sysClr val="windowText" lastClr="000000"/>
                                </a:solidFill>
                                <a:effectLst/>
                                <a:uLnTx/>
                                <a:uFillTx/>
                                <a:latin typeface="Cambria Math" panose="02040503050406030204" pitchFamily="18" charset="0"/>
                              </a:rPr>
                              <m:t>−147         21</m:t>
                            </m:r>
                          </m:e>
                          <m:e>
                            <m:r>
                              <a:rPr kumimoji="0" lang="en-CA" sz="2000" b="0" i="0" u="none" strike="noStrike" kern="1200" cap="none" spc="0" normalizeH="0" baseline="0" noProof="0">
                                <a:ln>
                                  <a:noFill/>
                                </a:ln>
                                <a:solidFill>
                                  <a:sysClr val="windowText" lastClr="000000"/>
                                </a:solidFill>
                                <a:effectLst/>
                                <a:uLnTx/>
                                <a:uFillTx/>
                                <a:latin typeface="Cambria Math" panose="02040503050406030204" pitchFamily="18" charset="0"/>
                              </a:rPr>
                              <m:t>−252         32</m:t>
                            </m:r>
                          </m:e>
                        </m:eqArr>
                      </m:e>
                    </m:d>
                  </m:oMath>
                </a14:m>
                <a:endPar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endPar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14:m>
                  <m:oMath xmlns:m="http://schemas.openxmlformats.org/officeDocument/2006/math">
                    <m:d>
                      <m:dPr>
                        <m:begChr m:val="["/>
                        <m:endChr m:val="]"/>
                        <m:ctrlPr>
                          <a:rPr kumimoji="0" lang="en-CA" sz="2000" i="1" u="none" strike="noStrike" kern="1200" cap="none" spc="0" normalizeH="0" baseline="0" noProof="0" smtClean="0">
                            <a:ln>
                              <a:noFill/>
                            </a:ln>
                            <a:solidFill>
                              <a:sysClr val="windowText" lastClr="000000"/>
                            </a:solidFill>
                            <a:effectLst/>
                            <a:uLnTx/>
                            <a:uFillTx/>
                            <a:latin typeface="Cambria Math" panose="02040503050406030204" pitchFamily="18" charset="0"/>
                          </a:rPr>
                        </m:ctrlPr>
                      </m:dPr>
                      <m:e>
                        <m:eqArr>
                          <m:eqArrPr>
                            <m:ctrlPr>
                              <a:rPr kumimoji="0" lang="en-CA" sz="2000" i="1" u="none" strike="noStrike" kern="1200" cap="none" spc="0" normalizeH="0" baseline="0" noProof="0">
                                <a:ln>
                                  <a:noFill/>
                                </a:ln>
                                <a:solidFill>
                                  <a:sysClr val="windowText" lastClr="000000"/>
                                </a:solidFill>
                                <a:effectLst/>
                                <a:uLnTx/>
                                <a:uFillTx/>
                                <a:latin typeface="Cambria Math" panose="02040503050406030204" pitchFamily="18" charset="0"/>
                              </a:rPr>
                            </m:ctrlPr>
                          </m:eqArrPr>
                          <m:e>
                            <m:r>
                              <a:rPr kumimoji="0" lang="en-CA" sz="2000" b="0" i="0" u="none" strike="noStrike" kern="1200" cap="none" spc="0" normalizeH="0" baseline="0" noProof="0">
                                <a:ln>
                                  <a:noFill/>
                                </a:ln>
                                <a:solidFill>
                                  <a:sysClr val="windowText" lastClr="000000"/>
                                </a:solidFill>
                                <a:effectLst/>
                                <a:uLnTx/>
                                <a:uFillTx/>
                                <a:latin typeface="Cambria Math" panose="02040503050406030204" pitchFamily="18" charset="0"/>
                              </a:rPr>
                              <m:t>147     −21</m:t>
                            </m:r>
                          </m:e>
                          <m:e>
                            <m:r>
                              <a:rPr kumimoji="0" lang="en-CA" sz="2000" b="0" i="0" u="none" strike="noStrike" kern="1200" cap="none" spc="0" normalizeH="0" baseline="0" noProof="0">
                                <a:ln>
                                  <a:noFill/>
                                </a:ln>
                                <a:solidFill>
                                  <a:sysClr val="windowText" lastClr="000000"/>
                                </a:solidFill>
                                <a:effectLst/>
                                <a:uLnTx/>
                                <a:uFillTx/>
                                <a:latin typeface="Cambria Math" panose="02040503050406030204" pitchFamily="18" charset="0"/>
                              </a:rPr>
                              <m:t>−252         32</m:t>
                            </m:r>
                          </m:e>
                        </m:eqArr>
                      </m:e>
                    </m:d>
                  </m:oMath>
                </a14:m>
                <a:endPar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endPar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14:m>
                  <m:oMath xmlns:m="http://schemas.openxmlformats.org/officeDocument/2006/math">
                    <m:d>
                      <m:dPr>
                        <m:begChr m:val="["/>
                        <m:endChr m:val="]"/>
                        <m:ctrlPr>
                          <a:rPr kumimoji="0" lang="en-CA" sz="2000" i="1" u="none" strike="noStrike" kern="1200" cap="none" spc="0" normalizeH="0" baseline="0" noProof="0">
                            <a:ln>
                              <a:noFill/>
                            </a:ln>
                            <a:solidFill>
                              <a:sysClr val="windowText" lastClr="000000"/>
                            </a:solidFill>
                            <a:effectLst/>
                            <a:uLnTx/>
                            <a:uFillTx/>
                            <a:latin typeface="Cambria Math" panose="02040503050406030204" pitchFamily="18" charset="0"/>
                          </a:rPr>
                        </m:ctrlPr>
                      </m:dPr>
                      <m:e>
                        <m:eqArr>
                          <m:eqArrPr>
                            <m:ctrlPr>
                              <a:rPr kumimoji="0" lang="en-CA" sz="2000" i="1" u="none" strike="noStrike" kern="1200" cap="none" spc="0" normalizeH="0" baseline="0" noProof="0">
                                <a:ln>
                                  <a:noFill/>
                                </a:ln>
                                <a:solidFill>
                                  <a:sysClr val="windowText" lastClr="000000"/>
                                </a:solidFill>
                                <a:effectLst/>
                                <a:uLnTx/>
                                <a:uFillTx/>
                                <a:latin typeface="Cambria Math" panose="02040503050406030204" pitchFamily="18" charset="0"/>
                              </a:rPr>
                            </m:ctrlPr>
                          </m:eqArrPr>
                          <m:e>
                            <m:r>
                              <a:rPr kumimoji="0" lang="en-CA" sz="2000" b="0" i="0" u="none" strike="noStrike" kern="1200" cap="none" spc="0" normalizeH="0" baseline="0" noProof="0">
                                <a:ln>
                                  <a:noFill/>
                                </a:ln>
                                <a:solidFill>
                                  <a:sysClr val="windowText" lastClr="000000"/>
                                </a:solidFill>
                                <a:effectLst/>
                                <a:uLnTx/>
                                <a:uFillTx/>
                                <a:latin typeface="Cambria Math" panose="02040503050406030204" pitchFamily="18" charset="0"/>
                              </a:rPr>
                              <m:t>−147       −21</m:t>
                            </m:r>
                          </m:e>
                          <m:e>
                            <m:r>
                              <a:rPr kumimoji="0" lang="en-CA" sz="2000" b="0" i="0" u="none" strike="noStrike" kern="1200" cap="none" spc="0" normalizeH="0" baseline="0" noProof="0">
                                <a:ln>
                                  <a:noFill/>
                                </a:ln>
                                <a:solidFill>
                                  <a:sysClr val="windowText" lastClr="000000"/>
                                </a:solidFill>
                                <a:effectLst/>
                                <a:uLnTx/>
                                <a:uFillTx/>
                                <a:latin typeface="Cambria Math" panose="02040503050406030204" pitchFamily="18" charset="0"/>
                              </a:rPr>
                              <m:t>−252        −32</m:t>
                            </m:r>
                          </m:e>
                        </m:eqArr>
                      </m:e>
                    </m:d>
                  </m:oMath>
                </a14:m>
                <a:endParaRPr kumimoji="0" lang="en-CA"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endPar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tabLst/>
                  <a:defRPr/>
                </a:pPr>
                <a:endParaRPr kumimoji="0" lang="fr-FR" sz="200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7" name="Content Placeholder 2">
                <a:extLst>
                  <a:ext uri="{FF2B5EF4-FFF2-40B4-BE49-F238E27FC236}">
                    <a16:creationId xmlns:a16="http://schemas.microsoft.com/office/drawing/2014/main" id="{90277311-1BE9-8002-DF94-34220F461FFA}"/>
                  </a:ext>
                </a:extLst>
              </p:cNvPr>
              <p:cNvSpPr txBox="1">
                <a:spLocks noRot="1" noChangeAspect="1" noMove="1" noResize="1" noEditPoints="1" noAdjustHandles="1" noChangeArrowheads="1" noChangeShapeType="1" noTextEdit="1"/>
              </p:cNvSpPr>
              <p:nvPr/>
            </p:nvSpPr>
            <p:spPr>
              <a:xfrm>
                <a:off x="444138" y="1119051"/>
                <a:ext cx="8316685" cy="4706983"/>
              </a:xfrm>
              <a:prstGeom prst="rect">
                <a:avLst/>
              </a:prstGeom>
              <a:blipFill>
                <a:blip r:embed="rId2"/>
                <a:stretch>
                  <a:fillRect l="-80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4B511AD7-443E-904A-C5F1-CB12869F6366}"/>
              </a:ext>
            </a:extLst>
          </p:cNvPr>
          <p:cNvPicPr>
            <a:picLocks noChangeAspect="1"/>
          </p:cNvPicPr>
          <p:nvPr/>
        </p:nvPicPr>
        <p:blipFill>
          <a:blip r:embed="rId3"/>
          <a:stretch>
            <a:fillRect/>
          </a:stretch>
        </p:blipFill>
        <p:spPr>
          <a:xfrm>
            <a:off x="4581661" y="3239588"/>
            <a:ext cx="1704975" cy="1981200"/>
          </a:xfrm>
          <a:prstGeom prst="rect">
            <a:avLst/>
          </a:prstGeom>
          <a:noFill/>
          <a:ln>
            <a:solidFill>
              <a:schemeClr val="tx1"/>
            </a:solidFill>
          </a:ln>
        </p:spPr>
      </p:pic>
      <p:pic>
        <p:nvPicPr>
          <p:cNvPr id="9" name="Picture 8">
            <a:extLst>
              <a:ext uri="{FF2B5EF4-FFF2-40B4-BE49-F238E27FC236}">
                <a16:creationId xmlns:a16="http://schemas.microsoft.com/office/drawing/2014/main" id="{A1BF7020-709C-D472-82E3-8208BF2F7A28}"/>
              </a:ext>
            </a:extLst>
          </p:cNvPr>
          <p:cNvPicPr>
            <a:picLocks noChangeAspect="1"/>
          </p:cNvPicPr>
          <p:nvPr/>
        </p:nvPicPr>
        <p:blipFill>
          <a:blip r:embed="rId4"/>
          <a:stretch>
            <a:fillRect/>
          </a:stretch>
        </p:blipFill>
        <p:spPr>
          <a:xfrm>
            <a:off x="6822757" y="3476081"/>
            <a:ext cx="1228725" cy="1543050"/>
          </a:xfrm>
          <a:prstGeom prst="rect">
            <a:avLst/>
          </a:prstGeom>
          <a:noFill/>
          <a:ln>
            <a:solidFill>
              <a:schemeClr val="tx1"/>
            </a:solidFill>
          </a:ln>
        </p:spPr>
      </p:pic>
    </p:spTree>
    <p:extLst>
      <p:ext uri="{BB962C8B-B14F-4D97-AF65-F5344CB8AC3E}">
        <p14:creationId xmlns:p14="http://schemas.microsoft.com/office/powerpoint/2010/main" val="40284988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BB05D54-F31A-0833-700F-8F7CA7781998}"/>
                  </a:ext>
                </a:extLst>
              </p:cNvPr>
              <p:cNvSpPr/>
              <p:nvPr/>
            </p:nvSpPr>
            <p:spPr>
              <a:xfrm>
                <a:off x="381000" y="789466"/>
                <a:ext cx="8382000" cy="286232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Q7- Given the vectors </a:t>
                </a:r>
                <a:r>
                  <a:rPr kumimoji="0" lang="es-ES"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x = [ 6 15 10 ]</a:t>
                </a:r>
                <a:r>
                  <a:rPr kumimoji="0" lang="es-ES" sz="2000" i="0" u="none" strike="noStrike" kern="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rPr>
                  <a:t> and</a:t>
                </a:r>
                <a:r>
                  <a:rPr kumimoji="0" lang="es-ES"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y = [ 3 19 8 ]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array quotient w = x./y and  z = y./x. are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W</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1</m:t>
                    </m:r>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0.9  1.2</m:t>
                    </m:r>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m:t>
                    </m:r>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Z</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=3        1.4      0.</m:t>
                    </m:r>
                  </m:oMath>
                </a14:m>
                <a:r>
                  <a:rPr kumimoji="0" lang="fr-FR"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4</a:t>
                </a:r>
              </a:p>
              <a:p>
                <a:pPr marL="514350" marR="0" lvl="0" indent="-514350"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W</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8</m:t>
                    </m:r>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2.1  3.5</m:t>
                    </m:r>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m:t>
                    </m:r>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Z</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=1.5     2.2      1.8</m:t>
                    </m:r>
                  </m:oMath>
                </a14:m>
                <a:endParaRPr kumimoji="0" lang="fr-FR"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W</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2</m:t>
                    </m:r>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0.</m:t>
                    </m:r>
                    <m:r>
                      <m:rPr>
                        <m:nor/>
                      </m:rPr>
                      <a:rPr kumimoji="0" lang="en-US" sz="20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78</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1.</m:t>
                    </m:r>
                    <m:r>
                      <m:rPr>
                        <m:nor/>
                      </m:rPr>
                      <a:rPr kumimoji="0" lang="en-US" sz="20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25</m:t>
                    </m:r>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m:t>
                    </m:r>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Z</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=0.5     1.</m:t>
                    </m:r>
                    <m:r>
                      <m:rPr>
                        <m:nor/>
                      </m:rPr>
                      <a:rPr kumimoji="0" lang="en-US" sz="20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26</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0.8</m:t>
                    </m:r>
                  </m:oMath>
                </a14:m>
                <a:r>
                  <a:rPr kumimoji="0" lang="fr-FR"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(correct)</a:t>
                </a:r>
              </a:p>
              <a:p>
                <a:pPr marL="514350" marR="0" lvl="0" indent="-514350"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W</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6</m:t>
                    </m:r>
                    <m:r>
                      <m:rPr>
                        <m:nor/>
                      </m:rPr>
                      <a:rPr kumimoji="0" lang="fr-FR"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5.1  4.2 ,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Z</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=2        2.6      2.</m:t>
                    </m:r>
                  </m:oMath>
                </a14:m>
                <a:r>
                  <a:rPr kumimoji="0" lang="fr-FR"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3</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4BB05D54-F31A-0833-700F-8F7CA7781998}"/>
                  </a:ext>
                </a:extLst>
              </p:cNvPr>
              <p:cNvSpPr>
                <a:spLocks noRot="1" noChangeAspect="1" noMove="1" noResize="1" noEditPoints="1" noAdjustHandles="1" noChangeArrowheads="1" noChangeShapeType="1" noTextEdit="1"/>
              </p:cNvSpPr>
              <p:nvPr/>
            </p:nvSpPr>
            <p:spPr>
              <a:xfrm>
                <a:off x="381000" y="789466"/>
                <a:ext cx="8382000" cy="2862322"/>
              </a:xfrm>
              <a:prstGeom prst="rect">
                <a:avLst/>
              </a:prstGeom>
              <a:blipFill>
                <a:blip r:embed="rId2"/>
                <a:stretch>
                  <a:fillRect l="-800" t="-1279"/>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DEF75B04-ABA8-A193-9EA3-A9FF247FFC34}"/>
              </a:ext>
            </a:extLst>
          </p:cNvPr>
          <p:cNvPicPr>
            <a:picLocks noChangeAspect="1"/>
          </p:cNvPicPr>
          <p:nvPr/>
        </p:nvPicPr>
        <p:blipFill>
          <a:blip r:embed="rId3"/>
          <a:stretch>
            <a:fillRect/>
          </a:stretch>
        </p:blipFill>
        <p:spPr>
          <a:xfrm>
            <a:off x="5336177" y="3495675"/>
            <a:ext cx="2895600" cy="2914650"/>
          </a:xfrm>
          <a:prstGeom prst="rect">
            <a:avLst/>
          </a:prstGeom>
          <a:ln>
            <a:solidFill>
              <a:schemeClr val="tx1"/>
            </a:solidFill>
          </a:ln>
        </p:spPr>
      </p:pic>
    </p:spTree>
    <p:extLst>
      <p:ext uri="{BB962C8B-B14F-4D97-AF65-F5344CB8AC3E}">
        <p14:creationId xmlns:p14="http://schemas.microsoft.com/office/powerpoint/2010/main" val="3808001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32576F3-C9DD-F0BE-04C8-BCDBB6A400CD}"/>
                  </a:ext>
                </a:extLst>
              </p:cNvPr>
              <p:cNvSpPr/>
              <p:nvPr/>
            </p:nvSpPr>
            <p:spPr>
              <a:xfrm>
                <a:off x="494209" y="509194"/>
                <a:ext cx="4411423" cy="583961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Q8- Given the matrices  </a:t>
                </a:r>
                <a14:m>
                  <m:oMath xmlns:m="http://schemas.openxmlformats.org/officeDocument/2006/math">
                    <m:r>
                      <a:rPr kumimoji="0" lang="en-CA" sz="2000" b="0" i="1" u="none" strike="noStrike" kern="0" cap="none" spc="0" normalizeH="0" baseline="0" noProof="0" smtClean="0">
                        <a:ln>
                          <a:noFill/>
                        </a:ln>
                        <a:solidFill>
                          <a:prstClr val="black"/>
                        </a:solidFill>
                        <a:effectLst/>
                        <a:uLnTx/>
                        <a:uFillTx/>
                        <a:latin typeface="Cambria Math" panose="02040503050406030204" pitchFamily="18" charset="0"/>
                      </a:rPr>
                      <m:t>𝐴</m:t>
                    </m:r>
                    <m:r>
                      <a:rPr kumimoji="0" lang="en-CA" sz="2000" b="0" i="1" u="none" strike="noStrike" kern="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m:rPr>
                                <m:nor/>
                              </m:rPr>
                              <a:rPr kumimoji="0" lang="pl-PL"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6 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pl-PL"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5 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pl-PL"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10 </m:t>
                            </m:r>
                          </m:e>
                          <m:e>
                            <m:r>
                              <m:rPr>
                                <m:nor/>
                              </m:rPr>
                              <a:rPr kumimoji="0" lang="pl-PL"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3</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pl-PL"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9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pl-PL"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8</m:t>
                            </m:r>
                          </m:e>
                        </m:eqArr>
                      </m:e>
                    </m:d>
                  </m:oMath>
                </a14:m>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and  B</a:t>
                </a:r>
                <a14:m>
                  <m:oMath xmlns:m="http://schemas.openxmlformats.org/officeDocument/2006/math">
                    <m:r>
                      <a:rPr kumimoji="0" lang="en-CA" sz="2000" b="0" i="1" u="none" strike="noStrike" kern="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m:rPr>
                                <m:nor/>
                              </m:rPr>
                              <a:rPr kumimoji="0" lang="pl-PL"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3</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pl-PL"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9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pl-PL"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8</m:t>
                            </m:r>
                          </m:e>
                          <m:e>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4    </m:t>
                            </m:r>
                            <m:r>
                              <m:rPr>
                                <m:nor/>
                              </m:rPr>
                              <a:rPr kumimoji="0" lang="pl-PL"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5</m:t>
                            </m:r>
                            <m:r>
                              <m:rPr>
                                <m:nor/>
                              </m:rPr>
                              <a:rPr kumimoji="0" lang="pl-PL"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r>
                              <m:rPr>
                                <m:nor/>
                              </m:rPr>
                              <a:rPr kumimoji="0" lang="en-CA" sz="200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6</m:t>
                            </m:r>
                          </m:e>
                        </m:eqArr>
                      </m:e>
                    </m:d>
                  </m:oMath>
                </a14:m>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Use MATLAB to find C = A./B and E = A.\B.</a:t>
                </a:r>
              </a:p>
              <a:p>
                <a:pPr marL="0" marR="0" lvl="1"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1" indent="-51435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 = [1   2.1   1.3;  1.8   0.7   0.3]      E = [1.5   1.2   2.8;  1.3   0.6   0.8]</a:t>
                </a: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1" indent="-51435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 = [1.3   2   1.1;  0.4   1.1   1.1]      E = [1.3   0.6   0.8 ; 0.5   1.8   0.8]</a:t>
                </a: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1" indent="-51435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 = [-0.2   1.6   0.3;  1.3   1   1.4]     E = [0.3   1.1   0.3;  1.1   1.6   1.8]</a:t>
                </a: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1" indent="-51435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 = [2   0.6   1.3;  0.8   1.8   1.3]      E = [0.5   1.8   0.8;  1.3   0.6   0.8] (correct)</a:t>
                </a:r>
              </a:p>
            </p:txBody>
          </p:sp>
        </mc:Choice>
        <mc:Fallback xmlns="">
          <p:sp>
            <p:nvSpPr>
              <p:cNvPr id="7" name="Rectangle 6">
                <a:extLst>
                  <a:ext uri="{FF2B5EF4-FFF2-40B4-BE49-F238E27FC236}">
                    <a16:creationId xmlns:a16="http://schemas.microsoft.com/office/drawing/2014/main" id="{B32576F3-C9DD-F0BE-04C8-BCDBB6A400CD}"/>
                  </a:ext>
                </a:extLst>
              </p:cNvPr>
              <p:cNvSpPr>
                <a:spLocks noRot="1" noChangeAspect="1" noMove="1" noResize="1" noEditPoints="1" noAdjustHandles="1" noChangeArrowheads="1" noChangeShapeType="1" noTextEdit="1"/>
              </p:cNvSpPr>
              <p:nvPr/>
            </p:nvSpPr>
            <p:spPr>
              <a:xfrm>
                <a:off x="494209" y="509194"/>
                <a:ext cx="4411423" cy="5839612"/>
              </a:xfrm>
              <a:prstGeom prst="rect">
                <a:avLst/>
              </a:prstGeom>
              <a:blipFill>
                <a:blip r:embed="rId2"/>
                <a:stretch>
                  <a:fillRect l="-1381" t="-627" r="-691" b="-104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EE5438E8-3F5A-0E1C-59CD-ED2D76B08035}"/>
              </a:ext>
            </a:extLst>
          </p:cNvPr>
          <p:cNvPicPr>
            <a:picLocks noChangeAspect="1"/>
          </p:cNvPicPr>
          <p:nvPr/>
        </p:nvPicPr>
        <p:blipFill>
          <a:blip r:embed="rId3"/>
          <a:stretch>
            <a:fillRect/>
          </a:stretch>
        </p:blipFill>
        <p:spPr>
          <a:xfrm>
            <a:off x="5297261" y="714238"/>
            <a:ext cx="2914650" cy="3381375"/>
          </a:xfrm>
          <a:prstGeom prst="rect">
            <a:avLst/>
          </a:prstGeom>
          <a:ln>
            <a:solidFill>
              <a:schemeClr val="tx1"/>
            </a:solidFill>
          </a:ln>
        </p:spPr>
      </p:pic>
      <p:pic>
        <p:nvPicPr>
          <p:cNvPr id="9" name="Picture 8">
            <a:extLst>
              <a:ext uri="{FF2B5EF4-FFF2-40B4-BE49-F238E27FC236}">
                <a16:creationId xmlns:a16="http://schemas.microsoft.com/office/drawing/2014/main" id="{10F44A2B-AEEF-A0C6-91CA-F693D6DFFD2E}"/>
              </a:ext>
            </a:extLst>
          </p:cNvPr>
          <p:cNvPicPr>
            <a:picLocks noChangeAspect="1"/>
          </p:cNvPicPr>
          <p:nvPr/>
        </p:nvPicPr>
        <p:blipFill>
          <a:blip r:embed="rId4"/>
          <a:stretch>
            <a:fillRect/>
          </a:stretch>
        </p:blipFill>
        <p:spPr>
          <a:xfrm>
            <a:off x="5389925" y="4613229"/>
            <a:ext cx="1762125" cy="1323975"/>
          </a:xfrm>
          <a:prstGeom prst="rect">
            <a:avLst/>
          </a:prstGeom>
          <a:ln>
            <a:solidFill>
              <a:schemeClr val="tx1"/>
            </a:solidFill>
          </a:ln>
        </p:spPr>
      </p:pic>
    </p:spTree>
    <p:extLst>
      <p:ext uri="{BB962C8B-B14F-4D97-AF65-F5344CB8AC3E}">
        <p14:creationId xmlns:p14="http://schemas.microsoft.com/office/powerpoint/2010/main" val="1562367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4B9EFFA-FD7C-F4DE-4239-9D6079551495}"/>
                  </a:ext>
                </a:extLst>
              </p:cNvPr>
              <p:cNvSpPr/>
              <p:nvPr/>
            </p:nvSpPr>
            <p:spPr>
              <a:xfrm>
                <a:off x="381000" y="1086394"/>
                <a:ext cx="8405949" cy="4812984"/>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Q9- Given the matrices  </a:t>
                </a:r>
                <a14:m>
                  <m:oMath xmlns:m="http://schemas.openxmlformats.org/officeDocument/2006/math">
                    <m:r>
                      <m:rPr>
                        <m:sty m:val="p"/>
                      </m:rPr>
                      <a:rPr kumimoji="0" lang="en-CA" sz="2000" b="0" i="0" u="none" strike="noStrike" kern="0" cap="none" spc="0" normalizeH="0" baseline="0" noProof="0" smtClean="0">
                        <a:ln>
                          <a:noFill/>
                        </a:ln>
                        <a:solidFill>
                          <a:schemeClr val="tx1"/>
                        </a:solidFill>
                        <a:effectLst/>
                        <a:uLnTx/>
                        <a:uFillTx/>
                        <a:latin typeface="Cambria Math" panose="02040503050406030204" pitchFamily="18" charset="0"/>
                      </a:rPr>
                      <m:t>A</m:t>
                    </m:r>
                    <m:r>
                      <a:rPr kumimoji="0" lang="en-CA" sz="2000" b="0" i="0" u="none" strike="noStrike" kern="0" cap="none" spc="0" normalizeH="0" baseline="0" noProof="0" smtClean="0">
                        <a:ln>
                          <a:noFill/>
                        </a:ln>
                        <a:solidFill>
                          <a:schemeClr val="tx1"/>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schemeClr val="tx1"/>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schemeClr val="tx1"/>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schemeClr val="tx1"/>
                                </a:solidFill>
                                <a:effectLst/>
                                <a:uLnTx/>
                                <a:uFillTx/>
                                <a:latin typeface="Cambria Math" panose="02040503050406030204" pitchFamily="18" charset="0"/>
                              </a:rPr>
                              <m:t>21     7</m:t>
                            </m:r>
                          </m:e>
                          <m:e>
                            <m:r>
                              <a:rPr kumimoji="0" lang="en-CA" sz="2000" b="0" i="0" u="none" strike="noStrike" kern="0" cap="none" spc="0" normalizeH="0" baseline="0" noProof="0" smtClean="0">
                                <a:ln>
                                  <a:noFill/>
                                </a:ln>
                                <a:solidFill>
                                  <a:schemeClr val="tx1"/>
                                </a:solidFill>
                                <a:effectLst/>
                                <a:uLnTx/>
                                <a:uFillTx/>
                                <a:latin typeface="Cambria Math" panose="02040503050406030204" pitchFamily="18" charset="0"/>
                              </a:rPr>
                              <m:t>−28    8</m:t>
                            </m:r>
                          </m:e>
                        </m:eqArr>
                      </m:e>
                    </m:d>
                  </m:oMath>
                </a14:m>
                <a:r>
                  <a:rPr kumimoji="0" lang="en-CA" sz="200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and  </a:t>
                </a:r>
                <a14:m>
                  <m:oMath xmlns:m="http://schemas.openxmlformats.org/officeDocument/2006/math">
                    <m:r>
                      <m:rPr>
                        <m:sty m:val="p"/>
                      </m:rPr>
                      <a:rPr kumimoji="0" lang="en-CA" sz="2000" b="0" i="0" u="none" strike="noStrike" kern="0" cap="none" spc="0" normalizeH="0" baseline="0" noProof="0" smtClean="0">
                        <a:ln>
                          <a:noFill/>
                        </a:ln>
                        <a:solidFill>
                          <a:schemeClr val="tx1"/>
                        </a:solidFill>
                        <a:effectLst/>
                        <a:uLnTx/>
                        <a:uFillTx/>
                        <a:latin typeface="Cambria Math" panose="02040503050406030204" pitchFamily="18" charset="0"/>
                      </a:rPr>
                      <m:t>B</m:t>
                    </m:r>
                    <m:r>
                      <a:rPr kumimoji="0" lang="en-CA" sz="2000" b="0" i="0" u="none" strike="noStrike" kern="0" cap="none" spc="0" normalizeH="0" baseline="0" noProof="0" smtClean="0">
                        <a:ln>
                          <a:noFill/>
                        </a:ln>
                        <a:solidFill>
                          <a:schemeClr val="tx1"/>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schemeClr val="tx1"/>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schemeClr val="tx1"/>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schemeClr val="tx1"/>
                                </a:solidFill>
                                <a:effectLst/>
                                <a:uLnTx/>
                                <a:uFillTx/>
                                <a:latin typeface="Cambria Math" panose="02040503050406030204" pitchFamily="18" charset="0"/>
                              </a:rPr>
                              <m:t>2     7</m:t>
                            </m:r>
                          </m:e>
                          <m:e>
                            <m:r>
                              <a:rPr kumimoji="0" lang="en-CA" sz="2000" b="0" i="0" u="none" strike="noStrike" kern="0" cap="none" spc="0" normalizeH="0" baseline="0" noProof="0" smtClean="0">
                                <a:ln>
                                  <a:noFill/>
                                </a:ln>
                                <a:solidFill>
                                  <a:schemeClr val="tx1"/>
                                </a:solidFill>
                                <a:effectLst/>
                                <a:uLnTx/>
                                <a:uFillTx/>
                                <a:latin typeface="Cambria Math" panose="02040503050406030204" pitchFamily="18" charset="0"/>
                              </a:rPr>
                              <m:t>12    5</m:t>
                            </m:r>
                          </m:e>
                        </m:eqArr>
                      </m:e>
                    </m:d>
                  </m:oMath>
                </a14:m>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Their array product is</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1" indent="0" algn="just" defTabSz="914400" eaLnBrk="1" fontAlgn="auto" latinLnBrk="0" hangingPunct="1">
                  <a:lnSpc>
                    <a:spcPct val="100000"/>
                  </a:lnSpc>
                  <a:spcBef>
                    <a:spcPts val="0"/>
                  </a:spcBef>
                  <a:spcAft>
                    <a:spcPts val="0"/>
                  </a:spcAft>
                  <a:buClrTx/>
                  <a:buSzTx/>
                  <a:buFontTx/>
                  <a:buNone/>
                  <a:tabLst/>
                  <a:defRPr/>
                </a:pPr>
                <a:endParaRPr kumimoji="0" lang="en-CA" sz="2000" u="none" strike="noStrike" kern="0" cap="none" spc="0" normalizeH="0" baseline="0" noProof="0" dirty="0">
                  <a:ln>
                    <a:noFill/>
                  </a:ln>
                  <a:solidFill>
                    <a:srgbClr val="214E91"/>
                  </a:solidFill>
                  <a:effectLst/>
                  <a:uLnTx/>
                  <a:uFillTx/>
                  <a:latin typeface="Times New Roman" panose="02020603050405020304" pitchFamily="18" charset="0"/>
                  <a:cs typeface="Times New Roman" panose="02020603050405020304" pitchFamily="18" charset="0"/>
                </a:endParaRPr>
              </a:p>
              <a:p>
                <a:pPr marL="971550" marR="0" lvl="1" indent="-514350" algn="just"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C</m:t>
                    </m:r>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42          49</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−336     40</m:t>
                            </m:r>
                          </m:e>
                        </m:eqArr>
                      </m:e>
                    </m:d>
                  </m:oMath>
                </a14:m>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(correct)</a:t>
                </a:r>
              </a:p>
              <a:p>
                <a:pPr marL="971550" marR="0" lvl="1" indent="-514350" algn="just"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algn="just"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C</m:t>
                    </m:r>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−142        29</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14             63</m:t>
                            </m:r>
                          </m:e>
                        </m:eqArr>
                      </m:e>
                    </m:d>
                  </m:oMath>
                </a14:m>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algn="just"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algn="just"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C</m:t>
                    </m:r>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234        249</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162       −40</m:t>
                            </m:r>
                          </m:e>
                        </m:eqArr>
                      </m:e>
                    </m:d>
                  </m:oMath>
                </a14:m>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algn="just"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algn="just"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C</m:t>
                    </m:r>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21        43</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−136    48</m:t>
                            </m:r>
                          </m:e>
                        </m:eqArr>
                      </m:e>
                    </m:d>
                  </m:oMath>
                </a14:m>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algn="just"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E4B9EFFA-FD7C-F4DE-4239-9D6079551495}"/>
                  </a:ext>
                </a:extLst>
              </p:cNvPr>
              <p:cNvSpPr>
                <a:spLocks noRot="1" noChangeAspect="1" noMove="1" noResize="1" noEditPoints="1" noAdjustHandles="1" noChangeArrowheads="1" noChangeShapeType="1" noTextEdit="1"/>
              </p:cNvSpPr>
              <p:nvPr/>
            </p:nvSpPr>
            <p:spPr>
              <a:xfrm>
                <a:off x="381000" y="1086394"/>
                <a:ext cx="8405949" cy="4812984"/>
              </a:xfrm>
              <a:prstGeom prst="rect">
                <a:avLst/>
              </a:prstGeom>
              <a:blipFill>
                <a:blip r:embed="rId2"/>
                <a:stretch>
                  <a:fillRect l="-798"/>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1F9DBF20-D9C6-15B2-0819-FFA4AD2A2FC0}"/>
              </a:ext>
            </a:extLst>
          </p:cNvPr>
          <p:cNvPicPr>
            <a:picLocks noChangeAspect="1"/>
          </p:cNvPicPr>
          <p:nvPr/>
        </p:nvPicPr>
        <p:blipFill>
          <a:blip r:embed="rId3"/>
          <a:stretch>
            <a:fillRect/>
          </a:stretch>
        </p:blipFill>
        <p:spPr>
          <a:xfrm>
            <a:off x="5786573" y="2252118"/>
            <a:ext cx="1733550" cy="3381375"/>
          </a:xfrm>
          <a:prstGeom prst="rect">
            <a:avLst/>
          </a:prstGeom>
          <a:ln>
            <a:solidFill>
              <a:schemeClr val="tx1"/>
            </a:solidFill>
          </a:ln>
        </p:spPr>
      </p:pic>
    </p:spTree>
    <p:extLst>
      <p:ext uri="{BB962C8B-B14F-4D97-AF65-F5344CB8AC3E}">
        <p14:creationId xmlns:p14="http://schemas.microsoft.com/office/powerpoint/2010/main" val="15824813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89636D9-4DF0-1BEB-4AC9-1D1E513BE278}"/>
                  </a:ext>
                </a:extLst>
              </p:cNvPr>
              <p:cNvSpPr/>
              <p:nvPr/>
            </p:nvSpPr>
            <p:spPr>
              <a:xfrm>
                <a:off x="372292" y="1110071"/>
                <a:ext cx="8292737" cy="481266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Q10- Given the matrices </a:t>
                </a:r>
                <a14:m>
                  <m:oMath xmlns:m="http://schemas.openxmlformats.org/officeDocument/2006/math">
                    <m:r>
                      <m:rPr>
                        <m:sty m:val="p"/>
                      </m:rP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B</m:t>
                    </m:r>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2     7</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12    5</m:t>
                            </m:r>
                          </m:e>
                        </m:eqArr>
                      </m:e>
                    </m:d>
                  </m:oMath>
                </a14:m>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Use MATLAB to calculate B raised to the third power element by element. The answer is</a:t>
                </a: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B</m:t>
                    </m:r>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1232     217</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104      115</m:t>
                            </m:r>
                          </m:e>
                        </m:eqArr>
                      </m:e>
                    </m:d>
                  </m:oMath>
                </a14:m>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B</m:t>
                    </m:r>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8           343</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1728    125</m:t>
                            </m:r>
                          </m:e>
                        </m:eqArr>
                      </m:e>
                    </m:d>
                  </m:oMath>
                </a14:m>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(correct)</a:t>
                </a: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B</m:t>
                    </m:r>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801           313</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1725           25</m:t>
                            </m:r>
                          </m:e>
                        </m:eqArr>
                      </m:e>
                    </m:d>
                  </m:oMath>
                </a14:m>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B</m:t>
                    </m:r>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128           423</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1725      125</m:t>
                            </m:r>
                          </m:e>
                        </m:eqArr>
                      </m:e>
                    </m:d>
                  </m:oMath>
                </a14:m>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D89636D9-4DF0-1BEB-4AC9-1D1E513BE278}"/>
                  </a:ext>
                </a:extLst>
              </p:cNvPr>
              <p:cNvSpPr>
                <a:spLocks noRot="1" noChangeAspect="1" noMove="1" noResize="1" noEditPoints="1" noAdjustHandles="1" noChangeArrowheads="1" noChangeShapeType="1" noTextEdit="1"/>
              </p:cNvSpPr>
              <p:nvPr/>
            </p:nvSpPr>
            <p:spPr>
              <a:xfrm>
                <a:off x="372292" y="1110071"/>
                <a:ext cx="8292737" cy="4812664"/>
              </a:xfrm>
              <a:prstGeom prst="rect">
                <a:avLst/>
              </a:prstGeom>
              <a:blipFill>
                <a:blip r:embed="rId2"/>
                <a:stretch>
                  <a:fillRect l="-735" r="-809"/>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764B7ABC-6945-01AC-6EDC-0334E0D11973}"/>
              </a:ext>
            </a:extLst>
          </p:cNvPr>
          <p:cNvPicPr>
            <a:picLocks noChangeAspect="1"/>
          </p:cNvPicPr>
          <p:nvPr/>
        </p:nvPicPr>
        <p:blipFill>
          <a:blip r:embed="rId3"/>
          <a:stretch>
            <a:fillRect/>
          </a:stretch>
        </p:blipFill>
        <p:spPr>
          <a:xfrm>
            <a:off x="5325836" y="3087869"/>
            <a:ext cx="2324100" cy="1762125"/>
          </a:xfrm>
          <a:prstGeom prst="rect">
            <a:avLst/>
          </a:prstGeom>
          <a:ln>
            <a:solidFill>
              <a:schemeClr val="tx1"/>
            </a:solidFill>
          </a:ln>
        </p:spPr>
      </p:pic>
    </p:spTree>
    <p:extLst>
      <p:ext uri="{BB962C8B-B14F-4D97-AF65-F5344CB8AC3E}">
        <p14:creationId xmlns:p14="http://schemas.microsoft.com/office/powerpoint/2010/main" val="3102296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57A6-9529-48D9-8C16-DCFE7A5531FA}"/>
              </a:ext>
            </a:extLst>
          </p:cNvPr>
          <p:cNvSpPr>
            <a:spLocks noGrp="1"/>
          </p:cNvSpPr>
          <p:nvPr>
            <p:ph type="title"/>
          </p:nvPr>
        </p:nvSpPr>
        <p:spPr/>
        <p:txBody>
          <a:bodyPr/>
          <a:lstStyle/>
          <a:p>
            <a:r>
              <a:rPr lang="en-US" dirty="0"/>
              <a:t>Array Exponentiation </a:t>
            </a:r>
            <a:r>
              <a:rPr lang="en-US" sz="1200" dirty="0"/>
              <a:t>1</a:t>
            </a:r>
            <a:endParaRPr lang="en-IN" dirty="0"/>
          </a:p>
        </p:txBody>
      </p:sp>
      <p:sp>
        <p:nvSpPr>
          <p:cNvPr id="3" name="Content Placeholder 2">
            <a:extLst>
              <a:ext uri="{FF2B5EF4-FFF2-40B4-BE49-F238E27FC236}">
                <a16:creationId xmlns:a16="http://schemas.microsoft.com/office/drawing/2014/main" id="{7DA52D95-CAB3-4A84-9BEE-FFF1CD5B0C4E}"/>
              </a:ext>
            </a:extLst>
          </p:cNvPr>
          <p:cNvSpPr>
            <a:spLocks noGrp="1"/>
          </p:cNvSpPr>
          <p:nvPr>
            <p:ph sz="quarter" idx="11"/>
          </p:nvPr>
        </p:nvSpPr>
        <p:spPr>
          <a:xfrm>
            <a:off x="752937" y="1344215"/>
            <a:ext cx="7638125" cy="3807908"/>
          </a:xfrm>
        </p:spPr>
        <p:txBody>
          <a:bodyPr/>
          <a:lstStyle/>
          <a:p>
            <a:pPr>
              <a:spcAft>
                <a:spcPts val="1200"/>
              </a:spcAft>
            </a:pPr>
            <a:r>
              <a:rPr lang="en-US" dirty="0"/>
              <a:t>MATLAB enables us not only to raise arrays to powers but also to raise scalars and arrays to </a:t>
            </a:r>
            <a:r>
              <a:rPr lang="en-US" i="1" dirty="0"/>
              <a:t>array </a:t>
            </a:r>
            <a:r>
              <a:rPr lang="en-US" dirty="0"/>
              <a:t>powers.</a:t>
            </a:r>
          </a:p>
          <a:p>
            <a:pPr>
              <a:spcAft>
                <a:spcPts val="1200"/>
              </a:spcAft>
            </a:pPr>
            <a:r>
              <a:rPr lang="en-US" dirty="0"/>
              <a:t>To perform exponentiation on an element-by-element basis, we must use the </a:t>
            </a:r>
            <a:r>
              <a:rPr lang="en-US" dirty="0">
                <a:latin typeface="Courier Std" pitchFamily="49" charset="0"/>
              </a:rPr>
              <a:t>.^</a:t>
            </a:r>
            <a:endParaRPr lang="en-US" dirty="0"/>
          </a:p>
        </p:txBody>
      </p:sp>
      <p:sp>
        <p:nvSpPr>
          <p:cNvPr id="4" name="Content Placeholder 3">
            <a:extLst>
              <a:ext uri="{FF2B5EF4-FFF2-40B4-BE49-F238E27FC236}">
                <a16:creationId xmlns:a16="http://schemas.microsoft.com/office/drawing/2014/main" id="{056F4492-0015-4925-91EF-368215148F5D}"/>
              </a:ext>
            </a:extLst>
          </p:cNvPr>
          <p:cNvSpPr>
            <a:spLocks noGrp="1"/>
          </p:cNvSpPr>
          <p:nvPr>
            <p:ph sz="quarter" idx="14"/>
          </p:nvPr>
        </p:nvSpPr>
        <p:spPr>
          <a:xfrm>
            <a:off x="3231007" y="2661176"/>
            <a:ext cx="1412013" cy="649138"/>
          </a:xfrm>
        </p:spPr>
        <p:txBody>
          <a:bodyPr/>
          <a:lstStyle/>
          <a:p>
            <a:r>
              <a:rPr lang="en-US" dirty="0"/>
              <a:t>symbol.</a:t>
            </a:r>
            <a:endParaRPr lang="en-IN" dirty="0"/>
          </a:p>
        </p:txBody>
      </p:sp>
      <p:sp>
        <p:nvSpPr>
          <p:cNvPr id="5" name="Content Placeholder 4">
            <a:extLst>
              <a:ext uri="{FF2B5EF4-FFF2-40B4-BE49-F238E27FC236}">
                <a16:creationId xmlns:a16="http://schemas.microsoft.com/office/drawing/2014/main" id="{B704CB5A-63E2-4AC0-99FA-8FDE448AF39F}"/>
              </a:ext>
            </a:extLst>
          </p:cNvPr>
          <p:cNvSpPr>
            <a:spLocks noGrp="1"/>
          </p:cNvSpPr>
          <p:nvPr>
            <p:ph sz="quarter" idx="15"/>
          </p:nvPr>
        </p:nvSpPr>
        <p:spPr>
          <a:xfrm>
            <a:off x="744059" y="3257047"/>
            <a:ext cx="7526513" cy="673100"/>
          </a:xfrm>
        </p:spPr>
        <p:txBody>
          <a:bodyPr/>
          <a:lstStyle/>
          <a:p>
            <a:r>
              <a:rPr lang="en-US" dirty="0"/>
              <a:t>For example, if </a:t>
            </a:r>
            <a:r>
              <a:rPr lang="en-US" dirty="0">
                <a:latin typeface="Courier Std" pitchFamily="49" charset="0"/>
              </a:rPr>
              <a:t>x = [3, 5, 8]</a:t>
            </a:r>
            <a:r>
              <a:rPr lang="en-US" dirty="0"/>
              <a:t>, then typing </a:t>
            </a:r>
            <a:r>
              <a:rPr lang="en-US" dirty="0">
                <a:latin typeface="Courier Std" pitchFamily="49" charset="0"/>
              </a:rPr>
              <a:t>x.^3</a:t>
            </a:r>
            <a:endParaRPr lang="en-IN" dirty="0"/>
          </a:p>
        </p:txBody>
      </p:sp>
      <p:sp>
        <p:nvSpPr>
          <p:cNvPr id="6" name="Content Placeholder 5">
            <a:extLst>
              <a:ext uri="{FF2B5EF4-FFF2-40B4-BE49-F238E27FC236}">
                <a16:creationId xmlns:a16="http://schemas.microsoft.com/office/drawing/2014/main" id="{D5CDF360-630C-41E0-A370-467AA176DF73}"/>
              </a:ext>
            </a:extLst>
          </p:cNvPr>
          <p:cNvSpPr>
            <a:spLocks noGrp="1"/>
          </p:cNvSpPr>
          <p:nvPr>
            <p:ph sz="quarter" idx="16"/>
          </p:nvPr>
        </p:nvSpPr>
        <p:spPr>
          <a:xfrm>
            <a:off x="752937" y="3636811"/>
            <a:ext cx="3003982" cy="673100"/>
          </a:xfrm>
        </p:spPr>
        <p:txBody>
          <a:bodyPr/>
          <a:lstStyle/>
          <a:p>
            <a:r>
              <a:rPr lang="en-US" dirty="0"/>
              <a:t>produces the array</a:t>
            </a:r>
            <a:endParaRPr lang="en-IN" dirty="0"/>
          </a:p>
        </p:txBody>
      </p:sp>
      <p:graphicFrame>
        <p:nvGraphicFramePr>
          <p:cNvPr id="9" name="Object 8">
            <a:extLst>
              <a:ext uri="{FF2B5EF4-FFF2-40B4-BE49-F238E27FC236}">
                <a16:creationId xmlns:a16="http://schemas.microsoft.com/office/drawing/2014/main" id="{BD1DEEAA-0F89-43B4-9219-4B20A0D2843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635519012"/>
              </p:ext>
            </p:extLst>
          </p:nvPr>
        </p:nvGraphicFramePr>
        <p:xfrm>
          <a:off x="3160946" y="3661540"/>
          <a:ext cx="3444041" cy="448498"/>
        </p:xfrm>
        <a:graphic>
          <a:graphicData uri="http://schemas.openxmlformats.org/presentationml/2006/ole">
            <mc:AlternateContent xmlns:mc="http://schemas.openxmlformats.org/markup-compatibility/2006">
              <mc:Choice xmlns:v="urn:schemas-microsoft-com:vml" Requires="v">
                <p:oleObj name="Equation" r:id="rId2" imgW="1752480" imgH="228600" progId="Equation.DSMT4">
                  <p:embed/>
                </p:oleObj>
              </mc:Choice>
              <mc:Fallback>
                <p:oleObj name="Equation" r:id="rId2" imgW="1752480" imgH="228600" progId="Equation.DSMT4">
                  <p:embed/>
                  <p:pic>
                    <p:nvPicPr>
                      <p:cNvPr id="0" name=""/>
                      <p:cNvPicPr/>
                      <p:nvPr/>
                    </p:nvPicPr>
                    <p:blipFill>
                      <a:blip r:embed="rId3"/>
                      <a:stretch>
                        <a:fillRect/>
                      </a:stretch>
                    </p:blipFill>
                    <p:spPr>
                      <a:xfrm>
                        <a:off x="3160946" y="3661540"/>
                        <a:ext cx="3444041" cy="448498"/>
                      </a:xfrm>
                      <a:prstGeom prst="rect">
                        <a:avLst/>
                      </a:prstGeom>
                    </p:spPr>
                  </p:pic>
                </p:oleObj>
              </mc:Fallback>
            </mc:AlternateContent>
          </a:graphicData>
        </a:graphic>
      </p:graphicFrame>
      <p:sp>
        <p:nvSpPr>
          <p:cNvPr id="11" name="Slide Number Placeholder 10">
            <a:extLst>
              <a:ext uri="{FF2B5EF4-FFF2-40B4-BE49-F238E27FC236}">
                <a16:creationId xmlns:a16="http://schemas.microsoft.com/office/drawing/2014/main" id="{00338F9A-BD91-454A-B65D-B06C8BBCA0CE}"/>
              </a:ext>
            </a:extLst>
          </p:cNvPr>
          <p:cNvSpPr>
            <a:spLocks noGrp="1"/>
          </p:cNvSpPr>
          <p:nvPr>
            <p:ph type="sldNum" sz="quarter" idx="10"/>
          </p:nvPr>
        </p:nvSpPr>
        <p:spPr/>
        <p:txBody>
          <a:bodyPr/>
          <a:lstStyle/>
          <a:p>
            <a:fld id="{68151E55-6873-49E2-B8D5-2F265E6F1973}" type="slidenum">
              <a:rPr lang="en-US" smtClean="0"/>
              <a:t>47</a:t>
            </a:fld>
            <a:endParaRPr lang="en-US" dirty="0"/>
          </a:p>
        </p:txBody>
      </p:sp>
    </p:spTree>
    <p:extLst>
      <p:ext uri="{BB962C8B-B14F-4D97-AF65-F5344CB8AC3E}">
        <p14:creationId xmlns:p14="http://schemas.microsoft.com/office/powerpoint/2010/main" val="3648522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57A6-9529-48D9-8C16-DCFE7A5531FA}"/>
              </a:ext>
            </a:extLst>
          </p:cNvPr>
          <p:cNvSpPr>
            <a:spLocks noGrp="1"/>
          </p:cNvSpPr>
          <p:nvPr>
            <p:ph type="title"/>
          </p:nvPr>
        </p:nvSpPr>
        <p:spPr/>
        <p:txBody>
          <a:bodyPr/>
          <a:lstStyle/>
          <a:p>
            <a:r>
              <a:rPr lang="en-US" dirty="0"/>
              <a:t>Array Exponentiation </a:t>
            </a:r>
            <a:r>
              <a:rPr lang="en-US" sz="1200" dirty="0"/>
              <a:t>2</a:t>
            </a:r>
            <a:endParaRPr lang="en-IN" sz="1200" dirty="0"/>
          </a:p>
        </p:txBody>
      </p:sp>
      <p:sp>
        <p:nvSpPr>
          <p:cNvPr id="3" name="Content Placeholder 2">
            <a:extLst>
              <a:ext uri="{FF2B5EF4-FFF2-40B4-BE49-F238E27FC236}">
                <a16:creationId xmlns:a16="http://schemas.microsoft.com/office/drawing/2014/main" id="{7DA52D95-CAB3-4A84-9BEE-FFF1CD5B0C4E}"/>
              </a:ext>
            </a:extLst>
          </p:cNvPr>
          <p:cNvSpPr>
            <a:spLocks noGrp="1"/>
          </p:cNvSpPr>
          <p:nvPr>
            <p:ph sz="quarter" idx="11"/>
          </p:nvPr>
        </p:nvSpPr>
        <p:spPr>
          <a:xfrm>
            <a:off x="752937" y="1180730"/>
            <a:ext cx="7947180" cy="5406501"/>
          </a:xfrm>
        </p:spPr>
        <p:txBody>
          <a:bodyPr/>
          <a:lstStyle/>
          <a:p>
            <a:pPr>
              <a:spcAft>
                <a:spcPts val="600"/>
              </a:spcAft>
            </a:pPr>
            <a:r>
              <a:rPr lang="en-US" dirty="0"/>
              <a:t>We can raise a scalar to an array power. For example, if </a:t>
            </a:r>
            <a:r>
              <a:rPr lang="en-US" dirty="0">
                <a:latin typeface="Courier Std" pitchFamily="49" charset="0"/>
              </a:rPr>
              <a:t>p = [2, 4, 5]</a:t>
            </a:r>
            <a:r>
              <a:rPr lang="en-US" dirty="0"/>
              <a:t>, then typing </a:t>
            </a:r>
            <a:r>
              <a:rPr lang="en-US" dirty="0">
                <a:latin typeface="Courier Std" pitchFamily="49" charset="0"/>
              </a:rPr>
              <a:t>3.^p</a:t>
            </a:r>
            <a:r>
              <a:rPr lang="en-US" dirty="0"/>
              <a:t> produces the array</a:t>
            </a:r>
            <a:endParaRPr lang="en-US" dirty="0">
              <a:latin typeface="Courier Std" pitchFamily="49" charset="0"/>
            </a:endParaRPr>
          </a:p>
        </p:txBody>
      </p:sp>
      <p:graphicFrame>
        <p:nvGraphicFramePr>
          <p:cNvPr id="10" name="Object 9">
            <a:extLst>
              <a:ext uri="{FF2B5EF4-FFF2-40B4-BE49-F238E27FC236}">
                <a16:creationId xmlns:a16="http://schemas.microsoft.com/office/drawing/2014/main" id="{88680882-3F01-4D6F-96AB-90C16F21352B}"/>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393799787"/>
              </p:ext>
            </p:extLst>
          </p:nvPr>
        </p:nvGraphicFramePr>
        <p:xfrm>
          <a:off x="7197171" y="1554616"/>
          <a:ext cx="1362569" cy="445932"/>
        </p:xfrm>
        <a:graphic>
          <a:graphicData uri="http://schemas.openxmlformats.org/presentationml/2006/ole">
            <mc:AlternateContent xmlns:mc="http://schemas.openxmlformats.org/markup-compatibility/2006">
              <mc:Choice xmlns:v="urn:schemas-microsoft-com:vml" Requires="v">
                <p:oleObj name="Equation" r:id="rId2" imgW="698400" imgH="228600" progId="Equation.DSMT4">
                  <p:embed/>
                </p:oleObj>
              </mc:Choice>
              <mc:Fallback>
                <p:oleObj name="Equation" r:id="rId2" imgW="698400" imgH="228600" progId="Equation.DSMT4">
                  <p:embed/>
                  <p:pic>
                    <p:nvPicPr>
                      <p:cNvPr id="0" name=""/>
                      <p:cNvPicPr/>
                      <p:nvPr/>
                    </p:nvPicPr>
                    <p:blipFill>
                      <a:blip r:embed="rId3"/>
                      <a:stretch>
                        <a:fillRect/>
                      </a:stretch>
                    </p:blipFill>
                    <p:spPr>
                      <a:xfrm>
                        <a:off x="7197171" y="1554616"/>
                        <a:ext cx="1362569" cy="445932"/>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DFAA76A5-127C-48AB-AA70-99F96875C6EB}"/>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356855415"/>
              </p:ext>
            </p:extLst>
          </p:nvPr>
        </p:nvGraphicFramePr>
        <p:xfrm>
          <a:off x="820306" y="1953229"/>
          <a:ext cx="1821294" cy="424137"/>
        </p:xfrm>
        <a:graphic>
          <a:graphicData uri="http://schemas.openxmlformats.org/presentationml/2006/ole">
            <mc:AlternateContent xmlns:mc="http://schemas.openxmlformats.org/markup-compatibility/2006">
              <mc:Choice xmlns:v="urn:schemas-microsoft-com:vml" Requires="v">
                <p:oleObj name="Equation" r:id="rId4" imgW="927000" imgH="215640" progId="Equation.DSMT4">
                  <p:embed/>
                </p:oleObj>
              </mc:Choice>
              <mc:Fallback>
                <p:oleObj name="Equation" r:id="rId4" imgW="927000" imgH="215640" progId="Equation.DSMT4">
                  <p:embed/>
                  <p:pic>
                    <p:nvPicPr>
                      <p:cNvPr id="0" name=""/>
                      <p:cNvPicPr/>
                      <p:nvPr/>
                    </p:nvPicPr>
                    <p:blipFill>
                      <a:blip r:embed="rId5"/>
                      <a:stretch>
                        <a:fillRect/>
                      </a:stretch>
                    </p:blipFill>
                    <p:spPr>
                      <a:xfrm>
                        <a:off x="820306" y="1953229"/>
                        <a:ext cx="1821294" cy="424137"/>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056F4492-0015-4925-91EF-368215148F5D}"/>
              </a:ext>
            </a:extLst>
          </p:cNvPr>
          <p:cNvSpPr>
            <a:spLocks noGrp="1"/>
          </p:cNvSpPr>
          <p:nvPr>
            <p:ph sz="quarter" idx="14"/>
          </p:nvPr>
        </p:nvSpPr>
        <p:spPr>
          <a:xfrm>
            <a:off x="754604" y="2441956"/>
            <a:ext cx="7814014" cy="4198541"/>
          </a:xfrm>
        </p:spPr>
        <p:txBody>
          <a:bodyPr/>
          <a:lstStyle/>
          <a:p>
            <a:pPr>
              <a:spcBef>
                <a:spcPts val="600"/>
              </a:spcBef>
              <a:spcAft>
                <a:spcPts val="600"/>
              </a:spcAft>
            </a:pPr>
            <a:r>
              <a:rPr lang="en-US" dirty="0"/>
              <a:t>Remember that </a:t>
            </a:r>
            <a:r>
              <a:rPr lang="en-US" dirty="0">
                <a:latin typeface="Courier Std" pitchFamily="49" charset="0"/>
              </a:rPr>
              <a:t>.^</a:t>
            </a:r>
            <a:r>
              <a:rPr lang="en-US" dirty="0"/>
              <a:t> is a </a:t>
            </a:r>
            <a:r>
              <a:rPr lang="en-US" i="1" dirty="0"/>
              <a:t>single </a:t>
            </a:r>
            <a:r>
              <a:rPr lang="en-US" dirty="0"/>
              <a:t>symbol.  The dot in </a:t>
            </a:r>
            <a:r>
              <a:rPr lang="en-US" dirty="0">
                <a:latin typeface="Courier Std" pitchFamily="49" charset="0"/>
              </a:rPr>
              <a:t>3.^p</a:t>
            </a:r>
            <a:r>
              <a:rPr lang="en-US" dirty="0"/>
              <a:t> is </a:t>
            </a:r>
            <a:r>
              <a:rPr lang="en-US" i="1" dirty="0"/>
              <a:t>not</a:t>
            </a:r>
            <a:r>
              <a:rPr lang="en-US" dirty="0"/>
              <a:t> a </a:t>
            </a:r>
            <a:r>
              <a:rPr lang="en-US" i="1" dirty="0"/>
              <a:t>decimal point</a:t>
            </a:r>
            <a:r>
              <a:rPr lang="en-US" dirty="0"/>
              <a:t> associated with the number 3. The following operations, with the value of </a:t>
            </a:r>
            <a:r>
              <a:rPr lang="en-US" dirty="0">
                <a:latin typeface="Courier Std" pitchFamily="49" charset="0"/>
              </a:rPr>
              <a:t>p</a:t>
            </a:r>
            <a:r>
              <a:rPr lang="en-US" dirty="0"/>
              <a:t> given here, are equivalent and give the correct answer:</a:t>
            </a:r>
          </a:p>
          <a:p>
            <a:pPr>
              <a:spcAft>
                <a:spcPts val="600"/>
              </a:spcAft>
            </a:pPr>
            <a:r>
              <a:rPr lang="en-US" dirty="0">
                <a:latin typeface="Courier Std" pitchFamily="49" charset="0"/>
              </a:rPr>
              <a:t>3.^p</a:t>
            </a:r>
          </a:p>
          <a:p>
            <a:pPr>
              <a:spcAft>
                <a:spcPts val="600"/>
              </a:spcAft>
            </a:pPr>
            <a:r>
              <a:rPr lang="en-US" dirty="0">
                <a:latin typeface="Courier Std" pitchFamily="49" charset="0"/>
              </a:rPr>
              <a:t>3.0.^p</a:t>
            </a:r>
          </a:p>
          <a:p>
            <a:pPr>
              <a:spcAft>
                <a:spcPts val="600"/>
              </a:spcAft>
            </a:pPr>
            <a:r>
              <a:rPr lang="en-US" dirty="0">
                <a:latin typeface="Courier Std" pitchFamily="49" charset="0"/>
              </a:rPr>
              <a:t>3..^p</a:t>
            </a:r>
          </a:p>
          <a:p>
            <a:pPr>
              <a:spcAft>
                <a:spcPts val="600"/>
              </a:spcAft>
            </a:pPr>
            <a:r>
              <a:rPr lang="en-US" dirty="0">
                <a:latin typeface="Courier Std" pitchFamily="49" charset="0"/>
              </a:rPr>
              <a:t>(3).^p</a:t>
            </a:r>
          </a:p>
          <a:p>
            <a:pPr>
              <a:spcAft>
                <a:spcPts val="600"/>
              </a:spcAft>
            </a:pPr>
            <a:r>
              <a:rPr lang="en-US" dirty="0">
                <a:latin typeface="Courier Std" pitchFamily="49" charset="0"/>
              </a:rPr>
              <a:t>3.^[2,4,5]</a:t>
            </a:r>
            <a:endParaRPr lang="en-IN" dirty="0"/>
          </a:p>
        </p:txBody>
      </p:sp>
      <p:sp>
        <p:nvSpPr>
          <p:cNvPr id="11" name="Slide Number Placeholder 10">
            <a:extLst>
              <a:ext uri="{FF2B5EF4-FFF2-40B4-BE49-F238E27FC236}">
                <a16:creationId xmlns:a16="http://schemas.microsoft.com/office/drawing/2014/main" id="{00338F9A-BD91-454A-B65D-B06C8BBCA0CE}"/>
              </a:ext>
            </a:extLst>
          </p:cNvPr>
          <p:cNvSpPr>
            <a:spLocks noGrp="1"/>
          </p:cNvSpPr>
          <p:nvPr>
            <p:ph type="sldNum" sz="quarter" idx="10"/>
          </p:nvPr>
        </p:nvSpPr>
        <p:spPr/>
        <p:txBody>
          <a:bodyPr/>
          <a:lstStyle/>
          <a:p>
            <a:fld id="{68151E55-6873-49E2-B8D5-2F265E6F1973}" type="slidenum">
              <a:rPr lang="en-US" smtClean="0"/>
              <a:t>48</a:t>
            </a:fld>
            <a:endParaRPr lang="en-US" dirty="0"/>
          </a:p>
        </p:txBody>
      </p:sp>
    </p:spTree>
    <p:extLst>
      <p:ext uri="{BB962C8B-B14F-4D97-AF65-F5344CB8AC3E}">
        <p14:creationId xmlns:p14="http://schemas.microsoft.com/office/powerpoint/2010/main" val="6487425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Matrix-Matrix Multiplication </a:t>
            </a:r>
            <a:r>
              <a:rPr lang="en-US" sz="1200" dirty="0"/>
              <a:t>1</a:t>
            </a:r>
            <a:endParaRPr lang="en-US" sz="1600" dirty="0"/>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836366" y="1344214"/>
            <a:ext cx="7471268" cy="2445364"/>
          </a:xfrm>
        </p:spPr>
        <p:txBody>
          <a:bodyPr>
            <a:normAutofit/>
          </a:bodyPr>
          <a:lstStyle/>
          <a:p>
            <a:r>
              <a:rPr lang="en-US" dirty="0"/>
              <a:t>In the product of two matrices </a:t>
            </a:r>
            <a:r>
              <a:rPr lang="en-US" b="1" dirty="0"/>
              <a:t>AB</a:t>
            </a:r>
            <a:r>
              <a:rPr lang="en-US" dirty="0"/>
              <a:t>, the number of </a:t>
            </a:r>
            <a:r>
              <a:rPr lang="en-US" i="1" dirty="0"/>
              <a:t>columns</a:t>
            </a:r>
            <a:r>
              <a:rPr lang="en-US" dirty="0"/>
              <a:t> in </a:t>
            </a:r>
            <a:r>
              <a:rPr lang="en-US" b="1" dirty="0"/>
              <a:t>A </a:t>
            </a:r>
            <a:r>
              <a:rPr lang="en-US" dirty="0"/>
              <a:t>must equal the number of </a:t>
            </a:r>
            <a:r>
              <a:rPr lang="en-US" i="1" dirty="0"/>
              <a:t>rows</a:t>
            </a:r>
            <a:r>
              <a:rPr lang="en-US" dirty="0"/>
              <a:t> in </a:t>
            </a:r>
            <a:r>
              <a:rPr lang="en-US" b="1" dirty="0"/>
              <a:t>B</a:t>
            </a:r>
            <a:r>
              <a:rPr lang="en-US" dirty="0"/>
              <a:t>. The row-column multiplications form column vectors, and these column vectors form the matrix result. The product </a:t>
            </a:r>
            <a:r>
              <a:rPr lang="en-US" b="1" dirty="0"/>
              <a:t>AB </a:t>
            </a:r>
            <a:r>
              <a:rPr lang="en-US" dirty="0"/>
              <a:t>has the same number of </a:t>
            </a:r>
            <a:r>
              <a:rPr lang="en-US" i="1" dirty="0"/>
              <a:t>rows</a:t>
            </a:r>
            <a:r>
              <a:rPr lang="en-US" dirty="0"/>
              <a:t> as </a:t>
            </a:r>
            <a:r>
              <a:rPr lang="en-US" b="1" dirty="0"/>
              <a:t>A </a:t>
            </a:r>
            <a:r>
              <a:rPr lang="en-US" dirty="0"/>
              <a:t>and the same number of </a:t>
            </a:r>
            <a:r>
              <a:rPr lang="en-US" i="1" dirty="0"/>
              <a:t>columns</a:t>
            </a:r>
            <a:r>
              <a:rPr lang="en-US" dirty="0"/>
              <a:t> as </a:t>
            </a:r>
            <a:r>
              <a:rPr lang="en-US" b="1" dirty="0"/>
              <a:t>B</a:t>
            </a:r>
            <a:r>
              <a:rPr lang="en-US" dirty="0"/>
              <a:t>. For example,</a:t>
            </a:r>
          </a:p>
        </p:txBody>
      </p:sp>
      <p:graphicFrame>
        <p:nvGraphicFramePr>
          <p:cNvPr id="2" name="Object 1">
            <a:extLst>
              <a:ext uri="{FF2B5EF4-FFF2-40B4-BE49-F238E27FC236}">
                <a16:creationId xmlns:a16="http://schemas.microsoft.com/office/drawing/2014/main" id="{4F9484F7-ABCF-4D92-8AD9-F96CB681374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422075794"/>
              </p:ext>
            </p:extLst>
          </p:nvPr>
        </p:nvGraphicFramePr>
        <p:xfrm>
          <a:off x="1327150" y="3941763"/>
          <a:ext cx="7045325" cy="1281112"/>
        </p:xfrm>
        <a:graphic>
          <a:graphicData uri="http://schemas.openxmlformats.org/presentationml/2006/ole">
            <mc:AlternateContent xmlns:mc="http://schemas.openxmlformats.org/markup-compatibility/2006">
              <mc:Choice xmlns:v="urn:schemas-microsoft-com:vml" Requires="v">
                <p:oleObj name="Equation" r:id="rId2" imgW="3911400" imgH="711000" progId="Equation.DSMT4">
                  <p:embed/>
                </p:oleObj>
              </mc:Choice>
              <mc:Fallback>
                <p:oleObj name="Equation" r:id="rId2" imgW="3911400" imgH="711000" progId="Equation.DSMT4">
                  <p:embed/>
                  <p:pic>
                    <p:nvPicPr>
                      <p:cNvPr id="0" name=""/>
                      <p:cNvPicPr/>
                      <p:nvPr/>
                    </p:nvPicPr>
                    <p:blipFill>
                      <a:blip r:embed="rId3"/>
                      <a:stretch>
                        <a:fillRect/>
                      </a:stretch>
                    </p:blipFill>
                    <p:spPr>
                      <a:xfrm>
                        <a:off x="1327150" y="3941763"/>
                        <a:ext cx="7045325" cy="1281112"/>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8C3E3E2E-7600-45B8-A27A-10AAC97285D0}"/>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291495240"/>
              </p:ext>
            </p:extLst>
          </p:nvPr>
        </p:nvGraphicFramePr>
        <p:xfrm>
          <a:off x="3554175" y="5269163"/>
          <a:ext cx="1479465" cy="1236371"/>
        </p:xfrm>
        <a:graphic>
          <a:graphicData uri="http://schemas.openxmlformats.org/presentationml/2006/ole">
            <mc:AlternateContent xmlns:mc="http://schemas.openxmlformats.org/markup-compatibility/2006">
              <mc:Choice xmlns:v="urn:schemas-microsoft-com:vml" Requires="v">
                <p:oleObj name="Equation" r:id="rId4" imgW="850680" imgH="711000" progId="Equation.DSMT4">
                  <p:embed/>
                </p:oleObj>
              </mc:Choice>
              <mc:Fallback>
                <p:oleObj name="Equation" r:id="rId4" imgW="850680" imgH="711000" progId="Equation.DSMT4">
                  <p:embed/>
                  <p:pic>
                    <p:nvPicPr>
                      <p:cNvPr id="3" name="Object 2">
                        <a:extLst>
                          <a:ext uri="{FF2B5EF4-FFF2-40B4-BE49-F238E27FC236}">
                            <a16:creationId xmlns:a16="http://schemas.microsoft.com/office/drawing/2014/main" id="{F3D5FF6E-4E50-44FD-92DE-B09337DD2FED}"/>
                          </a:ext>
                        </a:extLst>
                      </p:cNvPr>
                      <p:cNvPicPr/>
                      <p:nvPr/>
                    </p:nvPicPr>
                    <p:blipFill>
                      <a:blip r:embed="rId5"/>
                      <a:stretch>
                        <a:fillRect/>
                      </a:stretch>
                    </p:blipFill>
                    <p:spPr>
                      <a:xfrm>
                        <a:off x="3554175" y="5269163"/>
                        <a:ext cx="1479465" cy="1236371"/>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49</a:t>
            </a:fld>
            <a:endParaRPr lang="en-US" dirty="0"/>
          </a:p>
        </p:txBody>
      </p:sp>
    </p:spTree>
    <p:extLst>
      <p:ext uri="{BB962C8B-B14F-4D97-AF65-F5344CB8AC3E}">
        <p14:creationId xmlns:p14="http://schemas.microsoft.com/office/powerpoint/2010/main" val="79804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7A31-2A83-4F34-8F54-952A5EEBD7D2}"/>
              </a:ext>
            </a:extLst>
          </p:cNvPr>
          <p:cNvSpPr>
            <a:spLocks noGrp="1"/>
          </p:cNvSpPr>
          <p:nvPr>
            <p:ph type="title"/>
          </p:nvPr>
        </p:nvSpPr>
        <p:spPr/>
        <p:txBody>
          <a:bodyPr>
            <a:normAutofit/>
          </a:bodyPr>
          <a:lstStyle/>
          <a:p>
            <a:r>
              <a:rPr lang="en-US" dirty="0"/>
              <a:t>Vectors </a:t>
            </a:r>
            <a:r>
              <a:rPr lang="en-US" sz="1200" dirty="0"/>
              <a:t>3</a:t>
            </a:r>
          </a:p>
        </p:txBody>
      </p:sp>
      <p:sp>
        <p:nvSpPr>
          <p:cNvPr id="3" name="Content Placeholder 2">
            <a:extLst>
              <a:ext uri="{FF2B5EF4-FFF2-40B4-BE49-F238E27FC236}">
                <a16:creationId xmlns:a16="http://schemas.microsoft.com/office/drawing/2014/main" id="{39FBD600-2527-46AB-9B30-F03E39D60C48}"/>
              </a:ext>
            </a:extLst>
          </p:cNvPr>
          <p:cNvSpPr>
            <a:spLocks noGrp="1"/>
          </p:cNvSpPr>
          <p:nvPr>
            <p:ph sz="quarter" idx="11"/>
          </p:nvPr>
        </p:nvSpPr>
        <p:spPr>
          <a:xfrm>
            <a:off x="848350" y="1216243"/>
            <a:ext cx="7447299" cy="5024760"/>
          </a:xfrm>
        </p:spPr>
        <p:txBody>
          <a:bodyPr>
            <a:noAutofit/>
          </a:bodyPr>
          <a:lstStyle/>
          <a:p>
            <a:pPr>
              <a:spcAft>
                <a:spcPts val="1200"/>
              </a:spcAft>
            </a:pPr>
            <a:r>
              <a:rPr lang="en-US" dirty="0">
                <a:cs typeface="Times New Roman" pitchFamily="18" charset="0"/>
              </a:rPr>
              <a:t>You can create vectors by ''appending'' one vector to another.</a:t>
            </a:r>
          </a:p>
          <a:p>
            <a:r>
              <a:rPr lang="en-US" dirty="0">
                <a:cs typeface="Times New Roman" pitchFamily="18" charset="0"/>
              </a:rPr>
              <a:t>For example, to create the row vector </a:t>
            </a:r>
            <a:r>
              <a:rPr lang="en-US" dirty="0">
                <a:latin typeface="Courier Std" pitchFamily="49" charset="0"/>
                <a:cs typeface="Times New Roman" pitchFamily="18" charset="0"/>
              </a:rPr>
              <a:t>u</a:t>
            </a:r>
            <a:r>
              <a:rPr lang="en-US" dirty="0">
                <a:cs typeface="Times New Roman" pitchFamily="18" charset="0"/>
              </a:rPr>
              <a:t> whose first three columns contain the values of </a:t>
            </a:r>
            <a:r>
              <a:rPr lang="en-US" dirty="0">
                <a:latin typeface="Courier Std" pitchFamily="49" charset="0"/>
                <a:cs typeface="Times New Roman" pitchFamily="18" charset="0"/>
              </a:rPr>
              <a:t>r = [2,4,20]</a:t>
            </a:r>
            <a:r>
              <a:rPr lang="en-US" dirty="0">
                <a:cs typeface="Times New Roman" pitchFamily="18" charset="0"/>
              </a:rPr>
              <a:t> and whose fourth, fifth, and sixth columns contain the values of </a:t>
            </a:r>
            <a:r>
              <a:rPr lang="en-US" dirty="0">
                <a:latin typeface="Courier New" pitchFamily="49" charset="0"/>
                <a:cs typeface="Times New Roman" pitchFamily="18" charset="0"/>
              </a:rPr>
              <a:t>w </a:t>
            </a:r>
            <a:r>
              <a:rPr lang="en-US" dirty="0">
                <a:latin typeface="Courier Std" pitchFamily="49" charset="0"/>
                <a:cs typeface="Times New Roman" pitchFamily="18" charset="0"/>
              </a:rPr>
              <a:t>= [9,-6,3]</a:t>
            </a:r>
            <a:r>
              <a:rPr lang="en-US" dirty="0">
                <a:cs typeface="Times New Roman" pitchFamily="18" charset="0"/>
              </a:rPr>
              <a:t>, you type </a:t>
            </a:r>
            <a:r>
              <a:rPr lang="en-US" dirty="0">
                <a:latin typeface="Courier Std" pitchFamily="49" charset="0"/>
                <a:cs typeface="Times New Roman" pitchFamily="18" charset="0"/>
              </a:rPr>
              <a:t>u = [</a:t>
            </a:r>
            <a:r>
              <a:rPr lang="en-US" dirty="0" err="1">
                <a:latin typeface="Courier Std" pitchFamily="49" charset="0"/>
                <a:cs typeface="Times New Roman" pitchFamily="18" charset="0"/>
              </a:rPr>
              <a:t>r,w</a:t>
            </a:r>
            <a:r>
              <a:rPr lang="en-US" dirty="0">
                <a:latin typeface="Courier Std" pitchFamily="49" charset="0"/>
                <a:cs typeface="Times New Roman" pitchFamily="18" charset="0"/>
              </a:rPr>
              <a:t>]</a:t>
            </a:r>
            <a:r>
              <a:rPr lang="en-US" dirty="0">
                <a:cs typeface="Times New Roman" pitchFamily="18" charset="0"/>
              </a:rPr>
              <a:t>. The result is the vector </a:t>
            </a:r>
            <a:r>
              <a:rPr lang="en-US" dirty="0">
                <a:latin typeface="Courier Std" pitchFamily="49" charset="0"/>
                <a:cs typeface="Times New Roman" pitchFamily="18" charset="0"/>
              </a:rPr>
              <a:t>u = [2,4,20,9,-6,3]</a:t>
            </a:r>
            <a:r>
              <a:rPr lang="en-US" dirty="0">
                <a:cs typeface="Times New Roman" pitchFamily="18" charset="0"/>
              </a:rPr>
              <a:t>.</a:t>
            </a:r>
          </a:p>
        </p:txBody>
      </p:sp>
      <p:sp>
        <p:nvSpPr>
          <p:cNvPr id="7" name="Slide Number Placeholder 5">
            <a:extLst>
              <a:ext uri="{FF2B5EF4-FFF2-40B4-BE49-F238E27FC236}">
                <a16:creationId xmlns:a16="http://schemas.microsoft.com/office/drawing/2014/main" id="{178DE560-FA4E-4BA5-8981-2519CBEDAF9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4997702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Matrix-Matrix Multiplication </a:t>
            </a:r>
            <a:r>
              <a:rPr lang="en-US" sz="1200" dirty="0"/>
              <a:t>2</a:t>
            </a:r>
            <a:endParaRPr lang="en-US" sz="1600" dirty="0"/>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676977" y="1255437"/>
            <a:ext cx="7790046" cy="5021075"/>
          </a:xfrm>
        </p:spPr>
        <p:txBody>
          <a:bodyPr>
            <a:normAutofit/>
          </a:bodyPr>
          <a:lstStyle/>
          <a:p>
            <a:pPr>
              <a:spcAft>
                <a:spcPts val="600"/>
              </a:spcAft>
            </a:pPr>
            <a:r>
              <a:rPr lang="en-US" dirty="0"/>
              <a:t>Use the operator * to perform matrix multiplication in MATLAB. The following MATLAB session shows how to perform matrix multiplication.</a:t>
            </a:r>
          </a:p>
          <a:p>
            <a:pPr>
              <a:spcBef>
                <a:spcPts val="1800"/>
              </a:spcBef>
              <a:spcAft>
                <a:spcPts val="600"/>
              </a:spcAft>
            </a:pPr>
            <a:r>
              <a:rPr lang="en-US" dirty="0">
                <a:latin typeface="Courier New" pitchFamily="49" charset="0"/>
              </a:rPr>
              <a:t>&gt;&gt;A = [6,-2;10,3;4,7];</a:t>
            </a:r>
          </a:p>
          <a:p>
            <a:pPr>
              <a:spcBef>
                <a:spcPts val="600"/>
              </a:spcBef>
              <a:spcAft>
                <a:spcPts val="600"/>
              </a:spcAft>
            </a:pPr>
            <a:r>
              <a:rPr lang="en-US" dirty="0">
                <a:latin typeface="Courier New" pitchFamily="49" charset="0"/>
              </a:rPr>
              <a:t>&gt;&gt;B = [9,8;-5,12];</a:t>
            </a:r>
          </a:p>
          <a:p>
            <a:pPr>
              <a:spcBef>
                <a:spcPts val="600"/>
              </a:spcBef>
              <a:spcAft>
                <a:spcPts val="600"/>
              </a:spcAft>
            </a:pPr>
            <a:r>
              <a:rPr lang="en-US" dirty="0">
                <a:latin typeface="Courier New" pitchFamily="49" charset="0"/>
              </a:rPr>
              <a:t>&gt;&gt;A*B</a:t>
            </a:r>
          </a:p>
          <a:p>
            <a:pPr>
              <a:spcBef>
                <a:spcPts val="600"/>
              </a:spcBef>
              <a:spcAft>
                <a:spcPts val="600"/>
              </a:spcAft>
            </a:pPr>
            <a:r>
              <a:rPr lang="en-US" dirty="0" err="1">
                <a:latin typeface="Courier New" pitchFamily="49" charset="0"/>
              </a:rPr>
              <a:t>ans</a:t>
            </a:r>
            <a:r>
              <a:rPr lang="en-US" dirty="0">
                <a:latin typeface="Courier New" pitchFamily="49" charset="0"/>
              </a:rPr>
              <a:t> =</a:t>
            </a:r>
          </a:p>
          <a:p>
            <a:pPr>
              <a:spcBef>
                <a:spcPts val="600"/>
              </a:spcBef>
              <a:spcAft>
                <a:spcPts val="600"/>
              </a:spcAft>
            </a:pPr>
            <a:r>
              <a:rPr lang="en-US" dirty="0">
                <a:latin typeface="Courier New" pitchFamily="49" charset="0"/>
              </a:rPr>
              <a:t>     64   24</a:t>
            </a:r>
          </a:p>
          <a:p>
            <a:pPr>
              <a:spcBef>
                <a:spcPts val="600"/>
              </a:spcBef>
              <a:spcAft>
                <a:spcPts val="600"/>
              </a:spcAft>
            </a:pPr>
            <a:r>
              <a:rPr lang="en-US" dirty="0">
                <a:latin typeface="Courier New" pitchFamily="49" charset="0"/>
              </a:rPr>
              <a:t>     75   116</a:t>
            </a:r>
          </a:p>
          <a:p>
            <a:pPr>
              <a:spcBef>
                <a:spcPts val="600"/>
              </a:spcBef>
              <a:spcAft>
                <a:spcPts val="600"/>
              </a:spcAft>
            </a:pPr>
            <a:r>
              <a:rPr lang="en-US" dirty="0">
                <a:latin typeface="Courier New" pitchFamily="49" charset="0"/>
              </a:rPr>
              <a:t>     1    116</a:t>
            </a:r>
          </a:p>
        </p:txBody>
      </p:sp>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50</a:t>
            </a:fld>
            <a:endParaRPr lang="en-US" dirty="0"/>
          </a:p>
        </p:txBody>
      </p:sp>
    </p:spTree>
    <p:extLst>
      <p:ext uri="{BB962C8B-B14F-4D97-AF65-F5344CB8AC3E}">
        <p14:creationId xmlns:p14="http://schemas.microsoft.com/office/powerpoint/2010/main" val="2858790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57A6-9529-48D9-8C16-DCFE7A5531FA}"/>
              </a:ext>
            </a:extLst>
          </p:cNvPr>
          <p:cNvSpPr>
            <a:spLocks noGrp="1"/>
          </p:cNvSpPr>
          <p:nvPr>
            <p:ph type="title"/>
          </p:nvPr>
        </p:nvSpPr>
        <p:spPr/>
        <p:txBody>
          <a:bodyPr/>
          <a:lstStyle/>
          <a:p>
            <a:r>
              <a:rPr lang="en-US" dirty="0"/>
              <a:t>Matrix-Matrix Multiplication </a:t>
            </a:r>
            <a:r>
              <a:rPr lang="en-US" sz="1200" dirty="0"/>
              <a:t>3</a:t>
            </a:r>
            <a:endParaRPr lang="en-IN" sz="1200" dirty="0"/>
          </a:p>
        </p:txBody>
      </p:sp>
      <p:sp>
        <p:nvSpPr>
          <p:cNvPr id="3" name="Content Placeholder 2">
            <a:extLst>
              <a:ext uri="{FF2B5EF4-FFF2-40B4-BE49-F238E27FC236}">
                <a16:creationId xmlns:a16="http://schemas.microsoft.com/office/drawing/2014/main" id="{7DA52D95-CAB3-4A84-9BEE-FFF1CD5B0C4E}"/>
              </a:ext>
            </a:extLst>
          </p:cNvPr>
          <p:cNvSpPr>
            <a:spLocks noGrp="1"/>
          </p:cNvSpPr>
          <p:nvPr>
            <p:ph sz="quarter" idx="11"/>
          </p:nvPr>
        </p:nvSpPr>
        <p:spPr>
          <a:xfrm>
            <a:off x="682747" y="1180730"/>
            <a:ext cx="7778505" cy="1278385"/>
          </a:xfrm>
        </p:spPr>
        <p:txBody>
          <a:bodyPr/>
          <a:lstStyle/>
          <a:p>
            <a:pPr>
              <a:spcAft>
                <a:spcPts val="1200"/>
              </a:spcAft>
            </a:pPr>
            <a:r>
              <a:rPr lang="en-US" dirty="0"/>
              <a:t>Matrix multiplication does not have the commutative property; that is, in general, </a:t>
            </a:r>
            <a:r>
              <a:rPr lang="en-US" b="1" dirty="0"/>
              <a:t>AB</a:t>
            </a:r>
            <a:endParaRPr lang="en-US" dirty="0"/>
          </a:p>
        </p:txBody>
      </p:sp>
      <p:graphicFrame>
        <p:nvGraphicFramePr>
          <p:cNvPr id="10" name="Object 9">
            <a:extLst>
              <a:ext uri="{FF2B5EF4-FFF2-40B4-BE49-F238E27FC236}">
                <a16:creationId xmlns:a16="http://schemas.microsoft.com/office/drawing/2014/main" id="{A2C59AE6-C4C1-4A09-8AB1-8664203EF47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487418885"/>
              </p:ext>
            </p:extLst>
          </p:nvPr>
        </p:nvGraphicFramePr>
        <p:xfrm>
          <a:off x="4660780" y="1613875"/>
          <a:ext cx="310717" cy="310717"/>
        </p:xfrm>
        <a:graphic>
          <a:graphicData uri="http://schemas.openxmlformats.org/presentationml/2006/ole">
            <mc:AlternateContent xmlns:mc="http://schemas.openxmlformats.org/markup-compatibility/2006">
              <mc:Choice xmlns:v="urn:schemas-microsoft-com:vml" Requires="v">
                <p:oleObj name="Equation" r:id="rId2" imgW="139680" imgH="139680" progId="Equation.DSMT4">
                  <p:embed/>
                </p:oleObj>
              </mc:Choice>
              <mc:Fallback>
                <p:oleObj name="Equation" r:id="rId2" imgW="139680" imgH="139680" progId="Equation.DSMT4">
                  <p:embed/>
                  <p:pic>
                    <p:nvPicPr>
                      <p:cNvPr id="0" name=""/>
                      <p:cNvPicPr/>
                      <p:nvPr/>
                    </p:nvPicPr>
                    <p:blipFill>
                      <a:blip r:embed="rId3"/>
                      <a:stretch>
                        <a:fillRect/>
                      </a:stretch>
                    </p:blipFill>
                    <p:spPr>
                      <a:xfrm>
                        <a:off x="4660780" y="1613875"/>
                        <a:ext cx="310717" cy="310717"/>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056F4492-0015-4925-91EF-368215148F5D}"/>
              </a:ext>
            </a:extLst>
          </p:cNvPr>
          <p:cNvSpPr>
            <a:spLocks noGrp="1"/>
          </p:cNvSpPr>
          <p:nvPr>
            <p:ph sz="quarter" idx="14"/>
          </p:nvPr>
        </p:nvSpPr>
        <p:spPr>
          <a:xfrm>
            <a:off x="4884240" y="1531697"/>
            <a:ext cx="4083726" cy="629718"/>
          </a:xfrm>
        </p:spPr>
        <p:txBody>
          <a:bodyPr/>
          <a:lstStyle/>
          <a:p>
            <a:pPr>
              <a:spcBef>
                <a:spcPts val="600"/>
              </a:spcBef>
              <a:spcAft>
                <a:spcPts val="600"/>
              </a:spcAft>
            </a:pPr>
            <a:r>
              <a:rPr lang="en-US" b="1" dirty="0"/>
              <a:t>BA</a:t>
            </a:r>
            <a:r>
              <a:rPr lang="en-US" dirty="0"/>
              <a:t>.</a:t>
            </a:r>
            <a:r>
              <a:rPr lang="en-US" b="1" dirty="0"/>
              <a:t> </a:t>
            </a:r>
            <a:r>
              <a:rPr lang="en-US" dirty="0"/>
              <a:t>A simple example will</a:t>
            </a:r>
            <a:endParaRPr lang="en-IN" dirty="0"/>
          </a:p>
        </p:txBody>
      </p:sp>
      <p:sp>
        <p:nvSpPr>
          <p:cNvPr id="5" name="Content Placeholder 4">
            <a:extLst>
              <a:ext uri="{FF2B5EF4-FFF2-40B4-BE49-F238E27FC236}">
                <a16:creationId xmlns:a16="http://schemas.microsoft.com/office/drawing/2014/main" id="{B704CB5A-63E2-4AC0-99FA-8FDE448AF39F}"/>
              </a:ext>
            </a:extLst>
          </p:cNvPr>
          <p:cNvSpPr>
            <a:spLocks noGrp="1"/>
          </p:cNvSpPr>
          <p:nvPr>
            <p:ph sz="quarter" idx="15"/>
          </p:nvPr>
        </p:nvSpPr>
        <p:spPr>
          <a:xfrm>
            <a:off x="682747" y="1925396"/>
            <a:ext cx="2851397" cy="673100"/>
          </a:xfrm>
        </p:spPr>
        <p:txBody>
          <a:bodyPr/>
          <a:lstStyle/>
          <a:p>
            <a:r>
              <a:rPr lang="en-US" dirty="0"/>
              <a:t>demonstrate this fact:</a:t>
            </a:r>
            <a:endParaRPr lang="en-IN" dirty="0"/>
          </a:p>
        </p:txBody>
      </p:sp>
      <p:graphicFrame>
        <p:nvGraphicFramePr>
          <p:cNvPr id="12" name="Object 11">
            <a:extLst>
              <a:ext uri="{FF2B5EF4-FFF2-40B4-BE49-F238E27FC236}">
                <a16:creationId xmlns:a16="http://schemas.microsoft.com/office/drawing/2014/main" id="{251469FB-649E-4EFC-B224-BDBF3A1B358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100013566"/>
              </p:ext>
            </p:extLst>
          </p:nvPr>
        </p:nvGraphicFramePr>
        <p:xfrm>
          <a:off x="2029220" y="2485474"/>
          <a:ext cx="5156583" cy="891593"/>
        </p:xfrm>
        <a:graphic>
          <a:graphicData uri="http://schemas.openxmlformats.org/presentationml/2006/ole">
            <mc:AlternateContent xmlns:mc="http://schemas.openxmlformats.org/markup-compatibility/2006">
              <mc:Choice xmlns:v="urn:schemas-microsoft-com:vml" Requires="v">
                <p:oleObj name="Equation" r:id="rId4" imgW="2641320" imgH="457200" progId="Equation.DSMT4">
                  <p:embed/>
                </p:oleObj>
              </mc:Choice>
              <mc:Fallback>
                <p:oleObj name="Equation" r:id="rId4" imgW="2641320" imgH="457200" progId="Equation.DSMT4">
                  <p:embed/>
                  <p:pic>
                    <p:nvPicPr>
                      <p:cNvPr id="0" name=""/>
                      <p:cNvPicPr/>
                      <p:nvPr/>
                    </p:nvPicPr>
                    <p:blipFill>
                      <a:blip r:embed="rId5"/>
                      <a:stretch>
                        <a:fillRect/>
                      </a:stretch>
                    </p:blipFill>
                    <p:spPr>
                      <a:xfrm>
                        <a:off x="2029220" y="2485474"/>
                        <a:ext cx="5156583" cy="891593"/>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D5CDF360-630C-41E0-A370-467AA176DF73}"/>
              </a:ext>
            </a:extLst>
          </p:cNvPr>
          <p:cNvSpPr>
            <a:spLocks noGrp="1"/>
          </p:cNvSpPr>
          <p:nvPr>
            <p:ph sz="quarter" idx="16"/>
          </p:nvPr>
        </p:nvSpPr>
        <p:spPr>
          <a:xfrm>
            <a:off x="682747" y="3485889"/>
            <a:ext cx="1377704" cy="673100"/>
          </a:xfrm>
        </p:spPr>
        <p:txBody>
          <a:bodyPr/>
          <a:lstStyle/>
          <a:p>
            <a:pPr>
              <a:spcAft>
                <a:spcPts val="1200"/>
              </a:spcAft>
            </a:pPr>
            <a:r>
              <a:rPr lang="en-US" dirty="0"/>
              <a:t>whereas</a:t>
            </a:r>
          </a:p>
        </p:txBody>
      </p:sp>
      <p:graphicFrame>
        <p:nvGraphicFramePr>
          <p:cNvPr id="13" name="Object 12">
            <a:extLst>
              <a:ext uri="{FF2B5EF4-FFF2-40B4-BE49-F238E27FC236}">
                <a16:creationId xmlns:a16="http://schemas.microsoft.com/office/drawing/2014/main" id="{CEB3CBC0-6F7E-4C3D-A701-FC13FF05CF9E}"/>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80804038"/>
              </p:ext>
            </p:extLst>
          </p:nvPr>
        </p:nvGraphicFramePr>
        <p:xfrm>
          <a:off x="2029220" y="4036701"/>
          <a:ext cx="5156583" cy="896797"/>
        </p:xfrm>
        <a:graphic>
          <a:graphicData uri="http://schemas.openxmlformats.org/presentationml/2006/ole">
            <mc:AlternateContent xmlns:mc="http://schemas.openxmlformats.org/markup-compatibility/2006">
              <mc:Choice xmlns:v="urn:schemas-microsoft-com:vml" Requires="v">
                <p:oleObj name="Equation" r:id="rId6" imgW="2628720" imgH="457200" progId="Equation.DSMT4">
                  <p:embed/>
                </p:oleObj>
              </mc:Choice>
              <mc:Fallback>
                <p:oleObj name="Equation" r:id="rId6" imgW="2628720" imgH="457200" progId="Equation.DSMT4">
                  <p:embed/>
                  <p:pic>
                    <p:nvPicPr>
                      <p:cNvPr id="0" name=""/>
                      <p:cNvPicPr/>
                      <p:nvPr/>
                    </p:nvPicPr>
                    <p:blipFill>
                      <a:blip r:embed="rId7"/>
                      <a:stretch>
                        <a:fillRect/>
                      </a:stretch>
                    </p:blipFill>
                    <p:spPr>
                      <a:xfrm>
                        <a:off x="2029220" y="4036701"/>
                        <a:ext cx="5156583" cy="896797"/>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2F505679-F299-412E-A40E-07323F4D89BD}"/>
              </a:ext>
            </a:extLst>
          </p:cNvPr>
          <p:cNvSpPr>
            <a:spLocks noGrp="1"/>
          </p:cNvSpPr>
          <p:nvPr>
            <p:ph sz="quarter" idx="17"/>
          </p:nvPr>
        </p:nvSpPr>
        <p:spPr>
          <a:xfrm>
            <a:off x="682747" y="5073291"/>
            <a:ext cx="7591242" cy="896797"/>
          </a:xfrm>
        </p:spPr>
        <p:txBody>
          <a:bodyPr/>
          <a:lstStyle/>
          <a:p>
            <a:r>
              <a:rPr lang="en-US" dirty="0"/>
              <a:t>Reversing the order of matrix multiplication is a common and easily made mistake.</a:t>
            </a:r>
          </a:p>
        </p:txBody>
      </p:sp>
      <p:sp>
        <p:nvSpPr>
          <p:cNvPr id="11" name="Slide Number Placeholder 10">
            <a:extLst>
              <a:ext uri="{FF2B5EF4-FFF2-40B4-BE49-F238E27FC236}">
                <a16:creationId xmlns:a16="http://schemas.microsoft.com/office/drawing/2014/main" id="{00338F9A-BD91-454A-B65D-B06C8BBCA0CE}"/>
              </a:ext>
            </a:extLst>
          </p:cNvPr>
          <p:cNvSpPr>
            <a:spLocks noGrp="1"/>
          </p:cNvSpPr>
          <p:nvPr>
            <p:ph type="sldNum" sz="quarter" idx="10"/>
          </p:nvPr>
        </p:nvSpPr>
        <p:spPr/>
        <p:txBody>
          <a:bodyPr/>
          <a:lstStyle/>
          <a:p>
            <a:fld id="{68151E55-6873-49E2-B8D5-2F265E6F1973}" type="slidenum">
              <a:rPr lang="en-US" smtClean="0"/>
              <a:t>51</a:t>
            </a:fld>
            <a:endParaRPr lang="en-US" dirty="0"/>
          </a:p>
        </p:txBody>
      </p:sp>
    </p:spTree>
    <p:extLst>
      <p:ext uri="{BB962C8B-B14F-4D97-AF65-F5344CB8AC3E}">
        <p14:creationId xmlns:p14="http://schemas.microsoft.com/office/powerpoint/2010/main" val="1007187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0A4454E-20C9-A3FF-F778-87F82143488B}"/>
                  </a:ext>
                </a:extLst>
              </p:cNvPr>
              <p:cNvSpPr/>
              <p:nvPr/>
            </p:nvSpPr>
            <p:spPr>
              <a:xfrm>
                <a:off x="454742" y="853471"/>
                <a:ext cx="8138925" cy="5696752"/>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Q11- Given the vectors </a:t>
                </a:r>
                <a14:m>
                  <m:oMath xmlns:m="http://schemas.openxmlformats.org/officeDocument/2006/math">
                    <m:r>
                      <m:rPr>
                        <m:sty m:val="p"/>
                      </m:rP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x</m:t>
                    </m:r>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6</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7</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3</m:t>
                            </m:r>
                          </m:e>
                        </m:eqArr>
                      </m:e>
                    </m:d>
                  </m:oMath>
                </a14:m>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14:m>
                  <m:oMath xmlns:m="http://schemas.openxmlformats.org/officeDocument/2006/math">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y</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 = [2  4  7]</m:t>
                    </m:r>
                  </m:oMath>
                </a14:m>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Use MATLAB to find the matrix product w = x*y and z = y*x. </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457200" marR="0" lvl="0" indent="-457200" algn="just"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w</m:t>
                    </m:r>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6      2       21</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14    28      49</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12    24      42</m:t>
                            </m:r>
                          </m:e>
                        </m:eqArr>
                      </m:e>
                    </m:d>
                  </m:oMath>
                </a14:m>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z=78 </a:t>
                </a:r>
              </a:p>
              <a:p>
                <a:pPr marL="457200" marR="0" lvl="0" indent="-457200" algn="just"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457200" marR="0" lvl="0" indent="-457200" algn="just"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w</m:t>
                    </m:r>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=61</m:t>
                    </m:r>
                  </m:oMath>
                </a14:m>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   z=</a:t>
                </a:r>
                <a14:m>
                  <m:oMath xmlns:m="http://schemas.openxmlformats.org/officeDocument/2006/math">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12    24      42</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14    28      49</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6      2       21</m:t>
                            </m:r>
                          </m:e>
                        </m:eqArr>
                      </m:e>
                    </m:d>
                  </m:oMath>
                </a14:m>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a:p>
                <a:pPr marL="457200" marR="0" lvl="0" indent="-457200" algn="just"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457200" marR="0" lvl="0" indent="-457200" algn="just"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w</m:t>
                    </m:r>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12    24      42</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14    28      49</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6      12       21</m:t>
                            </m:r>
                          </m:e>
                        </m:eqArr>
                      </m:e>
                    </m:d>
                  </m:oMath>
                </a14:m>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     z=61</a:t>
                </a:r>
                <a:r>
                  <a:rPr kumimoji="0" lang="en-CA" sz="2000" u="none" strike="noStrike" kern="0" cap="none" spc="0" normalizeH="0" baseline="0" noProof="0" dirty="0">
                    <a:ln>
                      <a:noFill/>
                    </a:ln>
                    <a:solidFill>
                      <a:srgbClr val="214E91"/>
                    </a:solidFill>
                    <a:effectLst/>
                    <a:uLnTx/>
                    <a:uFillTx/>
                    <a:latin typeface="Times New Roman" panose="02020603050405020304" pitchFamily="18" charset="0"/>
                    <a:cs typeface="Times New Roman" panose="02020603050405020304" pitchFamily="18" charset="0"/>
                  </a:rPr>
                  <a:t> </a:t>
                </a:r>
                <a:r>
                  <a:rPr kumimoji="0" lang="en-CA" sz="200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(correct)</a:t>
                </a:r>
              </a:p>
              <a:p>
                <a:pPr marL="457200" marR="0" lvl="0" indent="-457200" algn="just"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457200" marR="0" lvl="0" indent="-457200" algn="just" defTabSz="914400" eaLnBrk="1" fontAlgn="auto" latinLnBrk="0" hangingPunct="1">
                  <a:lnSpc>
                    <a:spcPct val="100000"/>
                  </a:lnSpc>
                  <a:spcBef>
                    <a:spcPts val="0"/>
                  </a:spcBef>
                  <a:spcAft>
                    <a:spcPts val="0"/>
                  </a:spcAft>
                  <a:buClrTx/>
                  <a:buSzTx/>
                  <a:buFont typeface="+mj-lt"/>
                  <a:buAutoNum type="alphaLcParenR"/>
                  <a:tabLst/>
                  <a:defRPr/>
                </a:pPr>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 78 ,    z</a:t>
                </a:r>
                <a14:m>
                  <m:oMath xmlns:m="http://schemas.openxmlformats.org/officeDocument/2006/math">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CA" sz="200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6      2       21</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14    28      49</m:t>
                            </m:r>
                          </m:e>
                          <m:e>
                            <m:r>
                              <a:rPr kumimoji="0" lang="en-CA" sz="2000" b="0" i="0" u="none" strike="noStrike" kern="0" cap="none" spc="0" normalizeH="0" baseline="0" noProof="0" smtClean="0">
                                <a:ln>
                                  <a:noFill/>
                                </a:ln>
                                <a:solidFill>
                                  <a:prstClr val="black"/>
                                </a:solidFill>
                                <a:effectLst/>
                                <a:uLnTx/>
                                <a:uFillTx/>
                                <a:latin typeface="Cambria Math" panose="02040503050406030204" pitchFamily="18" charset="0"/>
                              </a:rPr>
                              <m:t>12    24      42</m:t>
                            </m:r>
                          </m:e>
                        </m:eqArr>
                      </m:e>
                    </m:d>
                  </m:oMath>
                </a14:m>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p:txBody>
          </p:sp>
        </mc:Choice>
        <mc:Fallback xmlns="">
          <p:sp>
            <p:nvSpPr>
              <p:cNvPr id="12" name="Rectangle 11">
                <a:extLst>
                  <a:ext uri="{FF2B5EF4-FFF2-40B4-BE49-F238E27FC236}">
                    <a16:creationId xmlns:a16="http://schemas.microsoft.com/office/drawing/2014/main" id="{40A4454E-20C9-A3FF-F778-87F82143488B}"/>
                  </a:ext>
                </a:extLst>
              </p:cNvPr>
              <p:cNvSpPr>
                <a:spLocks noRot="1" noChangeAspect="1" noMove="1" noResize="1" noEditPoints="1" noAdjustHandles="1" noChangeArrowheads="1" noChangeShapeType="1" noTextEdit="1"/>
              </p:cNvSpPr>
              <p:nvPr/>
            </p:nvSpPr>
            <p:spPr>
              <a:xfrm>
                <a:off x="454742" y="853471"/>
                <a:ext cx="8138925" cy="5696752"/>
              </a:xfrm>
              <a:prstGeom prst="rect">
                <a:avLst/>
              </a:prstGeom>
              <a:blipFill>
                <a:blip r:embed="rId2"/>
                <a:stretch>
                  <a:fillRect l="-824"/>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F290D7BE-E43E-EDAE-D5A2-DCADB799E8F1}"/>
              </a:ext>
            </a:extLst>
          </p:cNvPr>
          <p:cNvPicPr>
            <a:picLocks noChangeAspect="1"/>
          </p:cNvPicPr>
          <p:nvPr/>
        </p:nvPicPr>
        <p:blipFill>
          <a:blip r:embed="rId3"/>
          <a:stretch>
            <a:fillRect/>
          </a:stretch>
        </p:blipFill>
        <p:spPr>
          <a:xfrm>
            <a:off x="6059487" y="2334684"/>
            <a:ext cx="1800225" cy="3848100"/>
          </a:xfrm>
          <a:prstGeom prst="rect">
            <a:avLst/>
          </a:prstGeom>
          <a:ln>
            <a:solidFill>
              <a:schemeClr val="tx1"/>
            </a:solidFill>
          </a:ln>
        </p:spPr>
      </p:pic>
    </p:spTree>
    <p:extLst>
      <p:ext uri="{BB962C8B-B14F-4D97-AF65-F5344CB8AC3E}">
        <p14:creationId xmlns:p14="http://schemas.microsoft.com/office/powerpoint/2010/main" val="1905859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056A748-CB6A-471D-899F-4406344C4922}"/>
                  </a:ext>
                </a:extLst>
              </p:cNvPr>
              <p:cNvSpPr/>
              <p:nvPr/>
            </p:nvSpPr>
            <p:spPr>
              <a:xfrm>
                <a:off x="447675" y="1063436"/>
                <a:ext cx="8382000" cy="347787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Q12- Use MATLAB to compute the dot product of the following vectors:</a:t>
                </a:r>
              </a:p>
              <a:p>
                <a:pPr marL="0" marR="0" lvl="0" indent="0" algn="ctr"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pl-PL" sz="2000" b="0" i="1" u="none" strike="noStrike" kern="0" cap="none" spc="0" normalizeH="0" baseline="0" noProof="0" dirty="0" smtClean="0">
                        <a:ln>
                          <a:noFill/>
                        </a:ln>
                        <a:solidFill>
                          <a:prstClr val="black"/>
                        </a:solidFill>
                        <a:effectLst/>
                        <a:uLnTx/>
                        <a:uFillTx/>
                        <a:latin typeface="Cambria Math" panose="02040503050406030204" pitchFamily="18" charset="0"/>
                      </a:rPr>
                      <m:t> </m:t>
                    </m:r>
                    <m:r>
                      <a:rPr kumimoji="0" lang="pl-PL" sz="2000" b="0" i="1" u="none" strike="noStrike" kern="0" cap="none" spc="0" normalizeH="0" baseline="0" noProof="0" dirty="0" smtClean="0">
                        <a:ln>
                          <a:noFill/>
                        </a:ln>
                        <a:solidFill>
                          <a:prstClr val="black"/>
                        </a:solidFill>
                        <a:effectLst/>
                        <a:uLnTx/>
                        <a:uFillTx/>
                        <a:latin typeface="Cambria Math" panose="02040503050406030204" pitchFamily="18" charset="0"/>
                      </a:rPr>
                      <m:t>𝑢</m:t>
                    </m:r>
                    <m:r>
                      <a:rPr kumimoji="0" lang="pl-PL" sz="2000" b="0" i="1" u="none" strike="noStrike" kern="0" cap="none" spc="0" normalizeH="0" baseline="0" noProof="0" dirty="0" smtClean="0">
                        <a:ln>
                          <a:noFill/>
                        </a:ln>
                        <a:solidFill>
                          <a:prstClr val="black"/>
                        </a:solidFill>
                        <a:effectLst/>
                        <a:uLnTx/>
                        <a:uFillTx/>
                        <a:latin typeface="Cambria Math" panose="02040503050406030204" pitchFamily="18" charset="0"/>
                      </a:rPr>
                      <m:t> = 6</m:t>
                    </m:r>
                    <m:r>
                      <a:rPr kumimoji="0" lang="pl-PL" sz="2000" b="0" i="1" u="none" strike="noStrike" kern="0" cap="none" spc="0" normalizeH="0" baseline="0" noProof="0" dirty="0" smtClean="0">
                        <a:ln>
                          <a:noFill/>
                        </a:ln>
                        <a:solidFill>
                          <a:prstClr val="black"/>
                        </a:solidFill>
                        <a:effectLst/>
                        <a:uLnTx/>
                        <a:uFillTx/>
                        <a:latin typeface="Cambria Math" panose="02040503050406030204" pitchFamily="18" charset="0"/>
                      </a:rPr>
                      <m:t>𝑖</m:t>
                    </m:r>
                    <m:r>
                      <a:rPr kumimoji="0" lang="pl-PL" sz="2000" b="0" i="1" u="none" strike="noStrike" kern="0" cap="none" spc="0" normalizeH="0" baseline="0" noProof="0" dirty="0" smtClean="0">
                        <a:ln>
                          <a:noFill/>
                        </a:ln>
                        <a:solidFill>
                          <a:prstClr val="black"/>
                        </a:solidFill>
                        <a:effectLst/>
                        <a:uLnTx/>
                        <a:uFillTx/>
                        <a:latin typeface="Cambria Math" panose="02040503050406030204" pitchFamily="18" charset="0"/>
                      </a:rPr>
                      <m:t> −12</m:t>
                    </m:r>
                    <m:r>
                      <a:rPr kumimoji="0" lang="pl-PL" sz="2000" b="0" i="1" u="none" strike="noStrike" kern="0" cap="none" spc="0" normalizeH="0" baseline="0" noProof="0" dirty="0" smtClean="0">
                        <a:ln>
                          <a:noFill/>
                        </a:ln>
                        <a:solidFill>
                          <a:prstClr val="black"/>
                        </a:solidFill>
                        <a:effectLst/>
                        <a:uLnTx/>
                        <a:uFillTx/>
                        <a:latin typeface="Cambria Math" panose="02040503050406030204" pitchFamily="18" charset="0"/>
                      </a:rPr>
                      <m:t>𝑗</m:t>
                    </m:r>
                    <m:r>
                      <a:rPr kumimoji="0" lang="pl-PL" sz="2000" b="0" i="1" u="none" strike="noStrike" kern="0" cap="none" spc="0" normalizeH="0" baseline="0" noProof="0" dirty="0" smtClean="0">
                        <a:ln>
                          <a:noFill/>
                        </a:ln>
                        <a:solidFill>
                          <a:prstClr val="black"/>
                        </a:solidFill>
                        <a:effectLst/>
                        <a:uLnTx/>
                        <a:uFillTx/>
                        <a:latin typeface="Cambria Math" panose="02040503050406030204" pitchFamily="18" charset="0"/>
                      </a:rPr>
                      <m:t> +4</m:t>
                    </m:r>
                    <m:r>
                      <a:rPr kumimoji="0" lang="pl-PL" sz="2000" b="0" i="1" u="none" strike="noStrike" kern="0" cap="none" spc="0" normalizeH="0" baseline="0" noProof="0" dirty="0" smtClean="0">
                        <a:ln>
                          <a:noFill/>
                        </a:ln>
                        <a:solidFill>
                          <a:prstClr val="black"/>
                        </a:solidFill>
                        <a:effectLst/>
                        <a:uLnTx/>
                        <a:uFillTx/>
                        <a:latin typeface="Cambria Math" panose="02040503050406030204" pitchFamily="18" charset="0"/>
                      </a:rPr>
                      <m:t>𝑘</m:t>
                    </m:r>
                  </m:oMath>
                </a14:m>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14:m>
                  <m:oMath xmlns:m="http://schemas.openxmlformats.org/officeDocument/2006/math">
                    <m:r>
                      <a:rPr kumimoji="0" lang="pl-PL" sz="2000" b="0" i="1" u="none" strike="noStrike" kern="0" cap="none" spc="0" normalizeH="0" baseline="0" noProof="0" dirty="0" smtClean="0">
                        <a:ln>
                          <a:noFill/>
                        </a:ln>
                        <a:solidFill>
                          <a:prstClr val="black"/>
                        </a:solidFill>
                        <a:effectLst/>
                        <a:uLnTx/>
                        <a:uFillTx/>
                        <a:latin typeface="Cambria Math" panose="02040503050406030204" pitchFamily="18" charset="0"/>
                      </a:rPr>
                      <m:t>𝑤</m:t>
                    </m:r>
                    <m:r>
                      <a:rPr kumimoji="0" lang="pl-PL" sz="2000" b="0" i="1" u="none" strike="noStrike" kern="0" cap="none" spc="0" normalizeH="0" baseline="0" noProof="0" dirty="0" smtClean="0">
                        <a:ln>
                          <a:noFill/>
                        </a:ln>
                        <a:solidFill>
                          <a:prstClr val="black"/>
                        </a:solidFill>
                        <a:effectLst/>
                        <a:uLnTx/>
                        <a:uFillTx/>
                        <a:latin typeface="Cambria Math" panose="02040503050406030204" pitchFamily="18" charset="0"/>
                      </a:rPr>
                      <m:t> =7</m:t>
                    </m:r>
                    <m:r>
                      <a:rPr kumimoji="0" lang="pl-PL" sz="2000" b="0" i="1" u="none" strike="noStrike" kern="0" cap="none" spc="0" normalizeH="0" baseline="0" noProof="0" dirty="0" smtClean="0">
                        <a:ln>
                          <a:noFill/>
                        </a:ln>
                        <a:solidFill>
                          <a:prstClr val="black"/>
                        </a:solidFill>
                        <a:effectLst/>
                        <a:uLnTx/>
                        <a:uFillTx/>
                        <a:latin typeface="Cambria Math" panose="02040503050406030204" pitchFamily="18" charset="0"/>
                      </a:rPr>
                      <m:t>𝑖</m:t>
                    </m:r>
                    <m:r>
                      <a:rPr kumimoji="0" lang="pl-PL" sz="2000" b="0" i="1" u="none" strike="noStrike" kern="0" cap="none" spc="0" normalizeH="0" baseline="0" noProof="0" dirty="0" smtClean="0">
                        <a:ln>
                          <a:noFill/>
                        </a:ln>
                        <a:solidFill>
                          <a:prstClr val="black"/>
                        </a:solidFill>
                        <a:effectLst/>
                        <a:uLnTx/>
                        <a:uFillTx/>
                        <a:latin typeface="Cambria Math" panose="02040503050406030204" pitchFamily="18" charset="0"/>
                      </a:rPr>
                      <m:t> + 3</m:t>
                    </m:r>
                    <m:r>
                      <a:rPr kumimoji="0" lang="pl-PL" sz="2000" b="0" i="1" u="none" strike="noStrike" kern="0" cap="none" spc="0" normalizeH="0" baseline="0" noProof="0" dirty="0" smtClean="0">
                        <a:ln>
                          <a:noFill/>
                        </a:ln>
                        <a:solidFill>
                          <a:prstClr val="black"/>
                        </a:solidFill>
                        <a:effectLst/>
                        <a:uLnTx/>
                        <a:uFillTx/>
                        <a:latin typeface="Cambria Math" panose="02040503050406030204" pitchFamily="18" charset="0"/>
                      </a:rPr>
                      <m:t>𝑗</m:t>
                    </m:r>
                    <m:r>
                      <a:rPr kumimoji="0" lang="pl-PL" sz="2000" b="0" i="1" u="none" strike="noStrike" kern="0" cap="none" spc="0" normalizeH="0" baseline="0" noProof="0" dirty="0" smtClean="0">
                        <a:ln>
                          <a:noFill/>
                        </a:ln>
                        <a:solidFill>
                          <a:prstClr val="black"/>
                        </a:solidFill>
                        <a:effectLst/>
                        <a:uLnTx/>
                        <a:uFillTx/>
                        <a:latin typeface="Cambria Math" panose="02040503050406030204" pitchFamily="18" charset="0"/>
                      </a:rPr>
                      <m:t> −4</m:t>
                    </m:r>
                    <m:r>
                      <a:rPr kumimoji="0" lang="pl-PL" sz="2000" b="0" i="1" u="none" strike="noStrike" kern="0" cap="none" spc="0" normalizeH="0" baseline="0" noProof="0" dirty="0" smtClean="0">
                        <a:ln>
                          <a:noFill/>
                        </a:ln>
                        <a:solidFill>
                          <a:prstClr val="black"/>
                        </a:solidFill>
                        <a:effectLst/>
                        <a:uLnTx/>
                        <a:uFillTx/>
                        <a:latin typeface="Cambria Math" panose="02040503050406030204" pitchFamily="18" charset="0"/>
                      </a:rPr>
                      <m:t>𝑘</m:t>
                    </m:r>
                  </m:oMath>
                </a14:m>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-6</a:t>
                </a: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7</a:t>
                </a: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-10 (correct)</a:t>
                </a: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12</a:t>
                </a: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6056A748-CB6A-471D-899F-4406344C4922}"/>
                  </a:ext>
                </a:extLst>
              </p:cNvPr>
              <p:cNvSpPr>
                <a:spLocks noRot="1" noChangeAspect="1" noMove="1" noResize="1" noEditPoints="1" noAdjustHandles="1" noChangeArrowheads="1" noChangeShapeType="1" noTextEdit="1"/>
              </p:cNvSpPr>
              <p:nvPr/>
            </p:nvSpPr>
            <p:spPr>
              <a:xfrm>
                <a:off x="447675" y="1063436"/>
                <a:ext cx="8382000" cy="3477875"/>
              </a:xfrm>
              <a:prstGeom prst="rect">
                <a:avLst/>
              </a:prstGeom>
              <a:blipFill>
                <a:blip r:embed="rId2"/>
                <a:stretch>
                  <a:fillRect l="-727" t="-876"/>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BEE9C01D-5DCA-A804-0C60-9D223CB1E4E2}"/>
              </a:ext>
            </a:extLst>
          </p:cNvPr>
          <p:cNvPicPr>
            <a:picLocks noChangeAspect="1"/>
          </p:cNvPicPr>
          <p:nvPr/>
        </p:nvPicPr>
        <p:blipFill>
          <a:blip r:embed="rId3"/>
          <a:stretch>
            <a:fillRect/>
          </a:stretch>
        </p:blipFill>
        <p:spPr>
          <a:xfrm>
            <a:off x="5725040" y="2802373"/>
            <a:ext cx="1447800" cy="1524000"/>
          </a:xfrm>
          <a:prstGeom prst="rect">
            <a:avLst/>
          </a:prstGeom>
          <a:ln>
            <a:solidFill>
              <a:schemeClr val="tx1"/>
            </a:solidFill>
          </a:ln>
        </p:spPr>
      </p:pic>
    </p:spTree>
    <p:extLst>
      <p:ext uri="{BB962C8B-B14F-4D97-AF65-F5344CB8AC3E}">
        <p14:creationId xmlns:p14="http://schemas.microsoft.com/office/powerpoint/2010/main" val="3018441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530F-232B-4908-B0A5-C64C61DE4DD1}"/>
              </a:ext>
            </a:extLst>
          </p:cNvPr>
          <p:cNvSpPr>
            <a:spLocks noGrp="1"/>
          </p:cNvSpPr>
          <p:nvPr>
            <p:ph type="title"/>
          </p:nvPr>
        </p:nvSpPr>
        <p:spPr/>
        <p:txBody>
          <a:bodyPr/>
          <a:lstStyle/>
          <a:p>
            <a:r>
              <a:rPr lang="en-US" dirty="0"/>
              <a:t>Special Matrices </a:t>
            </a:r>
            <a:r>
              <a:rPr lang="en-US" sz="1200" dirty="0"/>
              <a:t>1</a:t>
            </a:r>
            <a:endParaRPr lang="en-IN" dirty="0"/>
          </a:p>
        </p:txBody>
      </p:sp>
      <p:sp>
        <p:nvSpPr>
          <p:cNvPr id="3" name="Content Placeholder 2">
            <a:extLst>
              <a:ext uri="{FF2B5EF4-FFF2-40B4-BE49-F238E27FC236}">
                <a16:creationId xmlns:a16="http://schemas.microsoft.com/office/drawing/2014/main" id="{E94843C3-7F8B-472B-83D2-7E337778F545}"/>
              </a:ext>
            </a:extLst>
          </p:cNvPr>
          <p:cNvSpPr>
            <a:spLocks noGrp="1"/>
          </p:cNvSpPr>
          <p:nvPr>
            <p:ph sz="quarter" idx="11"/>
          </p:nvPr>
        </p:nvSpPr>
        <p:spPr>
          <a:xfrm>
            <a:off x="751550" y="1344215"/>
            <a:ext cx="7640899" cy="4337494"/>
          </a:xfrm>
        </p:spPr>
        <p:txBody>
          <a:bodyPr/>
          <a:lstStyle/>
          <a:p>
            <a:pPr>
              <a:spcBef>
                <a:spcPts val="800"/>
              </a:spcBef>
              <a:spcAft>
                <a:spcPts val="1200"/>
              </a:spcAft>
            </a:pPr>
            <a:r>
              <a:rPr lang="en-US" dirty="0"/>
              <a:t>Two exceptions to the noncommutative property are the </a:t>
            </a:r>
            <a:r>
              <a:rPr lang="en-US" i="1" dirty="0"/>
              <a:t>null </a:t>
            </a:r>
            <a:r>
              <a:rPr lang="en-US" dirty="0"/>
              <a:t>or</a:t>
            </a:r>
            <a:r>
              <a:rPr lang="en-US" i="1" dirty="0"/>
              <a:t> zero </a:t>
            </a:r>
            <a:r>
              <a:rPr lang="en-US" dirty="0"/>
              <a:t>matrix, denoted by </a:t>
            </a:r>
            <a:r>
              <a:rPr lang="en-US" b="1" dirty="0"/>
              <a:t>0 </a:t>
            </a:r>
            <a:r>
              <a:rPr lang="en-US" dirty="0"/>
              <a:t>and the </a:t>
            </a:r>
            <a:r>
              <a:rPr lang="en-US" i="1" dirty="0"/>
              <a:t>identity, </a:t>
            </a:r>
            <a:r>
              <a:rPr lang="en-US" dirty="0"/>
              <a:t>or </a:t>
            </a:r>
            <a:r>
              <a:rPr lang="en-US" i="1" dirty="0"/>
              <a:t>unity, </a:t>
            </a:r>
            <a:r>
              <a:rPr lang="en-US" dirty="0"/>
              <a:t>matrix, denoted by </a:t>
            </a:r>
            <a:r>
              <a:rPr lang="en-US" b="1" dirty="0"/>
              <a:t>I</a:t>
            </a:r>
            <a:r>
              <a:rPr lang="en-US" dirty="0"/>
              <a:t>.</a:t>
            </a:r>
          </a:p>
          <a:p>
            <a:pPr>
              <a:spcBef>
                <a:spcPts val="800"/>
              </a:spcBef>
              <a:spcAft>
                <a:spcPts val="1200"/>
              </a:spcAft>
            </a:pPr>
            <a:r>
              <a:rPr lang="en-US" dirty="0"/>
              <a:t>The null</a:t>
            </a:r>
            <a:r>
              <a:rPr lang="en-US" i="1" dirty="0"/>
              <a:t> </a:t>
            </a:r>
            <a:r>
              <a:rPr lang="en-US" dirty="0"/>
              <a:t>matrix contains all zeros and is not the same as the </a:t>
            </a:r>
            <a:r>
              <a:rPr lang="en-US" i="1" dirty="0"/>
              <a:t>empty</a:t>
            </a:r>
            <a:r>
              <a:rPr lang="en-US" dirty="0"/>
              <a:t> matrix</a:t>
            </a:r>
            <a:endParaRPr lang="en-US" b="1" dirty="0"/>
          </a:p>
        </p:txBody>
      </p:sp>
      <p:graphicFrame>
        <p:nvGraphicFramePr>
          <p:cNvPr id="12" name="Object 11">
            <a:extLst>
              <a:ext uri="{FF2B5EF4-FFF2-40B4-BE49-F238E27FC236}">
                <a16:creationId xmlns:a16="http://schemas.microsoft.com/office/drawing/2014/main" id="{9C7356D3-0712-4FC7-9ECE-03FB76DF5E2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762588411"/>
              </p:ext>
            </p:extLst>
          </p:nvPr>
        </p:nvGraphicFramePr>
        <p:xfrm>
          <a:off x="2479541" y="3093876"/>
          <a:ext cx="361314" cy="439436"/>
        </p:xfrm>
        <a:graphic>
          <a:graphicData uri="http://schemas.openxmlformats.org/presentationml/2006/ole">
            <mc:AlternateContent xmlns:mc="http://schemas.openxmlformats.org/markup-compatibility/2006">
              <mc:Choice xmlns:v="urn:schemas-microsoft-com:vml" Requires="v">
                <p:oleObj name="Equation" r:id="rId2" imgW="177480" imgH="215640" progId="Equation.DSMT4">
                  <p:embed/>
                </p:oleObj>
              </mc:Choice>
              <mc:Fallback>
                <p:oleObj name="Equation" r:id="rId2" imgW="177480" imgH="215640" progId="Equation.DSMT4">
                  <p:embed/>
                  <p:pic>
                    <p:nvPicPr>
                      <p:cNvPr id="0" name=""/>
                      <p:cNvPicPr/>
                      <p:nvPr/>
                    </p:nvPicPr>
                    <p:blipFill>
                      <a:blip r:embed="rId3"/>
                      <a:stretch>
                        <a:fillRect/>
                      </a:stretch>
                    </p:blipFill>
                    <p:spPr>
                      <a:xfrm>
                        <a:off x="2479541" y="3093876"/>
                        <a:ext cx="361314" cy="439436"/>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2264A0F5-5885-498E-8D50-82BBC25631A9}"/>
              </a:ext>
            </a:extLst>
          </p:cNvPr>
          <p:cNvSpPr>
            <a:spLocks noGrp="1"/>
          </p:cNvSpPr>
          <p:nvPr>
            <p:ph sz="quarter" idx="14"/>
          </p:nvPr>
        </p:nvSpPr>
        <p:spPr>
          <a:xfrm>
            <a:off x="2704360" y="3068919"/>
            <a:ext cx="3270312" cy="649138"/>
          </a:xfrm>
        </p:spPr>
        <p:txBody>
          <a:bodyPr/>
          <a:lstStyle/>
          <a:p>
            <a:r>
              <a:rPr lang="en-US" dirty="0"/>
              <a:t>, which has no elements.</a:t>
            </a:r>
            <a:endParaRPr lang="en-IN" dirty="0"/>
          </a:p>
        </p:txBody>
      </p:sp>
      <p:sp>
        <p:nvSpPr>
          <p:cNvPr id="5" name="Content Placeholder 4">
            <a:extLst>
              <a:ext uri="{FF2B5EF4-FFF2-40B4-BE49-F238E27FC236}">
                <a16:creationId xmlns:a16="http://schemas.microsoft.com/office/drawing/2014/main" id="{56F51799-3BE9-4E60-A96F-FDE74BD52541}"/>
              </a:ext>
            </a:extLst>
          </p:cNvPr>
          <p:cNvSpPr>
            <a:spLocks noGrp="1"/>
          </p:cNvSpPr>
          <p:nvPr>
            <p:ph sz="quarter" idx="15"/>
          </p:nvPr>
        </p:nvSpPr>
        <p:spPr>
          <a:xfrm>
            <a:off x="751550" y="3681786"/>
            <a:ext cx="8230702" cy="1923977"/>
          </a:xfrm>
        </p:spPr>
        <p:txBody>
          <a:bodyPr>
            <a:normAutofit/>
          </a:bodyPr>
          <a:lstStyle/>
          <a:p>
            <a:pPr>
              <a:spcBef>
                <a:spcPts val="800"/>
              </a:spcBef>
              <a:spcAft>
                <a:spcPts val="1200"/>
              </a:spcAft>
            </a:pPr>
            <a:r>
              <a:rPr lang="en-US" dirty="0"/>
              <a:t>These matrices have the following properties:</a:t>
            </a:r>
            <a:endParaRPr lang="en-US" b="1" dirty="0"/>
          </a:p>
          <a:p>
            <a:pPr>
              <a:spcBef>
                <a:spcPts val="800"/>
              </a:spcBef>
              <a:spcAft>
                <a:spcPts val="1200"/>
              </a:spcAft>
            </a:pPr>
            <a:r>
              <a:rPr lang="en-US" b="1" dirty="0"/>
              <a:t>                                       0A = A0 = 0</a:t>
            </a:r>
          </a:p>
          <a:p>
            <a:pPr>
              <a:spcBef>
                <a:spcPts val="800"/>
              </a:spcBef>
              <a:spcAft>
                <a:spcPts val="1200"/>
              </a:spcAft>
            </a:pPr>
            <a:r>
              <a:rPr lang="en-US" b="1" dirty="0"/>
              <a:t>                                       IA = AI = A</a:t>
            </a:r>
          </a:p>
        </p:txBody>
      </p:sp>
      <p:sp>
        <p:nvSpPr>
          <p:cNvPr id="11" name="Slide Number Placeholder 10">
            <a:extLst>
              <a:ext uri="{FF2B5EF4-FFF2-40B4-BE49-F238E27FC236}">
                <a16:creationId xmlns:a16="http://schemas.microsoft.com/office/drawing/2014/main" id="{95C6D5C5-07C1-4322-A1A3-9850DDE3880A}"/>
              </a:ext>
            </a:extLst>
          </p:cNvPr>
          <p:cNvSpPr>
            <a:spLocks noGrp="1"/>
          </p:cNvSpPr>
          <p:nvPr>
            <p:ph type="sldNum" sz="quarter" idx="10"/>
          </p:nvPr>
        </p:nvSpPr>
        <p:spPr/>
        <p:txBody>
          <a:bodyPr/>
          <a:lstStyle/>
          <a:p>
            <a:fld id="{68151E55-6873-49E2-B8D5-2F265E6F1973}" type="slidenum">
              <a:rPr lang="en-US" smtClean="0"/>
              <a:t>54</a:t>
            </a:fld>
            <a:endParaRPr lang="en-US" dirty="0"/>
          </a:p>
        </p:txBody>
      </p:sp>
    </p:spTree>
    <p:extLst>
      <p:ext uri="{BB962C8B-B14F-4D97-AF65-F5344CB8AC3E}">
        <p14:creationId xmlns:p14="http://schemas.microsoft.com/office/powerpoint/2010/main" val="10078516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Special Matrices </a:t>
            </a:r>
            <a:r>
              <a:rPr lang="en-US" sz="1200" dirty="0"/>
              <a:t>2</a:t>
            </a:r>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676977" y="1255437"/>
            <a:ext cx="7790046" cy="4879033"/>
          </a:xfrm>
        </p:spPr>
        <p:txBody>
          <a:bodyPr>
            <a:normAutofit/>
          </a:bodyPr>
          <a:lstStyle/>
          <a:p>
            <a:pPr>
              <a:spcBef>
                <a:spcPts val="800"/>
              </a:spcBef>
              <a:spcAft>
                <a:spcPts val="1200"/>
              </a:spcAft>
            </a:pPr>
            <a:r>
              <a:rPr lang="en-US" dirty="0"/>
              <a:t>The identity matrix is a square matrix whose diagonal elements are all equal to one, with the remaining elements equal to zero.</a:t>
            </a:r>
          </a:p>
          <a:p>
            <a:pPr>
              <a:spcBef>
                <a:spcPts val="800"/>
              </a:spcBef>
              <a:spcAft>
                <a:spcPts val="1200"/>
              </a:spcAft>
            </a:pPr>
            <a:r>
              <a:rPr lang="en-US" dirty="0"/>
              <a:t>For example, the 2 </a:t>
            </a:r>
            <a:r>
              <a:rPr lang="en-IN" dirty="0">
                <a:solidFill>
                  <a:schemeClr val="tx1"/>
                </a:solidFill>
              </a:rPr>
              <a:t>× </a:t>
            </a:r>
            <a:r>
              <a:rPr lang="en-US" dirty="0"/>
              <a:t>2 identity matrix is</a:t>
            </a:r>
          </a:p>
        </p:txBody>
      </p:sp>
      <p:graphicFrame>
        <p:nvGraphicFramePr>
          <p:cNvPr id="9" name="Object 8">
            <a:extLst>
              <a:ext uri="{FF2B5EF4-FFF2-40B4-BE49-F238E27FC236}">
                <a16:creationId xmlns:a16="http://schemas.microsoft.com/office/drawing/2014/main" id="{3CD6C704-F7EA-4CC2-BB18-4A1DC3215F2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929611775"/>
              </p:ext>
            </p:extLst>
          </p:nvPr>
        </p:nvGraphicFramePr>
        <p:xfrm>
          <a:off x="3791135" y="3330347"/>
          <a:ext cx="1295400" cy="818147"/>
        </p:xfrm>
        <a:graphic>
          <a:graphicData uri="http://schemas.openxmlformats.org/presentationml/2006/ole">
            <mc:AlternateContent xmlns:mc="http://schemas.openxmlformats.org/markup-compatibility/2006">
              <mc:Choice xmlns:v="urn:schemas-microsoft-com:vml" Requires="v">
                <p:oleObj name="Equation" r:id="rId2" imgW="723600" imgH="457200" progId="Equation.DSMT4">
                  <p:embed/>
                </p:oleObj>
              </mc:Choice>
              <mc:Fallback>
                <p:oleObj name="Equation" r:id="rId2" imgW="723600" imgH="457200" progId="Equation.DSMT4">
                  <p:embed/>
                  <p:pic>
                    <p:nvPicPr>
                      <p:cNvPr id="3" name="Object 2">
                        <a:extLst>
                          <a:ext uri="{FF2B5EF4-FFF2-40B4-BE49-F238E27FC236}">
                            <a16:creationId xmlns:a16="http://schemas.microsoft.com/office/drawing/2014/main" id="{78CF63DF-F8BB-4080-B367-3363C1D6A9F5}"/>
                          </a:ext>
                        </a:extLst>
                      </p:cNvPr>
                      <p:cNvPicPr/>
                      <p:nvPr/>
                    </p:nvPicPr>
                    <p:blipFill>
                      <a:blip r:embed="rId3"/>
                      <a:stretch>
                        <a:fillRect/>
                      </a:stretch>
                    </p:blipFill>
                    <p:spPr>
                      <a:xfrm>
                        <a:off x="3791135" y="3330347"/>
                        <a:ext cx="1295400" cy="818147"/>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797A75A8-C5CD-42BD-AE48-CF603C8FB275}"/>
              </a:ext>
            </a:extLst>
          </p:cNvPr>
          <p:cNvSpPr>
            <a:spLocks noGrp="1"/>
          </p:cNvSpPr>
          <p:nvPr>
            <p:ph sz="quarter" idx="14"/>
          </p:nvPr>
        </p:nvSpPr>
        <p:spPr>
          <a:xfrm>
            <a:off x="676977" y="4350058"/>
            <a:ext cx="7790046" cy="1296139"/>
          </a:xfrm>
        </p:spPr>
        <p:txBody>
          <a:bodyPr/>
          <a:lstStyle/>
          <a:p>
            <a:pPr>
              <a:spcAft>
                <a:spcPts val="1200"/>
              </a:spcAft>
            </a:pPr>
            <a:r>
              <a:rPr lang="en-US" dirty="0"/>
              <a:t>The functions </a:t>
            </a:r>
            <a:r>
              <a:rPr lang="en-US" dirty="0">
                <a:latin typeface="Courier Std" pitchFamily="49" charset="0"/>
              </a:rPr>
              <a:t>eye(n)</a:t>
            </a:r>
            <a:r>
              <a:rPr lang="en-US" dirty="0"/>
              <a:t> and </a:t>
            </a:r>
            <a:r>
              <a:rPr lang="en-US" dirty="0">
                <a:latin typeface="Courier Std" pitchFamily="49" charset="0"/>
              </a:rPr>
              <a:t>eye(size(A))</a:t>
            </a:r>
            <a:r>
              <a:rPr lang="en-US" dirty="0"/>
              <a:t> create an </a:t>
            </a:r>
            <a:r>
              <a:rPr lang="en-US" i="1" dirty="0"/>
              <a:t>n </a:t>
            </a:r>
            <a:r>
              <a:rPr lang="en-IN" dirty="0">
                <a:solidFill>
                  <a:schemeClr val="tx1"/>
                </a:solidFill>
              </a:rPr>
              <a:t>× </a:t>
            </a:r>
            <a:r>
              <a:rPr lang="en-US" i="1" dirty="0"/>
              <a:t>n </a:t>
            </a:r>
            <a:r>
              <a:rPr lang="en-US" dirty="0"/>
              <a:t>identity matrix and an identity matrix the same size as the matrix </a:t>
            </a:r>
            <a:r>
              <a:rPr lang="en-US" dirty="0">
                <a:latin typeface="Courier Std" pitchFamily="49" charset="0"/>
              </a:rPr>
              <a:t>A</a:t>
            </a:r>
            <a:r>
              <a:rPr lang="en-US" dirty="0"/>
              <a:t>.</a:t>
            </a:r>
          </a:p>
        </p:txBody>
      </p:sp>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55</a:t>
            </a:fld>
            <a:endParaRPr lang="en-US" dirty="0"/>
          </a:p>
        </p:txBody>
      </p:sp>
    </p:spTree>
    <p:extLst>
      <p:ext uri="{BB962C8B-B14F-4D97-AF65-F5344CB8AC3E}">
        <p14:creationId xmlns:p14="http://schemas.microsoft.com/office/powerpoint/2010/main" val="3778180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1309-2F94-410F-8E01-8CF76F83596E}"/>
              </a:ext>
            </a:extLst>
          </p:cNvPr>
          <p:cNvSpPr>
            <a:spLocks noGrp="1"/>
          </p:cNvSpPr>
          <p:nvPr>
            <p:ph type="title"/>
          </p:nvPr>
        </p:nvSpPr>
        <p:spPr/>
        <p:txBody>
          <a:bodyPr/>
          <a:lstStyle/>
          <a:p>
            <a:r>
              <a:rPr lang="en-US" dirty="0"/>
              <a:t>Special Matrices </a:t>
            </a:r>
            <a:r>
              <a:rPr lang="en-US" sz="1200" dirty="0"/>
              <a:t>3</a:t>
            </a:r>
          </a:p>
        </p:txBody>
      </p:sp>
      <p:sp>
        <p:nvSpPr>
          <p:cNvPr id="3" name="Content Placeholder 2">
            <a:extLst>
              <a:ext uri="{FF2B5EF4-FFF2-40B4-BE49-F238E27FC236}">
                <a16:creationId xmlns:a16="http://schemas.microsoft.com/office/drawing/2014/main" id="{DDAFAA10-DCFC-46DD-A292-428195275BFC}"/>
              </a:ext>
            </a:extLst>
          </p:cNvPr>
          <p:cNvSpPr>
            <a:spLocks noGrp="1"/>
          </p:cNvSpPr>
          <p:nvPr>
            <p:ph sz="quarter" idx="11"/>
          </p:nvPr>
        </p:nvSpPr>
        <p:spPr>
          <a:xfrm>
            <a:off x="772574" y="1180730"/>
            <a:ext cx="7598852" cy="5184559"/>
          </a:xfrm>
        </p:spPr>
        <p:txBody>
          <a:bodyPr>
            <a:normAutofit lnSpcReduction="10000"/>
          </a:bodyPr>
          <a:lstStyle/>
          <a:p>
            <a:pPr>
              <a:spcBef>
                <a:spcPts val="1200"/>
              </a:spcBef>
              <a:spcAft>
                <a:spcPts val="1200"/>
              </a:spcAft>
            </a:pPr>
            <a:r>
              <a:rPr lang="en-US" dirty="0"/>
              <a:t>Sometimes we want to initialize a matrix to have all zero elements. The </a:t>
            </a:r>
            <a:r>
              <a:rPr lang="en-US" dirty="0">
                <a:latin typeface="Courier Std" pitchFamily="49" charset="0"/>
              </a:rPr>
              <a:t>zeros</a:t>
            </a:r>
            <a:r>
              <a:rPr lang="en-US" dirty="0"/>
              <a:t> command creates a matrix of all zeros.</a:t>
            </a:r>
          </a:p>
          <a:p>
            <a:pPr>
              <a:spcBef>
                <a:spcPts val="1200"/>
              </a:spcBef>
              <a:spcAft>
                <a:spcPts val="1200"/>
              </a:spcAft>
            </a:pPr>
            <a:r>
              <a:rPr lang="en-US" dirty="0"/>
              <a:t>Typing </a:t>
            </a:r>
            <a:r>
              <a:rPr lang="en-US" dirty="0">
                <a:latin typeface="Courier Std" pitchFamily="49" charset="0"/>
              </a:rPr>
              <a:t>zeros(n</a:t>
            </a:r>
            <a:r>
              <a:rPr lang="en-US" dirty="0">
                <a:latin typeface="Courier New" pitchFamily="49" charset="0"/>
              </a:rPr>
              <a:t>)</a:t>
            </a:r>
            <a:r>
              <a:rPr lang="en-US" dirty="0"/>
              <a:t> creates an </a:t>
            </a:r>
            <a:r>
              <a:rPr lang="en-US" i="1" dirty="0"/>
              <a:t>n </a:t>
            </a:r>
            <a:r>
              <a:rPr lang="en-IN" dirty="0">
                <a:solidFill>
                  <a:schemeClr val="tx1"/>
                </a:solidFill>
              </a:rPr>
              <a:t>× </a:t>
            </a:r>
            <a:r>
              <a:rPr lang="en-US" i="1" dirty="0"/>
              <a:t>n </a:t>
            </a:r>
            <a:r>
              <a:rPr lang="en-US" dirty="0"/>
              <a:t>matrix of zeros, whereas typing </a:t>
            </a:r>
            <a:r>
              <a:rPr lang="en-US" dirty="0">
                <a:latin typeface="Courier New" pitchFamily="49" charset="0"/>
              </a:rPr>
              <a:t>zeros(</a:t>
            </a:r>
            <a:r>
              <a:rPr lang="en-US" dirty="0" err="1">
                <a:latin typeface="Courier New" pitchFamily="49" charset="0"/>
              </a:rPr>
              <a:t>m,n</a:t>
            </a:r>
            <a:r>
              <a:rPr lang="en-US" dirty="0">
                <a:latin typeface="Courier New" pitchFamily="49" charset="0"/>
              </a:rPr>
              <a:t>)</a:t>
            </a:r>
            <a:r>
              <a:rPr lang="en-US" dirty="0"/>
              <a:t> creates an </a:t>
            </a:r>
            <a:r>
              <a:rPr lang="en-US" i="1" dirty="0"/>
              <a:t>m </a:t>
            </a:r>
            <a:r>
              <a:rPr lang="en-IN" dirty="0">
                <a:solidFill>
                  <a:schemeClr val="tx1"/>
                </a:solidFill>
              </a:rPr>
              <a:t>× </a:t>
            </a:r>
            <a:r>
              <a:rPr lang="en-US" i="1" dirty="0"/>
              <a:t>n </a:t>
            </a:r>
            <a:r>
              <a:rPr lang="en-US" dirty="0"/>
              <a:t>matrix of zeros.</a:t>
            </a:r>
          </a:p>
          <a:p>
            <a:pPr>
              <a:spcBef>
                <a:spcPts val="1200"/>
              </a:spcBef>
              <a:spcAft>
                <a:spcPts val="1200"/>
              </a:spcAft>
            </a:pPr>
            <a:r>
              <a:rPr lang="en-US" dirty="0"/>
              <a:t>Typing </a:t>
            </a:r>
            <a:r>
              <a:rPr lang="en-US" dirty="0">
                <a:latin typeface="Courier New" pitchFamily="49" charset="0"/>
              </a:rPr>
              <a:t>zeros(size(A))</a:t>
            </a:r>
            <a:r>
              <a:rPr lang="en-US" dirty="0"/>
              <a:t> creates a matrix of all zeros having the same dimension as the matrix </a:t>
            </a:r>
            <a:r>
              <a:rPr lang="en-US" b="1" dirty="0"/>
              <a:t>A</a:t>
            </a:r>
            <a:r>
              <a:rPr lang="en-US" dirty="0"/>
              <a:t>. This type of matrix can be useful for applications in which we do not know the required dimension ahead of time.</a:t>
            </a:r>
          </a:p>
          <a:p>
            <a:pPr>
              <a:spcBef>
                <a:spcPts val="1200"/>
              </a:spcBef>
              <a:spcAft>
                <a:spcPts val="1200"/>
              </a:spcAft>
            </a:pPr>
            <a:r>
              <a:rPr lang="en-US" dirty="0"/>
              <a:t>The syntax of the </a:t>
            </a:r>
            <a:r>
              <a:rPr lang="en-US" dirty="0">
                <a:latin typeface="Courier Std" pitchFamily="49" charset="0"/>
              </a:rPr>
              <a:t>ones</a:t>
            </a:r>
            <a:r>
              <a:rPr lang="en-US" dirty="0"/>
              <a:t> command is the same, except that it creates arrays filled with ones.</a:t>
            </a:r>
          </a:p>
        </p:txBody>
      </p:sp>
      <p:sp>
        <p:nvSpPr>
          <p:cNvPr id="6" name="Slide Number Placeholder 5">
            <a:extLst>
              <a:ext uri="{FF2B5EF4-FFF2-40B4-BE49-F238E27FC236}">
                <a16:creationId xmlns:a16="http://schemas.microsoft.com/office/drawing/2014/main" id="{F67DE1B5-AD43-4ACD-B78F-EBD49CC1B182}"/>
              </a:ext>
            </a:extLst>
          </p:cNvPr>
          <p:cNvSpPr>
            <a:spLocks noGrp="1"/>
          </p:cNvSpPr>
          <p:nvPr>
            <p:ph type="sldNum" sz="quarter" idx="10"/>
          </p:nvPr>
        </p:nvSpPr>
        <p:spPr/>
        <p:txBody>
          <a:bodyPr/>
          <a:lstStyle/>
          <a:p>
            <a:fld id="{68151E55-6873-49E2-B8D5-2F265E6F1973}" type="slidenum">
              <a:rPr lang="en-US" smtClean="0"/>
              <a:t>56</a:t>
            </a:fld>
            <a:endParaRPr lang="en-US" dirty="0"/>
          </a:p>
        </p:txBody>
      </p:sp>
    </p:spTree>
    <p:extLst>
      <p:ext uri="{BB962C8B-B14F-4D97-AF65-F5344CB8AC3E}">
        <p14:creationId xmlns:p14="http://schemas.microsoft.com/office/powerpoint/2010/main" val="3307927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US" dirty="0"/>
              <a:t>Matrix Left Division and Linear Equations</a:t>
            </a:r>
            <a:endParaRPr lang="en-US" sz="1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55259" y="1189608"/>
                <a:ext cx="7633482" cy="5362112"/>
              </a:xfrm>
            </p:spPr>
            <p:txBody>
              <a:bodyPr/>
              <a:lstStyle/>
              <a:p>
                <a:pPr marL="457200" indent="-457200">
                  <a:spcBef>
                    <a:spcPts val="200"/>
                  </a:spcBef>
                  <a:spcAft>
                    <a:spcPts val="600"/>
                  </a:spcAft>
                </a:pPr>
                <a:r>
                  <a:rPr lang="en-US" dirty="0"/>
                  <a:t>6</a:t>
                </a:r>
                <a:r>
                  <a:rPr lang="en-US" i="1" dirty="0"/>
                  <a:t>x</a:t>
                </a:r>
                <a:r>
                  <a:rPr lang="en-US" dirty="0"/>
                  <a:t> + 12</a:t>
                </a:r>
                <a:r>
                  <a:rPr lang="en-US" i="1" dirty="0"/>
                  <a:t>y</a:t>
                </a:r>
                <a:r>
                  <a:rPr lang="en-US" dirty="0"/>
                  <a:t> + 4</a:t>
                </a:r>
                <a:r>
                  <a:rPr lang="en-US" i="1" dirty="0"/>
                  <a:t>z</a:t>
                </a:r>
                <a:r>
                  <a:rPr lang="en-US" sz="1600" dirty="0"/>
                  <a:t>  </a:t>
                </a:r>
                <a:r>
                  <a:rPr lang="en-US" dirty="0"/>
                  <a:t>= 70</a:t>
                </a:r>
              </a:p>
              <a:p>
                <a:pPr marL="457200" indent="-457200">
                  <a:spcBef>
                    <a:spcPts val="200"/>
                  </a:spcBef>
                  <a:spcAft>
                    <a:spcPts val="600"/>
                  </a:spcAft>
                </a:pPr>
                <a:r>
                  <a:rPr lang="en-US" dirty="0"/>
                  <a:t>7</a:t>
                </a:r>
                <a:r>
                  <a:rPr lang="en-US" i="1" dirty="0"/>
                  <a:t>x</a:t>
                </a:r>
                <a:r>
                  <a:rPr lang="en-US" dirty="0"/>
                  <a:t> </a:t>
                </a:r>
                <a:r>
                  <a:rPr lang="en-IN" dirty="0"/>
                  <a:t>−</a:t>
                </a:r>
                <a:r>
                  <a:rPr lang="en-US" dirty="0"/>
                  <a:t> 2</a:t>
                </a:r>
                <a:r>
                  <a:rPr lang="en-US" i="1" dirty="0"/>
                  <a:t>y</a:t>
                </a:r>
                <a:r>
                  <a:rPr lang="en-US" dirty="0"/>
                  <a:t> + 3</a:t>
                </a:r>
                <a:r>
                  <a:rPr lang="en-US" i="1" dirty="0"/>
                  <a:t>z</a:t>
                </a:r>
                <a:r>
                  <a:rPr lang="en-US" sz="1600" dirty="0"/>
                  <a:t>  </a:t>
                </a:r>
                <a:r>
                  <a:rPr lang="en-US" dirty="0"/>
                  <a:t>= 5</a:t>
                </a:r>
              </a:p>
              <a:p>
                <a:pPr marL="457200" indent="-457200">
                  <a:spcBef>
                    <a:spcPts val="200"/>
                  </a:spcBef>
                  <a:spcAft>
                    <a:spcPts val="1200"/>
                  </a:spcAft>
                </a:pPr>
                <a:r>
                  <a:rPr lang="en-US" dirty="0"/>
                  <a:t>2</a:t>
                </a:r>
                <a:r>
                  <a:rPr lang="en-US" i="1" dirty="0"/>
                  <a:t>x</a:t>
                </a:r>
                <a:r>
                  <a:rPr lang="en-US" dirty="0"/>
                  <a:t> + 8</a:t>
                </a:r>
                <a:r>
                  <a:rPr lang="en-US" i="1" dirty="0"/>
                  <a:t>y</a:t>
                </a:r>
                <a:r>
                  <a:rPr lang="en-IN" dirty="0"/>
                  <a:t> −</a:t>
                </a:r>
                <a:r>
                  <a:rPr lang="en-US" dirty="0"/>
                  <a:t> 9</a:t>
                </a:r>
                <a:r>
                  <a:rPr lang="en-US" i="1" dirty="0"/>
                  <a:t>z</a:t>
                </a:r>
                <a:r>
                  <a:rPr lang="en-US" sz="1600" dirty="0"/>
                  <a:t>  </a:t>
                </a:r>
                <a:r>
                  <a:rPr lang="en-US" dirty="0"/>
                  <a:t>= 64</a:t>
                </a:r>
              </a:p>
              <a:p>
                <a:pPr marL="457200" indent="-457200">
                  <a:spcBef>
                    <a:spcPts val="200"/>
                  </a:spcBef>
                  <a:spcAft>
                    <a:spcPts val="600"/>
                  </a:spcAft>
                </a:pPr>
                <a:r>
                  <a:rPr lang="en-US" dirty="0">
                    <a:latin typeface="Courier Std" pitchFamily="49" charset="0"/>
                  </a:rPr>
                  <a:t>&gt;&gt;A = [6,12,4;7,-2,3;2,8,-9];</a:t>
                </a:r>
              </a:p>
              <a:p>
                <a:pPr marL="457200" indent="-457200">
                  <a:spcBef>
                    <a:spcPts val="200"/>
                  </a:spcBef>
                  <a:spcAft>
                    <a:spcPts val="600"/>
                  </a:spcAft>
                </a:pPr>
                <a:r>
                  <a:rPr lang="en-US" dirty="0">
                    <a:latin typeface="Courier Std" pitchFamily="49" charset="0"/>
                  </a:rPr>
                  <a:t>&gt;&gt;B = [70;5;64];</a:t>
                </a:r>
              </a:p>
              <a:p>
                <a:pPr marL="457200" indent="-457200">
                  <a:spcBef>
                    <a:spcPts val="200"/>
                  </a:spcBef>
                  <a:spcAft>
                    <a:spcPts val="600"/>
                  </a:spcAft>
                </a:pPr>
                <a:r>
                  <a:rPr lang="en-US" dirty="0">
                    <a:latin typeface="Courier Std" pitchFamily="49" charset="0"/>
                  </a:rPr>
                  <a:t>&gt;&gt;Solution = A\B</a:t>
                </a:r>
              </a:p>
              <a:p>
                <a:pPr marL="457200" indent="-457200">
                  <a:spcBef>
                    <a:spcPts val="200"/>
                  </a:spcBef>
                  <a:spcAft>
                    <a:spcPts val="600"/>
                  </a:spcAft>
                </a:pPr>
                <a:r>
                  <a:rPr lang="en-US" dirty="0">
                    <a:latin typeface="Courier Std" pitchFamily="49" charset="0"/>
                  </a:rPr>
                  <a:t>Solution =</a:t>
                </a:r>
              </a:p>
              <a:p>
                <a:pPr marL="457200" indent="-457200">
                  <a:spcBef>
                    <a:spcPts val="200"/>
                  </a:spcBef>
                  <a:spcAft>
                    <a:spcPts val="600"/>
                  </a:spcAft>
                </a:pPr>
                <a:r>
                  <a:rPr lang="en-US" dirty="0">
                    <a:latin typeface="Courier Std" pitchFamily="49" charset="0"/>
                  </a:rPr>
                  <a:t>     3</a:t>
                </a:r>
              </a:p>
              <a:p>
                <a:pPr marL="457200" indent="-457200">
                  <a:spcBef>
                    <a:spcPts val="200"/>
                  </a:spcBef>
                  <a:spcAft>
                    <a:spcPts val="600"/>
                  </a:spcAft>
                </a:pPr>
                <a:r>
                  <a:rPr lang="en-US" dirty="0">
                    <a:latin typeface="Courier Std" pitchFamily="49" charset="0"/>
                  </a:rPr>
                  <a:t>     5</a:t>
                </a:r>
              </a:p>
              <a:p>
                <a:pPr marL="457200" indent="-457200">
                  <a:spcBef>
                    <a:spcPts val="200"/>
                  </a:spcBef>
                  <a:spcAft>
                    <a:spcPts val="600"/>
                  </a:spcAft>
                </a:pPr>
                <a:r>
                  <a:rPr lang="en-US" dirty="0">
                    <a:latin typeface="Courier Std" pitchFamily="49" charset="0"/>
                  </a:rPr>
                  <a:t>     -2</a:t>
                </a:r>
              </a:p>
              <a:p>
                <a:pPr marL="457200" indent="-457200">
                  <a:spcBef>
                    <a:spcPts val="200"/>
                  </a:spcBef>
                  <a:spcAft>
                    <a:spcPts val="600"/>
                  </a:spcAft>
                </a:pPr>
                <a:r>
                  <a:rPr lang="en-US" dirty="0"/>
                  <a:t>The solution is  </a:t>
                </a:r>
                <a:r>
                  <a:rPr lang="en-US" i="1" dirty="0"/>
                  <a:t>x</a:t>
                </a:r>
                <a:r>
                  <a:rPr lang="en-US" dirty="0"/>
                  <a:t> </a:t>
                </a:r>
                <a14:m>
                  <m:oMath xmlns:m="http://schemas.openxmlformats.org/officeDocument/2006/math">
                    <m:r>
                      <a:rPr lang="en-US" i="1" dirty="0">
                        <a:latin typeface="Cambria Math"/>
                      </a:rPr>
                      <m:t>=</m:t>
                    </m:r>
                  </m:oMath>
                </a14:m>
                <a:r>
                  <a:rPr lang="en-US" dirty="0"/>
                  <a:t> 3, </a:t>
                </a:r>
                <a:r>
                  <a:rPr lang="en-US" i="1" dirty="0"/>
                  <a:t>y</a:t>
                </a:r>
                <a:r>
                  <a:rPr lang="en-US" dirty="0"/>
                  <a:t> </a:t>
                </a:r>
                <a14:m>
                  <m:oMath xmlns:m="http://schemas.openxmlformats.org/officeDocument/2006/math">
                    <m:r>
                      <a:rPr lang="en-US" i="1" dirty="0">
                        <a:latin typeface="Cambria Math"/>
                      </a:rPr>
                      <m:t>=</m:t>
                    </m:r>
                  </m:oMath>
                </a14:m>
                <a:r>
                  <a:rPr lang="en-US" dirty="0"/>
                  <a:t> 5, and </a:t>
                </a:r>
                <a:r>
                  <a:rPr lang="en-US" i="1" dirty="0"/>
                  <a:t>z</a:t>
                </a:r>
                <a:r>
                  <a:rPr lang="en-US" dirty="0"/>
                  <a:t> </a:t>
                </a:r>
                <a14:m>
                  <m:oMath xmlns:m="http://schemas.openxmlformats.org/officeDocument/2006/math">
                    <m:r>
                      <a:rPr lang="en-US" i="1" dirty="0">
                        <a:latin typeface="Cambria Math"/>
                      </a:rPr>
                      <m:t>=</m:t>
                    </m:r>
                  </m:oMath>
                </a14:m>
                <a:r>
                  <a:rPr lang="en-US" dirty="0"/>
                  <a:t> </a:t>
                </a:r>
                <a:r>
                  <a:rPr lang="en-IN" dirty="0"/>
                  <a:t>−</a:t>
                </a:r>
                <a:r>
                  <a:rPr lang="en-US" dirty="0"/>
                  <a:t>2. </a:t>
                </a:r>
              </a:p>
            </p:txBody>
          </p:sp>
        </mc:Choice>
        <mc:Fallback xmlns="">
          <p:sp>
            <p:nvSpPr>
              <p:cNvPr id="3" name="Content Placeholder 2">
                <a:extLst>
                  <a:ext uri="{FF2B5EF4-FFF2-40B4-BE49-F238E27FC236}">
                    <a16:creationId xmlns:a16="http://schemas.microsoft.com/office/drawing/2014/main" id="{D5CD8294-74BC-4336-BF70-883C5482BB54}"/>
                  </a:ext>
                </a:extLst>
              </p:cNvPr>
              <p:cNvSpPr>
                <a:spLocks noGrp="1" noRot="1" noChangeAspect="1" noMove="1" noResize="1" noEditPoints="1" noAdjustHandles="1" noChangeArrowheads="1" noChangeShapeType="1" noTextEdit="1"/>
              </p:cNvSpPr>
              <p:nvPr>
                <p:ph sz="quarter" idx="11"/>
              </p:nvPr>
            </p:nvSpPr>
            <p:spPr>
              <a:xfrm>
                <a:off x="755259" y="1189608"/>
                <a:ext cx="7633482" cy="5362112"/>
              </a:xfrm>
              <a:blipFill>
                <a:blip r:embed="rId2"/>
                <a:stretch>
                  <a:fillRect l="-1278" t="-909"/>
                </a:stretch>
              </a:blipFill>
            </p:spPr>
            <p:txBody>
              <a:bodyPr/>
              <a:lstStyle/>
              <a:p>
                <a:r>
                  <a:rPr lang="en-IN">
                    <a:noFill/>
                  </a:rPr>
                  <a:t> </a:t>
                </a:r>
              </a:p>
            </p:txBody>
          </p:sp>
        </mc:Fallback>
      </mc:AlternateContent>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57</a:t>
            </a:fld>
            <a:endParaRPr lang="en-US" dirty="0"/>
          </a:p>
        </p:txBody>
      </p:sp>
    </p:spTree>
    <p:extLst>
      <p:ext uri="{BB962C8B-B14F-4D97-AF65-F5344CB8AC3E}">
        <p14:creationId xmlns:p14="http://schemas.microsoft.com/office/powerpoint/2010/main" val="28213794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694F10E-8983-826C-D766-CC76A2401E4B}"/>
                  </a:ext>
                </a:extLst>
              </p:cNvPr>
              <p:cNvSpPr/>
              <p:nvPr/>
            </p:nvSpPr>
            <p:spPr>
              <a:xfrm>
                <a:off x="474617" y="1008018"/>
                <a:ext cx="8382000" cy="440120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Q13- Use MATLAB to solve the following set of equations.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14</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− 2</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𝑦</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=6</m:t>
                      </m:r>
                    </m:oMath>
                  </m:oMathPara>
                </a14:m>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3 </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+15</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𝑦</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 −1</m:t>
                      </m:r>
                    </m:oMath>
                  </m:oMathPara>
                </a14:m>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0.41, -0.15 (correct)</a:t>
                </a: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-0.67, 0.71</a:t>
                </a: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0.93, 0.17</a:t>
                </a: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1.41, -2.43</a:t>
                </a:r>
                <a:endParaRPr kumimoji="0" lang="pl-PL"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pl-PL"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6694F10E-8983-826C-D766-CC76A2401E4B}"/>
                  </a:ext>
                </a:extLst>
              </p:cNvPr>
              <p:cNvSpPr>
                <a:spLocks noRot="1" noChangeAspect="1" noMove="1" noResize="1" noEditPoints="1" noAdjustHandles="1" noChangeArrowheads="1" noChangeShapeType="1" noTextEdit="1"/>
              </p:cNvSpPr>
              <p:nvPr/>
            </p:nvSpPr>
            <p:spPr>
              <a:xfrm>
                <a:off x="474617" y="1008018"/>
                <a:ext cx="8382000" cy="4401205"/>
              </a:xfrm>
              <a:prstGeom prst="rect">
                <a:avLst/>
              </a:prstGeom>
              <a:blipFill>
                <a:blip r:embed="rId2"/>
                <a:stretch>
                  <a:fillRect l="-800" t="-69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41C27335-AEA0-6E98-DA35-2AF24E34F0EC}"/>
              </a:ext>
            </a:extLst>
          </p:cNvPr>
          <p:cNvPicPr>
            <a:picLocks noChangeAspect="1"/>
          </p:cNvPicPr>
          <p:nvPr/>
        </p:nvPicPr>
        <p:blipFill>
          <a:blip r:embed="rId3"/>
          <a:stretch>
            <a:fillRect/>
          </a:stretch>
        </p:blipFill>
        <p:spPr>
          <a:xfrm>
            <a:off x="5173027" y="3206795"/>
            <a:ext cx="1724025" cy="409575"/>
          </a:xfrm>
          <a:prstGeom prst="rect">
            <a:avLst/>
          </a:prstGeom>
        </p:spPr>
      </p:pic>
      <p:pic>
        <p:nvPicPr>
          <p:cNvPr id="9" name="Picture 8">
            <a:extLst>
              <a:ext uri="{FF2B5EF4-FFF2-40B4-BE49-F238E27FC236}">
                <a16:creationId xmlns:a16="http://schemas.microsoft.com/office/drawing/2014/main" id="{8C5FC8D5-2C39-4BFD-2F0B-FB7563ECC311}"/>
              </a:ext>
            </a:extLst>
          </p:cNvPr>
          <p:cNvPicPr>
            <a:picLocks noChangeAspect="1"/>
          </p:cNvPicPr>
          <p:nvPr/>
        </p:nvPicPr>
        <p:blipFill>
          <a:blip r:embed="rId4"/>
          <a:stretch>
            <a:fillRect/>
          </a:stretch>
        </p:blipFill>
        <p:spPr>
          <a:xfrm>
            <a:off x="5170986" y="3690121"/>
            <a:ext cx="1466850" cy="1323975"/>
          </a:xfrm>
          <a:prstGeom prst="rect">
            <a:avLst/>
          </a:prstGeom>
        </p:spPr>
      </p:pic>
    </p:spTree>
    <p:extLst>
      <p:ext uri="{BB962C8B-B14F-4D97-AF65-F5344CB8AC3E}">
        <p14:creationId xmlns:p14="http://schemas.microsoft.com/office/powerpoint/2010/main" val="3033980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0829E5E-AFED-95C0-F339-A9FC2C73CCAF}"/>
                  </a:ext>
                </a:extLst>
              </p:cNvPr>
              <p:cNvSpPr/>
              <p:nvPr/>
            </p:nvSpPr>
            <p:spPr>
              <a:xfrm>
                <a:off x="457200" y="1023257"/>
                <a:ext cx="8199120" cy="470898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Q14- Use MATLAB to solve the following set of equations.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6</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+ 4</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𝑦</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− 8</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𝑧</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=12</m:t>
                      </m:r>
                    </m:oMath>
                  </m:oMathPara>
                </a14:m>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15</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− 3</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𝑦</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+ 7</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𝑧</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=17</m:t>
                      </m:r>
                    </m:oMath>
                  </m:oMathPara>
                </a14:m>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4</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+ 9</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𝑦</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− 5</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𝑧</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=− 6</m:t>
                      </m:r>
                    </m:oMath>
                  </m:oMathPara>
                </a14:m>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2.1, 3.1, -2.5</a:t>
                </a: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1.4, -2.1, -1.5 (correct)</a:t>
                </a: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1.2, -0.1, 0.5</a:t>
                </a: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4.4, -8.1, 3.5</a:t>
                </a:r>
              </a:p>
              <a:p>
                <a:pPr marL="0" marR="0" lvl="0" indent="0" defTabSz="914400" eaLnBrk="1" fontAlgn="auto" latinLnBrk="0" hangingPunct="1">
                  <a:lnSpc>
                    <a:spcPct val="100000"/>
                  </a:lnSpc>
                  <a:spcBef>
                    <a:spcPts val="0"/>
                  </a:spcBef>
                  <a:spcAft>
                    <a:spcPts val="0"/>
                  </a:spcAft>
                  <a:buClrTx/>
                  <a:buSzTx/>
                  <a:buFontTx/>
                  <a:buNone/>
                  <a:tabLst/>
                  <a:defRPr/>
                </a:pPr>
                <a:endParaRPr kumimoji="0" lang="pl-PL"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80829E5E-AFED-95C0-F339-A9FC2C73CCAF}"/>
                  </a:ext>
                </a:extLst>
              </p:cNvPr>
              <p:cNvSpPr>
                <a:spLocks noRot="1" noChangeAspect="1" noMove="1" noResize="1" noEditPoints="1" noAdjustHandles="1" noChangeArrowheads="1" noChangeShapeType="1" noTextEdit="1"/>
              </p:cNvSpPr>
              <p:nvPr/>
            </p:nvSpPr>
            <p:spPr>
              <a:xfrm>
                <a:off x="457200" y="1023257"/>
                <a:ext cx="8199120" cy="4708981"/>
              </a:xfrm>
              <a:prstGeom prst="rect">
                <a:avLst/>
              </a:prstGeom>
              <a:blipFill>
                <a:blip r:embed="rId2"/>
                <a:stretch>
                  <a:fillRect l="-743" t="-77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8BF0E1A-7F2C-27C5-CCEA-B136AE064150}"/>
              </a:ext>
            </a:extLst>
          </p:cNvPr>
          <p:cNvPicPr>
            <a:picLocks noChangeAspect="1"/>
          </p:cNvPicPr>
          <p:nvPr/>
        </p:nvPicPr>
        <p:blipFill>
          <a:blip r:embed="rId3"/>
          <a:stretch>
            <a:fillRect/>
          </a:stretch>
        </p:blipFill>
        <p:spPr>
          <a:xfrm>
            <a:off x="4962661" y="3117668"/>
            <a:ext cx="2771775" cy="1981200"/>
          </a:xfrm>
          <a:prstGeom prst="rect">
            <a:avLst/>
          </a:prstGeom>
          <a:ln>
            <a:solidFill>
              <a:schemeClr val="tx1"/>
            </a:solidFill>
          </a:ln>
        </p:spPr>
      </p:pic>
    </p:spTree>
    <p:extLst>
      <p:ext uri="{BB962C8B-B14F-4D97-AF65-F5344CB8AC3E}">
        <p14:creationId xmlns:p14="http://schemas.microsoft.com/office/powerpoint/2010/main" val="148414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9FA7-208E-4AEC-AE7A-112D90D8C364}"/>
              </a:ext>
            </a:extLst>
          </p:cNvPr>
          <p:cNvSpPr>
            <a:spLocks noGrp="1"/>
          </p:cNvSpPr>
          <p:nvPr>
            <p:ph type="title"/>
          </p:nvPr>
        </p:nvSpPr>
        <p:spPr/>
        <p:txBody>
          <a:bodyPr/>
          <a:lstStyle/>
          <a:p>
            <a:r>
              <a:rPr lang="en-US" dirty="0"/>
              <a:t>Vectors </a:t>
            </a:r>
            <a:r>
              <a:rPr lang="en-US" sz="1200" dirty="0"/>
              <a:t>4</a:t>
            </a:r>
            <a:endParaRPr lang="en-IN" dirty="0"/>
          </a:p>
        </p:txBody>
      </p:sp>
      <p:sp>
        <p:nvSpPr>
          <p:cNvPr id="3" name="Content Placeholder 2">
            <a:extLst>
              <a:ext uri="{FF2B5EF4-FFF2-40B4-BE49-F238E27FC236}">
                <a16:creationId xmlns:a16="http://schemas.microsoft.com/office/drawing/2014/main" id="{C3103597-BDB2-4DE9-8CA0-27A5015BA984}"/>
              </a:ext>
            </a:extLst>
          </p:cNvPr>
          <p:cNvSpPr>
            <a:spLocks noGrp="1"/>
          </p:cNvSpPr>
          <p:nvPr>
            <p:ph sz="quarter" idx="11"/>
          </p:nvPr>
        </p:nvSpPr>
        <p:spPr>
          <a:xfrm>
            <a:off x="689126" y="1216241"/>
            <a:ext cx="7247508" cy="5136031"/>
          </a:xfrm>
        </p:spPr>
        <p:txBody>
          <a:bodyPr/>
          <a:lstStyle/>
          <a:p>
            <a:pPr>
              <a:spcAft>
                <a:spcPts val="1200"/>
              </a:spcAft>
            </a:pPr>
            <a:r>
              <a:rPr lang="en-US" dirty="0">
                <a:cs typeface="Times New Roman" pitchFamily="18" charset="0"/>
              </a:rPr>
              <a:t>The colon operator</a:t>
            </a:r>
          </a:p>
        </p:txBody>
      </p:sp>
      <p:graphicFrame>
        <p:nvGraphicFramePr>
          <p:cNvPr id="6" name="Object 5">
            <a:extLst>
              <a:ext uri="{FF2B5EF4-FFF2-40B4-BE49-F238E27FC236}">
                <a16:creationId xmlns:a16="http://schemas.microsoft.com/office/drawing/2014/main" id="{8CE81263-398C-4B61-A62D-DFC95CFA475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246424959"/>
              </p:ext>
            </p:extLst>
          </p:nvPr>
        </p:nvGraphicFramePr>
        <p:xfrm>
          <a:off x="3123404" y="1235564"/>
          <a:ext cx="406180" cy="460337"/>
        </p:xfrm>
        <a:graphic>
          <a:graphicData uri="http://schemas.openxmlformats.org/presentationml/2006/ole">
            <mc:AlternateContent xmlns:mc="http://schemas.openxmlformats.org/markup-compatibility/2006">
              <mc:Choice xmlns:v="urn:schemas-microsoft-com:vml" Requires="v">
                <p:oleObj name="Equation" r:id="rId2" imgW="190440" imgH="215640" progId="Equation.DSMT4">
                  <p:embed/>
                </p:oleObj>
              </mc:Choice>
              <mc:Fallback>
                <p:oleObj name="Equation" r:id="rId2" imgW="190440" imgH="215640" progId="Equation.DSMT4">
                  <p:embed/>
                  <p:pic>
                    <p:nvPicPr>
                      <p:cNvPr id="0" name=""/>
                      <p:cNvPicPr/>
                      <p:nvPr/>
                    </p:nvPicPr>
                    <p:blipFill>
                      <a:blip r:embed="rId3"/>
                      <a:stretch>
                        <a:fillRect/>
                      </a:stretch>
                    </p:blipFill>
                    <p:spPr>
                      <a:xfrm>
                        <a:off x="3123404" y="1235564"/>
                        <a:ext cx="406180" cy="460337"/>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D012F310-17CF-483A-9124-938A3EBF272C}"/>
              </a:ext>
            </a:extLst>
          </p:cNvPr>
          <p:cNvSpPr>
            <a:spLocks noGrp="1"/>
          </p:cNvSpPr>
          <p:nvPr>
            <p:ph sz="quarter" idx="14"/>
          </p:nvPr>
        </p:nvSpPr>
        <p:spPr>
          <a:xfrm>
            <a:off x="3441204" y="1216241"/>
            <a:ext cx="4353387" cy="649138"/>
          </a:xfrm>
        </p:spPr>
        <p:txBody>
          <a:bodyPr/>
          <a:lstStyle/>
          <a:p>
            <a:r>
              <a:rPr lang="en-US" dirty="0">
                <a:cs typeface="Times New Roman" pitchFamily="18" charset="0"/>
              </a:rPr>
              <a:t>easily generates a large vector of</a:t>
            </a:r>
            <a:endParaRPr lang="en-IN" dirty="0"/>
          </a:p>
        </p:txBody>
      </p:sp>
      <p:sp>
        <p:nvSpPr>
          <p:cNvPr id="5" name="Content Placeholder 4">
            <a:extLst>
              <a:ext uri="{FF2B5EF4-FFF2-40B4-BE49-F238E27FC236}">
                <a16:creationId xmlns:a16="http://schemas.microsoft.com/office/drawing/2014/main" id="{57D3F1AC-3EFC-4332-A7B5-19EE776436BF}"/>
              </a:ext>
            </a:extLst>
          </p:cNvPr>
          <p:cNvSpPr>
            <a:spLocks noGrp="1"/>
          </p:cNvSpPr>
          <p:nvPr>
            <p:ph sz="quarter" idx="15"/>
          </p:nvPr>
        </p:nvSpPr>
        <p:spPr>
          <a:xfrm>
            <a:off x="689126" y="1865379"/>
            <a:ext cx="6856891" cy="3721710"/>
          </a:xfrm>
        </p:spPr>
        <p:txBody>
          <a:bodyPr/>
          <a:lstStyle/>
          <a:p>
            <a:pPr>
              <a:spcAft>
                <a:spcPts val="1200"/>
              </a:spcAft>
            </a:pPr>
            <a:r>
              <a:rPr lang="en-US" dirty="0">
                <a:cs typeface="Times New Roman" pitchFamily="18" charset="0"/>
              </a:rPr>
              <a:t>regularly spaced elements. Parentheses are not needed but can be used for clarity. Do not use square brackets.</a:t>
            </a:r>
          </a:p>
          <a:p>
            <a:pPr>
              <a:spcAft>
                <a:spcPts val="1200"/>
              </a:spcAft>
            </a:pPr>
            <a:r>
              <a:rPr lang="en-US" dirty="0">
                <a:cs typeface="Times New Roman" pitchFamily="18" charset="0"/>
              </a:rPr>
              <a:t>Typing</a:t>
            </a:r>
          </a:p>
          <a:p>
            <a:pPr>
              <a:spcAft>
                <a:spcPts val="1200"/>
              </a:spcAft>
            </a:pPr>
            <a:r>
              <a:rPr lang="en-US" dirty="0">
                <a:latin typeface="Courier Std" pitchFamily="49" charset="0"/>
              </a:rPr>
              <a:t>&gt;&gt;</a:t>
            </a:r>
            <a:r>
              <a:rPr lang="en-US" dirty="0">
                <a:latin typeface="Courier Std" pitchFamily="49" charset="0"/>
                <a:cs typeface="Times New Roman" pitchFamily="18" charset="0"/>
              </a:rPr>
              <a:t>x = m:q:n</a:t>
            </a:r>
          </a:p>
          <a:p>
            <a:pPr>
              <a:spcAft>
                <a:spcPts val="1200"/>
              </a:spcAft>
            </a:pPr>
            <a:r>
              <a:rPr lang="en-US" dirty="0">
                <a:cs typeface="Times New Roman" pitchFamily="18" charset="0"/>
              </a:rPr>
              <a:t>creates a vector </a:t>
            </a:r>
            <a:r>
              <a:rPr lang="en-US" dirty="0">
                <a:latin typeface="Courier New" pitchFamily="49" charset="0"/>
                <a:cs typeface="Times New Roman" pitchFamily="18" charset="0"/>
              </a:rPr>
              <a:t>x</a:t>
            </a:r>
            <a:r>
              <a:rPr lang="en-US" dirty="0">
                <a:cs typeface="Times New Roman" pitchFamily="18" charset="0"/>
              </a:rPr>
              <a:t> of values with a spacing </a:t>
            </a:r>
            <a:r>
              <a:rPr lang="en-US" dirty="0">
                <a:latin typeface="Courier Std" pitchFamily="49" charset="0"/>
                <a:cs typeface="Times New Roman" pitchFamily="18" charset="0"/>
              </a:rPr>
              <a:t>q</a:t>
            </a:r>
            <a:r>
              <a:rPr lang="en-US" dirty="0">
                <a:cs typeface="Times New Roman" pitchFamily="18" charset="0"/>
              </a:rPr>
              <a:t>. The first value is </a:t>
            </a:r>
            <a:r>
              <a:rPr lang="en-US" dirty="0">
                <a:latin typeface="Courier Std" pitchFamily="49" charset="0"/>
                <a:cs typeface="Times New Roman" pitchFamily="18" charset="0"/>
              </a:rPr>
              <a:t>m</a:t>
            </a:r>
            <a:r>
              <a:rPr lang="en-US" dirty="0">
                <a:cs typeface="Times New Roman" pitchFamily="18" charset="0"/>
              </a:rPr>
              <a:t>. The last value is </a:t>
            </a:r>
            <a:r>
              <a:rPr lang="en-US" dirty="0">
                <a:latin typeface="Courier Std" pitchFamily="49" charset="0"/>
                <a:cs typeface="Times New Roman" pitchFamily="18" charset="0"/>
              </a:rPr>
              <a:t>n</a:t>
            </a:r>
            <a:r>
              <a:rPr lang="en-US" dirty="0">
                <a:cs typeface="Times New Roman" pitchFamily="18" charset="0"/>
              </a:rPr>
              <a:t> if </a:t>
            </a:r>
            <a:r>
              <a:rPr lang="en-US" dirty="0">
                <a:latin typeface="Courier Std" pitchFamily="49" charset="0"/>
                <a:cs typeface="Times New Roman" pitchFamily="18" charset="0"/>
              </a:rPr>
              <a:t>m </a:t>
            </a:r>
            <a:r>
              <a:rPr lang="en-IN" sz="2400" dirty="0">
                <a:latin typeface="Courier Std" panose="02070409020205020404" pitchFamily="49" charset="0"/>
              </a:rPr>
              <a:t>−</a:t>
            </a:r>
            <a:r>
              <a:rPr lang="en-US" dirty="0">
                <a:latin typeface="Courier Std" pitchFamily="49" charset="0"/>
                <a:cs typeface="Times New Roman" pitchFamily="18" charset="0"/>
              </a:rPr>
              <a:t> n</a:t>
            </a:r>
            <a:r>
              <a:rPr lang="en-US" dirty="0">
                <a:cs typeface="Times New Roman" pitchFamily="18" charset="0"/>
              </a:rPr>
              <a:t> is an integer multiple of </a:t>
            </a:r>
            <a:r>
              <a:rPr lang="en-US" dirty="0">
                <a:latin typeface="Courier Std" pitchFamily="49" charset="0"/>
                <a:cs typeface="Times New Roman" pitchFamily="18" charset="0"/>
              </a:rPr>
              <a:t>q</a:t>
            </a:r>
            <a:r>
              <a:rPr lang="en-US" dirty="0">
                <a:cs typeface="Times New Roman" pitchFamily="18" charset="0"/>
              </a:rPr>
              <a:t>. If not, the last value is less than </a:t>
            </a:r>
            <a:r>
              <a:rPr lang="en-US" dirty="0">
                <a:latin typeface="Courier Std" pitchFamily="49" charset="0"/>
                <a:cs typeface="Times New Roman" pitchFamily="18" charset="0"/>
              </a:rPr>
              <a:t>n</a:t>
            </a:r>
            <a:r>
              <a:rPr lang="en-US" dirty="0">
                <a:cs typeface="Times New Roman" pitchFamily="18" charset="0"/>
              </a:rPr>
              <a:t>.</a:t>
            </a:r>
          </a:p>
        </p:txBody>
      </p:sp>
      <p:sp>
        <p:nvSpPr>
          <p:cNvPr id="11" name="Slide Number Placeholder 10">
            <a:extLst>
              <a:ext uri="{FF2B5EF4-FFF2-40B4-BE49-F238E27FC236}">
                <a16:creationId xmlns:a16="http://schemas.microsoft.com/office/drawing/2014/main" id="{609DDF71-2DDA-47FC-B8DB-850BF568ABD9}"/>
              </a:ext>
            </a:extLst>
          </p:cNvPr>
          <p:cNvSpPr>
            <a:spLocks noGrp="1"/>
          </p:cNvSpPr>
          <p:nvPr>
            <p:ph type="sldNum" sz="quarter" idx="10"/>
          </p:nvPr>
        </p:nvSpPr>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30577048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2ECB331-8C8E-4A56-9D66-930C19D50549}"/>
              </a:ext>
            </a:extLst>
          </p:cNvPr>
          <p:cNvSpPr>
            <a:spLocks noGrp="1"/>
          </p:cNvSpPr>
          <p:nvPr>
            <p:ph type="title"/>
          </p:nvPr>
        </p:nvSpPr>
        <p:spPr/>
        <p:txBody>
          <a:bodyPr/>
          <a:lstStyle/>
          <a:p>
            <a:r>
              <a:rPr lang="en-US" dirty="0"/>
              <a:t>Polynomial Coefficients</a:t>
            </a:r>
          </a:p>
        </p:txBody>
      </p:sp>
      <p:sp>
        <p:nvSpPr>
          <p:cNvPr id="13" name="Content Placeholder 12">
            <a:extLst>
              <a:ext uri="{FF2B5EF4-FFF2-40B4-BE49-F238E27FC236}">
                <a16:creationId xmlns:a16="http://schemas.microsoft.com/office/drawing/2014/main" id="{13807D11-7031-4FC6-8985-6992472E8165}"/>
              </a:ext>
            </a:extLst>
          </p:cNvPr>
          <p:cNvSpPr>
            <a:spLocks noGrp="1"/>
          </p:cNvSpPr>
          <p:nvPr>
            <p:ph sz="quarter" idx="11"/>
          </p:nvPr>
        </p:nvSpPr>
        <p:spPr>
          <a:xfrm>
            <a:off x="525840" y="1314609"/>
            <a:ext cx="7907945" cy="4756528"/>
          </a:xfrm>
        </p:spPr>
        <p:txBody>
          <a:bodyPr/>
          <a:lstStyle/>
          <a:p>
            <a:pPr>
              <a:spcAft>
                <a:spcPts val="400"/>
              </a:spcAft>
            </a:pPr>
            <a:r>
              <a:rPr lang="en-US" dirty="0"/>
              <a:t>The function </a:t>
            </a:r>
            <a:r>
              <a:rPr lang="en-US" dirty="0">
                <a:latin typeface="Courier Std" pitchFamily="49" charset="0"/>
              </a:rPr>
              <a:t>poly(r)</a:t>
            </a:r>
            <a:r>
              <a:rPr lang="en-US" dirty="0"/>
              <a:t>computes the coefficients of the polynomial whose roots are specified by the vector </a:t>
            </a:r>
            <a:r>
              <a:rPr lang="en-US" dirty="0">
                <a:latin typeface="Courier Std" pitchFamily="49" charset="0"/>
              </a:rPr>
              <a:t>r</a:t>
            </a:r>
            <a:r>
              <a:rPr lang="en-US" dirty="0"/>
              <a:t>. The result is a </a:t>
            </a:r>
            <a:r>
              <a:rPr lang="en-US" i="1" dirty="0"/>
              <a:t>row </a:t>
            </a:r>
            <a:r>
              <a:rPr lang="en-US" dirty="0"/>
              <a:t>vector that contains the polynomial’s coefficients arranged in descending order of power.</a:t>
            </a:r>
          </a:p>
          <a:p>
            <a:pPr>
              <a:spcBef>
                <a:spcPts val="2400"/>
              </a:spcBef>
              <a:spcAft>
                <a:spcPts val="2400"/>
              </a:spcAft>
            </a:pPr>
            <a:r>
              <a:rPr lang="en-US" dirty="0"/>
              <a:t>For example,</a:t>
            </a:r>
          </a:p>
          <a:p>
            <a:pPr>
              <a:spcBef>
                <a:spcPts val="600"/>
              </a:spcBef>
              <a:spcAft>
                <a:spcPts val="800"/>
              </a:spcAft>
            </a:pPr>
            <a:r>
              <a:rPr lang="en-US" dirty="0">
                <a:latin typeface="Courier Std" pitchFamily="49" charset="0"/>
              </a:rPr>
              <a:t>&gt;&gt;c = poly([-2, -5])</a:t>
            </a:r>
          </a:p>
          <a:p>
            <a:pPr>
              <a:spcBef>
                <a:spcPts val="600"/>
              </a:spcBef>
              <a:spcAft>
                <a:spcPts val="600"/>
              </a:spcAft>
            </a:pPr>
            <a:r>
              <a:rPr lang="en-US" dirty="0">
                <a:latin typeface="Courier Std" pitchFamily="49" charset="0"/>
              </a:rPr>
              <a:t>c = </a:t>
            </a:r>
          </a:p>
          <a:p>
            <a:pPr>
              <a:spcBef>
                <a:spcPts val="600"/>
              </a:spcBef>
              <a:spcAft>
                <a:spcPts val="800"/>
              </a:spcAft>
            </a:pPr>
            <a:r>
              <a:rPr lang="en-US" dirty="0">
                <a:latin typeface="Courier Std" pitchFamily="49" charset="0"/>
              </a:rPr>
              <a:t>    1    7    10</a:t>
            </a:r>
          </a:p>
        </p:txBody>
      </p:sp>
      <p:sp>
        <p:nvSpPr>
          <p:cNvPr id="11" name="Slide Number Placeholder 10">
            <a:extLst>
              <a:ext uri="{FF2B5EF4-FFF2-40B4-BE49-F238E27FC236}">
                <a16:creationId xmlns:a16="http://schemas.microsoft.com/office/drawing/2014/main" id="{97B9A89F-5922-4ABF-8ADD-9E859D4E3DA0}"/>
              </a:ext>
            </a:extLst>
          </p:cNvPr>
          <p:cNvSpPr>
            <a:spLocks noGrp="1"/>
          </p:cNvSpPr>
          <p:nvPr>
            <p:ph type="sldNum" sz="quarter" idx="10"/>
          </p:nvPr>
        </p:nvSpPr>
        <p:spPr/>
        <p:txBody>
          <a:bodyPr/>
          <a:lstStyle/>
          <a:p>
            <a:fld id="{68151E55-6873-49E2-B8D5-2F265E6F1973}" type="slidenum">
              <a:rPr lang="en-US" smtClean="0"/>
              <a:t>60</a:t>
            </a:fld>
            <a:endParaRPr lang="en-US" dirty="0"/>
          </a:p>
        </p:txBody>
      </p:sp>
    </p:spTree>
    <p:extLst>
      <p:ext uri="{BB962C8B-B14F-4D97-AF65-F5344CB8AC3E}">
        <p14:creationId xmlns:p14="http://schemas.microsoft.com/office/powerpoint/2010/main" val="19342305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US" dirty="0"/>
              <a:t>Polynomial Roots</a:t>
            </a:r>
            <a:endParaRPr lang="en-US" sz="1200" dirty="0"/>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55259" y="1278384"/>
            <a:ext cx="7705160" cy="5131293"/>
          </a:xfrm>
        </p:spPr>
        <p:txBody>
          <a:bodyPr>
            <a:normAutofit/>
          </a:bodyPr>
          <a:lstStyle/>
          <a:p>
            <a:pPr>
              <a:spcAft>
                <a:spcPts val="1000"/>
              </a:spcAft>
            </a:pPr>
            <a:r>
              <a:rPr lang="en-US" dirty="0"/>
              <a:t>The function </a:t>
            </a:r>
            <a:r>
              <a:rPr lang="en-US" dirty="0">
                <a:latin typeface="Courier Std" pitchFamily="49" charset="0"/>
              </a:rPr>
              <a:t>roots(a)</a:t>
            </a:r>
            <a:r>
              <a:rPr lang="en-US" dirty="0"/>
              <a:t>computes the roots of a polynomial specified by the coefficient array </a:t>
            </a:r>
            <a:r>
              <a:rPr lang="en-US" dirty="0">
                <a:latin typeface="Courier Std" pitchFamily="49" charset="0"/>
              </a:rPr>
              <a:t>a</a:t>
            </a:r>
            <a:r>
              <a:rPr lang="en-US" dirty="0"/>
              <a:t>. The result is a </a:t>
            </a:r>
            <a:r>
              <a:rPr lang="en-US" i="1" dirty="0"/>
              <a:t>column </a:t>
            </a:r>
            <a:r>
              <a:rPr lang="en-US" dirty="0"/>
              <a:t>vector that contains the polynomial’s roots.</a:t>
            </a:r>
          </a:p>
          <a:p>
            <a:pPr>
              <a:spcBef>
                <a:spcPts val="2400"/>
              </a:spcBef>
              <a:spcAft>
                <a:spcPts val="2200"/>
              </a:spcAft>
            </a:pPr>
            <a:r>
              <a:rPr lang="en-US" dirty="0"/>
              <a:t>For example,</a:t>
            </a:r>
          </a:p>
          <a:p>
            <a:pPr>
              <a:spcBef>
                <a:spcPts val="600"/>
              </a:spcBef>
              <a:spcAft>
                <a:spcPts val="800"/>
              </a:spcAft>
            </a:pPr>
            <a:r>
              <a:rPr lang="en-US" dirty="0">
                <a:latin typeface="Courier Std" pitchFamily="49" charset="0"/>
              </a:rPr>
              <a:t>&gt;&gt;r = roots([2, 14, 20])</a:t>
            </a:r>
          </a:p>
          <a:p>
            <a:pPr>
              <a:spcBef>
                <a:spcPts val="600"/>
              </a:spcBef>
              <a:spcAft>
                <a:spcPts val="400"/>
              </a:spcAft>
            </a:pPr>
            <a:r>
              <a:rPr lang="en-US" dirty="0">
                <a:latin typeface="Courier Std" pitchFamily="49" charset="0"/>
              </a:rPr>
              <a:t>r = </a:t>
            </a:r>
          </a:p>
          <a:p>
            <a:pPr>
              <a:spcBef>
                <a:spcPts val="600"/>
              </a:spcBef>
              <a:spcAft>
                <a:spcPts val="400"/>
              </a:spcAft>
            </a:pPr>
            <a:r>
              <a:rPr lang="en-US" dirty="0">
                <a:latin typeface="Courier Std" pitchFamily="49" charset="0"/>
              </a:rPr>
              <a:t>   -2</a:t>
            </a:r>
          </a:p>
          <a:p>
            <a:pPr>
              <a:spcBef>
                <a:spcPts val="600"/>
              </a:spcBef>
              <a:spcAft>
                <a:spcPts val="400"/>
              </a:spcAft>
            </a:pPr>
            <a:r>
              <a:rPr lang="en-US" dirty="0">
                <a:latin typeface="Courier Std" pitchFamily="49" charset="0"/>
              </a:rPr>
              <a:t>   -5</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61</a:t>
            </a:fld>
            <a:endParaRPr lang="en-US" dirty="0"/>
          </a:p>
        </p:txBody>
      </p:sp>
    </p:spTree>
    <p:extLst>
      <p:ext uri="{BB962C8B-B14F-4D97-AF65-F5344CB8AC3E}">
        <p14:creationId xmlns:p14="http://schemas.microsoft.com/office/powerpoint/2010/main" val="2445850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5C9536C-1D38-E0D4-9CED-4C1FF1D7E7FA}"/>
                  </a:ext>
                </a:extLst>
              </p:cNvPr>
              <p:cNvSpPr/>
              <p:nvPr/>
            </p:nvSpPr>
            <p:spPr>
              <a:xfrm>
                <a:off x="398418" y="994954"/>
                <a:ext cx="8382000" cy="409342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Q15- Use MATLAB to obtain the roots of</a:t>
                </a: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CA" sz="200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e>
                        <m:sup>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3</m:t>
                          </m:r>
                        </m:sup>
                      </m:sSup>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 +23 </m:t>
                      </m:r>
                      <m:sSup>
                        <m:sSupPr>
                          <m:ctrlPr>
                            <a:rPr kumimoji="0" lang="en-CA" sz="200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e>
                        <m:sup>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2</m:t>
                          </m:r>
                        </m:sup>
                      </m:sSup>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+15</m:t>
                      </m:r>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+6 = 0</m:t>
                      </m:r>
                    </m:oMath>
                  </m:oMathPara>
                </a14:m>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Use the poly function to confirm your answer.</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457200" marR="0" lvl="0" indent="-457200" defTabSz="914400" eaLnBrk="1" fontAlgn="auto" latinLnBrk="0" hangingPunct="1">
                  <a:lnSpc>
                    <a:spcPct val="100000"/>
                  </a:lnSpc>
                  <a:spcBef>
                    <a:spcPts val="0"/>
                  </a:spcBef>
                  <a:spcAft>
                    <a:spcPts val="0"/>
                  </a:spcAft>
                  <a:buClrTx/>
                  <a:buSzTx/>
                  <a:buFont typeface="+mj-lt"/>
                  <a:buAutoNum type="alphaLcParenR"/>
                  <a:tabLst/>
                  <a:defRPr/>
                </a:pPr>
                <a:r>
                  <a:rPr kumimoji="0" lang="nn-NO"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-22.3 , -0.3 + 0.4i, -0.3 - 0.4i (correct)</a:t>
                </a:r>
              </a:p>
              <a:p>
                <a:pPr marL="457200" marR="0" lvl="0" indent="-457200" defTabSz="914400" eaLnBrk="1" fontAlgn="auto" latinLnBrk="0" hangingPunct="1">
                  <a:lnSpc>
                    <a:spcPct val="100000"/>
                  </a:lnSpc>
                  <a:spcBef>
                    <a:spcPts val="0"/>
                  </a:spcBef>
                  <a:spcAft>
                    <a:spcPts val="0"/>
                  </a:spcAft>
                  <a:buClrTx/>
                  <a:buSzTx/>
                  <a:buFont typeface="+mj-lt"/>
                  <a:buAutoNum type="alphaLcParenR"/>
                  <a:tabLst/>
                  <a:defRPr/>
                </a:pPr>
                <a:r>
                  <a:rPr kumimoji="0" lang="nn-NO"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-22.3 ,  0.3 - 0.4i,  0.3 - 0.4i</a:t>
                </a:r>
              </a:p>
              <a:p>
                <a:pPr marL="457200" marR="0" lvl="0" indent="-457200" defTabSz="914400" eaLnBrk="1" fontAlgn="auto" latinLnBrk="0" hangingPunct="1">
                  <a:lnSpc>
                    <a:spcPct val="100000"/>
                  </a:lnSpc>
                  <a:spcBef>
                    <a:spcPts val="0"/>
                  </a:spcBef>
                  <a:spcAft>
                    <a:spcPts val="0"/>
                  </a:spcAft>
                  <a:buClrTx/>
                  <a:buSzTx/>
                  <a:buFont typeface="+mj-lt"/>
                  <a:buAutoNum type="alphaLcParenR"/>
                  <a:tabLst/>
                  <a:defRPr/>
                </a:pPr>
                <a:r>
                  <a:rPr kumimoji="0" lang="nn-NO"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-22.3 ,  -0.3 - 0.4i,  0.3 - 0.4i</a:t>
                </a:r>
              </a:p>
              <a:p>
                <a:pPr marL="457200" marR="0" lvl="0" indent="-457200" defTabSz="914400" eaLnBrk="1" fontAlgn="auto" latinLnBrk="0" hangingPunct="1">
                  <a:lnSpc>
                    <a:spcPct val="100000"/>
                  </a:lnSpc>
                  <a:spcBef>
                    <a:spcPts val="0"/>
                  </a:spcBef>
                  <a:spcAft>
                    <a:spcPts val="0"/>
                  </a:spcAft>
                  <a:buClrTx/>
                  <a:buSzTx/>
                  <a:buFont typeface="+mj-lt"/>
                  <a:buAutoNum type="alphaLcParenR"/>
                  <a:tabLst/>
                  <a:defRPr/>
                </a:pPr>
                <a:r>
                  <a:rPr kumimoji="0" lang="nn-NO"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-22.3 ,  0.3 - 0.4i, -0.3 - 0.4i</a:t>
                </a:r>
              </a:p>
              <a:p>
                <a:pPr marL="457200" marR="0" lvl="0" indent="-457200" defTabSz="914400" eaLnBrk="1" fontAlgn="auto" latinLnBrk="0" hangingPunct="1">
                  <a:lnSpc>
                    <a:spcPct val="100000"/>
                  </a:lnSpc>
                  <a:spcBef>
                    <a:spcPts val="0"/>
                  </a:spcBef>
                  <a:spcAft>
                    <a:spcPts val="0"/>
                  </a:spcAft>
                  <a:buClrTx/>
                  <a:buSzTx/>
                  <a:buFont typeface="+mj-lt"/>
                  <a:buAutoNum type="alphaLcParenR"/>
                  <a:tabLst/>
                  <a:defRPr/>
                </a:pPr>
                <a:endParaRPr kumimoji="0" lang="nn-NO"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65C9536C-1D38-E0D4-9CED-4C1FF1D7E7FA}"/>
                  </a:ext>
                </a:extLst>
              </p:cNvPr>
              <p:cNvSpPr>
                <a:spLocks noRot="1" noChangeAspect="1" noMove="1" noResize="1" noEditPoints="1" noAdjustHandles="1" noChangeArrowheads="1" noChangeShapeType="1" noTextEdit="1"/>
              </p:cNvSpPr>
              <p:nvPr/>
            </p:nvSpPr>
            <p:spPr>
              <a:xfrm>
                <a:off x="398418" y="994954"/>
                <a:ext cx="8382000" cy="4093428"/>
              </a:xfrm>
              <a:prstGeom prst="rect">
                <a:avLst/>
              </a:prstGeom>
              <a:blipFill>
                <a:blip r:embed="rId2"/>
                <a:stretch>
                  <a:fillRect l="-727" t="-74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78C91C1E-698C-EE3D-DB83-9C4D4D089C5A}"/>
              </a:ext>
            </a:extLst>
          </p:cNvPr>
          <p:cNvPicPr>
            <a:picLocks noChangeAspect="1"/>
          </p:cNvPicPr>
          <p:nvPr/>
        </p:nvPicPr>
        <p:blipFill>
          <a:blip r:embed="rId3"/>
          <a:stretch>
            <a:fillRect/>
          </a:stretch>
        </p:blipFill>
        <p:spPr>
          <a:xfrm>
            <a:off x="5117238" y="2402340"/>
            <a:ext cx="3838575" cy="2924175"/>
          </a:xfrm>
          <a:prstGeom prst="rect">
            <a:avLst/>
          </a:prstGeom>
          <a:ln>
            <a:solidFill>
              <a:schemeClr val="tx1"/>
            </a:solidFill>
          </a:ln>
        </p:spPr>
      </p:pic>
    </p:spTree>
    <p:extLst>
      <p:ext uri="{BB962C8B-B14F-4D97-AF65-F5344CB8AC3E}">
        <p14:creationId xmlns:p14="http://schemas.microsoft.com/office/powerpoint/2010/main" val="20763216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US" dirty="0"/>
              <a:t>Polynomial Multiplication and Division</a:t>
            </a:r>
            <a:endParaRPr lang="en-US" sz="1200" dirty="0"/>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579413" y="1315795"/>
            <a:ext cx="7985174" cy="4746171"/>
          </a:xfrm>
        </p:spPr>
        <p:txBody>
          <a:bodyPr/>
          <a:lstStyle/>
          <a:p>
            <a:pPr>
              <a:spcAft>
                <a:spcPts val="1600"/>
              </a:spcAft>
            </a:pPr>
            <a:r>
              <a:rPr lang="en-US" dirty="0"/>
              <a:t>The function </a:t>
            </a:r>
            <a:r>
              <a:rPr lang="en-US" dirty="0">
                <a:latin typeface="Courier Std" pitchFamily="49" charset="0"/>
              </a:rPr>
              <a:t>conv(</a:t>
            </a:r>
            <a:r>
              <a:rPr lang="en-US" dirty="0" err="1">
                <a:latin typeface="Courier Std" pitchFamily="49" charset="0"/>
              </a:rPr>
              <a:t>a,b</a:t>
            </a:r>
            <a:r>
              <a:rPr lang="en-US" dirty="0">
                <a:latin typeface="Courier Std" pitchFamily="49" charset="0"/>
              </a:rPr>
              <a:t>)</a:t>
            </a:r>
            <a:r>
              <a:rPr lang="en-US" dirty="0"/>
              <a:t> computes the product of the two polynomials described by the coefficient arrays </a:t>
            </a:r>
            <a:r>
              <a:rPr lang="en-US" dirty="0">
                <a:latin typeface="Courier Std" pitchFamily="49" charset="0"/>
              </a:rPr>
              <a:t>a</a:t>
            </a:r>
            <a:r>
              <a:rPr lang="en-US" dirty="0"/>
              <a:t> and </a:t>
            </a:r>
            <a:r>
              <a:rPr lang="en-US" dirty="0">
                <a:latin typeface="Courier Std" pitchFamily="49" charset="0"/>
              </a:rPr>
              <a:t>b</a:t>
            </a:r>
            <a:r>
              <a:rPr lang="en-US" dirty="0"/>
              <a:t>. The two polynomials need not be the same degree. The result is the coefficient array of the product polynomial.</a:t>
            </a:r>
          </a:p>
          <a:p>
            <a:pPr>
              <a:spcAft>
                <a:spcPts val="1200"/>
              </a:spcAft>
            </a:pPr>
            <a:r>
              <a:rPr lang="en-US" dirty="0"/>
              <a:t>The function </a:t>
            </a:r>
            <a:r>
              <a:rPr lang="en-US" dirty="0">
                <a:latin typeface="Courier Std" pitchFamily="49" charset="0"/>
              </a:rPr>
              <a:t>[</a:t>
            </a:r>
            <a:r>
              <a:rPr lang="en-US" dirty="0" err="1">
                <a:latin typeface="Courier Std" pitchFamily="49" charset="0"/>
              </a:rPr>
              <a:t>q,r</a:t>
            </a:r>
            <a:r>
              <a:rPr lang="en-US" dirty="0">
                <a:latin typeface="Courier Std" pitchFamily="49" charset="0"/>
              </a:rPr>
              <a:t>] = </a:t>
            </a:r>
            <a:r>
              <a:rPr lang="en-US" dirty="0" err="1">
                <a:latin typeface="Courier Std" pitchFamily="49" charset="0"/>
              </a:rPr>
              <a:t>deconv</a:t>
            </a:r>
            <a:r>
              <a:rPr lang="en-US" dirty="0">
                <a:latin typeface="Courier Std" pitchFamily="49" charset="0"/>
              </a:rPr>
              <a:t>(</a:t>
            </a:r>
            <a:r>
              <a:rPr lang="en-US" dirty="0" err="1">
                <a:latin typeface="Courier Std" pitchFamily="49" charset="0"/>
              </a:rPr>
              <a:t>num,den</a:t>
            </a:r>
            <a:r>
              <a:rPr lang="en-US" dirty="0">
                <a:latin typeface="Courier Std" pitchFamily="49" charset="0"/>
              </a:rPr>
              <a:t>)</a:t>
            </a:r>
            <a:r>
              <a:rPr lang="en-US" dirty="0"/>
              <a:t> computes the result of dividing a numerator polynomial, whose coefficient array is </a:t>
            </a:r>
            <a:r>
              <a:rPr lang="en-US" dirty="0">
                <a:latin typeface="Courier Std" pitchFamily="49" charset="0"/>
              </a:rPr>
              <a:t>num</a:t>
            </a:r>
            <a:r>
              <a:rPr lang="en-US" dirty="0"/>
              <a:t>, by a denominator polynomial represented by the coefficient array </a:t>
            </a:r>
            <a:r>
              <a:rPr lang="en-US" dirty="0">
                <a:latin typeface="Courier Std" pitchFamily="49" charset="0"/>
              </a:rPr>
              <a:t>den</a:t>
            </a:r>
            <a:r>
              <a:rPr lang="en-US" dirty="0"/>
              <a:t>. The quotient polynomial is given by the coefficient array </a:t>
            </a:r>
            <a:r>
              <a:rPr lang="en-US" dirty="0">
                <a:latin typeface="Courier Std" pitchFamily="49" charset="0"/>
              </a:rPr>
              <a:t>q</a:t>
            </a:r>
            <a:r>
              <a:rPr lang="en-US" dirty="0"/>
              <a:t>, and the remainder polynomial is given by the coefficient array </a:t>
            </a:r>
            <a:r>
              <a:rPr lang="en-US" dirty="0">
                <a:latin typeface="Courier Std" pitchFamily="49" charset="0"/>
              </a:rPr>
              <a:t>r</a:t>
            </a:r>
            <a:r>
              <a:rPr lang="en-US" dirty="0"/>
              <a:t>.</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63</a:t>
            </a:fld>
            <a:endParaRPr lang="en-US" dirty="0"/>
          </a:p>
        </p:txBody>
      </p:sp>
    </p:spTree>
    <p:extLst>
      <p:ext uri="{BB962C8B-B14F-4D97-AF65-F5344CB8AC3E}">
        <p14:creationId xmlns:p14="http://schemas.microsoft.com/office/powerpoint/2010/main" val="32262264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US" dirty="0"/>
              <a:t>Polynomial Multiplication and Division: Examples</a:t>
            </a:r>
            <a:endParaRPr lang="en-US" sz="1200" dirty="0"/>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579413" y="1305731"/>
            <a:ext cx="7985174" cy="5139456"/>
          </a:xfrm>
        </p:spPr>
        <p:txBody>
          <a:bodyPr>
            <a:noAutofit/>
          </a:bodyPr>
          <a:lstStyle/>
          <a:p>
            <a:pPr>
              <a:spcBef>
                <a:spcPts val="600"/>
              </a:spcBef>
              <a:spcAft>
                <a:spcPts val="600"/>
              </a:spcAft>
            </a:pPr>
            <a:r>
              <a:rPr lang="en-US" dirty="0">
                <a:latin typeface="Courier Std" pitchFamily="49" charset="0"/>
              </a:rPr>
              <a:t>&gt;&gt;a = [9,-5,3,7];</a:t>
            </a:r>
          </a:p>
          <a:p>
            <a:pPr>
              <a:spcBef>
                <a:spcPts val="600"/>
              </a:spcBef>
              <a:spcAft>
                <a:spcPts val="600"/>
              </a:spcAft>
            </a:pPr>
            <a:r>
              <a:rPr lang="en-US" dirty="0">
                <a:latin typeface="Courier Std" pitchFamily="49" charset="0"/>
              </a:rPr>
              <a:t>&gt;&gt;b = [6,-1,2];</a:t>
            </a:r>
          </a:p>
          <a:p>
            <a:pPr>
              <a:spcBef>
                <a:spcPts val="600"/>
              </a:spcBef>
              <a:spcAft>
                <a:spcPts val="600"/>
              </a:spcAft>
            </a:pPr>
            <a:r>
              <a:rPr lang="en-US" dirty="0">
                <a:latin typeface="Courier Std" pitchFamily="49" charset="0"/>
              </a:rPr>
              <a:t>&gt;&gt;product = conv(</a:t>
            </a:r>
            <a:r>
              <a:rPr lang="en-US" dirty="0" err="1">
                <a:latin typeface="Courier Std" pitchFamily="49" charset="0"/>
              </a:rPr>
              <a:t>a,b</a:t>
            </a:r>
            <a:r>
              <a:rPr lang="en-US" dirty="0">
                <a:latin typeface="Courier Std" pitchFamily="49" charset="0"/>
              </a:rPr>
              <a:t>)</a:t>
            </a:r>
          </a:p>
          <a:p>
            <a:pPr>
              <a:spcBef>
                <a:spcPts val="600"/>
              </a:spcBef>
              <a:spcAft>
                <a:spcPts val="600"/>
              </a:spcAft>
            </a:pPr>
            <a:r>
              <a:rPr lang="en-US" dirty="0">
                <a:latin typeface="Courier Std" pitchFamily="49" charset="0"/>
              </a:rPr>
              <a:t>product =</a:t>
            </a:r>
          </a:p>
          <a:p>
            <a:pPr>
              <a:spcBef>
                <a:spcPts val="600"/>
              </a:spcBef>
              <a:spcAft>
                <a:spcPts val="600"/>
              </a:spcAft>
            </a:pPr>
            <a:r>
              <a:rPr lang="en-US" dirty="0">
                <a:latin typeface="Courier Std" pitchFamily="49" charset="0"/>
              </a:rPr>
              <a:t>   54   -39   41   29   -1   14</a:t>
            </a:r>
          </a:p>
          <a:p>
            <a:pPr>
              <a:spcBef>
                <a:spcPts val="600"/>
              </a:spcBef>
              <a:spcAft>
                <a:spcPts val="600"/>
              </a:spcAft>
            </a:pPr>
            <a:r>
              <a:rPr lang="en-US" dirty="0">
                <a:latin typeface="Courier Std" pitchFamily="49" charset="0"/>
              </a:rPr>
              <a:t>&gt;&gt;[quotient, remainder] = </a:t>
            </a:r>
            <a:r>
              <a:rPr lang="en-US" dirty="0" err="1">
                <a:latin typeface="Courier Std" pitchFamily="49" charset="0"/>
              </a:rPr>
              <a:t>deconv</a:t>
            </a:r>
            <a:r>
              <a:rPr lang="en-US" dirty="0">
                <a:latin typeface="Courier Std" pitchFamily="49" charset="0"/>
              </a:rPr>
              <a:t>(</a:t>
            </a:r>
            <a:r>
              <a:rPr lang="en-US" dirty="0" err="1">
                <a:latin typeface="Courier Std" pitchFamily="49" charset="0"/>
              </a:rPr>
              <a:t>a,b</a:t>
            </a:r>
            <a:r>
              <a:rPr lang="en-US" dirty="0">
                <a:latin typeface="Courier Std" pitchFamily="49" charset="0"/>
              </a:rPr>
              <a:t>)</a:t>
            </a:r>
          </a:p>
          <a:p>
            <a:pPr>
              <a:spcBef>
                <a:spcPts val="600"/>
              </a:spcBef>
              <a:spcAft>
                <a:spcPts val="600"/>
              </a:spcAft>
            </a:pPr>
            <a:r>
              <a:rPr lang="en-US" dirty="0">
                <a:latin typeface="Courier Std" pitchFamily="49" charset="0"/>
              </a:rPr>
              <a:t>quotient =</a:t>
            </a:r>
          </a:p>
          <a:p>
            <a:pPr>
              <a:spcBef>
                <a:spcPts val="600"/>
              </a:spcBef>
              <a:spcAft>
                <a:spcPts val="600"/>
              </a:spcAft>
            </a:pPr>
            <a:r>
              <a:rPr lang="en-US" dirty="0">
                <a:latin typeface="Courier Std" pitchFamily="49" charset="0"/>
              </a:rPr>
              <a:t>   1.5   -0.5833</a:t>
            </a:r>
          </a:p>
          <a:p>
            <a:pPr>
              <a:spcBef>
                <a:spcPts val="600"/>
              </a:spcBef>
              <a:spcAft>
                <a:spcPts val="600"/>
              </a:spcAft>
            </a:pPr>
            <a:r>
              <a:rPr lang="en-US" dirty="0">
                <a:latin typeface="Courier Std" pitchFamily="49" charset="0"/>
              </a:rPr>
              <a:t>remainder =</a:t>
            </a:r>
          </a:p>
          <a:p>
            <a:pPr>
              <a:spcBef>
                <a:spcPts val="600"/>
              </a:spcBef>
              <a:spcAft>
                <a:spcPts val="600"/>
              </a:spcAft>
            </a:pPr>
            <a:r>
              <a:rPr lang="en-US" dirty="0">
                <a:latin typeface="Courier Std" pitchFamily="49" charset="0"/>
              </a:rPr>
              <a:t>   0   0   -0.5833   8.1667</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64</a:t>
            </a:fld>
            <a:endParaRPr lang="en-US" dirty="0"/>
          </a:p>
        </p:txBody>
      </p:sp>
    </p:spTree>
    <p:extLst>
      <p:ext uri="{BB962C8B-B14F-4D97-AF65-F5344CB8AC3E}">
        <p14:creationId xmlns:p14="http://schemas.microsoft.com/office/powerpoint/2010/main" val="2850551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A7C56C4-7AD9-2237-28FA-384C69E74700}"/>
                  </a:ext>
                </a:extLst>
              </p:cNvPr>
              <p:cNvSpPr/>
              <p:nvPr/>
            </p:nvSpPr>
            <p:spPr>
              <a:xfrm>
                <a:off x="428661" y="581570"/>
                <a:ext cx="8061960" cy="2869503"/>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Q16- Use MATLAB to calculate the quotient and the remainder  of </a:t>
                </a: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CA" sz="2000" i="1" u="none" strike="noStrike" kern="0" cap="none" spc="0" normalizeH="0" baseline="0" noProof="0" dirty="0" smtClean="0">
                              <a:ln>
                                <a:noFill/>
                              </a:ln>
                              <a:solidFill>
                                <a:prstClr val="black"/>
                              </a:solidFill>
                              <a:effectLst/>
                              <a:uLnTx/>
                              <a:uFillTx/>
                              <a:latin typeface="Cambria Math" panose="02040503050406030204" pitchFamily="18" charset="0"/>
                            </a:rPr>
                          </m:ctrlPr>
                        </m:fPr>
                        <m:num>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18</m:t>
                          </m:r>
                          <m:sSup>
                            <m:sSupPr>
                              <m:ctrlPr>
                                <a:rPr kumimoji="0" lang="en-CA" sz="200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e>
                            <m:sup>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3</m:t>
                              </m:r>
                            </m:sup>
                          </m:sSup>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 − 5</m:t>
                          </m:r>
                          <m:sSup>
                            <m:sSupPr>
                              <m:ctrlPr>
                                <a:rPr kumimoji="0" lang="en-CA" sz="200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e>
                            <m:sup>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2</m:t>
                              </m:r>
                            </m:sup>
                          </m:sSup>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− 2</m:t>
                          </m:r>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 +3</m:t>
                          </m:r>
                        </m:num>
                        <m:den>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3</m:t>
                          </m:r>
                          <m:sSup>
                            <m:sSupPr>
                              <m:ctrlPr>
                                <a:rPr kumimoji="0" lang="en-CA" sz="200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e>
                            <m:sup>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2</m:t>
                              </m:r>
                            </m:sup>
                          </m:sSup>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+ 7</m:t>
                          </m:r>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 + 4</m:t>
                          </m:r>
                          <m:r>
                            <m:rPr>
                              <m:nor/>
                            </m:rPr>
                            <a:rPr kumimoji="0" lang="en-CA" sz="200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m:t> </m:t>
                          </m:r>
                        </m:den>
                      </m:f>
                    </m:oMath>
                  </m:oMathPara>
                </a14:m>
                <a:endParaRPr kumimoji="0" lang="en-US" sz="2000" u="none" strike="noStrike" kern="0" cap="none" spc="0" normalizeH="0" baseline="0" noProof="0" dirty="0">
                  <a:ln>
                    <a:noFill/>
                  </a:ln>
                  <a:solidFill>
                    <a:prstClr val="black"/>
                  </a:solidFill>
                  <a:effectLst/>
                  <a:uLnTx/>
                  <a:uFillTx/>
                  <a:latin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q</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=6</m:t>
                    </m:r>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−15.7,       </m:t>
                    </m:r>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r</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=83.7</m:t>
                    </m:r>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−65.7</m:t>
                    </m:r>
                  </m:oMath>
                </a14:m>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q</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=−6</m:t>
                    </m:r>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+15.7,    </m:t>
                    </m:r>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r</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=83.7</m:t>
                    </m:r>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+65.7</m:t>
                    </m:r>
                  </m:oMath>
                </a14:m>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q</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=6</m:t>
                    </m:r>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−15.7,    </m:t>
                    </m:r>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r</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=83.7</m:t>
                    </m:r>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+65.7</m:t>
                    </m:r>
                  </m:oMath>
                </a14:m>
                <a:r>
                  <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(correct)</a:t>
                </a:r>
              </a:p>
              <a:p>
                <a:pPr marL="342900" marR="0" lvl="0" indent="-342900" defTabSz="914400" eaLnBrk="1" fontAlgn="auto" latinLnBrk="0" hangingPunct="1">
                  <a:lnSpc>
                    <a:spcPct val="100000"/>
                  </a:lnSpc>
                  <a:spcBef>
                    <a:spcPts val="0"/>
                  </a:spcBef>
                  <a:spcAft>
                    <a:spcPts val="0"/>
                  </a:spcAft>
                  <a:buClrTx/>
                  <a:buSzTx/>
                  <a:buFont typeface="+mj-lt"/>
                  <a:buAutoNum type="alphaLcParenR"/>
                  <a:tabLst/>
                  <a:defRPr/>
                </a:pPr>
                <a14:m>
                  <m:oMath xmlns:m="http://schemas.openxmlformats.org/officeDocument/2006/math">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q</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=6</m:t>
                    </m:r>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+15.7,    </m:t>
                    </m:r>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r</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=83.7</m:t>
                    </m:r>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x</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+65.7</m:t>
                    </m:r>
                  </m:oMath>
                </a14:m>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3A7C56C4-7AD9-2237-28FA-384C69E74700}"/>
                  </a:ext>
                </a:extLst>
              </p:cNvPr>
              <p:cNvSpPr>
                <a:spLocks noRot="1" noChangeAspect="1" noMove="1" noResize="1" noEditPoints="1" noAdjustHandles="1" noChangeArrowheads="1" noChangeShapeType="1" noTextEdit="1"/>
              </p:cNvSpPr>
              <p:nvPr/>
            </p:nvSpPr>
            <p:spPr>
              <a:xfrm>
                <a:off x="428661" y="581570"/>
                <a:ext cx="8061960" cy="2869503"/>
              </a:xfrm>
              <a:prstGeom prst="rect">
                <a:avLst/>
              </a:prstGeom>
              <a:blipFill>
                <a:blip r:embed="rId2"/>
                <a:stretch>
                  <a:fillRect l="-756" t="-106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8648DA25-3496-A591-696D-8D10CEBE48A5}"/>
              </a:ext>
            </a:extLst>
          </p:cNvPr>
          <p:cNvPicPr>
            <a:picLocks noChangeAspect="1"/>
          </p:cNvPicPr>
          <p:nvPr/>
        </p:nvPicPr>
        <p:blipFill>
          <a:blip r:embed="rId3"/>
          <a:stretch>
            <a:fillRect/>
          </a:stretch>
        </p:blipFill>
        <p:spPr>
          <a:xfrm>
            <a:off x="5004395" y="3191423"/>
            <a:ext cx="1724025" cy="381000"/>
          </a:xfrm>
          <a:prstGeom prst="rect">
            <a:avLst/>
          </a:prstGeom>
          <a:ln>
            <a:solidFill>
              <a:schemeClr val="tx1"/>
            </a:solidFill>
          </a:ln>
        </p:spPr>
      </p:pic>
      <p:pic>
        <p:nvPicPr>
          <p:cNvPr id="9" name="Picture 8">
            <a:extLst>
              <a:ext uri="{FF2B5EF4-FFF2-40B4-BE49-F238E27FC236}">
                <a16:creationId xmlns:a16="http://schemas.microsoft.com/office/drawing/2014/main" id="{E4F22C2B-A8BA-1C8B-53DC-F69B64F18DF5}"/>
              </a:ext>
            </a:extLst>
          </p:cNvPr>
          <p:cNvPicPr>
            <a:picLocks noChangeAspect="1"/>
          </p:cNvPicPr>
          <p:nvPr/>
        </p:nvPicPr>
        <p:blipFill>
          <a:blip r:embed="rId4"/>
          <a:stretch>
            <a:fillRect/>
          </a:stretch>
        </p:blipFill>
        <p:spPr>
          <a:xfrm>
            <a:off x="5009564" y="3652161"/>
            <a:ext cx="3838575" cy="2228850"/>
          </a:xfrm>
          <a:prstGeom prst="rect">
            <a:avLst/>
          </a:prstGeom>
          <a:ln>
            <a:solidFill>
              <a:schemeClr val="tx1"/>
            </a:solidFill>
          </a:ln>
        </p:spPr>
      </p:pic>
    </p:spTree>
    <p:extLst>
      <p:ext uri="{BB962C8B-B14F-4D97-AF65-F5344CB8AC3E}">
        <p14:creationId xmlns:p14="http://schemas.microsoft.com/office/powerpoint/2010/main" val="1378986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US" dirty="0"/>
              <a:t>Plotting Polynomials</a:t>
            </a:r>
            <a:endParaRPr lang="en-US" sz="1200" dirty="0"/>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808800" y="1279097"/>
            <a:ext cx="7526399" cy="4854183"/>
          </a:xfrm>
        </p:spPr>
        <p:txBody>
          <a:bodyPr/>
          <a:lstStyle/>
          <a:p>
            <a:r>
              <a:rPr lang="en-US" dirty="0"/>
              <a:t>The function </a:t>
            </a:r>
            <a:r>
              <a:rPr lang="en-US" dirty="0" err="1">
                <a:latin typeface="Courier Std" pitchFamily="49" charset="0"/>
              </a:rPr>
              <a:t>polyval</a:t>
            </a:r>
            <a:r>
              <a:rPr lang="en-US" dirty="0">
                <a:latin typeface="Courier Std" pitchFamily="49" charset="0"/>
              </a:rPr>
              <a:t>(</a:t>
            </a:r>
            <a:r>
              <a:rPr lang="en-US" dirty="0" err="1">
                <a:latin typeface="Courier Std" pitchFamily="49" charset="0"/>
              </a:rPr>
              <a:t>a,x</a:t>
            </a:r>
            <a:r>
              <a:rPr lang="en-US" dirty="0">
                <a:latin typeface="Courier Std" pitchFamily="49" charset="0"/>
              </a:rPr>
              <a:t>)</a:t>
            </a:r>
            <a:r>
              <a:rPr lang="en-US" dirty="0"/>
              <a:t>evaluates a polynomial at specified values of its independent variable </a:t>
            </a:r>
            <a:r>
              <a:rPr lang="en-US" dirty="0">
                <a:latin typeface="Courier Std" pitchFamily="49" charset="0"/>
              </a:rPr>
              <a:t>x</a:t>
            </a:r>
            <a:r>
              <a:rPr lang="en-US" dirty="0"/>
              <a:t>, which can be a matrix or a vector. The polynomial’s coefficients of descending powers are stored in the array </a:t>
            </a:r>
            <a:r>
              <a:rPr lang="en-US" dirty="0">
                <a:latin typeface="Courier Std" pitchFamily="49" charset="0"/>
              </a:rPr>
              <a:t>a</a:t>
            </a:r>
            <a:r>
              <a:rPr lang="en-US" dirty="0"/>
              <a:t>. The result is the same size as </a:t>
            </a:r>
            <a:r>
              <a:rPr lang="en-US" dirty="0">
                <a:latin typeface="Courier Std" pitchFamily="49" charset="0"/>
              </a:rPr>
              <a:t>x</a:t>
            </a:r>
            <a:r>
              <a:rPr lang="en-US" dirty="0"/>
              <a:t>.</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66</a:t>
            </a:fld>
            <a:endParaRPr lang="en-US" dirty="0"/>
          </a:p>
        </p:txBody>
      </p:sp>
    </p:spTree>
    <p:extLst>
      <p:ext uri="{BB962C8B-B14F-4D97-AF65-F5344CB8AC3E}">
        <p14:creationId xmlns:p14="http://schemas.microsoft.com/office/powerpoint/2010/main" val="31385225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0113730-DCF7-4073-9D1F-256EE7CA14F2}"/>
              </a:ext>
            </a:extLst>
          </p:cNvPr>
          <p:cNvSpPr>
            <a:spLocks noGrp="1"/>
          </p:cNvSpPr>
          <p:nvPr>
            <p:ph type="title"/>
          </p:nvPr>
        </p:nvSpPr>
        <p:spPr/>
        <p:txBody>
          <a:bodyPr/>
          <a:lstStyle/>
          <a:p>
            <a:r>
              <a:rPr lang="en-US" dirty="0"/>
              <a:t>Example of Plotting a Polynomial</a:t>
            </a:r>
          </a:p>
        </p:txBody>
      </p:sp>
      <p:sp>
        <p:nvSpPr>
          <p:cNvPr id="8" name="Content Placeholder 7">
            <a:extLst>
              <a:ext uri="{FF2B5EF4-FFF2-40B4-BE49-F238E27FC236}">
                <a16:creationId xmlns:a16="http://schemas.microsoft.com/office/drawing/2014/main" id="{968E820D-A1BC-4277-A990-54BD17EF5E09}"/>
              </a:ext>
            </a:extLst>
          </p:cNvPr>
          <p:cNvSpPr>
            <a:spLocks noGrp="1"/>
          </p:cNvSpPr>
          <p:nvPr>
            <p:ph sz="quarter" idx="11"/>
          </p:nvPr>
        </p:nvSpPr>
        <p:spPr>
          <a:xfrm>
            <a:off x="638324" y="1305019"/>
            <a:ext cx="7872632" cy="4722921"/>
          </a:xfrm>
        </p:spPr>
        <p:txBody>
          <a:bodyPr/>
          <a:lstStyle/>
          <a:p>
            <a:pPr>
              <a:spcBef>
                <a:spcPct val="90000"/>
              </a:spcBef>
              <a:spcAft>
                <a:spcPts val="600"/>
              </a:spcAft>
            </a:pPr>
            <a:r>
              <a:rPr lang="en-US" dirty="0"/>
              <a:t>To plot the polynomial </a:t>
            </a:r>
            <a:r>
              <a:rPr lang="en-US" i="1" dirty="0"/>
              <a:t>f </a:t>
            </a:r>
            <a:r>
              <a:rPr lang="en-US" dirty="0"/>
              <a:t>(</a:t>
            </a:r>
            <a:r>
              <a:rPr lang="en-US" i="1" dirty="0"/>
              <a:t>x</a:t>
            </a:r>
            <a:r>
              <a:rPr lang="en-US" dirty="0"/>
              <a:t>)</a:t>
            </a:r>
            <a:r>
              <a:rPr lang="en-US" sz="1600" dirty="0"/>
              <a:t>  </a:t>
            </a:r>
            <a:r>
              <a:rPr lang="en-US" dirty="0"/>
              <a:t>=</a:t>
            </a:r>
            <a:endParaRPr lang="en-US" dirty="0">
              <a:latin typeface="Courier Std" pitchFamily="49" charset="0"/>
            </a:endParaRPr>
          </a:p>
        </p:txBody>
      </p:sp>
      <p:graphicFrame>
        <p:nvGraphicFramePr>
          <p:cNvPr id="2" name="Object 1">
            <a:extLst>
              <a:ext uri="{FF2B5EF4-FFF2-40B4-BE49-F238E27FC236}">
                <a16:creationId xmlns:a16="http://schemas.microsoft.com/office/drawing/2014/main" id="{0D125BB3-6499-45B1-B5F0-C361A25072B5}"/>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780907477"/>
              </p:ext>
            </p:extLst>
          </p:nvPr>
        </p:nvGraphicFramePr>
        <p:xfrm>
          <a:off x="4414975" y="1309421"/>
          <a:ext cx="1245100" cy="448236"/>
        </p:xfrm>
        <a:graphic>
          <a:graphicData uri="http://schemas.openxmlformats.org/presentationml/2006/ole">
            <mc:AlternateContent xmlns:mc="http://schemas.openxmlformats.org/markup-compatibility/2006">
              <mc:Choice xmlns:v="urn:schemas-microsoft-com:vml" Requires="v">
                <p:oleObj name="Equation" r:id="rId2" imgW="634680" imgH="228600" progId="Equation.DSMT4">
                  <p:embed/>
                </p:oleObj>
              </mc:Choice>
              <mc:Fallback>
                <p:oleObj name="Equation" r:id="rId2" imgW="634680" imgH="228600" progId="Equation.DSMT4">
                  <p:embed/>
                  <p:pic>
                    <p:nvPicPr>
                      <p:cNvPr id="0" name=""/>
                      <p:cNvPicPr/>
                      <p:nvPr/>
                    </p:nvPicPr>
                    <p:blipFill>
                      <a:blip r:embed="rId3"/>
                      <a:stretch>
                        <a:fillRect/>
                      </a:stretch>
                    </p:blipFill>
                    <p:spPr>
                      <a:xfrm>
                        <a:off x="4414975" y="1309421"/>
                        <a:ext cx="1245100" cy="448236"/>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052E383C-361B-4C33-8558-CE3B84B26D96}"/>
              </a:ext>
            </a:extLst>
          </p:cNvPr>
          <p:cNvSpPr>
            <a:spLocks noGrp="1"/>
          </p:cNvSpPr>
          <p:nvPr>
            <p:ph sz="quarter" idx="14"/>
          </p:nvPr>
        </p:nvSpPr>
        <p:spPr>
          <a:xfrm>
            <a:off x="5648931" y="1305019"/>
            <a:ext cx="3012994" cy="554128"/>
          </a:xfrm>
        </p:spPr>
        <p:txBody>
          <a:bodyPr>
            <a:normAutofit/>
          </a:bodyPr>
          <a:lstStyle/>
          <a:p>
            <a:r>
              <a:rPr lang="en-US" dirty="0"/>
              <a:t>+ 3</a:t>
            </a:r>
            <a:r>
              <a:rPr lang="en-US" i="1" dirty="0"/>
              <a:t>x + </a:t>
            </a:r>
            <a:r>
              <a:rPr lang="en-US" dirty="0"/>
              <a:t>7 for </a:t>
            </a:r>
            <a:r>
              <a:rPr lang="en-IN" dirty="0"/>
              <a:t>−</a:t>
            </a:r>
            <a:r>
              <a:rPr lang="en-US" dirty="0"/>
              <a:t> 2 </a:t>
            </a:r>
            <a:r>
              <a:rPr lang="en-IN" dirty="0"/>
              <a:t>≤ </a:t>
            </a:r>
            <a:r>
              <a:rPr lang="en-US" i="1" dirty="0"/>
              <a:t>x </a:t>
            </a:r>
            <a:endParaRPr lang="en-US" dirty="0"/>
          </a:p>
        </p:txBody>
      </p:sp>
      <p:sp>
        <p:nvSpPr>
          <p:cNvPr id="12" name="Content Placeholder 11">
            <a:extLst>
              <a:ext uri="{FF2B5EF4-FFF2-40B4-BE49-F238E27FC236}">
                <a16:creationId xmlns:a16="http://schemas.microsoft.com/office/drawing/2014/main" id="{3CC1364F-493E-43DE-A655-55AE4E0B2990}"/>
              </a:ext>
            </a:extLst>
          </p:cNvPr>
          <p:cNvSpPr>
            <a:spLocks noGrp="1"/>
          </p:cNvSpPr>
          <p:nvPr>
            <p:ph sz="quarter" idx="15"/>
          </p:nvPr>
        </p:nvSpPr>
        <p:spPr>
          <a:xfrm>
            <a:off x="607344" y="1680747"/>
            <a:ext cx="2562917" cy="554128"/>
          </a:xfrm>
        </p:spPr>
        <p:txBody>
          <a:bodyPr/>
          <a:lstStyle/>
          <a:p>
            <a:pPr>
              <a:spcBef>
                <a:spcPct val="90000"/>
              </a:spcBef>
              <a:spcAft>
                <a:spcPts val="1200"/>
              </a:spcAft>
            </a:pPr>
            <a:r>
              <a:rPr lang="en-US" dirty="0"/>
              <a:t> </a:t>
            </a:r>
            <a:r>
              <a:rPr lang="en-IN" dirty="0"/>
              <a:t>≤ </a:t>
            </a:r>
            <a:r>
              <a:rPr lang="en-US" dirty="0"/>
              <a:t>5, you type</a:t>
            </a:r>
            <a:endParaRPr lang="en-US" dirty="0">
              <a:latin typeface="Courier Std" pitchFamily="49" charset="0"/>
            </a:endParaRPr>
          </a:p>
        </p:txBody>
      </p:sp>
      <p:sp>
        <p:nvSpPr>
          <p:cNvPr id="13" name="Content Placeholder 12">
            <a:extLst>
              <a:ext uri="{FF2B5EF4-FFF2-40B4-BE49-F238E27FC236}">
                <a16:creationId xmlns:a16="http://schemas.microsoft.com/office/drawing/2014/main" id="{B6B8BF00-DCDB-472A-99A5-C55E305D1C55}"/>
              </a:ext>
            </a:extLst>
          </p:cNvPr>
          <p:cNvSpPr>
            <a:spLocks noGrp="1"/>
          </p:cNvSpPr>
          <p:nvPr>
            <p:ph sz="quarter" idx="16"/>
          </p:nvPr>
        </p:nvSpPr>
        <p:spPr>
          <a:xfrm>
            <a:off x="607345" y="2362061"/>
            <a:ext cx="3964655" cy="1446536"/>
          </a:xfrm>
        </p:spPr>
        <p:txBody>
          <a:bodyPr>
            <a:normAutofit lnSpcReduction="10000"/>
          </a:bodyPr>
          <a:lstStyle/>
          <a:p>
            <a:pPr>
              <a:spcBef>
                <a:spcPct val="90000"/>
              </a:spcBef>
              <a:spcAft>
                <a:spcPts val="1200"/>
              </a:spcAft>
            </a:pPr>
            <a:r>
              <a:rPr lang="en-US" sz="1200" dirty="0">
                <a:latin typeface="Courier Std" pitchFamily="49" charset="0"/>
              </a:rPr>
              <a:t>&gt;&gt;a = [9,-5,3,7];</a:t>
            </a:r>
          </a:p>
          <a:p>
            <a:pPr>
              <a:spcAft>
                <a:spcPts val="1200"/>
              </a:spcAft>
            </a:pPr>
            <a:r>
              <a:rPr lang="en-US" sz="1200" dirty="0">
                <a:latin typeface="Courier Std" pitchFamily="49" charset="0"/>
              </a:rPr>
              <a:t>&gt;&gt;x = -2:0.01:5;</a:t>
            </a:r>
          </a:p>
          <a:p>
            <a:pPr>
              <a:spcAft>
                <a:spcPts val="1200"/>
              </a:spcAft>
            </a:pPr>
            <a:r>
              <a:rPr lang="en-US" sz="1200" dirty="0">
                <a:latin typeface="Courier Std" pitchFamily="49" charset="0"/>
              </a:rPr>
              <a:t>&gt;&gt;f = </a:t>
            </a:r>
            <a:r>
              <a:rPr lang="en-US" sz="1200" dirty="0" err="1">
                <a:latin typeface="Courier Std" pitchFamily="49" charset="0"/>
              </a:rPr>
              <a:t>polyval</a:t>
            </a:r>
            <a:r>
              <a:rPr lang="en-US" sz="1200" dirty="0">
                <a:latin typeface="Courier Std" pitchFamily="49" charset="0"/>
              </a:rPr>
              <a:t>(</a:t>
            </a:r>
            <a:r>
              <a:rPr lang="en-US" sz="1200" dirty="0" err="1">
                <a:latin typeface="Courier Std" pitchFamily="49" charset="0"/>
              </a:rPr>
              <a:t>a,x</a:t>
            </a:r>
            <a:r>
              <a:rPr lang="en-US" sz="1200" dirty="0">
                <a:latin typeface="Courier Std" pitchFamily="49" charset="0"/>
              </a:rPr>
              <a:t>);</a:t>
            </a:r>
          </a:p>
          <a:p>
            <a:pPr>
              <a:spcAft>
                <a:spcPts val="1200"/>
              </a:spcAft>
            </a:pPr>
            <a:r>
              <a:rPr lang="en-US" sz="1200" dirty="0">
                <a:latin typeface="Courier Std" pitchFamily="49" charset="0"/>
              </a:rPr>
              <a:t>&gt;&gt;plot(</a:t>
            </a:r>
            <a:r>
              <a:rPr lang="en-US" sz="1200" dirty="0" err="1">
                <a:latin typeface="Courier Std" pitchFamily="49" charset="0"/>
              </a:rPr>
              <a:t>x,f</a:t>
            </a:r>
            <a:r>
              <a:rPr lang="en-US" sz="1200" dirty="0">
                <a:latin typeface="Courier Std" pitchFamily="49" charset="0"/>
              </a:rPr>
              <a:t>),</a:t>
            </a:r>
            <a:r>
              <a:rPr lang="en-US" sz="1200" dirty="0" err="1">
                <a:latin typeface="Courier Std" pitchFamily="49" charset="0"/>
              </a:rPr>
              <a:t>xlabel</a:t>
            </a:r>
            <a:r>
              <a:rPr lang="en-US" sz="1200" dirty="0">
                <a:latin typeface="Courier Std" pitchFamily="49" charset="0"/>
              </a:rPr>
              <a:t>(’x’),</a:t>
            </a:r>
            <a:r>
              <a:rPr lang="en-US" sz="1200" dirty="0" err="1">
                <a:latin typeface="Courier Std" pitchFamily="49" charset="0"/>
              </a:rPr>
              <a:t>ylabel</a:t>
            </a:r>
            <a:r>
              <a:rPr lang="en-US" sz="1200" dirty="0">
                <a:latin typeface="Courier Std" pitchFamily="49" charset="0"/>
              </a:rPr>
              <a:t>(’f(x)’)</a:t>
            </a:r>
          </a:p>
        </p:txBody>
      </p:sp>
      <p:sp>
        <p:nvSpPr>
          <p:cNvPr id="6" name="Slide Number Placeholder 5">
            <a:extLst>
              <a:ext uri="{FF2B5EF4-FFF2-40B4-BE49-F238E27FC236}">
                <a16:creationId xmlns:a16="http://schemas.microsoft.com/office/drawing/2014/main" id="{C877F1E8-D62C-4D18-B6B5-0152A43D2457}"/>
              </a:ext>
            </a:extLst>
          </p:cNvPr>
          <p:cNvSpPr>
            <a:spLocks noGrp="1"/>
          </p:cNvSpPr>
          <p:nvPr>
            <p:ph type="sldNum" sz="quarter" idx="10"/>
          </p:nvPr>
        </p:nvSpPr>
        <p:spPr/>
        <p:txBody>
          <a:bodyPr/>
          <a:lstStyle/>
          <a:p>
            <a:fld id="{68151E55-6873-49E2-B8D5-2F265E6F1973}" type="slidenum">
              <a:rPr lang="en-US" smtClean="0"/>
              <a:t>67</a:t>
            </a:fld>
            <a:endParaRPr lang="en-US" dirty="0"/>
          </a:p>
        </p:txBody>
      </p:sp>
      <p:pic>
        <p:nvPicPr>
          <p:cNvPr id="4" name="Picture 3">
            <a:extLst>
              <a:ext uri="{FF2B5EF4-FFF2-40B4-BE49-F238E27FC236}">
                <a16:creationId xmlns:a16="http://schemas.microsoft.com/office/drawing/2014/main" id="{739D1170-D46D-1461-6AF5-02924629F6FE}"/>
              </a:ext>
            </a:extLst>
          </p:cNvPr>
          <p:cNvPicPr>
            <a:picLocks noChangeAspect="1"/>
          </p:cNvPicPr>
          <p:nvPr/>
        </p:nvPicPr>
        <p:blipFill>
          <a:blip r:embed="rId4"/>
          <a:stretch>
            <a:fillRect/>
          </a:stretch>
        </p:blipFill>
        <p:spPr>
          <a:xfrm>
            <a:off x="4867425" y="2198047"/>
            <a:ext cx="3524250" cy="2648360"/>
          </a:xfrm>
          <a:prstGeom prst="rect">
            <a:avLst/>
          </a:prstGeom>
        </p:spPr>
      </p:pic>
      <p:pic>
        <p:nvPicPr>
          <p:cNvPr id="14" name="Picture 13">
            <a:extLst>
              <a:ext uri="{FF2B5EF4-FFF2-40B4-BE49-F238E27FC236}">
                <a16:creationId xmlns:a16="http://schemas.microsoft.com/office/drawing/2014/main" id="{1456E737-A059-E177-A5C7-13B82ADC75CC}"/>
              </a:ext>
            </a:extLst>
          </p:cNvPr>
          <p:cNvPicPr>
            <a:picLocks noChangeAspect="1"/>
          </p:cNvPicPr>
          <p:nvPr/>
        </p:nvPicPr>
        <p:blipFill>
          <a:blip r:embed="rId5"/>
          <a:stretch>
            <a:fillRect/>
          </a:stretch>
        </p:blipFill>
        <p:spPr>
          <a:xfrm>
            <a:off x="645789" y="4699256"/>
            <a:ext cx="2486025" cy="638175"/>
          </a:xfrm>
          <a:prstGeom prst="rect">
            <a:avLst/>
          </a:prstGeom>
        </p:spPr>
      </p:pic>
      <p:sp>
        <p:nvSpPr>
          <p:cNvPr id="5" name="TextBox 4">
            <a:extLst>
              <a:ext uri="{FF2B5EF4-FFF2-40B4-BE49-F238E27FC236}">
                <a16:creationId xmlns:a16="http://schemas.microsoft.com/office/drawing/2014/main" id="{C3E02692-1698-0640-0163-138B43A0B931}"/>
              </a:ext>
            </a:extLst>
          </p:cNvPr>
          <p:cNvSpPr txBox="1"/>
          <p:nvPr/>
        </p:nvSpPr>
        <p:spPr>
          <a:xfrm>
            <a:off x="607344" y="4286250"/>
            <a:ext cx="745206" cy="369332"/>
          </a:xfrm>
          <a:prstGeom prst="rect">
            <a:avLst/>
          </a:prstGeom>
          <a:noFill/>
        </p:spPr>
        <p:txBody>
          <a:bodyPr wrap="square" rtlCol="0">
            <a:spAutoFit/>
          </a:bodyPr>
          <a:lstStyle/>
          <a:p>
            <a:r>
              <a:rPr lang="en-US" dirty="0"/>
              <a:t>OR</a:t>
            </a:r>
          </a:p>
        </p:txBody>
      </p:sp>
    </p:spTree>
    <p:extLst>
      <p:ext uri="{BB962C8B-B14F-4D97-AF65-F5344CB8AC3E}">
        <p14:creationId xmlns:p14="http://schemas.microsoft.com/office/powerpoint/2010/main" val="119735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9C7D5294-07BB-1337-03DF-B4A94C0EC912}"/>
                  </a:ext>
                </a:extLst>
              </p:cNvPr>
              <p:cNvSpPr/>
              <p:nvPr/>
            </p:nvSpPr>
            <p:spPr>
              <a:xfrm>
                <a:off x="365760" y="1103149"/>
                <a:ext cx="8382000" cy="132343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Q17- Plot the polynomial</a:t>
                </a: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y</m:t>
                      </m:r>
                      <m:r>
                        <a:rPr kumimoji="0" lang="en-CA" sz="2000" b="0" i="0" u="none" strike="noStrike" kern="0" cap="none" spc="0" normalizeH="0" baseline="0" noProof="0" dirty="0" smtClean="0">
                          <a:ln>
                            <a:noFill/>
                          </a:ln>
                          <a:solidFill>
                            <a:prstClr val="black"/>
                          </a:solidFill>
                          <a:effectLst/>
                          <a:uLnTx/>
                          <a:uFillTx/>
                          <a:latin typeface="Cambria Math" panose="02040503050406030204" pitchFamily="18" charset="0"/>
                        </a:rPr>
                        <m:t>=</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18</m:t>
                      </m:r>
                      <m:sSup>
                        <m:sSupPr>
                          <m:ctrlPr>
                            <a:rPr kumimoji="0" lang="en-CA" sz="200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m:t>
                          </m:r>
                        </m:e>
                        <m: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3</m:t>
                          </m:r>
                        </m:sup>
                      </m:s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− 5</m:t>
                      </m:r>
                      <m:sSup>
                        <m:sSupPr>
                          <m:ctrlPr>
                            <a:rPr kumimoji="0" lang="en-CA" sz="200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m:t>
                          </m:r>
                        </m:e>
                        <m: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2</m:t>
                          </m:r>
                        </m:sup>
                      </m:s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− 2</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+3</m:t>
                      </m:r>
                    </m:oMath>
                  </m:oMathPara>
                </a14:m>
                <a:endParaRPr kumimoji="0" lang="es-ES"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over the range −7 ≤ </a:t>
                </a:r>
                <a:r>
                  <a:rPr kumimoji="0" lang="en-CA" sz="200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x </a:t>
                </a: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1.</a:t>
                </a:r>
              </a:p>
              <a:p>
                <a:pPr marL="971550" marR="0" lvl="1" indent="-514350" defTabSz="914400" eaLnBrk="1" fontAlgn="auto" latinLnBrk="0" hangingPunct="1">
                  <a:lnSpc>
                    <a:spcPct val="100000"/>
                  </a:lnSpc>
                  <a:spcBef>
                    <a:spcPts val="0"/>
                  </a:spcBef>
                  <a:spcAft>
                    <a:spcPts val="0"/>
                  </a:spcAft>
                  <a:buClrTx/>
                  <a:buSzTx/>
                  <a:buFont typeface="+mj-lt"/>
                  <a:buAutoNum type="alphaLcParenR"/>
                  <a:tabLst/>
                  <a:defRPr/>
                </a:pPr>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p:sp>
            <p:nvSpPr>
              <p:cNvPr id="12" name="Rectangle 11">
                <a:extLst>
                  <a:ext uri="{FF2B5EF4-FFF2-40B4-BE49-F238E27FC236}">
                    <a16:creationId xmlns:a16="http://schemas.microsoft.com/office/drawing/2014/main" id="{9C7D5294-07BB-1337-03DF-B4A94C0EC912}"/>
                  </a:ext>
                </a:extLst>
              </p:cNvPr>
              <p:cNvSpPr>
                <a:spLocks noRot="1" noChangeAspect="1" noMove="1" noResize="1" noEditPoints="1" noAdjustHandles="1" noChangeArrowheads="1" noChangeShapeType="1" noTextEdit="1"/>
              </p:cNvSpPr>
              <p:nvPr/>
            </p:nvSpPr>
            <p:spPr>
              <a:xfrm>
                <a:off x="365760" y="1103149"/>
                <a:ext cx="8382000" cy="1323439"/>
              </a:xfrm>
              <a:prstGeom prst="rect">
                <a:avLst/>
              </a:prstGeom>
              <a:blipFill>
                <a:blip r:embed="rId2"/>
                <a:stretch>
                  <a:fillRect l="-727" t="-2765"/>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D68CAE89-AE77-C5ED-14EF-A1BD0DF4B188}"/>
              </a:ext>
            </a:extLst>
          </p:cNvPr>
          <p:cNvPicPr>
            <a:picLocks noChangeAspect="1"/>
          </p:cNvPicPr>
          <p:nvPr/>
        </p:nvPicPr>
        <p:blipFill>
          <a:blip r:embed="rId3"/>
          <a:stretch>
            <a:fillRect/>
          </a:stretch>
        </p:blipFill>
        <p:spPr>
          <a:xfrm>
            <a:off x="4964566" y="2695984"/>
            <a:ext cx="3795245" cy="3678692"/>
          </a:xfrm>
          <a:prstGeom prst="rect">
            <a:avLst/>
          </a:prstGeom>
        </p:spPr>
      </p:pic>
      <p:pic>
        <p:nvPicPr>
          <p:cNvPr id="14" name="Picture 13">
            <a:extLst>
              <a:ext uri="{FF2B5EF4-FFF2-40B4-BE49-F238E27FC236}">
                <a16:creationId xmlns:a16="http://schemas.microsoft.com/office/drawing/2014/main" id="{83BB05C2-C5BE-4FD6-980B-339DB9245A63}"/>
              </a:ext>
            </a:extLst>
          </p:cNvPr>
          <p:cNvPicPr>
            <a:picLocks noChangeAspect="1"/>
          </p:cNvPicPr>
          <p:nvPr/>
        </p:nvPicPr>
        <p:blipFill>
          <a:blip r:embed="rId4"/>
          <a:stretch>
            <a:fillRect/>
          </a:stretch>
        </p:blipFill>
        <p:spPr>
          <a:xfrm>
            <a:off x="496661" y="2947307"/>
            <a:ext cx="3448050" cy="876300"/>
          </a:xfrm>
          <a:prstGeom prst="rect">
            <a:avLst/>
          </a:prstGeom>
        </p:spPr>
      </p:pic>
    </p:spTree>
    <p:extLst>
      <p:ext uri="{BB962C8B-B14F-4D97-AF65-F5344CB8AC3E}">
        <p14:creationId xmlns:p14="http://schemas.microsoft.com/office/powerpoint/2010/main" val="40296223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US" dirty="0"/>
              <a:t>Cell Array Functions</a:t>
            </a:r>
            <a:endParaRPr lang="en-US" sz="1200" dirty="0"/>
          </a:p>
        </p:txBody>
      </p:sp>
      <p:graphicFrame>
        <p:nvGraphicFramePr>
          <p:cNvPr id="7" name="Table 2">
            <a:extLst>
              <a:ext uri="{FF2B5EF4-FFF2-40B4-BE49-F238E27FC236}">
                <a16:creationId xmlns:a16="http://schemas.microsoft.com/office/drawing/2014/main" id="{14F7D094-5CEA-408D-9C59-F6F7ECCB8BFF}"/>
              </a:ext>
            </a:extLst>
          </p:cNvPr>
          <p:cNvGraphicFramePr>
            <a:graphicFrameLocks noGrp="1"/>
          </p:cNvGraphicFramePr>
          <p:nvPr>
            <p:extLst>
              <p:ext uri="{D42A27DB-BD31-4B8C-83A1-F6EECF244321}">
                <p14:modId xmlns:p14="http://schemas.microsoft.com/office/powerpoint/2010/main" val="1501851813"/>
              </p:ext>
            </p:extLst>
          </p:nvPr>
        </p:nvGraphicFramePr>
        <p:xfrm>
          <a:off x="699116" y="1371600"/>
          <a:ext cx="7745767" cy="4114800"/>
        </p:xfrm>
        <a:graphic>
          <a:graphicData uri="http://schemas.openxmlformats.org/drawingml/2006/table">
            <a:tbl>
              <a:tblPr firstRow="1" bandRow="1">
                <a:tableStyleId>{5C22544A-7EE6-4342-B048-85BDC9FD1C3A}</a:tableStyleId>
              </a:tblPr>
              <a:tblGrid>
                <a:gridCol w="3017520">
                  <a:extLst>
                    <a:ext uri="{9D8B030D-6E8A-4147-A177-3AD203B41FA5}">
                      <a16:colId xmlns:a16="http://schemas.microsoft.com/office/drawing/2014/main" val="20000"/>
                    </a:ext>
                  </a:extLst>
                </a:gridCol>
                <a:gridCol w="4728247">
                  <a:extLst>
                    <a:ext uri="{9D8B030D-6E8A-4147-A177-3AD203B41FA5}">
                      <a16:colId xmlns:a16="http://schemas.microsoft.com/office/drawing/2014/main" val="20001"/>
                    </a:ext>
                  </a:extLst>
                </a:gridCol>
              </a:tblGrid>
              <a:tr h="556056">
                <a:tc>
                  <a:txBody>
                    <a:bodyPr/>
                    <a:lstStyle/>
                    <a:p>
                      <a:r>
                        <a:rPr lang="en-US" sz="2400" dirty="0">
                          <a:solidFill>
                            <a:schemeClr val="tx1"/>
                          </a:solidFill>
                          <a:latin typeface="Times New Roman" panose="02020603050405020304" pitchFamily="18" charset="0"/>
                          <a:cs typeface="Times New Roman" panose="02020603050405020304" pitchFamily="18" charset="0"/>
                        </a:rPr>
                        <a:t>Function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0089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Courier Std" pitchFamily="49" charset="0"/>
                          <a:cs typeface="Arial" panose="020B0604020202020204" pitchFamily="34" charset="0"/>
                        </a:rPr>
                        <a:t>C = cell(n)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dirty="0">
                          <a:latin typeface="Times New Roman" panose="02020603050405020304" pitchFamily="18" charset="0"/>
                          <a:cs typeface="Times New Roman" panose="02020603050405020304" pitchFamily="18" charset="0"/>
                        </a:rPr>
                        <a:t>Creates an </a:t>
                      </a:r>
                      <a:r>
                        <a:rPr lang="en-US" sz="2400" i="1" dirty="0">
                          <a:latin typeface="Times New Roman" panose="02020603050405020304" pitchFamily="18" charset="0"/>
                          <a:cs typeface="Times New Roman" panose="02020603050405020304" pitchFamily="18" charset="0"/>
                        </a:rPr>
                        <a:t>n </a:t>
                      </a:r>
                      <a:r>
                        <a:rPr lang="en-IN" sz="2400" b="0" dirty="0">
                          <a:solidFill>
                            <a:schemeClr val="tx1"/>
                          </a:solidFill>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cell array </a:t>
                      </a:r>
                      <a:r>
                        <a:rPr lang="en-US" sz="2400" dirty="0">
                          <a:latin typeface="Courier Std" pitchFamily="49" charset="0"/>
                          <a:cs typeface="Arial" panose="020B0604020202020204" pitchFamily="34" charset="0"/>
                        </a:rPr>
                        <a:t>C</a:t>
                      </a:r>
                      <a:r>
                        <a:rPr lang="en-US" sz="2400" dirty="0">
                          <a:latin typeface="Arial"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of empty matrices.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00896">
                <a:tc>
                  <a:txBody>
                    <a:bodyPr/>
                    <a:lstStyle/>
                    <a:p>
                      <a:r>
                        <a:rPr lang="en-US" sz="2400" dirty="0">
                          <a:latin typeface="Courier Std" pitchFamily="49" charset="0"/>
                          <a:cs typeface="Arial" panose="020B0604020202020204" pitchFamily="34" charset="0"/>
                        </a:rPr>
                        <a:t>C = cell(</a:t>
                      </a:r>
                      <a:r>
                        <a:rPr lang="en-US" sz="2400" dirty="0" err="1">
                          <a:latin typeface="Courier Std" pitchFamily="49" charset="0"/>
                          <a:cs typeface="Arial" panose="020B0604020202020204" pitchFamily="34" charset="0"/>
                        </a:rPr>
                        <a:t>n,m</a:t>
                      </a:r>
                      <a:r>
                        <a:rPr lang="en-US" sz="2400" dirty="0">
                          <a:latin typeface="Courier Std" pitchFamily="49" charset="0"/>
                          <a:cs typeface="Arial" panose="020B060402020202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latin typeface="Times New Roman" panose="02020603050405020304" pitchFamily="18" charset="0"/>
                          <a:cs typeface="Times New Roman" panose="02020603050405020304" pitchFamily="18" charset="0"/>
                        </a:rPr>
                        <a:t>Creates an </a:t>
                      </a:r>
                      <a:r>
                        <a:rPr lang="en-US" sz="2400" i="1" dirty="0">
                          <a:latin typeface="Times New Roman" panose="02020603050405020304" pitchFamily="18" charset="0"/>
                          <a:cs typeface="Times New Roman" panose="02020603050405020304" pitchFamily="18" charset="0"/>
                        </a:rPr>
                        <a:t>n</a:t>
                      </a:r>
                      <a:r>
                        <a:rPr lang="en-US" sz="2400" i="1" dirty="0">
                          <a:latin typeface="Arial" pitchFamily="34" charset="0"/>
                          <a:cs typeface="Arial" panose="020B0604020202020204" pitchFamily="34" charset="0"/>
                        </a:rPr>
                        <a:t> </a:t>
                      </a:r>
                      <a:r>
                        <a:rPr lang="en-IN" sz="2400" b="0" dirty="0">
                          <a:solidFill>
                            <a:schemeClr val="tx1"/>
                          </a:solidFill>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cell array </a:t>
                      </a:r>
                      <a:r>
                        <a:rPr lang="en-US" sz="2400" dirty="0">
                          <a:latin typeface="Courier Std" pitchFamily="49" charset="0"/>
                          <a:cs typeface="Arial" panose="020B0604020202020204" pitchFamily="34" charset="0"/>
                        </a:rPr>
                        <a:t>C</a:t>
                      </a:r>
                      <a:r>
                        <a:rPr lang="en-US" sz="2400" dirty="0">
                          <a:latin typeface="Arial"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of</a:t>
                      </a:r>
                      <a:r>
                        <a:rPr lang="en-US" sz="2400" dirty="0">
                          <a:latin typeface="Arial"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empty matrices.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56056">
                <a:tc>
                  <a:txBody>
                    <a:bodyPr/>
                    <a:lstStyle/>
                    <a:p>
                      <a:r>
                        <a:rPr lang="en-US" sz="2400" dirty="0" err="1">
                          <a:latin typeface="Courier Std" pitchFamily="49" charset="0"/>
                          <a:cs typeface="Arial" panose="020B0604020202020204" pitchFamily="34" charset="0"/>
                        </a:rPr>
                        <a:t>celldisp</a:t>
                      </a:r>
                      <a:r>
                        <a:rPr lang="en-US" sz="2400" dirty="0">
                          <a:latin typeface="Courier Std" pitchFamily="49" charset="0"/>
                          <a:cs typeface="Arial" panose="020B0604020202020204" pitchFamily="34" charset="0"/>
                        </a:rPr>
                        <a:t>(C)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latin typeface="Times New Roman" panose="02020603050405020304" pitchFamily="18" charset="0"/>
                          <a:cs typeface="Times New Roman" panose="02020603050405020304" pitchFamily="18" charset="0"/>
                        </a:rPr>
                        <a:t>Displays the contents of cell array</a:t>
                      </a:r>
                      <a:r>
                        <a:rPr lang="en-US" sz="2400" dirty="0">
                          <a:latin typeface="Arial" pitchFamily="34" charset="0"/>
                          <a:cs typeface="Arial" panose="020B0604020202020204" pitchFamily="34" charset="0"/>
                        </a:rPr>
                        <a:t> </a:t>
                      </a:r>
                      <a:r>
                        <a:rPr lang="en-US" sz="2400" dirty="0">
                          <a:latin typeface="Courier Std" pitchFamily="49" charset="0"/>
                          <a:cs typeface="Arial" panose="020B0604020202020204" pitchFamily="34" charset="0"/>
                        </a:rPr>
                        <a:t>C</a:t>
                      </a:r>
                      <a:r>
                        <a:rPr lang="en-US" sz="24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00896">
                <a:tc>
                  <a:txBody>
                    <a:bodyPr/>
                    <a:lstStyle/>
                    <a:p>
                      <a:r>
                        <a:rPr lang="en-US" sz="2400" dirty="0" err="1">
                          <a:latin typeface="Courier Std" pitchFamily="49" charset="0"/>
                          <a:cs typeface="Arial" panose="020B0604020202020204" pitchFamily="34" charset="0"/>
                        </a:rPr>
                        <a:t>cellplot</a:t>
                      </a:r>
                      <a:r>
                        <a:rPr lang="en-US" sz="2400" dirty="0">
                          <a:latin typeface="Courier Std" pitchFamily="49" charset="0"/>
                          <a:cs typeface="Arial" panose="020B0604020202020204" pitchFamily="34" charset="0"/>
                        </a:rPr>
                        <a:t>(C)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latin typeface="Times New Roman" panose="02020603050405020304" pitchFamily="18" charset="0"/>
                          <a:cs typeface="Times New Roman" panose="02020603050405020304" pitchFamily="18" charset="0"/>
                        </a:rPr>
                        <a:t>Displays a graphical representation of the cell array</a:t>
                      </a:r>
                      <a:r>
                        <a:rPr lang="en-US" sz="2400" dirty="0">
                          <a:latin typeface="Arial" pitchFamily="34" charset="0"/>
                          <a:cs typeface="Arial" panose="020B0604020202020204" pitchFamily="34" charset="0"/>
                        </a:rPr>
                        <a:t> </a:t>
                      </a:r>
                      <a:r>
                        <a:rPr lang="en-US" sz="2400" dirty="0">
                          <a:latin typeface="Courier Std" pitchFamily="49" charset="0"/>
                          <a:cs typeface="Arial" panose="020B0604020202020204" pitchFamily="34" charset="0"/>
                        </a:rPr>
                        <a:t>C</a:t>
                      </a:r>
                      <a:r>
                        <a:rPr lang="en-US" sz="24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69</a:t>
            </a:fld>
            <a:endParaRPr lang="en-US" dirty="0"/>
          </a:p>
        </p:txBody>
      </p:sp>
      <p:sp>
        <p:nvSpPr>
          <p:cNvPr id="4" name="TextBox 3">
            <a:extLst>
              <a:ext uri="{FF2B5EF4-FFF2-40B4-BE49-F238E27FC236}">
                <a16:creationId xmlns:a16="http://schemas.microsoft.com/office/drawing/2014/main" id="{D4243876-55AC-E1F5-CB65-51720446015A}"/>
              </a:ext>
            </a:extLst>
          </p:cNvPr>
          <p:cNvSpPr txBox="1"/>
          <p:nvPr/>
        </p:nvSpPr>
        <p:spPr>
          <a:xfrm>
            <a:off x="1223318" y="5663683"/>
            <a:ext cx="7030995" cy="369332"/>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https://www.mathworks.com/help/matlab/ref/cell.html</a:t>
            </a:r>
          </a:p>
        </p:txBody>
      </p:sp>
    </p:spTree>
    <p:extLst>
      <p:ext uri="{BB962C8B-B14F-4D97-AF65-F5344CB8AC3E}">
        <p14:creationId xmlns:p14="http://schemas.microsoft.com/office/powerpoint/2010/main" val="419579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7A31-2A83-4F34-8F54-952A5EEBD7D2}"/>
              </a:ext>
            </a:extLst>
          </p:cNvPr>
          <p:cNvSpPr>
            <a:spLocks noGrp="1"/>
          </p:cNvSpPr>
          <p:nvPr>
            <p:ph type="title"/>
          </p:nvPr>
        </p:nvSpPr>
        <p:spPr/>
        <p:txBody>
          <a:bodyPr>
            <a:normAutofit/>
          </a:bodyPr>
          <a:lstStyle/>
          <a:p>
            <a:r>
              <a:rPr lang="en-US" dirty="0"/>
              <a:t>Vectors </a:t>
            </a:r>
            <a:r>
              <a:rPr lang="en-US" sz="1200" dirty="0"/>
              <a:t>5</a:t>
            </a:r>
          </a:p>
        </p:txBody>
      </p:sp>
      <p:sp>
        <p:nvSpPr>
          <p:cNvPr id="3" name="Content Placeholder 2">
            <a:extLst>
              <a:ext uri="{FF2B5EF4-FFF2-40B4-BE49-F238E27FC236}">
                <a16:creationId xmlns:a16="http://schemas.microsoft.com/office/drawing/2014/main" id="{39FBD600-2527-46AB-9B30-F03E39D60C48}"/>
              </a:ext>
            </a:extLst>
          </p:cNvPr>
          <p:cNvSpPr>
            <a:spLocks noGrp="1"/>
          </p:cNvSpPr>
          <p:nvPr>
            <p:ph sz="quarter" idx="11"/>
          </p:nvPr>
        </p:nvSpPr>
        <p:spPr>
          <a:xfrm>
            <a:off x="848349" y="1287267"/>
            <a:ext cx="7778063" cy="5024760"/>
          </a:xfrm>
        </p:spPr>
        <p:txBody>
          <a:bodyPr>
            <a:noAutofit/>
          </a:bodyPr>
          <a:lstStyle/>
          <a:p>
            <a:pPr>
              <a:spcAft>
                <a:spcPts val="1200"/>
              </a:spcAft>
            </a:pPr>
            <a:r>
              <a:rPr lang="en-US" dirty="0"/>
              <a:t>For example, typing </a:t>
            </a:r>
            <a:r>
              <a:rPr lang="en-US" dirty="0">
                <a:latin typeface="Courier Std" pitchFamily="49" charset="0"/>
              </a:rPr>
              <a:t>x = 0:2:8</a:t>
            </a:r>
            <a:r>
              <a:rPr lang="en-US" dirty="0"/>
              <a:t> creates the vector  </a:t>
            </a:r>
            <a:r>
              <a:rPr lang="en-US" dirty="0">
                <a:latin typeface="Courier Std" pitchFamily="49" charset="0"/>
              </a:rPr>
              <a:t>x = [0,2,4,6,8],</a:t>
            </a:r>
            <a:r>
              <a:rPr lang="en-US" dirty="0"/>
              <a:t> whereas typing </a:t>
            </a:r>
            <a:r>
              <a:rPr lang="en-US" dirty="0">
                <a:latin typeface="Courier Std" pitchFamily="49" charset="0"/>
              </a:rPr>
              <a:t>x = 0:2:7</a:t>
            </a:r>
            <a:r>
              <a:rPr lang="en-US" dirty="0"/>
              <a:t> creates the vector </a:t>
            </a:r>
            <a:r>
              <a:rPr lang="en-US" dirty="0">
                <a:latin typeface="Courier Std" pitchFamily="49" charset="0"/>
              </a:rPr>
              <a:t>x = [0,2,4,6].</a:t>
            </a:r>
          </a:p>
          <a:p>
            <a:pPr>
              <a:spcAft>
                <a:spcPts val="1200"/>
              </a:spcAft>
            </a:pPr>
            <a:r>
              <a:rPr lang="en-US" dirty="0"/>
              <a:t>To create a row vector z consisting of the values from 5 to 8 in steps of 0.1, type </a:t>
            </a:r>
            <a:r>
              <a:rPr lang="en-US" dirty="0">
                <a:latin typeface="Courier Std" pitchFamily="49" charset="0"/>
              </a:rPr>
              <a:t>z = 5:0.1:8.</a:t>
            </a:r>
          </a:p>
          <a:p>
            <a:pPr>
              <a:spcAft>
                <a:spcPts val="1200"/>
              </a:spcAft>
            </a:pPr>
            <a:r>
              <a:rPr lang="en-US" dirty="0"/>
              <a:t>If the increment q is omitted, it is presumed to be 1. Thus typing </a:t>
            </a:r>
            <a:r>
              <a:rPr lang="en-US" dirty="0">
                <a:latin typeface="Courier Std" pitchFamily="49" charset="0"/>
              </a:rPr>
              <a:t>y = -3:2</a:t>
            </a:r>
            <a:r>
              <a:rPr lang="en-US" dirty="0"/>
              <a:t> produces the vector  </a:t>
            </a:r>
            <a:r>
              <a:rPr lang="en-US" dirty="0">
                <a:latin typeface="Courier Std" pitchFamily="49" charset="0"/>
              </a:rPr>
              <a:t>y = [-3,-2,-1,0,1,2].</a:t>
            </a:r>
          </a:p>
        </p:txBody>
      </p:sp>
      <p:sp>
        <p:nvSpPr>
          <p:cNvPr id="7" name="Slide Number Placeholder 5">
            <a:extLst>
              <a:ext uri="{FF2B5EF4-FFF2-40B4-BE49-F238E27FC236}">
                <a16:creationId xmlns:a16="http://schemas.microsoft.com/office/drawing/2014/main" id="{178DE560-FA4E-4BA5-8981-2519CBEDAF9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34114477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ECB7-110A-4955-8881-50265BB4C6C0}"/>
              </a:ext>
            </a:extLst>
          </p:cNvPr>
          <p:cNvSpPr>
            <a:spLocks noGrp="1"/>
          </p:cNvSpPr>
          <p:nvPr>
            <p:ph type="title"/>
          </p:nvPr>
        </p:nvSpPr>
        <p:spPr>
          <a:xfrm>
            <a:off x="1294475" y="134980"/>
            <a:ext cx="6555050" cy="1197385"/>
          </a:xfrm>
        </p:spPr>
        <p:txBody>
          <a:bodyPr/>
          <a:lstStyle/>
          <a:p>
            <a:r>
              <a:rPr lang="en-IN" dirty="0"/>
              <a:t>Arrangement of data in the structure array “student”.</a:t>
            </a:r>
            <a:endParaRPr lang="en-US" sz="1200" dirty="0"/>
          </a:p>
        </p:txBody>
      </p:sp>
      <p:pic>
        <p:nvPicPr>
          <p:cNvPr id="7" name="Picture 2" descr="A structure array labeled 'student' for two students marked student 1 and 2.">
            <a:extLst>
              <a:ext uri="{FF2B5EF4-FFF2-40B4-BE49-F238E27FC236}">
                <a16:creationId xmlns:a16="http://schemas.microsoft.com/office/drawing/2014/main" id="{E6BB3137-C33C-43BA-AF10-4656237950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6812" y="1583138"/>
            <a:ext cx="8229600" cy="369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hidden="1">
            <a:extLst>
              <a:ext uri="{FF2B5EF4-FFF2-40B4-BE49-F238E27FC236}">
                <a16:creationId xmlns:a16="http://schemas.microsoft.com/office/drawing/2014/main" id="{42287736-5E2E-41F6-B55D-9E6C32C36BA3}"/>
              </a:ext>
            </a:extLst>
          </p:cNvPr>
          <p:cNvSpPr>
            <a:spLocks noGrp="1"/>
          </p:cNvSpPr>
          <p:nvPr>
            <p:ph type="body" sz="quarter" idx="13"/>
          </p:nvPr>
        </p:nvSpPr>
        <p:spPr/>
        <p:txBody>
          <a:bodyPr/>
          <a:lstStyle/>
          <a:p>
            <a:endParaRPr lang="en-US"/>
          </a:p>
        </p:txBody>
      </p:sp>
      <p:sp>
        <p:nvSpPr>
          <p:cNvPr id="6" name="Slide Number Placeholder 5">
            <a:extLst>
              <a:ext uri="{FF2B5EF4-FFF2-40B4-BE49-F238E27FC236}">
                <a16:creationId xmlns:a16="http://schemas.microsoft.com/office/drawing/2014/main" id="{CBC5D620-72BB-46FA-B880-F8AD5AF5E791}"/>
              </a:ext>
            </a:extLst>
          </p:cNvPr>
          <p:cNvSpPr>
            <a:spLocks noGrp="1"/>
          </p:cNvSpPr>
          <p:nvPr>
            <p:ph type="sldNum" sz="quarter" idx="10"/>
          </p:nvPr>
        </p:nvSpPr>
        <p:spPr/>
        <p:txBody>
          <a:bodyPr/>
          <a:lstStyle/>
          <a:p>
            <a:fld id="{68151E55-6873-49E2-B8D5-2F265E6F1973}" type="slidenum">
              <a:rPr lang="en-US" smtClean="0"/>
              <a:t>70</a:t>
            </a:fld>
            <a:endParaRPr lang="en-US" dirty="0"/>
          </a:p>
        </p:txBody>
      </p:sp>
      <p:sp>
        <p:nvSpPr>
          <p:cNvPr id="10" name="TextBox 9">
            <a:extLst>
              <a:ext uri="{FF2B5EF4-FFF2-40B4-BE49-F238E27FC236}">
                <a16:creationId xmlns:a16="http://schemas.microsoft.com/office/drawing/2014/main" id="{8A97E14D-A3CC-F79C-DDB3-470F1D839F44}"/>
              </a:ext>
            </a:extLst>
          </p:cNvPr>
          <p:cNvSpPr txBox="1"/>
          <p:nvPr/>
        </p:nvSpPr>
        <p:spPr>
          <a:xfrm>
            <a:off x="2372497" y="5789530"/>
            <a:ext cx="4572000" cy="369332"/>
          </a:xfrm>
          <a:prstGeom prst="rect">
            <a:avLst/>
          </a:prstGeom>
          <a:noFill/>
        </p:spPr>
        <p:txBody>
          <a:bodyPr wrap="square">
            <a:spAutoFit/>
          </a:bodyPr>
          <a:lstStyle/>
          <a:p>
            <a:r>
              <a:rPr lang="en-US" dirty="0"/>
              <a:t>https://tinyurl.com/2ubuhpt6</a:t>
            </a:r>
          </a:p>
        </p:txBody>
      </p:sp>
    </p:spTree>
    <p:extLst>
      <p:ext uri="{BB962C8B-B14F-4D97-AF65-F5344CB8AC3E}">
        <p14:creationId xmlns:p14="http://schemas.microsoft.com/office/powerpoint/2010/main" val="10499407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US" dirty="0"/>
              <a:t>Structure Functions </a:t>
            </a:r>
            <a:r>
              <a:rPr lang="en-US" sz="1200" dirty="0"/>
              <a:t>1</a:t>
            </a:r>
          </a:p>
        </p:txBody>
      </p:sp>
      <p:graphicFrame>
        <p:nvGraphicFramePr>
          <p:cNvPr id="5" name="Table 2">
            <a:extLst>
              <a:ext uri="{FF2B5EF4-FFF2-40B4-BE49-F238E27FC236}">
                <a16:creationId xmlns:a16="http://schemas.microsoft.com/office/drawing/2014/main" id="{AC2EE9E9-BA17-4E41-91CA-2195638BCAA1}"/>
              </a:ext>
            </a:extLst>
          </p:cNvPr>
          <p:cNvGraphicFramePr>
            <a:graphicFrameLocks noGrp="1"/>
          </p:cNvGraphicFramePr>
          <p:nvPr>
            <p:extLst>
              <p:ext uri="{D42A27DB-BD31-4B8C-83A1-F6EECF244321}">
                <p14:modId xmlns:p14="http://schemas.microsoft.com/office/powerpoint/2010/main" val="3940818704"/>
              </p:ext>
            </p:extLst>
          </p:nvPr>
        </p:nvGraphicFramePr>
        <p:xfrm>
          <a:off x="497371" y="1371600"/>
          <a:ext cx="8149257" cy="4114800"/>
        </p:xfrm>
        <a:graphic>
          <a:graphicData uri="http://schemas.openxmlformats.org/drawingml/2006/table">
            <a:tbl>
              <a:tblPr firstRow="1" bandRow="1">
                <a:tableStyleId>{5C22544A-7EE6-4342-B048-85BDC9FD1C3A}</a:tableStyleId>
              </a:tblPr>
              <a:tblGrid>
                <a:gridCol w="4023360">
                  <a:extLst>
                    <a:ext uri="{9D8B030D-6E8A-4147-A177-3AD203B41FA5}">
                      <a16:colId xmlns:a16="http://schemas.microsoft.com/office/drawing/2014/main" val="20000"/>
                    </a:ext>
                  </a:extLst>
                </a:gridCol>
                <a:gridCol w="4125897">
                  <a:extLst>
                    <a:ext uri="{9D8B030D-6E8A-4147-A177-3AD203B41FA5}">
                      <a16:colId xmlns:a16="http://schemas.microsoft.com/office/drawing/2014/main" val="20001"/>
                    </a:ext>
                  </a:extLst>
                </a:gridCol>
              </a:tblGrid>
              <a:tr h="518984">
                <a:tc>
                  <a:txBody>
                    <a:bodyPr/>
                    <a:lstStyle/>
                    <a:p>
                      <a:r>
                        <a:rPr lang="en-US" sz="2200" dirty="0">
                          <a:solidFill>
                            <a:schemeClr val="tx1"/>
                          </a:solidFill>
                          <a:latin typeface="Times New Roman" panose="02020603050405020304" pitchFamily="18" charset="0"/>
                          <a:cs typeface="Times New Roman" panose="02020603050405020304" pitchFamily="18" charset="0"/>
                        </a:rPr>
                        <a:t>Function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200" dirty="0">
                          <a:solidFill>
                            <a:schemeClr val="tx1"/>
                          </a:solidFill>
                          <a:latin typeface="Times New Roman" panose="02020603050405020304" pitchFamily="18" charset="0"/>
                          <a:cs typeface="Times New Roman" panose="02020603050405020304" pitchFamily="18" charset="0"/>
                        </a:rPr>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33452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Courier Std" pitchFamily="49" charset="0"/>
                          <a:cs typeface="Arial" panose="020B0604020202020204" pitchFamily="34" charset="0"/>
                        </a:rPr>
                        <a:t>names = fieldnames(S)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200" dirty="0">
                          <a:latin typeface="Times New Roman" panose="02020603050405020304" pitchFamily="18" charset="0"/>
                          <a:cs typeface="Times New Roman" panose="02020603050405020304" pitchFamily="18" charset="0"/>
                        </a:rPr>
                        <a:t>Returns the field names associated with the structure array S as names, a cell array of strings.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34528">
                <a:tc>
                  <a:txBody>
                    <a:bodyPr/>
                    <a:lstStyle/>
                    <a:p>
                      <a:r>
                        <a:rPr lang="en-US" sz="2200" dirty="0" err="1">
                          <a:latin typeface="Courier Std" pitchFamily="49" charset="0"/>
                          <a:cs typeface="Arial" panose="020B0604020202020204" pitchFamily="34" charset="0"/>
                        </a:rPr>
                        <a:t>isfield</a:t>
                      </a:r>
                      <a:r>
                        <a:rPr lang="en-US" sz="2200" dirty="0">
                          <a:latin typeface="Courier Std" pitchFamily="49" charset="0"/>
                          <a:cs typeface="Arial" panose="020B0604020202020204" pitchFamily="34" charset="0"/>
                        </a:rPr>
                        <a:t>(</a:t>
                      </a:r>
                      <a:r>
                        <a:rPr lang="en-US" sz="2200" dirty="0" err="1">
                          <a:latin typeface="Courier Std" pitchFamily="49" charset="0"/>
                          <a:cs typeface="Arial" panose="020B0604020202020204" pitchFamily="34" charset="0"/>
                        </a:rPr>
                        <a:t>S,’field</a:t>
                      </a:r>
                      <a:r>
                        <a:rPr lang="en-US" sz="2200" dirty="0">
                          <a:latin typeface="Courier Std" pitchFamily="49" charset="0"/>
                          <a:cs typeface="Arial" panose="020B060402020202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200" dirty="0">
                          <a:latin typeface="Times New Roman" panose="02020603050405020304" pitchFamily="18" charset="0"/>
                          <a:cs typeface="Times New Roman" panose="02020603050405020304" pitchFamily="18" charset="0"/>
                        </a:rPr>
                        <a:t>Returns 1 if ’field’ is the name of a field in the structure array S, and 0 otherwise.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26760">
                <a:tc>
                  <a:txBody>
                    <a:bodyPr/>
                    <a:lstStyle/>
                    <a:p>
                      <a:r>
                        <a:rPr lang="en-US" sz="2200" dirty="0" err="1">
                          <a:latin typeface="Courier Std" pitchFamily="49" charset="0"/>
                          <a:cs typeface="Arial" panose="020B0604020202020204" pitchFamily="34" charset="0"/>
                        </a:rPr>
                        <a:t>isstruct</a:t>
                      </a:r>
                      <a:r>
                        <a:rPr lang="en-US" sz="2200" dirty="0">
                          <a:latin typeface="Courier Std" pitchFamily="49" charset="0"/>
                          <a:cs typeface="Arial" panose="020B0604020202020204" pitchFamily="34" charset="0"/>
                        </a:rPr>
                        <a: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200" dirty="0">
                          <a:latin typeface="Times New Roman" panose="02020603050405020304" pitchFamily="18" charset="0"/>
                          <a:cs typeface="Times New Roman" panose="02020603050405020304" pitchFamily="18" charset="0"/>
                        </a:rPr>
                        <a:t>Returns 1 if the array S is a</a:t>
                      </a:r>
                    </a:p>
                    <a:p>
                      <a:r>
                        <a:rPr lang="en-US" sz="2200" dirty="0">
                          <a:latin typeface="Times New Roman" panose="02020603050405020304" pitchFamily="18" charset="0"/>
                          <a:cs typeface="Times New Roman" panose="02020603050405020304" pitchFamily="18" charset="0"/>
                        </a:rPr>
                        <a:t>structure and 0 otherwise.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71</a:t>
            </a:fld>
            <a:endParaRPr lang="en-US" dirty="0"/>
          </a:p>
        </p:txBody>
      </p:sp>
    </p:spTree>
    <p:extLst>
      <p:ext uri="{BB962C8B-B14F-4D97-AF65-F5344CB8AC3E}">
        <p14:creationId xmlns:p14="http://schemas.microsoft.com/office/powerpoint/2010/main" val="10285971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US" dirty="0"/>
              <a:t>Structure Functions </a:t>
            </a:r>
            <a:r>
              <a:rPr lang="en-US" sz="1200" dirty="0"/>
              <a:t>2</a:t>
            </a:r>
          </a:p>
        </p:txBody>
      </p:sp>
      <p:graphicFrame>
        <p:nvGraphicFramePr>
          <p:cNvPr id="7" name="Table 2">
            <a:extLst>
              <a:ext uri="{FF2B5EF4-FFF2-40B4-BE49-F238E27FC236}">
                <a16:creationId xmlns:a16="http://schemas.microsoft.com/office/drawing/2014/main" id="{6D204BED-982F-4236-BAEE-E04F19C2307F}"/>
              </a:ext>
            </a:extLst>
          </p:cNvPr>
          <p:cNvGraphicFramePr>
            <a:graphicFrameLocks noGrp="1"/>
          </p:cNvGraphicFramePr>
          <p:nvPr>
            <p:extLst>
              <p:ext uri="{D42A27DB-BD31-4B8C-83A1-F6EECF244321}">
                <p14:modId xmlns:p14="http://schemas.microsoft.com/office/powerpoint/2010/main" val="3658798156"/>
              </p:ext>
            </p:extLst>
          </p:nvPr>
        </p:nvGraphicFramePr>
        <p:xfrm>
          <a:off x="640080" y="1485777"/>
          <a:ext cx="8503920" cy="2767912"/>
        </p:xfrm>
        <a:graphic>
          <a:graphicData uri="http://schemas.openxmlformats.org/drawingml/2006/table">
            <a:tbl>
              <a:tblPr firstRow="1" bandRow="1">
                <a:tableStyleId>{5C22544A-7EE6-4342-B048-85BDC9FD1C3A}</a:tableStyleId>
              </a:tblPr>
              <a:tblGrid>
                <a:gridCol w="4023360">
                  <a:extLst>
                    <a:ext uri="{9D8B030D-6E8A-4147-A177-3AD203B41FA5}">
                      <a16:colId xmlns:a16="http://schemas.microsoft.com/office/drawing/2014/main" val="20000"/>
                    </a:ext>
                  </a:extLst>
                </a:gridCol>
                <a:gridCol w="4480560">
                  <a:extLst>
                    <a:ext uri="{9D8B030D-6E8A-4147-A177-3AD203B41FA5}">
                      <a16:colId xmlns:a16="http://schemas.microsoft.com/office/drawing/2014/main" val="20001"/>
                    </a:ext>
                  </a:extLst>
                </a:gridCol>
              </a:tblGrid>
              <a:tr h="518984">
                <a:tc>
                  <a:txBody>
                    <a:bodyPr/>
                    <a:lstStyle/>
                    <a:p>
                      <a:r>
                        <a:rPr lang="en-US" sz="2200" dirty="0">
                          <a:solidFill>
                            <a:schemeClr val="tx1"/>
                          </a:solidFill>
                          <a:latin typeface="Times New Roman" panose="02020603050405020304" pitchFamily="18" charset="0"/>
                          <a:cs typeface="Times New Roman" panose="02020603050405020304" pitchFamily="18" charset="0"/>
                        </a:rPr>
                        <a:t>Function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200" dirty="0">
                          <a:solidFill>
                            <a:schemeClr val="tx1"/>
                          </a:solidFill>
                          <a:latin typeface="Times New Roman" panose="02020603050405020304" pitchFamily="18" charset="0"/>
                          <a:cs typeface="Times New Roman" panose="02020603050405020304" pitchFamily="18" charset="0"/>
                        </a:rPr>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914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Courier Std" pitchFamily="49" charset="0"/>
                          <a:cs typeface="Arial" panose="020B0604020202020204" pitchFamily="34" charset="0"/>
                        </a:rPr>
                        <a:t>S = </a:t>
                      </a:r>
                      <a:r>
                        <a:rPr lang="en-US" sz="2200" dirty="0" err="1">
                          <a:latin typeface="Courier Std" pitchFamily="49" charset="0"/>
                          <a:cs typeface="Arial" panose="020B0604020202020204" pitchFamily="34" charset="0"/>
                        </a:rPr>
                        <a:t>rmfield</a:t>
                      </a:r>
                      <a:r>
                        <a:rPr lang="en-US" sz="2200" dirty="0">
                          <a:latin typeface="Courier Std" pitchFamily="49" charset="0"/>
                          <a:cs typeface="Arial" panose="020B0604020202020204" pitchFamily="34" charset="0"/>
                        </a:rPr>
                        <a:t>(</a:t>
                      </a:r>
                      <a:r>
                        <a:rPr lang="en-US" sz="2200" dirty="0" err="1">
                          <a:latin typeface="Courier Std" pitchFamily="49" charset="0"/>
                          <a:cs typeface="Arial" panose="020B0604020202020204" pitchFamily="34" charset="0"/>
                        </a:rPr>
                        <a:t>S,’field</a:t>
                      </a:r>
                      <a:r>
                        <a:rPr lang="en-US" sz="2200" dirty="0">
                          <a:latin typeface="Courier Std" pitchFamily="49" charset="0"/>
                          <a:cs typeface="Arial" panose="020B0604020202020204" pitchFamily="34"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200" dirty="0">
                          <a:latin typeface="Times New Roman" panose="02020603050405020304" pitchFamily="18" charset="0"/>
                          <a:cs typeface="Times New Roman" panose="02020603050405020304" pitchFamily="18" charset="0"/>
                        </a:rPr>
                        <a:t>Removes the field ’field’ from the structure array </a:t>
                      </a:r>
                      <a:r>
                        <a:rPr lang="en-US" sz="2200" dirty="0">
                          <a:latin typeface="Courier Std" pitchFamily="49" charset="0"/>
                          <a:cs typeface="Arial" panose="020B0604020202020204" pitchFamily="34" charset="0"/>
                        </a:rPr>
                        <a:t>S</a:t>
                      </a:r>
                      <a:r>
                        <a:rPr lang="en-US" sz="2200" dirty="0">
                          <a:latin typeface="Times New Roman" panose="02020603050405020304" pitchFamily="18" charset="0"/>
                          <a:cs typeface="Times New Roman" panose="02020603050405020304" pitchFamily="18"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34528">
                <a:tc>
                  <a:txBody>
                    <a:bodyPr/>
                    <a:lstStyle/>
                    <a:p>
                      <a:r>
                        <a:rPr lang="en-US" sz="2200" dirty="0">
                          <a:latin typeface="Courier Std" pitchFamily="49" charset="0"/>
                          <a:cs typeface="Arial" panose="020B0604020202020204" pitchFamily="34" charset="0"/>
                        </a:rPr>
                        <a:t>S = </a:t>
                      </a:r>
                      <a:r>
                        <a:rPr lang="en-US" sz="2200" dirty="0" err="1">
                          <a:latin typeface="Courier Std" pitchFamily="49" charset="0"/>
                          <a:cs typeface="Arial" panose="020B0604020202020204" pitchFamily="34" charset="0"/>
                        </a:rPr>
                        <a:t>struct</a:t>
                      </a:r>
                      <a:r>
                        <a:rPr lang="en-US" sz="2200" dirty="0">
                          <a:latin typeface="Courier Std" pitchFamily="49" charset="0"/>
                          <a:cs typeface="Arial" panose="020B0604020202020204" pitchFamily="34" charset="0"/>
                        </a:rPr>
                        <a:t>(’f1’,’v1’,</a:t>
                      </a:r>
                    </a:p>
                    <a:p>
                      <a:r>
                        <a:rPr lang="en-US" sz="2200" dirty="0">
                          <a:latin typeface="Courier Std" pitchFamily="49" charset="0"/>
                          <a:cs typeface="Arial" panose="020B0604020202020204" pitchFamily="34" charset="0"/>
                        </a:rPr>
                        <a:t>’f2’,’v2’,...)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200" dirty="0">
                          <a:latin typeface="Times New Roman" panose="02020603050405020304" pitchFamily="18" charset="0"/>
                          <a:cs typeface="Times New Roman" panose="02020603050405020304" pitchFamily="18" charset="0"/>
                        </a:rPr>
                        <a:t>Creates a structure array with the fields ’</a:t>
                      </a:r>
                      <a:r>
                        <a:rPr lang="en-US" sz="2200" dirty="0">
                          <a:latin typeface="Courier Std" pitchFamily="49" charset="0"/>
                          <a:cs typeface="Arial" panose="020B0604020202020204" pitchFamily="34" charset="0"/>
                        </a:rPr>
                        <a:t>f1</a:t>
                      </a:r>
                      <a:r>
                        <a:rPr lang="en-US" sz="2200" dirty="0">
                          <a:latin typeface="Times New Roman" panose="02020603050405020304" pitchFamily="18" charset="0"/>
                          <a:cs typeface="Times New Roman" panose="02020603050405020304" pitchFamily="18" charset="0"/>
                        </a:rPr>
                        <a:t>’, ’</a:t>
                      </a:r>
                      <a:r>
                        <a:rPr lang="en-US" sz="2200" dirty="0">
                          <a:latin typeface="Courier Std" pitchFamily="49" charset="0"/>
                          <a:cs typeface="Arial" panose="020B0604020202020204" pitchFamily="34" charset="0"/>
                        </a:rPr>
                        <a:t>f2</a:t>
                      </a:r>
                      <a:r>
                        <a:rPr lang="en-US" sz="2200" dirty="0">
                          <a:latin typeface="Times New Roman" panose="02020603050405020304" pitchFamily="18" charset="0"/>
                          <a:cs typeface="Times New Roman" panose="02020603050405020304" pitchFamily="18" charset="0"/>
                        </a:rPr>
                        <a:t>’, . . . having the values ’</a:t>
                      </a:r>
                      <a:r>
                        <a:rPr lang="en-US" sz="2200" dirty="0">
                          <a:latin typeface="Courier Std" pitchFamily="49" charset="0"/>
                          <a:cs typeface="Arial" panose="020B0604020202020204" pitchFamily="34" charset="0"/>
                        </a:rPr>
                        <a:t>v1</a:t>
                      </a:r>
                      <a:r>
                        <a:rPr lang="en-US" sz="2200" dirty="0">
                          <a:latin typeface="Times New Roman" panose="02020603050405020304" pitchFamily="18" charset="0"/>
                          <a:cs typeface="Times New Roman" panose="02020603050405020304" pitchFamily="18" charset="0"/>
                        </a:rPr>
                        <a:t>’, ’</a:t>
                      </a:r>
                      <a:r>
                        <a:rPr lang="en-US" sz="2200" dirty="0">
                          <a:latin typeface="Courier Std" pitchFamily="49" charset="0"/>
                          <a:cs typeface="Arial" panose="020B0604020202020204" pitchFamily="34" charset="0"/>
                        </a:rPr>
                        <a:t>v2</a:t>
                      </a:r>
                      <a:r>
                        <a:rPr lang="en-US" sz="2200" dirty="0">
                          <a:latin typeface="Times New Roman" panose="02020603050405020304" pitchFamily="18" charset="0"/>
                          <a:cs typeface="Times New Roman" panose="02020603050405020304" pitchFamily="18" charset="0"/>
                        </a:rPr>
                        <a:t>’, . . .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72</a:t>
            </a:fld>
            <a:endParaRPr lang="en-US" dirty="0"/>
          </a:p>
        </p:txBody>
      </p:sp>
    </p:spTree>
    <p:extLst>
      <p:ext uri="{BB962C8B-B14F-4D97-AF65-F5344CB8AC3E}">
        <p14:creationId xmlns:p14="http://schemas.microsoft.com/office/powerpoint/2010/main" val="36322672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ED24045-607F-425E-9D34-BDAD53B17E29}"/>
              </a:ext>
            </a:extLst>
          </p:cNvPr>
          <p:cNvSpPr>
            <a:spLocks noGrp="1"/>
          </p:cNvSpPr>
          <p:nvPr>
            <p:ph type="title"/>
          </p:nvPr>
        </p:nvSpPr>
        <p:spPr/>
        <p:txBody>
          <a:bodyPr/>
          <a:lstStyle/>
          <a:p>
            <a:r>
              <a:rPr lang="en-US" dirty="0"/>
              <a:t>End of Main Content</a:t>
            </a:r>
          </a:p>
        </p:txBody>
      </p:sp>
      <p:sp>
        <p:nvSpPr>
          <p:cNvPr id="4" name="Footer Placeholder 2">
            <a:extLst>
              <a:ext uri="{FF2B5EF4-FFF2-40B4-BE49-F238E27FC236}">
                <a16:creationId xmlns:a16="http://schemas.microsoft.com/office/drawing/2014/main" id="{B24A22A3-5CB5-44B0-9476-36962B349166}"/>
              </a:ext>
            </a:extLst>
          </p:cNvPr>
          <p:cNvSpPr txBox="1">
            <a:spLocks/>
          </p:cNvSpPr>
          <p:nvPr/>
        </p:nvSpPr>
        <p:spPr>
          <a:xfrm>
            <a:off x="0" y="6478588"/>
            <a:ext cx="9144000" cy="379412"/>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spcAft>
                <a:spcPct val="0"/>
              </a:spcAft>
              <a:defRPr/>
            </a:pPr>
            <a:r>
              <a:rPr lang="en-US" sz="800" dirty="0">
                <a:solidFill>
                  <a:srgbClr val="000000"/>
                </a:solidFill>
                <a:latin typeface="Times New Roman" panose="02020603050405020304" pitchFamily="18" charset="0"/>
                <a:cs typeface="Times New Roman" panose="02020603050405020304" pitchFamily="18" charset="0"/>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1514040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7A31-2A83-4F34-8F54-952A5EEBD7D2}"/>
              </a:ext>
            </a:extLst>
          </p:cNvPr>
          <p:cNvSpPr>
            <a:spLocks noGrp="1"/>
          </p:cNvSpPr>
          <p:nvPr>
            <p:ph type="title"/>
          </p:nvPr>
        </p:nvSpPr>
        <p:spPr/>
        <p:txBody>
          <a:bodyPr>
            <a:normAutofit/>
          </a:bodyPr>
          <a:lstStyle/>
          <a:p>
            <a:r>
              <a:rPr lang="en-US" dirty="0"/>
              <a:t>Vectors </a:t>
            </a:r>
            <a:r>
              <a:rPr lang="en-US" sz="1200" dirty="0"/>
              <a:t>6</a:t>
            </a:r>
          </a:p>
        </p:txBody>
      </p:sp>
      <p:sp>
        <p:nvSpPr>
          <p:cNvPr id="3" name="Content Placeholder 2">
            <a:extLst>
              <a:ext uri="{FF2B5EF4-FFF2-40B4-BE49-F238E27FC236}">
                <a16:creationId xmlns:a16="http://schemas.microsoft.com/office/drawing/2014/main" id="{39FBD600-2527-46AB-9B30-F03E39D60C48}"/>
              </a:ext>
            </a:extLst>
          </p:cNvPr>
          <p:cNvSpPr>
            <a:spLocks noGrp="1"/>
          </p:cNvSpPr>
          <p:nvPr>
            <p:ph sz="quarter" idx="11"/>
          </p:nvPr>
        </p:nvSpPr>
        <p:spPr>
          <a:xfrm>
            <a:off x="682969" y="1287268"/>
            <a:ext cx="7778062" cy="5024760"/>
          </a:xfrm>
        </p:spPr>
        <p:txBody>
          <a:bodyPr>
            <a:noAutofit/>
          </a:bodyPr>
          <a:lstStyle/>
          <a:p>
            <a:pPr>
              <a:spcAft>
                <a:spcPts val="1200"/>
              </a:spcAft>
            </a:pPr>
            <a:r>
              <a:rPr lang="en-US" dirty="0">
                <a:cs typeface="Times New Roman" pitchFamily="18" charset="0"/>
              </a:rPr>
              <a:t>The </a:t>
            </a:r>
            <a:r>
              <a:rPr lang="en-US" dirty="0" err="1">
                <a:latin typeface="Courier Std" pitchFamily="49" charset="0"/>
              </a:rPr>
              <a:t>linspace</a:t>
            </a:r>
            <a:r>
              <a:rPr lang="en-US" dirty="0">
                <a:cs typeface="Times New Roman" pitchFamily="18" charset="0"/>
              </a:rPr>
              <a:t> command also creates a linearly spaced row vector, but instead you specify the number of values rather than the increment. </a:t>
            </a:r>
          </a:p>
          <a:p>
            <a:pPr>
              <a:spcAft>
                <a:spcPts val="1200"/>
              </a:spcAft>
            </a:pPr>
            <a:r>
              <a:rPr lang="en-US" dirty="0">
                <a:cs typeface="Times New Roman" pitchFamily="18" charset="0"/>
              </a:rPr>
              <a:t>The syntax is </a:t>
            </a:r>
            <a:r>
              <a:rPr lang="en-US" dirty="0" err="1">
                <a:latin typeface="Courier Std" pitchFamily="49" charset="0"/>
              </a:rPr>
              <a:t>linspace</a:t>
            </a:r>
            <a:r>
              <a:rPr lang="en-US" dirty="0">
                <a:latin typeface="Courier Std" pitchFamily="49" charset="0"/>
              </a:rPr>
              <a:t>(x1,x2,n)</a:t>
            </a:r>
            <a:r>
              <a:rPr lang="en-US" dirty="0">
                <a:cs typeface="Times New Roman" pitchFamily="18" charset="0"/>
              </a:rPr>
              <a:t>, where </a:t>
            </a:r>
            <a:r>
              <a:rPr lang="en-US" dirty="0">
                <a:latin typeface="Courier Std" pitchFamily="49" charset="0"/>
              </a:rPr>
              <a:t>x1</a:t>
            </a:r>
            <a:r>
              <a:rPr lang="en-US" dirty="0">
                <a:cs typeface="Times New Roman" pitchFamily="18" charset="0"/>
              </a:rPr>
              <a:t> and </a:t>
            </a:r>
            <a:r>
              <a:rPr lang="en-US" dirty="0">
                <a:latin typeface="Courier Std" pitchFamily="49" charset="0"/>
              </a:rPr>
              <a:t>x2</a:t>
            </a:r>
            <a:r>
              <a:rPr lang="en-US" dirty="0">
                <a:cs typeface="Times New Roman" pitchFamily="18" charset="0"/>
              </a:rPr>
              <a:t> are the lower and upper limits and </a:t>
            </a:r>
            <a:r>
              <a:rPr lang="en-US" dirty="0">
                <a:latin typeface="Courier New" pitchFamily="49" charset="0"/>
                <a:cs typeface="Times New Roman" pitchFamily="18" charset="0"/>
              </a:rPr>
              <a:t>n</a:t>
            </a:r>
            <a:r>
              <a:rPr lang="en-US" dirty="0">
                <a:cs typeface="Times New Roman" pitchFamily="18" charset="0"/>
              </a:rPr>
              <a:t> is the number of points.</a:t>
            </a:r>
          </a:p>
          <a:p>
            <a:pPr>
              <a:spcAft>
                <a:spcPts val="1200"/>
              </a:spcAft>
            </a:pPr>
            <a:r>
              <a:rPr lang="en-US" dirty="0">
                <a:cs typeface="Times New Roman" pitchFamily="18" charset="0"/>
              </a:rPr>
              <a:t>For example, </a:t>
            </a:r>
            <a:r>
              <a:rPr lang="en-US" dirty="0" err="1">
                <a:latin typeface="Courier Std" pitchFamily="49" charset="0"/>
              </a:rPr>
              <a:t>linspace</a:t>
            </a:r>
            <a:r>
              <a:rPr lang="en-US" dirty="0">
                <a:latin typeface="Courier Std" pitchFamily="49" charset="0"/>
              </a:rPr>
              <a:t>(5,8,31)</a:t>
            </a:r>
            <a:r>
              <a:rPr lang="en-US" dirty="0">
                <a:cs typeface="Times New Roman" pitchFamily="18" charset="0"/>
              </a:rPr>
              <a:t> is equivalent to </a:t>
            </a:r>
            <a:r>
              <a:rPr lang="en-US" dirty="0">
                <a:latin typeface="Courier Std" pitchFamily="49" charset="0"/>
              </a:rPr>
              <a:t>5:0.1:8</a:t>
            </a:r>
            <a:r>
              <a:rPr lang="en-US" dirty="0">
                <a:cs typeface="Times New Roman" pitchFamily="18" charset="0"/>
              </a:rPr>
              <a:t>.</a:t>
            </a:r>
          </a:p>
          <a:p>
            <a:pPr>
              <a:spcAft>
                <a:spcPts val="1200"/>
              </a:spcAft>
            </a:pPr>
            <a:r>
              <a:rPr lang="en-US" dirty="0">
                <a:cs typeface="Times New Roman" pitchFamily="18" charset="0"/>
              </a:rPr>
              <a:t>If </a:t>
            </a:r>
            <a:r>
              <a:rPr lang="en-US" dirty="0">
                <a:latin typeface="Courier Std" pitchFamily="49" charset="0"/>
              </a:rPr>
              <a:t>n</a:t>
            </a:r>
            <a:r>
              <a:rPr lang="en-US" dirty="0">
                <a:cs typeface="Times New Roman" pitchFamily="18" charset="0"/>
              </a:rPr>
              <a:t> is omitted, the spacing is 1.</a:t>
            </a:r>
          </a:p>
        </p:txBody>
      </p:sp>
      <p:sp>
        <p:nvSpPr>
          <p:cNvPr id="7" name="Slide Number Placeholder 5">
            <a:extLst>
              <a:ext uri="{FF2B5EF4-FFF2-40B4-BE49-F238E27FC236}">
                <a16:creationId xmlns:a16="http://schemas.microsoft.com/office/drawing/2014/main" id="{178DE560-FA4E-4BA5-8981-2519CBEDAF9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3444994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9FA7-208E-4AEC-AE7A-112D90D8C364}"/>
              </a:ext>
            </a:extLst>
          </p:cNvPr>
          <p:cNvSpPr>
            <a:spLocks noGrp="1"/>
          </p:cNvSpPr>
          <p:nvPr>
            <p:ph type="title"/>
          </p:nvPr>
        </p:nvSpPr>
        <p:spPr/>
        <p:txBody>
          <a:bodyPr/>
          <a:lstStyle/>
          <a:p>
            <a:r>
              <a:rPr lang="en-US" dirty="0"/>
              <a:t>Vectors </a:t>
            </a:r>
            <a:r>
              <a:rPr lang="en-US" sz="1200" dirty="0"/>
              <a:t>7</a:t>
            </a:r>
            <a:endParaRPr lang="en-IN" dirty="0"/>
          </a:p>
        </p:txBody>
      </p:sp>
      <p:sp>
        <p:nvSpPr>
          <p:cNvPr id="3" name="Content Placeholder 2">
            <a:extLst>
              <a:ext uri="{FF2B5EF4-FFF2-40B4-BE49-F238E27FC236}">
                <a16:creationId xmlns:a16="http://schemas.microsoft.com/office/drawing/2014/main" id="{C3103597-BDB2-4DE9-8CA0-27A5015BA984}"/>
              </a:ext>
            </a:extLst>
          </p:cNvPr>
          <p:cNvSpPr>
            <a:spLocks noGrp="1"/>
          </p:cNvSpPr>
          <p:nvPr>
            <p:ph sz="quarter" idx="11"/>
          </p:nvPr>
        </p:nvSpPr>
        <p:spPr>
          <a:xfrm>
            <a:off x="689125" y="1189608"/>
            <a:ext cx="7691395" cy="5136031"/>
          </a:xfrm>
        </p:spPr>
        <p:txBody>
          <a:bodyPr/>
          <a:lstStyle/>
          <a:p>
            <a:pPr>
              <a:spcAft>
                <a:spcPts val="1200"/>
              </a:spcAft>
            </a:pPr>
            <a:r>
              <a:rPr lang="en-US" dirty="0"/>
              <a:t>The </a:t>
            </a:r>
            <a:r>
              <a:rPr lang="en-US" dirty="0" err="1">
                <a:latin typeface="Courier Std" pitchFamily="49" charset="0"/>
              </a:rPr>
              <a:t>logspace</a:t>
            </a:r>
            <a:r>
              <a:rPr lang="en-US" dirty="0"/>
              <a:t> command creates an array of </a:t>
            </a:r>
            <a:r>
              <a:rPr lang="en-US" i="1" dirty="0"/>
              <a:t>logarithmically</a:t>
            </a:r>
            <a:r>
              <a:rPr lang="en-US" dirty="0"/>
              <a:t> spaced elements.</a:t>
            </a:r>
          </a:p>
          <a:p>
            <a:pPr>
              <a:spcAft>
                <a:spcPts val="1200"/>
              </a:spcAft>
            </a:pPr>
            <a:r>
              <a:rPr lang="en-US" dirty="0"/>
              <a:t>Its syntax is </a:t>
            </a:r>
            <a:r>
              <a:rPr lang="en-US" dirty="0" err="1">
                <a:latin typeface="Courier Std" pitchFamily="49" charset="0"/>
              </a:rPr>
              <a:t>logspace</a:t>
            </a:r>
            <a:r>
              <a:rPr lang="en-US" dirty="0">
                <a:latin typeface="Courier Std" pitchFamily="49" charset="0"/>
              </a:rPr>
              <a:t>(</a:t>
            </a:r>
            <a:r>
              <a:rPr lang="en-US" dirty="0" err="1">
                <a:latin typeface="Courier Std" pitchFamily="49" charset="0"/>
              </a:rPr>
              <a:t>a,b,n</a:t>
            </a:r>
            <a:r>
              <a:rPr lang="en-US" dirty="0">
                <a:latin typeface="Courier Std" pitchFamily="49" charset="0"/>
              </a:rPr>
              <a:t>),</a:t>
            </a:r>
            <a:r>
              <a:rPr lang="en-US" dirty="0"/>
              <a:t> where </a:t>
            </a:r>
            <a:r>
              <a:rPr lang="en-US" dirty="0">
                <a:latin typeface="Courier New" pitchFamily="49" charset="0"/>
              </a:rPr>
              <a:t>n</a:t>
            </a:r>
            <a:r>
              <a:rPr lang="en-US" dirty="0"/>
              <a:t> is the number of points between</a:t>
            </a:r>
          </a:p>
        </p:txBody>
      </p:sp>
      <p:graphicFrame>
        <p:nvGraphicFramePr>
          <p:cNvPr id="9" name="Object 8">
            <a:extLst>
              <a:ext uri="{FF2B5EF4-FFF2-40B4-BE49-F238E27FC236}">
                <a16:creationId xmlns:a16="http://schemas.microsoft.com/office/drawing/2014/main" id="{8FA1BD12-FF5C-4A32-A1B3-AE5193BC35AF}"/>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467874148"/>
              </p:ext>
            </p:extLst>
          </p:nvPr>
        </p:nvGraphicFramePr>
        <p:xfrm>
          <a:off x="2982190" y="2510625"/>
          <a:ext cx="506738" cy="426727"/>
        </p:xfrm>
        <a:graphic>
          <a:graphicData uri="http://schemas.openxmlformats.org/presentationml/2006/ole">
            <mc:AlternateContent xmlns:mc="http://schemas.openxmlformats.org/markup-compatibility/2006">
              <mc:Choice xmlns:v="urn:schemas-microsoft-com:vml" Requires="v">
                <p:oleObj name="Equation" r:id="rId2" imgW="241200" imgH="203040" progId="Equation.DSMT4">
                  <p:embed/>
                </p:oleObj>
              </mc:Choice>
              <mc:Fallback>
                <p:oleObj name="Equation" r:id="rId2" imgW="241200" imgH="203040" progId="Equation.DSMT4">
                  <p:embed/>
                  <p:pic>
                    <p:nvPicPr>
                      <p:cNvPr id="0" name=""/>
                      <p:cNvPicPr/>
                      <p:nvPr/>
                    </p:nvPicPr>
                    <p:blipFill>
                      <a:blip r:embed="rId3"/>
                      <a:stretch>
                        <a:fillRect/>
                      </a:stretch>
                    </p:blipFill>
                    <p:spPr>
                      <a:xfrm>
                        <a:off x="2982190" y="2510625"/>
                        <a:ext cx="506738" cy="426727"/>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D012F310-17CF-483A-9124-938A3EBF272C}"/>
              </a:ext>
            </a:extLst>
          </p:cNvPr>
          <p:cNvSpPr>
            <a:spLocks noGrp="1"/>
          </p:cNvSpPr>
          <p:nvPr>
            <p:ph sz="quarter" idx="14"/>
          </p:nvPr>
        </p:nvSpPr>
        <p:spPr>
          <a:xfrm>
            <a:off x="3407362" y="2520723"/>
            <a:ext cx="703001" cy="649138"/>
          </a:xfrm>
        </p:spPr>
        <p:txBody>
          <a:bodyPr/>
          <a:lstStyle/>
          <a:p>
            <a:r>
              <a:rPr lang="en-US" dirty="0"/>
              <a:t>and</a:t>
            </a:r>
            <a:endParaRPr lang="en-IN" dirty="0"/>
          </a:p>
        </p:txBody>
      </p:sp>
      <p:graphicFrame>
        <p:nvGraphicFramePr>
          <p:cNvPr id="10" name="Object 9">
            <a:extLst>
              <a:ext uri="{FF2B5EF4-FFF2-40B4-BE49-F238E27FC236}">
                <a16:creationId xmlns:a16="http://schemas.microsoft.com/office/drawing/2014/main" id="{99EBF7D7-CDF7-44D1-9700-A6BA5F6E20C2}"/>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394447423"/>
              </p:ext>
            </p:extLst>
          </p:nvPr>
        </p:nvGraphicFramePr>
        <p:xfrm>
          <a:off x="4017020" y="2529373"/>
          <a:ext cx="483963" cy="387170"/>
        </p:xfrm>
        <a:graphic>
          <a:graphicData uri="http://schemas.openxmlformats.org/presentationml/2006/ole">
            <mc:AlternateContent xmlns:mc="http://schemas.openxmlformats.org/markup-compatibility/2006">
              <mc:Choice xmlns:v="urn:schemas-microsoft-com:vml" Requires="v">
                <p:oleObj name="Equation" r:id="rId4" imgW="253800" imgH="203040" progId="Equation.DSMT4">
                  <p:embed/>
                </p:oleObj>
              </mc:Choice>
              <mc:Fallback>
                <p:oleObj name="Equation" r:id="rId4" imgW="253800" imgH="203040" progId="Equation.DSMT4">
                  <p:embed/>
                  <p:pic>
                    <p:nvPicPr>
                      <p:cNvPr id="0" name=""/>
                      <p:cNvPicPr/>
                      <p:nvPr/>
                    </p:nvPicPr>
                    <p:blipFill>
                      <a:blip r:embed="rId5"/>
                      <a:stretch>
                        <a:fillRect/>
                      </a:stretch>
                    </p:blipFill>
                    <p:spPr>
                      <a:xfrm>
                        <a:off x="4017020" y="2529373"/>
                        <a:ext cx="483963" cy="38717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57D3F1AC-3EFC-4332-A7B5-19EE776436BF}"/>
              </a:ext>
            </a:extLst>
          </p:cNvPr>
          <p:cNvSpPr>
            <a:spLocks noGrp="1"/>
          </p:cNvSpPr>
          <p:nvPr>
            <p:ph sz="quarter" idx="15"/>
          </p:nvPr>
        </p:nvSpPr>
        <p:spPr>
          <a:xfrm>
            <a:off x="698000" y="3103277"/>
            <a:ext cx="7919533" cy="2503504"/>
          </a:xfrm>
        </p:spPr>
        <p:txBody>
          <a:bodyPr/>
          <a:lstStyle/>
          <a:p>
            <a:pPr>
              <a:spcAft>
                <a:spcPts val="1200"/>
              </a:spcAft>
            </a:pPr>
            <a:r>
              <a:rPr lang="en-US" dirty="0"/>
              <a:t>For example, </a:t>
            </a:r>
            <a:r>
              <a:rPr lang="en-US" dirty="0">
                <a:latin typeface="Courier Std" pitchFamily="49" charset="0"/>
              </a:rPr>
              <a:t>x = </a:t>
            </a:r>
            <a:r>
              <a:rPr lang="en-US" dirty="0" err="1">
                <a:latin typeface="Courier Std" pitchFamily="49" charset="0"/>
              </a:rPr>
              <a:t>logspace</a:t>
            </a:r>
            <a:r>
              <a:rPr lang="en-US" dirty="0">
                <a:latin typeface="Courier Std" pitchFamily="49" charset="0"/>
              </a:rPr>
              <a:t>(-1,1,4)</a:t>
            </a:r>
            <a:r>
              <a:rPr lang="en-US" dirty="0"/>
              <a:t> produces the vector </a:t>
            </a:r>
            <a:r>
              <a:rPr lang="en-US" dirty="0">
                <a:latin typeface="Courier Std" pitchFamily="49" charset="0"/>
              </a:rPr>
              <a:t>x = [0.1000, 0.4642, 2.1544, 10.000].</a:t>
            </a:r>
            <a:endParaRPr lang="en-US" dirty="0"/>
          </a:p>
          <a:p>
            <a:pPr>
              <a:spcAft>
                <a:spcPts val="1200"/>
              </a:spcAft>
            </a:pPr>
            <a:r>
              <a:rPr lang="en-US" dirty="0"/>
              <a:t>If </a:t>
            </a:r>
            <a:r>
              <a:rPr lang="en-US" dirty="0">
                <a:latin typeface="Courier Std" pitchFamily="49" charset="0"/>
              </a:rPr>
              <a:t>n</a:t>
            </a:r>
            <a:r>
              <a:rPr lang="en-US" dirty="0"/>
              <a:t> is omitted, the number of points defaults to 50.</a:t>
            </a:r>
          </a:p>
        </p:txBody>
      </p:sp>
      <p:sp>
        <p:nvSpPr>
          <p:cNvPr id="11" name="Slide Number Placeholder 10">
            <a:extLst>
              <a:ext uri="{FF2B5EF4-FFF2-40B4-BE49-F238E27FC236}">
                <a16:creationId xmlns:a16="http://schemas.microsoft.com/office/drawing/2014/main" id="{609DDF71-2DDA-47FC-B8DB-850BF568ABD9}"/>
              </a:ext>
            </a:extLst>
          </p:cNvPr>
          <p:cNvSpPr>
            <a:spLocks noGrp="1"/>
          </p:cNvSpPr>
          <p:nvPr>
            <p:ph type="sldNum" sz="quarter" idx="10"/>
          </p:nvPr>
        </p:nvSpPr>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3181909511"/>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FD471E24-E700-47B3-8F35-5567895F89DC}"/>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BB45D69B-A52D-4886-A737-4C8CA8BFF937}"/>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5AE2D7BD-21A3-4CD8-8976-3561E3978EEC}"/>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6ACF2E7B-D43C-4599-8698-6D45949AB7E0}"/>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0AD3F672-27ED-4370-A10D-EB2879BA7BA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4855</TotalTime>
  <Words>4794</Words>
  <Application>Microsoft Office PowerPoint</Application>
  <PresentationFormat>On-screen Show (4:3)</PresentationFormat>
  <Paragraphs>581</Paragraphs>
  <Slides>73</Slides>
  <Notes>1</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73</vt:i4>
      </vt:variant>
    </vt:vector>
  </HeadingPairs>
  <TitlesOfParts>
    <vt:vector size="87" baseType="lpstr">
      <vt:lpstr>Arial</vt:lpstr>
      <vt:lpstr>Calibri</vt:lpstr>
      <vt:lpstr>Cambria Math</vt:lpstr>
      <vt:lpstr>Courier New</vt:lpstr>
      <vt:lpstr>Courier Std</vt:lpstr>
      <vt:lpstr>Times New Roman</vt:lpstr>
      <vt:lpstr>Times-Italic</vt:lpstr>
      <vt:lpstr>Times-Roman</vt:lpstr>
      <vt:lpstr>Title Slides Master</vt:lpstr>
      <vt:lpstr>MainContentSlideMaster</vt:lpstr>
      <vt:lpstr>ClosingMaster</vt:lpstr>
      <vt:lpstr>DividerSlideMaster</vt:lpstr>
      <vt:lpstr>ImageDescriptionAppendixSlideMaster</vt:lpstr>
      <vt:lpstr>Equation</vt:lpstr>
      <vt:lpstr>MATLAB for Engineering Applications Fifth Edition</vt:lpstr>
      <vt:lpstr>Chapter 02</vt:lpstr>
      <vt:lpstr>Vectors 1</vt:lpstr>
      <vt:lpstr>Vectors 2</vt:lpstr>
      <vt:lpstr>Vectors 3</vt:lpstr>
      <vt:lpstr>Vectors 4</vt:lpstr>
      <vt:lpstr>Vectors 5</vt:lpstr>
      <vt:lpstr>Vectors 6</vt:lpstr>
      <vt:lpstr>Vectors 7</vt:lpstr>
      <vt:lpstr>Magnitude, Length, and Absolute Value of a Vector 1</vt:lpstr>
      <vt:lpstr>Magnitude, Length, and Absolute Value of a Vector 2</vt:lpstr>
      <vt:lpstr>Matrices</vt:lpstr>
      <vt:lpstr>Creating Matrices</vt:lpstr>
      <vt:lpstr>Creating Matrices from Vectors</vt:lpstr>
      <vt:lpstr>Array Addressing 1</vt:lpstr>
      <vt:lpstr>Array Addressing 2</vt:lpstr>
      <vt:lpstr>Array Addressing 3</vt:lpstr>
      <vt:lpstr>Additional Array Functions 1</vt:lpstr>
      <vt:lpstr>Additional Array Functions 2</vt:lpstr>
      <vt:lpstr>Additional Array Functions 3</vt:lpstr>
      <vt:lpstr>PowerPoint Presentation</vt:lpstr>
      <vt:lpstr>PowerPoint Presentation</vt:lpstr>
      <vt:lpstr>PowerPoint Presentation</vt:lpstr>
      <vt:lpstr>Additional Array Functions 4</vt:lpstr>
      <vt:lpstr>Additional Array Functions 5</vt:lpstr>
      <vt:lpstr>The Workspace Browser and Variable Editor</vt:lpstr>
      <vt:lpstr>Multidimensional Arrays</vt:lpstr>
      <vt:lpstr>Array Addition and Subtraction</vt:lpstr>
      <vt:lpstr>Multiplication 1</vt:lpstr>
      <vt:lpstr>Multiplication 2</vt:lpstr>
      <vt:lpstr>Division and exponentiation</vt:lpstr>
      <vt:lpstr>Element-by-element operations 1</vt:lpstr>
      <vt:lpstr>Element-by-element operations 2</vt:lpstr>
      <vt:lpstr>Element-by-element operations 3</vt:lpstr>
      <vt:lpstr>Element-by-element operations 4</vt:lpstr>
      <vt:lpstr>Element-by-element operations 5</vt:lpstr>
      <vt:lpstr>Element-by-element operations 6</vt:lpstr>
      <vt:lpstr>Array Division 1</vt:lpstr>
      <vt:lpstr>Array Division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 Exponentiation 1</vt:lpstr>
      <vt:lpstr>Array Exponentiation 2</vt:lpstr>
      <vt:lpstr>Matrix-Matrix Multiplication 1</vt:lpstr>
      <vt:lpstr>Matrix-Matrix Multiplication 2</vt:lpstr>
      <vt:lpstr>Matrix-Matrix Multiplication 3</vt:lpstr>
      <vt:lpstr>PowerPoint Presentation</vt:lpstr>
      <vt:lpstr>PowerPoint Presentation</vt:lpstr>
      <vt:lpstr>Special Matrices 1</vt:lpstr>
      <vt:lpstr>Special Matrices 2</vt:lpstr>
      <vt:lpstr>Special Matrices 3</vt:lpstr>
      <vt:lpstr>Matrix Left Division and Linear Equations</vt:lpstr>
      <vt:lpstr>PowerPoint Presentation</vt:lpstr>
      <vt:lpstr>PowerPoint Presentation</vt:lpstr>
      <vt:lpstr>Polynomial Coefficients</vt:lpstr>
      <vt:lpstr>Polynomial Roots</vt:lpstr>
      <vt:lpstr>PowerPoint Presentation</vt:lpstr>
      <vt:lpstr>Polynomial Multiplication and Division</vt:lpstr>
      <vt:lpstr>Polynomial Multiplication and Division: Examples</vt:lpstr>
      <vt:lpstr>PowerPoint Presentation</vt:lpstr>
      <vt:lpstr>Plotting Polynomials</vt:lpstr>
      <vt:lpstr>Example of Plotting a Polynomial</vt:lpstr>
      <vt:lpstr>PowerPoint Presentation</vt:lpstr>
      <vt:lpstr>Cell Array Functions</vt:lpstr>
      <vt:lpstr>Arrangement of data in the structure array “student”.</vt:lpstr>
      <vt:lpstr>Structure Functions 1</vt:lpstr>
      <vt:lpstr>Structure Functions 2</vt:lpstr>
      <vt:lpstr>End of Main Content</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Numeric, Cell, and Structure Arrays</dc:title>
  <dc:creator>MHE</dc:creator>
  <cp:keywords>PPT</cp:keywords>
  <cp:lastModifiedBy>Yasser Alginahi</cp:lastModifiedBy>
  <cp:revision>485</cp:revision>
  <dcterms:created xsi:type="dcterms:W3CDTF">2019-10-17T17:37:14Z</dcterms:created>
  <dcterms:modified xsi:type="dcterms:W3CDTF">2023-05-16T19:13:40Z</dcterms:modified>
</cp:coreProperties>
</file>