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91" r:id="rId2"/>
    <p:sldMasterId id="2147483684" r:id="rId3"/>
    <p:sldMasterId id="2147483686" r:id="rId4"/>
    <p:sldMasterId id="2147483701" r:id="rId5"/>
  </p:sldMasterIdLst>
  <p:notesMasterIdLst>
    <p:notesMasterId r:id="rId79"/>
  </p:notesMasterIdLst>
  <p:handoutMasterIdLst>
    <p:handoutMasterId r:id="rId80"/>
  </p:handoutMasterIdLst>
  <p:sldIdLst>
    <p:sldId id="284" r:id="rId6"/>
    <p:sldId id="285" r:id="rId7"/>
    <p:sldId id="286" r:id="rId8"/>
    <p:sldId id="387" r:id="rId9"/>
    <p:sldId id="388" r:id="rId10"/>
    <p:sldId id="389" r:id="rId11"/>
    <p:sldId id="391" r:id="rId12"/>
    <p:sldId id="390" r:id="rId13"/>
    <p:sldId id="392" r:id="rId14"/>
    <p:sldId id="445" r:id="rId15"/>
    <p:sldId id="446" r:id="rId16"/>
    <p:sldId id="393" r:id="rId17"/>
    <p:sldId id="395" r:id="rId18"/>
    <p:sldId id="396" r:id="rId19"/>
    <p:sldId id="397" r:id="rId20"/>
    <p:sldId id="398" r:id="rId21"/>
    <p:sldId id="399" r:id="rId22"/>
    <p:sldId id="400" r:id="rId23"/>
    <p:sldId id="401" r:id="rId24"/>
    <p:sldId id="447" r:id="rId25"/>
    <p:sldId id="448" r:id="rId26"/>
    <p:sldId id="449" r:id="rId27"/>
    <p:sldId id="402" r:id="rId28"/>
    <p:sldId id="403" r:id="rId29"/>
    <p:sldId id="404" r:id="rId30"/>
    <p:sldId id="405" r:id="rId31"/>
    <p:sldId id="406" r:id="rId32"/>
    <p:sldId id="407" r:id="rId33"/>
    <p:sldId id="408" r:id="rId34"/>
    <p:sldId id="409" r:id="rId35"/>
    <p:sldId id="410" r:id="rId36"/>
    <p:sldId id="411" r:id="rId37"/>
    <p:sldId id="451" r:id="rId38"/>
    <p:sldId id="412" r:id="rId39"/>
    <p:sldId id="452" r:id="rId40"/>
    <p:sldId id="414" r:id="rId41"/>
    <p:sldId id="415" r:id="rId42"/>
    <p:sldId id="416" r:id="rId43"/>
    <p:sldId id="417" r:id="rId44"/>
    <p:sldId id="418" r:id="rId45"/>
    <p:sldId id="420" r:id="rId46"/>
    <p:sldId id="421" r:id="rId47"/>
    <p:sldId id="425" r:id="rId48"/>
    <p:sldId id="423" r:id="rId49"/>
    <p:sldId id="426" r:id="rId50"/>
    <p:sldId id="424" r:id="rId51"/>
    <p:sldId id="453" r:id="rId52"/>
    <p:sldId id="427" r:id="rId53"/>
    <p:sldId id="428" r:id="rId54"/>
    <p:sldId id="429" r:id="rId55"/>
    <p:sldId id="430" r:id="rId56"/>
    <p:sldId id="431" r:id="rId57"/>
    <p:sldId id="454" r:id="rId58"/>
    <p:sldId id="455" r:id="rId59"/>
    <p:sldId id="456" r:id="rId60"/>
    <p:sldId id="457" r:id="rId61"/>
    <p:sldId id="432" r:id="rId62"/>
    <p:sldId id="433" r:id="rId63"/>
    <p:sldId id="434" r:id="rId64"/>
    <p:sldId id="435" r:id="rId65"/>
    <p:sldId id="436" r:id="rId66"/>
    <p:sldId id="437" r:id="rId67"/>
    <p:sldId id="438" r:id="rId68"/>
    <p:sldId id="458" r:id="rId69"/>
    <p:sldId id="459" r:id="rId70"/>
    <p:sldId id="439" r:id="rId71"/>
    <p:sldId id="460" r:id="rId72"/>
    <p:sldId id="461" r:id="rId73"/>
    <p:sldId id="440" r:id="rId74"/>
    <p:sldId id="441" r:id="rId75"/>
    <p:sldId id="442" r:id="rId76"/>
    <p:sldId id="444" r:id="rId77"/>
    <p:sldId id="267"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4"/>
            <p14:sldId id="285"/>
            <p14:sldId id="286"/>
            <p14:sldId id="387"/>
            <p14:sldId id="388"/>
            <p14:sldId id="389"/>
            <p14:sldId id="391"/>
            <p14:sldId id="390"/>
            <p14:sldId id="392"/>
            <p14:sldId id="445"/>
            <p14:sldId id="446"/>
            <p14:sldId id="393"/>
            <p14:sldId id="395"/>
            <p14:sldId id="396"/>
            <p14:sldId id="397"/>
            <p14:sldId id="398"/>
            <p14:sldId id="399"/>
            <p14:sldId id="400"/>
            <p14:sldId id="401"/>
            <p14:sldId id="447"/>
            <p14:sldId id="448"/>
            <p14:sldId id="449"/>
            <p14:sldId id="402"/>
            <p14:sldId id="403"/>
            <p14:sldId id="404"/>
            <p14:sldId id="405"/>
            <p14:sldId id="406"/>
            <p14:sldId id="407"/>
            <p14:sldId id="408"/>
            <p14:sldId id="409"/>
            <p14:sldId id="410"/>
            <p14:sldId id="411"/>
            <p14:sldId id="451"/>
            <p14:sldId id="412"/>
            <p14:sldId id="452"/>
            <p14:sldId id="414"/>
            <p14:sldId id="415"/>
            <p14:sldId id="416"/>
            <p14:sldId id="417"/>
            <p14:sldId id="418"/>
            <p14:sldId id="420"/>
            <p14:sldId id="421"/>
            <p14:sldId id="425"/>
            <p14:sldId id="423"/>
            <p14:sldId id="426"/>
            <p14:sldId id="424"/>
            <p14:sldId id="453"/>
            <p14:sldId id="427"/>
            <p14:sldId id="428"/>
            <p14:sldId id="429"/>
            <p14:sldId id="430"/>
            <p14:sldId id="431"/>
            <p14:sldId id="454"/>
            <p14:sldId id="455"/>
            <p14:sldId id="456"/>
            <p14:sldId id="457"/>
            <p14:sldId id="432"/>
            <p14:sldId id="433"/>
            <p14:sldId id="434"/>
            <p14:sldId id="435"/>
            <p14:sldId id="436"/>
            <p14:sldId id="437"/>
            <p14:sldId id="438"/>
            <p14:sldId id="458"/>
            <p14:sldId id="459"/>
            <p14:sldId id="439"/>
            <p14:sldId id="460"/>
            <p14:sldId id="461"/>
            <p14:sldId id="440"/>
            <p14:sldId id="441"/>
            <p14:sldId id="442"/>
            <p14:sldId id="444"/>
            <p14:sldId id="267"/>
          </p14:sldIdLst>
        </p14:section>
        <p14:section name="Appendix: Image Descriptions for Unsighted Students" id="{BE32DD92-A62F-4BD6-A37A-D666A32A5F0E}">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0C20"/>
    <a:srgbClr val="420747"/>
    <a:srgbClr val="585858"/>
    <a:srgbClr val="214D90"/>
    <a:srgbClr val="214E91"/>
    <a:srgbClr val="305266"/>
    <a:srgbClr val="CC4D00"/>
    <a:srgbClr val="444444"/>
    <a:srgbClr val="F0F0F0"/>
    <a:srgbClr val="EEED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86469" autoAdjust="0"/>
  </p:normalViewPr>
  <p:slideViewPr>
    <p:cSldViewPr snapToGrid="0" showGuides="1">
      <p:cViewPr varScale="1">
        <p:scale>
          <a:sx n="69" d="100"/>
          <a:sy n="69" d="100"/>
        </p:scale>
        <p:origin x="1992" y="58"/>
      </p:cViewPr>
      <p:guideLst>
        <p:guide pos="3264"/>
        <p:guide orient="horz" pos="2256"/>
        <p:guide pos="5640"/>
      </p:guideLst>
    </p:cSldViewPr>
  </p:slideViewPr>
  <p:outlineViewPr>
    <p:cViewPr>
      <p:scale>
        <a:sx n="33" d="100"/>
        <a:sy n="33" d="100"/>
      </p:scale>
      <p:origin x="0" y="-18989"/>
    </p:cViewPr>
  </p:outlineViewPr>
  <p:notesTextViewPr>
    <p:cViewPr>
      <p:scale>
        <a:sx n="3" d="2"/>
        <a:sy n="3" d="2"/>
      </p:scale>
      <p:origin x="0" y="0"/>
    </p:cViewPr>
  </p:notesTextViewPr>
  <p:sorterViewPr>
    <p:cViewPr>
      <p:scale>
        <a:sx n="100" d="100"/>
        <a:sy n="100" d="100"/>
      </p:scale>
      <p:origin x="0" y="-10474"/>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theme" Target="theme/theme1.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notesMaster" Target="notesMasters/notesMaster1.xml"/><Relationship Id="rId5" Type="http://schemas.openxmlformats.org/officeDocument/2006/relationships/slideMaster" Target="slideMasters/slideMaster5.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61" Type="http://schemas.openxmlformats.org/officeDocument/2006/relationships/slide" Target="slides/slide56.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3415A63-7CCE-4FF9-9235-9DFEF3D4CC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FB07B87-8867-4581-ACC0-0B27B4ACC1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BEE311-3080-4ACB-8554-E55A1FD5E1DE}" type="datetimeFigureOut">
              <a:rPr lang="en-US" smtClean="0"/>
              <a:t>8/28/2022</a:t>
            </a:fld>
            <a:endParaRPr lang="en-US"/>
          </a:p>
        </p:txBody>
      </p:sp>
      <p:sp>
        <p:nvSpPr>
          <p:cNvPr id="4" name="Footer Placeholder 3">
            <a:extLst>
              <a:ext uri="{FF2B5EF4-FFF2-40B4-BE49-F238E27FC236}">
                <a16:creationId xmlns:a16="http://schemas.microsoft.com/office/drawing/2014/main" id="{CD6E009A-A5B1-4716-9AC0-BB773C309FE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89D9CBC-218E-40B8-ACAF-8163A82BCF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538353-FF83-47E1-8ED8-724F9F708FF4}" type="slidenum">
              <a:rPr lang="en-US" smtClean="0"/>
              <a:t>‹#›</a:t>
            </a:fld>
            <a:endParaRPr lang="en-US"/>
          </a:p>
        </p:txBody>
      </p:sp>
    </p:spTree>
    <p:extLst>
      <p:ext uri="{BB962C8B-B14F-4D97-AF65-F5344CB8AC3E}">
        <p14:creationId xmlns:p14="http://schemas.microsoft.com/office/powerpoint/2010/main" val="3628317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DC1FF-77D7-4844-B8AD-939095688ED6}" type="datetimeFigureOut">
              <a:rPr lang="en-US" smtClean="0"/>
              <a:t>8/28/2022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A8B90A-4BD8-4740-AB4C-C16406502D8D}" type="slidenum">
              <a:rPr lang="en-US" smtClean="0"/>
              <a:t>‹#›</a:t>
            </a:fld>
            <a:endParaRPr lang="en-US"/>
          </a:p>
        </p:txBody>
      </p:sp>
    </p:spTree>
    <p:extLst>
      <p:ext uri="{BB962C8B-B14F-4D97-AF65-F5344CB8AC3E}">
        <p14:creationId xmlns:p14="http://schemas.microsoft.com/office/powerpoint/2010/main" val="4049433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A8B90A-4BD8-4740-AB4C-C16406502D8D}" type="slidenum">
              <a:rPr lang="en-US" smtClean="0"/>
              <a:t>1</a:t>
            </a:fld>
            <a:endParaRPr lang="en-US"/>
          </a:p>
        </p:txBody>
      </p:sp>
    </p:spTree>
    <p:extLst>
      <p:ext uri="{BB962C8B-B14F-4D97-AF65-F5344CB8AC3E}">
        <p14:creationId xmlns:p14="http://schemas.microsoft.com/office/powerpoint/2010/main" val="1447367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A8B90A-4BD8-4740-AB4C-C16406502D8D}" type="slidenum">
              <a:rPr lang="en-US" smtClean="0"/>
              <a:t>54</a:t>
            </a:fld>
            <a:endParaRPr lang="en-US"/>
          </a:p>
        </p:txBody>
      </p:sp>
    </p:spTree>
    <p:extLst>
      <p:ext uri="{BB962C8B-B14F-4D97-AF65-F5344CB8AC3E}">
        <p14:creationId xmlns:p14="http://schemas.microsoft.com/office/powerpoint/2010/main" val="2941844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6256"/>
            <a:ext cx="8458200" cy="1207959"/>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616348"/>
            <a:ext cx="3824151" cy="612476"/>
          </a:xfrm>
          <a:prstGeom prst="rect">
            <a:avLst/>
          </a:prstGeom>
        </p:spPr>
        <p:txBody>
          <a:bodyPr>
            <a:normAutofit/>
          </a:bodyPr>
          <a:lstStyle>
            <a:lvl1pPr>
              <a:defRPr sz="2400"/>
            </a:lvl1pPr>
          </a:lstStyle>
          <a:p>
            <a:pPr lvl="0"/>
            <a:r>
              <a:rPr lang="en-US" dirty="0"/>
              <a:t>Slide Content 1</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357882"/>
            <a:ext cx="3824151" cy="649138"/>
          </a:xfrm>
        </p:spPr>
        <p:txBody>
          <a:bodyPr>
            <a:normAutofit/>
          </a:bodyPr>
          <a:lstStyle>
            <a:lvl1pPr>
              <a:defRPr sz="2400"/>
            </a:lvl1pPr>
          </a:lstStyle>
          <a:p>
            <a:pPr lvl="0"/>
            <a:r>
              <a:rPr lang="en-US" dirty="0"/>
              <a:t>Slide Content 2</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3136078"/>
            <a:ext cx="3824151" cy="673100"/>
          </a:xfrm>
        </p:spPr>
        <p:txBody>
          <a:bodyPr>
            <a:normAutofit/>
          </a:bodyPr>
          <a:lstStyle>
            <a:lvl1pPr>
              <a:defRPr sz="2400"/>
            </a:lvl1pPr>
          </a:lstStyle>
          <a:p>
            <a:pPr lvl="0"/>
            <a:r>
              <a:rPr lang="en-US" dirty="0"/>
              <a:t>Slide Content 3</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937510"/>
            <a:ext cx="3824151" cy="673100"/>
          </a:xfrm>
        </p:spPr>
        <p:txBody>
          <a:bodyPr>
            <a:normAutofit/>
          </a:bodyPr>
          <a:lstStyle>
            <a:lvl1pPr>
              <a:defRPr sz="2400"/>
            </a:lvl1pPr>
          </a:lstStyle>
          <a:p>
            <a:pPr lvl="0"/>
            <a:r>
              <a:rPr lang="en-US" dirty="0"/>
              <a:t>Slide Content 4</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780473"/>
            <a:ext cx="3824151" cy="644632"/>
          </a:xfrm>
        </p:spPr>
        <p:txBody>
          <a:bodyPr>
            <a:normAutofit/>
          </a:bodyPr>
          <a:lstStyle>
            <a:lvl1pPr>
              <a:defRPr sz="2400"/>
            </a:lvl1pPr>
          </a:lstStyle>
          <a:p>
            <a:pPr lvl="0"/>
            <a:r>
              <a:rPr lang="en-US" dirty="0"/>
              <a:t>Slide Content 5</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94968"/>
            <a:ext cx="3824151" cy="666495"/>
          </a:xfrm>
        </p:spPr>
        <p:txBody>
          <a:bodyPr>
            <a:normAutofit/>
          </a:bodyPr>
          <a:lstStyle>
            <a:lvl1pPr>
              <a:defRPr sz="2400"/>
            </a:lvl1pPr>
          </a:lstStyle>
          <a:p>
            <a:pPr lvl="0"/>
            <a:r>
              <a:rPr lang="en-US" dirty="0"/>
              <a:t>Slide Content 6</a:t>
            </a:r>
          </a:p>
        </p:txBody>
      </p:sp>
      <p:sp>
        <p:nvSpPr>
          <p:cNvPr id="12" name="Content Placeholder 7">
            <a:extLst>
              <a:ext uri="{FF2B5EF4-FFF2-40B4-BE49-F238E27FC236}">
                <a16:creationId xmlns:a16="http://schemas.microsoft.com/office/drawing/2014/main" id="{0F80A671-EC31-40AD-A0CD-6DF5F9204E83}"/>
              </a:ext>
            </a:extLst>
          </p:cNvPr>
          <p:cNvSpPr>
            <a:spLocks noGrp="1"/>
          </p:cNvSpPr>
          <p:nvPr>
            <p:ph sz="quarter" idx="19" hasCustomPrompt="1"/>
          </p:nvPr>
        </p:nvSpPr>
        <p:spPr>
          <a:xfrm>
            <a:off x="4936682" y="1625055"/>
            <a:ext cx="3864418" cy="612476"/>
          </a:xfrm>
          <a:prstGeom prst="rect">
            <a:avLst/>
          </a:prstGeom>
        </p:spPr>
        <p:txBody>
          <a:bodyPr>
            <a:normAutofit/>
          </a:bodyPr>
          <a:lstStyle>
            <a:lvl1pPr>
              <a:defRPr sz="2400"/>
            </a:lvl1pPr>
          </a:lstStyle>
          <a:p>
            <a:pPr lvl="0"/>
            <a:r>
              <a:rPr lang="en-US" dirty="0"/>
              <a:t>Slide Content 1</a:t>
            </a:r>
          </a:p>
        </p:txBody>
      </p:sp>
      <p:sp>
        <p:nvSpPr>
          <p:cNvPr id="14" name="Content Placeholder 8">
            <a:extLst>
              <a:ext uri="{FF2B5EF4-FFF2-40B4-BE49-F238E27FC236}">
                <a16:creationId xmlns:a16="http://schemas.microsoft.com/office/drawing/2014/main" id="{B09E53E7-2CCE-4A6D-B101-754C4363ECC1}"/>
              </a:ext>
            </a:extLst>
          </p:cNvPr>
          <p:cNvSpPr>
            <a:spLocks noGrp="1"/>
          </p:cNvSpPr>
          <p:nvPr>
            <p:ph sz="quarter" idx="20" hasCustomPrompt="1"/>
          </p:nvPr>
        </p:nvSpPr>
        <p:spPr>
          <a:xfrm>
            <a:off x="4936682" y="2366589"/>
            <a:ext cx="3864418" cy="649138"/>
          </a:xfrm>
        </p:spPr>
        <p:txBody>
          <a:bodyPr>
            <a:normAutofit/>
          </a:bodyPr>
          <a:lstStyle>
            <a:lvl1pPr>
              <a:defRPr sz="2400"/>
            </a:lvl1pPr>
          </a:lstStyle>
          <a:p>
            <a:pPr lvl="0"/>
            <a:r>
              <a:rPr lang="en-US" dirty="0"/>
              <a:t>Slide Content 2</a:t>
            </a:r>
          </a:p>
        </p:txBody>
      </p:sp>
      <p:sp>
        <p:nvSpPr>
          <p:cNvPr id="16" name="Content Placeholder 9">
            <a:extLst>
              <a:ext uri="{FF2B5EF4-FFF2-40B4-BE49-F238E27FC236}">
                <a16:creationId xmlns:a16="http://schemas.microsoft.com/office/drawing/2014/main" id="{6717DFEC-7510-4F2E-B3EA-9B0EF0273E53}"/>
              </a:ext>
            </a:extLst>
          </p:cNvPr>
          <p:cNvSpPr>
            <a:spLocks noGrp="1"/>
          </p:cNvSpPr>
          <p:nvPr>
            <p:ph sz="quarter" idx="21" hasCustomPrompt="1"/>
          </p:nvPr>
        </p:nvSpPr>
        <p:spPr>
          <a:xfrm>
            <a:off x="4936682" y="3144785"/>
            <a:ext cx="3864418" cy="673100"/>
          </a:xfrm>
        </p:spPr>
        <p:txBody>
          <a:bodyPr>
            <a:normAutofit/>
          </a:bodyPr>
          <a:lstStyle>
            <a:lvl1pPr>
              <a:defRPr sz="2400"/>
            </a:lvl1pPr>
          </a:lstStyle>
          <a:p>
            <a:pPr lvl="0"/>
            <a:r>
              <a:rPr lang="en-US" dirty="0"/>
              <a:t>Slide Content 3</a:t>
            </a:r>
          </a:p>
        </p:txBody>
      </p:sp>
      <p:sp>
        <p:nvSpPr>
          <p:cNvPr id="17" name="Content Placeholder 10">
            <a:extLst>
              <a:ext uri="{FF2B5EF4-FFF2-40B4-BE49-F238E27FC236}">
                <a16:creationId xmlns:a16="http://schemas.microsoft.com/office/drawing/2014/main" id="{DE24F9AC-A317-455A-B224-19499F44D0ED}"/>
              </a:ext>
            </a:extLst>
          </p:cNvPr>
          <p:cNvSpPr>
            <a:spLocks noGrp="1"/>
          </p:cNvSpPr>
          <p:nvPr>
            <p:ph sz="quarter" idx="22" hasCustomPrompt="1"/>
          </p:nvPr>
        </p:nvSpPr>
        <p:spPr>
          <a:xfrm>
            <a:off x="4936682" y="3946217"/>
            <a:ext cx="3864418" cy="673100"/>
          </a:xfrm>
        </p:spPr>
        <p:txBody>
          <a:bodyPr>
            <a:normAutofit/>
          </a:bodyPr>
          <a:lstStyle>
            <a:lvl1pPr>
              <a:defRPr sz="2400"/>
            </a:lvl1pPr>
          </a:lstStyle>
          <a:p>
            <a:pPr lvl="0"/>
            <a:r>
              <a:rPr lang="en-US" dirty="0"/>
              <a:t>Slide Content 4</a:t>
            </a:r>
          </a:p>
        </p:txBody>
      </p:sp>
      <p:sp>
        <p:nvSpPr>
          <p:cNvPr id="18" name="Content Placeholder 11">
            <a:extLst>
              <a:ext uri="{FF2B5EF4-FFF2-40B4-BE49-F238E27FC236}">
                <a16:creationId xmlns:a16="http://schemas.microsoft.com/office/drawing/2014/main" id="{C9D36B7F-C6EB-41F3-9295-E6F1CE5C9291}"/>
              </a:ext>
            </a:extLst>
          </p:cNvPr>
          <p:cNvSpPr>
            <a:spLocks noGrp="1"/>
          </p:cNvSpPr>
          <p:nvPr>
            <p:ph sz="quarter" idx="23" hasCustomPrompt="1"/>
          </p:nvPr>
        </p:nvSpPr>
        <p:spPr>
          <a:xfrm>
            <a:off x="4936682" y="4789180"/>
            <a:ext cx="3864418" cy="644632"/>
          </a:xfrm>
        </p:spPr>
        <p:txBody>
          <a:bodyPr>
            <a:normAutofit/>
          </a:bodyPr>
          <a:lstStyle>
            <a:lvl1pPr>
              <a:defRPr sz="2400"/>
            </a:lvl1pPr>
          </a:lstStyle>
          <a:p>
            <a:pPr lvl="0"/>
            <a:r>
              <a:rPr lang="en-US" dirty="0"/>
              <a:t>Slide Content 5</a:t>
            </a:r>
          </a:p>
        </p:txBody>
      </p:sp>
      <p:sp>
        <p:nvSpPr>
          <p:cNvPr id="19" name="Content Placeholder 12">
            <a:extLst>
              <a:ext uri="{FF2B5EF4-FFF2-40B4-BE49-F238E27FC236}">
                <a16:creationId xmlns:a16="http://schemas.microsoft.com/office/drawing/2014/main" id="{0D53E673-7208-4FBA-8A4F-5728EF02E9FC}"/>
              </a:ext>
            </a:extLst>
          </p:cNvPr>
          <p:cNvSpPr>
            <a:spLocks noGrp="1"/>
          </p:cNvSpPr>
          <p:nvPr>
            <p:ph sz="quarter" idx="24" hasCustomPrompt="1"/>
          </p:nvPr>
        </p:nvSpPr>
        <p:spPr>
          <a:xfrm>
            <a:off x="4936682" y="5603675"/>
            <a:ext cx="3864418" cy="666495"/>
          </a:xfrm>
        </p:spPr>
        <p:txBody>
          <a:bodyPr>
            <a:normAutofit/>
          </a:bodyPr>
          <a:lstStyle>
            <a:lvl1pPr>
              <a:defRPr sz="2400"/>
            </a:lvl1pPr>
          </a:lstStyle>
          <a:p>
            <a:pPr lvl="0"/>
            <a:r>
              <a:rPr lang="en-US" dirty="0"/>
              <a:t>Slide Content 6</a:t>
            </a:r>
          </a:p>
        </p:txBody>
      </p:sp>
      <p:sp>
        <p:nvSpPr>
          <p:cNvPr id="20" name="Appendix Link">
            <a:extLst>
              <a:ext uri="{FF2B5EF4-FFF2-40B4-BE49-F238E27FC236}">
                <a16:creationId xmlns:a16="http://schemas.microsoft.com/office/drawing/2014/main" id="{A13451D4-8473-457E-909D-2DC3DA4A71E3}"/>
              </a:ext>
            </a:extLst>
          </p:cNvPr>
          <p:cNvSpPr>
            <a:spLocks noGrp="1"/>
          </p:cNvSpPr>
          <p:nvPr>
            <p:ph type="body" sz="quarter" idx="12" hasCustomPrompt="1"/>
          </p:nvPr>
        </p:nvSpPr>
        <p:spPr>
          <a:xfrm>
            <a:off x="3369564" y="6313715"/>
            <a:ext cx="2404872" cy="253637"/>
          </a:xfrm>
        </p:spPr>
        <p:txBody>
          <a:bodyPr anchor="b">
            <a:noAutofit/>
          </a:bodyPr>
          <a:lstStyle>
            <a:lvl1pPr algn="ctr">
              <a:defRPr sz="900"/>
            </a:lvl1pPr>
          </a:lstStyle>
          <a:p>
            <a:pPr lvl="0"/>
            <a:r>
              <a:rPr lang="en-US" dirty="0"/>
              <a:t>Add text alternative link, if needed.</a:t>
            </a:r>
          </a:p>
        </p:txBody>
      </p:sp>
      <p:sp>
        <p:nvSpPr>
          <p:cNvPr id="21" name="Image Credit">
            <a:extLst>
              <a:ext uri="{FF2B5EF4-FFF2-40B4-BE49-F238E27FC236}">
                <a16:creationId xmlns:a16="http://schemas.microsoft.com/office/drawing/2014/main" id="{0439B983-2F79-4E18-962A-0F6170F6777E}"/>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22" name="Slide Number Placeholder">
            <a:extLst>
              <a:ext uri="{FF2B5EF4-FFF2-40B4-BE49-F238E27FC236}">
                <a16:creationId xmlns:a16="http://schemas.microsoft.com/office/drawing/2014/main" id="{0976D34C-30AB-4A20-8492-6123CD216BC9}"/>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64996637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C216-596C-43D1-AFA9-56B25A6ADB31}"/>
              </a:ext>
            </a:extLst>
          </p:cNvPr>
          <p:cNvSpPr>
            <a:spLocks noGrp="1"/>
          </p:cNvSpPr>
          <p:nvPr>
            <p:ph type="title"/>
          </p:nvPr>
        </p:nvSpPr>
        <p:spPr/>
        <p:txBody>
          <a:bodyPr>
            <a:normAutofit/>
          </a:bodyPr>
          <a:lstStyle>
            <a:lvl1pPr>
              <a:defRPr sz="3200"/>
            </a:lvl1pPr>
          </a:lstStyle>
          <a:p>
            <a:r>
              <a:rPr lang="en-US" dirty="0"/>
              <a:t>Click to edit Master title style</a:t>
            </a:r>
          </a:p>
        </p:txBody>
      </p:sp>
      <p:sp>
        <p:nvSpPr>
          <p:cNvPr id="4" name="Content Placeholder 1">
            <a:extLst>
              <a:ext uri="{FF2B5EF4-FFF2-40B4-BE49-F238E27FC236}">
                <a16:creationId xmlns:a16="http://schemas.microsoft.com/office/drawing/2014/main" id="{69920768-8C96-444E-AA85-2DA85E7D336A}"/>
              </a:ext>
            </a:extLst>
          </p:cNvPr>
          <p:cNvSpPr>
            <a:spLocks noGrp="1"/>
          </p:cNvSpPr>
          <p:nvPr>
            <p:ph sz="quarter" idx="11" hasCustomPrompt="1"/>
          </p:nvPr>
        </p:nvSpPr>
        <p:spPr>
          <a:xfrm>
            <a:off x="342900" y="1616348"/>
            <a:ext cx="3824151" cy="380396"/>
          </a:xfrm>
          <a:prstGeom prst="rect">
            <a:avLst/>
          </a:prstGeom>
        </p:spPr>
        <p:txBody>
          <a:bodyPr>
            <a:noAutofit/>
          </a:bodyPr>
          <a:lstStyle>
            <a:lvl1pPr>
              <a:defRPr sz="2400"/>
            </a:lvl1pPr>
          </a:lstStyle>
          <a:p>
            <a:pPr lvl="0"/>
            <a:r>
              <a:rPr lang="en-US" dirty="0"/>
              <a:t>Slide Content 1</a:t>
            </a:r>
          </a:p>
        </p:txBody>
      </p:sp>
      <p:sp>
        <p:nvSpPr>
          <p:cNvPr id="5" name="Content Placeholder 2">
            <a:extLst>
              <a:ext uri="{FF2B5EF4-FFF2-40B4-BE49-F238E27FC236}">
                <a16:creationId xmlns:a16="http://schemas.microsoft.com/office/drawing/2014/main" id="{6018B665-308A-4CA7-A672-FE09BE034391}"/>
              </a:ext>
            </a:extLst>
          </p:cNvPr>
          <p:cNvSpPr>
            <a:spLocks noGrp="1"/>
          </p:cNvSpPr>
          <p:nvPr>
            <p:ph sz="quarter" idx="14" hasCustomPrompt="1"/>
          </p:nvPr>
        </p:nvSpPr>
        <p:spPr>
          <a:xfrm>
            <a:off x="342900" y="2096622"/>
            <a:ext cx="3824151" cy="403166"/>
          </a:xfrm>
        </p:spPr>
        <p:txBody>
          <a:bodyPr>
            <a:noAutofit/>
          </a:bodyPr>
          <a:lstStyle>
            <a:lvl1pPr>
              <a:defRPr sz="2400"/>
            </a:lvl1pPr>
          </a:lstStyle>
          <a:p>
            <a:pPr lvl="0"/>
            <a:r>
              <a:rPr lang="en-US" dirty="0"/>
              <a:t>Slide Content 2</a:t>
            </a:r>
          </a:p>
        </p:txBody>
      </p:sp>
      <p:sp>
        <p:nvSpPr>
          <p:cNvPr id="6" name="Content Placeholder 3">
            <a:extLst>
              <a:ext uri="{FF2B5EF4-FFF2-40B4-BE49-F238E27FC236}">
                <a16:creationId xmlns:a16="http://schemas.microsoft.com/office/drawing/2014/main" id="{E036B807-DC5F-4FC6-B393-65B98404A8A5}"/>
              </a:ext>
            </a:extLst>
          </p:cNvPr>
          <p:cNvSpPr>
            <a:spLocks noGrp="1"/>
          </p:cNvSpPr>
          <p:nvPr>
            <p:ph sz="quarter" idx="15" hasCustomPrompt="1"/>
          </p:nvPr>
        </p:nvSpPr>
        <p:spPr>
          <a:xfrm>
            <a:off x="342900" y="2626621"/>
            <a:ext cx="3824151" cy="418048"/>
          </a:xfrm>
        </p:spPr>
        <p:txBody>
          <a:bodyPr>
            <a:noAutofit/>
          </a:bodyPr>
          <a:lstStyle>
            <a:lvl1pPr>
              <a:defRPr sz="2400"/>
            </a:lvl1pPr>
          </a:lstStyle>
          <a:p>
            <a:pPr lvl="0"/>
            <a:r>
              <a:rPr lang="en-US" dirty="0"/>
              <a:t>Slide Content 3</a:t>
            </a:r>
          </a:p>
        </p:txBody>
      </p:sp>
      <p:sp>
        <p:nvSpPr>
          <p:cNvPr id="7" name="Content Placeholder 4">
            <a:extLst>
              <a:ext uri="{FF2B5EF4-FFF2-40B4-BE49-F238E27FC236}">
                <a16:creationId xmlns:a16="http://schemas.microsoft.com/office/drawing/2014/main" id="{7FFC6D4E-662C-4EAF-A1EE-36531E127FEF}"/>
              </a:ext>
            </a:extLst>
          </p:cNvPr>
          <p:cNvSpPr>
            <a:spLocks noGrp="1"/>
          </p:cNvSpPr>
          <p:nvPr>
            <p:ph sz="quarter" idx="16" hasCustomPrompt="1"/>
          </p:nvPr>
        </p:nvSpPr>
        <p:spPr>
          <a:xfrm>
            <a:off x="342900" y="3192919"/>
            <a:ext cx="3824151" cy="418048"/>
          </a:xfrm>
        </p:spPr>
        <p:txBody>
          <a:bodyPr>
            <a:noAutofit/>
          </a:bodyPr>
          <a:lstStyle>
            <a:lvl1pPr>
              <a:defRPr sz="2400"/>
            </a:lvl1pPr>
          </a:lstStyle>
          <a:p>
            <a:pPr lvl="0"/>
            <a:r>
              <a:rPr lang="en-US" dirty="0"/>
              <a:t>Slide Content 4</a:t>
            </a:r>
          </a:p>
        </p:txBody>
      </p:sp>
      <p:sp>
        <p:nvSpPr>
          <p:cNvPr id="8" name="Content Placeholder 5">
            <a:extLst>
              <a:ext uri="{FF2B5EF4-FFF2-40B4-BE49-F238E27FC236}">
                <a16:creationId xmlns:a16="http://schemas.microsoft.com/office/drawing/2014/main" id="{AFCF8C5B-04D9-49B3-B133-6864633767F8}"/>
              </a:ext>
            </a:extLst>
          </p:cNvPr>
          <p:cNvSpPr>
            <a:spLocks noGrp="1"/>
          </p:cNvSpPr>
          <p:nvPr>
            <p:ph sz="quarter" idx="17" hasCustomPrompt="1"/>
          </p:nvPr>
        </p:nvSpPr>
        <p:spPr>
          <a:xfrm>
            <a:off x="342900" y="3735433"/>
            <a:ext cx="3824151" cy="400367"/>
          </a:xfrm>
        </p:spPr>
        <p:txBody>
          <a:bodyPr>
            <a:noAutofit/>
          </a:bodyPr>
          <a:lstStyle>
            <a:lvl1pPr>
              <a:defRPr sz="2400"/>
            </a:lvl1pPr>
          </a:lstStyle>
          <a:p>
            <a:pPr lvl="0"/>
            <a:r>
              <a:rPr lang="en-US" dirty="0"/>
              <a:t>Slide Content 5</a:t>
            </a:r>
          </a:p>
        </p:txBody>
      </p:sp>
      <p:sp>
        <p:nvSpPr>
          <p:cNvPr id="9" name="Content Placeholder 6">
            <a:extLst>
              <a:ext uri="{FF2B5EF4-FFF2-40B4-BE49-F238E27FC236}">
                <a16:creationId xmlns:a16="http://schemas.microsoft.com/office/drawing/2014/main" id="{F9186BDE-D004-4953-9D95-C7A9EABCD675}"/>
              </a:ext>
            </a:extLst>
          </p:cNvPr>
          <p:cNvSpPr>
            <a:spLocks noGrp="1"/>
          </p:cNvSpPr>
          <p:nvPr>
            <p:ph sz="quarter" idx="18" hasCustomPrompt="1"/>
          </p:nvPr>
        </p:nvSpPr>
        <p:spPr>
          <a:xfrm>
            <a:off x="342900" y="4249480"/>
            <a:ext cx="3824151" cy="413946"/>
          </a:xfrm>
        </p:spPr>
        <p:txBody>
          <a:bodyPr>
            <a:noAutofit/>
          </a:bodyPr>
          <a:lstStyle>
            <a:lvl1pPr>
              <a:defRPr sz="2400"/>
            </a:lvl1pPr>
          </a:lstStyle>
          <a:p>
            <a:pPr lvl="0"/>
            <a:r>
              <a:rPr lang="en-US" dirty="0"/>
              <a:t>Slide Content 6</a:t>
            </a:r>
          </a:p>
        </p:txBody>
      </p:sp>
      <p:sp>
        <p:nvSpPr>
          <p:cNvPr id="10" name="Content Placeholder 7">
            <a:extLst>
              <a:ext uri="{FF2B5EF4-FFF2-40B4-BE49-F238E27FC236}">
                <a16:creationId xmlns:a16="http://schemas.microsoft.com/office/drawing/2014/main" id="{204E9DC4-A6FA-4AB1-9FDB-E4A90647B8ED}"/>
              </a:ext>
            </a:extLst>
          </p:cNvPr>
          <p:cNvSpPr>
            <a:spLocks noGrp="1"/>
          </p:cNvSpPr>
          <p:nvPr>
            <p:ph sz="quarter" idx="19" hasCustomPrompt="1"/>
          </p:nvPr>
        </p:nvSpPr>
        <p:spPr>
          <a:xfrm>
            <a:off x="342900" y="4770903"/>
            <a:ext cx="3824151" cy="380396"/>
          </a:xfrm>
          <a:prstGeom prst="rect">
            <a:avLst/>
          </a:prstGeom>
        </p:spPr>
        <p:txBody>
          <a:bodyPr>
            <a:noAutofit/>
          </a:bodyPr>
          <a:lstStyle>
            <a:lvl1pPr>
              <a:defRPr sz="2400"/>
            </a:lvl1pPr>
          </a:lstStyle>
          <a:p>
            <a:pPr lvl="0"/>
            <a:r>
              <a:rPr lang="en-US" dirty="0"/>
              <a:t>Slide Content 1</a:t>
            </a:r>
          </a:p>
        </p:txBody>
      </p:sp>
      <p:sp>
        <p:nvSpPr>
          <p:cNvPr id="11" name="Content Placeholder 8">
            <a:extLst>
              <a:ext uri="{FF2B5EF4-FFF2-40B4-BE49-F238E27FC236}">
                <a16:creationId xmlns:a16="http://schemas.microsoft.com/office/drawing/2014/main" id="{CF906F44-9192-489C-97D1-802385EAFB23}"/>
              </a:ext>
            </a:extLst>
          </p:cNvPr>
          <p:cNvSpPr>
            <a:spLocks noGrp="1"/>
          </p:cNvSpPr>
          <p:nvPr>
            <p:ph sz="quarter" idx="20" hasCustomPrompt="1"/>
          </p:nvPr>
        </p:nvSpPr>
        <p:spPr>
          <a:xfrm>
            <a:off x="342900" y="5264240"/>
            <a:ext cx="3824152" cy="403166"/>
          </a:xfrm>
        </p:spPr>
        <p:txBody>
          <a:bodyPr>
            <a:noAutofit/>
          </a:bodyPr>
          <a:lstStyle>
            <a:lvl1pPr>
              <a:defRPr sz="2400"/>
            </a:lvl1pPr>
          </a:lstStyle>
          <a:p>
            <a:pPr lvl="0"/>
            <a:r>
              <a:rPr lang="en-US" dirty="0"/>
              <a:t>Slide Content 2</a:t>
            </a:r>
          </a:p>
        </p:txBody>
      </p:sp>
      <p:sp>
        <p:nvSpPr>
          <p:cNvPr id="12" name="Content Placeholder 9">
            <a:extLst>
              <a:ext uri="{FF2B5EF4-FFF2-40B4-BE49-F238E27FC236}">
                <a16:creationId xmlns:a16="http://schemas.microsoft.com/office/drawing/2014/main" id="{A447191D-BC44-4DC1-8EBD-E0FBB59905B8}"/>
              </a:ext>
            </a:extLst>
          </p:cNvPr>
          <p:cNvSpPr>
            <a:spLocks noGrp="1"/>
          </p:cNvSpPr>
          <p:nvPr>
            <p:ph sz="quarter" idx="21" hasCustomPrompt="1"/>
          </p:nvPr>
        </p:nvSpPr>
        <p:spPr>
          <a:xfrm>
            <a:off x="342900" y="5781176"/>
            <a:ext cx="3824152" cy="418048"/>
          </a:xfrm>
        </p:spPr>
        <p:txBody>
          <a:bodyPr>
            <a:noAutofit/>
          </a:bodyPr>
          <a:lstStyle>
            <a:lvl1pPr>
              <a:defRPr sz="2400"/>
            </a:lvl1pPr>
          </a:lstStyle>
          <a:p>
            <a:pPr lvl="0"/>
            <a:r>
              <a:rPr lang="en-US" dirty="0"/>
              <a:t>Slide Content 3</a:t>
            </a:r>
          </a:p>
        </p:txBody>
      </p:sp>
      <p:sp>
        <p:nvSpPr>
          <p:cNvPr id="13" name="Content Placeholder 10">
            <a:extLst>
              <a:ext uri="{FF2B5EF4-FFF2-40B4-BE49-F238E27FC236}">
                <a16:creationId xmlns:a16="http://schemas.microsoft.com/office/drawing/2014/main" id="{F28421AC-3134-46E3-BE8A-A2F5358EF4D7}"/>
              </a:ext>
            </a:extLst>
          </p:cNvPr>
          <p:cNvSpPr>
            <a:spLocks noGrp="1"/>
          </p:cNvSpPr>
          <p:nvPr>
            <p:ph sz="quarter" idx="22" hasCustomPrompt="1"/>
          </p:nvPr>
        </p:nvSpPr>
        <p:spPr>
          <a:xfrm>
            <a:off x="4936682" y="1616348"/>
            <a:ext cx="3864418" cy="374176"/>
          </a:xfrm>
        </p:spPr>
        <p:txBody>
          <a:bodyPr>
            <a:noAutofit/>
          </a:bodyPr>
          <a:lstStyle>
            <a:lvl1pPr>
              <a:defRPr sz="2400"/>
            </a:lvl1pPr>
          </a:lstStyle>
          <a:p>
            <a:pPr lvl="0"/>
            <a:r>
              <a:rPr lang="en-US" dirty="0"/>
              <a:t>Slide Content 4</a:t>
            </a:r>
          </a:p>
        </p:txBody>
      </p:sp>
      <p:sp>
        <p:nvSpPr>
          <p:cNvPr id="14" name="Content Placeholder 11">
            <a:extLst>
              <a:ext uri="{FF2B5EF4-FFF2-40B4-BE49-F238E27FC236}">
                <a16:creationId xmlns:a16="http://schemas.microsoft.com/office/drawing/2014/main" id="{EAA4997E-E73A-42E9-A263-A0E28696DF39}"/>
              </a:ext>
            </a:extLst>
          </p:cNvPr>
          <p:cNvSpPr>
            <a:spLocks noGrp="1"/>
          </p:cNvSpPr>
          <p:nvPr>
            <p:ph sz="quarter" idx="23" hasCustomPrompt="1"/>
          </p:nvPr>
        </p:nvSpPr>
        <p:spPr>
          <a:xfrm>
            <a:off x="4936682" y="2098227"/>
            <a:ext cx="3864418" cy="400367"/>
          </a:xfrm>
        </p:spPr>
        <p:txBody>
          <a:bodyPr>
            <a:noAutofit/>
          </a:bodyPr>
          <a:lstStyle>
            <a:lvl1pPr>
              <a:defRPr sz="2400"/>
            </a:lvl1pPr>
          </a:lstStyle>
          <a:p>
            <a:pPr lvl="0"/>
            <a:r>
              <a:rPr lang="en-US" dirty="0"/>
              <a:t>Slide Content 5</a:t>
            </a:r>
          </a:p>
        </p:txBody>
      </p:sp>
      <p:sp>
        <p:nvSpPr>
          <p:cNvPr id="15" name="Content Placeholder 12">
            <a:extLst>
              <a:ext uri="{FF2B5EF4-FFF2-40B4-BE49-F238E27FC236}">
                <a16:creationId xmlns:a16="http://schemas.microsoft.com/office/drawing/2014/main" id="{5D8D50B8-9162-4A0B-9497-E52D62CE36D2}"/>
              </a:ext>
            </a:extLst>
          </p:cNvPr>
          <p:cNvSpPr>
            <a:spLocks noGrp="1"/>
          </p:cNvSpPr>
          <p:nvPr>
            <p:ph sz="quarter" idx="24" hasCustomPrompt="1"/>
          </p:nvPr>
        </p:nvSpPr>
        <p:spPr>
          <a:xfrm>
            <a:off x="4936682" y="2625337"/>
            <a:ext cx="3864418" cy="413946"/>
          </a:xfrm>
        </p:spPr>
        <p:txBody>
          <a:bodyPr>
            <a:noAutofit/>
          </a:bodyPr>
          <a:lstStyle>
            <a:lvl1pPr>
              <a:defRPr sz="2400"/>
            </a:lvl1pPr>
          </a:lstStyle>
          <a:p>
            <a:pPr lvl="0"/>
            <a:r>
              <a:rPr lang="en-US" dirty="0"/>
              <a:t>Slide Content 6</a:t>
            </a:r>
          </a:p>
        </p:txBody>
      </p:sp>
      <p:sp>
        <p:nvSpPr>
          <p:cNvPr id="16" name="Content Placeholder 13">
            <a:extLst>
              <a:ext uri="{FF2B5EF4-FFF2-40B4-BE49-F238E27FC236}">
                <a16:creationId xmlns:a16="http://schemas.microsoft.com/office/drawing/2014/main" id="{988E51C7-02F2-4DDF-8403-BE64E88A9846}"/>
              </a:ext>
            </a:extLst>
          </p:cNvPr>
          <p:cNvSpPr>
            <a:spLocks noGrp="1"/>
          </p:cNvSpPr>
          <p:nvPr>
            <p:ph sz="quarter" idx="25" hasCustomPrompt="1"/>
          </p:nvPr>
        </p:nvSpPr>
        <p:spPr>
          <a:xfrm>
            <a:off x="4936680" y="3192919"/>
            <a:ext cx="3864419" cy="413946"/>
          </a:xfrm>
        </p:spPr>
        <p:txBody>
          <a:bodyPr>
            <a:noAutofit/>
          </a:bodyPr>
          <a:lstStyle>
            <a:lvl1pPr>
              <a:defRPr sz="2400"/>
            </a:lvl1pPr>
          </a:lstStyle>
          <a:p>
            <a:pPr lvl="0"/>
            <a:r>
              <a:rPr lang="en-US" dirty="0"/>
              <a:t>Slide Content 6</a:t>
            </a:r>
          </a:p>
        </p:txBody>
      </p:sp>
      <p:sp>
        <p:nvSpPr>
          <p:cNvPr id="17" name="Content Placeholder 14">
            <a:extLst>
              <a:ext uri="{FF2B5EF4-FFF2-40B4-BE49-F238E27FC236}">
                <a16:creationId xmlns:a16="http://schemas.microsoft.com/office/drawing/2014/main" id="{0AD01436-C6EF-4BE1-ABA1-12E7B802A96F}"/>
              </a:ext>
            </a:extLst>
          </p:cNvPr>
          <p:cNvSpPr>
            <a:spLocks noGrp="1"/>
          </p:cNvSpPr>
          <p:nvPr>
            <p:ph sz="quarter" idx="26" hasCustomPrompt="1"/>
          </p:nvPr>
        </p:nvSpPr>
        <p:spPr>
          <a:xfrm>
            <a:off x="4936680" y="3733608"/>
            <a:ext cx="3864419" cy="402191"/>
          </a:xfrm>
        </p:spPr>
        <p:txBody>
          <a:bodyPr>
            <a:noAutofit/>
          </a:bodyPr>
          <a:lstStyle>
            <a:lvl1pPr>
              <a:defRPr sz="2400"/>
            </a:lvl1pPr>
          </a:lstStyle>
          <a:p>
            <a:pPr lvl="0"/>
            <a:r>
              <a:rPr lang="en-US" dirty="0"/>
              <a:t>Slide Content 6</a:t>
            </a:r>
          </a:p>
        </p:txBody>
      </p:sp>
      <p:sp>
        <p:nvSpPr>
          <p:cNvPr id="18" name="Content Placeholder 15">
            <a:extLst>
              <a:ext uri="{FF2B5EF4-FFF2-40B4-BE49-F238E27FC236}">
                <a16:creationId xmlns:a16="http://schemas.microsoft.com/office/drawing/2014/main" id="{A101E739-B16E-4747-B277-8055858FCEDE}"/>
              </a:ext>
            </a:extLst>
          </p:cNvPr>
          <p:cNvSpPr>
            <a:spLocks noGrp="1"/>
          </p:cNvSpPr>
          <p:nvPr>
            <p:ph sz="quarter" idx="27" hasCustomPrompt="1"/>
          </p:nvPr>
        </p:nvSpPr>
        <p:spPr>
          <a:xfrm>
            <a:off x="4936680" y="4241679"/>
            <a:ext cx="3864419" cy="421748"/>
          </a:xfrm>
        </p:spPr>
        <p:txBody>
          <a:bodyPr>
            <a:noAutofit/>
          </a:bodyPr>
          <a:lstStyle>
            <a:lvl1pPr>
              <a:defRPr sz="2400"/>
            </a:lvl1pPr>
          </a:lstStyle>
          <a:p>
            <a:pPr lvl="0"/>
            <a:r>
              <a:rPr lang="en-US" dirty="0"/>
              <a:t>Slide Content 6</a:t>
            </a:r>
          </a:p>
        </p:txBody>
      </p:sp>
      <p:sp>
        <p:nvSpPr>
          <p:cNvPr id="19" name="Content Placeholder 16">
            <a:extLst>
              <a:ext uri="{FF2B5EF4-FFF2-40B4-BE49-F238E27FC236}">
                <a16:creationId xmlns:a16="http://schemas.microsoft.com/office/drawing/2014/main" id="{96F84D66-FE77-496D-8769-949184766255}"/>
              </a:ext>
            </a:extLst>
          </p:cNvPr>
          <p:cNvSpPr>
            <a:spLocks noGrp="1"/>
          </p:cNvSpPr>
          <p:nvPr>
            <p:ph sz="quarter" idx="28" hasCustomPrompt="1"/>
          </p:nvPr>
        </p:nvSpPr>
        <p:spPr>
          <a:xfrm>
            <a:off x="4936679" y="4766685"/>
            <a:ext cx="3864420" cy="384613"/>
          </a:xfrm>
        </p:spPr>
        <p:txBody>
          <a:bodyPr>
            <a:noAutofit/>
          </a:bodyPr>
          <a:lstStyle>
            <a:lvl1pPr>
              <a:defRPr sz="2400"/>
            </a:lvl1pPr>
          </a:lstStyle>
          <a:p>
            <a:pPr lvl="0"/>
            <a:r>
              <a:rPr lang="en-US" dirty="0"/>
              <a:t>Slide Content 6</a:t>
            </a:r>
          </a:p>
        </p:txBody>
      </p:sp>
      <p:sp>
        <p:nvSpPr>
          <p:cNvPr id="20" name="Content Placeholder 17">
            <a:extLst>
              <a:ext uri="{FF2B5EF4-FFF2-40B4-BE49-F238E27FC236}">
                <a16:creationId xmlns:a16="http://schemas.microsoft.com/office/drawing/2014/main" id="{1C906E35-6CD6-4624-A2EE-79E30E15BEAC}"/>
              </a:ext>
            </a:extLst>
          </p:cNvPr>
          <p:cNvSpPr>
            <a:spLocks noGrp="1"/>
          </p:cNvSpPr>
          <p:nvPr>
            <p:ph sz="quarter" idx="29" hasCustomPrompt="1"/>
          </p:nvPr>
        </p:nvSpPr>
        <p:spPr>
          <a:xfrm>
            <a:off x="4936679" y="5240170"/>
            <a:ext cx="3864420" cy="403166"/>
          </a:xfrm>
        </p:spPr>
        <p:txBody>
          <a:bodyPr>
            <a:noAutofit/>
          </a:bodyPr>
          <a:lstStyle>
            <a:lvl1pPr>
              <a:defRPr sz="2400"/>
            </a:lvl1pPr>
          </a:lstStyle>
          <a:p>
            <a:pPr lvl="0"/>
            <a:r>
              <a:rPr lang="en-US" dirty="0"/>
              <a:t>Slide Content 6</a:t>
            </a:r>
          </a:p>
        </p:txBody>
      </p:sp>
      <p:sp>
        <p:nvSpPr>
          <p:cNvPr id="21" name="Content Placeholder 18">
            <a:extLst>
              <a:ext uri="{FF2B5EF4-FFF2-40B4-BE49-F238E27FC236}">
                <a16:creationId xmlns:a16="http://schemas.microsoft.com/office/drawing/2014/main" id="{D68E1BFF-B404-4277-BA5A-CD1662A6C539}"/>
              </a:ext>
            </a:extLst>
          </p:cNvPr>
          <p:cNvSpPr>
            <a:spLocks noGrp="1"/>
          </p:cNvSpPr>
          <p:nvPr>
            <p:ph sz="quarter" idx="30" hasCustomPrompt="1"/>
          </p:nvPr>
        </p:nvSpPr>
        <p:spPr>
          <a:xfrm>
            <a:off x="4936679" y="5785277"/>
            <a:ext cx="3873125" cy="413946"/>
          </a:xfrm>
        </p:spPr>
        <p:txBody>
          <a:bodyPr>
            <a:noAutofit/>
          </a:bodyPr>
          <a:lstStyle>
            <a:lvl1pPr>
              <a:defRPr sz="2400"/>
            </a:lvl1pPr>
          </a:lstStyle>
          <a:p>
            <a:pPr lvl="0"/>
            <a:r>
              <a:rPr lang="en-US" dirty="0"/>
              <a:t>Slide Content 6</a:t>
            </a:r>
          </a:p>
        </p:txBody>
      </p:sp>
      <p:sp>
        <p:nvSpPr>
          <p:cNvPr id="25" name="Appendix Link">
            <a:extLst>
              <a:ext uri="{FF2B5EF4-FFF2-40B4-BE49-F238E27FC236}">
                <a16:creationId xmlns:a16="http://schemas.microsoft.com/office/drawing/2014/main" id="{C7FB9040-0F6C-4F75-A3C7-A9801B910502}"/>
              </a:ext>
            </a:extLst>
          </p:cNvPr>
          <p:cNvSpPr>
            <a:spLocks noGrp="1"/>
          </p:cNvSpPr>
          <p:nvPr>
            <p:ph type="body" sz="quarter" idx="12" hasCustomPrompt="1"/>
          </p:nvPr>
        </p:nvSpPr>
        <p:spPr>
          <a:xfrm>
            <a:off x="3369564" y="6313715"/>
            <a:ext cx="2404872" cy="253637"/>
          </a:xfrm>
        </p:spPr>
        <p:txBody>
          <a:bodyPr anchor="b">
            <a:noAutofit/>
          </a:bodyPr>
          <a:lstStyle>
            <a:lvl1pPr algn="ctr">
              <a:defRPr sz="900"/>
            </a:lvl1pPr>
          </a:lstStyle>
          <a:p>
            <a:pPr lvl="0"/>
            <a:r>
              <a:rPr lang="en-US" dirty="0"/>
              <a:t>Add text alternative link, if needed.</a:t>
            </a:r>
          </a:p>
        </p:txBody>
      </p:sp>
      <p:sp>
        <p:nvSpPr>
          <p:cNvPr id="26" name="Image Credit">
            <a:extLst>
              <a:ext uri="{FF2B5EF4-FFF2-40B4-BE49-F238E27FC236}">
                <a16:creationId xmlns:a16="http://schemas.microsoft.com/office/drawing/2014/main" id="{C63DF004-2A82-40EE-90ED-770B4044439A}"/>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27" name="Slide Number Placeholder">
            <a:extLst>
              <a:ext uri="{FF2B5EF4-FFF2-40B4-BE49-F238E27FC236}">
                <a16:creationId xmlns:a16="http://schemas.microsoft.com/office/drawing/2014/main" id="{F57A8244-EA95-4731-A98C-FB6329D9184D}"/>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743963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LLC. All rights reserved. Authorized only for instructor use in the classroom.</a:t>
            </a:r>
          </a:p>
          <a:p>
            <a:pPr defTabSz="457200">
              <a:spcBef>
                <a:spcPct val="20000"/>
              </a:spcBef>
              <a:defRPr/>
            </a:pPr>
            <a:r>
              <a:rPr lang="en-US"/>
              <a:t>No reproduction or further distribution permitted without the prior written consent of McGraw Hill, LLC.</a:t>
            </a:r>
            <a:endParaRPr lang="en-US" dirty="0"/>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Because learning changes everything.</a:t>
            </a:r>
            <a:r>
              <a:rPr kumimoji="0" lang="en-US" sz="1400" b="0" i="0" u="none" strike="noStrike" kern="1200" cap="none" spc="40" normalizeH="0" baseline="6000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1200" cap="none" spc="40" normalizeH="0" baseline="60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www.mheducation.com</a:t>
            </a:r>
            <a:endPar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744366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752710" y="2718040"/>
            <a:ext cx="7638581" cy="1421920"/>
          </a:xfrm>
          <a:prstGeom prst="rect">
            <a:avLst/>
          </a:prstGeom>
        </p:spPr>
        <p:txBody>
          <a:bodyPr anchor="t">
            <a:normAutofit/>
          </a:bodyPr>
          <a:lstStyle>
            <a:lvl1pPr algn="l">
              <a:defRPr sz="3600">
                <a:solidFill>
                  <a:schemeClr val="tx1"/>
                </a:solidFill>
              </a:defRPr>
            </a:lvl1pPr>
          </a:lstStyle>
          <a:p>
            <a:r>
              <a:rPr lang="en-US" dirty="0"/>
              <a:t>Accessibility Content: Text Alternatives for Images</a:t>
            </a:r>
          </a:p>
        </p:txBody>
      </p:sp>
      <p:sp>
        <p:nvSpPr>
          <p:cNvPr id="4" name="Slide Number Placeholder">
            <a:extLst>
              <a:ext uri="{FF2B5EF4-FFF2-40B4-BE49-F238E27FC236}">
                <a16:creationId xmlns:a16="http://schemas.microsoft.com/office/drawing/2014/main" id="{24D7B735-6BCD-429E-BAFC-FAE7C88C5E23}"/>
              </a:ext>
            </a:extLst>
          </p:cNvPr>
          <p:cNvSpPr>
            <a:spLocks noGrp="1"/>
          </p:cNvSpPr>
          <p:nvPr>
            <p:ph type="sldNum" sz="quarter" idx="10"/>
          </p:nvPr>
        </p:nvSpPr>
        <p:spPr>
          <a:xfrm>
            <a:off x="8626412" y="6673531"/>
            <a:ext cx="355840" cy="161396"/>
          </a:xfrm>
          <a:prstGeom prst="rect">
            <a:avLst/>
          </a:prstGeom>
        </p:spPr>
        <p:txBody>
          <a:bodyPr/>
          <a:lstStyle>
            <a:lvl1pPr algn="r">
              <a:defRPr sz="800">
                <a:solidFill>
                  <a:schemeClr val="bg1"/>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6E63B-4C32-4312-9A30-AF4C99C2257B}"/>
              </a:ext>
            </a:extLst>
          </p:cNvPr>
          <p:cNvSpPr>
            <a:spLocks noGrp="1"/>
          </p:cNvSpPr>
          <p:nvPr>
            <p:ph type="title"/>
          </p:nvPr>
        </p:nvSpPr>
        <p:spPr>
          <a:xfrm>
            <a:off x="342900" y="195943"/>
            <a:ext cx="8458200" cy="888886"/>
          </a:xfrm>
        </p:spPr>
        <p:txBody>
          <a:bodyPr/>
          <a:lstStyle/>
          <a:p>
            <a:r>
              <a:rPr lang="en-US" dirty="0"/>
              <a:t>Click to edit Master title style</a:t>
            </a:r>
          </a:p>
        </p:txBody>
      </p:sp>
      <p:sp>
        <p:nvSpPr>
          <p:cNvPr id="5" name="Text Placeholder 4">
            <a:extLst>
              <a:ext uri="{FF2B5EF4-FFF2-40B4-BE49-F238E27FC236}">
                <a16:creationId xmlns:a16="http://schemas.microsoft.com/office/drawing/2014/main" id="{3FD3FF85-13E9-4193-97A7-595596DE57B2}"/>
              </a:ext>
            </a:extLst>
          </p:cNvPr>
          <p:cNvSpPr>
            <a:spLocks noGrp="1"/>
          </p:cNvSpPr>
          <p:nvPr>
            <p:ph type="body" sz="quarter" idx="11"/>
          </p:nvPr>
        </p:nvSpPr>
        <p:spPr>
          <a:xfrm>
            <a:off x="2278856" y="1178879"/>
            <a:ext cx="4586288" cy="370301"/>
          </a:xfrm>
        </p:spPr>
        <p:txBody>
          <a:bodyPr anchor="ctr">
            <a:normAutofit/>
          </a:bodyPr>
          <a:lstStyle>
            <a:lvl1pPr algn="ctr">
              <a:defRPr sz="1200"/>
            </a:lvl1pPr>
          </a:lstStyle>
          <a:p>
            <a:pPr lvl="0"/>
            <a:r>
              <a:rPr lang="en-US" dirty="0"/>
              <a:t>Click to edit Master text styles</a:t>
            </a:r>
          </a:p>
        </p:txBody>
      </p:sp>
      <p:sp>
        <p:nvSpPr>
          <p:cNvPr id="7" name="Content Placeholder 6">
            <a:extLst>
              <a:ext uri="{FF2B5EF4-FFF2-40B4-BE49-F238E27FC236}">
                <a16:creationId xmlns:a16="http://schemas.microsoft.com/office/drawing/2014/main" id="{699CB4D6-F8C4-4851-A17A-263FC077A167}"/>
              </a:ext>
            </a:extLst>
          </p:cNvPr>
          <p:cNvSpPr>
            <a:spLocks noGrp="1"/>
          </p:cNvSpPr>
          <p:nvPr>
            <p:ph sz="quarter" idx="12"/>
          </p:nvPr>
        </p:nvSpPr>
        <p:spPr>
          <a:xfrm>
            <a:off x="342900" y="1643230"/>
            <a:ext cx="8458200" cy="4478897"/>
          </a:xfrm>
        </p:spPr>
        <p:txBody>
          <a:bodyPr/>
          <a:lstStyle/>
          <a:p>
            <a:pPr lvl="0"/>
            <a:r>
              <a:rPr lang="en-US" dirty="0"/>
              <a:t>Click to edit Master text styles</a:t>
            </a:r>
          </a:p>
        </p:txBody>
      </p:sp>
      <p:sp>
        <p:nvSpPr>
          <p:cNvPr id="9" name="Text Placeholder 8">
            <a:extLst>
              <a:ext uri="{FF2B5EF4-FFF2-40B4-BE49-F238E27FC236}">
                <a16:creationId xmlns:a16="http://schemas.microsoft.com/office/drawing/2014/main" id="{E4EBD63C-C974-4F40-85BB-8ACC273BEB26}"/>
              </a:ext>
            </a:extLst>
          </p:cNvPr>
          <p:cNvSpPr>
            <a:spLocks noGrp="1"/>
          </p:cNvSpPr>
          <p:nvPr>
            <p:ph type="body" sz="quarter" idx="13"/>
          </p:nvPr>
        </p:nvSpPr>
        <p:spPr>
          <a:xfrm>
            <a:off x="2278856" y="6215615"/>
            <a:ext cx="4586288" cy="317708"/>
          </a:xfrm>
        </p:spPr>
        <p:txBody>
          <a:bodyPr anchor="ctr">
            <a:normAutofit/>
          </a:bodyPr>
          <a:lstStyle>
            <a:lvl1pPr algn="ctr">
              <a:defRPr sz="1200"/>
            </a:lvl1pPr>
          </a:lstStyle>
          <a:p>
            <a:pPr lvl="0"/>
            <a:r>
              <a:rPr lang="en-US" dirty="0"/>
              <a:t>Click to edit Master text styles</a:t>
            </a:r>
          </a:p>
        </p:txBody>
      </p:sp>
      <p:sp>
        <p:nvSpPr>
          <p:cNvPr id="10" name="Slide Number Placeholder 2">
            <a:extLst>
              <a:ext uri="{FF2B5EF4-FFF2-40B4-BE49-F238E27FC236}">
                <a16:creationId xmlns:a16="http://schemas.microsoft.com/office/drawing/2014/main" id="{64BABA25-1259-4A5F-BF34-6556B751D096}"/>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572871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2800"/>
            </a:lvl1pPr>
          </a:lstStyle>
          <a:p>
            <a:r>
              <a:rPr lang="en-US" dirty="0"/>
              <a:t>Slide Title</a:t>
            </a:r>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sp>
        <p:nvSpPr>
          <p:cNvPr id="7" name="Title"/>
          <p:cNvSpPr>
            <a:spLocks noGrp="1"/>
          </p:cNvSpPr>
          <p:nvPr userDrawn="1">
            <p:ph type="ctrTitle" hasCustomPrompt="1"/>
          </p:nvPr>
        </p:nvSpPr>
        <p:spPr>
          <a:xfrm>
            <a:off x="0" y="1515291"/>
            <a:ext cx="9144000" cy="2508071"/>
          </a:xfrm>
          <a:prstGeom prst="rect">
            <a:avLst/>
          </a:prstGeom>
        </p:spPr>
        <p:txBody>
          <a:bodyPr anchor="t">
            <a:noAutofit/>
          </a:bodyPr>
          <a:lstStyle>
            <a:lvl1pPr algn="ctr">
              <a:lnSpc>
                <a:spcPct val="100000"/>
              </a:lnSpc>
              <a:defRPr sz="7000" b="1">
                <a:solidFill>
                  <a:srgbClr val="214D90"/>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1613264" y="4161272"/>
            <a:ext cx="5917473" cy="1050808"/>
          </a:xfrm>
          <a:prstGeom prst="rect">
            <a:avLst/>
          </a:prstGeom>
        </p:spPr>
        <p:txBody>
          <a:bodyPr/>
          <a:lstStyle>
            <a:lvl1pPr marL="0" indent="0" algn="ctr">
              <a:buNone/>
              <a:defRPr sz="3500" b="0">
                <a:solidFill>
                  <a:srgbClr val="585858"/>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sp>
        <p:nvSpPr>
          <p:cNvPr id="9" name="Text Placeholder 5">
            <a:extLst>
              <a:ext uri="{FF2B5EF4-FFF2-40B4-BE49-F238E27FC236}">
                <a16:creationId xmlns:a16="http://schemas.microsoft.com/office/drawing/2014/main" id="{963C4102-2DCB-40F6-A79C-3209037665E9}"/>
              </a:ext>
            </a:extLst>
          </p:cNvPr>
          <p:cNvSpPr>
            <a:spLocks noGrp="1"/>
          </p:cNvSpPr>
          <p:nvPr>
            <p:ph type="body" sz="quarter" idx="14"/>
          </p:nvPr>
        </p:nvSpPr>
        <p:spPr>
          <a:xfrm>
            <a:off x="1613264" y="5773782"/>
            <a:ext cx="7530736" cy="474617"/>
          </a:xfrm>
          <a:prstGeom prst="rect">
            <a:avLst/>
          </a:prstGeom>
        </p:spPr>
        <p:txBody>
          <a:bodyPr/>
          <a:lstStyle>
            <a:lvl1pPr algn="r">
              <a:defRPr sz="2200" i="1">
                <a:solidFill>
                  <a:srgbClr val="420747"/>
                </a:solidFill>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0CD3-6EE9-4CC2-BFB5-91E97B58BAE3}"/>
              </a:ext>
            </a:extLst>
          </p:cNvPr>
          <p:cNvSpPr>
            <a:spLocks noGrp="1"/>
          </p:cNvSpPr>
          <p:nvPr>
            <p:ph type="title"/>
          </p:nvPr>
        </p:nvSpPr>
        <p:spPr>
          <a:xfrm>
            <a:off x="1221218" y="1651548"/>
            <a:ext cx="6701564" cy="1561915"/>
          </a:xfrm>
        </p:spPr>
        <p:txBody>
          <a:bodyPr>
            <a:normAutofit/>
          </a:bodyPr>
          <a:lstStyle>
            <a:lvl1pPr>
              <a:defRPr sz="4800" b="1">
                <a:solidFill>
                  <a:srgbClr val="CC4D00"/>
                </a:solidFill>
              </a:defRPr>
            </a:lvl1pPr>
          </a:lstStyle>
          <a:p>
            <a:r>
              <a:rPr lang="en-US" dirty="0"/>
              <a:t>Click to edit Master title style</a:t>
            </a:r>
          </a:p>
        </p:txBody>
      </p:sp>
      <p:sp>
        <p:nvSpPr>
          <p:cNvPr id="5" name="Content Placeholder 4">
            <a:extLst>
              <a:ext uri="{FF2B5EF4-FFF2-40B4-BE49-F238E27FC236}">
                <a16:creationId xmlns:a16="http://schemas.microsoft.com/office/drawing/2014/main" id="{045CBDD3-DA0C-4A5E-B00D-A818801AC21B}"/>
              </a:ext>
            </a:extLst>
          </p:cNvPr>
          <p:cNvSpPr>
            <a:spLocks noGrp="1"/>
          </p:cNvSpPr>
          <p:nvPr>
            <p:ph sz="quarter" idx="11"/>
          </p:nvPr>
        </p:nvSpPr>
        <p:spPr>
          <a:xfrm>
            <a:off x="1221218" y="3305175"/>
            <a:ext cx="6701564" cy="1554208"/>
          </a:xfrm>
        </p:spPr>
        <p:txBody>
          <a:bodyPr>
            <a:normAutofit/>
          </a:bodyPr>
          <a:lstStyle>
            <a:lvl1pPr algn="ctr">
              <a:defRPr sz="4000" b="1">
                <a:solidFill>
                  <a:srgbClr val="214E91"/>
                </a:solidFill>
              </a:defRPr>
            </a:lvl1pPr>
          </a:lstStyle>
          <a:p>
            <a:pPr lvl="0"/>
            <a:r>
              <a:rPr lang="en-US" dirty="0"/>
              <a:t>Click to edit Master text styles</a:t>
            </a:r>
          </a:p>
        </p:txBody>
      </p:sp>
      <p:sp>
        <p:nvSpPr>
          <p:cNvPr id="3" name="Slide Number Placeholder 2">
            <a:extLst>
              <a:ext uri="{FF2B5EF4-FFF2-40B4-BE49-F238E27FC236}">
                <a16:creationId xmlns:a16="http://schemas.microsoft.com/office/drawing/2014/main" id="{E97092CC-E35B-4C56-8CF6-010A9E3E7FC5}"/>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144790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4980"/>
            <a:ext cx="8458200" cy="1197385"/>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02229"/>
            <a:ext cx="8458200" cy="4746171"/>
          </a:xfrm>
          <a:prstGeom prst="rect">
            <a:avLst/>
          </a:prstGeo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13715"/>
            <a:ext cx="2405307" cy="2667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08854"/>
            <a:ext cx="8458200" cy="1235359"/>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14076"/>
            <a:ext cx="8458200" cy="2600724"/>
          </a:xfrm>
          <a:prstGeom prst="rect">
            <a:avLst/>
          </a:prstGeom>
        </p:spPr>
        <p:txBody>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8" name="Appendix Link">
            <a:extLst>
              <a:ext uri="{FF2B5EF4-FFF2-40B4-BE49-F238E27FC236}">
                <a16:creationId xmlns:a16="http://schemas.microsoft.com/office/drawing/2014/main" id="{4D429C13-66C7-4EA0-BA76-E66B8A9606A1}"/>
              </a:ext>
            </a:extLst>
          </p:cNvPr>
          <p:cNvSpPr>
            <a:spLocks noGrp="1"/>
          </p:cNvSpPr>
          <p:nvPr>
            <p:ph type="body" sz="quarter" idx="12" hasCustomPrompt="1"/>
          </p:nvPr>
        </p:nvSpPr>
        <p:spPr>
          <a:xfrm>
            <a:off x="3369564" y="6313715"/>
            <a:ext cx="2404872" cy="266700"/>
          </a:xfrm>
        </p:spPr>
        <p:txBody>
          <a:bodyPr anchor="ctr">
            <a:noAutofit/>
          </a:bodyPr>
          <a:lstStyle>
            <a:lvl1pPr algn="ctr">
              <a:defRPr sz="900"/>
            </a:lvl1pPr>
          </a:lstStyle>
          <a:p>
            <a:pPr lvl="0"/>
            <a:r>
              <a:rPr lang="en-US" dirty="0"/>
              <a:t>Add text alternative link, if needed.</a:t>
            </a:r>
          </a:p>
        </p:txBody>
      </p:sp>
      <p:sp>
        <p:nvSpPr>
          <p:cNvPr id="10" name="Image Credit">
            <a:extLst>
              <a:ext uri="{FF2B5EF4-FFF2-40B4-BE49-F238E27FC236}">
                <a16:creationId xmlns:a16="http://schemas.microsoft.com/office/drawing/2014/main" id="{5090D979-97CB-4940-B7AD-BF0C561A2F35}"/>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solidFill>
              </a:defRPr>
            </a:lvl1pPr>
          </a:lstStyle>
          <a:p>
            <a:pPr lvl="0" algn="r"/>
            <a:r>
              <a:rPr lang="en-US" dirty="0"/>
              <a:t>Insert Image Credit Here</a:t>
            </a:r>
          </a:p>
        </p:txBody>
      </p:sp>
      <p:sp>
        <p:nvSpPr>
          <p:cNvPr id="11" name="Slide Number Placeholder">
            <a:extLst>
              <a:ext uri="{FF2B5EF4-FFF2-40B4-BE49-F238E27FC236}">
                <a16:creationId xmlns:a16="http://schemas.microsoft.com/office/drawing/2014/main" id="{F5F8FB48-0CB8-4D8C-9B34-DC32FBBD1DEE}"/>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0629"/>
            <a:ext cx="8458200" cy="1239740"/>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58542"/>
            <a:ext cx="4076700" cy="4689858"/>
          </a:xfrm>
          <a:prstGeom prst="rect">
            <a:avLst/>
          </a:prstGeom>
        </p:spPr>
        <p:txBody>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540232"/>
            <a:ext cx="4076700" cy="4708167"/>
          </a:xfr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13714"/>
            <a:ext cx="2404872" cy="266701"/>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6256"/>
            <a:ext cx="8458200" cy="1207958"/>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14077"/>
            <a:ext cx="5791200" cy="4734323"/>
          </a:xfrm>
          <a:prstGeom prst="rect">
            <a:avLst/>
          </a:prstGeom>
        </p:spPr>
        <p:txBody>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495594"/>
            <a:ext cx="2383047" cy="4752805"/>
          </a:xfr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13714"/>
            <a:ext cx="2404872" cy="266701"/>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6256"/>
            <a:ext cx="8458200" cy="1207958"/>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14077"/>
            <a:ext cx="8458200" cy="2600723"/>
          </a:xfrm>
          <a:prstGeom prst="rect">
            <a:avLst/>
          </a:prstGeom>
        </p:spPr>
        <p:txBody>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13715"/>
            <a:ext cx="2404872" cy="2667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6256"/>
            <a:ext cx="8458200" cy="1207959"/>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616348"/>
            <a:ext cx="8458200" cy="612476"/>
          </a:xfrm>
          <a:prstGeom prst="rect">
            <a:avLst/>
          </a:prstGeom>
        </p:spPr>
        <p:txBody>
          <a:bodyPr>
            <a:normAutofit/>
          </a:bodyPr>
          <a:lstStyle>
            <a:lvl1pPr>
              <a:defRPr sz="2400"/>
            </a:lvl1pPr>
          </a:lstStyle>
          <a:p>
            <a:pPr lvl="0"/>
            <a:r>
              <a:rPr lang="en-US" dirty="0"/>
              <a:t>Slide Content 1</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357882"/>
            <a:ext cx="8458200" cy="649138"/>
          </a:xfrm>
        </p:spPr>
        <p:txBody>
          <a:bodyPr>
            <a:normAutofit/>
          </a:bodyPr>
          <a:lstStyle>
            <a:lvl1pPr>
              <a:defRPr sz="2400"/>
            </a:lvl1pPr>
          </a:lstStyle>
          <a:p>
            <a:pPr lvl="0"/>
            <a:r>
              <a:rPr lang="en-US" dirty="0"/>
              <a:t>Slide Content 2</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3136078"/>
            <a:ext cx="8458200" cy="673100"/>
          </a:xfrm>
        </p:spPr>
        <p:txBody>
          <a:bodyPr>
            <a:normAutofit/>
          </a:bodyPr>
          <a:lstStyle>
            <a:lvl1pPr>
              <a:defRPr sz="2400"/>
            </a:lvl1pPr>
          </a:lstStyle>
          <a:p>
            <a:pPr lvl="0"/>
            <a:r>
              <a:rPr lang="en-US" dirty="0"/>
              <a:t>Slide Content 3</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937510"/>
            <a:ext cx="8458200" cy="673100"/>
          </a:xfrm>
        </p:spPr>
        <p:txBody>
          <a:bodyPr>
            <a:normAutofit/>
          </a:bodyPr>
          <a:lstStyle>
            <a:lvl1pPr>
              <a:defRPr sz="2400"/>
            </a:lvl1pPr>
          </a:lstStyle>
          <a:p>
            <a:pPr lvl="0"/>
            <a:r>
              <a:rPr lang="en-US" dirty="0"/>
              <a:t>Slide Content 4</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780473"/>
            <a:ext cx="8458200" cy="644632"/>
          </a:xfrm>
        </p:spPr>
        <p:txBody>
          <a:bodyPr>
            <a:normAutofit/>
          </a:bodyPr>
          <a:lstStyle>
            <a:lvl1pPr>
              <a:spcBef>
                <a:spcPts val="600"/>
              </a:spcBef>
              <a:spcAft>
                <a:spcPts val="0"/>
              </a:spcAft>
              <a:defRPr sz="2400"/>
            </a:lvl1pPr>
          </a:lstStyle>
          <a:p>
            <a:pPr lvl="0"/>
            <a:r>
              <a:rPr lang="en-US" dirty="0"/>
              <a:t>Slide Content 5</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94968"/>
            <a:ext cx="8458200" cy="666495"/>
          </a:xfrm>
        </p:spPr>
        <p:txBody>
          <a:bodyPr>
            <a:normAutofit/>
          </a:bodyPr>
          <a:lstStyle>
            <a:lvl1pPr>
              <a:spcBef>
                <a:spcPts val="600"/>
              </a:spcBef>
              <a:spcAft>
                <a:spcPts val="0"/>
              </a:spcAft>
              <a:defRPr sz="2400"/>
            </a:lvl1pPr>
          </a:lstStyle>
          <a:p>
            <a:pPr lvl="0"/>
            <a:r>
              <a:rPr lang="en-US" dirty="0"/>
              <a:t>Slide Content 6</a:t>
            </a:r>
          </a:p>
        </p:txBody>
      </p:sp>
      <p:sp>
        <p:nvSpPr>
          <p:cNvPr id="12" name="Appendix Link">
            <a:extLst>
              <a:ext uri="{FF2B5EF4-FFF2-40B4-BE49-F238E27FC236}">
                <a16:creationId xmlns:a16="http://schemas.microsoft.com/office/drawing/2014/main" id="{9916D247-FE9F-48D9-9FBE-CD00952A4A89}"/>
              </a:ext>
            </a:extLst>
          </p:cNvPr>
          <p:cNvSpPr>
            <a:spLocks noGrp="1"/>
          </p:cNvSpPr>
          <p:nvPr>
            <p:ph type="body" sz="quarter" idx="12" hasCustomPrompt="1"/>
          </p:nvPr>
        </p:nvSpPr>
        <p:spPr>
          <a:xfrm>
            <a:off x="3369564" y="6326778"/>
            <a:ext cx="2404872" cy="253637"/>
          </a:xfrm>
        </p:spPr>
        <p:txBody>
          <a:bodyPr anchor="ctr">
            <a:noAutofit/>
          </a:bodyPr>
          <a:lstStyle>
            <a:lvl1pPr algn="ctr">
              <a:defRPr sz="900"/>
            </a:lvl1pPr>
          </a:lstStyle>
          <a:p>
            <a:pPr lvl="0"/>
            <a:r>
              <a:rPr lang="en-US" dirty="0"/>
              <a:t>Add text alternative link, if needed.</a:t>
            </a:r>
          </a:p>
        </p:txBody>
      </p:sp>
      <p:sp>
        <p:nvSpPr>
          <p:cNvPr id="14" name="Image Credit">
            <a:extLst>
              <a:ext uri="{FF2B5EF4-FFF2-40B4-BE49-F238E27FC236}">
                <a16:creationId xmlns:a16="http://schemas.microsoft.com/office/drawing/2014/main" id="{E006E800-999B-4B8A-A50B-37522C120DBE}"/>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16" name="Slide Number Placeholder">
            <a:extLst>
              <a:ext uri="{FF2B5EF4-FFF2-40B4-BE49-F238E27FC236}">
                <a16:creationId xmlns:a16="http://schemas.microsoft.com/office/drawing/2014/main" id="{F56BAEB3-64CA-4A8D-A7D2-FFCE658F8C50}"/>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solidFill>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rgbClr val="C50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6"/>
            <a:ext cx="8458200" cy="1207958"/>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502229"/>
            <a:ext cx="8458200" cy="471602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rgbClr val="C50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latin typeface="Times New Roman" panose="02020603050405020304" pitchFamily="18" charset="0"/>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704" r:id="rId1"/>
    <p:sldLayoutId id="2147483692" r:id="rId2"/>
    <p:sldLayoutId id="2147483693" r:id="rId3"/>
    <p:sldLayoutId id="2147483699" r:id="rId4"/>
    <p:sldLayoutId id="2147483695" r:id="rId5"/>
    <p:sldLayoutId id="2147483696" r:id="rId6"/>
    <p:sldLayoutId id="2147483697" r:id="rId7"/>
    <p:sldLayoutId id="2147483700" r:id="rId8"/>
    <p:sldLayoutId id="2147483706" r:id="rId9"/>
  </p:sldLayoutIdLst>
  <p:hf hdr="0" dt="0"/>
  <p:txStyles>
    <p:titleStyle>
      <a:lvl1pPr algn="ctr" defTabSz="914400" rtl="0" eaLnBrk="1" latinLnBrk="0" hangingPunct="1">
        <a:lnSpc>
          <a:spcPct val="90000"/>
        </a:lnSpc>
        <a:spcBef>
          <a:spcPct val="0"/>
        </a:spcBef>
        <a:buNone/>
        <a:defRPr sz="4000" b="0" kern="1200">
          <a:solidFill>
            <a:srgbClr val="214E91"/>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8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600"/>
        </a:spcBef>
        <a:spcAft>
          <a:spcPts val="0"/>
        </a:spcAft>
        <a:buClrTx/>
        <a:buFont typeface="Arial" panose="020B0604020202020204" pitchFamily="34" charset="0"/>
        <a:buChar char="•"/>
        <a:defRPr sz="24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solidFill>
                <a:latin typeface="Times New Roman" panose="02020603050405020304" pitchFamily="18" charset="0"/>
                <a:cs typeface="Times New Roman" panose="02020603050405020304" pitchFamily="18" charset="0"/>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rgbClr val="C50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Short Copyright">
            <a:extLst>
              <a:ext uri="{FF2B5EF4-FFF2-40B4-BE49-F238E27FC236}">
                <a16:creationId xmlns:a16="http://schemas.microsoft.com/office/drawing/2014/main" id="{72ADC394-C7D8-40CA-8D8B-B9DD3248EA3C}"/>
              </a:ext>
            </a:extLst>
          </p:cNvPr>
          <p:cNvSpPr txBox="1"/>
          <p:nvPr userDrawn="1"/>
        </p:nvSpPr>
        <p:spPr>
          <a:xfrm>
            <a:off x="215659" y="6664281"/>
            <a:ext cx="1233578" cy="215444"/>
          </a:xfrm>
          <a:prstGeom prst="rect">
            <a:avLst/>
          </a:prstGeom>
          <a:noFill/>
        </p:spPr>
        <p:txBody>
          <a:bodyPr wrap="square" lIns="34290" rIns="34290" rtlCol="0" anchor="ctr">
            <a:spAutoFit/>
          </a:bodyPr>
          <a:lstStyle/>
          <a:p>
            <a:r>
              <a:rPr lang="en-US" sz="800" b="0" dirty="0">
                <a:solidFill>
                  <a:schemeClr val="tx1"/>
                </a:solidFill>
                <a:latin typeface="Times New Roman" panose="02020603050405020304" pitchFamily="18" charset="0"/>
                <a:cs typeface="Times New Roman" panose="02020603050405020304" pitchFamily="18" charset="0"/>
              </a:rPr>
              <a:t>© McGraw Hill LLC</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Lst>
  <p:hf hdr="0" dt="0"/>
  <p:txStyles>
    <p:titleStyle>
      <a:lvl1pPr algn="ctr" defTabSz="914400" rtl="0" eaLnBrk="1" latinLnBrk="0" hangingPunct="1">
        <a:lnSpc>
          <a:spcPct val="90000"/>
        </a:lnSpc>
        <a:spcBef>
          <a:spcPct val="0"/>
        </a:spcBef>
        <a:buNone/>
        <a:defRPr sz="2400" b="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6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rgbClr val="C50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latin typeface="Times New Roman" panose="02020603050405020304" pitchFamily="18" charset="0"/>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7" r:id="rId1"/>
    <p:sldLayoutId id="2147483703" r:id="rId2"/>
  </p:sldLayoutIdLst>
  <p:hf hdr="0" dt="0"/>
  <p:txStyles>
    <p:titleStyle>
      <a:lvl1pPr algn="ctr" defTabSz="914400" rtl="0" eaLnBrk="1" latinLnBrk="0" hangingPunct="1">
        <a:lnSpc>
          <a:spcPct val="90000"/>
        </a:lnSpc>
        <a:spcBef>
          <a:spcPct val="0"/>
        </a:spcBef>
        <a:buNone/>
        <a:defRPr sz="2800" b="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600"/>
        </a:spcBef>
        <a:spcAft>
          <a:spcPts val="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slideLayout" Target="../slideLayouts/slideLayout9.xml"/><Relationship Id="rId5" Type="http://schemas.openxmlformats.org/officeDocument/2006/relationships/image" Target="../media/image11.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4.bin"/><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5.bin"/><Relationship Id="rId1" Type="http://schemas.openxmlformats.org/officeDocument/2006/relationships/slideLayout" Target="../slideLayouts/slideLayout9.xml"/><Relationship Id="rId5"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6.bin"/><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7.bin"/><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8.bin"/><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9.bin"/><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39.emf"/><Relationship Id="rId4" Type="http://schemas.openxmlformats.org/officeDocument/2006/relationships/image" Target="../media/image38.png"/></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4.emf"/><Relationship Id="rId5" Type="http://schemas.openxmlformats.org/officeDocument/2006/relationships/image" Target="../media/image43.png"/><Relationship Id="rId4" Type="http://schemas.openxmlformats.org/officeDocument/2006/relationships/image" Target="../media/image42.png"/></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 Id="rId6" Type="http://schemas.openxmlformats.org/officeDocument/2006/relationships/image" Target="../media/image50.png"/><Relationship Id="rId5" Type="http://schemas.openxmlformats.org/officeDocument/2006/relationships/image" Target="../media/image49.emf"/><Relationship Id="rId4" Type="http://schemas.openxmlformats.org/officeDocument/2006/relationships/image" Target="../media/image48.png"/></Relationships>
</file>

<file path=ppt/slides/_rels/slide56.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1.png"/><Relationship Id="rId1" Type="http://schemas.openxmlformats.org/officeDocument/2006/relationships/slideLayout" Target="../slideLayouts/slideLayout4.xml"/><Relationship Id="rId6" Type="http://schemas.openxmlformats.org/officeDocument/2006/relationships/image" Target="../media/image54.png"/><Relationship Id="rId5" Type="http://schemas.openxmlformats.org/officeDocument/2006/relationships/image" Target="../media/image52.png"/><Relationship Id="rId4" Type="http://schemas.openxmlformats.org/officeDocument/2006/relationships/image" Target="../media/image53.png"/></Relationships>
</file>

<file path=ppt/slides/_rels/slide57.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oleObject" Target="../embeddings/oleObject10.bin"/><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oleObject" Target="../embeddings/oleObject11.bin"/><Relationship Id="rId1" Type="http://schemas.openxmlformats.org/officeDocument/2006/relationships/slideLayout" Target="../slideLayouts/slideLayout9.xml"/><Relationship Id="rId5" Type="http://schemas.openxmlformats.org/officeDocument/2006/relationships/image" Target="../media/image57.wmf"/><Relationship Id="rId4" Type="http://schemas.openxmlformats.org/officeDocument/2006/relationships/oleObject" Target="../embeddings/oleObject12.bin"/></Relationships>
</file>

<file path=ppt/slides/_rels/slide62.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oleObject" Target="../embeddings/oleObject13.bin"/><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image" Target="../media/image60.emf"/><Relationship Id="rId7" Type="http://schemas.openxmlformats.org/officeDocument/2006/relationships/image" Target="../media/image64.png"/><Relationship Id="rId2" Type="http://schemas.openxmlformats.org/officeDocument/2006/relationships/image" Target="../media/image62.png"/><Relationship Id="rId1" Type="http://schemas.openxmlformats.org/officeDocument/2006/relationships/slideLayout" Target="../slideLayouts/slideLayout4.xml"/><Relationship Id="rId6" Type="http://schemas.openxmlformats.org/officeDocument/2006/relationships/image" Target="../media/image63.emf"/><Relationship Id="rId5" Type="http://schemas.openxmlformats.org/officeDocument/2006/relationships/image" Target="../media/image62.emf"/><Relationship Id="rId4" Type="http://schemas.openxmlformats.org/officeDocument/2006/relationships/image" Target="../media/image61.emf"/></Relationships>
</file>

<file path=ppt/slides/_rels/slide66.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oleObject" Target="../embeddings/oleObject14.bin"/><Relationship Id="rId1" Type="http://schemas.openxmlformats.org/officeDocument/2006/relationships/slideLayout" Target="../slideLayouts/slideLayout9.xml"/><Relationship Id="rId5" Type="http://schemas.openxmlformats.org/officeDocument/2006/relationships/image" Target="../media/image67.wmf"/><Relationship Id="rId4" Type="http://schemas.openxmlformats.org/officeDocument/2006/relationships/oleObject" Target="../embeddings/oleObject15.bin"/></Relationships>
</file>

<file path=ppt/slides/_rels/slide6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image" Target="../media/image73.png"/><Relationship Id="rId1" Type="http://schemas.openxmlformats.org/officeDocument/2006/relationships/slideLayout" Target="../slideLayouts/slideLayout4.xml"/><Relationship Id="rId4" Type="http://schemas.openxmlformats.org/officeDocument/2006/relationships/image" Target="../media/image7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B539-B8D0-4740-8297-703E6A5864A6}"/>
              </a:ext>
            </a:extLst>
          </p:cNvPr>
          <p:cNvSpPr>
            <a:spLocks noGrp="1"/>
          </p:cNvSpPr>
          <p:nvPr>
            <p:ph type="ctrTitle"/>
          </p:nvPr>
        </p:nvSpPr>
        <p:spPr/>
        <p:txBody>
          <a:bodyPr/>
          <a:lstStyle/>
          <a:p>
            <a:r>
              <a:rPr lang="en-US" dirty="0"/>
              <a:t>MATLAB</a:t>
            </a:r>
            <a:br>
              <a:rPr lang="en-US" dirty="0"/>
            </a:br>
            <a:r>
              <a:rPr lang="en-US" sz="4000" b="0" i="1" dirty="0"/>
              <a:t>for Engineering Applications</a:t>
            </a:r>
            <a:br>
              <a:rPr lang="en-US" sz="4000" b="0" i="1" dirty="0"/>
            </a:br>
            <a:r>
              <a:rPr lang="en-US" sz="3500" dirty="0">
                <a:solidFill>
                  <a:srgbClr val="C30C20"/>
                </a:solidFill>
              </a:rPr>
              <a:t>Fifth Edition</a:t>
            </a:r>
          </a:p>
        </p:txBody>
      </p:sp>
      <p:sp>
        <p:nvSpPr>
          <p:cNvPr id="3" name="Subtitle 2">
            <a:extLst>
              <a:ext uri="{FF2B5EF4-FFF2-40B4-BE49-F238E27FC236}">
                <a16:creationId xmlns:a16="http://schemas.microsoft.com/office/drawing/2014/main" id="{568183F8-C1B8-4CD2-A60B-092C1726D073}"/>
              </a:ext>
            </a:extLst>
          </p:cNvPr>
          <p:cNvSpPr>
            <a:spLocks noGrp="1"/>
          </p:cNvSpPr>
          <p:nvPr>
            <p:ph type="subTitle" idx="1"/>
          </p:nvPr>
        </p:nvSpPr>
        <p:spPr/>
        <p:txBody>
          <a:bodyPr/>
          <a:lstStyle/>
          <a:p>
            <a:r>
              <a:rPr lang="en-US" dirty="0"/>
              <a:t>William J. Palm III</a:t>
            </a:r>
          </a:p>
        </p:txBody>
      </p:sp>
      <p:sp>
        <p:nvSpPr>
          <p:cNvPr id="6" name="Footer Placeholder 2">
            <a:extLst>
              <a:ext uri="{FF2B5EF4-FFF2-40B4-BE49-F238E27FC236}">
                <a16:creationId xmlns:a16="http://schemas.microsoft.com/office/drawing/2014/main" id="{FD14E126-07CF-4986-AEC1-122911EBE6C9}"/>
              </a:ext>
            </a:extLst>
          </p:cNvPr>
          <p:cNvSpPr txBox="1">
            <a:spLocks/>
          </p:cNvSpPr>
          <p:nvPr/>
        </p:nvSpPr>
        <p:spPr>
          <a:xfrm>
            <a:off x="0" y="6478588"/>
            <a:ext cx="9144000" cy="379412"/>
          </a:xfrm>
          <a:prstGeom prst="rect">
            <a:avLst/>
          </a:prstGeom>
        </p:spPr>
        <p:txBody>
          <a:bodyPr anchor="ctr"/>
          <a:lstStyle>
            <a:lvl1pPr marL="0" marR="0" indent="0" algn="ctr" defTabSz="914400" rtl="0" eaLnBrk="1" fontAlgn="auto" latinLnBrk="0" hangingPunct="1">
              <a:lnSpc>
                <a:spcPct val="100000"/>
              </a:lnSpc>
              <a:spcBef>
                <a:spcPts val="0"/>
              </a:spcBef>
              <a:spcAft>
                <a:spcPts val="0"/>
              </a:spcAft>
              <a:buClrTx/>
              <a:buSzTx/>
              <a:buFontTx/>
              <a:buNone/>
              <a:tabLst/>
              <a:defRPr sz="9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Bef>
                <a:spcPct val="0"/>
              </a:spcBef>
              <a:spcAft>
                <a:spcPct val="0"/>
              </a:spcAft>
              <a:defRPr/>
            </a:pPr>
            <a:r>
              <a:rPr lang="en-US" sz="800" dirty="0">
                <a:solidFill>
                  <a:srgbClr val="000000"/>
                </a:solidFill>
                <a:latin typeface="Times New Roman" panose="02020603050405020304" pitchFamily="18" charset="0"/>
                <a:cs typeface="Times New Roman" panose="02020603050405020304" pitchFamily="18" charset="0"/>
              </a:rPr>
              <a:t>© McGraw Hill LLC. All rights reserved. No reproduction or distribution without the prior written consent of McGraw Hill LLC.</a:t>
            </a:r>
          </a:p>
        </p:txBody>
      </p:sp>
    </p:spTree>
    <p:extLst>
      <p:ext uri="{BB962C8B-B14F-4D97-AF65-F5344CB8AC3E}">
        <p14:creationId xmlns:p14="http://schemas.microsoft.com/office/powerpoint/2010/main" val="263548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6BC1-99E9-4BA9-922C-B7E0DE3D190B}"/>
              </a:ext>
            </a:extLst>
          </p:cNvPr>
          <p:cNvSpPr>
            <a:spLocks noGrp="1"/>
          </p:cNvSpPr>
          <p:nvPr>
            <p:ph type="title"/>
          </p:nvPr>
        </p:nvSpPr>
        <p:spPr/>
        <p:txBody>
          <a:bodyPr>
            <a:normAutofit/>
          </a:bodyPr>
          <a:lstStyle/>
          <a:p>
            <a:r>
              <a:rPr lang="en-US" dirty="0"/>
              <a:t>Question 1</a:t>
            </a:r>
          </a:p>
        </p:txBody>
      </p:sp>
      <p:sp>
        <p:nvSpPr>
          <p:cNvPr id="6" name="Slide Number Placeholder 5">
            <a:extLst>
              <a:ext uri="{FF2B5EF4-FFF2-40B4-BE49-F238E27FC236}">
                <a16:creationId xmlns:a16="http://schemas.microsoft.com/office/drawing/2014/main" id="{69206D0D-95D6-4A09-B33E-5DC3FDB85884}"/>
              </a:ext>
            </a:extLst>
          </p:cNvPr>
          <p:cNvSpPr>
            <a:spLocks noGrp="1"/>
          </p:cNvSpPr>
          <p:nvPr>
            <p:ph type="sldNum" sz="quarter" idx="10"/>
          </p:nvPr>
        </p:nvSpPr>
        <p:spPr/>
        <p:txBody>
          <a:bodyPr/>
          <a:lstStyle/>
          <a:p>
            <a:fld id="{68151E55-6873-49E2-B8D5-2F265E6F1973}" type="slidenum">
              <a:rPr lang="en-US" smtClean="0"/>
              <a:t>10</a:t>
            </a:fld>
            <a:endParaRPr lang="en-US"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D81E0053-68B9-9E0C-67B3-3FF783C2B58B}"/>
                  </a:ext>
                </a:extLst>
              </p:cNvPr>
              <p:cNvSpPr txBox="1">
                <a:spLocks/>
              </p:cNvSpPr>
              <p:nvPr/>
            </p:nvSpPr>
            <p:spPr>
              <a:xfrm>
                <a:off x="457200" y="1219200"/>
                <a:ext cx="8229600" cy="2891246"/>
              </a:xfrm>
              <a:prstGeom prst="rect">
                <a:avLst/>
              </a:prstGeom>
            </p:spPr>
            <p:txBody>
              <a:bodyPr/>
              <a:lstStyle>
                <a:lvl1pPr marL="0" indent="0" algn="l" rtl="0" eaLnBrk="0" fontAlgn="base" hangingPunct="0">
                  <a:spcBef>
                    <a:spcPts val="1200"/>
                  </a:spcBef>
                  <a:spcAft>
                    <a:spcPts val="600"/>
                  </a:spcAft>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320040" algn="l" rtl="0" eaLnBrk="0" fontAlgn="base" hangingPunct="0">
                  <a:spcBef>
                    <a:spcPts val="1200"/>
                  </a:spcBef>
                  <a:spcAft>
                    <a:spcPts val="600"/>
                  </a:spcAft>
                  <a:buClr>
                    <a:srgbClr val="214E91"/>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22960" indent="-274320" algn="l" rtl="0" eaLnBrk="0" fontAlgn="base" hangingPunct="0">
                  <a:spcBef>
                    <a:spcPts val="1200"/>
                  </a:spcBef>
                  <a:spcAft>
                    <a:spcPts val="600"/>
                  </a:spcAft>
                  <a:buClr>
                    <a:srgbClr val="B6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188720" indent="-228600" algn="l" rtl="0" eaLnBrk="0" fontAlgn="base" hangingPunct="0">
                  <a:spcBef>
                    <a:spcPts val="1200"/>
                  </a:spcBef>
                  <a:spcAft>
                    <a:spcPts val="600"/>
                  </a:spcAft>
                  <a:buClr>
                    <a:srgbClr val="420747"/>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1554480" indent="-228600" algn="l" rtl="0" eaLnBrk="0" fontAlgn="base" hangingPunct="0">
                  <a:spcBef>
                    <a:spcPts val="1200"/>
                  </a:spcBef>
                  <a:spcAft>
                    <a:spcPts val="60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defTabSz="342900" rtl="0" eaLnBrk="0" fontAlgn="base" latinLnBrk="0" hangingPunct="0">
                  <a:lnSpc>
                    <a:spcPct val="100000"/>
                  </a:lnSpc>
                  <a:spcBef>
                    <a:spcPts val="600"/>
                  </a:spcBef>
                  <a:spcAft>
                    <a:spcPts val="300"/>
                  </a:spcAft>
                  <a:buClrTx/>
                  <a:buSzTx/>
                  <a:buFont typeface="Arial" panose="020B0604020202020204" pitchFamily="34" charset="0"/>
                  <a:buNone/>
                  <a:tabLst/>
                  <a:defRPr/>
                </a:pPr>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For </a:t>
                </a:r>
                <a14:m>
                  <m:oMath xmlns:m="http://schemas.openxmlformats.org/officeDocument/2006/math">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𝑥</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=6−7</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𝑖</m:t>
                    </m:r>
                  </m:oMath>
                </a14:m>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the </a:t>
                </a:r>
                <a14:m>
                  <m:oMath xmlns:m="http://schemas.openxmlformats.org/officeDocument/2006/math">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𝑎𝑛𝑔𝑙𝑒</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 (</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𝑥</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m:t>
                    </m:r>
                  </m:oMath>
                </a14:m>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and the </a:t>
                </a:r>
                <a14:m>
                  <m:oMath xmlns:m="http://schemas.openxmlformats.org/officeDocument/2006/math">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𝑎𝑏𝑠</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𝑥</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 </m:t>
                    </m:r>
                  </m:oMath>
                </a14:m>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are</a:t>
                </a:r>
              </a:p>
              <a:p>
                <a:pPr marL="0" marR="0" lvl="0" indent="0" algn="just" defTabSz="342900" rtl="0" eaLnBrk="0" fontAlgn="base" latinLnBrk="0" hangingPunct="0">
                  <a:lnSpc>
                    <a:spcPct val="100000"/>
                  </a:lnSpc>
                  <a:spcBef>
                    <a:spcPts val="600"/>
                  </a:spcBef>
                  <a:spcAft>
                    <a:spcPts val="300"/>
                  </a:spcAft>
                  <a:buClrTx/>
                  <a:buSzTx/>
                  <a:buFont typeface="Arial" panose="020B0604020202020204" pitchFamily="34" charset="0"/>
                  <a:buNone/>
                  <a:tabLst/>
                  <a:defRPr/>
                </a:pPr>
                <a:endPar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0" marR="0" lvl="0" indent="0" algn="just" defTabSz="342900" rtl="0" eaLnBrk="0" fontAlgn="base" latinLnBrk="0" hangingPunct="0">
                  <a:lnSpc>
                    <a:spcPct val="100000"/>
                  </a:lnSpc>
                  <a:spcBef>
                    <a:spcPts val="600"/>
                  </a:spcBef>
                  <a:spcAft>
                    <a:spcPts val="300"/>
                  </a:spcAft>
                  <a:buClrTx/>
                  <a:buSzTx/>
                  <a:buFont typeface="Arial" panose="020B0604020202020204" pitchFamily="34" charset="0"/>
                  <a:buNone/>
                  <a:tabLst/>
                  <a:defRPr/>
                </a:pPr>
                <a:endPar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457200" marR="0" lvl="0" indent="-457200" algn="just" defTabSz="342900" rtl="0" eaLnBrk="0" fontAlgn="base" latinLnBrk="0" hangingPunct="0">
                  <a:lnSpc>
                    <a:spcPct val="100000"/>
                  </a:lnSpc>
                  <a:spcBef>
                    <a:spcPts val="600"/>
                  </a:spcBef>
                  <a:spcAft>
                    <a:spcPts val="300"/>
                  </a:spcAft>
                  <a:buClrTx/>
                  <a:buSzTx/>
                  <a:buFont typeface="+mj-lt"/>
                  <a:buAutoNum type="alphaLcParenR"/>
                  <a:tabLst/>
                  <a:defRPr/>
                </a:pPr>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-0.86 rad, 9.2 (correct)</a:t>
                </a:r>
              </a:p>
              <a:p>
                <a:pPr marL="457200" marR="0" lvl="0" indent="-457200" algn="just" defTabSz="342900" rtl="0" eaLnBrk="0" fontAlgn="base" latinLnBrk="0" hangingPunct="0">
                  <a:lnSpc>
                    <a:spcPct val="100000"/>
                  </a:lnSpc>
                  <a:spcBef>
                    <a:spcPts val="600"/>
                  </a:spcBef>
                  <a:spcAft>
                    <a:spcPts val="300"/>
                  </a:spcAft>
                  <a:buClrTx/>
                  <a:buSzTx/>
                  <a:buFont typeface="+mj-lt"/>
                  <a:buAutoNum type="alphaLcParenR"/>
                  <a:tabLst/>
                  <a:defRPr/>
                </a:pPr>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0.86 rad, -9.2</a:t>
                </a:r>
              </a:p>
              <a:p>
                <a:pPr marL="457200" marR="0" lvl="0" indent="-457200" algn="just" defTabSz="342900" rtl="0" eaLnBrk="0" fontAlgn="base" latinLnBrk="0" hangingPunct="0">
                  <a:lnSpc>
                    <a:spcPct val="100000"/>
                  </a:lnSpc>
                  <a:spcBef>
                    <a:spcPts val="600"/>
                  </a:spcBef>
                  <a:spcAft>
                    <a:spcPts val="300"/>
                  </a:spcAft>
                  <a:buClrTx/>
                  <a:buSzTx/>
                  <a:buFont typeface="+mj-lt"/>
                  <a:buAutoNum type="alphaLcParenR"/>
                  <a:tabLst/>
                  <a:defRPr/>
                </a:pPr>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-0.86 rad, -9.2</a:t>
                </a:r>
              </a:p>
              <a:p>
                <a:pPr marL="457200" marR="0" lvl="0" indent="-457200" algn="just" defTabSz="342900" rtl="0" eaLnBrk="0" fontAlgn="base" latinLnBrk="0" hangingPunct="0">
                  <a:lnSpc>
                    <a:spcPct val="100000"/>
                  </a:lnSpc>
                  <a:spcBef>
                    <a:spcPts val="600"/>
                  </a:spcBef>
                  <a:spcAft>
                    <a:spcPts val="300"/>
                  </a:spcAft>
                  <a:buClrTx/>
                  <a:buSzTx/>
                  <a:buFont typeface="+mj-lt"/>
                  <a:buAutoNum type="alphaLcParenR"/>
                  <a:tabLst/>
                  <a:defRPr/>
                </a:pPr>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0.86 rad, 9.2</a:t>
                </a:r>
              </a:p>
              <a:p>
                <a:pPr marL="457200" marR="0" lvl="0" indent="-457200" algn="just" defTabSz="342900" rtl="0" eaLnBrk="0" fontAlgn="base" latinLnBrk="0" hangingPunct="0">
                  <a:lnSpc>
                    <a:spcPct val="100000"/>
                  </a:lnSpc>
                  <a:spcBef>
                    <a:spcPts val="600"/>
                  </a:spcBef>
                  <a:spcAft>
                    <a:spcPts val="300"/>
                  </a:spcAft>
                  <a:buClrTx/>
                  <a:buSzTx/>
                  <a:buFont typeface="+mj-lt"/>
                  <a:buAutoNum type="alphaLcParenR"/>
                  <a:tabLst/>
                  <a:defRPr/>
                </a:pPr>
                <a:endPar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mc:Choice>
        <mc:Fallback xmlns="">
          <p:sp>
            <p:nvSpPr>
              <p:cNvPr id="7" name="Content Placeholder 2">
                <a:extLst>
                  <a:ext uri="{FF2B5EF4-FFF2-40B4-BE49-F238E27FC236}">
                    <a16:creationId xmlns:a16="http://schemas.microsoft.com/office/drawing/2014/main" id="{D81E0053-68B9-9E0C-67B3-3FF783C2B58B}"/>
                  </a:ext>
                </a:extLst>
              </p:cNvPr>
              <p:cNvSpPr txBox="1">
                <a:spLocks noRot="1" noChangeAspect="1" noMove="1" noResize="1" noEditPoints="1" noAdjustHandles="1" noChangeArrowheads="1" noChangeShapeType="1" noTextEdit="1"/>
              </p:cNvSpPr>
              <p:nvPr/>
            </p:nvSpPr>
            <p:spPr>
              <a:xfrm>
                <a:off x="457200" y="1219200"/>
                <a:ext cx="8229600" cy="2891246"/>
              </a:xfrm>
              <a:prstGeom prst="rect">
                <a:avLst/>
              </a:prstGeom>
              <a:blipFill>
                <a:blip r:embed="rId2"/>
                <a:stretch>
                  <a:fillRect l="-741" t="-1055" b="-4641"/>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C63456FA-728E-E28A-A614-617C1A03C8C8}"/>
              </a:ext>
            </a:extLst>
          </p:cNvPr>
          <p:cNvPicPr>
            <a:picLocks noChangeAspect="1"/>
          </p:cNvPicPr>
          <p:nvPr/>
        </p:nvPicPr>
        <p:blipFill>
          <a:blip r:embed="rId3"/>
          <a:stretch>
            <a:fillRect/>
          </a:stretch>
        </p:blipFill>
        <p:spPr>
          <a:xfrm>
            <a:off x="5667103" y="2217420"/>
            <a:ext cx="1066800" cy="2667000"/>
          </a:xfrm>
          <a:prstGeom prst="rect">
            <a:avLst/>
          </a:prstGeom>
        </p:spPr>
      </p:pic>
    </p:spTree>
    <p:extLst>
      <p:ext uri="{BB962C8B-B14F-4D97-AF65-F5344CB8AC3E}">
        <p14:creationId xmlns:p14="http://schemas.microsoft.com/office/powerpoint/2010/main" val="3080912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6BC1-99E9-4BA9-922C-B7E0DE3D190B}"/>
              </a:ext>
            </a:extLst>
          </p:cNvPr>
          <p:cNvSpPr>
            <a:spLocks noGrp="1"/>
          </p:cNvSpPr>
          <p:nvPr>
            <p:ph type="title"/>
          </p:nvPr>
        </p:nvSpPr>
        <p:spPr/>
        <p:txBody>
          <a:bodyPr>
            <a:normAutofit/>
          </a:bodyPr>
          <a:lstStyle/>
          <a:p>
            <a:r>
              <a:rPr lang="en-US" dirty="0"/>
              <a:t>Question 2</a:t>
            </a:r>
          </a:p>
        </p:txBody>
      </p:sp>
      <p:sp>
        <p:nvSpPr>
          <p:cNvPr id="6" name="Slide Number Placeholder 5">
            <a:extLst>
              <a:ext uri="{FF2B5EF4-FFF2-40B4-BE49-F238E27FC236}">
                <a16:creationId xmlns:a16="http://schemas.microsoft.com/office/drawing/2014/main" id="{69206D0D-95D6-4A09-B33E-5DC3FDB85884}"/>
              </a:ext>
            </a:extLst>
          </p:cNvPr>
          <p:cNvSpPr>
            <a:spLocks noGrp="1"/>
          </p:cNvSpPr>
          <p:nvPr>
            <p:ph type="sldNum" sz="quarter" idx="10"/>
          </p:nvPr>
        </p:nvSpPr>
        <p:spPr/>
        <p:txBody>
          <a:bodyPr/>
          <a:lstStyle/>
          <a:p>
            <a:fld id="{68151E55-6873-49E2-B8D5-2F265E6F1973}" type="slidenum">
              <a:rPr lang="en-US" smtClean="0"/>
              <a:t>11</a:t>
            </a:fld>
            <a:endParaRPr lang="en-US" dirty="0"/>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2890C4EB-9EB4-740F-9749-4F209B1A1FFA}"/>
                  </a:ext>
                </a:extLst>
              </p:cNvPr>
              <p:cNvSpPr txBox="1">
                <a:spLocks/>
              </p:cNvSpPr>
              <p:nvPr/>
            </p:nvSpPr>
            <p:spPr>
              <a:xfrm>
                <a:off x="483326" y="1151713"/>
                <a:ext cx="8181703" cy="3219994"/>
              </a:xfrm>
              <a:prstGeom prst="rect">
                <a:avLst/>
              </a:prstGeom>
            </p:spPr>
            <p:txBody>
              <a:bodyPr/>
              <a:lstStyle>
                <a:lvl1pPr marL="0" indent="0" algn="l" rtl="0" eaLnBrk="0" fontAlgn="base" hangingPunct="0">
                  <a:spcBef>
                    <a:spcPts val="1200"/>
                  </a:spcBef>
                  <a:spcAft>
                    <a:spcPts val="600"/>
                  </a:spcAft>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320040" algn="l" rtl="0" eaLnBrk="0" fontAlgn="base" hangingPunct="0">
                  <a:spcBef>
                    <a:spcPts val="1200"/>
                  </a:spcBef>
                  <a:spcAft>
                    <a:spcPts val="600"/>
                  </a:spcAft>
                  <a:buClr>
                    <a:srgbClr val="214E91"/>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22960" indent="-274320" algn="l" rtl="0" eaLnBrk="0" fontAlgn="base" hangingPunct="0">
                  <a:spcBef>
                    <a:spcPts val="1200"/>
                  </a:spcBef>
                  <a:spcAft>
                    <a:spcPts val="600"/>
                  </a:spcAft>
                  <a:buClr>
                    <a:srgbClr val="B6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188720" indent="-228600" algn="l" rtl="0" eaLnBrk="0" fontAlgn="base" hangingPunct="0">
                  <a:spcBef>
                    <a:spcPts val="1200"/>
                  </a:spcBef>
                  <a:spcAft>
                    <a:spcPts val="600"/>
                  </a:spcAft>
                  <a:buClr>
                    <a:srgbClr val="420747"/>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1554480" indent="-228600" algn="l" rtl="0" eaLnBrk="0" fontAlgn="base" hangingPunct="0">
                  <a:spcBef>
                    <a:spcPts val="1200"/>
                  </a:spcBef>
                  <a:spcAft>
                    <a:spcPts val="60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200"/>
                  </a:spcBef>
                  <a:spcAft>
                    <a:spcPts val="600"/>
                  </a:spcAft>
                  <a:buClrTx/>
                  <a:buSzTx/>
                  <a:buFont typeface="Arial" panose="020B0604020202020204" pitchFamily="34" charset="0"/>
                  <a:buNone/>
                  <a:tabLst/>
                  <a:defRPr/>
                </a:pPr>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Q2- </a:t>
                </a: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Find the real part, and imaginary part of the </a:t>
                </a:r>
                <a14:m>
                  <m:oMath xmlns:m="http://schemas.openxmlformats.org/officeDocument/2006/math">
                    <m:rad>
                      <m:radPr>
                        <m:degHide m:val="on"/>
                        <m:ctrlPr>
                          <a:rPr kumimoji="0" lang="en-CA" sz="2000" i="1" u="none" strike="noStrike" kern="1200" cap="none" spc="0" normalizeH="0" baseline="0" noProof="0" smtClean="0">
                            <a:ln>
                              <a:noFill/>
                            </a:ln>
                            <a:solidFill>
                              <a:sysClr val="windowText" lastClr="000000"/>
                            </a:solidFill>
                            <a:effectLst/>
                            <a:uLnTx/>
                            <a:uFillTx/>
                            <a:latin typeface="Cambria Math" panose="02040503050406030204" pitchFamily="18" charset="0"/>
                          </a:rPr>
                        </m:ctrlPr>
                      </m:radPr>
                      <m:deg/>
                      <m:e>
                        <m:r>
                          <a:rPr kumimoji="0" lang="en-CA" sz="2000" b="0" i="1" u="none" strike="noStrike" kern="1200" cap="none" spc="0" normalizeH="0" baseline="0" noProof="0" smtClean="0">
                            <a:ln>
                              <a:noFill/>
                            </a:ln>
                            <a:solidFill>
                              <a:sysClr val="windowText" lastClr="000000"/>
                            </a:solidFill>
                            <a:effectLst/>
                            <a:uLnTx/>
                            <a:uFillTx/>
                            <a:latin typeface="Cambria Math" panose="02040503050406030204" pitchFamily="18" charset="0"/>
                          </a:rPr>
                          <m:t>3+5</m:t>
                        </m:r>
                        <m:r>
                          <a:rPr kumimoji="0" lang="en-CA" sz="2000" b="0" i="1" u="none" strike="noStrike" kern="1200" cap="none" spc="0" normalizeH="0" baseline="0" noProof="0" smtClean="0">
                            <a:ln>
                              <a:noFill/>
                            </a:ln>
                            <a:solidFill>
                              <a:sysClr val="windowText" lastClr="000000"/>
                            </a:solidFill>
                            <a:effectLst/>
                            <a:uLnTx/>
                            <a:uFillTx/>
                            <a:latin typeface="Cambria Math" panose="02040503050406030204" pitchFamily="18" charset="0"/>
                          </a:rPr>
                          <m:t>𝑖</m:t>
                        </m:r>
                      </m:e>
                    </m:rad>
                  </m:oMath>
                </a14:m>
                <a:endPar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514350" marR="0" lvl="0" indent="-514350" algn="l" defTabSz="914400" rtl="0" eaLnBrk="0" fontAlgn="base" latinLnBrk="0" hangingPunct="0">
                  <a:lnSpc>
                    <a:spcPct val="100000"/>
                  </a:lnSpc>
                  <a:spcBef>
                    <a:spcPts val="0"/>
                  </a:spcBef>
                  <a:spcAft>
                    <a:spcPts val="0"/>
                  </a:spcAft>
                  <a:buClrTx/>
                  <a:buSzTx/>
                  <a:buFont typeface="+mj-lt"/>
                  <a:buAutoNum type="alphaLcParenR"/>
                  <a:tabLst/>
                  <a:defRPr/>
                </a:pPr>
                <a:endParaRPr kumimoji="0" lang="fr-FR"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ts val="600"/>
                  </a:spcBef>
                  <a:spcAft>
                    <a:spcPts val="600"/>
                  </a:spcAft>
                  <a:buClrTx/>
                  <a:buSzTx/>
                  <a:tabLst/>
                  <a:defRPr/>
                </a:pPr>
                <a:endPar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514350" marR="0" lvl="0" indent="-514350" algn="l"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3.2 , 2.3 </a:t>
                </a:r>
              </a:p>
              <a:p>
                <a:pPr marL="514350" marR="0" lvl="0" indent="-514350" algn="l"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2.1 , 1.2 (correct)</a:t>
                </a:r>
              </a:p>
              <a:p>
                <a:pPr marL="514350" marR="0" lvl="0" indent="-514350" algn="l"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2.2 , 3.3</a:t>
                </a:r>
              </a:p>
              <a:p>
                <a:pPr marL="514350" marR="0" lvl="0" indent="-514350" algn="l"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3.3 ,  2.2</a:t>
                </a:r>
                <a:endParaRPr kumimoji="0" lang="fr-FR"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514350" marR="0" lvl="0" indent="-514350" algn="l" defTabSz="914400" rtl="0" eaLnBrk="0" fontAlgn="base" latinLnBrk="0" hangingPunct="0">
                  <a:lnSpc>
                    <a:spcPct val="100000"/>
                  </a:lnSpc>
                  <a:spcBef>
                    <a:spcPts val="0"/>
                  </a:spcBef>
                  <a:spcAft>
                    <a:spcPts val="0"/>
                  </a:spcAft>
                  <a:buClrTx/>
                  <a:buSzTx/>
                  <a:buFont typeface="+mj-lt"/>
                  <a:buAutoNum type="alphaLcParenR"/>
                  <a:tabLst/>
                  <a:defRPr/>
                </a:pPr>
                <a:endParaRPr kumimoji="0" lang="fr-FR"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ts val="0"/>
                  </a:spcBef>
                  <a:spcAft>
                    <a:spcPts val="0"/>
                  </a:spcAft>
                  <a:buClrTx/>
                  <a:buSzTx/>
                  <a:buFont typeface="Arial" panose="020B0604020202020204" pitchFamily="34" charset="0"/>
                  <a:buNone/>
                  <a:tabLst/>
                  <a:defRPr/>
                </a:pPr>
                <a:endParaRPr kumimoji="0" lang="fr-FR"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mc:Choice>
        <mc:Fallback xmlns="">
          <p:sp>
            <p:nvSpPr>
              <p:cNvPr id="9" name="Content Placeholder 2">
                <a:extLst>
                  <a:ext uri="{FF2B5EF4-FFF2-40B4-BE49-F238E27FC236}">
                    <a16:creationId xmlns:a16="http://schemas.microsoft.com/office/drawing/2014/main" id="{2890C4EB-9EB4-740F-9749-4F209B1A1FFA}"/>
                  </a:ext>
                </a:extLst>
              </p:cNvPr>
              <p:cNvSpPr txBox="1">
                <a:spLocks noRot="1" noChangeAspect="1" noMove="1" noResize="1" noEditPoints="1" noAdjustHandles="1" noChangeArrowheads="1" noChangeShapeType="1" noTextEdit="1"/>
              </p:cNvSpPr>
              <p:nvPr/>
            </p:nvSpPr>
            <p:spPr>
              <a:xfrm>
                <a:off x="483326" y="1151713"/>
                <a:ext cx="8181703" cy="3219994"/>
              </a:xfrm>
              <a:prstGeom prst="rect">
                <a:avLst/>
              </a:prstGeom>
              <a:blipFill>
                <a:blip r:embed="rId2"/>
                <a:stretch>
                  <a:fillRect l="-745" t="-189"/>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CD3361D9-74D2-BF59-AA03-2C68F2FAFCE1}"/>
              </a:ext>
            </a:extLst>
          </p:cNvPr>
          <p:cNvPicPr>
            <a:picLocks noChangeAspect="1"/>
          </p:cNvPicPr>
          <p:nvPr/>
        </p:nvPicPr>
        <p:blipFill>
          <a:blip r:embed="rId3"/>
          <a:stretch>
            <a:fillRect/>
          </a:stretch>
        </p:blipFill>
        <p:spPr>
          <a:xfrm>
            <a:off x="5046209" y="1907177"/>
            <a:ext cx="1838325" cy="3810000"/>
          </a:xfrm>
          <a:prstGeom prst="rect">
            <a:avLst/>
          </a:prstGeom>
        </p:spPr>
      </p:pic>
    </p:spTree>
    <p:extLst>
      <p:ext uri="{BB962C8B-B14F-4D97-AF65-F5344CB8AC3E}">
        <p14:creationId xmlns:p14="http://schemas.microsoft.com/office/powerpoint/2010/main" val="1945694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91309-2F94-410F-8E01-8CF76F83596E}"/>
              </a:ext>
            </a:extLst>
          </p:cNvPr>
          <p:cNvSpPr>
            <a:spLocks noGrp="1"/>
          </p:cNvSpPr>
          <p:nvPr>
            <p:ph type="title"/>
          </p:nvPr>
        </p:nvSpPr>
        <p:spPr/>
        <p:txBody>
          <a:bodyPr/>
          <a:lstStyle/>
          <a:p>
            <a:r>
              <a:rPr lang="en-US" dirty="0"/>
              <a:t>Expressing Function Arguments </a:t>
            </a:r>
            <a:r>
              <a:rPr lang="en-US" sz="1200" dirty="0"/>
              <a:t>1</a:t>
            </a:r>
          </a:p>
        </p:txBody>
      </p:sp>
      <p:sp>
        <p:nvSpPr>
          <p:cNvPr id="3" name="Content Placeholder 2">
            <a:extLst>
              <a:ext uri="{FF2B5EF4-FFF2-40B4-BE49-F238E27FC236}">
                <a16:creationId xmlns:a16="http://schemas.microsoft.com/office/drawing/2014/main" id="{DDAFAA10-DCFC-46DD-A292-428195275BFC}"/>
              </a:ext>
            </a:extLst>
          </p:cNvPr>
          <p:cNvSpPr>
            <a:spLocks noGrp="1"/>
          </p:cNvSpPr>
          <p:nvPr>
            <p:ph sz="quarter" idx="11"/>
          </p:nvPr>
        </p:nvSpPr>
        <p:spPr>
          <a:xfrm>
            <a:off x="711737" y="1502229"/>
            <a:ext cx="7720526" cy="4746171"/>
          </a:xfrm>
        </p:spPr>
        <p:txBody>
          <a:bodyPr/>
          <a:lstStyle/>
          <a:p>
            <a:pPr>
              <a:spcBef>
                <a:spcPts val="1800"/>
              </a:spcBef>
              <a:spcAft>
                <a:spcPts val="1800"/>
              </a:spcAft>
            </a:pPr>
            <a:r>
              <a:rPr lang="en-US" dirty="0"/>
              <a:t>We can write sin 2 in text, but MATLAB requires   parentheses surrounding the 2 (which is called the </a:t>
            </a:r>
            <a:r>
              <a:rPr lang="en-US" i="1" dirty="0"/>
              <a:t>function argument </a:t>
            </a:r>
            <a:r>
              <a:rPr lang="en-US" dirty="0"/>
              <a:t>or</a:t>
            </a:r>
            <a:r>
              <a:rPr lang="en-US" i="1" dirty="0"/>
              <a:t> parameter</a:t>
            </a:r>
            <a:r>
              <a:rPr lang="en-US" dirty="0"/>
              <a:t>). </a:t>
            </a:r>
          </a:p>
          <a:p>
            <a:pPr>
              <a:spcBef>
                <a:spcPts val="1800"/>
              </a:spcBef>
              <a:spcAft>
                <a:spcPts val="1800"/>
              </a:spcAft>
            </a:pPr>
            <a:r>
              <a:rPr lang="en-US" dirty="0"/>
              <a:t>Thus to evaluate sin 2 in MATLAB, we type </a:t>
            </a:r>
            <a:r>
              <a:rPr lang="en-US" dirty="0">
                <a:latin typeface="Courier Std"/>
              </a:rPr>
              <a:t>sin(2)</a:t>
            </a:r>
            <a:r>
              <a:rPr lang="en-US" dirty="0"/>
              <a:t>. The MATLAB function name must be followed by a pair of parentheses that surround the argument. </a:t>
            </a:r>
          </a:p>
          <a:p>
            <a:pPr>
              <a:spcBef>
                <a:spcPts val="1800"/>
              </a:spcBef>
              <a:spcAft>
                <a:spcPts val="1800"/>
              </a:spcAft>
            </a:pPr>
            <a:r>
              <a:rPr lang="en-US" dirty="0"/>
              <a:t>To express in text the sine of the second element of the    array </a:t>
            </a:r>
            <a:r>
              <a:rPr lang="en-US" i="1" dirty="0"/>
              <a:t>x</a:t>
            </a:r>
            <a:r>
              <a:rPr lang="en-US" dirty="0"/>
              <a:t>, we would type </a:t>
            </a:r>
            <a:r>
              <a:rPr lang="en-US" dirty="0">
                <a:latin typeface="Courier Std"/>
              </a:rPr>
              <a:t>sin[x(2)]</a:t>
            </a:r>
            <a:r>
              <a:rPr lang="en-US" dirty="0"/>
              <a:t>. However, in MATLAB you cannot use square brackets or braces in this way, and you must type </a:t>
            </a:r>
            <a:r>
              <a:rPr lang="en-US" dirty="0">
                <a:latin typeface="Courier Std"/>
              </a:rPr>
              <a:t>sin(x(2))</a:t>
            </a:r>
            <a:r>
              <a:rPr lang="en-US" dirty="0"/>
              <a:t>.</a:t>
            </a:r>
          </a:p>
        </p:txBody>
      </p:sp>
      <p:sp>
        <p:nvSpPr>
          <p:cNvPr id="6" name="Slide Number Placeholder 5">
            <a:extLst>
              <a:ext uri="{FF2B5EF4-FFF2-40B4-BE49-F238E27FC236}">
                <a16:creationId xmlns:a16="http://schemas.microsoft.com/office/drawing/2014/main" id="{F67DE1B5-AD43-4ACD-B78F-EBD49CC1B182}"/>
              </a:ext>
            </a:extLst>
          </p:cNvPr>
          <p:cNvSpPr>
            <a:spLocks noGrp="1"/>
          </p:cNvSpPr>
          <p:nvPr>
            <p:ph type="sldNum" sz="quarter" idx="10"/>
          </p:nvPr>
        </p:nvSpPr>
        <p:spPr/>
        <p:txBody>
          <a:bodyPr/>
          <a:lstStyle/>
          <a:p>
            <a:fld id="{68151E55-6873-49E2-B8D5-2F265E6F1973}" type="slidenum">
              <a:rPr lang="en-US" smtClean="0"/>
              <a:t>12</a:t>
            </a:fld>
            <a:endParaRPr lang="en-US" dirty="0"/>
          </a:p>
        </p:txBody>
      </p:sp>
    </p:spTree>
    <p:extLst>
      <p:ext uri="{BB962C8B-B14F-4D97-AF65-F5344CB8AC3E}">
        <p14:creationId xmlns:p14="http://schemas.microsoft.com/office/powerpoint/2010/main" val="728373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D8405A-0724-4D54-BF86-24FC69BD513F}"/>
              </a:ext>
            </a:extLst>
          </p:cNvPr>
          <p:cNvSpPr>
            <a:spLocks noGrp="1"/>
          </p:cNvSpPr>
          <p:nvPr>
            <p:ph type="title"/>
          </p:nvPr>
        </p:nvSpPr>
        <p:spPr/>
        <p:txBody>
          <a:bodyPr/>
          <a:lstStyle/>
          <a:p>
            <a:r>
              <a:rPr lang="en-US" dirty="0"/>
              <a:t>Expressing Function Arguments </a:t>
            </a:r>
            <a:r>
              <a:rPr lang="en-US" sz="1200" dirty="0"/>
              <a:t>2</a:t>
            </a:r>
          </a:p>
        </p:txBody>
      </p:sp>
      <p:sp>
        <p:nvSpPr>
          <p:cNvPr id="8" name="Content Placeholder 7">
            <a:extLst>
              <a:ext uri="{FF2B5EF4-FFF2-40B4-BE49-F238E27FC236}">
                <a16:creationId xmlns:a16="http://schemas.microsoft.com/office/drawing/2014/main" id="{8610E40B-7CD4-49B2-A20B-A274A8BE138B}"/>
              </a:ext>
            </a:extLst>
          </p:cNvPr>
          <p:cNvSpPr>
            <a:spLocks noGrp="1"/>
          </p:cNvSpPr>
          <p:nvPr>
            <p:ph sz="quarter" idx="11"/>
          </p:nvPr>
        </p:nvSpPr>
        <p:spPr>
          <a:xfrm>
            <a:off x="776361" y="1514078"/>
            <a:ext cx="1601079" cy="539806"/>
          </a:xfrm>
        </p:spPr>
        <p:txBody>
          <a:bodyPr/>
          <a:lstStyle/>
          <a:p>
            <a:r>
              <a:rPr lang="en-US" dirty="0"/>
              <a:t>To evaluate</a:t>
            </a:r>
          </a:p>
        </p:txBody>
      </p:sp>
      <p:graphicFrame>
        <p:nvGraphicFramePr>
          <p:cNvPr id="13" name="Object 12">
            <a:extLst>
              <a:ext uri="{FF2B5EF4-FFF2-40B4-BE49-F238E27FC236}">
                <a16:creationId xmlns:a16="http://schemas.microsoft.com/office/drawing/2014/main" id="{0C35E3C8-953D-4288-91E2-9B006E86DEC8}"/>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435532861"/>
              </p:ext>
            </p:extLst>
          </p:nvPr>
        </p:nvGraphicFramePr>
        <p:xfrm>
          <a:off x="2351187" y="1524000"/>
          <a:ext cx="1346200" cy="530225"/>
        </p:xfrm>
        <a:graphic>
          <a:graphicData uri="http://schemas.openxmlformats.org/presentationml/2006/ole">
            <mc:AlternateContent xmlns:mc="http://schemas.openxmlformats.org/markup-compatibility/2006">
              <mc:Choice xmlns:v="urn:schemas-microsoft-com:vml" Requires="v">
                <p:oleObj name="Equation" r:id="rId2" imgW="711000" imgH="279360" progId="Equation.DSMT4">
                  <p:embed/>
                </p:oleObj>
              </mc:Choice>
              <mc:Fallback>
                <p:oleObj name="Equation" r:id="rId2" imgW="711000" imgH="279360" progId="Equation.DSMT4">
                  <p:embed/>
                  <p:pic>
                    <p:nvPicPr>
                      <p:cNvPr id="0" name=""/>
                      <p:cNvPicPr/>
                      <p:nvPr/>
                    </p:nvPicPr>
                    <p:blipFill>
                      <a:blip r:embed="rId3"/>
                      <a:stretch>
                        <a:fillRect/>
                      </a:stretch>
                    </p:blipFill>
                    <p:spPr>
                      <a:xfrm>
                        <a:off x="2351187" y="1524000"/>
                        <a:ext cx="1346200" cy="530225"/>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797A75A8-C5CD-42BD-AE48-CF603C8FB275}"/>
              </a:ext>
            </a:extLst>
          </p:cNvPr>
          <p:cNvSpPr>
            <a:spLocks noGrp="1"/>
          </p:cNvSpPr>
          <p:nvPr>
            <p:ph sz="quarter" idx="14"/>
          </p:nvPr>
        </p:nvSpPr>
        <p:spPr>
          <a:xfrm>
            <a:off x="3573190" y="1529860"/>
            <a:ext cx="5053222" cy="539806"/>
          </a:xfrm>
        </p:spPr>
        <p:txBody>
          <a:bodyPr/>
          <a:lstStyle/>
          <a:p>
            <a:r>
              <a:rPr lang="nb-NO" dirty="0"/>
              <a:t>, you type </a:t>
            </a:r>
            <a:r>
              <a:rPr lang="nb-NO" dirty="0">
                <a:latin typeface="Courier Std"/>
              </a:rPr>
              <a:t>sin(x.^2 + 5).</a:t>
            </a:r>
            <a:endParaRPr lang="en-US" dirty="0">
              <a:latin typeface="Courier Std"/>
            </a:endParaRPr>
          </a:p>
        </p:txBody>
      </p:sp>
      <p:sp>
        <p:nvSpPr>
          <p:cNvPr id="12" name="Content Placeholder 11">
            <a:extLst>
              <a:ext uri="{FF2B5EF4-FFF2-40B4-BE49-F238E27FC236}">
                <a16:creationId xmlns:a16="http://schemas.microsoft.com/office/drawing/2014/main" id="{7CCA1110-7228-424B-8373-5E19C07338CD}"/>
              </a:ext>
            </a:extLst>
          </p:cNvPr>
          <p:cNvSpPr>
            <a:spLocks noGrp="1"/>
          </p:cNvSpPr>
          <p:nvPr>
            <p:ph sz="quarter" idx="15"/>
          </p:nvPr>
        </p:nvSpPr>
        <p:spPr>
          <a:xfrm>
            <a:off x="776361" y="2391508"/>
            <a:ext cx="7591278" cy="3995224"/>
          </a:xfrm>
        </p:spPr>
        <p:txBody>
          <a:bodyPr>
            <a:normAutofit/>
          </a:bodyPr>
          <a:lstStyle/>
          <a:p>
            <a:pPr>
              <a:spcBef>
                <a:spcPts val="1800"/>
              </a:spcBef>
              <a:spcAft>
                <a:spcPts val="1800"/>
              </a:spcAft>
            </a:pPr>
            <a:r>
              <a:rPr lang="en-US" dirty="0"/>
              <a:t>To evaluate sin(√</a:t>
            </a:r>
            <a:r>
              <a:rPr lang="en-US" i="1" dirty="0"/>
              <a:t>x</a:t>
            </a:r>
            <a:r>
              <a:rPr lang="en-US" dirty="0"/>
              <a:t> + 1), you type </a:t>
            </a:r>
            <a:r>
              <a:rPr lang="en-US" dirty="0">
                <a:latin typeface="Courier Std"/>
              </a:rPr>
              <a:t>sin(sqrt(x)+1).</a:t>
            </a:r>
          </a:p>
          <a:p>
            <a:pPr>
              <a:spcBef>
                <a:spcPts val="1800"/>
              </a:spcBef>
              <a:spcAft>
                <a:spcPts val="1800"/>
              </a:spcAft>
            </a:pPr>
            <a:r>
              <a:rPr lang="en-US" dirty="0"/>
              <a:t>Using a function as an argument of another function is called </a:t>
            </a:r>
            <a:r>
              <a:rPr lang="en-US" i="1" dirty="0"/>
              <a:t>function composition</a:t>
            </a:r>
            <a:r>
              <a:rPr lang="en-US" dirty="0"/>
              <a:t>. Be sure to check the order of precedence and the number and placement of parentheses when typing such expressions. </a:t>
            </a:r>
          </a:p>
          <a:p>
            <a:pPr>
              <a:spcBef>
                <a:spcPts val="1800"/>
              </a:spcBef>
              <a:spcAft>
                <a:spcPts val="1800"/>
              </a:spcAft>
            </a:pPr>
            <a:r>
              <a:rPr lang="en-US" dirty="0"/>
              <a:t>Every left-facing parenthesis requires a right-facing mate. However, this condition does not guarantee that the expression is correct!</a:t>
            </a:r>
          </a:p>
        </p:txBody>
      </p:sp>
      <p:sp>
        <p:nvSpPr>
          <p:cNvPr id="6" name="Slide Number Placeholder 5">
            <a:extLst>
              <a:ext uri="{FF2B5EF4-FFF2-40B4-BE49-F238E27FC236}">
                <a16:creationId xmlns:a16="http://schemas.microsoft.com/office/drawing/2014/main" id="{2D149946-3BCD-4370-B78F-A0ED894CB053}"/>
              </a:ext>
            </a:extLst>
          </p:cNvPr>
          <p:cNvSpPr>
            <a:spLocks noGrp="1"/>
          </p:cNvSpPr>
          <p:nvPr>
            <p:ph type="sldNum" sz="quarter" idx="10"/>
          </p:nvPr>
        </p:nvSpPr>
        <p:spPr/>
        <p:txBody>
          <a:bodyPr/>
          <a:lstStyle/>
          <a:p>
            <a:fld id="{68151E55-6873-49E2-B8D5-2F265E6F1973}" type="slidenum">
              <a:rPr lang="en-US" smtClean="0"/>
              <a:t>13</a:t>
            </a:fld>
            <a:endParaRPr lang="en-US" dirty="0"/>
          </a:p>
        </p:txBody>
      </p:sp>
    </p:spTree>
    <p:extLst>
      <p:ext uri="{BB962C8B-B14F-4D97-AF65-F5344CB8AC3E}">
        <p14:creationId xmlns:p14="http://schemas.microsoft.com/office/powerpoint/2010/main" val="3646306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0820954-A04C-4093-99B6-9EE08F294C1D}"/>
              </a:ext>
            </a:extLst>
          </p:cNvPr>
          <p:cNvSpPr>
            <a:spLocks noGrp="1"/>
          </p:cNvSpPr>
          <p:nvPr>
            <p:ph type="title"/>
          </p:nvPr>
        </p:nvSpPr>
        <p:spPr/>
        <p:txBody>
          <a:bodyPr/>
          <a:lstStyle/>
          <a:p>
            <a:r>
              <a:rPr lang="en-US" dirty="0"/>
              <a:t>Expressing Function Arguments </a:t>
            </a:r>
            <a:r>
              <a:rPr lang="en-US" sz="1200" dirty="0"/>
              <a:t>3</a:t>
            </a:r>
            <a:endParaRPr lang="en-US" dirty="0"/>
          </a:p>
        </p:txBody>
      </p:sp>
      <p:sp>
        <p:nvSpPr>
          <p:cNvPr id="10" name="Content Placeholder 9">
            <a:extLst>
              <a:ext uri="{FF2B5EF4-FFF2-40B4-BE49-F238E27FC236}">
                <a16:creationId xmlns:a16="http://schemas.microsoft.com/office/drawing/2014/main" id="{D1ABB632-A192-44DF-AAC1-D4E281BFFEBB}"/>
              </a:ext>
            </a:extLst>
          </p:cNvPr>
          <p:cNvSpPr>
            <a:spLocks noGrp="1"/>
          </p:cNvSpPr>
          <p:nvPr>
            <p:ph sz="quarter" idx="11"/>
          </p:nvPr>
        </p:nvSpPr>
        <p:spPr>
          <a:xfrm>
            <a:off x="572378" y="1616348"/>
            <a:ext cx="6517738" cy="428109"/>
          </a:xfrm>
        </p:spPr>
        <p:txBody>
          <a:bodyPr>
            <a:normAutofit lnSpcReduction="10000"/>
          </a:bodyPr>
          <a:lstStyle/>
          <a:p>
            <a:r>
              <a:rPr lang="en-US" dirty="0"/>
              <a:t>Another common mistake involves expressions like</a:t>
            </a:r>
          </a:p>
        </p:txBody>
      </p:sp>
      <p:graphicFrame>
        <p:nvGraphicFramePr>
          <p:cNvPr id="18" name="Object 17">
            <a:extLst>
              <a:ext uri="{FF2B5EF4-FFF2-40B4-BE49-F238E27FC236}">
                <a16:creationId xmlns:a16="http://schemas.microsoft.com/office/drawing/2014/main" id="{998A9BC6-8E03-496D-8CCB-46A2C44051C0}"/>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80629798"/>
              </p:ext>
            </p:extLst>
          </p:nvPr>
        </p:nvGraphicFramePr>
        <p:xfrm>
          <a:off x="7046033" y="1573652"/>
          <a:ext cx="565150" cy="409575"/>
        </p:xfrm>
        <a:graphic>
          <a:graphicData uri="http://schemas.openxmlformats.org/presentationml/2006/ole">
            <mc:AlternateContent xmlns:mc="http://schemas.openxmlformats.org/markup-compatibility/2006">
              <mc:Choice xmlns:v="urn:schemas-microsoft-com:vml" Requires="v">
                <p:oleObj name="Equation" r:id="rId2" imgW="279360" imgH="203040" progId="Equation.DSMT4">
                  <p:embed/>
                </p:oleObj>
              </mc:Choice>
              <mc:Fallback>
                <p:oleObj name="Equation" r:id="rId2" imgW="279360" imgH="203040" progId="Equation.DSMT4">
                  <p:embed/>
                  <p:pic>
                    <p:nvPicPr>
                      <p:cNvPr id="0" name=""/>
                      <p:cNvPicPr/>
                      <p:nvPr/>
                    </p:nvPicPr>
                    <p:blipFill>
                      <a:blip r:embed="rId3"/>
                      <a:stretch>
                        <a:fillRect/>
                      </a:stretch>
                    </p:blipFill>
                    <p:spPr>
                      <a:xfrm>
                        <a:off x="7046033" y="1573652"/>
                        <a:ext cx="565150" cy="409575"/>
                      </a:xfrm>
                      <a:prstGeom prst="rect">
                        <a:avLst/>
                      </a:prstGeom>
                    </p:spPr>
                  </p:pic>
                </p:oleObj>
              </mc:Fallback>
            </mc:AlternateContent>
          </a:graphicData>
        </a:graphic>
      </p:graphicFrame>
      <p:sp>
        <p:nvSpPr>
          <p:cNvPr id="13" name="Content Placeholder 12">
            <a:extLst>
              <a:ext uri="{FF2B5EF4-FFF2-40B4-BE49-F238E27FC236}">
                <a16:creationId xmlns:a16="http://schemas.microsoft.com/office/drawing/2014/main" id="{AD1DE966-D05A-4A0A-96B0-E6BEB3BE4D2E}"/>
              </a:ext>
            </a:extLst>
          </p:cNvPr>
          <p:cNvSpPr>
            <a:spLocks noGrp="1"/>
          </p:cNvSpPr>
          <p:nvPr>
            <p:ph sz="quarter" idx="14"/>
          </p:nvPr>
        </p:nvSpPr>
        <p:spPr>
          <a:xfrm>
            <a:off x="7666896" y="1612293"/>
            <a:ext cx="904726" cy="453735"/>
          </a:xfrm>
        </p:spPr>
        <p:txBody>
          <a:bodyPr>
            <a:normAutofit lnSpcReduction="10000"/>
          </a:bodyPr>
          <a:lstStyle/>
          <a:p>
            <a:r>
              <a:rPr lang="en-US" i="1" dirty="0"/>
              <a:t>x</a:t>
            </a:r>
            <a:r>
              <a:rPr lang="en-US" dirty="0"/>
              <a:t>,</a:t>
            </a:r>
          </a:p>
        </p:txBody>
      </p:sp>
      <p:sp>
        <p:nvSpPr>
          <p:cNvPr id="14" name="Content Placeholder 13">
            <a:extLst>
              <a:ext uri="{FF2B5EF4-FFF2-40B4-BE49-F238E27FC236}">
                <a16:creationId xmlns:a16="http://schemas.microsoft.com/office/drawing/2014/main" id="{D8571B4B-0631-4FAB-AB7D-9E746C0F18FD}"/>
              </a:ext>
            </a:extLst>
          </p:cNvPr>
          <p:cNvSpPr>
            <a:spLocks noGrp="1"/>
          </p:cNvSpPr>
          <p:nvPr>
            <p:ph sz="quarter" idx="15"/>
          </p:nvPr>
        </p:nvSpPr>
        <p:spPr>
          <a:xfrm>
            <a:off x="582050" y="1982529"/>
            <a:ext cx="1795389" cy="470484"/>
          </a:xfrm>
        </p:spPr>
        <p:txBody>
          <a:bodyPr/>
          <a:lstStyle/>
          <a:p>
            <a:r>
              <a:rPr lang="en-US" dirty="0"/>
              <a:t>which means</a:t>
            </a:r>
          </a:p>
        </p:txBody>
      </p:sp>
      <p:graphicFrame>
        <p:nvGraphicFramePr>
          <p:cNvPr id="19" name="Object 18">
            <a:extLst>
              <a:ext uri="{FF2B5EF4-FFF2-40B4-BE49-F238E27FC236}">
                <a16:creationId xmlns:a16="http://schemas.microsoft.com/office/drawing/2014/main" id="{0EF4FD2F-1D76-4819-961E-3994F537B04C}"/>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320422611"/>
              </p:ext>
            </p:extLst>
          </p:nvPr>
        </p:nvGraphicFramePr>
        <p:xfrm>
          <a:off x="2333797" y="1930598"/>
          <a:ext cx="1154987" cy="577494"/>
        </p:xfrm>
        <a:graphic>
          <a:graphicData uri="http://schemas.openxmlformats.org/presentationml/2006/ole">
            <mc:AlternateContent xmlns:mc="http://schemas.openxmlformats.org/markup-compatibility/2006">
              <mc:Choice xmlns:v="urn:schemas-microsoft-com:vml" Requires="v">
                <p:oleObj name="Equation" r:id="rId4" imgW="558720" imgH="279360" progId="Equation.DSMT4">
                  <p:embed/>
                </p:oleObj>
              </mc:Choice>
              <mc:Fallback>
                <p:oleObj name="Equation" r:id="rId4" imgW="558720" imgH="279360" progId="Equation.DSMT4">
                  <p:embed/>
                  <p:pic>
                    <p:nvPicPr>
                      <p:cNvPr id="0" name=""/>
                      <p:cNvPicPr/>
                      <p:nvPr/>
                    </p:nvPicPr>
                    <p:blipFill>
                      <a:blip r:embed="rId5"/>
                      <a:stretch>
                        <a:fillRect/>
                      </a:stretch>
                    </p:blipFill>
                    <p:spPr>
                      <a:xfrm>
                        <a:off x="2333797" y="1930598"/>
                        <a:ext cx="1154987" cy="577494"/>
                      </a:xfrm>
                      <a:prstGeom prst="rect">
                        <a:avLst/>
                      </a:prstGeom>
                    </p:spPr>
                  </p:pic>
                </p:oleObj>
              </mc:Fallback>
            </mc:AlternateContent>
          </a:graphicData>
        </a:graphic>
      </p:graphicFrame>
      <p:sp>
        <p:nvSpPr>
          <p:cNvPr id="15" name="Content Placeholder 14">
            <a:extLst>
              <a:ext uri="{FF2B5EF4-FFF2-40B4-BE49-F238E27FC236}">
                <a16:creationId xmlns:a16="http://schemas.microsoft.com/office/drawing/2014/main" id="{A8B614A8-921E-4186-96D9-C98E721D4B31}"/>
              </a:ext>
            </a:extLst>
          </p:cNvPr>
          <p:cNvSpPr>
            <a:spLocks noGrp="1"/>
          </p:cNvSpPr>
          <p:nvPr>
            <p:ph sz="quarter" idx="16"/>
          </p:nvPr>
        </p:nvSpPr>
        <p:spPr>
          <a:xfrm>
            <a:off x="572379" y="2840228"/>
            <a:ext cx="7999242" cy="1218432"/>
          </a:xfrm>
        </p:spPr>
        <p:txBody>
          <a:bodyPr/>
          <a:lstStyle/>
          <a:p>
            <a:r>
              <a:rPr lang="en-US" dirty="0"/>
              <a:t>In MATLAB we write this expression as </a:t>
            </a:r>
            <a:r>
              <a:rPr lang="en-US" dirty="0">
                <a:latin typeface="Courier Std"/>
              </a:rPr>
              <a:t>(sin(x))^2,</a:t>
            </a:r>
            <a:r>
              <a:rPr lang="en-US" dirty="0"/>
              <a:t> </a:t>
            </a:r>
            <a:r>
              <a:rPr lang="en-US" i="1" dirty="0"/>
              <a:t>not</a:t>
            </a:r>
            <a:r>
              <a:rPr lang="en-US" dirty="0"/>
              <a:t> as </a:t>
            </a:r>
            <a:r>
              <a:rPr lang="en-US" dirty="0">
                <a:latin typeface="Courier Std"/>
              </a:rPr>
              <a:t>sin^2(x), sin^2x, sin(x^2),</a:t>
            </a:r>
            <a:r>
              <a:rPr lang="en-US" dirty="0"/>
              <a:t> or </a:t>
            </a:r>
            <a:r>
              <a:rPr lang="en-US" dirty="0">
                <a:latin typeface="Courier Std"/>
              </a:rPr>
              <a:t>sin(x)^2</a:t>
            </a:r>
            <a:r>
              <a:rPr lang="en-US" dirty="0"/>
              <a:t>!</a:t>
            </a:r>
          </a:p>
        </p:txBody>
      </p:sp>
      <p:sp>
        <p:nvSpPr>
          <p:cNvPr id="8" name="Slide Number Placeholder 7">
            <a:extLst>
              <a:ext uri="{FF2B5EF4-FFF2-40B4-BE49-F238E27FC236}">
                <a16:creationId xmlns:a16="http://schemas.microsoft.com/office/drawing/2014/main" id="{4620FD67-139E-44D2-93D3-BA2FA57F6716}"/>
              </a:ext>
            </a:extLst>
          </p:cNvPr>
          <p:cNvSpPr>
            <a:spLocks noGrp="1"/>
          </p:cNvSpPr>
          <p:nvPr>
            <p:ph type="sldNum" sz="quarter" idx="10"/>
          </p:nvPr>
        </p:nvSpPr>
        <p:spPr/>
        <p:txBody>
          <a:bodyPr/>
          <a:lstStyle/>
          <a:p>
            <a:fld id="{68151E55-6873-49E2-B8D5-2F265E6F1973}" type="slidenum">
              <a:rPr lang="en-US" smtClean="0"/>
              <a:t>14</a:t>
            </a:fld>
            <a:endParaRPr lang="en-US" dirty="0"/>
          </a:p>
        </p:txBody>
      </p:sp>
    </p:spTree>
    <p:extLst>
      <p:ext uri="{BB962C8B-B14F-4D97-AF65-F5344CB8AC3E}">
        <p14:creationId xmlns:p14="http://schemas.microsoft.com/office/powerpoint/2010/main" val="3549079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2ECB331-8C8E-4A56-9D66-930C19D50549}"/>
              </a:ext>
            </a:extLst>
          </p:cNvPr>
          <p:cNvSpPr>
            <a:spLocks noGrp="1"/>
          </p:cNvSpPr>
          <p:nvPr>
            <p:ph type="title"/>
          </p:nvPr>
        </p:nvSpPr>
        <p:spPr/>
        <p:txBody>
          <a:bodyPr/>
          <a:lstStyle/>
          <a:p>
            <a:r>
              <a:rPr lang="en-US" dirty="0"/>
              <a:t>Expressing Function Arguments </a:t>
            </a:r>
            <a:r>
              <a:rPr lang="en-US" sz="1200" dirty="0"/>
              <a:t>4</a:t>
            </a:r>
            <a:endParaRPr lang="en-US" dirty="0"/>
          </a:p>
        </p:txBody>
      </p:sp>
      <p:sp>
        <p:nvSpPr>
          <p:cNvPr id="13" name="Content Placeholder 12">
            <a:extLst>
              <a:ext uri="{FF2B5EF4-FFF2-40B4-BE49-F238E27FC236}">
                <a16:creationId xmlns:a16="http://schemas.microsoft.com/office/drawing/2014/main" id="{13807D11-7031-4FC6-8985-6992472E8165}"/>
              </a:ext>
            </a:extLst>
          </p:cNvPr>
          <p:cNvSpPr>
            <a:spLocks noGrp="1"/>
          </p:cNvSpPr>
          <p:nvPr>
            <p:ph sz="quarter" idx="11"/>
          </p:nvPr>
        </p:nvSpPr>
        <p:spPr>
          <a:xfrm>
            <a:off x="430244" y="1502229"/>
            <a:ext cx="8283512" cy="1466054"/>
          </a:xfrm>
        </p:spPr>
        <p:txBody>
          <a:bodyPr/>
          <a:lstStyle/>
          <a:p>
            <a:pPr>
              <a:spcBef>
                <a:spcPts val="1200"/>
              </a:spcBef>
              <a:spcAft>
                <a:spcPts val="600"/>
              </a:spcAft>
            </a:pPr>
            <a:r>
              <a:rPr lang="en-US" dirty="0"/>
              <a:t>The MATLAB trigonometric functions operate in radian mode. Thus </a:t>
            </a:r>
            <a:r>
              <a:rPr lang="en-US" dirty="0">
                <a:latin typeface="Courier Std"/>
              </a:rPr>
              <a:t>sin(5)</a:t>
            </a:r>
            <a:r>
              <a:rPr lang="en-US" dirty="0"/>
              <a:t> computes the sine of 5 rad, not the sine of 5°. </a:t>
            </a:r>
          </a:p>
          <a:p>
            <a:pPr>
              <a:spcBef>
                <a:spcPts val="1200"/>
              </a:spcBef>
              <a:spcAft>
                <a:spcPts val="600"/>
              </a:spcAft>
            </a:pPr>
            <a:r>
              <a:rPr lang="en-US" dirty="0"/>
              <a:t>To convert between degrees and radians, use the relation</a:t>
            </a:r>
          </a:p>
        </p:txBody>
      </p:sp>
      <p:graphicFrame>
        <p:nvGraphicFramePr>
          <p:cNvPr id="16" name="Object 15">
            <a:extLst>
              <a:ext uri="{FF2B5EF4-FFF2-40B4-BE49-F238E27FC236}">
                <a16:creationId xmlns:a16="http://schemas.microsoft.com/office/drawing/2014/main" id="{94EB621F-5ED2-4C25-9CEA-4109AB16E783}"/>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731751437"/>
              </p:ext>
            </p:extLst>
          </p:nvPr>
        </p:nvGraphicFramePr>
        <p:xfrm>
          <a:off x="512103" y="2959661"/>
          <a:ext cx="2701110" cy="450185"/>
        </p:xfrm>
        <a:graphic>
          <a:graphicData uri="http://schemas.openxmlformats.org/presentationml/2006/ole">
            <mc:AlternateContent xmlns:mc="http://schemas.openxmlformats.org/markup-compatibility/2006">
              <mc:Choice xmlns:v="urn:schemas-microsoft-com:vml" Requires="v">
                <p:oleObj name="Equation" r:id="rId2" imgW="1447560" imgH="241200" progId="Equation.DSMT4">
                  <p:embed/>
                </p:oleObj>
              </mc:Choice>
              <mc:Fallback>
                <p:oleObj name="Equation" r:id="rId2" imgW="1447560" imgH="241200" progId="Equation.DSMT4">
                  <p:embed/>
                  <p:pic>
                    <p:nvPicPr>
                      <p:cNvPr id="0" name=""/>
                      <p:cNvPicPr/>
                      <p:nvPr/>
                    </p:nvPicPr>
                    <p:blipFill>
                      <a:blip r:embed="rId3"/>
                      <a:stretch>
                        <a:fillRect/>
                      </a:stretch>
                    </p:blipFill>
                    <p:spPr>
                      <a:xfrm>
                        <a:off x="512103" y="2959661"/>
                        <a:ext cx="2701110" cy="450185"/>
                      </a:xfrm>
                      <a:prstGeom prst="rect">
                        <a:avLst/>
                      </a:prstGeom>
                    </p:spPr>
                  </p:pic>
                </p:oleObj>
              </mc:Fallback>
            </mc:AlternateContent>
          </a:graphicData>
        </a:graphic>
      </p:graphicFrame>
      <p:sp>
        <p:nvSpPr>
          <p:cNvPr id="11" name="Slide Number Placeholder 10">
            <a:extLst>
              <a:ext uri="{FF2B5EF4-FFF2-40B4-BE49-F238E27FC236}">
                <a16:creationId xmlns:a16="http://schemas.microsoft.com/office/drawing/2014/main" id="{97B9A89F-5922-4ABF-8ADD-9E859D4E3DA0}"/>
              </a:ext>
            </a:extLst>
          </p:cNvPr>
          <p:cNvSpPr>
            <a:spLocks noGrp="1"/>
          </p:cNvSpPr>
          <p:nvPr>
            <p:ph type="sldNum" sz="quarter" idx="10"/>
          </p:nvPr>
        </p:nvSpPr>
        <p:spPr/>
        <p:txBody>
          <a:bodyPr/>
          <a:lstStyle/>
          <a:p>
            <a:fld id="{68151E55-6873-49E2-B8D5-2F265E6F1973}" type="slidenum">
              <a:rPr lang="en-US" smtClean="0"/>
              <a:t>15</a:t>
            </a:fld>
            <a:endParaRPr lang="en-US" dirty="0"/>
          </a:p>
        </p:txBody>
      </p:sp>
    </p:spTree>
    <p:extLst>
      <p:ext uri="{BB962C8B-B14F-4D97-AF65-F5344CB8AC3E}">
        <p14:creationId xmlns:p14="http://schemas.microsoft.com/office/powerpoint/2010/main" val="1934230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93CC-163E-4D69-B764-8CEDC229E715}"/>
              </a:ext>
            </a:extLst>
          </p:cNvPr>
          <p:cNvSpPr>
            <a:spLocks noGrp="1"/>
          </p:cNvSpPr>
          <p:nvPr>
            <p:ph type="title"/>
          </p:nvPr>
        </p:nvSpPr>
        <p:spPr/>
        <p:txBody>
          <a:bodyPr/>
          <a:lstStyle/>
          <a:p>
            <a:r>
              <a:rPr lang="en-US" dirty="0"/>
              <a:t>Trigonometric Functions</a:t>
            </a:r>
          </a:p>
        </p:txBody>
      </p:sp>
      <p:graphicFrame>
        <p:nvGraphicFramePr>
          <p:cNvPr id="7" name="Table 6">
            <a:extLst>
              <a:ext uri="{FF2B5EF4-FFF2-40B4-BE49-F238E27FC236}">
                <a16:creationId xmlns:a16="http://schemas.microsoft.com/office/drawing/2014/main" id="{C2BAB186-4F6F-4F7F-A0E1-11F25953E0EA}"/>
              </a:ext>
            </a:extLst>
          </p:cNvPr>
          <p:cNvGraphicFramePr>
            <a:graphicFrameLocks noGrp="1"/>
          </p:cNvGraphicFramePr>
          <p:nvPr>
            <p:extLst>
              <p:ext uri="{D42A27DB-BD31-4B8C-83A1-F6EECF244321}">
                <p14:modId xmlns:p14="http://schemas.microsoft.com/office/powerpoint/2010/main" val="598965397"/>
              </p:ext>
            </p:extLst>
          </p:nvPr>
        </p:nvGraphicFramePr>
        <p:xfrm>
          <a:off x="2563837" y="1589648"/>
          <a:ext cx="4016326" cy="3200400"/>
        </p:xfrm>
        <a:graphic>
          <a:graphicData uri="http://schemas.openxmlformats.org/drawingml/2006/table">
            <a:tbl>
              <a:tblPr firstRow="1" bandRow="1">
                <a:tableStyleId>{5C22544A-7EE6-4342-B048-85BDC9FD1C3A}</a:tableStyleId>
              </a:tblPr>
              <a:tblGrid>
                <a:gridCol w="1571606">
                  <a:extLst>
                    <a:ext uri="{9D8B030D-6E8A-4147-A177-3AD203B41FA5}">
                      <a16:colId xmlns:a16="http://schemas.microsoft.com/office/drawing/2014/main" val="4259578562"/>
                    </a:ext>
                  </a:extLst>
                </a:gridCol>
                <a:gridCol w="2444720">
                  <a:extLst>
                    <a:ext uri="{9D8B030D-6E8A-4147-A177-3AD203B41FA5}">
                      <a16:colId xmlns:a16="http://schemas.microsoft.com/office/drawing/2014/main" val="2932823150"/>
                    </a:ext>
                  </a:extLst>
                </a:gridCol>
              </a:tblGrid>
              <a:tr h="5334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b="0" dirty="0" err="1">
                          <a:solidFill>
                            <a:schemeClr val="tx1"/>
                          </a:solidFill>
                          <a:latin typeface="Courier Std" pitchFamily="49" charset="0"/>
                        </a:rPr>
                        <a:t>cos</a:t>
                      </a:r>
                      <a:r>
                        <a:rPr lang="en-US" altLang="en-US" sz="2400" b="0" dirty="0">
                          <a:solidFill>
                            <a:schemeClr val="tx1"/>
                          </a:solidFill>
                          <a:latin typeface="Courier Std" pitchFamily="49" charset="0"/>
                        </a:rPr>
                        <a:t>(x)</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b="0" dirty="0">
                          <a:solidFill>
                            <a:schemeClr val="tx1"/>
                          </a:solidFill>
                          <a:latin typeface="Times New Roman" panose="02020603050405020304" pitchFamily="18" charset="0"/>
                          <a:cs typeface="Times New Roman" panose="02020603050405020304" pitchFamily="18" charset="0"/>
                        </a:rPr>
                        <a:t>Cosine; </a:t>
                      </a:r>
                      <a:r>
                        <a:rPr lang="en-US" altLang="en-US" sz="2400" b="0" dirty="0" err="1">
                          <a:solidFill>
                            <a:schemeClr val="tx1"/>
                          </a:solidFill>
                          <a:latin typeface="Times New Roman" panose="02020603050405020304" pitchFamily="18" charset="0"/>
                          <a:cs typeface="Times New Roman" panose="02020603050405020304" pitchFamily="18" charset="0"/>
                        </a:rPr>
                        <a:t>cos</a:t>
                      </a:r>
                      <a:r>
                        <a:rPr lang="en-US" altLang="en-US" sz="2400" b="0" dirty="0">
                          <a:solidFill>
                            <a:schemeClr val="tx1"/>
                          </a:solidFill>
                          <a:latin typeface="Times New Roman" panose="02020603050405020304" pitchFamily="18" charset="0"/>
                          <a:cs typeface="Times New Roman" panose="02020603050405020304" pitchFamily="18" charset="0"/>
                        </a:rPr>
                        <a:t> </a:t>
                      </a:r>
                      <a:r>
                        <a:rPr lang="en-US" altLang="en-US" sz="2400" b="0" i="1" dirty="0">
                          <a:solidFill>
                            <a:schemeClr val="tx1"/>
                          </a:solidFill>
                          <a:latin typeface="Times New Roman" panose="02020603050405020304" pitchFamily="18" charset="0"/>
                          <a:cs typeface="Times New Roman" panose="02020603050405020304" pitchFamily="18" charset="0"/>
                        </a:rPr>
                        <a:t>x</a:t>
                      </a:r>
                      <a:r>
                        <a:rPr lang="en-US" altLang="en-US" sz="2400" b="0" dirty="0">
                          <a:solidFill>
                            <a:schemeClr val="tx1"/>
                          </a:solidFill>
                          <a:latin typeface="Times New Roman" panose="02020603050405020304" pitchFamily="18" charset="0"/>
                          <a:cs typeface="Times New Roman" panose="02020603050405020304" pitchFamily="18"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9444614"/>
                  </a:ext>
                </a:extLst>
              </a:tr>
              <a:tr h="5334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dirty="0">
                          <a:latin typeface="Courier Std" pitchFamily="49" charset="0"/>
                        </a:rPr>
                        <a:t>cot(x) </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dirty="0">
                          <a:latin typeface="Times New Roman" panose="02020603050405020304" pitchFamily="18" charset="0"/>
                          <a:cs typeface="Times New Roman" panose="02020603050405020304" pitchFamily="18" charset="0"/>
                        </a:rPr>
                        <a:t>Cotangent; cot </a:t>
                      </a:r>
                      <a:r>
                        <a:rPr lang="en-US" altLang="en-US" sz="2400" i="1" dirty="0">
                          <a:latin typeface="Times New Roman" panose="02020603050405020304" pitchFamily="18" charset="0"/>
                          <a:cs typeface="Times New Roman" panose="02020603050405020304" pitchFamily="18" charset="0"/>
                        </a:rPr>
                        <a:t>x</a:t>
                      </a:r>
                      <a:r>
                        <a:rPr lang="en-US" altLang="en-US" sz="2400" dirty="0">
                          <a:latin typeface="Times New Roman" panose="02020603050405020304" pitchFamily="18" charset="0"/>
                          <a:cs typeface="Times New Roman" panose="02020603050405020304" pitchFamily="18" charset="0"/>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8677750"/>
                  </a:ext>
                </a:extLst>
              </a:tr>
              <a:tr h="5334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dirty="0" err="1">
                          <a:latin typeface="Courier Std" pitchFamily="49" charset="0"/>
                        </a:rPr>
                        <a:t>csc</a:t>
                      </a:r>
                      <a:r>
                        <a:rPr lang="en-US" altLang="en-US" sz="2400" dirty="0">
                          <a:latin typeface="Courier Std" pitchFamily="49" charset="0"/>
                        </a:rPr>
                        <a:t>(x)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dirty="0">
                          <a:latin typeface="Times New Roman" panose="02020603050405020304" pitchFamily="18" charset="0"/>
                          <a:cs typeface="Times New Roman" panose="02020603050405020304" pitchFamily="18" charset="0"/>
                        </a:rPr>
                        <a:t>Cosecant; </a:t>
                      </a:r>
                      <a:r>
                        <a:rPr lang="en-US" altLang="en-US" sz="2400" dirty="0" err="1">
                          <a:latin typeface="Times New Roman" panose="02020603050405020304" pitchFamily="18" charset="0"/>
                          <a:cs typeface="Times New Roman" panose="02020603050405020304" pitchFamily="18" charset="0"/>
                        </a:rPr>
                        <a:t>csc</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x</a:t>
                      </a:r>
                      <a:r>
                        <a:rPr lang="en-US" altLang="en-US" sz="2400" dirty="0">
                          <a:latin typeface="Times New Roman" panose="02020603050405020304" pitchFamily="18" charset="0"/>
                          <a:cs typeface="Times New Roman" panose="02020603050405020304" pitchFamily="18"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9040501"/>
                  </a:ext>
                </a:extLst>
              </a:tr>
              <a:tr h="5334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dirty="0">
                          <a:latin typeface="Courier Std" pitchFamily="49" charset="0"/>
                        </a:rPr>
                        <a:t>sec(x)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dirty="0">
                          <a:latin typeface="Times New Roman" panose="02020603050405020304" pitchFamily="18" charset="0"/>
                          <a:cs typeface="Times New Roman" panose="02020603050405020304" pitchFamily="18" charset="0"/>
                        </a:rPr>
                        <a:t>Secant; sec </a:t>
                      </a:r>
                      <a:r>
                        <a:rPr lang="en-US" altLang="en-US" sz="2400" i="1" dirty="0">
                          <a:latin typeface="Times New Roman" panose="02020603050405020304" pitchFamily="18" charset="0"/>
                          <a:cs typeface="Times New Roman" panose="02020603050405020304" pitchFamily="18" charset="0"/>
                        </a:rPr>
                        <a:t>x</a:t>
                      </a:r>
                      <a:r>
                        <a:rPr lang="en-US" altLang="en-US" sz="2400" dirty="0">
                          <a:latin typeface="Times New Roman" panose="02020603050405020304" pitchFamily="18" charset="0"/>
                          <a:cs typeface="Times New Roman" panose="02020603050405020304" pitchFamily="18"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4125684"/>
                  </a:ext>
                </a:extLst>
              </a:tr>
              <a:tr h="5334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dirty="0">
                          <a:latin typeface="Courier Std" pitchFamily="49" charset="0"/>
                        </a:rPr>
                        <a:t>sin(x)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dirty="0">
                          <a:latin typeface="Times New Roman" panose="02020603050405020304" pitchFamily="18" charset="0"/>
                          <a:cs typeface="Times New Roman" panose="02020603050405020304" pitchFamily="18" charset="0"/>
                        </a:rPr>
                        <a:t>Sine; sin </a:t>
                      </a:r>
                      <a:r>
                        <a:rPr lang="en-US" altLang="en-US" sz="2400" i="1" dirty="0">
                          <a:latin typeface="Times New Roman" panose="02020603050405020304" pitchFamily="18" charset="0"/>
                          <a:cs typeface="Times New Roman" panose="02020603050405020304" pitchFamily="18" charset="0"/>
                        </a:rPr>
                        <a:t>x</a:t>
                      </a:r>
                      <a:r>
                        <a:rPr lang="en-US" altLang="en-US" sz="2400" dirty="0">
                          <a:latin typeface="Times New Roman" panose="02020603050405020304" pitchFamily="18" charset="0"/>
                          <a:cs typeface="Times New Roman" panose="02020603050405020304" pitchFamily="18"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08208421"/>
                  </a:ext>
                </a:extLst>
              </a:tr>
              <a:tr h="5334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dirty="0">
                          <a:latin typeface="Courier Std" pitchFamily="49" charset="0"/>
                        </a:rPr>
                        <a:t>tan(x)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dirty="0">
                          <a:latin typeface="Times New Roman" panose="02020603050405020304" pitchFamily="18" charset="0"/>
                          <a:cs typeface="Times New Roman" panose="02020603050405020304" pitchFamily="18" charset="0"/>
                        </a:rPr>
                        <a:t>Tangent; tan </a:t>
                      </a:r>
                      <a:r>
                        <a:rPr lang="en-US" altLang="en-US" sz="2400" i="1" dirty="0">
                          <a:latin typeface="Times New Roman" panose="02020603050405020304" pitchFamily="18" charset="0"/>
                          <a:cs typeface="Times New Roman" panose="02020603050405020304" pitchFamily="18" charset="0"/>
                        </a:rPr>
                        <a:t>x</a:t>
                      </a:r>
                      <a:r>
                        <a:rPr lang="en-US" altLang="en-US" sz="2400" dirty="0">
                          <a:latin typeface="Times New Roman" panose="02020603050405020304" pitchFamily="18" charset="0"/>
                          <a:cs typeface="Times New Roman" panose="02020603050405020304" pitchFamily="18"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55219779"/>
                  </a:ext>
                </a:extLst>
              </a:tr>
            </a:tbl>
          </a:graphicData>
        </a:graphic>
      </p:graphicFrame>
      <p:sp>
        <p:nvSpPr>
          <p:cNvPr id="6" name="Slide Number Placeholder 5">
            <a:extLst>
              <a:ext uri="{FF2B5EF4-FFF2-40B4-BE49-F238E27FC236}">
                <a16:creationId xmlns:a16="http://schemas.microsoft.com/office/drawing/2014/main" id="{2CA4BC44-09FB-4F56-90DD-46F8BB4B8F0E}"/>
              </a:ext>
            </a:extLst>
          </p:cNvPr>
          <p:cNvSpPr>
            <a:spLocks noGrp="1"/>
          </p:cNvSpPr>
          <p:nvPr>
            <p:ph type="sldNum" sz="quarter" idx="10"/>
          </p:nvPr>
        </p:nvSpPr>
        <p:spPr/>
        <p:txBody>
          <a:bodyPr/>
          <a:lstStyle/>
          <a:p>
            <a:fld id="{68151E55-6873-49E2-B8D5-2F265E6F1973}" type="slidenum">
              <a:rPr lang="en-US" smtClean="0"/>
              <a:t>16</a:t>
            </a:fld>
            <a:endParaRPr lang="en-US" dirty="0"/>
          </a:p>
        </p:txBody>
      </p:sp>
    </p:spTree>
    <p:extLst>
      <p:ext uri="{BB962C8B-B14F-4D97-AF65-F5344CB8AC3E}">
        <p14:creationId xmlns:p14="http://schemas.microsoft.com/office/powerpoint/2010/main" val="3256367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93CC-163E-4D69-B764-8CEDC229E715}"/>
              </a:ext>
            </a:extLst>
          </p:cNvPr>
          <p:cNvSpPr>
            <a:spLocks noGrp="1"/>
          </p:cNvSpPr>
          <p:nvPr>
            <p:ph type="title"/>
          </p:nvPr>
        </p:nvSpPr>
        <p:spPr/>
        <p:txBody>
          <a:bodyPr/>
          <a:lstStyle/>
          <a:p>
            <a:r>
              <a:rPr lang="en-US" dirty="0"/>
              <a:t>Inverse Trigonometric Functions</a:t>
            </a:r>
          </a:p>
        </p:txBody>
      </p:sp>
      <p:graphicFrame>
        <p:nvGraphicFramePr>
          <p:cNvPr id="3" name="Table 2">
            <a:extLst>
              <a:ext uri="{FF2B5EF4-FFF2-40B4-BE49-F238E27FC236}">
                <a16:creationId xmlns:a16="http://schemas.microsoft.com/office/drawing/2014/main" id="{BD6D830C-E7C2-4A07-B54B-381433F5CAC3}"/>
              </a:ext>
            </a:extLst>
          </p:cNvPr>
          <p:cNvGraphicFramePr>
            <a:graphicFrameLocks noGrp="1"/>
          </p:cNvGraphicFramePr>
          <p:nvPr>
            <p:extLst>
              <p:ext uri="{D42A27DB-BD31-4B8C-83A1-F6EECF244321}">
                <p14:modId xmlns:p14="http://schemas.microsoft.com/office/powerpoint/2010/main" val="1052158009"/>
              </p:ext>
            </p:extLst>
          </p:nvPr>
        </p:nvGraphicFramePr>
        <p:xfrm>
          <a:off x="1288953" y="1501775"/>
          <a:ext cx="6566095" cy="3657598"/>
        </p:xfrm>
        <a:graphic>
          <a:graphicData uri="http://schemas.openxmlformats.org/drawingml/2006/table">
            <a:tbl>
              <a:tblPr firstRow="1" bandRow="1">
                <a:tableStyleId>{5C22544A-7EE6-4342-B048-85BDC9FD1C3A}</a:tableStyleId>
              </a:tblPr>
              <a:tblGrid>
                <a:gridCol w="2363794">
                  <a:extLst>
                    <a:ext uri="{9D8B030D-6E8A-4147-A177-3AD203B41FA5}">
                      <a16:colId xmlns:a16="http://schemas.microsoft.com/office/drawing/2014/main" val="1315899037"/>
                    </a:ext>
                  </a:extLst>
                </a:gridCol>
                <a:gridCol w="4202301">
                  <a:extLst>
                    <a:ext uri="{9D8B030D-6E8A-4147-A177-3AD203B41FA5}">
                      <a16:colId xmlns:a16="http://schemas.microsoft.com/office/drawing/2014/main" val="369994382"/>
                    </a:ext>
                  </a:extLst>
                </a:gridCol>
              </a:tblGrid>
              <a:tr h="52251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b="0" dirty="0" err="1">
                          <a:solidFill>
                            <a:schemeClr val="tx1"/>
                          </a:solidFill>
                          <a:effectLst/>
                          <a:latin typeface="Courier Std" pitchFamily="49" charset="0"/>
                        </a:rPr>
                        <a:t>acos</a:t>
                      </a:r>
                      <a:r>
                        <a:rPr lang="en-US" altLang="en-US" sz="2400" b="0" dirty="0">
                          <a:solidFill>
                            <a:schemeClr val="tx1"/>
                          </a:solidFill>
                          <a:effectLst/>
                          <a:latin typeface="Courier Std" pitchFamily="49" charset="0"/>
                        </a:rPr>
                        <a:t>(x)</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b="0" dirty="0">
                          <a:solidFill>
                            <a:schemeClr val="tx1"/>
                          </a:solidFill>
                          <a:effectLst/>
                          <a:latin typeface="Times New Roman" panose="02020603050405020304" pitchFamily="18" charset="0"/>
                          <a:cs typeface="Times New Roman" panose="02020603050405020304" pitchFamily="18" charset="0"/>
                        </a:rPr>
                        <a:t>Inverse cosine; </a:t>
                      </a:r>
                      <a:r>
                        <a:rPr lang="en-US" altLang="en-US" sz="2400" b="0" dirty="0" err="1">
                          <a:solidFill>
                            <a:schemeClr val="tx1"/>
                          </a:solidFill>
                          <a:effectLst/>
                          <a:latin typeface="Times New Roman" panose="02020603050405020304" pitchFamily="18" charset="0"/>
                          <a:cs typeface="Times New Roman" panose="02020603050405020304" pitchFamily="18" charset="0"/>
                        </a:rPr>
                        <a:t>arccos</a:t>
                      </a:r>
                      <a:r>
                        <a:rPr lang="en-US" altLang="en-US" sz="2400" b="0" dirty="0">
                          <a:solidFill>
                            <a:schemeClr val="tx1"/>
                          </a:solidFill>
                          <a:effectLst/>
                          <a:latin typeface="Times New Roman" panose="02020603050405020304" pitchFamily="18" charset="0"/>
                          <a:cs typeface="Times New Roman" panose="02020603050405020304" pitchFamily="18" charset="0"/>
                        </a:rPr>
                        <a:t> </a:t>
                      </a:r>
                      <a:r>
                        <a:rPr lang="en-US" altLang="en-US" sz="2400" b="0" i="1" dirty="0">
                          <a:solidFill>
                            <a:schemeClr val="tx1"/>
                          </a:solidFill>
                          <a:effectLst/>
                          <a:latin typeface="Times New Roman" panose="02020603050405020304" pitchFamily="18" charset="0"/>
                          <a:cs typeface="Times New Roman" panose="02020603050405020304" pitchFamily="18" charset="0"/>
                        </a:rPr>
                        <a:t>x</a:t>
                      </a:r>
                      <a:r>
                        <a:rPr lang="en-US" altLang="en-US" sz="2400" b="0" dirty="0">
                          <a:solidFill>
                            <a:schemeClr val="tx1"/>
                          </a:solidFill>
                          <a:effectLst/>
                          <a:latin typeface="Times New Roman" panose="02020603050405020304" pitchFamily="18" charset="0"/>
                          <a:cs typeface="Times New Roman" panose="02020603050405020304" pitchFamily="18"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68200679"/>
                  </a:ext>
                </a:extLst>
              </a:tr>
              <a:tr h="52251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dirty="0" err="1">
                          <a:solidFill>
                            <a:schemeClr val="tx1"/>
                          </a:solidFill>
                          <a:effectLst/>
                          <a:latin typeface="Courier Std" pitchFamily="49" charset="0"/>
                        </a:rPr>
                        <a:t>acot</a:t>
                      </a:r>
                      <a:r>
                        <a:rPr lang="en-US" altLang="en-US" sz="2400" dirty="0">
                          <a:solidFill>
                            <a:schemeClr val="tx1"/>
                          </a:solidFill>
                          <a:effectLst/>
                          <a:latin typeface="Courier Std" pitchFamily="49" charset="0"/>
                        </a:rPr>
                        <a:t>(x)</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dirty="0">
                          <a:solidFill>
                            <a:schemeClr val="tx1"/>
                          </a:solidFill>
                          <a:effectLst/>
                          <a:latin typeface="Times New Roman" panose="02020603050405020304" pitchFamily="18" charset="0"/>
                          <a:cs typeface="Times New Roman" panose="02020603050405020304" pitchFamily="18" charset="0"/>
                        </a:rPr>
                        <a:t>Inverse cotangent; </a:t>
                      </a:r>
                      <a:r>
                        <a:rPr lang="en-US" altLang="en-US" sz="2400" dirty="0" err="1">
                          <a:solidFill>
                            <a:schemeClr val="tx1"/>
                          </a:solidFill>
                          <a:effectLst/>
                          <a:latin typeface="Times New Roman" panose="02020603050405020304" pitchFamily="18" charset="0"/>
                          <a:cs typeface="Times New Roman" panose="02020603050405020304" pitchFamily="18" charset="0"/>
                        </a:rPr>
                        <a:t>arccot</a:t>
                      </a:r>
                      <a:r>
                        <a:rPr lang="en-US" altLang="en-US" sz="2400" dirty="0">
                          <a:solidFill>
                            <a:schemeClr val="tx1"/>
                          </a:solidFill>
                          <a:effectLst/>
                          <a:latin typeface="Times New Roman" panose="02020603050405020304" pitchFamily="18" charset="0"/>
                          <a:cs typeface="Times New Roman" panose="02020603050405020304" pitchFamily="18" charset="0"/>
                        </a:rPr>
                        <a:t> </a:t>
                      </a:r>
                      <a:r>
                        <a:rPr lang="en-US" altLang="en-US" sz="2400" i="1" dirty="0">
                          <a:solidFill>
                            <a:schemeClr val="tx1"/>
                          </a:solidFill>
                          <a:effectLst/>
                          <a:latin typeface="Times New Roman" panose="02020603050405020304" pitchFamily="18" charset="0"/>
                          <a:cs typeface="Times New Roman" panose="02020603050405020304" pitchFamily="18" charset="0"/>
                        </a:rPr>
                        <a:t>x</a:t>
                      </a:r>
                      <a:r>
                        <a:rPr lang="en-US" altLang="en-US" sz="2400" dirty="0">
                          <a:solidFill>
                            <a:schemeClr val="tx1"/>
                          </a:solidFill>
                          <a:effectLst/>
                          <a:latin typeface="Times New Roman" panose="02020603050405020304" pitchFamily="18" charset="0"/>
                          <a:cs typeface="Times New Roman" panose="02020603050405020304" pitchFamily="18" charset="0"/>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94108828"/>
                  </a:ext>
                </a:extLst>
              </a:tr>
              <a:tr h="52251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dirty="0" err="1">
                          <a:solidFill>
                            <a:schemeClr val="tx1"/>
                          </a:solidFill>
                          <a:effectLst/>
                          <a:latin typeface="Courier Std" pitchFamily="49" charset="0"/>
                        </a:rPr>
                        <a:t>acsc</a:t>
                      </a:r>
                      <a:r>
                        <a:rPr lang="en-US" altLang="en-US" sz="2400" dirty="0">
                          <a:solidFill>
                            <a:schemeClr val="tx1"/>
                          </a:solidFill>
                          <a:effectLst/>
                          <a:latin typeface="Courier Std" pitchFamily="49" charset="0"/>
                        </a:rPr>
                        <a:t>(x)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dirty="0">
                          <a:solidFill>
                            <a:schemeClr val="tx1"/>
                          </a:solidFill>
                          <a:effectLst/>
                          <a:latin typeface="Times New Roman" panose="02020603050405020304" pitchFamily="18" charset="0"/>
                          <a:cs typeface="Times New Roman" panose="02020603050405020304" pitchFamily="18" charset="0"/>
                        </a:rPr>
                        <a:t>Inverse cosecant; </a:t>
                      </a:r>
                      <a:r>
                        <a:rPr lang="en-US" altLang="en-US" sz="2400" dirty="0" err="1">
                          <a:solidFill>
                            <a:schemeClr val="tx1"/>
                          </a:solidFill>
                          <a:effectLst/>
                          <a:latin typeface="Times New Roman" panose="02020603050405020304" pitchFamily="18" charset="0"/>
                          <a:cs typeface="Times New Roman" panose="02020603050405020304" pitchFamily="18" charset="0"/>
                        </a:rPr>
                        <a:t>arccsc</a:t>
                      </a:r>
                      <a:r>
                        <a:rPr lang="en-US" altLang="en-US" sz="2400" dirty="0">
                          <a:solidFill>
                            <a:schemeClr val="tx1"/>
                          </a:solidFill>
                          <a:effectLst/>
                          <a:latin typeface="Times New Roman" panose="02020603050405020304" pitchFamily="18" charset="0"/>
                          <a:cs typeface="Times New Roman" panose="02020603050405020304" pitchFamily="18" charset="0"/>
                        </a:rPr>
                        <a:t> </a:t>
                      </a:r>
                      <a:r>
                        <a:rPr lang="en-US" altLang="en-US" sz="2400" i="1" dirty="0">
                          <a:solidFill>
                            <a:schemeClr val="tx1"/>
                          </a:solidFill>
                          <a:effectLst/>
                          <a:latin typeface="Times New Roman" panose="02020603050405020304" pitchFamily="18" charset="0"/>
                          <a:cs typeface="Times New Roman" panose="02020603050405020304" pitchFamily="18" charset="0"/>
                        </a:rPr>
                        <a:t>x</a:t>
                      </a:r>
                      <a:r>
                        <a:rPr lang="en-US" altLang="en-US" sz="2400" dirty="0">
                          <a:solidFill>
                            <a:schemeClr val="tx1"/>
                          </a:solidFill>
                          <a:effectLst/>
                          <a:latin typeface="Times New Roman" panose="02020603050405020304" pitchFamily="18" charset="0"/>
                          <a:cs typeface="Times New Roman" panose="02020603050405020304" pitchFamily="18"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70034484"/>
                  </a:ext>
                </a:extLst>
              </a:tr>
              <a:tr h="52251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dirty="0" err="1">
                          <a:solidFill>
                            <a:schemeClr val="tx1"/>
                          </a:solidFill>
                          <a:effectLst/>
                          <a:latin typeface="Courier Std" pitchFamily="49" charset="0"/>
                        </a:rPr>
                        <a:t>asec</a:t>
                      </a:r>
                      <a:r>
                        <a:rPr lang="en-US" altLang="en-US" sz="2400" dirty="0">
                          <a:solidFill>
                            <a:schemeClr val="tx1"/>
                          </a:solidFill>
                          <a:effectLst/>
                          <a:latin typeface="Courier Std" pitchFamily="49" charset="0"/>
                        </a:rPr>
                        <a:t>(x)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dirty="0">
                          <a:solidFill>
                            <a:schemeClr val="tx1"/>
                          </a:solidFill>
                          <a:effectLst/>
                          <a:latin typeface="Times New Roman" panose="02020603050405020304" pitchFamily="18" charset="0"/>
                          <a:cs typeface="Times New Roman" panose="02020603050405020304" pitchFamily="18" charset="0"/>
                        </a:rPr>
                        <a:t>Inverse secant; </a:t>
                      </a:r>
                      <a:r>
                        <a:rPr lang="en-US" altLang="en-US" sz="2400" dirty="0" err="1">
                          <a:solidFill>
                            <a:schemeClr val="tx1"/>
                          </a:solidFill>
                          <a:effectLst/>
                          <a:latin typeface="Times New Roman" panose="02020603050405020304" pitchFamily="18" charset="0"/>
                          <a:cs typeface="Times New Roman" panose="02020603050405020304" pitchFamily="18" charset="0"/>
                        </a:rPr>
                        <a:t>arcsec</a:t>
                      </a:r>
                      <a:r>
                        <a:rPr lang="en-US" altLang="en-US" sz="2400" dirty="0">
                          <a:solidFill>
                            <a:schemeClr val="tx1"/>
                          </a:solidFill>
                          <a:effectLst/>
                          <a:latin typeface="Times New Roman" panose="02020603050405020304" pitchFamily="18" charset="0"/>
                          <a:cs typeface="Times New Roman" panose="02020603050405020304" pitchFamily="18" charset="0"/>
                        </a:rPr>
                        <a:t> </a:t>
                      </a:r>
                      <a:r>
                        <a:rPr lang="en-US" altLang="en-US" sz="2400" i="1" dirty="0">
                          <a:solidFill>
                            <a:schemeClr val="tx1"/>
                          </a:solidFill>
                          <a:effectLst/>
                          <a:latin typeface="Times New Roman" panose="02020603050405020304" pitchFamily="18" charset="0"/>
                          <a:cs typeface="Times New Roman" panose="02020603050405020304" pitchFamily="18" charset="0"/>
                        </a:rPr>
                        <a:t>x</a:t>
                      </a:r>
                      <a:r>
                        <a:rPr lang="en-US" altLang="en-US" sz="2400" dirty="0">
                          <a:solidFill>
                            <a:schemeClr val="tx1"/>
                          </a:solidFill>
                          <a:effectLst/>
                          <a:latin typeface="Times New Roman" panose="02020603050405020304" pitchFamily="18" charset="0"/>
                          <a:cs typeface="Times New Roman" panose="02020603050405020304" pitchFamily="18"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2647141"/>
                  </a:ext>
                </a:extLst>
              </a:tr>
              <a:tr h="52251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dirty="0" err="1">
                          <a:solidFill>
                            <a:schemeClr val="tx1"/>
                          </a:solidFill>
                          <a:effectLst/>
                          <a:latin typeface="Courier Std" pitchFamily="49" charset="0"/>
                        </a:rPr>
                        <a:t>asin</a:t>
                      </a:r>
                      <a:r>
                        <a:rPr lang="en-US" altLang="en-US" sz="2400" dirty="0">
                          <a:solidFill>
                            <a:schemeClr val="tx1"/>
                          </a:solidFill>
                          <a:effectLst/>
                          <a:latin typeface="Courier Std" pitchFamily="49" charset="0"/>
                        </a:rPr>
                        <a:t>(x)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dirty="0">
                          <a:solidFill>
                            <a:schemeClr val="tx1"/>
                          </a:solidFill>
                          <a:effectLst/>
                          <a:latin typeface="Times New Roman" panose="02020603050405020304" pitchFamily="18" charset="0"/>
                          <a:cs typeface="Times New Roman" panose="02020603050405020304" pitchFamily="18" charset="0"/>
                        </a:rPr>
                        <a:t>Inverse sine; </a:t>
                      </a:r>
                      <a:r>
                        <a:rPr lang="en-US" altLang="en-US" sz="2400" dirty="0" err="1">
                          <a:solidFill>
                            <a:schemeClr val="tx1"/>
                          </a:solidFill>
                          <a:effectLst/>
                          <a:latin typeface="Times New Roman" panose="02020603050405020304" pitchFamily="18" charset="0"/>
                          <a:cs typeface="Times New Roman" panose="02020603050405020304" pitchFamily="18" charset="0"/>
                        </a:rPr>
                        <a:t>arcsin</a:t>
                      </a:r>
                      <a:r>
                        <a:rPr lang="en-US" altLang="en-US" sz="2400" dirty="0">
                          <a:solidFill>
                            <a:schemeClr val="tx1"/>
                          </a:solidFill>
                          <a:effectLst/>
                          <a:latin typeface="Times New Roman" panose="02020603050405020304" pitchFamily="18" charset="0"/>
                          <a:cs typeface="Times New Roman" panose="02020603050405020304" pitchFamily="18" charset="0"/>
                        </a:rPr>
                        <a:t> </a:t>
                      </a:r>
                      <a:r>
                        <a:rPr lang="en-US" altLang="en-US" sz="2400" i="1" dirty="0">
                          <a:solidFill>
                            <a:schemeClr val="tx1"/>
                          </a:solidFill>
                          <a:effectLst/>
                          <a:latin typeface="Times New Roman" panose="02020603050405020304" pitchFamily="18" charset="0"/>
                          <a:cs typeface="Times New Roman" panose="02020603050405020304" pitchFamily="18" charset="0"/>
                        </a:rPr>
                        <a:t>x </a:t>
                      </a:r>
                      <a:r>
                        <a:rPr lang="en-US" altLang="en-US" sz="2400" dirty="0">
                          <a:solidFill>
                            <a:schemeClr val="tx1"/>
                          </a:solidFill>
                          <a:effectLst/>
                          <a:latin typeface="Times New Roman" panose="02020603050405020304" pitchFamily="18" charset="0"/>
                          <a:cs typeface="Times New Roman" panose="02020603050405020304" pitchFamily="18"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3692852"/>
                  </a:ext>
                </a:extLst>
              </a:tr>
              <a:tr h="52251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dirty="0" err="1">
                          <a:solidFill>
                            <a:schemeClr val="tx1"/>
                          </a:solidFill>
                          <a:effectLst/>
                          <a:latin typeface="Courier Std" pitchFamily="49" charset="0"/>
                        </a:rPr>
                        <a:t>atan</a:t>
                      </a:r>
                      <a:r>
                        <a:rPr lang="en-US" altLang="en-US" sz="2400" dirty="0">
                          <a:solidFill>
                            <a:schemeClr val="tx1"/>
                          </a:solidFill>
                          <a:effectLst/>
                          <a:latin typeface="Courier Std" pitchFamily="49" charset="0"/>
                        </a:rPr>
                        <a:t>(x)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dirty="0">
                          <a:solidFill>
                            <a:schemeClr val="tx1"/>
                          </a:solidFill>
                          <a:effectLst/>
                          <a:latin typeface="Times New Roman" panose="02020603050405020304" pitchFamily="18" charset="0"/>
                          <a:cs typeface="Times New Roman" panose="02020603050405020304" pitchFamily="18" charset="0"/>
                        </a:rPr>
                        <a:t>Inverse tangent; </a:t>
                      </a:r>
                      <a:r>
                        <a:rPr lang="en-US" altLang="en-US" sz="2400" dirty="0" err="1">
                          <a:solidFill>
                            <a:schemeClr val="tx1"/>
                          </a:solidFill>
                          <a:effectLst/>
                          <a:latin typeface="Times New Roman" panose="02020603050405020304" pitchFamily="18" charset="0"/>
                          <a:cs typeface="Times New Roman" panose="02020603050405020304" pitchFamily="18" charset="0"/>
                        </a:rPr>
                        <a:t>arctan</a:t>
                      </a:r>
                      <a:r>
                        <a:rPr lang="en-US" altLang="en-US" sz="2400" dirty="0">
                          <a:solidFill>
                            <a:schemeClr val="tx1"/>
                          </a:solidFill>
                          <a:effectLst/>
                          <a:latin typeface="Times New Roman" panose="02020603050405020304" pitchFamily="18" charset="0"/>
                          <a:cs typeface="Times New Roman" panose="02020603050405020304" pitchFamily="18" charset="0"/>
                        </a:rPr>
                        <a:t> </a:t>
                      </a:r>
                      <a:r>
                        <a:rPr lang="en-US" altLang="en-US" sz="2400" i="1" dirty="0">
                          <a:solidFill>
                            <a:schemeClr val="tx1"/>
                          </a:solidFill>
                          <a:effectLst/>
                          <a:latin typeface="Times New Roman" panose="02020603050405020304" pitchFamily="18" charset="0"/>
                          <a:cs typeface="Times New Roman" panose="02020603050405020304" pitchFamily="18" charset="0"/>
                        </a:rPr>
                        <a:t>x </a:t>
                      </a:r>
                      <a:r>
                        <a:rPr lang="en-US" altLang="en-US" sz="2400" dirty="0">
                          <a:solidFill>
                            <a:schemeClr val="tx1"/>
                          </a:solidFill>
                          <a:effectLst/>
                          <a:latin typeface="Times New Roman" panose="02020603050405020304" pitchFamily="18" charset="0"/>
                          <a:cs typeface="Times New Roman" panose="02020603050405020304" pitchFamily="18"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89463254"/>
                  </a:ext>
                </a:extLst>
              </a:tr>
              <a:tr h="52251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dirty="0">
                          <a:solidFill>
                            <a:schemeClr val="tx1"/>
                          </a:solidFill>
                          <a:effectLst/>
                          <a:latin typeface="Courier Std" pitchFamily="49" charset="0"/>
                        </a:rPr>
                        <a:t>atan2(</a:t>
                      </a:r>
                      <a:r>
                        <a:rPr lang="en-US" altLang="en-US" sz="2400" dirty="0" err="1">
                          <a:solidFill>
                            <a:schemeClr val="tx1"/>
                          </a:solidFill>
                          <a:effectLst/>
                          <a:latin typeface="Courier Std" pitchFamily="49" charset="0"/>
                        </a:rPr>
                        <a:t>y,x</a:t>
                      </a:r>
                      <a:r>
                        <a:rPr lang="en-US" altLang="en-US" sz="2400" dirty="0">
                          <a:solidFill>
                            <a:schemeClr val="tx1"/>
                          </a:solidFill>
                          <a:effectLst/>
                          <a:latin typeface="Courier Std" pitchFamily="49"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dirty="0">
                          <a:solidFill>
                            <a:schemeClr val="tx1"/>
                          </a:solidFill>
                          <a:effectLst/>
                          <a:latin typeface="Times New Roman" panose="02020603050405020304" pitchFamily="18" charset="0"/>
                          <a:cs typeface="Times New Roman" panose="02020603050405020304" pitchFamily="18" charset="0"/>
                        </a:rPr>
                        <a:t>Four-quadrant inverse tangent. </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8535866"/>
                  </a:ext>
                </a:extLst>
              </a:tr>
            </a:tbl>
          </a:graphicData>
        </a:graphic>
      </p:graphicFrame>
      <p:sp>
        <p:nvSpPr>
          <p:cNvPr id="6" name="Slide Number Placeholder 5">
            <a:extLst>
              <a:ext uri="{FF2B5EF4-FFF2-40B4-BE49-F238E27FC236}">
                <a16:creationId xmlns:a16="http://schemas.microsoft.com/office/drawing/2014/main" id="{2CA4BC44-09FB-4F56-90DD-46F8BB4B8F0E}"/>
              </a:ext>
            </a:extLst>
          </p:cNvPr>
          <p:cNvSpPr>
            <a:spLocks noGrp="1"/>
          </p:cNvSpPr>
          <p:nvPr>
            <p:ph type="sldNum" sz="quarter" idx="10"/>
          </p:nvPr>
        </p:nvSpPr>
        <p:spPr/>
        <p:txBody>
          <a:bodyPr/>
          <a:lstStyle/>
          <a:p>
            <a:fld id="{68151E55-6873-49E2-B8D5-2F265E6F1973}" type="slidenum">
              <a:rPr lang="en-US" smtClean="0"/>
              <a:t>17</a:t>
            </a:fld>
            <a:endParaRPr lang="en-US" dirty="0"/>
          </a:p>
        </p:txBody>
      </p:sp>
    </p:spTree>
    <p:extLst>
      <p:ext uri="{BB962C8B-B14F-4D97-AF65-F5344CB8AC3E}">
        <p14:creationId xmlns:p14="http://schemas.microsoft.com/office/powerpoint/2010/main" val="466932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93CC-163E-4D69-B764-8CEDC229E715}"/>
              </a:ext>
            </a:extLst>
          </p:cNvPr>
          <p:cNvSpPr>
            <a:spLocks noGrp="1"/>
          </p:cNvSpPr>
          <p:nvPr>
            <p:ph type="title"/>
          </p:nvPr>
        </p:nvSpPr>
        <p:spPr/>
        <p:txBody>
          <a:bodyPr/>
          <a:lstStyle/>
          <a:p>
            <a:r>
              <a:rPr lang="en-US" dirty="0"/>
              <a:t>Hyperbolic Functions</a:t>
            </a:r>
          </a:p>
        </p:txBody>
      </p:sp>
      <p:graphicFrame>
        <p:nvGraphicFramePr>
          <p:cNvPr id="4" name="Table 3">
            <a:extLst>
              <a:ext uri="{FF2B5EF4-FFF2-40B4-BE49-F238E27FC236}">
                <a16:creationId xmlns:a16="http://schemas.microsoft.com/office/drawing/2014/main" id="{5DAC4300-A522-428F-BD4F-E91A18E72CD3}"/>
              </a:ext>
            </a:extLst>
          </p:cNvPr>
          <p:cNvGraphicFramePr>
            <a:graphicFrameLocks noGrp="1"/>
          </p:cNvGraphicFramePr>
          <p:nvPr>
            <p:extLst>
              <p:ext uri="{D42A27DB-BD31-4B8C-83A1-F6EECF244321}">
                <p14:modId xmlns:p14="http://schemas.microsoft.com/office/powerpoint/2010/main" val="3010633174"/>
              </p:ext>
            </p:extLst>
          </p:nvPr>
        </p:nvGraphicFramePr>
        <p:xfrm>
          <a:off x="1965960" y="1501775"/>
          <a:ext cx="5212080" cy="320040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574988876"/>
                    </a:ext>
                  </a:extLst>
                </a:gridCol>
                <a:gridCol w="3200400">
                  <a:extLst>
                    <a:ext uri="{9D8B030D-6E8A-4147-A177-3AD203B41FA5}">
                      <a16:colId xmlns:a16="http://schemas.microsoft.com/office/drawing/2014/main" val="3744154707"/>
                    </a:ext>
                  </a:extLst>
                </a:gridCol>
              </a:tblGrid>
              <a:tr h="5334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b="0" dirty="0" err="1">
                          <a:solidFill>
                            <a:schemeClr val="tx1"/>
                          </a:solidFill>
                          <a:effectLst/>
                          <a:latin typeface="Courier Std" pitchFamily="49" charset="0"/>
                        </a:rPr>
                        <a:t>cosh</a:t>
                      </a:r>
                      <a:r>
                        <a:rPr lang="en-US" altLang="en-US" sz="2400" b="0" dirty="0">
                          <a:solidFill>
                            <a:schemeClr val="tx1"/>
                          </a:solidFill>
                          <a:effectLst/>
                          <a:latin typeface="Courier Std" pitchFamily="49" charset="0"/>
                        </a:rPr>
                        <a:t>(x)</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b="0" dirty="0">
                          <a:solidFill>
                            <a:schemeClr val="tx1"/>
                          </a:solidFill>
                          <a:effectLst/>
                          <a:latin typeface="Times New Roman" panose="02020603050405020304" pitchFamily="18" charset="0"/>
                          <a:cs typeface="Times New Roman" panose="02020603050405020304" pitchFamily="18" charset="0"/>
                        </a:rPr>
                        <a:t>Hyperbolic cosine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42835869"/>
                  </a:ext>
                </a:extLst>
              </a:tr>
              <a:tr h="5334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dirty="0" err="1">
                          <a:solidFill>
                            <a:schemeClr val="tx1"/>
                          </a:solidFill>
                          <a:effectLst/>
                          <a:latin typeface="Courier Std" pitchFamily="49" charset="0"/>
                        </a:rPr>
                        <a:t>coth</a:t>
                      </a:r>
                      <a:r>
                        <a:rPr lang="en-US" altLang="en-US" sz="2400" dirty="0">
                          <a:solidFill>
                            <a:schemeClr val="tx1"/>
                          </a:solidFill>
                          <a:effectLst/>
                          <a:latin typeface="Courier Std" pitchFamily="49" charset="0"/>
                        </a:rPr>
                        <a:t>(x)</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dirty="0">
                          <a:solidFill>
                            <a:schemeClr val="tx1"/>
                          </a:solidFill>
                          <a:effectLst/>
                          <a:latin typeface="Times New Roman" panose="02020603050405020304" pitchFamily="18" charset="0"/>
                          <a:cs typeface="Times New Roman" panose="02020603050405020304" pitchFamily="18" charset="0"/>
                        </a:rPr>
                        <a:t>Hyperbolic cotangent.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8072749"/>
                  </a:ext>
                </a:extLst>
              </a:tr>
              <a:tr h="5334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dirty="0" err="1">
                          <a:solidFill>
                            <a:schemeClr val="tx1"/>
                          </a:solidFill>
                          <a:effectLst/>
                          <a:latin typeface="Courier Std" pitchFamily="49" charset="0"/>
                        </a:rPr>
                        <a:t>csch</a:t>
                      </a:r>
                      <a:r>
                        <a:rPr lang="en-US" altLang="en-US" sz="2400" dirty="0">
                          <a:solidFill>
                            <a:schemeClr val="tx1"/>
                          </a:solidFill>
                          <a:effectLst/>
                          <a:latin typeface="Courier Std" pitchFamily="49" charset="0"/>
                        </a:rPr>
                        <a:t>(x)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dirty="0">
                          <a:solidFill>
                            <a:schemeClr val="tx1"/>
                          </a:solidFill>
                          <a:effectLst/>
                          <a:latin typeface="Times New Roman" panose="02020603050405020304" pitchFamily="18" charset="0"/>
                          <a:cs typeface="Times New Roman" panose="02020603050405020304" pitchFamily="18" charset="0"/>
                        </a:rPr>
                        <a:t>Hyperbolic cosecant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8607947"/>
                  </a:ext>
                </a:extLst>
              </a:tr>
              <a:tr h="5334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dirty="0" err="1">
                          <a:solidFill>
                            <a:schemeClr val="tx1"/>
                          </a:solidFill>
                          <a:effectLst/>
                          <a:latin typeface="Courier Std" pitchFamily="49" charset="0"/>
                        </a:rPr>
                        <a:t>sech</a:t>
                      </a:r>
                      <a:r>
                        <a:rPr lang="en-US" altLang="en-US" sz="2400" dirty="0">
                          <a:solidFill>
                            <a:schemeClr val="tx1"/>
                          </a:solidFill>
                          <a:effectLst/>
                          <a:latin typeface="Courier Std" pitchFamily="49" charset="0"/>
                        </a:rPr>
                        <a:t>(x)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dirty="0">
                          <a:solidFill>
                            <a:schemeClr val="tx1"/>
                          </a:solidFill>
                          <a:effectLst/>
                          <a:latin typeface="Times New Roman" panose="02020603050405020304" pitchFamily="18" charset="0"/>
                          <a:cs typeface="Times New Roman" panose="02020603050405020304" pitchFamily="18" charset="0"/>
                        </a:rPr>
                        <a:t>Hyperbolic secant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35149530"/>
                  </a:ext>
                </a:extLst>
              </a:tr>
              <a:tr h="5334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dirty="0" err="1">
                          <a:solidFill>
                            <a:schemeClr val="tx1"/>
                          </a:solidFill>
                          <a:effectLst/>
                          <a:latin typeface="Courier Std" pitchFamily="49" charset="0"/>
                        </a:rPr>
                        <a:t>sinh</a:t>
                      </a:r>
                      <a:r>
                        <a:rPr lang="en-US" altLang="en-US" sz="2400" dirty="0">
                          <a:solidFill>
                            <a:schemeClr val="tx1"/>
                          </a:solidFill>
                          <a:effectLst/>
                          <a:latin typeface="Courier Std" pitchFamily="49" charset="0"/>
                        </a:rPr>
                        <a:t>(x)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dirty="0">
                          <a:solidFill>
                            <a:schemeClr val="tx1"/>
                          </a:solidFill>
                          <a:effectLst/>
                          <a:latin typeface="Times New Roman" panose="02020603050405020304" pitchFamily="18" charset="0"/>
                          <a:cs typeface="Times New Roman" panose="02020603050405020304" pitchFamily="18" charset="0"/>
                        </a:rPr>
                        <a:t>Hyperbolic sine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01684761"/>
                  </a:ext>
                </a:extLst>
              </a:tr>
              <a:tr h="5334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dirty="0" err="1">
                          <a:solidFill>
                            <a:schemeClr val="tx1"/>
                          </a:solidFill>
                          <a:effectLst/>
                          <a:latin typeface="Courier Std" pitchFamily="49" charset="0"/>
                        </a:rPr>
                        <a:t>tanh</a:t>
                      </a:r>
                      <a:r>
                        <a:rPr lang="en-US" altLang="en-US" sz="2400" dirty="0">
                          <a:solidFill>
                            <a:schemeClr val="tx1"/>
                          </a:solidFill>
                          <a:effectLst/>
                          <a:latin typeface="Courier Std" pitchFamily="49" charset="0"/>
                        </a:rPr>
                        <a:t>(x)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dirty="0">
                          <a:solidFill>
                            <a:schemeClr val="tx1"/>
                          </a:solidFill>
                          <a:effectLst/>
                          <a:latin typeface="Times New Roman" panose="02020603050405020304" pitchFamily="18" charset="0"/>
                          <a:cs typeface="Times New Roman" panose="02020603050405020304" pitchFamily="18" charset="0"/>
                        </a:rPr>
                        <a:t>Hyperbolic tangent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45337452"/>
                  </a:ext>
                </a:extLst>
              </a:tr>
            </a:tbl>
          </a:graphicData>
        </a:graphic>
      </p:graphicFrame>
      <p:sp>
        <p:nvSpPr>
          <p:cNvPr id="6" name="Slide Number Placeholder 5">
            <a:extLst>
              <a:ext uri="{FF2B5EF4-FFF2-40B4-BE49-F238E27FC236}">
                <a16:creationId xmlns:a16="http://schemas.microsoft.com/office/drawing/2014/main" id="{2CA4BC44-09FB-4F56-90DD-46F8BB4B8F0E}"/>
              </a:ext>
            </a:extLst>
          </p:cNvPr>
          <p:cNvSpPr>
            <a:spLocks noGrp="1"/>
          </p:cNvSpPr>
          <p:nvPr>
            <p:ph type="sldNum" sz="quarter" idx="10"/>
          </p:nvPr>
        </p:nvSpPr>
        <p:spPr/>
        <p:txBody>
          <a:bodyPr/>
          <a:lstStyle/>
          <a:p>
            <a:fld id="{68151E55-6873-49E2-B8D5-2F265E6F1973}" type="slidenum">
              <a:rPr lang="en-US" smtClean="0"/>
              <a:t>18</a:t>
            </a:fld>
            <a:endParaRPr lang="en-US" dirty="0"/>
          </a:p>
        </p:txBody>
      </p:sp>
    </p:spTree>
    <p:extLst>
      <p:ext uri="{BB962C8B-B14F-4D97-AF65-F5344CB8AC3E}">
        <p14:creationId xmlns:p14="http://schemas.microsoft.com/office/powerpoint/2010/main" val="995337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93CC-163E-4D69-B764-8CEDC229E715}"/>
              </a:ext>
            </a:extLst>
          </p:cNvPr>
          <p:cNvSpPr>
            <a:spLocks noGrp="1"/>
          </p:cNvSpPr>
          <p:nvPr>
            <p:ph type="title"/>
          </p:nvPr>
        </p:nvSpPr>
        <p:spPr/>
        <p:txBody>
          <a:bodyPr/>
          <a:lstStyle/>
          <a:p>
            <a:r>
              <a:rPr lang="en-US" dirty="0"/>
              <a:t>Inverse Hyperbolic Functions</a:t>
            </a:r>
          </a:p>
        </p:txBody>
      </p:sp>
      <p:graphicFrame>
        <p:nvGraphicFramePr>
          <p:cNvPr id="3" name="Table 2">
            <a:extLst>
              <a:ext uri="{FF2B5EF4-FFF2-40B4-BE49-F238E27FC236}">
                <a16:creationId xmlns:a16="http://schemas.microsoft.com/office/drawing/2014/main" id="{72A51D0A-D993-42AA-B2DA-D91D81B3BCC0}"/>
              </a:ext>
            </a:extLst>
          </p:cNvPr>
          <p:cNvGraphicFramePr>
            <a:graphicFrameLocks noGrp="1"/>
          </p:cNvGraphicFramePr>
          <p:nvPr>
            <p:extLst>
              <p:ext uri="{D42A27DB-BD31-4B8C-83A1-F6EECF244321}">
                <p14:modId xmlns:p14="http://schemas.microsoft.com/office/powerpoint/2010/main" val="1841146291"/>
              </p:ext>
            </p:extLst>
          </p:nvPr>
        </p:nvGraphicFramePr>
        <p:xfrm>
          <a:off x="1461282" y="1501775"/>
          <a:ext cx="6221437" cy="3657600"/>
        </p:xfrm>
        <a:graphic>
          <a:graphicData uri="http://schemas.openxmlformats.org/drawingml/2006/table">
            <a:tbl>
              <a:tblPr firstRow="1" bandRow="1">
                <a:tableStyleId>{5C22544A-7EE6-4342-B048-85BDC9FD1C3A}</a:tableStyleId>
              </a:tblPr>
              <a:tblGrid>
                <a:gridCol w="2215854">
                  <a:extLst>
                    <a:ext uri="{9D8B030D-6E8A-4147-A177-3AD203B41FA5}">
                      <a16:colId xmlns:a16="http://schemas.microsoft.com/office/drawing/2014/main" val="1559691559"/>
                    </a:ext>
                  </a:extLst>
                </a:gridCol>
                <a:gridCol w="4005583">
                  <a:extLst>
                    <a:ext uri="{9D8B030D-6E8A-4147-A177-3AD203B41FA5}">
                      <a16:colId xmlns:a16="http://schemas.microsoft.com/office/drawing/2014/main" val="392538938"/>
                    </a:ext>
                  </a:extLst>
                </a:gridCol>
              </a:tblGrid>
              <a:tr h="6096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b="0" dirty="0" err="1">
                          <a:solidFill>
                            <a:schemeClr val="tx1"/>
                          </a:solidFill>
                          <a:effectLst/>
                          <a:latin typeface="Courier Std" pitchFamily="49" charset="0"/>
                        </a:rPr>
                        <a:t>acosh</a:t>
                      </a:r>
                      <a:r>
                        <a:rPr lang="en-US" altLang="en-US" sz="2400" b="0" dirty="0">
                          <a:solidFill>
                            <a:schemeClr val="tx1"/>
                          </a:solidFill>
                          <a:effectLst/>
                          <a:latin typeface="Courier Std" pitchFamily="49" charset="0"/>
                        </a:rPr>
                        <a:t>(x)</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b="0" dirty="0">
                          <a:solidFill>
                            <a:schemeClr val="tx1"/>
                          </a:solidFill>
                          <a:effectLst/>
                          <a:latin typeface="Times New Roman" panose="02020603050405020304" pitchFamily="18" charset="0"/>
                          <a:cs typeface="Times New Roman" panose="02020603050405020304" pitchFamily="18" charset="0"/>
                        </a:rPr>
                        <a:t>Inverse hyperbolic cosine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20042834"/>
                  </a:ext>
                </a:extLst>
              </a:tr>
              <a:tr h="6096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b="0" dirty="0" err="1">
                          <a:solidFill>
                            <a:schemeClr val="tx1"/>
                          </a:solidFill>
                          <a:effectLst/>
                          <a:latin typeface="Courier Std" pitchFamily="49" charset="0"/>
                        </a:rPr>
                        <a:t>acoth</a:t>
                      </a:r>
                      <a:r>
                        <a:rPr lang="en-US" altLang="en-US" sz="2400" b="0" dirty="0">
                          <a:solidFill>
                            <a:schemeClr val="tx1"/>
                          </a:solidFill>
                          <a:effectLst/>
                          <a:latin typeface="Courier Std" pitchFamily="49" charset="0"/>
                        </a:rPr>
                        <a:t>(x)</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b="0" dirty="0">
                          <a:solidFill>
                            <a:schemeClr val="tx1"/>
                          </a:solidFill>
                          <a:effectLst/>
                          <a:latin typeface="Times New Roman" panose="02020603050405020304" pitchFamily="18" charset="0"/>
                          <a:cs typeface="Times New Roman" panose="02020603050405020304" pitchFamily="18" charset="0"/>
                        </a:rPr>
                        <a:t>Inverse hyperbolic cotangent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1222201"/>
                  </a:ext>
                </a:extLst>
              </a:tr>
              <a:tr h="6096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b="0" dirty="0" err="1">
                          <a:solidFill>
                            <a:schemeClr val="tx1"/>
                          </a:solidFill>
                          <a:effectLst/>
                          <a:latin typeface="Courier Std" pitchFamily="49" charset="0"/>
                        </a:rPr>
                        <a:t>acsch</a:t>
                      </a:r>
                      <a:r>
                        <a:rPr lang="en-US" altLang="en-US" sz="2400" b="0" dirty="0">
                          <a:solidFill>
                            <a:schemeClr val="tx1"/>
                          </a:solidFill>
                          <a:effectLst/>
                          <a:latin typeface="Courier Std" pitchFamily="49" charset="0"/>
                        </a:rPr>
                        <a:t>(x)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b="0" dirty="0">
                          <a:solidFill>
                            <a:schemeClr val="tx1"/>
                          </a:solidFill>
                          <a:effectLst/>
                          <a:latin typeface="Times New Roman" panose="02020603050405020304" pitchFamily="18" charset="0"/>
                          <a:cs typeface="Times New Roman" panose="02020603050405020304" pitchFamily="18" charset="0"/>
                        </a:rPr>
                        <a:t>Inverse hyperbolic cosecant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0695963"/>
                  </a:ext>
                </a:extLst>
              </a:tr>
              <a:tr h="6096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b="0" dirty="0" err="1">
                          <a:solidFill>
                            <a:schemeClr val="tx1"/>
                          </a:solidFill>
                          <a:effectLst/>
                          <a:latin typeface="Courier Std" pitchFamily="49" charset="0"/>
                        </a:rPr>
                        <a:t>asech</a:t>
                      </a:r>
                      <a:r>
                        <a:rPr lang="en-US" altLang="en-US" sz="2400" b="0" dirty="0">
                          <a:solidFill>
                            <a:schemeClr val="tx1"/>
                          </a:solidFill>
                          <a:effectLst/>
                          <a:latin typeface="Courier Std" pitchFamily="49" charset="0"/>
                        </a:rPr>
                        <a:t>(x)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b="0" dirty="0">
                          <a:solidFill>
                            <a:schemeClr val="tx1"/>
                          </a:solidFill>
                          <a:effectLst/>
                          <a:latin typeface="Times New Roman" panose="02020603050405020304" pitchFamily="18" charset="0"/>
                          <a:cs typeface="Times New Roman" panose="02020603050405020304" pitchFamily="18" charset="0"/>
                        </a:rPr>
                        <a:t>Inverse hyperbolic secant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05314754"/>
                  </a:ext>
                </a:extLst>
              </a:tr>
              <a:tr h="6096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b="0" dirty="0" err="1">
                          <a:solidFill>
                            <a:schemeClr val="tx1"/>
                          </a:solidFill>
                          <a:effectLst/>
                          <a:latin typeface="Courier Std" pitchFamily="49" charset="0"/>
                        </a:rPr>
                        <a:t>asinh</a:t>
                      </a:r>
                      <a:r>
                        <a:rPr lang="en-US" altLang="en-US" sz="2400" b="0" dirty="0">
                          <a:solidFill>
                            <a:schemeClr val="tx1"/>
                          </a:solidFill>
                          <a:effectLst/>
                          <a:latin typeface="Courier Std" pitchFamily="49" charset="0"/>
                        </a:rPr>
                        <a:t>(x)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b="0" dirty="0">
                          <a:solidFill>
                            <a:schemeClr val="tx1"/>
                          </a:solidFill>
                          <a:effectLst/>
                          <a:latin typeface="Times New Roman" panose="02020603050405020304" pitchFamily="18" charset="0"/>
                          <a:cs typeface="Times New Roman" panose="02020603050405020304" pitchFamily="18" charset="0"/>
                        </a:rPr>
                        <a:t>Inverse hyperbolic sine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1091129"/>
                  </a:ext>
                </a:extLst>
              </a:tr>
              <a:tr h="6096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b="0" dirty="0" err="1">
                          <a:solidFill>
                            <a:schemeClr val="tx1"/>
                          </a:solidFill>
                          <a:effectLst/>
                          <a:latin typeface="Courier Std" pitchFamily="49" charset="0"/>
                        </a:rPr>
                        <a:t>atanh</a:t>
                      </a:r>
                      <a:r>
                        <a:rPr lang="en-US" altLang="en-US" sz="2400" b="0" dirty="0">
                          <a:solidFill>
                            <a:schemeClr val="tx1"/>
                          </a:solidFill>
                          <a:effectLst/>
                          <a:latin typeface="Courier Std" pitchFamily="49" charset="0"/>
                        </a:rPr>
                        <a:t>(x)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400" b="0" dirty="0">
                          <a:solidFill>
                            <a:schemeClr val="tx1"/>
                          </a:solidFill>
                          <a:effectLst/>
                          <a:latin typeface="Times New Roman" panose="02020603050405020304" pitchFamily="18" charset="0"/>
                          <a:cs typeface="Times New Roman" panose="02020603050405020304" pitchFamily="18" charset="0"/>
                        </a:rPr>
                        <a:t>Inverse hyperbolic tangent;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73664802"/>
                  </a:ext>
                </a:extLst>
              </a:tr>
            </a:tbl>
          </a:graphicData>
        </a:graphic>
      </p:graphicFrame>
      <p:sp>
        <p:nvSpPr>
          <p:cNvPr id="6" name="Slide Number Placeholder 5">
            <a:extLst>
              <a:ext uri="{FF2B5EF4-FFF2-40B4-BE49-F238E27FC236}">
                <a16:creationId xmlns:a16="http://schemas.microsoft.com/office/drawing/2014/main" id="{2CA4BC44-09FB-4F56-90DD-46F8BB4B8F0E}"/>
              </a:ext>
            </a:extLst>
          </p:cNvPr>
          <p:cNvSpPr>
            <a:spLocks noGrp="1"/>
          </p:cNvSpPr>
          <p:nvPr>
            <p:ph type="sldNum" sz="quarter" idx="10"/>
          </p:nvPr>
        </p:nvSpPr>
        <p:spPr/>
        <p:txBody>
          <a:bodyPr/>
          <a:lstStyle/>
          <a:p>
            <a:fld id="{68151E55-6873-49E2-B8D5-2F265E6F1973}" type="slidenum">
              <a:rPr lang="en-US" smtClean="0"/>
              <a:t>19</a:t>
            </a:fld>
            <a:endParaRPr lang="en-US" dirty="0"/>
          </a:p>
        </p:txBody>
      </p:sp>
    </p:spTree>
    <p:extLst>
      <p:ext uri="{BB962C8B-B14F-4D97-AF65-F5344CB8AC3E}">
        <p14:creationId xmlns:p14="http://schemas.microsoft.com/office/powerpoint/2010/main" val="205176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CCAE8A8-FE62-4BB5-98E8-2D7F19ADADC5}"/>
              </a:ext>
            </a:extLst>
          </p:cNvPr>
          <p:cNvSpPr>
            <a:spLocks noGrp="1"/>
          </p:cNvSpPr>
          <p:nvPr>
            <p:ph type="title"/>
          </p:nvPr>
        </p:nvSpPr>
        <p:spPr/>
        <p:txBody>
          <a:bodyPr/>
          <a:lstStyle/>
          <a:p>
            <a:r>
              <a:rPr lang="en-US" dirty="0"/>
              <a:t>Chapter 03</a:t>
            </a:r>
          </a:p>
        </p:txBody>
      </p:sp>
      <p:sp>
        <p:nvSpPr>
          <p:cNvPr id="7" name="Content Placeholder 6">
            <a:extLst>
              <a:ext uri="{FF2B5EF4-FFF2-40B4-BE49-F238E27FC236}">
                <a16:creationId xmlns:a16="http://schemas.microsoft.com/office/drawing/2014/main" id="{EAFF9B4B-61E6-49FD-BB76-48DCB654DE38}"/>
              </a:ext>
            </a:extLst>
          </p:cNvPr>
          <p:cNvSpPr>
            <a:spLocks noGrp="1"/>
          </p:cNvSpPr>
          <p:nvPr>
            <p:ph sz="quarter" idx="11"/>
          </p:nvPr>
        </p:nvSpPr>
        <p:spPr/>
        <p:txBody>
          <a:bodyPr/>
          <a:lstStyle/>
          <a:p>
            <a:r>
              <a:rPr lang="en-US" dirty="0"/>
              <a:t>Functions</a:t>
            </a:r>
          </a:p>
        </p:txBody>
      </p:sp>
      <p:sp>
        <p:nvSpPr>
          <p:cNvPr id="8" name="Slide Number Placeholder 5">
            <a:extLst>
              <a:ext uri="{FF2B5EF4-FFF2-40B4-BE49-F238E27FC236}">
                <a16:creationId xmlns:a16="http://schemas.microsoft.com/office/drawing/2014/main" id="{5D952D9D-7158-440A-81F6-DFE892314B82}"/>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2</a:t>
            </a:fld>
            <a:endParaRPr lang="en-US" dirty="0"/>
          </a:p>
        </p:txBody>
      </p:sp>
    </p:spTree>
    <p:extLst>
      <p:ext uri="{BB962C8B-B14F-4D97-AF65-F5344CB8AC3E}">
        <p14:creationId xmlns:p14="http://schemas.microsoft.com/office/powerpoint/2010/main" val="1335742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93CC-163E-4D69-B764-8CEDC229E715}"/>
              </a:ext>
            </a:extLst>
          </p:cNvPr>
          <p:cNvSpPr>
            <a:spLocks noGrp="1"/>
          </p:cNvSpPr>
          <p:nvPr>
            <p:ph type="title"/>
          </p:nvPr>
        </p:nvSpPr>
        <p:spPr/>
        <p:txBody>
          <a:bodyPr/>
          <a:lstStyle/>
          <a:p>
            <a:r>
              <a:rPr lang="en-US" dirty="0"/>
              <a:t>Question 3</a:t>
            </a:r>
          </a:p>
        </p:txBody>
      </p:sp>
      <p:sp>
        <p:nvSpPr>
          <p:cNvPr id="6" name="Slide Number Placeholder 5">
            <a:extLst>
              <a:ext uri="{FF2B5EF4-FFF2-40B4-BE49-F238E27FC236}">
                <a16:creationId xmlns:a16="http://schemas.microsoft.com/office/drawing/2014/main" id="{2CA4BC44-09FB-4F56-90DD-46F8BB4B8F0E}"/>
              </a:ext>
            </a:extLst>
          </p:cNvPr>
          <p:cNvSpPr>
            <a:spLocks noGrp="1"/>
          </p:cNvSpPr>
          <p:nvPr>
            <p:ph type="sldNum" sz="quarter" idx="10"/>
          </p:nvPr>
        </p:nvSpPr>
        <p:spPr/>
        <p:txBody>
          <a:bodyPr/>
          <a:lstStyle/>
          <a:p>
            <a:fld id="{68151E55-6873-49E2-B8D5-2F265E6F1973}" type="slidenum">
              <a:rPr lang="en-US" smtClean="0"/>
              <a:t>20</a:t>
            </a:fld>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2689E848-3C69-8C8D-1B1E-B474A9204042}"/>
                  </a:ext>
                </a:extLst>
              </p:cNvPr>
              <p:cNvSpPr txBox="1">
                <a:spLocks/>
              </p:cNvSpPr>
              <p:nvPr/>
            </p:nvSpPr>
            <p:spPr>
              <a:xfrm>
                <a:off x="342900" y="1485208"/>
                <a:ext cx="8118079" cy="3095348"/>
              </a:xfrm>
              <a:prstGeom prst="rect">
                <a:avLst/>
              </a:prstGeom>
            </p:spPr>
            <p:txBody>
              <a:bodyPr/>
              <a:lstStyle>
                <a:lvl1pPr marL="0" indent="0" algn="l" rtl="0" eaLnBrk="0" fontAlgn="base" hangingPunct="0">
                  <a:spcBef>
                    <a:spcPts val="1200"/>
                  </a:spcBef>
                  <a:spcAft>
                    <a:spcPts val="600"/>
                  </a:spcAft>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320040" algn="l" rtl="0" eaLnBrk="0" fontAlgn="base" hangingPunct="0">
                  <a:spcBef>
                    <a:spcPts val="1200"/>
                  </a:spcBef>
                  <a:spcAft>
                    <a:spcPts val="600"/>
                  </a:spcAft>
                  <a:buClr>
                    <a:srgbClr val="214E91"/>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22960" indent="-274320" algn="l" rtl="0" eaLnBrk="0" fontAlgn="base" hangingPunct="0">
                  <a:spcBef>
                    <a:spcPts val="1200"/>
                  </a:spcBef>
                  <a:spcAft>
                    <a:spcPts val="600"/>
                  </a:spcAft>
                  <a:buClr>
                    <a:srgbClr val="B6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188720" indent="-228600" algn="l" rtl="0" eaLnBrk="0" fontAlgn="base" hangingPunct="0">
                  <a:spcBef>
                    <a:spcPts val="1200"/>
                  </a:spcBef>
                  <a:spcAft>
                    <a:spcPts val="600"/>
                  </a:spcAft>
                  <a:buClr>
                    <a:srgbClr val="420747"/>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1554480" indent="-228600" algn="l" rtl="0" eaLnBrk="0" fontAlgn="base" hangingPunct="0">
                  <a:spcBef>
                    <a:spcPts val="1200"/>
                  </a:spcBef>
                  <a:spcAft>
                    <a:spcPts val="60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342900" rtl="0" eaLnBrk="0" fontAlgn="base" latinLnBrk="0" hangingPunct="0">
                  <a:lnSpc>
                    <a:spcPct val="100000"/>
                  </a:lnSpc>
                  <a:spcBef>
                    <a:spcPts val="600"/>
                  </a:spcBef>
                  <a:spcAft>
                    <a:spcPts val="300"/>
                  </a:spcAft>
                  <a:buClrTx/>
                  <a:buSzTx/>
                  <a:buFont typeface="Arial" panose="020B0604020202020204" pitchFamily="34" charset="0"/>
                  <a:buNone/>
                  <a:tabLst/>
                  <a:defRPr/>
                </a:pPr>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For </a:t>
                </a:r>
                <a14:m>
                  <m:oMath xmlns:m="http://schemas.openxmlformats.org/officeDocument/2006/math">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𝑥</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=3+8</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𝑖</m:t>
                    </m:r>
                  </m:oMath>
                </a14:m>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the acsc</a:t>
                </a:r>
                <a14:m>
                  <m:oMath xmlns:m="http://schemas.openxmlformats.org/officeDocument/2006/math">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 (</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𝑥</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m:t>
                    </m:r>
                  </m:oMath>
                </a14:m>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is </a:t>
                </a:r>
              </a:p>
              <a:p>
                <a:pPr marL="0" marR="0" lvl="0" indent="0" algn="l" defTabSz="342900" rtl="0" eaLnBrk="0" fontAlgn="base" latinLnBrk="0" hangingPunct="0">
                  <a:lnSpc>
                    <a:spcPct val="100000"/>
                  </a:lnSpc>
                  <a:spcBef>
                    <a:spcPts val="600"/>
                  </a:spcBef>
                  <a:spcAft>
                    <a:spcPts val="300"/>
                  </a:spcAft>
                  <a:buClrTx/>
                  <a:buSzTx/>
                  <a:buFont typeface="Arial" panose="020B0604020202020204" pitchFamily="34" charset="0"/>
                  <a:buNone/>
                  <a:tabLst/>
                  <a:defRPr/>
                </a:pPr>
                <a:endPar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0" marR="0" lvl="0" indent="0" algn="l" defTabSz="342900" rtl="0" eaLnBrk="0" fontAlgn="base" latinLnBrk="0" hangingPunct="0">
                  <a:lnSpc>
                    <a:spcPct val="100000"/>
                  </a:lnSpc>
                  <a:spcBef>
                    <a:spcPts val="600"/>
                  </a:spcBef>
                  <a:spcAft>
                    <a:spcPts val="300"/>
                  </a:spcAft>
                  <a:buClrTx/>
                  <a:buSzTx/>
                  <a:buFont typeface="Arial" panose="020B0604020202020204" pitchFamily="34" charset="0"/>
                  <a:buNone/>
                  <a:tabLst/>
                  <a:defRPr/>
                </a:pPr>
                <a:endPar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514350" marR="0" lvl="0" indent="-514350" algn="l"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-0.0409 - 0.1095i </a:t>
                </a:r>
              </a:p>
              <a:p>
                <a:pPr marL="514350" marR="0" lvl="0" indent="-514350" algn="l"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0.0409 + 0.1095i</a:t>
                </a:r>
              </a:p>
              <a:p>
                <a:pPr marL="514350" marR="0" lvl="0" indent="-514350" algn="l"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0.0409 - 0.1095i (correct)</a:t>
                </a:r>
              </a:p>
              <a:p>
                <a:pPr marL="514350" marR="0" lvl="0" indent="-514350" algn="l"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-0.0409 + 0.1095i</a:t>
                </a:r>
              </a:p>
            </p:txBody>
          </p:sp>
        </mc:Choice>
        <mc:Fallback xmlns="">
          <p:sp>
            <p:nvSpPr>
              <p:cNvPr id="5" name="Content Placeholder 2">
                <a:extLst>
                  <a:ext uri="{FF2B5EF4-FFF2-40B4-BE49-F238E27FC236}">
                    <a16:creationId xmlns:a16="http://schemas.microsoft.com/office/drawing/2014/main" id="{2689E848-3C69-8C8D-1B1E-B474A9204042}"/>
                  </a:ext>
                </a:extLst>
              </p:cNvPr>
              <p:cNvSpPr txBox="1">
                <a:spLocks noRot="1" noChangeAspect="1" noMove="1" noResize="1" noEditPoints="1" noAdjustHandles="1" noChangeArrowheads="1" noChangeShapeType="1" noTextEdit="1"/>
              </p:cNvSpPr>
              <p:nvPr/>
            </p:nvSpPr>
            <p:spPr>
              <a:xfrm>
                <a:off x="342900" y="1485208"/>
                <a:ext cx="8118079" cy="3095348"/>
              </a:xfrm>
              <a:prstGeom prst="rect">
                <a:avLst/>
              </a:prstGeom>
              <a:blipFill>
                <a:blip r:embed="rId2"/>
                <a:stretch>
                  <a:fillRect l="-751" t="-1183" b="-138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DA7A200D-6B5B-2426-42F2-A5F800DD7AFE}"/>
              </a:ext>
            </a:extLst>
          </p:cNvPr>
          <p:cNvPicPr>
            <a:picLocks noChangeAspect="1"/>
          </p:cNvPicPr>
          <p:nvPr/>
        </p:nvPicPr>
        <p:blipFill>
          <a:blip r:embed="rId3"/>
          <a:stretch>
            <a:fillRect/>
          </a:stretch>
        </p:blipFill>
        <p:spPr>
          <a:xfrm>
            <a:off x="5734790" y="2825029"/>
            <a:ext cx="1866900" cy="1333500"/>
          </a:xfrm>
          <a:prstGeom prst="rect">
            <a:avLst/>
          </a:prstGeom>
        </p:spPr>
      </p:pic>
    </p:spTree>
    <p:extLst>
      <p:ext uri="{BB962C8B-B14F-4D97-AF65-F5344CB8AC3E}">
        <p14:creationId xmlns:p14="http://schemas.microsoft.com/office/powerpoint/2010/main" val="1071698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93CC-163E-4D69-B764-8CEDC229E715}"/>
              </a:ext>
            </a:extLst>
          </p:cNvPr>
          <p:cNvSpPr>
            <a:spLocks noGrp="1"/>
          </p:cNvSpPr>
          <p:nvPr>
            <p:ph type="title"/>
          </p:nvPr>
        </p:nvSpPr>
        <p:spPr/>
        <p:txBody>
          <a:bodyPr/>
          <a:lstStyle/>
          <a:p>
            <a:r>
              <a:rPr lang="en-US" dirty="0"/>
              <a:t>Question 4</a:t>
            </a:r>
          </a:p>
        </p:txBody>
      </p:sp>
      <p:sp>
        <p:nvSpPr>
          <p:cNvPr id="6" name="Slide Number Placeholder 5">
            <a:extLst>
              <a:ext uri="{FF2B5EF4-FFF2-40B4-BE49-F238E27FC236}">
                <a16:creationId xmlns:a16="http://schemas.microsoft.com/office/drawing/2014/main" id="{2CA4BC44-09FB-4F56-90DD-46F8BB4B8F0E}"/>
              </a:ext>
            </a:extLst>
          </p:cNvPr>
          <p:cNvSpPr>
            <a:spLocks noGrp="1"/>
          </p:cNvSpPr>
          <p:nvPr>
            <p:ph type="sldNum" sz="quarter" idx="10"/>
          </p:nvPr>
        </p:nvSpPr>
        <p:spPr/>
        <p:txBody>
          <a:bodyPr/>
          <a:lstStyle/>
          <a:p>
            <a:fld id="{68151E55-6873-49E2-B8D5-2F265E6F1973}" type="slidenum">
              <a:rPr lang="en-US" smtClean="0"/>
              <a:t>21</a:t>
            </a:fld>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BF8994F-8AD5-9BC5-0677-F52E204F5426}"/>
                  </a:ext>
                </a:extLst>
              </p:cNvPr>
              <p:cNvSpPr txBox="1">
                <a:spLocks/>
              </p:cNvSpPr>
              <p:nvPr/>
            </p:nvSpPr>
            <p:spPr>
              <a:xfrm>
                <a:off x="417250" y="1222164"/>
                <a:ext cx="8225305" cy="3048000"/>
              </a:xfrm>
              <a:prstGeom prst="rect">
                <a:avLst/>
              </a:prstGeom>
            </p:spPr>
            <p:txBody>
              <a:bodyPr>
                <a:normAutofit lnSpcReduction="10000"/>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8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600"/>
                  </a:spcBef>
                  <a:spcAft>
                    <a:spcPts val="0"/>
                  </a:spcAft>
                  <a:buClrTx/>
                  <a:buFont typeface="Arial" panose="020B0604020202020204" pitchFamily="34" charset="0"/>
                  <a:buChar char="•"/>
                  <a:defRPr sz="24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t>Q4- </a:t>
                </a:r>
                <a:r>
                  <a:rPr lang="en-CA" sz="2000" dirty="0"/>
                  <a:t>For x in the range </a:t>
                </a:r>
                <a14:m>
                  <m:oMath xmlns:m="http://schemas.openxmlformats.org/officeDocument/2006/math">
                    <m:r>
                      <a:rPr lang="en-CA" sz="2000" smtClean="0">
                        <a:latin typeface="Cambria Math" panose="02040503050406030204" pitchFamily="18" charset="0"/>
                        <a:ea typeface="Cambria Math" panose="02040503050406030204" pitchFamily="18" charset="0"/>
                      </a:rPr>
                      <m:t>0≤</m:t>
                    </m:r>
                    <m:r>
                      <m:rPr>
                        <m:sty m:val="p"/>
                      </m:rPr>
                      <a:rPr lang="en-CA" sz="2000" smtClean="0">
                        <a:latin typeface="Cambria Math" panose="02040503050406030204" pitchFamily="18" charset="0"/>
                        <a:ea typeface="Cambria Math" panose="02040503050406030204" pitchFamily="18" charset="0"/>
                      </a:rPr>
                      <m:t>x</m:t>
                    </m:r>
                    <m:r>
                      <a:rPr lang="en-CA" sz="2000" smtClean="0">
                        <a:latin typeface="Cambria Math" panose="02040503050406030204" pitchFamily="18" charset="0"/>
                        <a:ea typeface="Cambria Math" panose="02040503050406030204" pitchFamily="18" charset="0"/>
                      </a:rPr>
                      <m:t>≤2</m:t>
                    </m:r>
                    <m:r>
                      <m:rPr>
                        <m:sty m:val="p"/>
                      </m:rPr>
                      <a:rPr lang="en-CA" sz="2000" smtClean="0">
                        <a:latin typeface="Cambria Math" panose="02040503050406030204" pitchFamily="18" charset="0"/>
                        <a:ea typeface="Cambria Math" panose="02040503050406030204" pitchFamily="18" charset="0"/>
                      </a:rPr>
                      <m:t>π</m:t>
                    </m:r>
                  </m:oMath>
                </a14:m>
                <a:r>
                  <a:rPr lang="en-CA" sz="2000" dirty="0"/>
                  <a:t> use MATLAB to calculate </a:t>
                </a:r>
                <a14:m>
                  <m:oMath xmlns:m="http://schemas.openxmlformats.org/officeDocument/2006/math">
                    <m:func>
                      <m:funcPr>
                        <m:ctrlPr>
                          <a:rPr lang="en-CA" sz="2000" i="1">
                            <a:latin typeface="Cambria Math" panose="02040503050406030204" pitchFamily="18" charset="0"/>
                          </a:rPr>
                        </m:ctrlPr>
                      </m:funcPr>
                      <m:fName>
                        <m:r>
                          <m:rPr>
                            <m:sty m:val="p"/>
                          </m:rPr>
                          <a:rPr lang="en-CA" sz="2000">
                            <a:latin typeface="Cambria Math" panose="02040503050406030204" pitchFamily="18" charset="0"/>
                          </a:rPr>
                          <m:t>tan</m:t>
                        </m:r>
                      </m:fName>
                      <m:e>
                        <m:d>
                          <m:dPr>
                            <m:ctrlPr>
                              <a:rPr lang="en-CA" sz="2000" i="1">
                                <a:latin typeface="Cambria Math" panose="02040503050406030204" pitchFamily="18" charset="0"/>
                              </a:rPr>
                            </m:ctrlPr>
                          </m:dPr>
                          <m:e>
                            <m:r>
                              <a:rPr lang="en-CA" sz="2000">
                                <a:latin typeface="Cambria Math" panose="02040503050406030204" pitchFamily="18" charset="0"/>
                              </a:rPr>
                              <m:t>2</m:t>
                            </m:r>
                            <m:r>
                              <m:rPr>
                                <m:sty m:val="p"/>
                              </m:rPr>
                              <a:rPr lang="en-CA" sz="2000">
                                <a:latin typeface="Cambria Math" panose="02040503050406030204" pitchFamily="18" charset="0"/>
                              </a:rPr>
                              <m:t>x</m:t>
                            </m:r>
                          </m:e>
                        </m:d>
                      </m:e>
                    </m:func>
                  </m:oMath>
                </a14:m>
                <a:r>
                  <a:rPr lang="en-CA" sz="2000" dirty="0"/>
                  <a:t> - </a:t>
                </a:r>
                <a14:m>
                  <m:oMath xmlns:m="http://schemas.openxmlformats.org/officeDocument/2006/math">
                    <m:r>
                      <a:rPr lang="en-CA" sz="2000">
                        <a:latin typeface="Cambria Math" panose="02040503050406030204" pitchFamily="18" charset="0"/>
                      </a:rPr>
                      <m:t>2</m:t>
                    </m:r>
                    <m:r>
                      <m:rPr>
                        <m:sty m:val="p"/>
                      </m:rPr>
                      <a:rPr lang="en-CA" sz="2000">
                        <a:latin typeface="Cambria Math" panose="02040503050406030204" pitchFamily="18" charset="0"/>
                      </a:rPr>
                      <m:t>tanx</m:t>
                    </m:r>
                  </m:oMath>
                </a14:m>
                <a:r>
                  <a:rPr lang="en-CA" sz="2000" dirty="0"/>
                  <a:t>/(</a:t>
                </a:r>
                <a14:m>
                  <m:oMath xmlns:m="http://schemas.openxmlformats.org/officeDocument/2006/math">
                    <m:r>
                      <a:rPr lang="en-CA" sz="2000">
                        <a:latin typeface="Cambria Math" panose="02040503050406030204" pitchFamily="18" charset="0"/>
                      </a:rPr>
                      <m:t>1−</m:t>
                    </m:r>
                    <m:sSup>
                      <m:sSupPr>
                        <m:ctrlPr>
                          <a:rPr lang="en-CA" sz="2000" i="1">
                            <a:latin typeface="Cambria Math" panose="02040503050406030204" pitchFamily="18" charset="0"/>
                          </a:rPr>
                        </m:ctrlPr>
                      </m:sSupPr>
                      <m:e>
                        <m:r>
                          <m:rPr>
                            <m:sty m:val="p"/>
                          </m:rPr>
                          <a:rPr lang="en-CA" sz="2000">
                            <a:latin typeface="Cambria Math" panose="02040503050406030204" pitchFamily="18" charset="0"/>
                          </a:rPr>
                          <m:t>tan</m:t>
                        </m:r>
                      </m:e>
                      <m:sup>
                        <m:r>
                          <a:rPr lang="en-CA" sz="2000">
                            <a:latin typeface="Cambria Math" panose="02040503050406030204" pitchFamily="18" charset="0"/>
                          </a:rPr>
                          <m:t>2</m:t>
                        </m:r>
                      </m:sup>
                    </m:sSup>
                    <m:r>
                      <m:rPr>
                        <m:sty m:val="p"/>
                      </m:rPr>
                      <a:rPr lang="en-CA" sz="2000">
                        <a:latin typeface="Cambria Math" panose="02040503050406030204" pitchFamily="18" charset="0"/>
                      </a:rPr>
                      <m:t>x</m:t>
                    </m:r>
                  </m:oMath>
                </a14:m>
                <a:r>
                  <a:rPr lang="en-CA" sz="2000" dirty="0"/>
                  <a:t>) . From the results you can conclude that:  </a:t>
                </a:r>
                <a:endParaRPr lang="fr-FR" sz="2000" dirty="0"/>
              </a:p>
              <a:p>
                <a:pPr marL="514350" indent="-514350" algn="just">
                  <a:buFont typeface="+mj-lt"/>
                  <a:buAutoNum type="alphaLcParenR"/>
                </a:pPr>
                <a:endParaRPr lang="fr-FR" sz="2000" dirty="0"/>
              </a:p>
              <a:p>
                <a:pPr marL="514350" indent="-514350" algn="just">
                  <a:buFont typeface="+mj-lt"/>
                  <a:buAutoNum type="alphaLcParenR"/>
                </a:pPr>
                <a14:m>
                  <m:oMath xmlns:m="http://schemas.openxmlformats.org/officeDocument/2006/math">
                    <m:func>
                      <m:funcPr>
                        <m:ctrlPr>
                          <a:rPr lang="en-CA" sz="2000" i="1">
                            <a:latin typeface="Cambria Math" panose="02040503050406030204" pitchFamily="18" charset="0"/>
                          </a:rPr>
                        </m:ctrlPr>
                      </m:funcPr>
                      <m:fName>
                        <m:r>
                          <a:rPr lang="en-CA" sz="2000" smtClean="0">
                            <a:latin typeface="Cambria Math" panose="02040503050406030204" pitchFamily="18" charset="0"/>
                          </a:rPr>
                          <m:t>2</m:t>
                        </m:r>
                        <m:r>
                          <m:rPr>
                            <m:sty m:val="p"/>
                          </m:rPr>
                          <a:rPr lang="en-CA" sz="2000">
                            <a:latin typeface="Cambria Math" panose="02040503050406030204" pitchFamily="18" charset="0"/>
                          </a:rPr>
                          <m:t>tan</m:t>
                        </m:r>
                      </m:fName>
                      <m:e>
                        <m:d>
                          <m:dPr>
                            <m:ctrlPr>
                              <a:rPr lang="en-CA" sz="2000" i="1">
                                <a:latin typeface="Cambria Math" panose="02040503050406030204" pitchFamily="18" charset="0"/>
                              </a:rPr>
                            </m:ctrlPr>
                          </m:dPr>
                          <m:e>
                            <m:r>
                              <a:rPr lang="en-CA" sz="2000">
                                <a:latin typeface="Cambria Math" panose="02040503050406030204" pitchFamily="18" charset="0"/>
                              </a:rPr>
                              <m:t>2</m:t>
                            </m:r>
                            <m:r>
                              <m:rPr>
                                <m:sty m:val="p"/>
                              </m:rPr>
                              <a:rPr lang="en-CA" sz="2000">
                                <a:latin typeface="Cambria Math" panose="02040503050406030204" pitchFamily="18" charset="0"/>
                              </a:rPr>
                              <m:t>x</m:t>
                            </m:r>
                          </m:e>
                        </m:d>
                        <m:r>
                          <a:rPr lang="en-CA" sz="2000" smtClean="0">
                            <a:latin typeface="Cambria Math" panose="02040503050406030204" pitchFamily="18" charset="0"/>
                          </a:rPr>
                          <m:t>&lt;</m:t>
                        </m:r>
                      </m:e>
                    </m:func>
                    <m:d>
                      <m:dPr>
                        <m:ctrlPr>
                          <a:rPr lang="en-CA" sz="2000" i="1" smtClean="0">
                            <a:latin typeface="Cambria Math" panose="02040503050406030204" pitchFamily="18" charset="0"/>
                          </a:rPr>
                        </m:ctrlPr>
                      </m:dPr>
                      <m:e>
                        <m:f>
                          <m:fPr>
                            <m:ctrlPr>
                              <a:rPr lang="en-CA" sz="2000" i="1">
                                <a:latin typeface="Cambria Math" panose="02040503050406030204" pitchFamily="18" charset="0"/>
                              </a:rPr>
                            </m:ctrlPr>
                          </m:fPr>
                          <m:num>
                            <m:r>
                              <a:rPr lang="en-CA" sz="2000">
                                <a:latin typeface="Cambria Math" panose="02040503050406030204" pitchFamily="18" charset="0"/>
                              </a:rPr>
                              <m:t>2</m:t>
                            </m:r>
                            <m:r>
                              <m:rPr>
                                <m:sty m:val="p"/>
                              </m:rPr>
                              <a:rPr lang="en-CA" sz="2000">
                                <a:latin typeface="Cambria Math" panose="02040503050406030204" pitchFamily="18" charset="0"/>
                              </a:rPr>
                              <m:t>tanx</m:t>
                            </m:r>
                          </m:num>
                          <m:den>
                            <m:r>
                              <a:rPr lang="en-CA" sz="2000">
                                <a:latin typeface="Cambria Math" panose="02040503050406030204" pitchFamily="18" charset="0"/>
                              </a:rPr>
                              <m:t>1−</m:t>
                            </m:r>
                            <m:sSup>
                              <m:sSupPr>
                                <m:ctrlPr>
                                  <a:rPr lang="en-CA" sz="2000" i="1">
                                    <a:latin typeface="Cambria Math" panose="02040503050406030204" pitchFamily="18" charset="0"/>
                                  </a:rPr>
                                </m:ctrlPr>
                              </m:sSupPr>
                              <m:e>
                                <m:r>
                                  <m:rPr>
                                    <m:sty m:val="p"/>
                                  </m:rPr>
                                  <a:rPr lang="en-CA" sz="2000">
                                    <a:latin typeface="Cambria Math" panose="02040503050406030204" pitchFamily="18" charset="0"/>
                                  </a:rPr>
                                  <m:t>tan</m:t>
                                </m:r>
                              </m:e>
                              <m:sup>
                                <m:r>
                                  <a:rPr lang="en-CA" sz="2000">
                                    <a:latin typeface="Cambria Math" panose="02040503050406030204" pitchFamily="18" charset="0"/>
                                  </a:rPr>
                                  <m:t>2</m:t>
                                </m:r>
                              </m:sup>
                            </m:sSup>
                            <m:r>
                              <m:rPr>
                                <m:sty m:val="p"/>
                              </m:rPr>
                              <a:rPr lang="en-CA" sz="2000">
                                <a:latin typeface="Cambria Math" panose="02040503050406030204" pitchFamily="18" charset="0"/>
                              </a:rPr>
                              <m:t>x</m:t>
                            </m:r>
                          </m:den>
                        </m:f>
                      </m:e>
                    </m:d>
                  </m:oMath>
                </a14:m>
                <a:endParaRPr lang="en-CA" sz="2000" dirty="0"/>
              </a:p>
              <a:p>
                <a:pPr marL="514350" indent="-514350" algn="just">
                  <a:buFont typeface="+mj-lt"/>
                  <a:buAutoNum type="alphaLcParenR"/>
                </a:pPr>
                <a14:m>
                  <m:oMath xmlns:m="http://schemas.openxmlformats.org/officeDocument/2006/math">
                    <m:func>
                      <m:funcPr>
                        <m:ctrlPr>
                          <a:rPr lang="en-CA" sz="2000" i="1" dirty="0" smtClean="0">
                            <a:latin typeface="Cambria Math" panose="02040503050406030204" pitchFamily="18" charset="0"/>
                          </a:rPr>
                        </m:ctrlPr>
                      </m:funcPr>
                      <m:fName>
                        <m:r>
                          <m:rPr>
                            <m:sty m:val="p"/>
                          </m:rPr>
                          <a:rPr lang="en-CA" sz="2000" dirty="0" smtClean="0">
                            <a:latin typeface="Cambria Math" panose="02040503050406030204" pitchFamily="18" charset="0"/>
                          </a:rPr>
                          <m:t>tan</m:t>
                        </m:r>
                      </m:fName>
                      <m:e>
                        <m:d>
                          <m:dPr>
                            <m:ctrlPr>
                              <a:rPr lang="en-CA" sz="2000" i="1" dirty="0" smtClean="0">
                                <a:latin typeface="Cambria Math" panose="02040503050406030204" pitchFamily="18" charset="0"/>
                              </a:rPr>
                            </m:ctrlPr>
                          </m:dPr>
                          <m:e>
                            <m:r>
                              <a:rPr lang="en-CA" sz="2000" dirty="0" smtClean="0">
                                <a:latin typeface="Cambria Math" panose="02040503050406030204" pitchFamily="18" charset="0"/>
                              </a:rPr>
                              <m:t>2</m:t>
                            </m:r>
                            <m:r>
                              <m:rPr>
                                <m:sty m:val="p"/>
                              </m:rPr>
                              <a:rPr lang="en-CA" sz="2000" dirty="0" smtClean="0">
                                <a:latin typeface="Cambria Math" panose="02040503050406030204" pitchFamily="18" charset="0"/>
                              </a:rPr>
                              <m:t>x</m:t>
                            </m:r>
                          </m:e>
                        </m:d>
                      </m:e>
                    </m:func>
                    <m:r>
                      <a:rPr lang="en-CA" sz="2000" dirty="0" smtClean="0">
                        <a:latin typeface="Cambria Math" panose="02040503050406030204" pitchFamily="18" charset="0"/>
                      </a:rPr>
                      <m:t> </m:t>
                    </m:r>
                    <m:r>
                      <a:rPr lang="en-CA" sz="2000" smtClean="0">
                        <a:latin typeface="Cambria Math" panose="02040503050406030204" pitchFamily="18" charset="0"/>
                        <a:ea typeface="Cambria Math" panose="02040503050406030204" pitchFamily="18" charset="0"/>
                      </a:rPr>
                      <m:t>&gt;2</m:t>
                    </m:r>
                    <m:d>
                      <m:dPr>
                        <m:ctrlPr>
                          <a:rPr lang="en-CA" sz="2000" i="1" dirty="0" smtClean="0">
                            <a:latin typeface="Cambria Math" panose="02040503050406030204" pitchFamily="18" charset="0"/>
                            <a:ea typeface="Cambria Math" panose="02040503050406030204" pitchFamily="18" charset="0"/>
                          </a:rPr>
                        </m:ctrlPr>
                      </m:dPr>
                      <m:e>
                        <m:f>
                          <m:fPr>
                            <m:ctrlPr>
                              <a:rPr lang="en-CA" sz="2000" i="1">
                                <a:latin typeface="Cambria Math" panose="02040503050406030204" pitchFamily="18" charset="0"/>
                              </a:rPr>
                            </m:ctrlPr>
                          </m:fPr>
                          <m:num>
                            <m:r>
                              <a:rPr lang="en-CA" sz="2000">
                                <a:latin typeface="Cambria Math" panose="02040503050406030204" pitchFamily="18" charset="0"/>
                              </a:rPr>
                              <m:t>2</m:t>
                            </m:r>
                            <m:r>
                              <m:rPr>
                                <m:sty m:val="p"/>
                              </m:rPr>
                              <a:rPr lang="en-CA" sz="2000">
                                <a:latin typeface="Cambria Math" panose="02040503050406030204" pitchFamily="18" charset="0"/>
                              </a:rPr>
                              <m:t>tanx</m:t>
                            </m:r>
                          </m:num>
                          <m:den>
                            <m:r>
                              <a:rPr lang="en-CA" sz="2000">
                                <a:latin typeface="Cambria Math" panose="02040503050406030204" pitchFamily="18" charset="0"/>
                              </a:rPr>
                              <m:t>1−</m:t>
                            </m:r>
                            <m:sSup>
                              <m:sSupPr>
                                <m:ctrlPr>
                                  <a:rPr lang="en-CA" sz="2000" i="1">
                                    <a:latin typeface="Cambria Math" panose="02040503050406030204" pitchFamily="18" charset="0"/>
                                  </a:rPr>
                                </m:ctrlPr>
                              </m:sSupPr>
                              <m:e>
                                <m:r>
                                  <m:rPr>
                                    <m:sty m:val="p"/>
                                  </m:rPr>
                                  <a:rPr lang="en-CA" sz="2000">
                                    <a:latin typeface="Cambria Math" panose="02040503050406030204" pitchFamily="18" charset="0"/>
                                  </a:rPr>
                                  <m:t>tan</m:t>
                                </m:r>
                              </m:e>
                              <m:sup>
                                <m:r>
                                  <a:rPr lang="en-CA" sz="2000">
                                    <a:latin typeface="Cambria Math" panose="02040503050406030204" pitchFamily="18" charset="0"/>
                                  </a:rPr>
                                  <m:t>2</m:t>
                                </m:r>
                              </m:sup>
                            </m:sSup>
                            <m:r>
                              <m:rPr>
                                <m:sty m:val="p"/>
                              </m:rPr>
                              <a:rPr lang="en-CA" sz="2000">
                                <a:latin typeface="Cambria Math" panose="02040503050406030204" pitchFamily="18" charset="0"/>
                              </a:rPr>
                              <m:t>x</m:t>
                            </m:r>
                          </m:den>
                        </m:f>
                      </m:e>
                    </m:d>
                  </m:oMath>
                </a14:m>
                <a:endParaRPr lang="en-CA" sz="2000" dirty="0"/>
              </a:p>
              <a:p>
                <a:pPr marL="514350" indent="-514350" algn="just">
                  <a:buFont typeface="+mj-lt"/>
                  <a:buAutoNum type="alphaLcParenR"/>
                </a:pPr>
                <a14:m>
                  <m:oMath xmlns:m="http://schemas.openxmlformats.org/officeDocument/2006/math">
                    <m:func>
                      <m:funcPr>
                        <m:ctrlPr>
                          <a:rPr lang="en-CA" sz="2000" i="1" dirty="0">
                            <a:latin typeface="Cambria Math" panose="02040503050406030204" pitchFamily="18" charset="0"/>
                          </a:rPr>
                        </m:ctrlPr>
                      </m:funcPr>
                      <m:fName>
                        <m:r>
                          <m:rPr>
                            <m:sty m:val="p"/>
                          </m:rPr>
                          <a:rPr lang="en-CA" sz="2000" dirty="0">
                            <a:latin typeface="Cambria Math" panose="02040503050406030204" pitchFamily="18" charset="0"/>
                          </a:rPr>
                          <m:t>tan</m:t>
                        </m:r>
                      </m:fName>
                      <m:e>
                        <m:d>
                          <m:dPr>
                            <m:ctrlPr>
                              <a:rPr lang="en-CA" sz="2000" i="1" dirty="0">
                                <a:latin typeface="Cambria Math" panose="02040503050406030204" pitchFamily="18" charset="0"/>
                              </a:rPr>
                            </m:ctrlPr>
                          </m:dPr>
                          <m:e>
                            <m:r>
                              <a:rPr lang="en-CA" sz="2000" dirty="0">
                                <a:latin typeface="Cambria Math" panose="02040503050406030204" pitchFamily="18" charset="0"/>
                              </a:rPr>
                              <m:t>2</m:t>
                            </m:r>
                            <m:r>
                              <m:rPr>
                                <m:sty m:val="p"/>
                              </m:rPr>
                              <a:rPr lang="en-CA" sz="2000" dirty="0">
                                <a:latin typeface="Cambria Math" panose="02040503050406030204" pitchFamily="18" charset="0"/>
                              </a:rPr>
                              <m:t>x</m:t>
                            </m:r>
                          </m:e>
                        </m:d>
                      </m:e>
                    </m:func>
                    <m:r>
                      <a:rPr lang="en-CA" sz="2000" smtClean="0">
                        <a:latin typeface="Cambria Math" panose="02040503050406030204" pitchFamily="18" charset="0"/>
                        <a:ea typeface="Cambria Math" panose="02040503050406030204" pitchFamily="18" charset="0"/>
                      </a:rPr>
                      <m:t>&gt;</m:t>
                    </m:r>
                    <m:d>
                      <m:dPr>
                        <m:ctrlPr>
                          <a:rPr lang="en-CA" sz="2000" i="1" dirty="0">
                            <a:latin typeface="Cambria Math" panose="02040503050406030204" pitchFamily="18" charset="0"/>
                            <a:ea typeface="Cambria Math" panose="02040503050406030204" pitchFamily="18" charset="0"/>
                          </a:rPr>
                        </m:ctrlPr>
                      </m:dPr>
                      <m:e>
                        <m:f>
                          <m:fPr>
                            <m:ctrlPr>
                              <a:rPr lang="en-CA" sz="2000" i="1">
                                <a:latin typeface="Cambria Math" panose="02040503050406030204" pitchFamily="18" charset="0"/>
                              </a:rPr>
                            </m:ctrlPr>
                          </m:fPr>
                          <m:num>
                            <m:r>
                              <a:rPr lang="en-CA" sz="2000">
                                <a:latin typeface="Cambria Math" panose="02040503050406030204" pitchFamily="18" charset="0"/>
                              </a:rPr>
                              <m:t>2</m:t>
                            </m:r>
                            <m:r>
                              <m:rPr>
                                <m:sty m:val="p"/>
                              </m:rPr>
                              <a:rPr lang="en-CA" sz="2000">
                                <a:latin typeface="Cambria Math" panose="02040503050406030204" pitchFamily="18" charset="0"/>
                              </a:rPr>
                              <m:t>tanx</m:t>
                            </m:r>
                          </m:num>
                          <m:den>
                            <m:r>
                              <a:rPr lang="en-CA" sz="2000">
                                <a:latin typeface="Cambria Math" panose="02040503050406030204" pitchFamily="18" charset="0"/>
                              </a:rPr>
                              <m:t>1−</m:t>
                            </m:r>
                            <m:sSup>
                              <m:sSupPr>
                                <m:ctrlPr>
                                  <a:rPr lang="en-CA" sz="2000" i="1">
                                    <a:latin typeface="Cambria Math" panose="02040503050406030204" pitchFamily="18" charset="0"/>
                                  </a:rPr>
                                </m:ctrlPr>
                              </m:sSupPr>
                              <m:e>
                                <m:r>
                                  <m:rPr>
                                    <m:sty m:val="p"/>
                                  </m:rPr>
                                  <a:rPr lang="en-CA" sz="2000">
                                    <a:latin typeface="Cambria Math" panose="02040503050406030204" pitchFamily="18" charset="0"/>
                                  </a:rPr>
                                  <m:t>tan</m:t>
                                </m:r>
                              </m:e>
                              <m:sup>
                                <m:r>
                                  <a:rPr lang="en-CA" sz="2000">
                                    <a:latin typeface="Cambria Math" panose="02040503050406030204" pitchFamily="18" charset="0"/>
                                  </a:rPr>
                                  <m:t>2</m:t>
                                </m:r>
                              </m:sup>
                            </m:sSup>
                            <m:r>
                              <m:rPr>
                                <m:sty m:val="p"/>
                              </m:rPr>
                              <a:rPr lang="en-CA" sz="2000">
                                <a:latin typeface="Cambria Math" panose="02040503050406030204" pitchFamily="18" charset="0"/>
                              </a:rPr>
                              <m:t>x</m:t>
                            </m:r>
                          </m:den>
                        </m:f>
                      </m:e>
                    </m:d>
                  </m:oMath>
                </a14:m>
                <a:endParaRPr lang="en-CA" sz="2000" dirty="0"/>
              </a:p>
              <a:p>
                <a:pPr marL="514350" indent="-514350" algn="just">
                  <a:buFont typeface="+mj-lt"/>
                  <a:buAutoNum type="alphaLcParenR"/>
                </a:pPr>
                <a14:m>
                  <m:oMath xmlns:m="http://schemas.openxmlformats.org/officeDocument/2006/math">
                    <m:func>
                      <m:funcPr>
                        <m:ctrlPr>
                          <a:rPr lang="en-CA" sz="2000" i="1" dirty="0" smtClean="0">
                            <a:solidFill>
                              <a:schemeClr val="tx1"/>
                            </a:solidFill>
                            <a:latin typeface="Cambria Math" panose="02040503050406030204" pitchFamily="18" charset="0"/>
                          </a:rPr>
                        </m:ctrlPr>
                      </m:funcPr>
                      <m:fName>
                        <m:r>
                          <m:rPr>
                            <m:sty m:val="p"/>
                          </m:rPr>
                          <a:rPr lang="en-CA" sz="2000" dirty="0">
                            <a:solidFill>
                              <a:schemeClr val="tx1"/>
                            </a:solidFill>
                            <a:latin typeface="Cambria Math" panose="02040503050406030204" pitchFamily="18" charset="0"/>
                          </a:rPr>
                          <m:t>tan</m:t>
                        </m:r>
                      </m:fName>
                      <m:e>
                        <m:d>
                          <m:dPr>
                            <m:ctrlPr>
                              <a:rPr lang="en-CA" sz="2000" i="1" dirty="0">
                                <a:solidFill>
                                  <a:schemeClr val="tx1"/>
                                </a:solidFill>
                                <a:latin typeface="Cambria Math" panose="02040503050406030204" pitchFamily="18" charset="0"/>
                              </a:rPr>
                            </m:ctrlPr>
                          </m:dPr>
                          <m:e>
                            <m:r>
                              <a:rPr lang="en-CA" sz="2000" dirty="0">
                                <a:solidFill>
                                  <a:schemeClr val="tx1"/>
                                </a:solidFill>
                                <a:latin typeface="Cambria Math" panose="02040503050406030204" pitchFamily="18" charset="0"/>
                              </a:rPr>
                              <m:t>2</m:t>
                            </m:r>
                            <m:r>
                              <m:rPr>
                                <m:sty m:val="p"/>
                              </m:rPr>
                              <a:rPr lang="en-CA" sz="2000" dirty="0">
                                <a:solidFill>
                                  <a:schemeClr val="tx1"/>
                                </a:solidFill>
                                <a:latin typeface="Cambria Math" panose="02040503050406030204" pitchFamily="18" charset="0"/>
                              </a:rPr>
                              <m:t>x</m:t>
                            </m:r>
                          </m:e>
                        </m:d>
                      </m:e>
                    </m:func>
                    <m:r>
                      <a:rPr lang="en-CA" sz="2000" smtClean="0">
                        <a:solidFill>
                          <a:schemeClr val="tx1"/>
                        </a:solidFill>
                        <a:latin typeface="Cambria Math" panose="02040503050406030204" pitchFamily="18" charset="0"/>
                        <a:ea typeface="Cambria Math" panose="02040503050406030204" pitchFamily="18" charset="0"/>
                      </a:rPr>
                      <m:t>=</m:t>
                    </m:r>
                    <m:d>
                      <m:dPr>
                        <m:ctrlPr>
                          <a:rPr lang="en-CA" sz="2000" i="1" dirty="0">
                            <a:solidFill>
                              <a:schemeClr val="tx1"/>
                            </a:solidFill>
                            <a:latin typeface="Cambria Math" panose="02040503050406030204" pitchFamily="18" charset="0"/>
                            <a:ea typeface="Cambria Math" panose="02040503050406030204" pitchFamily="18" charset="0"/>
                          </a:rPr>
                        </m:ctrlPr>
                      </m:dPr>
                      <m:e>
                        <m:f>
                          <m:fPr>
                            <m:ctrlPr>
                              <a:rPr lang="en-CA" sz="2000" i="1">
                                <a:solidFill>
                                  <a:schemeClr val="tx1"/>
                                </a:solidFill>
                                <a:latin typeface="Cambria Math" panose="02040503050406030204" pitchFamily="18" charset="0"/>
                              </a:rPr>
                            </m:ctrlPr>
                          </m:fPr>
                          <m:num>
                            <m:r>
                              <a:rPr lang="en-CA" sz="2000">
                                <a:solidFill>
                                  <a:schemeClr val="tx1"/>
                                </a:solidFill>
                                <a:latin typeface="Cambria Math" panose="02040503050406030204" pitchFamily="18" charset="0"/>
                              </a:rPr>
                              <m:t>2</m:t>
                            </m:r>
                            <m:r>
                              <m:rPr>
                                <m:sty m:val="p"/>
                              </m:rPr>
                              <a:rPr lang="en-CA" sz="2000">
                                <a:solidFill>
                                  <a:schemeClr val="tx1"/>
                                </a:solidFill>
                                <a:latin typeface="Cambria Math" panose="02040503050406030204" pitchFamily="18" charset="0"/>
                              </a:rPr>
                              <m:t>tanx</m:t>
                            </m:r>
                          </m:num>
                          <m:den>
                            <m:r>
                              <a:rPr lang="en-CA" sz="2000">
                                <a:solidFill>
                                  <a:schemeClr val="tx1"/>
                                </a:solidFill>
                                <a:latin typeface="Cambria Math" panose="02040503050406030204" pitchFamily="18" charset="0"/>
                              </a:rPr>
                              <m:t>1−</m:t>
                            </m:r>
                            <m:sSup>
                              <m:sSupPr>
                                <m:ctrlPr>
                                  <a:rPr lang="en-CA" sz="2000" i="1">
                                    <a:solidFill>
                                      <a:schemeClr val="tx1"/>
                                    </a:solidFill>
                                    <a:latin typeface="Cambria Math" panose="02040503050406030204" pitchFamily="18" charset="0"/>
                                  </a:rPr>
                                </m:ctrlPr>
                              </m:sSupPr>
                              <m:e>
                                <m:r>
                                  <m:rPr>
                                    <m:sty m:val="p"/>
                                  </m:rPr>
                                  <a:rPr lang="en-CA" sz="2000">
                                    <a:solidFill>
                                      <a:schemeClr val="tx1"/>
                                    </a:solidFill>
                                    <a:latin typeface="Cambria Math" panose="02040503050406030204" pitchFamily="18" charset="0"/>
                                  </a:rPr>
                                  <m:t>tan</m:t>
                                </m:r>
                              </m:e>
                              <m:sup>
                                <m:r>
                                  <a:rPr lang="en-CA" sz="2000">
                                    <a:solidFill>
                                      <a:schemeClr val="tx1"/>
                                    </a:solidFill>
                                    <a:latin typeface="Cambria Math" panose="02040503050406030204" pitchFamily="18" charset="0"/>
                                  </a:rPr>
                                  <m:t>2</m:t>
                                </m:r>
                              </m:sup>
                            </m:sSup>
                            <m:r>
                              <m:rPr>
                                <m:sty m:val="p"/>
                              </m:rPr>
                              <a:rPr lang="en-CA" sz="2000">
                                <a:solidFill>
                                  <a:schemeClr val="tx1"/>
                                </a:solidFill>
                                <a:latin typeface="Cambria Math" panose="02040503050406030204" pitchFamily="18" charset="0"/>
                              </a:rPr>
                              <m:t>x</m:t>
                            </m:r>
                          </m:den>
                        </m:f>
                      </m:e>
                    </m:d>
                  </m:oMath>
                </a14:m>
                <a:r>
                  <a:rPr lang="fr-FR" sz="2000" dirty="0"/>
                  <a:t> (correct)</a:t>
                </a:r>
              </a:p>
              <a:p>
                <a:pPr algn="just">
                  <a:spcBef>
                    <a:spcPts val="0"/>
                  </a:spcBef>
                </a:pPr>
                <a:endParaRPr lang="fr-FR" sz="2000" dirty="0"/>
              </a:p>
            </p:txBody>
          </p:sp>
        </mc:Choice>
        <mc:Fallback xmlns="">
          <p:sp>
            <p:nvSpPr>
              <p:cNvPr id="4" name="Content Placeholder 2">
                <a:extLst>
                  <a:ext uri="{FF2B5EF4-FFF2-40B4-BE49-F238E27FC236}">
                    <a16:creationId xmlns:a16="http://schemas.microsoft.com/office/drawing/2014/main" id="{DBF8994F-8AD5-9BC5-0677-F52E204F5426}"/>
                  </a:ext>
                </a:extLst>
              </p:cNvPr>
              <p:cNvSpPr txBox="1">
                <a:spLocks noRot="1" noChangeAspect="1" noMove="1" noResize="1" noEditPoints="1" noAdjustHandles="1" noChangeArrowheads="1" noChangeShapeType="1" noTextEdit="1"/>
              </p:cNvSpPr>
              <p:nvPr/>
            </p:nvSpPr>
            <p:spPr>
              <a:xfrm>
                <a:off x="417250" y="1222164"/>
                <a:ext cx="8225305" cy="3048000"/>
              </a:xfrm>
              <a:prstGeom prst="rect">
                <a:avLst/>
              </a:prstGeom>
              <a:blipFill>
                <a:blip r:embed="rId2"/>
                <a:stretch>
                  <a:fillRect l="-741" t="-2000" r="-7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5953A74-FBAB-9380-F328-1538A09C3548}"/>
              </a:ext>
            </a:extLst>
          </p:cNvPr>
          <p:cNvPicPr>
            <a:picLocks noChangeAspect="1"/>
          </p:cNvPicPr>
          <p:nvPr/>
        </p:nvPicPr>
        <p:blipFill>
          <a:blip r:embed="rId3"/>
          <a:stretch>
            <a:fillRect/>
          </a:stretch>
        </p:blipFill>
        <p:spPr>
          <a:xfrm>
            <a:off x="3902198" y="4421598"/>
            <a:ext cx="4819650" cy="1771650"/>
          </a:xfrm>
          <a:prstGeom prst="rect">
            <a:avLst/>
          </a:prstGeom>
        </p:spPr>
      </p:pic>
      <p:sp>
        <p:nvSpPr>
          <p:cNvPr id="11" name="TextBox 10">
            <a:extLst>
              <a:ext uri="{FF2B5EF4-FFF2-40B4-BE49-F238E27FC236}">
                <a16:creationId xmlns:a16="http://schemas.microsoft.com/office/drawing/2014/main" id="{8882FB7A-79F6-8025-4AE0-D532A06F37AD}"/>
              </a:ext>
            </a:extLst>
          </p:cNvPr>
          <p:cNvSpPr txBox="1"/>
          <p:nvPr/>
        </p:nvSpPr>
        <p:spPr>
          <a:xfrm>
            <a:off x="6304761" y="5451170"/>
            <a:ext cx="1784412" cy="369332"/>
          </a:xfrm>
          <a:prstGeom prst="rect">
            <a:avLst/>
          </a:prstGeom>
          <a:noFill/>
        </p:spPr>
        <p:txBody>
          <a:bodyPr wrap="square" rtlCol="0">
            <a:spAutoFit/>
          </a:bodyPr>
          <a:lstStyle/>
          <a:p>
            <a:r>
              <a:rPr lang="en-CA" dirty="0">
                <a:solidFill>
                  <a:srgbClr val="00B050"/>
                </a:solidFill>
                <a:latin typeface="Times New Roman" panose="02020603050405020304" pitchFamily="18" charset="0"/>
                <a:cs typeface="Times New Roman" panose="02020603050405020304" pitchFamily="18" charset="0"/>
              </a:rPr>
              <a:t>Very small y!</a:t>
            </a:r>
          </a:p>
        </p:txBody>
      </p:sp>
    </p:spTree>
    <p:extLst>
      <p:ext uri="{BB962C8B-B14F-4D97-AF65-F5344CB8AC3E}">
        <p14:creationId xmlns:p14="http://schemas.microsoft.com/office/powerpoint/2010/main" val="692605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93CC-163E-4D69-B764-8CEDC229E715}"/>
              </a:ext>
            </a:extLst>
          </p:cNvPr>
          <p:cNvSpPr>
            <a:spLocks noGrp="1"/>
          </p:cNvSpPr>
          <p:nvPr>
            <p:ph type="title"/>
          </p:nvPr>
        </p:nvSpPr>
        <p:spPr/>
        <p:txBody>
          <a:bodyPr/>
          <a:lstStyle/>
          <a:p>
            <a:r>
              <a:rPr lang="en-US" dirty="0"/>
              <a:t>Question 5</a:t>
            </a:r>
          </a:p>
        </p:txBody>
      </p:sp>
      <p:sp>
        <p:nvSpPr>
          <p:cNvPr id="6" name="Slide Number Placeholder 5">
            <a:extLst>
              <a:ext uri="{FF2B5EF4-FFF2-40B4-BE49-F238E27FC236}">
                <a16:creationId xmlns:a16="http://schemas.microsoft.com/office/drawing/2014/main" id="{2CA4BC44-09FB-4F56-90DD-46F8BB4B8F0E}"/>
              </a:ext>
            </a:extLst>
          </p:cNvPr>
          <p:cNvSpPr>
            <a:spLocks noGrp="1"/>
          </p:cNvSpPr>
          <p:nvPr>
            <p:ph type="sldNum" sz="quarter" idx="10"/>
          </p:nvPr>
        </p:nvSpPr>
        <p:spPr/>
        <p:txBody>
          <a:bodyPr/>
          <a:lstStyle/>
          <a:p>
            <a:fld id="{68151E55-6873-49E2-B8D5-2F265E6F1973}" type="slidenum">
              <a:rPr lang="en-US" smtClean="0"/>
              <a:t>22</a:t>
            </a:fld>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CEDFBB03-4797-969E-97AD-1088B50D6595}"/>
                  </a:ext>
                </a:extLst>
              </p:cNvPr>
              <p:cNvSpPr txBox="1">
                <a:spLocks/>
              </p:cNvSpPr>
              <p:nvPr/>
            </p:nvSpPr>
            <p:spPr>
              <a:xfrm>
                <a:off x="529167" y="1129542"/>
                <a:ext cx="8085666" cy="821184"/>
              </a:xfrm>
              <a:prstGeom prst="rect">
                <a:avLst/>
              </a:prstGeom>
            </p:spPr>
            <p:txBody>
              <a:bodyPr/>
              <a:lstStyle>
                <a:lvl1pPr marL="0" indent="0" algn="l" rtl="0" eaLnBrk="0" fontAlgn="base" hangingPunct="0">
                  <a:spcBef>
                    <a:spcPts val="1200"/>
                  </a:spcBef>
                  <a:spcAft>
                    <a:spcPts val="600"/>
                  </a:spcAft>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320040" algn="l" rtl="0" eaLnBrk="0" fontAlgn="base" hangingPunct="0">
                  <a:spcBef>
                    <a:spcPts val="1200"/>
                  </a:spcBef>
                  <a:spcAft>
                    <a:spcPts val="600"/>
                  </a:spcAft>
                  <a:buClr>
                    <a:srgbClr val="214E91"/>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22960" indent="-274320" algn="l" rtl="0" eaLnBrk="0" fontAlgn="base" hangingPunct="0">
                  <a:spcBef>
                    <a:spcPts val="1200"/>
                  </a:spcBef>
                  <a:spcAft>
                    <a:spcPts val="600"/>
                  </a:spcAft>
                  <a:buClr>
                    <a:srgbClr val="B6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188720" indent="-228600" algn="l" rtl="0" eaLnBrk="0" fontAlgn="base" hangingPunct="0">
                  <a:spcBef>
                    <a:spcPts val="1200"/>
                  </a:spcBef>
                  <a:spcAft>
                    <a:spcPts val="600"/>
                  </a:spcAft>
                  <a:buClr>
                    <a:srgbClr val="420747"/>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1554480" indent="-228600" algn="l" rtl="0" eaLnBrk="0" fontAlgn="base" hangingPunct="0">
                  <a:spcBef>
                    <a:spcPts val="1200"/>
                  </a:spcBef>
                  <a:spcAft>
                    <a:spcPts val="60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defTabSz="914400" rtl="0" eaLnBrk="0" fontAlgn="base" latinLnBrk="0" hangingPunct="0">
                  <a:lnSpc>
                    <a:spcPct val="100000"/>
                  </a:lnSpc>
                  <a:spcBef>
                    <a:spcPts val="1200"/>
                  </a:spcBef>
                  <a:spcAft>
                    <a:spcPts val="600"/>
                  </a:spcAft>
                  <a:buClrTx/>
                  <a:buSzTx/>
                  <a:buFont typeface="Arial" panose="020B0604020202020204" pitchFamily="34" charset="0"/>
                  <a:buNone/>
                  <a:tabLst/>
                  <a:defRPr/>
                </a:pPr>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Q5- </a:t>
                </a: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For x in the range </a:t>
                </a:r>
                <a14:m>
                  <m:oMath xmlns:m="http://schemas.openxmlformats.org/officeDocument/2006/math">
                    <m:r>
                      <a:rPr kumimoji="0" lang="en-CA" sz="2000" b="0" i="0" u="none" strike="noStrike" kern="120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−10</m:t>
                    </m:r>
                    <m:r>
                      <a:rPr kumimoji="0" lang="en-CA" sz="20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m:t>
                    </m:r>
                    <m:r>
                      <a:rPr kumimoji="0" lang="en-CA" sz="20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𝑥</m:t>
                    </m:r>
                    <m:r>
                      <a:rPr kumimoji="0" lang="en-CA" sz="20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≤10</m:t>
                    </m:r>
                  </m:oMath>
                </a14:m>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use MATLAB to plot </a:t>
                </a:r>
                <a14:m>
                  <m:oMath xmlns:m="http://schemas.openxmlformats.org/officeDocument/2006/math">
                    <m:sSup>
                      <m:sSupPr>
                        <m:ctrlPr>
                          <a:rPr kumimoji="0" lang="sv-SE" sz="200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ctrlPr>
                      </m:sSupPr>
                      <m:e>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𝑦</m:t>
                        </m:r>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m:t>
                        </m:r>
                        <m:r>
                          <a:rPr kumimoji="0" lang="sv-SE"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𝑠𝑖𝑛h</m:t>
                        </m:r>
                      </m:e>
                      <m:sup>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−1</m:t>
                        </m:r>
                      </m:sup>
                    </m:sSup>
                    <m:r>
                      <a:rPr kumimoji="0" lang="sv-SE"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 </m:t>
                    </m:r>
                    <m:r>
                      <a:rPr kumimoji="0" lang="sv-SE"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𝑥</m:t>
                    </m:r>
                    <m:r>
                      <a:rPr kumimoji="0" lang="sv-SE"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 − </m:t>
                    </m:r>
                    <m:r>
                      <a:rPr kumimoji="0" lang="sv-SE"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𝑙𝑛</m:t>
                    </m:r>
                    <m:r>
                      <a:rPr kumimoji="0" lang="sv-SE"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m:t>
                    </m:r>
                    <m:r>
                      <a:rPr kumimoji="0" lang="sv-SE"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𝑥</m:t>
                    </m:r>
                    <m:r>
                      <a:rPr kumimoji="0" lang="sv-SE"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 + </m:t>
                    </m:r>
                    <m:rad>
                      <m:radPr>
                        <m:degHide m:val="on"/>
                        <m:ctrlPr>
                          <a:rPr kumimoji="0" lang="sv-SE" sz="200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ctrlPr>
                      </m:radPr>
                      <m:deg/>
                      <m:e>
                        <m:sSup>
                          <m:sSupPr>
                            <m:ctrlPr>
                              <a:rPr kumimoji="0" lang="sv-SE" sz="200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ctrlPr>
                          </m:sSupPr>
                          <m:e>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𝑥</m:t>
                            </m:r>
                          </m:e>
                          <m:sup>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2</m:t>
                            </m:r>
                          </m:sup>
                        </m:sSup>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+1</m:t>
                        </m:r>
                      </m:e>
                    </m:rad>
                    <m:r>
                      <a:rPr kumimoji="0" lang="sv-SE"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m:t>
                    </m:r>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 </m:t>
                    </m:r>
                  </m:oMath>
                </a14:m>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The result looks like </a:t>
                </a:r>
                <a:endParaRPr kumimoji="0" lang="fr-FR"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mc:Choice>
        <mc:Fallback xmlns="">
          <p:sp>
            <p:nvSpPr>
              <p:cNvPr id="4" name="Content Placeholder 2">
                <a:extLst>
                  <a:ext uri="{FF2B5EF4-FFF2-40B4-BE49-F238E27FC236}">
                    <a16:creationId xmlns:a16="http://schemas.microsoft.com/office/drawing/2014/main" id="{CEDFBB03-4797-969E-97AD-1088B50D6595}"/>
                  </a:ext>
                </a:extLst>
              </p:cNvPr>
              <p:cNvSpPr txBox="1">
                <a:spLocks noRot="1" noChangeAspect="1" noMove="1" noResize="1" noEditPoints="1" noAdjustHandles="1" noChangeArrowheads="1" noChangeShapeType="1" noTextEdit="1"/>
              </p:cNvSpPr>
              <p:nvPr/>
            </p:nvSpPr>
            <p:spPr>
              <a:xfrm>
                <a:off x="529167" y="1129542"/>
                <a:ext cx="8085666" cy="821184"/>
              </a:xfrm>
              <a:prstGeom prst="rect">
                <a:avLst/>
              </a:prstGeom>
              <a:blipFill>
                <a:blip r:embed="rId2"/>
                <a:stretch>
                  <a:fillRect l="-830" t="-3704" r="-754" b="-296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53AA04D-7D92-566C-EC43-6EE279D5B1B3}"/>
              </a:ext>
            </a:extLst>
          </p:cNvPr>
          <p:cNvPicPr>
            <a:picLocks noChangeAspect="1"/>
          </p:cNvPicPr>
          <p:nvPr/>
        </p:nvPicPr>
        <p:blipFill>
          <a:blip r:embed="rId3"/>
          <a:stretch>
            <a:fillRect/>
          </a:stretch>
        </p:blipFill>
        <p:spPr>
          <a:xfrm>
            <a:off x="5004858" y="2078808"/>
            <a:ext cx="3609975" cy="676275"/>
          </a:xfrm>
          <a:prstGeom prst="rect">
            <a:avLst/>
          </a:prstGeom>
        </p:spPr>
      </p:pic>
      <p:pic>
        <p:nvPicPr>
          <p:cNvPr id="7" name="Picture 6">
            <a:extLst>
              <a:ext uri="{FF2B5EF4-FFF2-40B4-BE49-F238E27FC236}">
                <a16:creationId xmlns:a16="http://schemas.microsoft.com/office/drawing/2014/main" id="{32D8E01E-9F9A-E690-D0F4-5993EC99ADD6}"/>
              </a:ext>
            </a:extLst>
          </p:cNvPr>
          <p:cNvPicPr>
            <a:picLocks noChangeAspect="1"/>
          </p:cNvPicPr>
          <p:nvPr/>
        </p:nvPicPr>
        <p:blipFill>
          <a:blip r:embed="rId4"/>
          <a:stretch>
            <a:fillRect/>
          </a:stretch>
        </p:blipFill>
        <p:spPr>
          <a:xfrm>
            <a:off x="662099" y="2042602"/>
            <a:ext cx="4005448" cy="4170621"/>
          </a:xfrm>
          <a:prstGeom prst="rect">
            <a:avLst/>
          </a:prstGeom>
        </p:spPr>
      </p:pic>
      <p:sp>
        <p:nvSpPr>
          <p:cNvPr id="8" name="TextBox 7">
            <a:extLst>
              <a:ext uri="{FF2B5EF4-FFF2-40B4-BE49-F238E27FC236}">
                <a16:creationId xmlns:a16="http://schemas.microsoft.com/office/drawing/2014/main" id="{684D0A3C-4850-D7D0-EEFE-A526B75EEF0F}"/>
              </a:ext>
            </a:extLst>
          </p:cNvPr>
          <p:cNvSpPr txBox="1"/>
          <p:nvPr/>
        </p:nvSpPr>
        <p:spPr>
          <a:xfrm>
            <a:off x="5025433" y="3943246"/>
            <a:ext cx="1784412" cy="369332"/>
          </a:xfrm>
          <a:prstGeom prst="rect">
            <a:avLst/>
          </a:prstGeom>
          <a:noFill/>
        </p:spPr>
        <p:txBody>
          <a:bodyPr wrap="square" rtlCol="0">
            <a:spAutoFit/>
          </a:bodyPr>
          <a:lstStyle/>
          <a:p>
            <a:r>
              <a:rPr lang="en-CA" dirty="0">
                <a:solidFill>
                  <a:srgbClr val="00B050"/>
                </a:solidFill>
                <a:latin typeface="Times New Roman" panose="02020603050405020304" pitchFamily="18" charset="0"/>
                <a:cs typeface="Times New Roman" panose="02020603050405020304" pitchFamily="18" charset="0"/>
              </a:rPr>
              <a:t>Very small y!</a:t>
            </a:r>
          </a:p>
        </p:txBody>
      </p:sp>
    </p:spTree>
    <p:extLst>
      <p:ext uri="{BB962C8B-B14F-4D97-AF65-F5344CB8AC3E}">
        <p14:creationId xmlns:p14="http://schemas.microsoft.com/office/powerpoint/2010/main" val="1862720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088B-6242-46A7-84CB-4C4227A31A68}"/>
              </a:ext>
            </a:extLst>
          </p:cNvPr>
          <p:cNvSpPr>
            <a:spLocks noGrp="1"/>
          </p:cNvSpPr>
          <p:nvPr>
            <p:ph type="title"/>
          </p:nvPr>
        </p:nvSpPr>
        <p:spPr/>
        <p:txBody>
          <a:bodyPr/>
          <a:lstStyle/>
          <a:p>
            <a:r>
              <a:rPr lang="en-US" dirty="0"/>
              <a:t>User-Defined Functions </a:t>
            </a:r>
            <a:r>
              <a:rPr lang="en-US" sz="1200" dirty="0"/>
              <a:t>1</a:t>
            </a:r>
          </a:p>
        </p:txBody>
      </p:sp>
      <p:sp>
        <p:nvSpPr>
          <p:cNvPr id="3" name="Content Placeholder 2">
            <a:extLst>
              <a:ext uri="{FF2B5EF4-FFF2-40B4-BE49-F238E27FC236}">
                <a16:creationId xmlns:a16="http://schemas.microsoft.com/office/drawing/2014/main" id="{D5CD8294-74BC-4336-BF70-883C5482BB54}"/>
              </a:ext>
            </a:extLst>
          </p:cNvPr>
          <p:cNvSpPr>
            <a:spLocks noGrp="1"/>
          </p:cNvSpPr>
          <p:nvPr>
            <p:ph sz="quarter" idx="11"/>
          </p:nvPr>
        </p:nvSpPr>
        <p:spPr>
          <a:xfrm>
            <a:off x="755259" y="1502229"/>
            <a:ext cx="7633482" cy="4746171"/>
          </a:xfrm>
        </p:spPr>
        <p:txBody>
          <a:bodyPr/>
          <a:lstStyle/>
          <a:p>
            <a:r>
              <a:rPr lang="en-US" dirty="0"/>
              <a:t>To create a function file, open the Editor as described in Chapter 1, by selecting New under the HOME tab on the Toolstrip, but instead of selecting Script, select Function. The first line in a function file must begin with a function definition line that has a list of inputs and outputs. This line distinguishes a function M-file from a script M-file. Its syntax is shown in the next slide.</a:t>
            </a:r>
          </a:p>
        </p:txBody>
      </p:sp>
      <p:sp>
        <p:nvSpPr>
          <p:cNvPr id="6" name="Slide Number Placeholder 5">
            <a:extLst>
              <a:ext uri="{FF2B5EF4-FFF2-40B4-BE49-F238E27FC236}">
                <a16:creationId xmlns:a16="http://schemas.microsoft.com/office/drawing/2014/main" id="{BDFF1062-112E-4DFC-B017-3FFB4FC631AC}"/>
              </a:ext>
            </a:extLst>
          </p:cNvPr>
          <p:cNvSpPr>
            <a:spLocks noGrp="1"/>
          </p:cNvSpPr>
          <p:nvPr>
            <p:ph type="sldNum" sz="quarter" idx="10"/>
          </p:nvPr>
        </p:nvSpPr>
        <p:spPr/>
        <p:txBody>
          <a:bodyPr/>
          <a:lstStyle/>
          <a:p>
            <a:fld id="{68151E55-6873-49E2-B8D5-2F265E6F1973}" type="slidenum">
              <a:rPr lang="en-US" smtClean="0"/>
              <a:t>23</a:t>
            </a:fld>
            <a:endParaRPr lang="en-US" dirty="0"/>
          </a:p>
        </p:txBody>
      </p:sp>
    </p:spTree>
    <p:extLst>
      <p:ext uri="{BB962C8B-B14F-4D97-AF65-F5344CB8AC3E}">
        <p14:creationId xmlns:p14="http://schemas.microsoft.com/office/powerpoint/2010/main" val="2821379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088B-6242-46A7-84CB-4C4227A31A68}"/>
              </a:ext>
            </a:extLst>
          </p:cNvPr>
          <p:cNvSpPr>
            <a:spLocks noGrp="1"/>
          </p:cNvSpPr>
          <p:nvPr>
            <p:ph type="title"/>
          </p:nvPr>
        </p:nvSpPr>
        <p:spPr/>
        <p:txBody>
          <a:bodyPr/>
          <a:lstStyle/>
          <a:p>
            <a:r>
              <a:rPr lang="en-US" dirty="0"/>
              <a:t>User-Defined Functions </a:t>
            </a:r>
            <a:r>
              <a:rPr lang="en-US" sz="1200" dirty="0"/>
              <a:t>2</a:t>
            </a:r>
          </a:p>
        </p:txBody>
      </p:sp>
      <p:sp>
        <p:nvSpPr>
          <p:cNvPr id="3" name="Content Placeholder 2">
            <a:extLst>
              <a:ext uri="{FF2B5EF4-FFF2-40B4-BE49-F238E27FC236}">
                <a16:creationId xmlns:a16="http://schemas.microsoft.com/office/drawing/2014/main" id="{D5CD8294-74BC-4336-BF70-883C5482BB54}"/>
              </a:ext>
            </a:extLst>
          </p:cNvPr>
          <p:cNvSpPr>
            <a:spLocks noGrp="1"/>
          </p:cNvSpPr>
          <p:nvPr>
            <p:ph sz="quarter" idx="11"/>
          </p:nvPr>
        </p:nvSpPr>
        <p:spPr>
          <a:xfrm>
            <a:off x="755259" y="1502229"/>
            <a:ext cx="7516544" cy="4746171"/>
          </a:xfrm>
        </p:spPr>
        <p:txBody>
          <a:bodyPr>
            <a:normAutofit lnSpcReduction="10000"/>
          </a:bodyPr>
          <a:lstStyle/>
          <a:p>
            <a:pPr>
              <a:spcBef>
                <a:spcPts val="1800"/>
              </a:spcBef>
              <a:spcAft>
                <a:spcPts val="1800"/>
              </a:spcAft>
            </a:pPr>
            <a:r>
              <a:rPr lang="en-US" dirty="0"/>
              <a:t>The first line in a function file must begin with a </a:t>
            </a:r>
            <a:r>
              <a:rPr lang="en-US" i="1" dirty="0"/>
              <a:t>function definition line</a:t>
            </a:r>
            <a:r>
              <a:rPr lang="en-US" dirty="0"/>
              <a:t> that has a list of inputs and outputs. This line distinguishes a function M-file from a script M-file. Its syntax is as follows:</a:t>
            </a:r>
          </a:p>
          <a:p>
            <a:pPr>
              <a:spcBef>
                <a:spcPts val="1800"/>
              </a:spcBef>
              <a:spcAft>
                <a:spcPts val="1800"/>
              </a:spcAft>
            </a:pPr>
            <a:r>
              <a:rPr lang="en-US" dirty="0">
                <a:latin typeface="Courier Std"/>
              </a:rPr>
              <a:t>function [output variables] = name(input variables)</a:t>
            </a:r>
          </a:p>
          <a:p>
            <a:pPr>
              <a:spcBef>
                <a:spcPts val="1800"/>
              </a:spcBef>
              <a:spcAft>
                <a:spcPts val="1800"/>
              </a:spcAft>
            </a:pPr>
            <a:r>
              <a:rPr lang="en-US" dirty="0"/>
              <a:t>Note that the output variables are enclosed in </a:t>
            </a:r>
            <a:r>
              <a:rPr lang="en-US" i="1" dirty="0"/>
              <a:t>square brackets</a:t>
            </a:r>
            <a:r>
              <a:rPr lang="en-US" dirty="0"/>
              <a:t>, while the input variables must be enclosed with </a:t>
            </a:r>
            <a:r>
              <a:rPr lang="en-US" i="1" dirty="0"/>
              <a:t>parentheses</a:t>
            </a:r>
            <a:r>
              <a:rPr lang="en-US" dirty="0"/>
              <a:t>. The function name  (here, </a:t>
            </a:r>
            <a:r>
              <a:rPr lang="en-US" dirty="0">
                <a:latin typeface="Courier Std"/>
              </a:rPr>
              <a:t>name</a:t>
            </a:r>
            <a:r>
              <a:rPr lang="en-US" dirty="0"/>
              <a:t>) should be the same as the file name in which it is saved (with the .m extension).</a:t>
            </a:r>
          </a:p>
        </p:txBody>
      </p:sp>
      <p:sp>
        <p:nvSpPr>
          <p:cNvPr id="6" name="Slide Number Placeholder 5">
            <a:extLst>
              <a:ext uri="{FF2B5EF4-FFF2-40B4-BE49-F238E27FC236}">
                <a16:creationId xmlns:a16="http://schemas.microsoft.com/office/drawing/2014/main" id="{BDFF1062-112E-4DFC-B017-3FFB4FC631AC}"/>
              </a:ext>
            </a:extLst>
          </p:cNvPr>
          <p:cNvSpPr>
            <a:spLocks noGrp="1"/>
          </p:cNvSpPr>
          <p:nvPr>
            <p:ph type="sldNum" sz="quarter" idx="10"/>
          </p:nvPr>
        </p:nvSpPr>
        <p:spPr/>
        <p:txBody>
          <a:bodyPr/>
          <a:lstStyle/>
          <a:p>
            <a:fld id="{68151E55-6873-49E2-B8D5-2F265E6F1973}" type="slidenum">
              <a:rPr lang="en-US" smtClean="0"/>
              <a:t>24</a:t>
            </a:fld>
            <a:endParaRPr lang="en-US" dirty="0"/>
          </a:p>
        </p:txBody>
      </p:sp>
    </p:spTree>
    <p:extLst>
      <p:ext uri="{BB962C8B-B14F-4D97-AF65-F5344CB8AC3E}">
        <p14:creationId xmlns:p14="http://schemas.microsoft.com/office/powerpoint/2010/main" val="244585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AB79E-C3C2-4AC8-AFD6-1F47C5E1DDB1}"/>
              </a:ext>
            </a:extLst>
          </p:cNvPr>
          <p:cNvSpPr>
            <a:spLocks noGrp="1"/>
          </p:cNvSpPr>
          <p:nvPr>
            <p:ph type="title"/>
          </p:nvPr>
        </p:nvSpPr>
        <p:spPr/>
        <p:txBody>
          <a:bodyPr/>
          <a:lstStyle/>
          <a:p>
            <a:r>
              <a:rPr lang="en-US" dirty="0"/>
              <a:t>The default Editor Window when creating a new function </a:t>
            </a:r>
            <a:r>
              <a:rPr lang="en-US" sz="1200" dirty="0"/>
              <a:t>1</a:t>
            </a:r>
          </a:p>
        </p:txBody>
      </p:sp>
      <p:pic>
        <p:nvPicPr>
          <p:cNvPr id="7" name="Picture 6" descr="A screengrab of default Editor Window.">
            <a:extLst>
              <a:ext uri="{FF2B5EF4-FFF2-40B4-BE49-F238E27FC236}">
                <a16:creationId xmlns:a16="http://schemas.microsoft.com/office/drawing/2014/main" id="{5B250D56-D9F1-4071-9CAF-4ED95276A039}"/>
              </a:ext>
            </a:extLst>
          </p:cNvPr>
          <p:cNvPicPr>
            <a:picLocks noChangeAspect="1"/>
          </p:cNvPicPr>
          <p:nvPr/>
        </p:nvPicPr>
        <p:blipFill>
          <a:blip r:embed="rId2"/>
          <a:stretch>
            <a:fillRect/>
          </a:stretch>
        </p:blipFill>
        <p:spPr>
          <a:xfrm>
            <a:off x="1520921" y="1423197"/>
            <a:ext cx="6102159" cy="4675610"/>
          </a:xfrm>
          <a:prstGeom prst="rect">
            <a:avLst/>
          </a:prstGeom>
        </p:spPr>
      </p:pic>
      <p:sp>
        <p:nvSpPr>
          <p:cNvPr id="4" name="Text Placeholder 3">
            <a:extLst>
              <a:ext uri="{FF2B5EF4-FFF2-40B4-BE49-F238E27FC236}">
                <a16:creationId xmlns:a16="http://schemas.microsoft.com/office/drawing/2014/main" id="{D81161E1-E342-4EA8-AF1F-7F642A3AA5E9}"/>
              </a:ext>
            </a:extLst>
          </p:cNvPr>
          <p:cNvSpPr>
            <a:spLocks noGrp="1"/>
          </p:cNvSpPr>
          <p:nvPr>
            <p:ph type="body" sz="quarter" idx="12"/>
          </p:nvPr>
        </p:nvSpPr>
        <p:spPr/>
        <p:txBody>
          <a:bodyPr/>
          <a:lstStyle/>
          <a:p>
            <a:r>
              <a:rPr lang="en-US" dirty="0">
                <a:hlinkClick r:id="" action="ppaction://noaction"/>
              </a:rPr>
              <a:t>Access the text alternative for slide images.</a:t>
            </a:r>
            <a:endParaRPr lang="en-US" dirty="0"/>
          </a:p>
        </p:txBody>
      </p:sp>
      <p:sp>
        <p:nvSpPr>
          <p:cNvPr id="5" name="Text Placeholder 4">
            <a:extLst>
              <a:ext uri="{FF2B5EF4-FFF2-40B4-BE49-F238E27FC236}">
                <a16:creationId xmlns:a16="http://schemas.microsoft.com/office/drawing/2014/main" id="{743836B1-CDA2-4143-A221-7DF148F046F6}"/>
              </a:ext>
            </a:extLst>
          </p:cNvPr>
          <p:cNvSpPr>
            <a:spLocks noGrp="1"/>
          </p:cNvSpPr>
          <p:nvPr>
            <p:ph type="body" sz="quarter" idx="13"/>
          </p:nvPr>
        </p:nvSpPr>
        <p:spPr/>
        <p:txBody>
          <a:bodyPr/>
          <a:lstStyle/>
          <a:p>
            <a:r>
              <a:rPr lang="en-US" i="1" dirty="0"/>
              <a:t>Source: MATLAB </a:t>
            </a:r>
          </a:p>
        </p:txBody>
      </p:sp>
      <p:sp>
        <p:nvSpPr>
          <p:cNvPr id="6" name="Slide Number Placeholder 5">
            <a:extLst>
              <a:ext uri="{FF2B5EF4-FFF2-40B4-BE49-F238E27FC236}">
                <a16:creationId xmlns:a16="http://schemas.microsoft.com/office/drawing/2014/main" id="{BDE6F536-AC25-4645-9534-35796B30D4C4}"/>
              </a:ext>
            </a:extLst>
          </p:cNvPr>
          <p:cNvSpPr>
            <a:spLocks noGrp="1"/>
          </p:cNvSpPr>
          <p:nvPr>
            <p:ph type="sldNum" sz="quarter" idx="10"/>
          </p:nvPr>
        </p:nvSpPr>
        <p:spPr/>
        <p:txBody>
          <a:bodyPr/>
          <a:lstStyle/>
          <a:p>
            <a:fld id="{68151E55-6873-49E2-B8D5-2F265E6F1973}" type="slidenum">
              <a:rPr lang="en-US" smtClean="0"/>
              <a:t>25</a:t>
            </a:fld>
            <a:endParaRPr lang="en-US" dirty="0"/>
          </a:p>
        </p:txBody>
      </p:sp>
    </p:spTree>
    <p:extLst>
      <p:ext uri="{BB962C8B-B14F-4D97-AF65-F5344CB8AC3E}">
        <p14:creationId xmlns:p14="http://schemas.microsoft.com/office/powerpoint/2010/main" val="482884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p:txBody>
          <a:bodyPr/>
          <a:lstStyle/>
          <a:p>
            <a:r>
              <a:rPr lang="en-US" dirty="0"/>
              <a:t>User-Defined Functions: Example </a:t>
            </a:r>
            <a:r>
              <a:rPr lang="en-US" sz="1200" dirty="0"/>
              <a:t>1</a:t>
            </a:r>
          </a:p>
        </p:txBody>
      </p:sp>
      <p:sp>
        <p:nvSpPr>
          <p:cNvPr id="3" name="Content Placeholder 2">
            <a:extLst>
              <a:ext uri="{FF2B5EF4-FFF2-40B4-BE49-F238E27FC236}">
                <a16:creationId xmlns:a16="http://schemas.microsoft.com/office/drawing/2014/main" id="{91240D7C-6BBD-4611-A48D-3A33E2886147}"/>
              </a:ext>
            </a:extLst>
          </p:cNvPr>
          <p:cNvSpPr>
            <a:spLocks noGrp="1"/>
          </p:cNvSpPr>
          <p:nvPr>
            <p:ph sz="quarter" idx="11"/>
          </p:nvPr>
        </p:nvSpPr>
        <p:spPr>
          <a:xfrm>
            <a:off x="579413" y="1502229"/>
            <a:ext cx="7985174" cy="4746171"/>
          </a:xfrm>
        </p:spPr>
        <p:txBody>
          <a:bodyPr/>
          <a:lstStyle/>
          <a:p>
            <a:pPr>
              <a:spcBef>
                <a:spcPts val="1200"/>
              </a:spcBef>
              <a:spcAft>
                <a:spcPts val="600"/>
              </a:spcAft>
            </a:pPr>
            <a:r>
              <a:rPr lang="en-US" dirty="0">
                <a:latin typeface="Courier Std"/>
              </a:rPr>
              <a:t>function z = fun(</a:t>
            </a:r>
            <a:r>
              <a:rPr lang="en-US" dirty="0" err="1">
                <a:latin typeface="Courier Std"/>
              </a:rPr>
              <a:t>x,y</a:t>
            </a:r>
            <a:r>
              <a:rPr lang="en-US" dirty="0">
                <a:latin typeface="Courier Std"/>
              </a:rPr>
              <a:t>)</a:t>
            </a:r>
          </a:p>
          <a:p>
            <a:pPr marL="174625" lvl="2" indent="0">
              <a:spcBef>
                <a:spcPts val="0"/>
              </a:spcBef>
              <a:buNone/>
            </a:pPr>
            <a:r>
              <a:rPr lang="en-US" dirty="0">
                <a:latin typeface="Courier Std"/>
              </a:rPr>
              <a:t>u = 3*x;</a:t>
            </a:r>
          </a:p>
          <a:p>
            <a:pPr marL="174625" lvl="2" indent="0">
              <a:spcBef>
                <a:spcPts val="0"/>
              </a:spcBef>
              <a:buNone/>
            </a:pPr>
            <a:r>
              <a:rPr lang="en-US" dirty="0">
                <a:latin typeface="Courier Std"/>
              </a:rPr>
              <a:t>z = u + 6*y.^2;</a:t>
            </a:r>
          </a:p>
          <a:p>
            <a:pPr>
              <a:spcBef>
                <a:spcPts val="1200"/>
              </a:spcBef>
              <a:spcAft>
                <a:spcPts val="600"/>
              </a:spcAft>
            </a:pPr>
            <a:r>
              <a:rPr lang="en-US" dirty="0">
                <a:latin typeface="Courier Std"/>
              </a:rPr>
              <a:t>end</a:t>
            </a:r>
          </a:p>
          <a:p>
            <a:pPr>
              <a:spcBef>
                <a:spcPts val="1800"/>
              </a:spcBef>
              <a:spcAft>
                <a:spcPts val="1800"/>
              </a:spcAft>
            </a:pPr>
            <a:r>
              <a:rPr lang="en-US" dirty="0"/>
              <a:t>Note the use of a semicolon at the end of the lines. This prevents the values of </a:t>
            </a:r>
            <a:r>
              <a:rPr lang="en-US" dirty="0">
                <a:latin typeface="Courier Std"/>
              </a:rPr>
              <a:t>u</a:t>
            </a:r>
            <a:r>
              <a:rPr lang="en-US" dirty="0"/>
              <a:t> and </a:t>
            </a:r>
            <a:r>
              <a:rPr lang="en-US" dirty="0">
                <a:latin typeface="Courier Std"/>
              </a:rPr>
              <a:t>z</a:t>
            </a:r>
            <a:r>
              <a:rPr lang="en-US" dirty="0"/>
              <a:t> from being displayed. </a:t>
            </a:r>
          </a:p>
          <a:p>
            <a:pPr>
              <a:spcBef>
                <a:spcPts val="1800"/>
              </a:spcBef>
            </a:pPr>
            <a:r>
              <a:rPr lang="en-US" dirty="0"/>
              <a:t>Note also the use of the array exponentiation operator (</a:t>
            </a:r>
            <a:r>
              <a:rPr lang="en-US" dirty="0">
                <a:latin typeface="Courier Std"/>
              </a:rPr>
              <a:t>.^</a:t>
            </a:r>
            <a:r>
              <a:rPr lang="en-US" dirty="0"/>
              <a:t>). This enables the function to accept </a:t>
            </a:r>
            <a:r>
              <a:rPr lang="en-US" dirty="0">
                <a:latin typeface="Courier Std"/>
              </a:rPr>
              <a:t>y</a:t>
            </a:r>
            <a:r>
              <a:rPr lang="en-US" dirty="0"/>
              <a:t> as an array.</a:t>
            </a:r>
          </a:p>
        </p:txBody>
      </p:sp>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26</a:t>
            </a:fld>
            <a:endParaRPr lang="en-US" dirty="0"/>
          </a:p>
        </p:txBody>
      </p:sp>
    </p:spTree>
    <p:extLst>
      <p:ext uri="{BB962C8B-B14F-4D97-AF65-F5344CB8AC3E}">
        <p14:creationId xmlns:p14="http://schemas.microsoft.com/office/powerpoint/2010/main" val="3226226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p:txBody>
          <a:bodyPr/>
          <a:lstStyle/>
          <a:p>
            <a:r>
              <a:rPr lang="en-US" dirty="0"/>
              <a:t>User-Defined Functions: Example </a:t>
            </a:r>
            <a:r>
              <a:rPr lang="en-US" sz="1200" dirty="0"/>
              <a:t>2</a:t>
            </a:r>
          </a:p>
        </p:txBody>
      </p:sp>
      <p:sp>
        <p:nvSpPr>
          <p:cNvPr id="3" name="Content Placeholder 2">
            <a:extLst>
              <a:ext uri="{FF2B5EF4-FFF2-40B4-BE49-F238E27FC236}">
                <a16:creationId xmlns:a16="http://schemas.microsoft.com/office/drawing/2014/main" id="{91240D7C-6BBD-4611-A48D-3A33E2886147}"/>
              </a:ext>
            </a:extLst>
          </p:cNvPr>
          <p:cNvSpPr>
            <a:spLocks noGrp="1"/>
          </p:cNvSpPr>
          <p:nvPr>
            <p:ph sz="quarter" idx="11"/>
          </p:nvPr>
        </p:nvSpPr>
        <p:spPr>
          <a:xfrm>
            <a:off x="590702" y="1502229"/>
            <a:ext cx="7985174" cy="4746171"/>
          </a:xfrm>
        </p:spPr>
        <p:txBody>
          <a:bodyPr/>
          <a:lstStyle/>
          <a:p>
            <a:pPr>
              <a:spcBef>
                <a:spcPts val="1200"/>
              </a:spcBef>
              <a:spcAft>
                <a:spcPts val="600"/>
              </a:spcAft>
            </a:pPr>
            <a:r>
              <a:rPr lang="en-US" dirty="0"/>
              <a:t>Call this function with its output argument:</a:t>
            </a:r>
          </a:p>
          <a:p>
            <a:pPr>
              <a:spcBef>
                <a:spcPts val="1200"/>
              </a:spcBef>
              <a:spcAft>
                <a:spcPts val="600"/>
              </a:spcAft>
            </a:pPr>
            <a:r>
              <a:rPr lang="en-US" dirty="0">
                <a:latin typeface="Courier Std"/>
              </a:rPr>
              <a:t>&gt;&gt;z = fun(3,7)</a:t>
            </a:r>
          </a:p>
          <a:p>
            <a:pPr>
              <a:spcBef>
                <a:spcPts val="1200"/>
              </a:spcBef>
              <a:spcAft>
                <a:spcPts val="600"/>
              </a:spcAft>
            </a:pPr>
            <a:r>
              <a:rPr lang="en-US" dirty="0">
                <a:latin typeface="Courier Std"/>
              </a:rPr>
              <a:t>z =</a:t>
            </a:r>
          </a:p>
          <a:p>
            <a:pPr>
              <a:spcBef>
                <a:spcPts val="1200"/>
              </a:spcBef>
              <a:spcAft>
                <a:spcPts val="1800"/>
              </a:spcAft>
            </a:pPr>
            <a:r>
              <a:rPr lang="en-US" dirty="0">
                <a:latin typeface="Courier Std"/>
              </a:rPr>
              <a:t>   303</a:t>
            </a:r>
          </a:p>
          <a:p>
            <a:pPr>
              <a:spcBef>
                <a:spcPts val="1800"/>
              </a:spcBef>
            </a:pPr>
            <a:r>
              <a:rPr lang="en-US" dirty="0"/>
              <a:t>The function uses x = 3 and y = 7 to compute z.</a:t>
            </a:r>
          </a:p>
        </p:txBody>
      </p:sp>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27</a:t>
            </a:fld>
            <a:endParaRPr lang="en-US" dirty="0"/>
          </a:p>
        </p:txBody>
      </p:sp>
    </p:spTree>
    <p:extLst>
      <p:ext uri="{BB962C8B-B14F-4D97-AF65-F5344CB8AC3E}">
        <p14:creationId xmlns:p14="http://schemas.microsoft.com/office/powerpoint/2010/main" val="2850551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p:txBody>
          <a:bodyPr/>
          <a:lstStyle/>
          <a:p>
            <a:r>
              <a:rPr lang="en-US" dirty="0"/>
              <a:t>User-Defined Functions: Example </a:t>
            </a:r>
            <a:r>
              <a:rPr lang="en-US" sz="1200" dirty="0"/>
              <a:t>3</a:t>
            </a:r>
          </a:p>
        </p:txBody>
      </p:sp>
      <p:sp>
        <p:nvSpPr>
          <p:cNvPr id="3" name="Content Placeholder 2">
            <a:extLst>
              <a:ext uri="{FF2B5EF4-FFF2-40B4-BE49-F238E27FC236}">
                <a16:creationId xmlns:a16="http://schemas.microsoft.com/office/drawing/2014/main" id="{91240D7C-6BBD-4611-A48D-3A33E2886147}"/>
              </a:ext>
            </a:extLst>
          </p:cNvPr>
          <p:cNvSpPr>
            <a:spLocks noGrp="1"/>
          </p:cNvSpPr>
          <p:nvPr>
            <p:ph sz="quarter" idx="11"/>
          </p:nvPr>
        </p:nvSpPr>
        <p:spPr>
          <a:xfrm>
            <a:off x="676568" y="1502229"/>
            <a:ext cx="7790864" cy="4746171"/>
          </a:xfrm>
        </p:spPr>
        <p:txBody>
          <a:bodyPr/>
          <a:lstStyle/>
          <a:p>
            <a:pPr>
              <a:spcBef>
                <a:spcPts val="1200"/>
              </a:spcBef>
              <a:spcAft>
                <a:spcPts val="1800"/>
              </a:spcAft>
            </a:pPr>
            <a:r>
              <a:rPr lang="en-US" dirty="0"/>
              <a:t>Call this function without its output argument and try to access its value. You will see an error message.</a:t>
            </a:r>
          </a:p>
          <a:p>
            <a:pPr>
              <a:spcBef>
                <a:spcPts val="1200"/>
              </a:spcBef>
              <a:spcAft>
                <a:spcPts val="600"/>
              </a:spcAft>
            </a:pPr>
            <a:r>
              <a:rPr lang="en-US" dirty="0">
                <a:latin typeface="Courier Std"/>
              </a:rPr>
              <a:t>&gt;&gt;fun(3,7)</a:t>
            </a:r>
          </a:p>
          <a:p>
            <a:pPr>
              <a:spcBef>
                <a:spcPts val="1200"/>
              </a:spcBef>
              <a:spcAft>
                <a:spcPts val="600"/>
              </a:spcAft>
            </a:pPr>
            <a:r>
              <a:rPr lang="en-US" dirty="0" err="1">
                <a:latin typeface="Courier Std"/>
              </a:rPr>
              <a:t>ans</a:t>
            </a:r>
            <a:r>
              <a:rPr lang="en-US" dirty="0">
                <a:latin typeface="Courier Std"/>
              </a:rPr>
              <a:t> =</a:t>
            </a:r>
          </a:p>
          <a:p>
            <a:pPr>
              <a:spcBef>
                <a:spcPts val="1200"/>
              </a:spcBef>
              <a:spcAft>
                <a:spcPts val="600"/>
              </a:spcAft>
            </a:pPr>
            <a:r>
              <a:rPr lang="en-US" dirty="0">
                <a:latin typeface="Courier Std"/>
              </a:rPr>
              <a:t>     303</a:t>
            </a:r>
          </a:p>
          <a:p>
            <a:pPr>
              <a:spcBef>
                <a:spcPts val="1200"/>
              </a:spcBef>
              <a:spcAft>
                <a:spcPts val="600"/>
              </a:spcAft>
            </a:pPr>
            <a:r>
              <a:rPr lang="en-US" dirty="0">
                <a:latin typeface="Courier Std"/>
              </a:rPr>
              <a:t>&gt;&gt;z</a:t>
            </a:r>
          </a:p>
          <a:p>
            <a:pPr>
              <a:spcBef>
                <a:spcPts val="1200"/>
              </a:spcBef>
              <a:spcAft>
                <a:spcPts val="600"/>
              </a:spcAft>
            </a:pPr>
            <a:r>
              <a:rPr lang="en-US" dirty="0">
                <a:latin typeface="Courier Std"/>
              </a:rPr>
              <a:t>???	 Undefined function or variable ‘z’.</a:t>
            </a:r>
          </a:p>
        </p:txBody>
      </p:sp>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28</a:t>
            </a:fld>
            <a:endParaRPr lang="en-US" dirty="0"/>
          </a:p>
        </p:txBody>
      </p:sp>
    </p:spTree>
    <p:extLst>
      <p:ext uri="{BB962C8B-B14F-4D97-AF65-F5344CB8AC3E}">
        <p14:creationId xmlns:p14="http://schemas.microsoft.com/office/powerpoint/2010/main" val="3138522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p:txBody>
          <a:bodyPr/>
          <a:lstStyle/>
          <a:p>
            <a:r>
              <a:rPr lang="en-US" dirty="0"/>
              <a:t>User-Defined Functions: Example </a:t>
            </a:r>
            <a:r>
              <a:rPr lang="en-US" sz="1200" dirty="0"/>
              <a:t>4</a:t>
            </a:r>
          </a:p>
        </p:txBody>
      </p:sp>
      <p:sp>
        <p:nvSpPr>
          <p:cNvPr id="3" name="Content Placeholder 2">
            <a:extLst>
              <a:ext uri="{FF2B5EF4-FFF2-40B4-BE49-F238E27FC236}">
                <a16:creationId xmlns:a16="http://schemas.microsoft.com/office/drawing/2014/main" id="{91240D7C-6BBD-4611-A48D-3A33E2886147}"/>
              </a:ext>
            </a:extLst>
          </p:cNvPr>
          <p:cNvSpPr>
            <a:spLocks noGrp="1"/>
          </p:cNvSpPr>
          <p:nvPr>
            <p:ph sz="quarter" idx="11"/>
          </p:nvPr>
        </p:nvSpPr>
        <p:spPr>
          <a:xfrm>
            <a:off x="803178" y="1502229"/>
            <a:ext cx="7537645" cy="4997045"/>
          </a:xfrm>
        </p:spPr>
        <p:txBody>
          <a:bodyPr>
            <a:normAutofit lnSpcReduction="10000"/>
          </a:bodyPr>
          <a:lstStyle/>
          <a:p>
            <a:pPr>
              <a:spcBef>
                <a:spcPts val="1200"/>
              </a:spcBef>
              <a:spcAft>
                <a:spcPts val="1800"/>
              </a:spcAft>
            </a:pPr>
            <a:r>
              <a:rPr lang="en-US" dirty="0"/>
              <a:t>Assign the output argument to another variable:</a:t>
            </a:r>
          </a:p>
          <a:p>
            <a:pPr>
              <a:spcBef>
                <a:spcPts val="1200"/>
              </a:spcBef>
              <a:spcAft>
                <a:spcPts val="1800"/>
              </a:spcAft>
            </a:pPr>
            <a:r>
              <a:rPr lang="en-US" dirty="0">
                <a:latin typeface="Courier Std"/>
              </a:rPr>
              <a:t>&gt;&gt;q = fun(3,7)</a:t>
            </a:r>
          </a:p>
          <a:p>
            <a:pPr>
              <a:spcBef>
                <a:spcPts val="1200"/>
              </a:spcBef>
              <a:spcAft>
                <a:spcPts val="1800"/>
              </a:spcAft>
            </a:pPr>
            <a:r>
              <a:rPr lang="en-US" dirty="0">
                <a:latin typeface="Courier Std"/>
              </a:rPr>
              <a:t>q =</a:t>
            </a:r>
          </a:p>
          <a:p>
            <a:pPr>
              <a:spcBef>
                <a:spcPts val="1200"/>
              </a:spcBef>
              <a:spcAft>
                <a:spcPts val="1800"/>
              </a:spcAft>
            </a:pPr>
            <a:r>
              <a:rPr lang="en-US" dirty="0">
                <a:latin typeface="Courier Std"/>
              </a:rPr>
              <a:t>   303</a:t>
            </a:r>
          </a:p>
          <a:p>
            <a:pPr>
              <a:spcBef>
                <a:spcPts val="1200"/>
              </a:spcBef>
              <a:spcAft>
                <a:spcPts val="1800"/>
              </a:spcAft>
            </a:pPr>
            <a:r>
              <a:rPr lang="en-US" dirty="0"/>
              <a:t>You can suppress the output by putting a semicolon after the function call.</a:t>
            </a:r>
          </a:p>
          <a:p>
            <a:pPr>
              <a:spcBef>
                <a:spcPts val="1200"/>
              </a:spcBef>
              <a:spcAft>
                <a:spcPts val="1800"/>
              </a:spcAft>
            </a:pPr>
            <a:r>
              <a:rPr lang="en-US" dirty="0"/>
              <a:t>For example, if you type </a:t>
            </a:r>
            <a:r>
              <a:rPr lang="en-US" dirty="0">
                <a:latin typeface="Courier Std"/>
              </a:rPr>
              <a:t>q = fun(3,7);</a:t>
            </a:r>
            <a:r>
              <a:rPr lang="en-US" dirty="0"/>
              <a:t> the value of </a:t>
            </a:r>
            <a:r>
              <a:rPr lang="en-US" dirty="0">
                <a:latin typeface="Courier Std"/>
              </a:rPr>
              <a:t>q</a:t>
            </a:r>
            <a:r>
              <a:rPr lang="en-US" dirty="0"/>
              <a:t> will be computed but not displayed (because of the semicolon).</a:t>
            </a:r>
          </a:p>
        </p:txBody>
      </p:sp>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29</a:t>
            </a:fld>
            <a:endParaRPr lang="en-US" dirty="0"/>
          </a:p>
        </p:txBody>
      </p:sp>
    </p:spTree>
    <p:extLst>
      <p:ext uri="{BB962C8B-B14F-4D97-AF65-F5344CB8AC3E}">
        <p14:creationId xmlns:p14="http://schemas.microsoft.com/office/powerpoint/2010/main" val="4195792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47A31-2A83-4F34-8F54-952A5EEBD7D2}"/>
              </a:ext>
            </a:extLst>
          </p:cNvPr>
          <p:cNvSpPr>
            <a:spLocks noGrp="1"/>
          </p:cNvSpPr>
          <p:nvPr>
            <p:ph type="title"/>
          </p:nvPr>
        </p:nvSpPr>
        <p:spPr/>
        <p:txBody>
          <a:bodyPr>
            <a:normAutofit/>
          </a:bodyPr>
          <a:lstStyle/>
          <a:p>
            <a:r>
              <a:rPr lang="en-US" dirty="0"/>
              <a:t>Getting Help for Functions</a:t>
            </a:r>
          </a:p>
        </p:txBody>
      </p:sp>
      <p:sp>
        <p:nvSpPr>
          <p:cNvPr id="3" name="Content Placeholder 2">
            <a:extLst>
              <a:ext uri="{FF2B5EF4-FFF2-40B4-BE49-F238E27FC236}">
                <a16:creationId xmlns:a16="http://schemas.microsoft.com/office/drawing/2014/main" id="{39FBD600-2527-46AB-9B30-F03E39D60C48}"/>
              </a:ext>
            </a:extLst>
          </p:cNvPr>
          <p:cNvSpPr>
            <a:spLocks noGrp="1"/>
          </p:cNvSpPr>
          <p:nvPr>
            <p:ph sz="quarter" idx="11"/>
          </p:nvPr>
        </p:nvSpPr>
        <p:spPr>
          <a:xfrm>
            <a:off x="684336" y="1502229"/>
            <a:ext cx="7775328" cy="2521131"/>
          </a:xfrm>
        </p:spPr>
        <p:txBody>
          <a:bodyPr>
            <a:normAutofit/>
          </a:bodyPr>
          <a:lstStyle/>
          <a:p>
            <a:pPr>
              <a:spcBef>
                <a:spcPts val="1800"/>
              </a:spcBef>
              <a:spcAft>
                <a:spcPts val="1800"/>
              </a:spcAft>
            </a:pPr>
            <a:r>
              <a:rPr lang="en-US" dirty="0"/>
              <a:t>You can use the </a:t>
            </a:r>
            <a:r>
              <a:rPr lang="en-US" dirty="0" err="1">
                <a:latin typeface="Courier Std"/>
              </a:rPr>
              <a:t>lookfor</a:t>
            </a:r>
            <a:r>
              <a:rPr lang="en-US" dirty="0"/>
              <a:t> command to find functions that are relevant to your application. </a:t>
            </a:r>
          </a:p>
          <a:p>
            <a:pPr>
              <a:spcBef>
                <a:spcPts val="1800"/>
              </a:spcBef>
            </a:pPr>
            <a:r>
              <a:rPr lang="en-US" dirty="0"/>
              <a:t>For example, type </a:t>
            </a:r>
            <a:r>
              <a:rPr lang="en-US" dirty="0" err="1">
                <a:latin typeface="Courier Std"/>
              </a:rPr>
              <a:t>lookfor</a:t>
            </a:r>
            <a:r>
              <a:rPr lang="en-US" dirty="0">
                <a:latin typeface="Courier Std"/>
              </a:rPr>
              <a:t> imaginary</a:t>
            </a:r>
            <a:r>
              <a:rPr lang="en-US" dirty="0"/>
              <a:t> to get a list of the functions that deal with imaginary numbers. You will see listed:</a:t>
            </a:r>
          </a:p>
        </p:txBody>
      </p:sp>
      <p:graphicFrame>
        <p:nvGraphicFramePr>
          <p:cNvPr id="4" name="Table 3">
            <a:extLst>
              <a:ext uri="{FF2B5EF4-FFF2-40B4-BE49-F238E27FC236}">
                <a16:creationId xmlns:a16="http://schemas.microsoft.com/office/drawing/2014/main" id="{39BC2CF1-CC3C-4D35-BE12-2320565B596F}"/>
              </a:ext>
            </a:extLst>
          </p:cNvPr>
          <p:cNvGraphicFramePr>
            <a:graphicFrameLocks noGrp="1"/>
          </p:cNvGraphicFramePr>
          <p:nvPr>
            <p:extLst>
              <p:ext uri="{D42A27DB-BD31-4B8C-83A1-F6EECF244321}">
                <p14:modId xmlns:p14="http://schemas.microsoft.com/office/powerpoint/2010/main" val="2000998006"/>
              </p:ext>
            </p:extLst>
          </p:nvPr>
        </p:nvGraphicFramePr>
        <p:xfrm>
          <a:off x="652385" y="4216840"/>
          <a:ext cx="5669280" cy="1371600"/>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448030852"/>
                    </a:ext>
                  </a:extLst>
                </a:gridCol>
                <a:gridCol w="4206240">
                  <a:extLst>
                    <a:ext uri="{9D8B030D-6E8A-4147-A177-3AD203B41FA5}">
                      <a16:colId xmlns:a16="http://schemas.microsoft.com/office/drawing/2014/main" val="2419610600"/>
                    </a:ext>
                  </a:extLst>
                </a:gridCol>
              </a:tblGrid>
              <a:tr h="370840">
                <a:tc>
                  <a:txBody>
                    <a:bodyPr/>
                    <a:lstStyle/>
                    <a:p>
                      <a:pPr algn="l" eaLnBrk="1" hangingPunct="1"/>
                      <a:r>
                        <a:rPr lang="en-US" sz="2400" b="0" dirty="0" err="1">
                          <a:solidFill>
                            <a:schemeClr val="tx1"/>
                          </a:solidFill>
                          <a:latin typeface="Courier Std" pitchFamily="49" charset="0"/>
                        </a:rPr>
                        <a:t>imag</a:t>
                      </a:r>
                      <a:endParaRPr lang="en-US" sz="2400" b="0" dirty="0">
                        <a:solidFill>
                          <a:schemeClr val="tx1"/>
                        </a:solidFill>
                        <a:latin typeface="Courier Std"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eaLnBrk="1" hangingPunct="1"/>
                      <a:r>
                        <a:rPr lang="en-US" sz="2400" b="0" dirty="0">
                          <a:solidFill>
                            <a:schemeClr val="tx1"/>
                          </a:solidFill>
                          <a:latin typeface="Courier Std" pitchFamily="49" charset="0"/>
                        </a:rPr>
                        <a:t>Complex imaginary part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54046232"/>
                  </a:ext>
                </a:extLst>
              </a:tr>
              <a:tr h="370840">
                <a:tc>
                  <a:txBody>
                    <a:bodyPr/>
                    <a:lstStyle/>
                    <a:p>
                      <a:pPr algn="l" eaLnBrk="1" hangingPunct="1"/>
                      <a:r>
                        <a:rPr lang="en-US" sz="2400" b="0" dirty="0" err="1">
                          <a:solidFill>
                            <a:schemeClr val="tx1"/>
                          </a:solidFill>
                          <a:latin typeface="Courier Std" pitchFamily="49" charset="0"/>
                        </a:rPr>
                        <a:t>i</a:t>
                      </a:r>
                      <a:endParaRPr lang="en-US" sz="2400" b="0" dirty="0">
                        <a:solidFill>
                          <a:schemeClr val="tx1"/>
                        </a:solidFill>
                        <a:latin typeface="Courier Std"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eaLnBrk="1" hangingPunct="1"/>
                      <a:r>
                        <a:rPr lang="en-US" sz="2400" b="0" dirty="0">
                          <a:solidFill>
                            <a:schemeClr val="tx1"/>
                          </a:solidFill>
                          <a:latin typeface="Courier Std" pitchFamily="49" charset="0"/>
                        </a:rPr>
                        <a:t>Imaginary unit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5690939"/>
                  </a:ext>
                </a:extLst>
              </a:tr>
              <a:tr h="370840">
                <a:tc>
                  <a:txBody>
                    <a:bodyPr/>
                    <a:lstStyle/>
                    <a:p>
                      <a:pPr algn="l" eaLnBrk="1" hangingPunct="1"/>
                      <a:r>
                        <a:rPr lang="en-US" sz="2400" b="0" dirty="0">
                          <a:solidFill>
                            <a:schemeClr val="tx1"/>
                          </a:solidFill>
                          <a:latin typeface="Courier Std" pitchFamily="49" charset="0"/>
                        </a:rPr>
                        <a:t>j</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eaLnBrk="1" hangingPunct="1"/>
                      <a:r>
                        <a:rPr lang="en-US" sz="2400" b="0" dirty="0">
                          <a:solidFill>
                            <a:schemeClr val="tx1"/>
                          </a:solidFill>
                          <a:latin typeface="Courier Std" pitchFamily="49" charset="0"/>
                        </a:rPr>
                        <a:t>Imaginary unit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7130651"/>
                  </a:ext>
                </a:extLst>
              </a:tr>
            </a:tbl>
          </a:graphicData>
        </a:graphic>
      </p:graphicFrame>
      <p:sp>
        <p:nvSpPr>
          <p:cNvPr id="7" name="Slide Number Placeholder 5">
            <a:extLst>
              <a:ext uri="{FF2B5EF4-FFF2-40B4-BE49-F238E27FC236}">
                <a16:creationId xmlns:a16="http://schemas.microsoft.com/office/drawing/2014/main" id="{178DE560-FA4E-4BA5-8981-2519CBEDAF92}"/>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3</a:t>
            </a:fld>
            <a:endParaRPr lang="en-US" dirty="0"/>
          </a:p>
        </p:txBody>
      </p:sp>
    </p:spTree>
    <p:extLst>
      <p:ext uri="{BB962C8B-B14F-4D97-AF65-F5344CB8AC3E}">
        <p14:creationId xmlns:p14="http://schemas.microsoft.com/office/powerpoint/2010/main" val="2963765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p:txBody>
          <a:bodyPr/>
          <a:lstStyle/>
          <a:p>
            <a:r>
              <a:rPr lang="en-US" dirty="0"/>
              <a:t>Local Variables </a:t>
            </a:r>
            <a:r>
              <a:rPr lang="en-US" sz="1200" dirty="0"/>
              <a:t>1</a:t>
            </a:r>
          </a:p>
        </p:txBody>
      </p:sp>
      <p:sp>
        <p:nvSpPr>
          <p:cNvPr id="3" name="Content Placeholder 2">
            <a:extLst>
              <a:ext uri="{FF2B5EF4-FFF2-40B4-BE49-F238E27FC236}">
                <a16:creationId xmlns:a16="http://schemas.microsoft.com/office/drawing/2014/main" id="{91240D7C-6BBD-4611-A48D-3A33E2886147}"/>
              </a:ext>
            </a:extLst>
          </p:cNvPr>
          <p:cNvSpPr>
            <a:spLocks noGrp="1"/>
          </p:cNvSpPr>
          <p:nvPr>
            <p:ph sz="quarter" idx="11"/>
          </p:nvPr>
        </p:nvSpPr>
        <p:spPr>
          <a:xfrm>
            <a:off x="803178" y="1403753"/>
            <a:ext cx="7623369" cy="5171302"/>
          </a:xfrm>
        </p:spPr>
        <p:txBody>
          <a:bodyPr>
            <a:noAutofit/>
          </a:bodyPr>
          <a:lstStyle/>
          <a:p>
            <a:pPr>
              <a:spcBef>
                <a:spcPts val="672"/>
              </a:spcBef>
              <a:spcAft>
                <a:spcPts val="1200"/>
              </a:spcAft>
            </a:pPr>
            <a:r>
              <a:rPr lang="en-US" sz="2000" dirty="0"/>
              <a:t>The variables </a:t>
            </a:r>
            <a:r>
              <a:rPr lang="en-US" sz="2000" dirty="0">
                <a:latin typeface="Courier Std"/>
              </a:rPr>
              <a:t>x</a:t>
            </a:r>
            <a:r>
              <a:rPr lang="en-US" sz="2000" dirty="0"/>
              <a:t> and </a:t>
            </a:r>
            <a:r>
              <a:rPr lang="en-US" sz="2000" dirty="0">
                <a:latin typeface="Courier Std"/>
              </a:rPr>
              <a:t>y</a:t>
            </a:r>
            <a:r>
              <a:rPr lang="en-US" sz="2000" dirty="0"/>
              <a:t> are local to the function </a:t>
            </a:r>
            <a:r>
              <a:rPr lang="en-US" sz="2000" dirty="0">
                <a:latin typeface="Courier Std"/>
              </a:rPr>
              <a:t>fun</a:t>
            </a:r>
            <a:r>
              <a:rPr lang="en-US" sz="2000" dirty="0"/>
              <a:t>, so unless you pass their values by naming them </a:t>
            </a:r>
            <a:r>
              <a:rPr lang="en-US" sz="2000" dirty="0">
                <a:latin typeface="Courier Std"/>
              </a:rPr>
              <a:t>x</a:t>
            </a:r>
            <a:r>
              <a:rPr lang="en-US" sz="2000" dirty="0"/>
              <a:t> and </a:t>
            </a:r>
            <a:r>
              <a:rPr lang="en-US" sz="2000" dirty="0">
                <a:latin typeface="Courier Std"/>
              </a:rPr>
              <a:t>y</a:t>
            </a:r>
            <a:r>
              <a:rPr lang="en-US" sz="2000" dirty="0"/>
              <a:t>, their values will not be available in the workspace outside the function. The variable </a:t>
            </a:r>
            <a:r>
              <a:rPr lang="en-US" sz="2000" dirty="0">
                <a:latin typeface="Courier Std"/>
              </a:rPr>
              <a:t>u</a:t>
            </a:r>
            <a:r>
              <a:rPr lang="en-US" sz="2000" dirty="0"/>
              <a:t> is also local to the function. For example,</a:t>
            </a:r>
          </a:p>
          <a:p>
            <a:r>
              <a:rPr lang="en-US" sz="2000" dirty="0">
                <a:latin typeface="Courier Std"/>
              </a:rPr>
              <a:t>&gt;&gt;x = 3;y = 7;</a:t>
            </a:r>
          </a:p>
          <a:p>
            <a:r>
              <a:rPr lang="en-US" sz="2000" dirty="0">
                <a:latin typeface="Courier Std"/>
              </a:rPr>
              <a:t>&gt;&gt;q = fun(</a:t>
            </a:r>
            <a:r>
              <a:rPr lang="en-US" sz="2000" dirty="0" err="1">
                <a:latin typeface="Courier Std"/>
              </a:rPr>
              <a:t>x,y</a:t>
            </a:r>
            <a:r>
              <a:rPr lang="en-US" sz="2000" dirty="0">
                <a:latin typeface="Courier Std"/>
              </a:rPr>
              <a:t>);</a:t>
            </a:r>
          </a:p>
          <a:p>
            <a:r>
              <a:rPr lang="en-US" sz="2000" dirty="0">
                <a:latin typeface="Courier Std"/>
              </a:rPr>
              <a:t>&gt;&gt;x</a:t>
            </a:r>
          </a:p>
          <a:p>
            <a:r>
              <a:rPr lang="en-US" sz="2000" dirty="0">
                <a:latin typeface="Courier Std"/>
              </a:rPr>
              <a:t>x =</a:t>
            </a:r>
          </a:p>
          <a:p>
            <a:r>
              <a:rPr lang="en-US" sz="2000" dirty="0">
                <a:latin typeface="Courier Std"/>
              </a:rPr>
              <a:t>  3</a:t>
            </a:r>
          </a:p>
          <a:p>
            <a:r>
              <a:rPr lang="en-US" sz="2000" dirty="0">
                <a:latin typeface="Courier Std"/>
              </a:rPr>
              <a:t>&gt;&gt;y</a:t>
            </a:r>
          </a:p>
          <a:p>
            <a:r>
              <a:rPr lang="en-US" sz="2000" dirty="0">
                <a:latin typeface="Courier Std"/>
              </a:rPr>
              <a:t>y =</a:t>
            </a:r>
          </a:p>
          <a:p>
            <a:r>
              <a:rPr lang="en-US" sz="2000" dirty="0">
                <a:latin typeface="Courier Std"/>
              </a:rPr>
              <a:t>  7</a:t>
            </a:r>
          </a:p>
          <a:p>
            <a:r>
              <a:rPr lang="en-US" sz="2000" dirty="0">
                <a:latin typeface="Courier Std"/>
              </a:rPr>
              <a:t>&gt;&gt;u</a:t>
            </a:r>
          </a:p>
          <a:p>
            <a:r>
              <a:rPr lang="en-US" sz="2000" dirty="0">
                <a:latin typeface="Courier Std"/>
              </a:rPr>
              <a:t>??? Undefined function or variable ’u’.</a:t>
            </a:r>
          </a:p>
        </p:txBody>
      </p:sp>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30</a:t>
            </a:fld>
            <a:endParaRPr lang="en-US" dirty="0"/>
          </a:p>
        </p:txBody>
      </p:sp>
    </p:spTree>
    <p:extLst>
      <p:ext uri="{BB962C8B-B14F-4D97-AF65-F5344CB8AC3E}">
        <p14:creationId xmlns:p14="http://schemas.microsoft.com/office/powerpoint/2010/main" val="224313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p:txBody>
          <a:bodyPr>
            <a:normAutofit/>
          </a:bodyPr>
          <a:lstStyle/>
          <a:p>
            <a:r>
              <a:rPr lang="en-US" dirty="0"/>
              <a:t>Argument Order</a:t>
            </a:r>
          </a:p>
        </p:txBody>
      </p:sp>
      <p:sp>
        <p:nvSpPr>
          <p:cNvPr id="3" name="Content Placeholder 2">
            <a:extLst>
              <a:ext uri="{FF2B5EF4-FFF2-40B4-BE49-F238E27FC236}">
                <a16:creationId xmlns:a16="http://schemas.microsoft.com/office/drawing/2014/main" id="{91240D7C-6BBD-4611-A48D-3A33E2886147}"/>
              </a:ext>
            </a:extLst>
          </p:cNvPr>
          <p:cNvSpPr>
            <a:spLocks noGrp="1"/>
          </p:cNvSpPr>
          <p:nvPr>
            <p:ph sz="quarter" idx="11"/>
          </p:nvPr>
        </p:nvSpPr>
        <p:spPr>
          <a:xfrm>
            <a:off x="803178" y="1403753"/>
            <a:ext cx="7623369" cy="5171302"/>
          </a:xfrm>
        </p:spPr>
        <p:txBody>
          <a:bodyPr>
            <a:noAutofit/>
          </a:bodyPr>
          <a:lstStyle/>
          <a:p>
            <a:pPr>
              <a:spcBef>
                <a:spcPts val="1200"/>
              </a:spcBef>
              <a:spcAft>
                <a:spcPts val="600"/>
              </a:spcAft>
            </a:pPr>
            <a:r>
              <a:rPr lang="en-US" dirty="0"/>
              <a:t>Only the order of the arguments is important, not the names of the arguments:</a:t>
            </a:r>
          </a:p>
          <a:p>
            <a:pPr>
              <a:spcBef>
                <a:spcPts val="1200"/>
              </a:spcBef>
              <a:spcAft>
                <a:spcPts val="600"/>
              </a:spcAft>
            </a:pPr>
            <a:r>
              <a:rPr lang="en-US" dirty="0">
                <a:latin typeface="Courier Std"/>
              </a:rPr>
              <a:t>&gt;&gt;x = 7;y = 3;</a:t>
            </a:r>
          </a:p>
          <a:p>
            <a:pPr>
              <a:spcBef>
                <a:spcPts val="1200"/>
              </a:spcBef>
              <a:spcAft>
                <a:spcPts val="600"/>
              </a:spcAft>
            </a:pPr>
            <a:r>
              <a:rPr lang="en-US" dirty="0">
                <a:latin typeface="Courier Std"/>
              </a:rPr>
              <a:t>&gt;&gt;z = fun(</a:t>
            </a:r>
            <a:r>
              <a:rPr lang="en-US" dirty="0" err="1">
                <a:latin typeface="Courier Std"/>
              </a:rPr>
              <a:t>y,x</a:t>
            </a:r>
            <a:r>
              <a:rPr lang="en-US" dirty="0">
                <a:latin typeface="Courier Std"/>
              </a:rPr>
              <a:t>) </a:t>
            </a:r>
          </a:p>
          <a:p>
            <a:pPr>
              <a:spcBef>
                <a:spcPts val="1200"/>
              </a:spcBef>
              <a:spcAft>
                <a:spcPts val="600"/>
              </a:spcAft>
            </a:pPr>
            <a:r>
              <a:rPr lang="en-US" dirty="0">
                <a:latin typeface="Courier Std"/>
              </a:rPr>
              <a:t>z =</a:t>
            </a:r>
          </a:p>
          <a:p>
            <a:pPr>
              <a:spcBef>
                <a:spcPts val="1200"/>
              </a:spcBef>
              <a:spcAft>
                <a:spcPts val="600"/>
              </a:spcAft>
            </a:pPr>
            <a:r>
              <a:rPr lang="en-US" dirty="0">
                <a:latin typeface="Courier Std"/>
              </a:rPr>
              <a:t>   303</a:t>
            </a:r>
          </a:p>
          <a:p>
            <a:pPr>
              <a:spcBef>
                <a:spcPts val="1800"/>
              </a:spcBef>
              <a:spcAft>
                <a:spcPts val="600"/>
              </a:spcAft>
            </a:pPr>
            <a:r>
              <a:rPr lang="en-US" dirty="0"/>
              <a:t>The second line is equivalent to</a:t>
            </a:r>
            <a:r>
              <a:rPr lang="en-US" dirty="0">
                <a:latin typeface="Courier Std"/>
              </a:rPr>
              <a:t> z = fun(3,7).</a:t>
            </a:r>
          </a:p>
        </p:txBody>
      </p:sp>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31</a:t>
            </a:fld>
            <a:endParaRPr lang="en-US" dirty="0"/>
          </a:p>
        </p:txBody>
      </p:sp>
    </p:spTree>
    <p:extLst>
      <p:ext uri="{BB962C8B-B14F-4D97-AF65-F5344CB8AC3E}">
        <p14:creationId xmlns:p14="http://schemas.microsoft.com/office/powerpoint/2010/main" val="4205958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p:txBody>
          <a:bodyPr>
            <a:normAutofit/>
          </a:bodyPr>
          <a:lstStyle/>
          <a:p>
            <a:r>
              <a:rPr lang="en-US" dirty="0"/>
              <a:t>Arrays as Inputs</a:t>
            </a:r>
          </a:p>
        </p:txBody>
      </p:sp>
      <p:sp>
        <p:nvSpPr>
          <p:cNvPr id="3" name="Content Placeholder 2">
            <a:extLst>
              <a:ext uri="{FF2B5EF4-FFF2-40B4-BE49-F238E27FC236}">
                <a16:creationId xmlns:a16="http://schemas.microsoft.com/office/drawing/2014/main" id="{91240D7C-6BBD-4611-A48D-3A33E2886147}"/>
              </a:ext>
            </a:extLst>
          </p:cNvPr>
          <p:cNvSpPr>
            <a:spLocks noGrp="1"/>
          </p:cNvSpPr>
          <p:nvPr>
            <p:ph sz="quarter" idx="11"/>
          </p:nvPr>
        </p:nvSpPr>
        <p:spPr>
          <a:xfrm>
            <a:off x="803178" y="1403753"/>
            <a:ext cx="7623369" cy="5171302"/>
          </a:xfrm>
        </p:spPr>
        <p:txBody>
          <a:bodyPr>
            <a:noAutofit/>
          </a:bodyPr>
          <a:lstStyle/>
          <a:p>
            <a:pPr>
              <a:spcBef>
                <a:spcPts val="1200"/>
              </a:spcBef>
              <a:spcAft>
                <a:spcPts val="600"/>
              </a:spcAft>
            </a:pPr>
            <a:r>
              <a:rPr lang="en-US" dirty="0"/>
              <a:t>You can use arrays as input arguments:</a:t>
            </a:r>
          </a:p>
          <a:p>
            <a:pPr>
              <a:spcBef>
                <a:spcPts val="1200"/>
              </a:spcBef>
              <a:spcAft>
                <a:spcPts val="600"/>
              </a:spcAft>
            </a:pPr>
            <a:r>
              <a:rPr lang="en-US" dirty="0">
                <a:latin typeface="Courier Std"/>
              </a:rPr>
              <a:t>&gt;&gt;r = fun(2:4,7:9)</a:t>
            </a:r>
          </a:p>
          <a:p>
            <a:pPr>
              <a:spcBef>
                <a:spcPts val="1200"/>
              </a:spcBef>
              <a:spcAft>
                <a:spcPts val="600"/>
              </a:spcAft>
            </a:pPr>
            <a:r>
              <a:rPr lang="en-US" dirty="0">
                <a:latin typeface="Courier Std"/>
              </a:rPr>
              <a:t>r =</a:t>
            </a:r>
          </a:p>
          <a:p>
            <a:pPr>
              <a:spcBef>
                <a:spcPts val="1200"/>
              </a:spcBef>
              <a:spcAft>
                <a:spcPts val="600"/>
              </a:spcAft>
            </a:pPr>
            <a:r>
              <a:rPr lang="en-US" dirty="0">
                <a:latin typeface="Courier Std"/>
              </a:rPr>
              <a:t>   300    393    498</a:t>
            </a:r>
          </a:p>
        </p:txBody>
      </p:sp>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32</a:t>
            </a:fld>
            <a:endParaRPr lang="en-US" dirty="0"/>
          </a:p>
        </p:txBody>
      </p:sp>
    </p:spTree>
    <p:extLst>
      <p:ext uri="{BB962C8B-B14F-4D97-AF65-F5344CB8AC3E}">
        <p14:creationId xmlns:p14="http://schemas.microsoft.com/office/powerpoint/2010/main" val="877373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93CC-163E-4D69-B764-8CEDC229E715}"/>
              </a:ext>
            </a:extLst>
          </p:cNvPr>
          <p:cNvSpPr>
            <a:spLocks noGrp="1"/>
          </p:cNvSpPr>
          <p:nvPr>
            <p:ph type="title"/>
          </p:nvPr>
        </p:nvSpPr>
        <p:spPr/>
        <p:txBody>
          <a:bodyPr/>
          <a:lstStyle/>
          <a:p>
            <a:r>
              <a:rPr lang="en-US" dirty="0"/>
              <a:t>Question 6</a:t>
            </a:r>
          </a:p>
        </p:txBody>
      </p:sp>
      <p:sp>
        <p:nvSpPr>
          <p:cNvPr id="6" name="Slide Number Placeholder 5">
            <a:extLst>
              <a:ext uri="{FF2B5EF4-FFF2-40B4-BE49-F238E27FC236}">
                <a16:creationId xmlns:a16="http://schemas.microsoft.com/office/drawing/2014/main" id="{2CA4BC44-09FB-4F56-90DD-46F8BB4B8F0E}"/>
              </a:ext>
            </a:extLst>
          </p:cNvPr>
          <p:cNvSpPr>
            <a:spLocks noGrp="1"/>
          </p:cNvSpPr>
          <p:nvPr>
            <p:ph type="sldNum" sz="quarter" idx="10"/>
          </p:nvPr>
        </p:nvSpPr>
        <p:spPr/>
        <p:txBody>
          <a:bodyPr/>
          <a:lstStyle/>
          <a:p>
            <a:fld id="{68151E55-6873-49E2-B8D5-2F265E6F1973}" type="slidenum">
              <a:rPr lang="en-US" smtClean="0"/>
              <a:t>33</a:t>
            </a:fld>
            <a:endParaRPr lang="en-US" dirty="0"/>
          </a:p>
        </p:txBody>
      </p:sp>
      <p:pic>
        <p:nvPicPr>
          <p:cNvPr id="4" name="Picture 3">
            <a:extLst>
              <a:ext uri="{FF2B5EF4-FFF2-40B4-BE49-F238E27FC236}">
                <a16:creationId xmlns:a16="http://schemas.microsoft.com/office/drawing/2014/main" id="{A58EC709-9314-1146-4CEE-45BAD17A4220}"/>
              </a:ext>
            </a:extLst>
          </p:cNvPr>
          <p:cNvPicPr>
            <a:picLocks noChangeAspect="1"/>
          </p:cNvPicPr>
          <p:nvPr/>
        </p:nvPicPr>
        <p:blipFill>
          <a:blip r:embed="rId2"/>
          <a:stretch>
            <a:fillRect/>
          </a:stretch>
        </p:blipFill>
        <p:spPr>
          <a:xfrm>
            <a:off x="4921779" y="2697729"/>
            <a:ext cx="2524125" cy="1857646"/>
          </a:xfrm>
          <a:prstGeom prst="rect">
            <a:avLst/>
          </a:prstGeom>
        </p:spPr>
      </p:pic>
      <p:pic>
        <p:nvPicPr>
          <p:cNvPr id="5" name="Picture 4">
            <a:extLst>
              <a:ext uri="{FF2B5EF4-FFF2-40B4-BE49-F238E27FC236}">
                <a16:creationId xmlns:a16="http://schemas.microsoft.com/office/drawing/2014/main" id="{6564DB39-7324-2B42-B5E7-7598BFCD9883}"/>
              </a:ext>
            </a:extLst>
          </p:cNvPr>
          <p:cNvPicPr>
            <a:picLocks noChangeAspect="1"/>
          </p:cNvPicPr>
          <p:nvPr/>
        </p:nvPicPr>
        <p:blipFill>
          <a:blip r:embed="rId3"/>
          <a:stretch>
            <a:fillRect/>
          </a:stretch>
        </p:blipFill>
        <p:spPr>
          <a:xfrm>
            <a:off x="4921779" y="5171245"/>
            <a:ext cx="1276350" cy="1076325"/>
          </a:xfrm>
          <a:prstGeom prst="rect">
            <a:avLst/>
          </a:prstGeo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880FCDD-0147-324E-174E-2D0225CC746E}"/>
                  </a:ext>
                </a:extLst>
              </p:cNvPr>
              <p:cNvSpPr txBox="1">
                <a:spLocks/>
              </p:cNvSpPr>
              <p:nvPr/>
            </p:nvSpPr>
            <p:spPr>
              <a:xfrm>
                <a:off x="529167" y="1148592"/>
                <a:ext cx="8085666" cy="3406783"/>
              </a:xfrm>
              <a:prstGeom prst="rect">
                <a:avLst/>
              </a:prstGeom>
            </p:spPr>
            <p:txBody>
              <a:bodyPr/>
              <a:lstStyle>
                <a:lvl1pPr marL="0" indent="0" algn="l" rtl="0" eaLnBrk="0" fontAlgn="base" hangingPunct="0">
                  <a:spcBef>
                    <a:spcPts val="1200"/>
                  </a:spcBef>
                  <a:spcAft>
                    <a:spcPts val="600"/>
                  </a:spcAft>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320040" algn="l" rtl="0" eaLnBrk="0" fontAlgn="base" hangingPunct="0">
                  <a:spcBef>
                    <a:spcPts val="1200"/>
                  </a:spcBef>
                  <a:spcAft>
                    <a:spcPts val="600"/>
                  </a:spcAft>
                  <a:buClr>
                    <a:srgbClr val="214E91"/>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22960" indent="-274320" algn="l" rtl="0" eaLnBrk="0" fontAlgn="base" hangingPunct="0">
                  <a:spcBef>
                    <a:spcPts val="1200"/>
                  </a:spcBef>
                  <a:spcAft>
                    <a:spcPts val="600"/>
                  </a:spcAft>
                  <a:buClr>
                    <a:srgbClr val="B6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188720" indent="-228600" algn="l" rtl="0" eaLnBrk="0" fontAlgn="base" hangingPunct="0">
                  <a:spcBef>
                    <a:spcPts val="1200"/>
                  </a:spcBef>
                  <a:spcAft>
                    <a:spcPts val="600"/>
                  </a:spcAft>
                  <a:buClr>
                    <a:srgbClr val="420747"/>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1554480" indent="-228600" algn="l" rtl="0" eaLnBrk="0" fontAlgn="base" hangingPunct="0">
                  <a:spcBef>
                    <a:spcPts val="1200"/>
                  </a:spcBef>
                  <a:spcAft>
                    <a:spcPts val="60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defTabSz="914400" rtl="0" eaLnBrk="0" fontAlgn="base" latinLnBrk="0" hangingPunct="0">
                  <a:lnSpc>
                    <a:spcPct val="100000"/>
                  </a:lnSpc>
                  <a:spcBef>
                    <a:spcPts val="1200"/>
                  </a:spcBef>
                  <a:spcAft>
                    <a:spcPts val="600"/>
                  </a:spcAft>
                  <a:buClrTx/>
                  <a:buSzTx/>
                  <a:buFont typeface="Arial" panose="020B0604020202020204" pitchFamily="34" charset="0"/>
                  <a:buNone/>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Q6- Create a function called cone that computes the volume </a:t>
                </a:r>
                <a:r>
                  <a:rPr kumimoji="0" lang="en-CA" sz="2000" i="1"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V </a:t>
                </a: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of a cone whose height is </a:t>
                </a:r>
                <a:r>
                  <a:rPr kumimoji="0" lang="en-CA" sz="2000" i="1"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h </a:t>
                </a: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and whose radius is </a:t>
                </a:r>
                <a:r>
                  <a:rPr kumimoji="0" lang="en-CA" sz="2000" i="1"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r</a:t>
                </a: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(Do not forget to check if a file already exists by that name!) The volume is given by </a:t>
                </a:r>
                <a14:m>
                  <m:oMath xmlns:m="http://schemas.openxmlformats.org/officeDocument/2006/math">
                    <m:r>
                      <a:rPr kumimoji="0" lang="pt-BR"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𝑉</m:t>
                    </m:r>
                    <m:r>
                      <a:rPr kumimoji="0" lang="pt-BR"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 = </m:t>
                    </m:r>
                    <m:r>
                      <a:rPr kumimoji="0" lang="pt-BR"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𝜋</m:t>
                    </m:r>
                    <m:r>
                      <a:rPr kumimoji="0" lang="pt-BR"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 </m:t>
                    </m:r>
                    <m:sSup>
                      <m:sSupPr>
                        <m:ctrlPr>
                          <a:rPr kumimoji="0" lang="pt-BR" sz="200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ctrlPr>
                      </m:sSupPr>
                      <m:e>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𝑟</m:t>
                        </m:r>
                      </m:e>
                      <m:sup>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2</m:t>
                        </m:r>
                      </m:sup>
                    </m:sSup>
                    <m:r>
                      <a:rPr kumimoji="0" lang="pt-BR"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 </m:t>
                    </m:r>
                    <m:r>
                      <a:rPr kumimoji="0" lang="pt-BR"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h</m:t>
                    </m:r>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/3</m:t>
                    </m:r>
                  </m:oMath>
                </a14:m>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For r=4 and h=70 the result is:</a:t>
                </a:r>
              </a:p>
              <a:p>
                <a:pPr marL="514350" marR="0" lvl="0" indent="-514350" algn="just"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3.27e+03</a:t>
                </a:r>
              </a:p>
              <a:p>
                <a:pPr marL="514350" marR="0" lvl="0" indent="-514350" algn="just"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2.14e+02</a:t>
                </a:r>
              </a:p>
              <a:p>
                <a:pPr marL="514350" marR="0" lvl="0" indent="-514350" algn="just"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1.17e+03 (correct)</a:t>
                </a:r>
              </a:p>
              <a:p>
                <a:pPr marL="514350" marR="0" lvl="0" indent="-514350" algn="just"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4.22e+02</a:t>
                </a:r>
              </a:p>
              <a:p>
                <a:pPr marL="0" marR="0" lvl="0" indent="0" algn="just" defTabSz="914400" rtl="0" eaLnBrk="0" fontAlgn="base" latinLnBrk="0" hangingPunct="0">
                  <a:lnSpc>
                    <a:spcPct val="100000"/>
                  </a:lnSpc>
                  <a:spcBef>
                    <a:spcPts val="0"/>
                  </a:spcBef>
                  <a:spcAft>
                    <a:spcPts val="0"/>
                  </a:spcAft>
                  <a:buClrTx/>
                  <a:buSzTx/>
                  <a:buFont typeface="Arial" panose="020B0604020202020204" pitchFamily="34" charset="0"/>
                  <a:buNone/>
                  <a:tabLst/>
                  <a:defRPr/>
                </a:pPr>
                <a:endParaRPr kumimoji="0" lang="fr-FR"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mc:Choice>
        <mc:Fallback xmlns="">
          <p:sp>
            <p:nvSpPr>
              <p:cNvPr id="7" name="Content Placeholder 2">
                <a:extLst>
                  <a:ext uri="{FF2B5EF4-FFF2-40B4-BE49-F238E27FC236}">
                    <a16:creationId xmlns:a16="http://schemas.microsoft.com/office/drawing/2014/main" id="{4880FCDD-0147-324E-174E-2D0225CC746E}"/>
                  </a:ext>
                </a:extLst>
              </p:cNvPr>
              <p:cNvSpPr txBox="1">
                <a:spLocks noRot="1" noChangeAspect="1" noMove="1" noResize="1" noEditPoints="1" noAdjustHandles="1" noChangeArrowheads="1" noChangeShapeType="1" noTextEdit="1"/>
              </p:cNvSpPr>
              <p:nvPr/>
            </p:nvSpPr>
            <p:spPr>
              <a:xfrm>
                <a:off x="529167" y="1148592"/>
                <a:ext cx="8085666" cy="3406783"/>
              </a:xfrm>
              <a:prstGeom prst="rect">
                <a:avLst/>
              </a:prstGeom>
              <a:blipFill>
                <a:blip r:embed="rId4"/>
                <a:stretch>
                  <a:fillRect l="-830" t="-894" r="-754"/>
                </a:stretch>
              </a:blipFill>
            </p:spPr>
            <p:txBody>
              <a:bodyPr/>
              <a:lstStyle/>
              <a:p>
                <a:r>
                  <a:rPr lang="en-US">
                    <a:noFill/>
                  </a:rPr>
                  <a:t> </a:t>
                </a:r>
              </a:p>
            </p:txBody>
          </p:sp>
        </mc:Fallback>
      </mc:AlternateContent>
    </p:spTree>
    <p:extLst>
      <p:ext uri="{BB962C8B-B14F-4D97-AF65-F5344CB8AC3E}">
        <p14:creationId xmlns:p14="http://schemas.microsoft.com/office/powerpoint/2010/main" val="1619761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p:txBody>
          <a:bodyPr>
            <a:normAutofit/>
          </a:bodyPr>
          <a:lstStyle/>
          <a:p>
            <a:r>
              <a:rPr lang="en-US" dirty="0"/>
              <a:t>Multiple Outputs</a:t>
            </a:r>
          </a:p>
        </p:txBody>
      </p:sp>
      <p:sp>
        <p:nvSpPr>
          <p:cNvPr id="3" name="Content Placeholder 2">
            <a:extLst>
              <a:ext uri="{FF2B5EF4-FFF2-40B4-BE49-F238E27FC236}">
                <a16:creationId xmlns:a16="http://schemas.microsoft.com/office/drawing/2014/main" id="{91240D7C-6BBD-4611-A48D-3A33E2886147}"/>
              </a:ext>
            </a:extLst>
          </p:cNvPr>
          <p:cNvSpPr>
            <a:spLocks noGrp="1"/>
          </p:cNvSpPr>
          <p:nvPr>
            <p:ph sz="quarter" idx="11"/>
          </p:nvPr>
        </p:nvSpPr>
        <p:spPr>
          <a:xfrm>
            <a:off x="487294" y="1071244"/>
            <a:ext cx="7623369" cy="4968912"/>
          </a:xfrm>
        </p:spPr>
        <p:txBody>
          <a:bodyPr>
            <a:noAutofit/>
          </a:bodyPr>
          <a:lstStyle/>
          <a:p>
            <a:pPr>
              <a:spcBef>
                <a:spcPts val="1200"/>
              </a:spcBef>
              <a:spcAft>
                <a:spcPts val="600"/>
              </a:spcAft>
            </a:pPr>
            <a:r>
              <a:rPr lang="en-US" dirty="0"/>
              <a:t>A function may have more than one output. These are enclosed in square brackets. </a:t>
            </a:r>
          </a:p>
          <a:p>
            <a:pPr>
              <a:spcBef>
                <a:spcPts val="1200"/>
              </a:spcBef>
              <a:spcAft>
                <a:spcPts val="600"/>
              </a:spcAft>
            </a:pPr>
            <a:r>
              <a:rPr lang="en-US" dirty="0"/>
              <a:t>For example, the function </a:t>
            </a:r>
            <a:r>
              <a:rPr lang="en-US" dirty="0">
                <a:latin typeface="Courier Std"/>
              </a:rPr>
              <a:t>circle</a:t>
            </a:r>
            <a:r>
              <a:rPr lang="en-US" dirty="0"/>
              <a:t> computes the area </a:t>
            </a:r>
            <a:r>
              <a:rPr lang="en-US" i="1" dirty="0"/>
              <a:t>A</a:t>
            </a:r>
            <a:r>
              <a:rPr lang="en-US" dirty="0"/>
              <a:t> and circumference </a:t>
            </a:r>
            <a:r>
              <a:rPr lang="en-US" i="1" dirty="0"/>
              <a:t>C</a:t>
            </a:r>
            <a:r>
              <a:rPr lang="en-US" dirty="0"/>
              <a:t> of a circle, given its radius as an input argument.</a:t>
            </a:r>
          </a:p>
          <a:p>
            <a:pPr>
              <a:spcBef>
                <a:spcPts val="0"/>
              </a:spcBef>
            </a:pPr>
            <a:r>
              <a:rPr lang="en-US" sz="1800" dirty="0">
                <a:latin typeface="Courier Std"/>
              </a:rPr>
              <a:t>function [A, C] = circle(r)</a:t>
            </a:r>
          </a:p>
          <a:p>
            <a:pPr marL="174625" lvl="2" indent="0">
              <a:spcBef>
                <a:spcPts val="0"/>
              </a:spcBef>
              <a:buNone/>
            </a:pPr>
            <a:r>
              <a:rPr lang="en-US" sz="1800" dirty="0">
                <a:latin typeface="Courier Std"/>
              </a:rPr>
              <a:t>A = pi*r.^2;</a:t>
            </a:r>
          </a:p>
          <a:p>
            <a:pPr marL="174625" lvl="2" indent="0">
              <a:spcBef>
                <a:spcPts val="0"/>
              </a:spcBef>
              <a:buNone/>
            </a:pPr>
            <a:r>
              <a:rPr lang="en-US" sz="1800" dirty="0">
                <a:latin typeface="Courier Std"/>
              </a:rPr>
              <a:t>C = 2*pi*r;</a:t>
            </a:r>
          </a:p>
          <a:p>
            <a:pPr>
              <a:spcBef>
                <a:spcPts val="0"/>
              </a:spcBef>
            </a:pPr>
            <a:r>
              <a:rPr lang="en-US" sz="1800" dirty="0">
                <a:latin typeface="Courier Std"/>
              </a:rPr>
              <a:t>end</a:t>
            </a:r>
          </a:p>
        </p:txBody>
      </p:sp>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34</a:t>
            </a:fld>
            <a:endParaRPr lang="en-US" dirty="0"/>
          </a:p>
        </p:txBody>
      </p:sp>
      <p:pic>
        <p:nvPicPr>
          <p:cNvPr id="5" name="Picture 4">
            <a:extLst>
              <a:ext uri="{FF2B5EF4-FFF2-40B4-BE49-F238E27FC236}">
                <a16:creationId xmlns:a16="http://schemas.microsoft.com/office/drawing/2014/main" id="{2FD53D75-B431-E9A9-0BC1-083C1EB8C08E}"/>
              </a:ext>
            </a:extLst>
          </p:cNvPr>
          <p:cNvPicPr>
            <a:picLocks noChangeAspect="1"/>
          </p:cNvPicPr>
          <p:nvPr/>
        </p:nvPicPr>
        <p:blipFill>
          <a:blip r:embed="rId2"/>
          <a:stretch>
            <a:fillRect/>
          </a:stretch>
        </p:blipFill>
        <p:spPr>
          <a:xfrm>
            <a:off x="598806" y="4868581"/>
            <a:ext cx="3467100" cy="1171575"/>
          </a:xfrm>
          <a:prstGeom prst="rect">
            <a:avLst/>
          </a:prstGeom>
        </p:spPr>
      </p:pic>
      <p:pic>
        <p:nvPicPr>
          <p:cNvPr id="7" name="Picture 6">
            <a:extLst>
              <a:ext uri="{FF2B5EF4-FFF2-40B4-BE49-F238E27FC236}">
                <a16:creationId xmlns:a16="http://schemas.microsoft.com/office/drawing/2014/main" id="{7F4E54E5-A75F-5796-162D-211E7B52659A}"/>
              </a:ext>
            </a:extLst>
          </p:cNvPr>
          <p:cNvPicPr>
            <a:picLocks noChangeAspect="1"/>
          </p:cNvPicPr>
          <p:nvPr/>
        </p:nvPicPr>
        <p:blipFill>
          <a:blip r:embed="rId3"/>
          <a:stretch>
            <a:fillRect/>
          </a:stretch>
        </p:blipFill>
        <p:spPr>
          <a:xfrm>
            <a:off x="5734352" y="3946972"/>
            <a:ext cx="2276475" cy="2228850"/>
          </a:xfrm>
          <a:prstGeom prst="rect">
            <a:avLst/>
          </a:prstGeom>
          <a:ln>
            <a:solidFill>
              <a:schemeClr val="accent1"/>
            </a:solidFill>
          </a:ln>
        </p:spPr>
      </p:pic>
    </p:spTree>
    <p:extLst>
      <p:ext uri="{BB962C8B-B14F-4D97-AF65-F5344CB8AC3E}">
        <p14:creationId xmlns:p14="http://schemas.microsoft.com/office/powerpoint/2010/main" val="22824063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93CC-163E-4D69-B764-8CEDC229E715}"/>
              </a:ext>
            </a:extLst>
          </p:cNvPr>
          <p:cNvSpPr>
            <a:spLocks noGrp="1"/>
          </p:cNvSpPr>
          <p:nvPr>
            <p:ph type="title"/>
          </p:nvPr>
        </p:nvSpPr>
        <p:spPr/>
        <p:txBody>
          <a:bodyPr/>
          <a:lstStyle/>
          <a:p>
            <a:r>
              <a:rPr lang="en-US" dirty="0"/>
              <a:t>Question 7</a:t>
            </a:r>
          </a:p>
        </p:txBody>
      </p:sp>
      <p:sp>
        <p:nvSpPr>
          <p:cNvPr id="6" name="Slide Number Placeholder 5">
            <a:extLst>
              <a:ext uri="{FF2B5EF4-FFF2-40B4-BE49-F238E27FC236}">
                <a16:creationId xmlns:a16="http://schemas.microsoft.com/office/drawing/2014/main" id="{2CA4BC44-09FB-4F56-90DD-46F8BB4B8F0E}"/>
              </a:ext>
            </a:extLst>
          </p:cNvPr>
          <p:cNvSpPr>
            <a:spLocks noGrp="1"/>
          </p:cNvSpPr>
          <p:nvPr>
            <p:ph type="sldNum" sz="quarter" idx="10"/>
          </p:nvPr>
        </p:nvSpPr>
        <p:spPr/>
        <p:txBody>
          <a:bodyPr/>
          <a:lstStyle/>
          <a:p>
            <a:fld id="{68151E55-6873-49E2-B8D5-2F265E6F1973}" type="slidenum">
              <a:rPr lang="en-US" smtClean="0"/>
              <a:t>35</a:t>
            </a:fld>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1C557806-192E-07BA-30FE-FD4DE7AE550E}"/>
                  </a:ext>
                </a:extLst>
              </p:cNvPr>
              <p:cNvSpPr txBox="1">
                <a:spLocks/>
              </p:cNvSpPr>
              <p:nvPr/>
            </p:nvSpPr>
            <p:spPr>
              <a:xfrm>
                <a:off x="489613" y="1130440"/>
                <a:ext cx="6665617" cy="3739759"/>
              </a:xfrm>
              <a:prstGeom prst="rect">
                <a:avLst/>
              </a:prstGeom>
            </p:spPr>
            <p:txBody>
              <a:bodyPr/>
              <a:lstStyle>
                <a:lvl1pPr marL="0" indent="0" algn="l" rtl="0" eaLnBrk="0" fontAlgn="base" hangingPunct="0">
                  <a:spcBef>
                    <a:spcPts val="1200"/>
                  </a:spcBef>
                  <a:spcAft>
                    <a:spcPts val="600"/>
                  </a:spcAft>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320040" algn="l" rtl="0" eaLnBrk="0" fontAlgn="base" hangingPunct="0">
                  <a:spcBef>
                    <a:spcPts val="1200"/>
                  </a:spcBef>
                  <a:spcAft>
                    <a:spcPts val="600"/>
                  </a:spcAft>
                  <a:buClr>
                    <a:srgbClr val="214E91"/>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22960" indent="-274320" algn="l" rtl="0" eaLnBrk="0" fontAlgn="base" hangingPunct="0">
                  <a:spcBef>
                    <a:spcPts val="1200"/>
                  </a:spcBef>
                  <a:spcAft>
                    <a:spcPts val="600"/>
                  </a:spcAft>
                  <a:buClr>
                    <a:srgbClr val="B6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188720" indent="-228600" algn="l" rtl="0" eaLnBrk="0" fontAlgn="base" hangingPunct="0">
                  <a:spcBef>
                    <a:spcPts val="1200"/>
                  </a:spcBef>
                  <a:spcAft>
                    <a:spcPts val="600"/>
                  </a:spcAft>
                  <a:buClr>
                    <a:srgbClr val="420747"/>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1554480" indent="-228600" algn="l" rtl="0" eaLnBrk="0" fontAlgn="base" hangingPunct="0">
                  <a:spcBef>
                    <a:spcPts val="1200"/>
                  </a:spcBef>
                  <a:spcAft>
                    <a:spcPts val="60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defTabSz="228600" rtl="0" eaLnBrk="0" fontAlgn="base" latinLnBrk="0" hangingPunct="0">
                  <a:lnSpc>
                    <a:spcPct val="100000"/>
                  </a:lnSpc>
                  <a:spcBef>
                    <a:spcPts val="1200"/>
                  </a:spcBef>
                  <a:spcAft>
                    <a:spcPts val="600"/>
                  </a:spcAft>
                  <a:buClrTx/>
                  <a:buSzTx/>
                  <a:buFont typeface="Arial" panose="020B0604020202020204" pitchFamily="34" charset="0"/>
                  <a:buNone/>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Q7- </a:t>
                </a:r>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Write a function to calculate the area, </a:t>
                </a:r>
                <a14:m>
                  <m:oMath xmlns:m="http://schemas.openxmlformats.org/officeDocument/2006/math">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𝐴</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=2</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Cambria Math" panose="02040503050406030204" pitchFamily="18" charset="0"/>
                      </a:rPr>
                      <m:t>𝜋</m:t>
                    </m:r>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Cambria Math" panose="02040503050406030204" pitchFamily="18" charset="0"/>
                      </a:rPr>
                      <m:t>𝑟h</m:t>
                    </m:r>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Cambria Math" panose="02040503050406030204" pitchFamily="18" charset="0"/>
                      </a:rPr>
                      <m:t>+2</m:t>
                    </m:r>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Cambria Math" panose="02040503050406030204" pitchFamily="18" charset="0"/>
                      </a:rPr>
                      <m:t>𝜋</m:t>
                    </m:r>
                    <m:sSup>
                      <m:sSupPr>
                        <m:ctrlPr>
                          <a:rPr kumimoji="0" lang="en-CA" sz="200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Cambria Math" panose="02040503050406030204" pitchFamily="18" charset="0"/>
                          </a:rPr>
                        </m:ctrlPr>
                      </m:sSupPr>
                      <m:e>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Cambria Math" panose="02040503050406030204" pitchFamily="18" charset="0"/>
                          </a:rPr>
                          <m:t>𝑟</m:t>
                        </m:r>
                      </m:e>
                      <m:sup>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Cambria Math" panose="02040503050406030204" pitchFamily="18" charset="0"/>
                          </a:rPr>
                          <m:t>2</m:t>
                        </m:r>
                      </m:sup>
                    </m:sSup>
                  </m:oMath>
                </a14:m>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and the volume, </a:t>
                </a:r>
                <a14:m>
                  <m:oMath xmlns:m="http://schemas.openxmlformats.org/officeDocument/2006/math">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𝑉</m:t>
                    </m:r>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m:t>
                    </m:r>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Cambria Math" panose="02040503050406030204" pitchFamily="18" charset="0"/>
                      </a:rPr>
                      <m:t>𝜋</m:t>
                    </m:r>
                    <m:sSup>
                      <m:sSupPr>
                        <m:ctrlPr>
                          <a:rPr kumimoji="0" lang="en-CA" sz="200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Cambria Math" panose="02040503050406030204" pitchFamily="18" charset="0"/>
                          </a:rPr>
                        </m:ctrlPr>
                      </m:sSupPr>
                      <m:e>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Cambria Math" panose="02040503050406030204" pitchFamily="18" charset="0"/>
                          </a:rPr>
                          <m:t>𝑟</m:t>
                        </m:r>
                      </m:e>
                      <m:sup>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Cambria Math" panose="02040503050406030204" pitchFamily="18" charset="0"/>
                          </a:rPr>
                          <m:t>2</m:t>
                        </m:r>
                      </m:sup>
                    </m:sSup>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Cambria Math" panose="02040503050406030204" pitchFamily="18" charset="0"/>
                      </a:rPr>
                      <m:t>h</m:t>
                    </m:r>
                  </m:oMath>
                </a14:m>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of the cylinder shown in Fig. 1.  </a:t>
                </a:r>
              </a:p>
              <a:p>
                <a:pPr marL="0" marR="0" lvl="0" indent="0" algn="just" defTabSz="228600" rtl="0" eaLnBrk="0" fontAlgn="base" latinLnBrk="0" hangingPunct="0">
                  <a:lnSpc>
                    <a:spcPct val="100000"/>
                  </a:lnSpc>
                  <a:spcBef>
                    <a:spcPts val="1200"/>
                  </a:spcBef>
                  <a:spcAft>
                    <a:spcPts val="600"/>
                  </a:spcAft>
                  <a:buClrTx/>
                  <a:buSzTx/>
                  <a:buFont typeface="Arial" panose="020B0604020202020204" pitchFamily="34" charset="0"/>
                  <a:buNone/>
                  <a:tabLst/>
                  <a:defRPr/>
                </a:pPr>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 and V for r=3 and h=5 are</a:t>
                </a:r>
              </a:p>
              <a:p>
                <a:pPr marL="514350" marR="0" lvl="0" indent="-514350" algn="just"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643.1, 545.3</a:t>
                </a:r>
              </a:p>
              <a:p>
                <a:pPr marL="514350" marR="0" lvl="0" indent="-514350" algn="just"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231.3, 214.2</a:t>
                </a:r>
              </a:p>
              <a:p>
                <a:pPr marL="514350" marR="0" lvl="0" indent="-514350" algn="just"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350.8, 481.6</a:t>
                </a:r>
              </a:p>
              <a:p>
                <a:pPr marL="514350" marR="0" lvl="0" indent="-514350" algn="just"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150.8, 141.4 (correct)</a:t>
                </a:r>
              </a:p>
              <a:p>
                <a:pPr marL="0" marR="0" lvl="0" indent="0" algn="just" defTabSz="228600" rtl="0" eaLnBrk="0" fontAlgn="base" latinLnBrk="0" hangingPunct="0">
                  <a:lnSpc>
                    <a:spcPct val="100000"/>
                  </a:lnSpc>
                  <a:spcBef>
                    <a:spcPts val="1200"/>
                  </a:spcBef>
                  <a:spcAft>
                    <a:spcPts val="600"/>
                  </a:spcAft>
                  <a:buClrTx/>
                  <a:buSzTx/>
                  <a:buFont typeface="Arial" panose="020B0604020202020204" pitchFamily="34" charset="0"/>
                  <a:buNone/>
                  <a:tabLst/>
                  <a:defRPr/>
                </a:pPr>
                <a:endPar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mc:Choice>
        <mc:Fallback xmlns="">
          <p:sp>
            <p:nvSpPr>
              <p:cNvPr id="4" name="Content Placeholder 2">
                <a:extLst>
                  <a:ext uri="{FF2B5EF4-FFF2-40B4-BE49-F238E27FC236}">
                    <a16:creationId xmlns:a16="http://schemas.microsoft.com/office/drawing/2014/main" id="{1C557806-192E-07BA-30FE-FD4DE7AE550E}"/>
                  </a:ext>
                </a:extLst>
              </p:cNvPr>
              <p:cNvSpPr txBox="1">
                <a:spLocks noRot="1" noChangeAspect="1" noMove="1" noResize="1" noEditPoints="1" noAdjustHandles="1" noChangeArrowheads="1" noChangeShapeType="1" noTextEdit="1"/>
              </p:cNvSpPr>
              <p:nvPr/>
            </p:nvSpPr>
            <p:spPr>
              <a:xfrm>
                <a:off x="489613" y="1130440"/>
                <a:ext cx="6665617" cy="3739759"/>
              </a:xfrm>
              <a:prstGeom prst="rect">
                <a:avLst/>
              </a:prstGeom>
              <a:blipFill>
                <a:blip r:embed="rId2"/>
                <a:stretch>
                  <a:fillRect l="-914" t="-814" r="-91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ACD6D61-A089-C632-DF51-61DF8CA40970}"/>
              </a:ext>
            </a:extLst>
          </p:cNvPr>
          <p:cNvPicPr>
            <a:picLocks noChangeAspect="1"/>
          </p:cNvPicPr>
          <p:nvPr/>
        </p:nvPicPr>
        <p:blipFill>
          <a:blip r:embed="rId3"/>
          <a:stretch>
            <a:fillRect/>
          </a:stretch>
        </p:blipFill>
        <p:spPr>
          <a:xfrm>
            <a:off x="1343770" y="4231934"/>
            <a:ext cx="983794" cy="2247067"/>
          </a:xfrm>
          <a:prstGeom prst="rect">
            <a:avLst/>
          </a:prstGeom>
        </p:spPr>
      </p:pic>
      <p:pic>
        <p:nvPicPr>
          <p:cNvPr id="7" name="Picture 6">
            <a:extLst>
              <a:ext uri="{FF2B5EF4-FFF2-40B4-BE49-F238E27FC236}">
                <a16:creationId xmlns:a16="http://schemas.microsoft.com/office/drawing/2014/main" id="{F221891E-D007-6196-EBDA-40DC6588D510}"/>
              </a:ext>
            </a:extLst>
          </p:cNvPr>
          <p:cNvPicPr>
            <a:picLocks noChangeAspect="1"/>
          </p:cNvPicPr>
          <p:nvPr/>
        </p:nvPicPr>
        <p:blipFill>
          <a:blip r:embed="rId4"/>
          <a:stretch>
            <a:fillRect/>
          </a:stretch>
        </p:blipFill>
        <p:spPr>
          <a:xfrm>
            <a:off x="4471506" y="2721534"/>
            <a:ext cx="3495675" cy="1133475"/>
          </a:xfrm>
          <a:prstGeom prst="rect">
            <a:avLst/>
          </a:prstGeom>
        </p:spPr>
      </p:pic>
      <p:pic>
        <p:nvPicPr>
          <p:cNvPr id="8" name="Picture 7">
            <a:extLst>
              <a:ext uri="{FF2B5EF4-FFF2-40B4-BE49-F238E27FC236}">
                <a16:creationId xmlns:a16="http://schemas.microsoft.com/office/drawing/2014/main" id="{0AE79132-6887-9A83-552A-1153E4D602D7}"/>
              </a:ext>
            </a:extLst>
          </p:cNvPr>
          <p:cNvPicPr>
            <a:picLocks noChangeAspect="1"/>
          </p:cNvPicPr>
          <p:nvPr/>
        </p:nvPicPr>
        <p:blipFill>
          <a:blip r:embed="rId5"/>
          <a:stretch>
            <a:fillRect/>
          </a:stretch>
        </p:blipFill>
        <p:spPr>
          <a:xfrm>
            <a:off x="4668031" y="4250567"/>
            <a:ext cx="2095500" cy="2209800"/>
          </a:xfrm>
          <a:prstGeom prst="rect">
            <a:avLst/>
          </a:prstGeom>
          <a:noFill/>
          <a:ln>
            <a:solidFill>
              <a:schemeClr val="accent1"/>
            </a:solidFill>
          </a:ln>
        </p:spPr>
      </p:pic>
    </p:spTree>
    <p:extLst>
      <p:ext uri="{BB962C8B-B14F-4D97-AF65-F5344CB8AC3E}">
        <p14:creationId xmlns:p14="http://schemas.microsoft.com/office/powerpoint/2010/main" val="12178780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p:txBody>
          <a:bodyPr>
            <a:normAutofit/>
          </a:bodyPr>
          <a:lstStyle/>
          <a:p>
            <a:r>
              <a:rPr lang="en-US" dirty="0"/>
              <a:t>Example of No Inputs and No Outputs</a:t>
            </a:r>
          </a:p>
        </p:txBody>
      </p:sp>
      <p:sp>
        <p:nvSpPr>
          <p:cNvPr id="3" name="Content Placeholder 2">
            <a:extLst>
              <a:ext uri="{FF2B5EF4-FFF2-40B4-BE49-F238E27FC236}">
                <a16:creationId xmlns:a16="http://schemas.microsoft.com/office/drawing/2014/main" id="{91240D7C-6BBD-4611-A48D-3A33E2886147}"/>
              </a:ext>
            </a:extLst>
          </p:cNvPr>
          <p:cNvSpPr>
            <a:spLocks noGrp="1"/>
          </p:cNvSpPr>
          <p:nvPr>
            <p:ph sz="quarter" idx="11"/>
          </p:nvPr>
        </p:nvSpPr>
        <p:spPr>
          <a:xfrm>
            <a:off x="803178" y="1403753"/>
            <a:ext cx="7623369" cy="4968912"/>
          </a:xfrm>
        </p:spPr>
        <p:txBody>
          <a:bodyPr>
            <a:noAutofit/>
          </a:bodyPr>
          <a:lstStyle/>
          <a:p>
            <a:pPr>
              <a:spcBef>
                <a:spcPts val="1800"/>
              </a:spcBef>
              <a:spcAft>
                <a:spcPts val="600"/>
              </a:spcAft>
            </a:pPr>
            <a:r>
              <a:rPr lang="en-US" dirty="0"/>
              <a:t>A function may have no input arguments and no output list.</a:t>
            </a:r>
          </a:p>
          <a:p>
            <a:pPr>
              <a:spcBef>
                <a:spcPts val="1800"/>
              </a:spcBef>
              <a:spcAft>
                <a:spcPts val="600"/>
              </a:spcAft>
            </a:pPr>
            <a:r>
              <a:rPr lang="en-US" dirty="0"/>
              <a:t>For example, the function </a:t>
            </a:r>
            <a:r>
              <a:rPr lang="en-US" dirty="0" err="1">
                <a:latin typeface="Courier Std"/>
              </a:rPr>
              <a:t>show_date</a:t>
            </a:r>
            <a:r>
              <a:rPr lang="en-US" dirty="0"/>
              <a:t> clears all variables, clears the screen, computes and stores the date in the variable </a:t>
            </a:r>
            <a:r>
              <a:rPr lang="en-US" dirty="0">
                <a:latin typeface="Courier Std"/>
              </a:rPr>
              <a:t>today</a:t>
            </a:r>
            <a:r>
              <a:rPr lang="en-US" dirty="0"/>
              <a:t>, and then displays the value of </a:t>
            </a:r>
            <a:r>
              <a:rPr lang="en-US" dirty="0">
                <a:latin typeface="Courier Std"/>
              </a:rPr>
              <a:t>today</a:t>
            </a:r>
            <a:r>
              <a:rPr lang="en-US" dirty="0"/>
              <a:t>.</a:t>
            </a:r>
          </a:p>
          <a:p>
            <a:pPr>
              <a:spcBef>
                <a:spcPts val="1800"/>
              </a:spcBef>
              <a:spcAft>
                <a:spcPts val="600"/>
              </a:spcAft>
            </a:pPr>
            <a:endParaRPr lang="en-US" dirty="0"/>
          </a:p>
          <a:p>
            <a:pPr>
              <a:spcAft>
                <a:spcPts val="600"/>
              </a:spcAft>
            </a:pPr>
            <a:r>
              <a:rPr lang="en-US" sz="2200" dirty="0">
                <a:latin typeface="Courier Std"/>
              </a:rPr>
              <a:t>function </a:t>
            </a:r>
            <a:r>
              <a:rPr lang="en-US" sz="2200" dirty="0" err="1">
                <a:latin typeface="Courier Std"/>
              </a:rPr>
              <a:t>show_date</a:t>
            </a:r>
            <a:endParaRPr lang="en-US" sz="2200" dirty="0">
              <a:latin typeface="Courier Std"/>
            </a:endParaRPr>
          </a:p>
          <a:p>
            <a:pPr marL="398463" lvl="3" indent="0">
              <a:spcBef>
                <a:spcPts val="0"/>
              </a:spcBef>
              <a:spcAft>
                <a:spcPts val="0"/>
              </a:spcAft>
              <a:buNone/>
            </a:pPr>
            <a:r>
              <a:rPr lang="en-US" sz="2200" dirty="0">
                <a:latin typeface="Courier Std"/>
              </a:rPr>
              <a:t>clear</a:t>
            </a:r>
          </a:p>
          <a:p>
            <a:pPr marL="398463" lvl="3" indent="0">
              <a:spcBef>
                <a:spcPts val="0"/>
              </a:spcBef>
              <a:spcAft>
                <a:spcPts val="0"/>
              </a:spcAft>
              <a:buNone/>
            </a:pPr>
            <a:r>
              <a:rPr lang="en-US" sz="2200" dirty="0" err="1">
                <a:latin typeface="Courier Std"/>
              </a:rPr>
              <a:t>clc</a:t>
            </a:r>
            <a:endParaRPr lang="en-US" sz="2200" dirty="0">
              <a:latin typeface="Courier Std"/>
            </a:endParaRPr>
          </a:p>
          <a:p>
            <a:pPr marL="398463" lvl="3" indent="0">
              <a:spcBef>
                <a:spcPts val="0"/>
              </a:spcBef>
              <a:spcAft>
                <a:spcPts val="0"/>
              </a:spcAft>
              <a:buNone/>
            </a:pPr>
            <a:r>
              <a:rPr lang="en-US" sz="2200" dirty="0">
                <a:latin typeface="Courier Std"/>
              </a:rPr>
              <a:t>today = date</a:t>
            </a:r>
          </a:p>
          <a:p>
            <a:pPr>
              <a:spcAft>
                <a:spcPts val="600"/>
              </a:spcAft>
            </a:pPr>
            <a:r>
              <a:rPr lang="en-US" sz="2200" dirty="0">
                <a:latin typeface="Courier Std"/>
              </a:rPr>
              <a:t>end</a:t>
            </a:r>
          </a:p>
        </p:txBody>
      </p:sp>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36</a:t>
            </a:fld>
            <a:endParaRPr lang="en-US" dirty="0"/>
          </a:p>
        </p:txBody>
      </p:sp>
    </p:spTree>
    <p:extLst>
      <p:ext uri="{BB962C8B-B14F-4D97-AF65-F5344CB8AC3E}">
        <p14:creationId xmlns:p14="http://schemas.microsoft.com/office/powerpoint/2010/main" val="23201544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p:txBody>
          <a:bodyPr>
            <a:normAutofit/>
          </a:bodyPr>
          <a:lstStyle/>
          <a:p>
            <a:r>
              <a:rPr lang="en-US" dirty="0"/>
              <a:t>Examples of Function Definition Lines</a:t>
            </a:r>
          </a:p>
        </p:txBody>
      </p:sp>
      <p:sp>
        <p:nvSpPr>
          <p:cNvPr id="3" name="Content Placeholder 2">
            <a:extLst>
              <a:ext uri="{FF2B5EF4-FFF2-40B4-BE49-F238E27FC236}">
                <a16:creationId xmlns:a16="http://schemas.microsoft.com/office/drawing/2014/main" id="{91240D7C-6BBD-4611-A48D-3A33E2886147}"/>
              </a:ext>
            </a:extLst>
          </p:cNvPr>
          <p:cNvSpPr>
            <a:spLocks noGrp="1"/>
          </p:cNvSpPr>
          <p:nvPr>
            <p:ph sz="quarter" idx="11"/>
          </p:nvPr>
        </p:nvSpPr>
        <p:spPr>
          <a:xfrm>
            <a:off x="342900" y="1403753"/>
            <a:ext cx="8458200" cy="4968912"/>
          </a:xfrm>
        </p:spPr>
        <p:txBody>
          <a:bodyPr>
            <a:noAutofit/>
          </a:bodyPr>
          <a:lstStyle/>
          <a:p>
            <a:pPr marL="457200" indent="-457200">
              <a:spcBef>
                <a:spcPts val="1200"/>
              </a:spcBef>
              <a:spcAft>
                <a:spcPts val="600"/>
              </a:spcAft>
              <a:buFont typeface="+mj-lt"/>
              <a:buAutoNum type="arabicPeriod"/>
            </a:pPr>
            <a:r>
              <a:rPr lang="en-US" sz="2200" dirty="0"/>
              <a:t>One input, one output:</a:t>
            </a:r>
          </a:p>
          <a:p>
            <a:pPr>
              <a:spcBef>
                <a:spcPts val="1200"/>
              </a:spcBef>
              <a:spcAft>
                <a:spcPts val="600"/>
              </a:spcAft>
            </a:pPr>
            <a:r>
              <a:rPr lang="en-US" sz="2200" dirty="0">
                <a:latin typeface="Courier Std"/>
              </a:rPr>
              <a:t>function [</a:t>
            </a:r>
            <a:r>
              <a:rPr lang="en-US" sz="2200" dirty="0" err="1">
                <a:latin typeface="Courier Std"/>
              </a:rPr>
              <a:t>area_square</a:t>
            </a:r>
            <a:r>
              <a:rPr lang="en-US" sz="2200" dirty="0">
                <a:latin typeface="Courier Std"/>
              </a:rPr>
              <a:t>] = square(side)</a:t>
            </a:r>
          </a:p>
          <a:p>
            <a:pPr marL="457200" indent="-457200">
              <a:spcBef>
                <a:spcPts val="1200"/>
              </a:spcBef>
              <a:spcAft>
                <a:spcPts val="600"/>
              </a:spcAft>
              <a:buFont typeface="+mj-lt"/>
              <a:buAutoNum type="arabicPeriod" startAt="2"/>
            </a:pPr>
            <a:r>
              <a:rPr lang="en-US" sz="2200" dirty="0"/>
              <a:t>Brackets are optional for one input, one output:</a:t>
            </a:r>
          </a:p>
          <a:p>
            <a:pPr>
              <a:spcBef>
                <a:spcPts val="1200"/>
              </a:spcBef>
              <a:spcAft>
                <a:spcPts val="600"/>
              </a:spcAft>
            </a:pPr>
            <a:r>
              <a:rPr lang="en-US" sz="2200" dirty="0">
                <a:latin typeface="Courier Std"/>
              </a:rPr>
              <a:t>function </a:t>
            </a:r>
            <a:r>
              <a:rPr lang="en-US" sz="2200" dirty="0" err="1">
                <a:latin typeface="Courier Std"/>
              </a:rPr>
              <a:t>area_square</a:t>
            </a:r>
            <a:r>
              <a:rPr lang="en-US" sz="2200" dirty="0">
                <a:latin typeface="Courier Std"/>
              </a:rPr>
              <a:t> = square(side)</a:t>
            </a:r>
          </a:p>
          <a:p>
            <a:pPr marL="457200" indent="-457200">
              <a:spcBef>
                <a:spcPts val="1200"/>
              </a:spcBef>
              <a:spcAft>
                <a:spcPts val="600"/>
              </a:spcAft>
              <a:buFont typeface="+mj-lt"/>
              <a:buAutoNum type="arabicPeriod" startAt="3"/>
            </a:pPr>
            <a:r>
              <a:rPr lang="en-US" sz="2200" dirty="0"/>
              <a:t>Three inputs, one output:</a:t>
            </a:r>
          </a:p>
          <a:p>
            <a:pPr>
              <a:spcBef>
                <a:spcPts val="1200"/>
              </a:spcBef>
              <a:spcAft>
                <a:spcPts val="600"/>
              </a:spcAft>
            </a:pPr>
            <a:r>
              <a:rPr lang="en-US" sz="2200" dirty="0">
                <a:latin typeface="Courier Std"/>
              </a:rPr>
              <a:t>function [</a:t>
            </a:r>
            <a:r>
              <a:rPr lang="en-US" sz="2200" dirty="0" err="1">
                <a:latin typeface="Courier Std"/>
              </a:rPr>
              <a:t>volume_box</a:t>
            </a:r>
            <a:r>
              <a:rPr lang="en-US" sz="2200" dirty="0">
                <a:latin typeface="Courier Std"/>
              </a:rPr>
              <a:t>] = box(</a:t>
            </a:r>
            <a:r>
              <a:rPr lang="en-US" sz="2200" dirty="0" err="1">
                <a:latin typeface="Courier Std"/>
              </a:rPr>
              <a:t>height,width,length</a:t>
            </a:r>
            <a:r>
              <a:rPr lang="en-US" sz="2200" dirty="0">
                <a:latin typeface="Courier Std"/>
              </a:rPr>
              <a:t>)</a:t>
            </a:r>
          </a:p>
          <a:p>
            <a:pPr marL="457200" indent="-457200">
              <a:spcBef>
                <a:spcPts val="1200"/>
              </a:spcBef>
              <a:spcAft>
                <a:spcPts val="600"/>
              </a:spcAft>
              <a:buFont typeface="+mj-lt"/>
              <a:buAutoNum type="arabicPeriod" startAt="4"/>
            </a:pPr>
            <a:r>
              <a:rPr lang="en-US" sz="2200" dirty="0"/>
              <a:t>One input, two outputs:</a:t>
            </a:r>
          </a:p>
          <a:p>
            <a:pPr>
              <a:spcBef>
                <a:spcPts val="1200"/>
              </a:spcBef>
              <a:spcAft>
                <a:spcPts val="600"/>
              </a:spcAft>
            </a:pPr>
            <a:r>
              <a:rPr lang="en-US" sz="2200" dirty="0">
                <a:latin typeface="Courier Std"/>
              </a:rPr>
              <a:t>function [</a:t>
            </a:r>
            <a:r>
              <a:rPr lang="en-US" sz="2200" dirty="0" err="1">
                <a:latin typeface="Courier Std"/>
              </a:rPr>
              <a:t>area_circle,circumf</a:t>
            </a:r>
            <a:r>
              <a:rPr lang="en-US" sz="2200" dirty="0">
                <a:latin typeface="Courier Std"/>
              </a:rPr>
              <a:t>] = circle(radius)</a:t>
            </a:r>
          </a:p>
          <a:p>
            <a:pPr marL="457200" indent="-457200">
              <a:spcBef>
                <a:spcPts val="1200"/>
              </a:spcBef>
              <a:spcAft>
                <a:spcPts val="600"/>
              </a:spcAft>
              <a:buFont typeface="+mj-lt"/>
              <a:buAutoNum type="arabicPeriod" startAt="5"/>
            </a:pPr>
            <a:r>
              <a:rPr lang="en-US" sz="2200" dirty="0"/>
              <a:t>No named output:  </a:t>
            </a:r>
            <a:r>
              <a:rPr lang="en-US" sz="2200" dirty="0">
                <a:latin typeface="Courier Std"/>
              </a:rPr>
              <a:t>function </a:t>
            </a:r>
            <a:r>
              <a:rPr lang="en-US" sz="2200" dirty="0" err="1">
                <a:latin typeface="Courier Std"/>
              </a:rPr>
              <a:t>sqplot</a:t>
            </a:r>
            <a:r>
              <a:rPr lang="en-US" sz="2200" dirty="0">
                <a:latin typeface="Courier Std"/>
              </a:rPr>
              <a:t>(side)</a:t>
            </a:r>
          </a:p>
        </p:txBody>
      </p:sp>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37</a:t>
            </a:fld>
            <a:endParaRPr lang="en-US" dirty="0"/>
          </a:p>
        </p:txBody>
      </p:sp>
    </p:spTree>
    <p:extLst>
      <p:ext uri="{BB962C8B-B14F-4D97-AF65-F5344CB8AC3E}">
        <p14:creationId xmlns:p14="http://schemas.microsoft.com/office/powerpoint/2010/main" val="33239036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p:txBody>
          <a:bodyPr>
            <a:normAutofit/>
          </a:bodyPr>
          <a:lstStyle/>
          <a:p>
            <a:r>
              <a:rPr lang="en-US" dirty="0"/>
              <a:t>Function Example </a:t>
            </a:r>
            <a:r>
              <a:rPr lang="en-US" sz="1600" dirty="0"/>
              <a:t>1</a:t>
            </a:r>
          </a:p>
        </p:txBody>
      </p:sp>
      <p:sp>
        <p:nvSpPr>
          <p:cNvPr id="3" name="Content Placeholder 2">
            <a:extLst>
              <a:ext uri="{FF2B5EF4-FFF2-40B4-BE49-F238E27FC236}">
                <a16:creationId xmlns:a16="http://schemas.microsoft.com/office/drawing/2014/main" id="{91240D7C-6BBD-4611-A48D-3A33E2886147}"/>
              </a:ext>
            </a:extLst>
          </p:cNvPr>
          <p:cNvSpPr>
            <a:spLocks noGrp="1"/>
          </p:cNvSpPr>
          <p:nvPr>
            <p:ph sz="quarter" idx="11"/>
          </p:nvPr>
        </p:nvSpPr>
        <p:spPr>
          <a:xfrm>
            <a:off x="342900" y="1403753"/>
            <a:ext cx="8458200" cy="4968912"/>
          </a:xfrm>
        </p:spPr>
        <p:txBody>
          <a:bodyPr>
            <a:noAutofit/>
          </a:bodyPr>
          <a:lstStyle/>
          <a:p>
            <a:pPr>
              <a:spcBef>
                <a:spcPts val="1200"/>
              </a:spcBef>
              <a:spcAft>
                <a:spcPts val="600"/>
              </a:spcAft>
            </a:pPr>
            <a:r>
              <a:rPr lang="en-US" dirty="0">
                <a:latin typeface="Courier Std"/>
              </a:rPr>
              <a:t>function [</a:t>
            </a:r>
            <a:r>
              <a:rPr lang="en-US" dirty="0" err="1">
                <a:latin typeface="Courier Std"/>
              </a:rPr>
              <a:t>dist,vel</a:t>
            </a:r>
            <a:r>
              <a:rPr lang="en-US" dirty="0">
                <a:latin typeface="Courier Std"/>
              </a:rPr>
              <a:t>] = drop(</a:t>
            </a:r>
            <a:r>
              <a:rPr lang="en-US" dirty="0" err="1">
                <a:latin typeface="Courier Std"/>
              </a:rPr>
              <a:t>g,vO,t</a:t>
            </a:r>
            <a:r>
              <a:rPr lang="en-US" dirty="0">
                <a:latin typeface="Courier Std"/>
              </a:rPr>
              <a:t>);</a:t>
            </a:r>
          </a:p>
          <a:p>
            <a:pPr marL="398463" lvl="3" indent="0">
              <a:spcBef>
                <a:spcPts val="0"/>
              </a:spcBef>
              <a:spcAft>
                <a:spcPts val="0"/>
              </a:spcAft>
              <a:buNone/>
            </a:pPr>
            <a:r>
              <a:rPr lang="en-US" sz="2400" dirty="0">
                <a:latin typeface="Courier Std"/>
              </a:rPr>
              <a:t>% Computes the distance travelled and the</a:t>
            </a:r>
          </a:p>
          <a:p>
            <a:pPr marL="398463" lvl="3" indent="0">
              <a:spcBef>
                <a:spcPts val="0"/>
              </a:spcBef>
              <a:spcAft>
                <a:spcPts val="0"/>
              </a:spcAft>
              <a:buNone/>
            </a:pPr>
            <a:r>
              <a:rPr lang="en-US" sz="2400" dirty="0">
                <a:latin typeface="Courier Std"/>
              </a:rPr>
              <a:t>% velocity of a dropped object, </a:t>
            </a:r>
          </a:p>
          <a:p>
            <a:pPr marL="398463" lvl="3" indent="0">
              <a:spcBef>
                <a:spcPts val="0"/>
              </a:spcBef>
              <a:spcAft>
                <a:spcPts val="0"/>
              </a:spcAft>
              <a:buNone/>
            </a:pPr>
            <a:r>
              <a:rPr lang="en-US" sz="2400" dirty="0">
                <a:latin typeface="Courier Std"/>
              </a:rPr>
              <a:t>% as functions of g, </a:t>
            </a:r>
          </a:p>
          <a:p>
            <a:pPr marL="398463" lvl="3" indent="0">
              <a:spcBef>
                <a:spcPts val="0"/>
              </a:spcBef>
              <a:spcAft>
                <a:spcPts val="0"/>
              </a:spcAft>
              <a:buNone/>
            </a:pPr>
            <a:r>
              <a:rPr lang="en-US" sz="2400" dirty="0">
                <a:latin typeface="Courier Std"/>
              </a:rPr>
              <a:t>% the initial velocity </a:t>
            </a:r>
            <a:r>
              <a:rPr lang="en-US" sz="2400" dirty="0" err="1">
                <a:latin typeface="Courier Std"/>
              </a:rPr>
              <a:t>vO</a:t>
            </a:r>
            <a:r>
              <a:rPr lang="en-US" sz="2400" dirty="0">
                <a:latin typeface="Courier Std"/>
              </a:rPr>
              <a:t>, and</a:t>
            </a:r>
          </a:p>
          <a:p>
            <a:pPr marL="398463" lvl="3" indent="0">
              <a:spcBef>
                <a:spcPts val="0"/>
              </a:spcBef>
              <a:spcAft>
                <a:spcPts val="0"/>
              </a:spcAft>
              <a:buNone/>
            </a:pPr>
            <a:r>
              <a:rPr lang="en-US" sz="2400" dirty="0">
                <a:latin typeface="Courier Std"/>
              </a:rPr>
              <a:t>% the time t.</a:t>
            </a:r>
          </a:p>
          <a:p>
            <a:pPr marL="398463" lvl="3" indent="0">
              <a:spcBef>
                <a:spcPts val="0"/>
              </a:spcBef>
              <a:spcAft>
                <a:spcPts val="0"/>
              </a:spcAft>
              <a:buNone/>
            </a:pPr>
            <a:r>
              <a:rPr lang="en-US" sz="2400" dirty="0">
                <a:latin typeface="Courier Std"/>
              </a:rPr>
              <a:t>vel = g*t + </a:t>
            </a:r>
            <a:r>
              <a:rPr lang="en-US" sz="2400" dirty="0" err="1">
                <a:latin typeface="Courier Std"/>
              </a:rPr>
              <a:t>vO</a:t>
            </a:r>
            <a:r>
              <a:rPr lang="en-US" sz="2400" dirty="0">
                <a:latin typeface="Courier Std"/>
              </a:rPr>
              <a:t>;</a:t>
            </a:r>
          </a:p>
          <a:p>
            <a:pPr marL="398463" lvl="3" indent="0">
              <a:spcBef>
                <a:spcPts val="0"/>
              </a:spcBef>
              <a:spcAft>
                <a:spcPts val="0"/>
              </a:spcAft>
              <a:buNone/>
            </a:pPr>
            <a:r>
              <a:rPr lang="en-US" sz="2400" dirty="0" err="1">
                <a:latin typeface="Courier Std"/>
              </a:rPr>
              <a:t>dist</a:t>
            </a:r>
            <a:r>
              <a:rPr lang="en-US" sz="2400" dirty="0">
                <a:latin typeface="Courier Std"/>
              </a:rPr>
              <a:t> = 0.5*g*t.^2 + </a:t>
            </a:r>
            <a:r>
              <a:rPr lang="en-US" sz="2400" dirty="0" err="1">
                <a:latin typeface="Courier Std"/>
              </a:rPr>
              <a:t>vO</a:t>
            </a:r>
            <a:r>
              <a:rPr lang="en-US" sz="2400" dirty="0">
                <a:latin typeface="Courier Std"/>
              </a:rPr>
              <a:t>*t;</a:t>
            </a:r>
          </a:p>
          <a:p>
            <a:pPr marL="398463" lvl="3" indent="-398463">
              <a:spcBef>
                <a:spcPts val="0"/>
              </a:spcBef>
              <a:spcAft>
                <a:spcPts val="0"/>
              </a:spcAft>
              <a:buNone/>
            </a:pPr>
            <a:r>
              <a:rPr lang="en-US" sz="2400" dirty="0">
                <a:latin typeface="Courier Std"/>
              </a:rPr>
              <a:t>end</a:t>
            </a:r>
          </a:p>
        </p:txBody>
      </p:sp>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38</a:t>
            </a:fld>
            <a:endParaRPr lang="en-US" dirty="0"/>
          </a:p>
        </p:txBody>
      </p:sp>
    </p:spTree>
    <p:extLst>
      <p:ext uri="{BB962C8B-B14F-4D97-AF65-F5344CB8AC3E}">
        <p14:creationId xmlns:p14="http://schemas.microsoft.com/office/powerpoint/2010/main" val="3017944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p:txBody>
          <a:bodyPr>
            <a:normAutofit/>
          </a:bodyPr>
          <a:lstStyle/>
          <a:p>
            <a:r>
              <a:rPr lang="en-US" dirty="0"/>
              <a:t>Function Example </a:t>
            </a:r>
            <a:r>
              <a:rPr lang="en-US" sz="1600" dirty="0"/>
              <a:t>2</a:t>
            </a:r>
          </a:p>
        </p:txBody>
      </p:sp>
      <p:sp>
        <p:nvSpPr>
          <p:cNvPr id="3" name="Content Placeholder 2">
            <a:extLst>
              <a:ext uri="{FF2B5EF4-FFF2-40B4-BE49-F238E27FC236}">
                <a16:creationId xmlns:a16="http://schemas.microsoft.com/office/drawing/2014/main" id="{91240D7C-6BBD-4611-A48D-3A33E2886147}"/>
              </a:ext>
            </a:extLst>
          </p:cNvPr>
          <p:cNvSpPr>
            <a:spLocks noGrp="1"/>
          </p:cNvSpPr>
          <p:nvPr>
            <p:ph sz="quarter" idx="11"/>
          </p:nvPr>
        </p:nvSpPr>
        <p:spPr>
          <a:xfrm>
            <a:off x="649752" y="1403753"/>
            <a:ext cx="7844497" cy="4968912"/>
          </a:xfrm>
        </p:spPr>
        <p:txBody>
          <a:bodyPr>
            <a:noAutofit/>
          </a:bodyPr>
          <a:lstStyle/>
          <a:p>
            <a:pPr marL="457200" indent="-457200">
              <a:spcBef>
                <a:spcPts val="1200"/>
              </a:spcBef>
              <a:spcAft>
                <a:spcPts val="600"/>
              </a:spcAft>
              <a:buFont typeface="+mj-lt"/>
              <a:buAutoNum type="arabicPeriod"/>
            </a:pPr>
            <a:r>
              <a:rPr lang="en-US" dirty="0"/>
              <a:t>The variable names used in the function definition may, but need not, be used when the function is called:</a:t>
            </a:r>
          </a:p>
          <a:p>
            <a:pPr marL="457200">
              <a:spcBef>
                <a:spcPts val="1200"/>
              </a:spcBef>
              <a:spcAft>
                <a:spcPts val="600"/>
              </a:spcAft>
            </a:pPr>
            <a:r>
              <a:rPr lang="en-US" dirty="0">
                <a:latin typeface="Courier Std"/>
              </a:rPr>
              <a:t>&gt;&gt;a = 32.2;</a:t>
            </a:r>
          </a:p>
          <a:p>
            <a:pPr marL="457200">
              <a:spcBef>
                <a:spcPts val="1200"/>
              </a:spcBef>
              <a:spcAft>
                <a:spcPts val="600"/>
              </a:spcAft>
            </a:pPr>
            <a:r>
              <a:rPr lang="en-US" dirty="0">
                <a:latin typeface="Courier Std"/>
              </a:rPr>
              <a:t>&gt;&gt;</a:t>
            </a:r>
            <a:r>
              <a:rPr lang="en-US" dirty="0" err="1">
                <a:latin typeface="Courier Std"/>
              </a:rPr>
              <a:t>initial_speed</a:t>
            </a:r>
            <a:r>
              <a:rPr lang="en-US" dirty="0">
                <a:latin typeface="Courier Std"/>
              </a:rPr>
              <a:t> = 10;</a:t>
            </a:r>
          </a:p>
          <a:p>
            <a:pPr marL="457200">
              <a:spcBef>
                <a:spcPts val="1200"/>
              </a:spcBef>
              <a:spcAft>
                <a:spcPts val="600"/>
              </a:spcAft>
            </a:pPr>
            <a:r>
              <a:rPr lang="en-US" dirty="0">
                <a:latin typeface="Courier Std"/>
              </a:rPr>
              <a:t>&gt;&gt;time = 5;</a:t>
            </a:r>
          </a:p>
          <a:p>
            <a:pPr marL="457200">
              <a:spcBef>
                <a:spcPts val="1200"/>
              </a:spcBef>
              <a:spcAft>
                <a:spcPts val="600"/>
              </a:spcAft>
            </a:pPr>
            <a:r>
              <a:rPr lang="en-US" dirty="0">
                <a:latin typeface="Courier Std"/>
              </a:rPr>
              <a:t>&gt;&gt;[</a:t>
            </a:r>
            <a:r>
              <a:rPr lang="en-US" dirty="0" err="1">
                <a:latin typeface="Courier Std"/>
              </a:rPr>
              <a:t>feet_dropped,speed</a:t>
            </a:r>
            <a:r>
              <a:rPr lang="en-US" dirty="0">
                <a:latin typeface="Courier Std"/>
              </a:rPr>
              <a:t>] = . . . drop(</a:t>
            </a:r>
            <a:r>
              <a:rPr lang="en-US" dirty="0" err="1">
                <a:latin typeface="Courier Std"/>
              </a:rPr>
              <a:t>a,initial_speed,time</a:t>
            </a:r>
            <a:r>
              <a:rPr lang="en-US" dirty="0">
                <a:latin typeface="Courier Std"/>
              </a:rPr>
              <a:t>)</a:t>
            </a:r>
          </a:p>
        </p:txBody>
      </p:sp>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39</a:t>
            </a:fld>
            <a:endParaRPr lang="en-US" dirty="0"/>
          </a:p>
        </p:txBody>
      </p:sp>
    </p:spTree>
    <p:extLst>
      <p:ext uri="{BB962C8B-B14F-4D97-AF65-F5344CB8AC3E}">
        <p14:creationId xmlns:p14="http://schemas.microsoft.com/office/powerpoint/2010/main" val="3890187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21F1A-E08C-46DC-8E08-FE20AE6CBD90}"/>
              </a:ext>
            </a:extLst>
          </p:cNvPr>
          <p:cNvSpPr>
            <a:spLocks noGrp="1"/>
          </p:cNvSpPr>
          <p:nvPr>
            <p:ph type="title"/>
          </p:nvPr>
        </p:nvSpPr>
        <p:spPr/>
        <p:txBody>
          <a:bodyPr/>
          <a:lstStyle/>
          <a:p>
            <a:r>
              <a:rPr lang="en-US" dirty="0"/>
              <a:t>Common mathematical functions</a:t>
            </a:r>
          </a:p>
        </p:txBody>
      </p:sp>
      <p:sp>
        <p:nvSpPr>
          <p:cNvPr id="3" name="Content Placeholder 2" hidden="1">
            <a:extLst>
              <a:ext uri="{FF2B5EF4-FFF2-40B4-BE49-F238E27FC236}">
                <a16:creationId xmlns:a16="http://schemas.microsoft.com/office/drawing/2014/main" id="{1F1D1220-8385-4926-9C1E-A3C4EF3B98A0}"/>
              </a:ext>
            </a:extLst>
          </p:cNvPr>
          <p:cNvSpPr>
            <a:spLocks noGrp="1"/>
          </p:cNvSpPr>
          <p:nvPr>
            <p:ph sz="quarter" idx="11"/>
          </p:nvPr>
        </p:nvSpPr>
        <p:spPr>
          <a:xfrm>
            <a:off x="1562098" y="2264899"/>
            <a:ext cx="5696831" cy="1164102"/>
          </a:xfrm>
        </p:spPr>
        <p:txBody>
          <a:bodyPr>
            <a:normAutofit/>
          </a:bodyPr>
          <a:lstStyle/>
          <a:p>
            <a:r>
              <a:rPr lang="en-US" sz="1600" dirty="0"/>
              <a:t>A table summarizes data divided into two subsections: Exponential and logarithmic. Column 1 has no header and notes symbol of function. Column 2 notes function.</a:t>
            </a: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942F60B3-7C65-4FA0-A6B0-4DB9FFDD2B47}"/>
                  </a:ext>
                </a:extLst>
              </p:cNvPr>
              <p:cNvGraphicFramePr>
                <a:graphicFrameLocks noGrp="1"/>
              </p:cNvGraphicFramePr>
              <p:nvPr>
                <p:extLst>
                  <p:ext uri="{D42A27DB-BD31-4B8C-83A1-F6EECF244321}">
                    <p14:modId xmlns:p14="http://schemas.microsoft.com/office/powerpoint/2010/main" val="1363483849"/>
                  </p:ext>
                </p:extLst>
              </p:nvPr>
            </p:nvGraphicFramePr>
            <p:xfrm>
              <a:off x="1325880" y="1501775"/>
              <a:ext cx="6256022" cy="3474719"/>
            </p:xfrm>
            <a:graphic>
              <a:graphicData uri="http://schemas.openxmlformats.org/drawingml/2006/table">
                <a:tbl>
                  <a:tblPr firstRow="1" bandRow="1">
                    <a:tableStyleId>{5C22544A-7EE6-4342-B048-85BDC9FD1C3A}</a:tableStyleId>
                  </a:tblPr>
                  <a:tblGrid>
                    <a:gridCol w="2467164">
                      <a:extLst>
                        <a:ext uri="{9D8B030D-6E8A-4147-A177-3AD203B41FA5}">
                          <a16:colId xmlns:a16="http://schemas.microsoft.com/office/drawing/2014/main" val="2845779320"/>
                        </a:ext>
                      </a:extLst>
                    </a:gridCol>
                    <a:gridCol w="3788858">
                      <a:extLst>
                        <a:ext uri="{9D8B030D-6E8A-4147-A177-3AD203B41FA5}">
                          <a16:colId xmlns:a16="http://schemas.microsoft.com/office/drawing/2014/main" val="3010512914"/>
                        </a:ext>
                      </a:extLst>
                    </a:gridCol>
                  </a:tblGrid>
                  <a:tr h="5065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Exponential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endParaRPr lang="en-US" sz="24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34444101"/>
                      </a:ext>
                    </a:extLst>
                  </a:tr>
                  <a:tr h="5065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err="1">
                              <a:latin typeface="Courier Std" pitchFamily="49" charset="0"/>
                            </a:rPr>
                            <a:t>exp</a:t>
                          </a:r>
                          <a:r>
                            <a:rPr lang="en-US" sz="2400" dirty="0">
                              <a:latin typeface="Courier Std" pitchFamily="49" charset="0"/>
                            </a:rPr>
                            <a:t>(x)</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Exponential; </a:t>
                          </a:r>
                          <a:r>
                            <a:rPr lang="en-US" sz="800" dirty="0">
                              <a:solidFill>
                                <a:schemeClr val="bg1"/>
                              </a:solidFill>
                              <a:latin typeface="Times New Roman" panose="02020603050405020304" pitchFamily="18" charset="0"/>
                              <a:cs typeface="Times New Roman" panose="02020603050405020304" pitchFamily="18" charset="0"/>
                            </a:rPr>
                            <a:t>e  to the   x  power</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79930344"/>
                      </a:ext>
                    </a:extLst>
                  </a:tr>
                  <a:tr h="53673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err="1">
                              <a:latin typeface="Courier Std" pitchFamily="49" charset="0"/>
                            </a:rPr>
                            <a:t>sqrt</a:t>
                          </a:r>
                          <a:r>
                            <a:rPr lang="en-US" sz="2400" dirty="0">
                              <a:latin typeface="Courier Std" pitchFamily="49" charset="0"/>
                            </a:rPr>
                            <a:t>(x)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Square root; </a:t>
                          </a:r>
                          <a14:m>
                            <m:oMath xmlns:m="http://schemas.openxmlformats.org/officeDocument/2006/math">
                              <m:r>
                                <a:rPr lang="en-US" sz="2400" i="1" dirty="0" smtClean="0">
                                  <a:latin typeface="Cambria Math"/>
                                  <a:ea typeface="Cambria Math"/>
                                  <a:cs typeface="Arial" panose="020B0604020202020204" pitchFamily="34" charset="0"/>
                                  <a:sym typeface="Symbol" pitchFamily="18" charset="2"/>
                                </a:rPr>
                                <m:t>√</m:t>
                              </m:r>
                            </m:oMath>
                          </a14:m>
                          <a:r>
                            <a:rPr lang="en-US" sz="2400" i="1" dirty="0">
                              <a:latin typeface="Times New Roman" panose="02020603050405020304" pitchFamily="18" charset="0"/>
                              <a:cs typeface="Times New Roman" panose="02020603050405020304" pitchFamily="18" charset="0"/>
                            </a:rPr>
                            <a:t>x</a:t>
                          </a:r>
                          <a:endParaRPr lang="en-US" sz="24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6358983"/>
                      </a:ext>
                    </a:extLst>
                  </a:tr>
                  <a:tr h="5065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Logarithmic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sz="24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6478510"/>
                      </a:ext>
                    </a:extLst>
                  </a:tr>
                  <a:tr h="506549">
                    <a:tc>
                      <a:txBody>
                        <a:bodyPr/>
                        <a:lstStyle/>
                        <a:p>
                          <a:pPr eaLnBrk="1" hangingPunct="1"/>
                          <a:r>
                            <a:rPr lang="en-US" sz="2400" dirty="0">
                              <a:latin typeface="Courier Std" pitchFamily="49" charset="0"/>
                            </a:rPr>
                            <a:t>log(x)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Natural logarithm; </a:t>
                          </a:r>
                          <a:r>
                            <a:rPr lang="en-US" sz="2400" dirty="0" err="1">
                              <a:latin typeface="Times New Roman" panose="02020603050405020304" pitchFamily="18" charset="0"/>
                              <a:cs typeface="Times New Roman" panose="02020603050405020304" pitchFamily="18" charset="0"/>
                            </a:rPr>
                            <a:t>ln</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x</a:t>
                          </a:r>
                          <a:endParaRPr lang="en-US" sz="24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91161959"/>
                      </a:ext>
                    </a:extLst>
                  </a:tr>
                  <a:tr h="91179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Courier Std" pitchFamily="49" charset="0"/>
                            </a:rPr>
                            <a:t>log10(x)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Common (base 10) logarithm; </a:t>
                          </a:r>
                          <a:r>
                            <a:rPr lang="en-US" sz="1000" dirty="0">
                              <a:solidFill>
                                <a:schemeClr val="bg1"/>
                              </a:solidFill>
                              <a:latin typeface="Times New Roman" panose="02020603050405020304" pitchFamily="18" charset="0"/>
                              <a:cs typeface="Times New Roman" panose="02020603050405020304" pitchFamily="18" charset="0"/>
                            </a:rPr>
                            <a:t>log    x  equals   log sub   10       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42116375"/>
                      </a:ext>
                    </a:extLst>
                  </a:tr>
                </a:tbl>
              </a:graphicData>
            </a:graphic>
          </p:graphicFrame>
        </mc:Choice>
        <mc:Fallback xmlns="">
          <p:graphicFrame>
            <p:nvGraphicFramePr>
              <p:cNvPr id="8" name="Table 7">
                <a:extLst>
                  <a:ext uri="{FF2B5EF4-FFF2-40B4-BE49-F238E27FC236}">
                    <a16:creationId xmlns:a16="http://schemas.microsoft.com/office/drawing/2014/main" id="{942F60B3-7C65-4FA0-A6B0-4DB9FFDD2B47}"/>
                  </a:ext>
                </a:extLst>
              </p:cNvPr>
              <p:cNvGraphicFramePr>
                <a:graphicFrameLocks noGrp="1"/>
              </p:cNvGraphicFramePr>
              <p:nvPr>
                <p:extLst>
                  <p:ext uri="{D42A27DB-BD31-4B8C-83A1-F6EECF244321}">
                    <p14:modId xmlns:p14="http://schemas.microsoft.com/office/powerpoint/2010/main" val="1363483849"/>
                  </p:ext>
                </p:extLst>
              </p:nvPr>
            </p:nvGraphicFramePr>
            <p:xfrm>
              <a:off x="1325880" y="1501775"/>
              <a:ext cx="6256022" cy="3474719"/>
            </p:xfrm>
            <a:graphic>
              <a:graphicData uri="http://schemas.openxmlformats.org/drawingml/2006/table">
                <a:tbl>
                  <a:tblPr firstRow="1" bandRow="1">
                    <a:tableStyleId>{5C22544A-7EE6-4342-B048-85BDC9FD1C3A}</a:tableStyleId>
                  </a:tblPr>
                  <a:tblGrid>
                    <a:gridCol w="2467164">
                      <a:extLst>
                        <a:ext uri="{9D8B030D-6E8A-4147-A177-3AD203B41FA5}">
                          <a16:colId xmlns:a16="http://schemas.microsoft.com/office/drawing/2014/main" val="2845779320"/>
                        </a:ext>
                      </a:extLst>
                    </a:gridCol>
                    <a:gridCol w="3788858">
                      <a:extLst>
                        <a:ext uri="{9D8B030D-6E8A-4147-A177-3AD203B41FA5}">
                          <a16:colId xmlns:a16="http://schemas.microsoft.com/office/drawing/2014/main" val="3010512914"/>
                        </a:ext>
                      </a:extLst>
                    </a:gridCol>
                  </a:tblGrid>
                  <a:tr h="5065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Exponential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endParaRPr lang="en-US" sz="24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34444101"/>
                      </a:ext>
                    </a:extLst>
                  </a:tr>
                  <a:tr h="5065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err="1">
                              <a:latin typeface="Courier Std" pitchFamily="49" charset="0"/>
                            </a:rPr>
                            <a:t>exp</a:t>
                          </a:r>
                          <a:r>
                            <a:rPr lang="en-US" sz="2400" dirty="0">
                              <a:latin typeface="Courier Std" pitchFamily="49" charset="0"/>
                            </a:rPr>
                            <a:t>(x)</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Exponential; </a:t>
                          </a:r>
                          <a:r>
                            <a:rPr lang="en-US" sz="800" dirty="0">
                              <a:solidFill>
                                <a:schemeClr val="bg1"/>
                              </a:solidFill>
                              <a:latin typeface="Times New Roman" panose="02020603050405020304" pitchFamily="18" charset="0"/>
                              <a:cs typeface="Times New Roman" panose="02020603050405020304" pitchFamily="18" charset="0"/>
                            </a:rPr>
                            <a:t>e  to the   x  power</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79930344"/>
                      </a:ext>
                    </a:extLst>
                  </a:tr>
                  <a:tr h="53673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err="1">
                              <a:latin typeface="Courier Std" pitchFamily="49" charset="0"/>
                            </a:rPr>
                            <a:t>sqrt</a:t>
                          </a:r>
                          <a:r>
                            <a:rPr lang="en-US" sz="2400" dirty="0">
                              <a:latin typeface="Courier Std" pitchFamily="49" charset="0"/>
                            </a:rPr>
                            <a:t>(x)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l="-65113" t="-195506" b="-364045"/>
                          </a:stretch>
                        </a:blipFill>
                      </a:tcPr>
                    </a:tc>
                    <a:extLst>
                      <a:ext uri="{0D108BD9-81ED-4DB2-BD59-A6C34878D82A}">
                        <a16:rowId xmlns:a16="http://schemas.microsoft.com/office/drawing/2014/main" val="2366358983"/>
                      </a:ext>
                    </a:extLst>
                  </a:tr>
                  <a:tr h="5065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Logarithmic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sz="24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6478510"/>
                      </a:ext>
                    </a:extLst>
                  </a:tr>
                  <a:tr h="506549">
                    <a:tc>
                      <a:txBody>
                        <a:bodyPr/>
                        <a:lstStyle/>
                        <a:p>
                          <a:pPr eaLnBrk="1" hangingPunct="1"/>
                          <a:r>
                            <a:rPr lang="en-US" sz="2400" dirty="0">
                              <a:latin typeface="Courier Std" pitchFamily="49" charset="0"/>
                            </a:rPr>
                            <a:t>log(x)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Natural logarithm; </a:t>
                          </a:r>
                          <a:r>
                            <a:rPr lang="en-US" sz="2400" dirty="0" err="1">
                              <a:latin typeface="Times New Roman" panose="02020603050405020304" pitchFamily="18" charset="0"/>
                              <a:cs typeface="Times New Roman" panose="02020603050405020304" pitchFamily="18" charset="0"/>
                            </a:rPr>
                            <a:t>ln</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x</a:t>
                          </a:r>
                          <a:endParaRPr lang="en-US" sz="24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91161959"/>
                      </a:ext>
                    </a:extLst>
                  </a:tr>
                  <a:tr h="91179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Courier Std" pitchFamily="49" charset="0"/>
                            </a:rPr>
                            <a:t>log10(x)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Common (base 10) logarithm; </a:t>
                          </a:r>
                          <a:r>
                            <a:rPr lang="en-US" sz="1000" dirty="0">
                              <a:solidFill>
                                <a:schemeClr val="bg1"/>
                              </a:solidFill>
                              <a:latin typeface="Times New Roman" panose="02020603050405020304" pitchFamily="18" charset="0"/>
                              <a:cs typeface="Times New Roman" panose="02020603050405020304" pitchFamily="18" charset="0"/>
                            </a:rPr>
                            <a:t>log    x  equals   log sub   10       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42116375"/>
                      </a:ext>
                    </a:extLst>
                  </a:tr>
                </a:tbl>
              </a:graphicData>
            </a:graphic>
          </p:graphicFrame>
        </mc:Fallback>
      </mc:AlternateContent>
      <p:pic>
        <p:nvPicPr>
          <p:cNvPr id="10" name="Picture 9">
            <a:extLst>
              <a:ext uri="{FF2B5EF4-FFF2-40B4-BE49-F238E27FC236}">
                <a16:creationId xmlns:a16="http://schemas.microsoft.com/office/drawing/2014/main" id="{6C501B58-4060-46C5-971E-B74DE99752D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29521" y="1958898"/>
            <a:ext cx="566977" cy="640135"/>
          </a:xfrm>
          <a:prstGeom prst="rect">
            <a:avLst/>
          </a:prstGeom>
        </p:spPr>
      </p:pic>
      <p:pic>
        <p:nvPicPr>
          <p:cNvPr id="14" name="Picture 13">
            <a:extLst>
              <a:ext uri="{FF2B5EF4-FFF2-40B4-BE49-F238E27FC236}">
                <a16:creationId xmlns:a16="http://schemas.microsoft.com/office/drawing/2014/main" id="{B27EB157-B943-4CEC-8017-F924DF19585B}"/>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048236" y="4378539"/>
            <a:ext cx="2182557" cy="640135"/>
          </a:xfrm>
          <a:prstGeom prst="rect">
            <a:avLst/>
          </a:prstGeom>
        </p:spPr>
      </p:pic>
      <p:sp>
        <p:nvSpPr>
          <p:cNvPr id="6" name="Slide Number Placeholder 5">
            <a:extLst>
              <a:ext uri="{FF2B5EF4-FFF2-40B4-BE49-F238E27FC236}">
                <a16:creationId xmlns:a16="http://schemas.microsoft.com/office/drawing/2014/main" id="{54C631AA-7C39-447A-B98B-77A143DA625C}"/>
              </a:ext>
            </a:extLst>
          </p:cNvPr>
          <p:cNvSpPr>
            <a:spLocks noGrp="1"/>
          </p:cNvSpPr>
          <p:nvPr>
            <p:ph type="sldNum" sz="quarter" idx="10"/>
          </p:nvPr>
        </p:nvSpPr>
        <p:spPr/>
        <p:txBody>
          <a:bodyPr/>
          <a:lstStyle/>
          <a:p>
            <a:fld id="{68151E55-6873-49E2-B8D5-2F265E6F1973}" type="slidenum">
              <a:rPr lang="en-US" smtClean="0"/>
              <a:t>4</a:t>
            </a:fld>
            <a:endParaRPr lang="en-US" dirty="0"/>
          </a:p>
        </p:txBody>
      </p:sp>
    </p:spTree>
    <p:extLst>
      <p:ext uri="{BB962C8B-B14F-4D97-AF65-F5344CB8AC3E}">
        <p14:creationId xmlns:p14="http://schemas.microsoft.com/office/powerpoint/2010/main" val="2813678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p:txBody>
          <a:bodyPr>
            <a:normAutofit/>
          </a:bodyPr>
          <a:lstStyle/>
          <a:p>
            <a:r>
              <a:rPr lang="en-US" dirty="0"/>
              <a:t>Function Example </a:t>
            </a:r>
            <a:r>
              <a:rPr lang="en-US" sz="1600" dirty="0"/>
              <a:t>3</a:t>
            </a:r>
          </a:p>
        </p:txBody>
      </p:sp>
      <p:sp>
        <p:nvSpPr>
          <p:cNvPr id="3" name="Content Placeholder 2">
            <a:extLst>
              <a:ext uri="{FF2B5EF4-FFF2-40B4-BE49-F238E27FC236}">
                <a16:creationId xmlns:a16="http://schemas.microsoft.com/office/drawing/2014/main" id="{91240D7C-6BBD-4611-A48D-3A33E2886147}"/>
              </a:ext>
            </a:extLst>
          </p:cNvPr>
          <p:cNvSpPr>
            <a:spLocks noGrp="1"/>
          </p:cNvSpPr>
          <p:nvPr>
            <p:ph sz="quarter" idx="11"/>
          </p:nvPr>
        </p:nvSpPr>
        <p:spPr>
          <a:xfrm>
            <a:off x="589385" y="1403753"/>
            <a:ext cx="7965230" cy="4968912"/>
          </a:xfrm>
        </p:spPr>
        <p:txBody>
          <a:bodyPr>
            <a:noAutofit/>
          </a:bodyPr>
          <a:lstStyle/>
          <a:p>
            <a:pPr marL="457200" indent="-457200">
              <a:spcBef>
                <a:spcPts val="1200"/>
              </a:spcBef>
              <a:spcAft>
                <a:spcPts val="600"/>
              </a:spcAft>
              <a:buFont typeface="+mj-lt"/>
              <a:buAutoNum type="arabicPeriod" startAt="2"/>
            </a:pPr>
            <a:r>
              <a:rPr lang="en-US" dirty="0"/>
              <a:t>The input variables need not be assigned values outside   the function prior to the function call:</a:t>
            </a:r>
          </a:p>
          <a:p>
            <a:pPr marL="457200">
              <a:spcBef>
                <a:spcPts val="1200"/>
              </a:spcBef>
              <a:spcAft>
                <a:spcPts val="600"/>
              </a:spcAft>
            </a:pPr>
            <a:r>
              <a:rPr lang="en-US" dirty="0">
                <a:latin typeface="Courier Std"/>
              </a:rPr>
              <a:t>[</a:t>
            </a:r>
            <a:r>
              <a:rPr lang="en-US" dirty="0" err="1">
                <a:latin typeface="Courier Std"/>
              </a:rPr>
              <a:t>feet_dropped,speed</a:t>
            </a:r>
            <a:r>
              <a:rPr lang="en-US" dirty="0">
                <a:latin typeface="Courier Std"/>
              </a:rPr>
              <a:t>] = drop(32.2,10,5)</a:t>
            </a:r>
          </a:p>
          <a:p>
            <a:pPr marL="457200" indent="-457200">
              <a:spcBef>
                <a:spcPts val="1200"/>
              </a:spcBef>
              <a:spcAft>
                <a:spcPts val="600"/>
              </a:spcAft>
              <a:buFont typeface="+mj-lt"/>
              <a:buAutoNum type="arabicPeriod" startAt="3"/>
            </a:pPr>
            <a:r>
              <a:rPr lang="en-US" dirty="0"/>
              <a:t>The inputs and outputs may be arrays:</a:t>
            </a:r>
          </a:p>
          <a:p>
            <a:pPr marL="457200">
              <a:spcBef>
                <a:spcPts val="1200"/>
              </a:spcBef>
              <a:spcAft>
                <a:spcPts val="600"/>
              </a:spcAft>
            </a:pPr>
            <a:r>
              <a:rPr lang="en-US" dirty="0">
                <a:latin typeface="Courier Std"/>
              </a:rPr>
              <a:t>[</a:t>
            </a:r>
            <a:r>
              <a:rPr lang="en-US" dirty="0" err="1">
                <a:latin typeface="Courier Std"/>
              </a:rPr>
              <a:t>feet_dropped,speed</a:t>
            </a:r>
            <a:r>
              <a:rPr lang="en-US" dirty="0">
                <a:latin typeface="Courier Std"/>
              </a:rPr>
              <a:t>]=drop(32.2,10,0:1:5)</a:t>
            </a:r>
          </a:p>
          <a:p>
            <a:pPr>
              <a:spcBef>
                <a:spcPts val="1200"/>
              </a:spcBef>
              <a:spcAft>
                <a:spcPts val="600"/>
              </a:spcAft>
            </a:pPr>
            <a:r>
              <a:rPr lang="en-US" dirty="0"/>
              <a:t>This function call produces the arrays </a:t>
            </a:r>
            <a:r>
              <a:rPr lang="en-US" dirty="0" err="1">
                <a:latin typeface="Courier Std"/>
              </a:rPr>
              <a:t>feet_dropped</a:t>
            </a:r>
            <a:r>
              <a:rPr lang="en-US" dirty="0"/>
              <a:t> and </a:t>
            </a:r>
            <a:r>
              <a:rPr lang="en-US" dirty="0">
                <a:latin typeface="Courier Std"/>
              </a:rPr>
              <a:t>speed</a:t>
            </a:r>
            <a:r>
              <a:rPr lang="en-US" dirty="0"/>
              <a:t>, each with six values corresponding to the six values  of time in the array </a:t>
            </a:r>
            <a:r>
              <a:rPr lang="en-US" dirty="0">
                <a:latin typeface="Courier Std"/>
              </a:rPr>
              <a:t>time</a:t>
            </a:r>
            <a:r>
              <a:rPr lang="en-US" dirty="0"/>
              <a:t>.</a:t>
            </a:r>
          </a:p>
        </p:txBody>
      </p:sp>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40</a:t>
            </a:fld>
            <a:endParaRPr lang="en-US" dirty="0"/>
          </a:p>
        </p:txBody>
      </p:sp>
    </p:spTree>
    <p:extLst>
      <p:ext uri="{BB962C8B-B14F-4D97-AF65-F5344CB8AC3E}">
        <p14:creationId xmlns:p14="http://schemas.microsoft.com/office/powerpoint/2010/main" val="3462327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p:txBody>
          <a:bodyPr>
            <a:normAutofit/>
          </a:bodyPr>
          <a:lstStyle/>
          <a:p>
            <a:r>
              <a:rPr lang="en-US" dirty="0"/>
              <a:t>Local Variables </a:t>
            </a:r>
            <a:r>
              <a:rPr lang="en-US" sz="1600" dirty="0"/>
              <a:t>2</a:t>
            </a:r>
          </a:p>
        </p:txBody>
      </p:sp>
      <p:sp>
        <p:nvSpPr>
          <p:cNvPr id="3" name="Content Placeholder 2">
            <a:extLst>
              <a:ext uri="{FF2B5EF4-FFF2-40B4-BE49-F238E27FC236}">
                <a16:creationId xmlns:a16="http://schemas.microsoft.com/office/drawing/2014/main" id="{91240D7C-6BBD-4611-A48D-3A33E2886147}"/>
              </a:ext>
            </a:extLst>
          </p:cNvPr>
          <p:cNvSpPr>
            <a:spLocks noGrp="1"/>
          </p:cNvSpPr>
          <p:nvPr>
            <p:ph sz="quarter" idx="11"/>
          </p:nvPr>
        </p:nvSpPr>
        <p:spPr>
          <a:xfrm>
            <a:off x="837687" y="1403753"/>
            <a:ext cx="7468626" cy="4968912"/>
          </a:xfrm>
        </p:spPr>
        <p:txBody>
          <a:bodyPr>
            <a:noAutofit/>
          </a:bodyPr>
          <a:lstStyle/>
          <a:p>
            <a:pPr>
              <a:spcBef>
                <a:spcPts val="1200"/>
              </a:spcBef>
              <a:spcAft>
                <a:spcPts val="600"/>
              </a:spcAft>
            </a:pPr>
            <a:r>
              <a:rPr lang="en-US" dirty="0"/>
              <a:t>The names of the input variables given in the function definition line are local to that function.</a:t>
            </a:r>
          </a:p>
          <a:p>
            <a:pPr>
              <a:spcBef>
                <a:spcPts val="1200"/>
              </a:spcBef>
              <a:spcAft>
                <a:spcPts val="600"/>
              </a:spcAft>
            </a:pPr>
            <a:r>
              <a:rPr lang="en-US" dirty="0"/>
              <a:t>This means that other variable names can be used when you call the function.</a:t>
            </a:r>
          </a:p>
          <a:p>
            <a:pPr>
              <a:spcBef>
                <a:spcPts val="1800"/>
              </a:spcBef>
              <a:spcAft>
                <a:spcPts val="600"/>
              </a:spcAft>
            </a:pPr>
            <a:r>
              <a:rPr lang="en-US" dirty="0"/>
              <a:t>All variables inside a function are erased after the function finishes executing, except when the same variable names appear in the output variable list used in the function call.</a:t>
            </a:r>
          </a:p>
        </p:txBody>
      </p:sp>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41</a:t>
            </a:fld>
            <a:endParaRPr lang="en-US" dirty="0"/>
          </a:p>
        </p:txBody>
      </p:sp>
    </p:spTree>
    <p:extLst>
      <p:ext uri="{BB962C8B-B14F-4D97-AF65-F5344CB8AC3E}">
        <p14:creationId xmlns:p14="http://schemas.microsoft.com/office/powerpoint/2010/main" val="13397455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p:txBody>
          <a:bodyPr>
            <a:normAutofit/>
          </a:bodyPr>
          <a:lstStyle/>
          <a:p>
            <a:r>
              <a:rPr lang="en-US" dirty="0"/>
              <a:t>Global Variables</a:t>
            </a:r>
          </a:p>
        </p:txBody>
      </p:sp>
      <p:sp>
        <p:nvSpPr>
          <p:cNvPr id="3" name="Content Placeholder 2">
            <a:extLst>
              <a:ext uri="{FF2B5EF4-FFF2-40B4-BE49-F238E27FC236}">
                <a16:creationId xmlns:a16="http://schemas.microsoft.com/office/drawing/2014/main" id="{91240D7C-6BBD-4611-A48D-3A33E2886147}"/>
              </a:ext>
            </a:extLst>
          </p:cNvPr>
          <p:cNvSpPr>
            <a:spLocks noGrp="1"/>
          </p:cNvSpPr>
          <p:nvPr>
            <p:ph sz="quarter" idx="11"/>
          </p:nvPr>
        </p:nvSpPr>
        <p:spPr>
          <a:xfrm>
            <a:off x="837687" y="1403753"/>
            <a:ext cx="7468626" cy="4968912"/>
          </a:xfrm>
        </p:spPr>
        <p:txBody>
          <a:bodyPr>
            <a:noAutofit/>
          </a:bodyPr>
          <a:lstStyle/>
          <a:p>
            <a:pPr>
              <a:spcBef>
                <a:spcPts val="1200"/>
              </a:spcBef>
              <a:spcAft>
                <a:spcPts val="600"/>
              </a:spcAft>
            </a:pPr>
            <a:r>
              <a:rPr lang="en-US" dirty="0"/>
              <a:t>The </a:t>
            </a:r>
            <a:r>
              <a:rPr lang="en-US" dirty="0">
                <a:latin typeface="Courier Std"/>
              </a:rPr>
              <a:t>global</a:t>
            </a:r>
            <a:r>
              <a:rPr lang="en-US" dirty="0"/>
              <a:t> command declares certain variables global, and therefore their values are available to the basic workspace and to other functions that declare these variables global. </a:t>
            </a:r>
          </a:p>
          <a:p>
            <a:pPr>
              <a:spcBef>
                <a:spcPts val="1200"/>
              </a:spcBef>
              <a:spcAft>
                <a:spcPts val="600"/>
              </a:spcAft>
            </a:pPr>
            <a:r>
              <a:rPr lang="en-US" dirty="0"/>
              <a:t>The syntax to declare the variables </a:t>
            </a:r>
            <a:r>
              <a:rPr lang="en-US" dirty="0">
                <a:latin typeface="Courier Std"/>
              </a:rPr>
              <a:t>a, x,</a:t>
            </a:r>
            <a:r>
              <a:rPr lang="en-US" dirty="0"/>
              <a:t> and </a:t>
            </a:r>
            <a:r>
              <a:rPr lang="en-US" dirty="0">
                <a:latin typeface="Courier Std"/>
              </a:rPr>
              <a:t>q</a:t>
            </a:r>
            <a:r>
              <a:rPr lang="en-US" dirty="0"/>
              <a:t> is</a:t>
            </a:r>
          </a:p>
          <a:p>
            <a:pPr>
              <a:spcBef>
                <a:spcPts val="1200"/>
              </a:spcBef>
              <a:spcAft>
                <a:spcPts val="600"/>
              </a:spcAft>
            </a:pPr>
            <a:r>
              <a:rPr lang="en-US" dirty="0"/>
              <a:t>  </a:t>
            </a:r>
            <a:r>
              <a:rPr lang="en-US" dirty="0">
                <a:latin typeface="Courier Std"/>
              </a:rPr>
              <a:t>global a x q</a:t>
            </a:r>
          </a:p>
          <a:p>
            <a:pPr>
              <a:spcBef>
                <a:spcPts val="1200"/>
              </a:spcBef>
              <a:spcAft>
                <a:spcPts val="600"/>
              </a:spcAft>
            </a:pPr>
            <a:r>
              <a:rPr lang="en-US" dirty="0"/>
              <a:t>Any assignment to those variables, in any function or in the base workspace, is available to all the other functions declaring them global.</a:t>
            </a:r>
          </a:p>
        </p:txBody>
      </p:sp>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42</a:t>
            </a:fld>
            <a:endParaRPr lang="en-US" dirty="0"/>
          </a:p>
        </p:txBody>
      </p:sp>
    </p:spTree>
    <p:extLst>
      <p:ext uri="{BB962C8B-B14F-4D97-AF65-F5344CB8AC3E}">
        <p14:creationId xmlns:p14="http://schemas.microsoft.com/office/powerpoint/2010/main" val="41690090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0113730-DCF7-4073-9D1F-256EE7CA14F2}"/>
              </a:ext>
            </a:extLst>
          </p:cNvPr>
          <p:cNvSpPr>
            <a:spLocks noGrp="1"/>
          </p:cNvSpPr>
          <p:nvPr>
            <p:ph type="title"/>
          </p:nvPr>
        </p:nvSpPr>
        <p:spPr/>
        <p:txBody>
          <a:bodyPr/>
          <a:lstStyle/>
          <a:p>
            <a:r>
              <a:rPr lang="en-US" dirty="0"/>
              <a:t>Function Handles </a:t>
            </a:r>
            <a:r>
              <a:rPr lang="en-US" sz="1200" dirty="0"/>
              <a:t>1</a:t>
            </a:r>
            <a:endParaRPr lang="en-US" dirty="0"/>
          </a:p>
        </p:txBody>
      </p:sp>
      <p:sp>
        <p:nvSpPr>
          <p:cNvPr id="8" name="Content Placeholder 7">
            <a:extLst>
              <a:ext uri="{FF2B5EF4-FFF2-40B4-BE49-F238E27FC236}">
                <a16:creationId xmlns:a16="http://schemas.microsoft.com/office/drawing/2014/main" id="{968E820D-A1BC-4277-A990-54BD17EF5E09}"/>
              </a:ext>
            </a:extLst>
          </p:cNvPr>
          <p:cNvSpPr>
            <a:spLocks noGrp="1"/>
          </p:cNvSpPr>
          <p:nvPr>
            <p:ph sz="quarter" idx="11"/>
          </p:nvPr>
        </p:nvSpPr>
        <p:spPr>
          <a:xfrm>
            <a:off x="638324" y="1616348"/>
            <a:ext cx="7872632" cy="1207959"/>
          </a:xfrm>
        </p:spPr>
        <p:txBody>
          <a:bodyPr/>
          <a:lstStyle/>
          <a:p>
            <a:r>
              <a:rPr lang="en-US" dirty="0"/>
              <a:t>You can create a function handle to any function by using the </a:t>
            </a:r>
            <a:r>
              <a:rPr lang="en-US" i="1" dirty="0"/>
              <a:t>at</a:t>
            </a:r>
            <a:r>
              <a:rPr lang="en-US" dirty="0"/>
              <a:t> sign, @, before the function name. You can then use the handle to reference the function. To create a handle to the</a:t>
            </a:r>
          </a:p>
        </p:txBody>
      </p:sp>
      <p:sp>
        <p:nvSpPr>
          <p:cNvPr id="11" name="Content Placeholder 10">
            <a:extLst>
              <a:ext uri="{FF2B5EF4-FFF2-40B4-BE49-F238E27FC236}">
                <a16:creationId xmlns:a16="http://schemas.microsoft.com/office/drawing/2014/main" id="{052E383C-361B-4C33-8558-CE3B84B26D96}"/>
              </a:ext>
            </a:extLst>
          </p:cNvPr>
          <p:cNvSpPr>
            <a:spLocks noGrp="1"/>
          </p:cNvSpPr>
          <p:nvPr>
            <p:ph sz="quarter" idx="14"/>
          </p:nvPr>
        </p:nvSpPr>
        <p:spPr>
          <a:xfrm>
            <a:off x="638324" y="2737712"/>
            <a:ext cx="1218614" cy="554128"/>
          </a:xfrm>
        </p:spPr>
        <p:txBody>
          <a:bodyPr/>
          <a:lstStyle/>
          <a:p>
            <a:r>
              <a:rPr lang="en-US" dirty="0"/>
              <a:t>function</a:t>
            </a:r>
          </a:p>
        </p:txBody>
      </p:sp>
      <p:graphicFrame>
        <p:nvGraphicFramePr>
          <p:cNvPr id="16" name="Object 15">
            <a:extLst>
              <a:ext uri="{FF2B5EF4-FFF2-40B4-BE49-F238E27FC236}">
                <a16:creationId xmlns:a16="http://schemas.microsoft.com/office/drawing/2014/main" id="{7BC6B175-EC0D-41C4-9F55-0C43F96BB886}"/>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536561019"/>
              </p:ext>
            </p:extLst>
          </p:nvPr>
        </p:nvGraphicFramePr>
        <p:xfrm>
          <a:off x="1808484" y="2737712"/>
          <a:ext cx="2130474" cy="504586"/>
        </p:xfrm>
        <a:graphic>
          <a:graphicData uri="http://schemas.openxmlformats.org/presentationml/2006/ole">
            <mc:AlternateContent xmlns:mc="http://schemas.openxmlformats.org/markup-compatibility/2006">
              <mc:Choice xmlns:v="urn:schemas-microsoft-com:vml" Requires="v">
                <p:oleObj name="Equation" r:id="rId2" imgW="965160" imgH="228600" progId="Equation.DSMT4">
                  <p:embed/>
                </p:oleObj>
              </mc:Choice>
              <mc:Fallback>
                <p:oleObj name="Equation" r:id="rId2" imgW="965160" imgH="228600" progId="Equation.DSMT4">
                  <p:embed/>
                  <p:pic>
                    <p:nvPicPr>
                      <p:cNvPr id="0" name=""/>
                      <p:cNvPicPr/>
                      <p:nvPr/>
                    </p:nvPicPr>
                    <p:blipFill>
                      <a:blip r:embed="rId3"/>
                      <a:stretch>
                        <a:fillRect/>
                      </a:stretch>
                    </p:blipFill>
                    <p:spPr>
                      <a:xfrm>
                        <a:off x="1808484" y="2737712"/>
                        <a:ext cx="2130474" cy="504586"/>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id="{3CC1364F-493E-43DE-A655-55AE4E0B2990}"/>
              </a:ext>
            </a:extLst>
          </p:cNvPr>
          <p:cNvSpPr>
            <a:spLocks noGrp="1"/>
          </p:cNvSpPr>
          <p:nvPr>
            <p:ph sz="quarter" idx="15"/>
          </p:nvPr>
        </p:nvSpPr>
        <p:spPr>
          <a:xfrm>
            <a:off x="3784208" y="2742180"/>
            <a:ext cx="5137628" cy="535590"/>
          </a:xfrm>
        </p:spPr>
        <p:txBody>
          <a:bodyPr/>
          <a:lstStyle/>
          <a:p>
            <a:r>
              <a:rPr lang="en-US" dirty="0"/>
              <a:t>, define the following function file:</a:t>
            </a:r>
          </a:p>
        </p:txBody>
      </p:sp>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B6B8BF00-DCDB-472A-99A5-C55E305D1C55}"/>
                  </a:ext>
                </a:extLst>
              </p:cNvPr>
              <p:cNvSpPr>
                <a:spLocks noGrp="1"/>
              </p:cNvSpPr>
              <p:nvPr>
                <p:ph sz="quarter" idx="16"/>
              </p:nvPr>
            </p:nvSpPr>
            <p:spPr>
              <a:xfrm>
                <a:off x="638324" y="3414933"/>
                <a:ext cx="7380263" cy="2985868"/>
              </a:xfrm>
            </p:spPr>
            <p:txBody>
              <a:bodyPr>
                <a:normAutofit fontScale="92500" lnSpcReduction="10000"/>
              </a:bodyPr>
              <a:lstStyle/>
              <a:p>
                <a:pPr defTabSz="228600">
                  <a:spcBef>
                    <a:spcPts val="1800"/>
                  </a:spcBef>
                </a:pPr>
                <a:r>
                  <a:rPr lang="en-US" dirty="0">
                    <a:latin typeface="Courier Std" pitchFamily="49" charset="0"/>
                    <a:cs typeface="David" panose="020E0502060401010101" pitchFamily="34" charset="-79"/>
                  </a:rPr>
                  <a:t>function y = f1(x)</a:t>
                </a:r>
              </a:p>
              <a:p>
                <a:pPr defTabSz="228600"/>
                <a:r>
                  <a:rPr lang="en-US" dirty="0">
                    <a:latin typeface="Courier Std" pitchFamily="49" charset="0"/>
                    <a:cs typeface="David" panose="020E0502060401010101" pitchFamily="34" charset="-79"/>
                  </a:rPr>
                  <a:t>	y = x + 2*exp(-x) - 3;</a:t>
                </a:r>
              </a:p>
              <a:p>
                <a:pPr defTabSz="228600"/>
                <a:r>
                  <a:rPr lang="en-US" dirty="0">
                    <a:latin typeface="Courier Std" pitchFamily="49" charset="0"/>
                    <a:cs typeface="David" panose="020E0502060401010101" pitchFamily="34" charset="-79"/>
                  </a:rPr>
                  <a:t>end</a:t>
                </a:r>
              </a:p>
              <a:p>
                <a:pPr defTabSz="228600">
                  <a:spcBef>
                    <a:spcPts val="1800"/>
                  </a:spcBef>
                </a:pPr>
                <a:r>
                  <a:rPr lang="en-US" dirty="0"/>
                  <a:t>You can pass the function as an argument to another function. For example, we can plot the function</a:t>
                </a:r>
                <a:r>
                  <a:rPr lang="en-US" i="1" dirty="0"/>
                  <a:t> </a:t>
                </a:r>
                <a:r>
                  <a:rPr lang="en-US" dirty="0"/>
                  <a:t>over</a:t>
                </a:r>
                <a:br>
                  <a:rPr lang="en-US" dirty="0"/>
                </a:br>
                <a:r>
                  <a:rPr lang="en-US" dirty="0"/>
                  <a:t>0 </a:t>
                </a:r>
                <a14:m>
                  <m:oMath xmlns:m="http://schemas.openxmlformats.org/officeDocument/2006/math">
                    <m:r>
                      <a:rPr lang="en-US" i="1" dirty="0">
                        <a:latin typeface="Cambria Math"/>
                        <a:ea typeface="Cambria Math"/>
                      </a:rPr>
                      <m:t>≤</m:t>
                    </m:r>
                  </m:oMath>
                </a14:m>
                <a:r>
                  <a:rPr lang="en-US" i="1" dirty="0"/>
                  <a:t> x </a:t>
                </a:r>
                <a14:m>
                  <m:oMath xmlns:m="http://schemas.openxmlformats.org/officeDocument/2006/math">
                    <m:r>
                      <a:rPr lang="en-US" i="1" dirty="0" smtClean="0">
                        <a:latin typeface="Cambria Math"/>
                        <a:ea typeface="Cambria Math"/>
                      </a:rPr>
                      <m:t>≤</m:t>
                    </m:r>
                  </m:oMath>
                </a14:m>
                <a:r>
                  <a:rPr lang="en-US" i="1" dirty="0"/>
                  <a:t> 6</a:t>
                </a:r>
                <a:r>
                  <a:rPr lang="en-US" dirty="0"/>
                  <a:t> as follows:</a:t>
                </a:r>
              </a:p>
              <a:p>
                <a:pPr defTabSz="228600">
                  <a:spcBef>
                    <a:spcPts val="1800"/>
                  </a:spcBef>
                </a:pPr>
                <a:r>
                  <a:rPr lang="en-US" dirty="0">
                    <a:latin typeface="Courier Std" pitchFamily="49" charset="0"/>
                    <a:cs typeface="David" panose="020E0502060401010101" pitchFamily="34" charset="-79"/>
                  </a:rPr>
                  <a:t>&gt;&gt;</a:t>
                </a:r>
                <a:r>
                  <a:rPr lang="en-US" dirty="0" err="1">
                    <a:latin typeface="Courier Std" pitchFamily="49" charset="0"/>
                    <a:cs typeface="David" panose="020E0502060401010101" pitchFamily="34" charset="-79"/>
                  </a:rPr>
                  <a:t>fplot</a:t>
                </a:r>
                <a:r>
                  <a:rPr lang="en-US" dirty="0">
                    <a:latin typeface="Courier Std" pitchFamily="49" charset="0"/>
                    <a:cs typeface="David" panose="020E0502060401010101" pitchFamily="34" charset="-79"/>
                  </a:rPr>
                  <a:t>(0:0.01:6,@f1)</a:t>
                </a:r>
                <a:endParaRPr lang="en-US" dirty="0"/>
              </a:p>
            </p:txBody>
          </p:sp>
        </mc:Choice>
        <mc:Fallback xmlns="">
          <p:sp>
            <p:nvSpPr>
              <p:cNvPr id="13" name="Content Placeholder 12">
                <a:extLst>
                  <a:ext uri="{FF2B5EF4-FFF2-40B4-BE49-F238E27FC236}">
                    <a16:creationId xmlns:a16="http://schemas.microsoft.com/office/drawing/2014/main" id="{B6B8BF00-DCDB-472A-99A5-C55E305D1C55}"/>
                  </a:ext>
                </a:extLst>
              </p:cNvPr>
              <p:cNvSpPr>
                <a:spLocks noGrp="1" noRot="1" noChangeAspect="1" noMove="1" noResize="1" noEditPoints="1" noAdjustHandles="1" noChangeArrowheads="1" noChangeShapeType="1" noTextEdit="1"/>
              </p:cNvSpPr>
              <p:nvPr>
                <p:ph sz="quarter" idx="16"/>
              </p:nvPr>
            </p:nvSpPr>
            <p:spPr>
              <a:xfrm>
                <a:off x="638324" y="3414933"/>
                <a:ext cx="7380263" cy="2985868"/>
              </a:xfrm>
              <a:blipFill>
                <a:blip r:embed="rId5"/>
                <a:stretch>
                  <a:fillRect l="-1074" t="-2245"/>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877F1E8-D62C-4D18-B6B5-0152A43D2457}"/>
              </a:ext>
            </a:extLst>
          </p:cNvPr>
          <p:cNvSpPr>
            <a:spLocks noGrp="1"/>
          </p:cNvSpPr>
          <p:nvPr>
            <p:ph type="sldNum" sz="quarter" idx="10"/>
          </p:nvPr>
        </p:nvSpPr>
        <p:spPr/>
        <p:txBody>
          <a:bodyPr/>
          <a:lstStyle/>
          <a:p>
            <a:fld id="{68151E55-6873-49E2-B8D5-2F265E6F1973}" type="slidenum">
              <a:rPr lang="en-US" smtClean="0"/>
              <a:t>43</a:t>
            </a:fld>
            <a:endParaRPr lang="en-US" dirty="0"/>
          </a:p>
        </p:txBody>
      </p:sp>
    </p:spTree>
    <p:extLst>
      <p:ext uri="{BB962C8B-B14F-4D97-AF65-F5344CB8AC3E}">
        <p14:creationId xmlns:p14="http://schemas.microsoft.com/office/powerpoint/2010/main" val="119735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p:txBody>
          <a:bodyPr>
            <a:normAutofit/>
          </a:bodyPr>
          <a:lstStyle/>
          <a:p>
            <a:r>
              <a:rPr lang="en-US" dirty="0"/>
              <a:t>Finding Zeros of a Function</a:t>
            </a:r>
          </a:p>
        </p:txBody>
      </p:sp>
      <p:sp>
        <p:nvSpPr>
          <p:cNvPr id="3" name="Content Placeholder 2">
            <a:extLst>
              <a:ext uri="{FF2B5EF4-FFF2-40B4-BE49-F238E27FC236}">
                <a16:creationId xmlns:a16="http://schemas.microsoft.com/office/drawing/2014/main" id="{91240D7C-6BBD-4611-A48D-3A33E2886147}"/>
              </a:ext>
            </a:extLst>
          </p:cNvPr>
          <p:cNvSpPr>
            <a:spLocks noGrp="1"/>
          </p:cNvSpPr>
          <p:nvPr>
            <p:ph sz="quarter" idx="11"/>
          </p:nvPr>
        </p:nvSpPr>
        <p:spPr>
          <a:xfrm>
            <a:off x="837686" y="1403753"/>
            <a:ext cx="7788726" cy="4968912"/>
          </a:xfrm>
        </p:spPr>
        <p:txBody>
          <a:bodyPr>
            <a:noAutofit/>
          </a:bodyPr>
          <a:lstStyle/>
          <a:p>
            <a:pPr>
              <a:spcBef>
                <a:spcPts val="1200"/>
              </a:spcBef>
              <a:spcAft>
                <a:spcPts val="600"/>
              </a:spcAft>
            </a:pPr>
            <a:r>
              <a:rPr lang="en-US" dirty="0"/>
              <a:t>You can use the </a:t>
            </a:r>
            <a:r>
              <a:rPr lang="en-US" dirty="0" err="1">
                <a:latin typeface="Courier Std"/>
              </a:rPr>
              <a:t>fzero</a:t>
            </a:r>
            <a:r>
              <a:rPr lang="en-US" dirty="0"/>
              <a:t> function to find the zero of a function of a single variable, which is denoted by </a:t>
            </a:r>
            <a:r>
              <a:rPr lang="en-US" dirty="0">
                <a:latin typeface="Courier Std"/>
              </a:rPr>
              <a:t>x</a:t>
            </a:r>
            <a:r>
              <a:rPr lang="en-US" dirty="0"/>
              <a:t>. One form of its syntax is</a:t>
            </a:r>
          </a:p>
          <a:p>
            <a:pPr>
              <a:spcBef>
                <a:spcPts val="1200"/>
              </a:spcBef>
              <a:spcAft>
                <a:spcPts val="600"/>
              </a:spcAft>
            </a:pPr>
            <a:r>
              <a:rPr lang="en-US" dirty="0" err="1">
                <a:latin typeface="Courier Std"/>
              </a:rPr>
              <a:t>fzero</a:t>
            </a:r>
            <a:r>
              <a:rPr lang="en-US" dirty="0">
                <a:latin typeface="Courier Std"/>
              </a:rPr>
              <a:t>(@function, x0)</a:t>
            </a:r>
          </a:p>
          <a:p>
            <a:pPr>
              <a:spcBef>
                <a:spcPts val="1200"/>
              </a:spcBef>
              <a:spcAft>
                <a:spcPts val="600"/>
              </a:spcAft>
            </a:pPr>
            <a:r>
              <a:rPr lang="en-US" dirty="0"/>
              <a:t>where </a:t>
            </a:r>
            <a:r>
              <a:rPr lang="en-US" dirty="0">
                <a:latin typeface="Courier Std"/>
              </a:rPr>
              <a:t>@function</a:t>
            </a:r>
            <a:r>
              <a:rPr lang="en-US" dirty="0"/>
              <a:t> is the function handle for the function </a:t>
            </a:r>
            <a:r>
              <a:rPr lang="en-US" dirty="0" err="1">
                <a:latin typeface="Courier Std"/>
              </a:rPr>
              <a:t>function</a:t>
            </a:r>
            <a:r>
              <a:rPr lang="en-US" dirty="0"/>
              <a:t>, and </a:t>
            </a:r>
            <a:r>
              <a:rPr lang="en-US" dirty="0">
                <a:latin typeface="Courier Std"/>
              </a:rPr>
              <a:t>x0</a:t>
            </a:r>
            <a:r>
              <a:rPr lang="en-US" dirty="0"/>
              <a:t> is a user-supplied guess for the zero. </a:t>
            </a:r>
          </a:p>
          <a:p>
            <a:pPr>
              <a:spcBef>
                <a:spcPts val="1200"/>
              </a:spcBef>
              <a:spcAft>
                <a:spcPts val="600"/>
              </a:spcAft>
            </a:pPr>
            <a:r>
              <a:rPr lang="en-US" dirty="0"/>
              <a:t>The </a:t>
            </a:r>
            <a:r>
              <a:rPr lang="en-US" dirty="0" err="1">
                <a:latin typeface="Courier Std"/>
              </a:rPr>
              <a:t>fzero</a:t>
            </a:r>
            <a:r>
              <a:rPr lang="en-US" dirty="0"/>
              <a:t> function returns a value of </a:t>
            </a:r>
            <a:r>
              <a:rPr lang="en-US" dirty="0">
                <a:latin typeface="Courier Std"/>
              </a:rPr>
              <a:t>x</a:t>
            </a:r>
            <a:r>
              <a:rPr lang="en-US" dirty="0"/>
              <a:t> that is near </a:t>
            </a:r>
            <a:r>
              <a:rPr lang="en-US" dirty="0">
                <a:latin typeface="Courier Std"/>
              </a:rPr>
              <a:t>x0</a:t>
            </a:r>
            <a:r>
              <a:rPr lang="en-US" dirty="0"/>
              <a:t>.</a:t>
            </a:r>
          </a:p>
          <a:p>
            <a:pPr>
              <a:spcBef>
                <a:spcPts val="1200"/>
              </a:spcBef>
              <a:spcAft>
                <a:spcPts val="600"/>
              </a:spcAft>
            </a:pPr>
            <a:r>
              <a:rPr lang="en-US" dirty="0"/>
              <a:t>It identifies only points where the function crosses the </a:t>
            </a:r>
            <a:r>
              <a:rPr lang="en-US" i="1" dirty="0"/>
              <a:t>x</a:t>
            </a:r>
            <a:r>
              <a:rPr lang="en-US" dirty="0"/>
              <a:t>-axis, not points where the function just touches the axis.</a:t>
            </a:r>
          </a:p>
          <a:p>
            <a:pPr>
              <a:spcBef>
                <a:spcPts val="1200"/>
              </a:spcBef>
              <a:spcAft>
                <a:spcPts val="600"/>
              </a:spcAft>
            </a:pPr>
            <a:r>
              <a:rPr lang="en-US" dirty="0"/>
              <a:t>For example, </a:t>
            </a:r>
            <a:r>
              <a:rPr lang="en-US" dirty="0" err="1">
                <a:latin typeface="Courier Std"/>
              </a:rPr>
              <a:t>fzero</a:t>
            </a:r>
            <a:r>
              <a:rPr lang="en-US" dirty="0">
                <a:latin typeface="Courier Std"/>
              </a:rPr>
              <a:t>(@cos,2)</a:t>
            </a:r>
            <a:r>
              <a:rPr lang="en-US" dirty="0"/>
              <a:t> returns the value 1.5708.</a:t>
            </a:r>
          </a:p>
        </p:txBody>
      </p:sp>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44</a:t>
            </a:fld>
            <a:endParaRPr lang="en-US" dirty="0"/>
          </a:p>
        </p:txBody>
      </p:sp>
    </p:spTree>
    <p:extLst>
      <p:ext uri="{BB962C8B-B14F-4D97-AF65-F5344CB8AC3E}">
        <p14:creationId xmlns:p14="http://schemas.microsoft.com/office/powerpoint/2010/main" val="3653999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0113730-DCF7-4073-9D1F-256EE7CA14F2}"/>
              </a:ext>
            </a:extLst>
          </p:cNvPr>
          <p:cNvSpPr>
            <a:spLocks noGrp="1"/>
          </p:cNvSpPr>
          <p:nvPr>
            <p:ph type="title"/>
          </p:nvPr>
        </p:nvSpPr>
        <p:spPr/>
        <p:txBody>
          <a:bodyPr/>
          <a:lstStyle/>
          <a:p>
            <a:r>
              <a:rPr lang="en-US" dirty="0"/>
              <a:t>Using </a:t>
            </a:r>
            <a:r>
              <a:rPr lang="en-US" dirty="0" err="1"/>
              <a:t>fzero</a:t>
            </a:r>
            <a:r>
              <a:rPr lang="en-US" dirty="0"/>
              <a:t> with User-Defined Functions </a:t>
            </a:r>
            <a:r>
              <a:rPr lang="en-US" sz="1200" dirty="0"/>
              <a:t>1</a:t>
            </a:r>
            <a:endParaRPr lang="en-US" dirty="0"/>
          </a:p>
        </p:txBody>
      </p:sp>
      <p:sp>
        <p:nvSpPr>
          <p:cNvPr id="8" name="Content Placeholder 7">
            <a:extLst>
              <a:ext uri="{FF2B5EF4-FFF2-40B4-BE49-F238E27FC236}">
                <a16:creationId xmlns:a16="http://schemas.microsoft.com/office/drawing/2014/main" id="{968E820D-A1BC-4277-A990-54BD17EF5E09}"/>
              </a:ext>
            </a:extLst>
          </p:cNvPr>
          <p:cNvSpPr>
            <a:spLocks noGrp="1"/>
          </p:cNvSpPr>
          <p:nvPr>
            <p:ph sz="quarter" idx="11"/>
          </p:nvPr>
        </p:nvSpPr>
        <p:spPr>
          <a:xfrm>
            <a:off x="638324" y="1616348"/>
            <a:ext cx="7872632" cy="1207959"/>
          </a:xfrm>
        </p:spPr>
        <p:txBody>
          <a:bodyPr/>
          <a:lstStyle/>
          <a:p>
            <a:r>
              <a:rPr lang="en-US" dirty="0"/>
              <a:t>To use the </a:t>
            </a:r>
            <a:r>
              <a:rPr lang="en-US" dirty="0" err="1">
                <a:latin typeface="Courier Std"/>
              </a:rPr>
              <a:t>fzero</a:t>
            </a:r>
            <a:r>
              <a:rPr lang="en-US" dirty="0"/>
              <a:t>  function to find the zeros of more complicated functions, it is more convenient to define the function in a function file.</a:t>
            </a:r>
          </a:p>
        </p:txBody>
      </p:sp>
      <p:sp>
        <p:nvSpPr>
          <p:cNvPr id="11" name="Content Placeholder 10">
            <a:extLst>
              <a:ext uri="{FF2B5EF4-FFF2-40B4-BE49-F238E27FC236}">
                <a16:creationId xmlns:a16="http://schemas.microsoft.com/office/drawing/2014/main" id="{052E383C-361B-4C33-8558-CE3B84B26D96}"/>
              </a:ext>
            </a:extLst>
          </p:cNvPr>
          <p:cNvSpPr>
            <a:spLocks noGrp="1"/>
          </p:cNvSpPr>
          <p:nvPr>
            <p:ph sz="quarter" idx="14"/>
          </p:nvPr>
        </p:nvSpPr>
        <p:spPr>
          <a:xfrm>
            <a:off x="638323" y="2962800"/>
            <a:ext cx="2130475" cy="554128"/>
          </a:xfrm>
        </p:spPr>
        <p:txBody>
          <a:bodyPr/>
          <a:lstStyle/>
          <a:p>
            <a:r>
              <a:rPr lang="en-US" dirty="0"/>
              <a:t>For example, if</a:t>
            </a:r>
          </a:p>
        </p:txBody>
      </p:sp>
      <p:graphicFrame>
        <p:nvGraphicFramePr>
          <p:cNvPr id="16" name="Object 15">
            <a:extLst>
              <a:ext uri="{FF2B5EF4-FFF2-40B4-BE49-F238E27FC236}">
                <a16:creationId xmlns:a16="http://schemas.microsoft.com/office/drawing/2014/main" id="{7BC6B175-EC0D-41C4-9F55-0C43F96BB886}"/>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146467769"/>
              </p:ext>
            </p:extLst>
          </p:nvPr>
        </p:nvGraphicFramePr>
        <p:xfrm>
          <a:off x="2652548" y="2962800"/>
          <a:ext cx="2130474" cy="504586"/>
        </p:xfrm>
        <a:graphic>
          <a:graphicData uri="http://schemas.openxmlformats.org/presentationml/2006/ole">
            <mc:AlternateContent xmlns:mc="http://schemas.openxmlformats.org/markup-compatibility/2006">
              <mc:Choice xmlns:v="urn:schemas-microsoft-com:vml" Requires="v">
                <p:oleObj name="Equation" r:id="rId2" imgW="965160" imgH="228600" progId="Equation.DSMT4">
                  <p:embed/>
                </p:oleObj>
              </mc:Choice>
              <mc:Fallback>
                <p:oleObj name="Equation" r:id="rId2" imgW="965160" imgH="228600" progId="Equation.DSMT4">
                  <p:embed/>
                  <p:pic>
                    <p:nvPicPr>
                      <p:cNvPr id="16" name="Object 15">
                        <a:extLst>
                          <a:ext uri="{FF2B5EF4-FFF2-40B4-BE49-F238E27FC236}">
                            <a16:creationId xmlns:a16="http://schemas.microsoft.com/office/drawing/2014/main" id="{7BC6B175-EC0D-41C4-9F55-0C43F96BB886}"/>
                          </a:ext>
                        </a:extLst>
                      </p:cNvPr>
                      <p:cNvPicPr/>
                      <p:nvPr/>
                    </p:nvPicPr>
                    <p:blipFill>
                      <a:blip r:embed="rId3"/>
                      <a:stretch>
                        <a:fillRect/>
                      </a:stretch>
                    </p:blipFill>
                    <p:spPr>
                      <a:xfrm>
                        <a:off x="2652548" y="2962800"/>
                        <a:ext cx="2130474" cy="504586"/>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id="{3CC1364F-493E-43DE-A655-55AE4E0B2990}"/>
              </a:ext>
            </a:extLst>
          </p:cNvPr>
          <p:cNvSpPr>
            <a:spLocks noGrp="1"/>
          </p:cNvSpPr>
          <p:nvPr>
            <p:ph sz="quarter" idx="15"/>
          </p:nvPr>
        </p:nvSpPr>
        <p:spPr>
          <a:xfrm>
            <a:off x="4628270" y="2967268"/>
            <a:ext cx="3998142" cy="535590"/>
          </a:xfrm>
        </p:spPr>
        <p:txBody>
          <a:bodyPr/>
          <a:lstStyle/>
          <a:p>
            <a:r>
              <a:rPr lang="en-US" dirty="0"/>
              <a:t>, define the following</a:t>
            </a:r>
          </a:p>
        </p:txBody>
      </p:sp>
      <p:sp>
        <p:nvSpPr>
          <p:cNvPr id="13" name="Content Placeholder 12">
            <a:extLst>
              <a:ext uri="{FF2B5EF4-FFF2-40B4-BE49-F238E27FC236}">
                <a16:creationId xmlns:a16="http://schemas.microsoft.com/office/drawing/2014/main" id="{B6B8BF00-DCDB-472A-99A5-C55E305D1C55}"/>
              </a:ext>
            </a:extLst>
          </p:cNvPr>
          <p:cNvSpPr>
            <a:spLocks noGrp="1"/>
          </p:cNvSpPr>
          <p:nvPr>
            <p:ph sz="quarter" idx="16"/>
          </p:nvPr>
        </p:nvSpPr>
        <p:spPr>
          <a:xfrm>
            <a:off x="638324" y="3344593"/>
            <a:ext cx="7380263" cy="2985868"/>
          </a:xfrm>
        </p:spPr>
        <p:txBody>
          <a:bodyPr/>
          <a:lstStyle/>
          <a:p>
            <a:pPr defTabSz="228600">
              <a:spcBef>
                <a:spcPts val="1800"/>
              </a:spcBef>
            </a:pPr>
            <a:r>
              <a:rPr lang="en-US" dirty="0"/>
              <a:t>function file:</a:t>
            </a:r>
          </a:p>
          <a:p>
            <a:pPr defTabSz="228600">
              <a:spcBef>
                <a:spcPts val="1800"/>
              </a:spcBef>
            </a:pPr>
            <a:r>
              <a:rPr lang="en-US" dirty="0">
                <a:latin typeface="Courier Std"/>
              </a:rPr>
              <a:t>function y = f1(x)</a:t>
            </a:r>
          </a:p>
          <a:p>
            <a:pPr defTabSz="228600">
              <a:spcBef>
                <a:spcPts val="1800"/>
              </a:spcBef>
            </a:pPr>
            <a:r>
              <a:rPr lang="en-US" dirty="0">
                <a:latin typeface="Courier Std"/>
              </a:rPr>
              <a:t>		y = x + 2*exp(-x) - 3;</a:t>
            </a:r>
          </a:p>
          <a:p>
            <a:pPr defTabSz="228600">
              <a:spcBef>
                <a:spcPts val="1800"/>
              </a:spcBef>
            </a:pPr>
            <a:r>
              <a:rPr lang="en-US" dirty="0">
                <a:latin typeface="Courier Std"/>
              </a:rPr>
              <a:t>end</a:t>
            </a:r>
          </a:p>
        </p:txBody>
      </p:sp>
      <p:sp>
        <p:nvSpPr>
          <p:cNvPr id="6" name="Slide Number Placeholder 5">
            <a:extLst>
              <a:ext uri="{FF2B5EF4-FFF2-40B4-BE49-F238E27FC236}">
                <a16:creationId xmlns:a16="http://schemas.microsoft.com/office/drawing/2014/main" id="{C877F1E8-D62C-4D18-B6B5-0152A43D2457}"/>
              </a:ext>
            </a:extLst>
          </p:cNvPr>
          <p:cNvSpPr>
            <a:spLocks noGrp="1"/>
          </p:cNvSpPr>
          <p:nvPr>
            <p:ph type="sldNum" sz="quarter" idx="10"/>
          </p:nvPr>
        </p:nvSpPr>
        <p:spPr/>
        <p:txBody>
          <a:bodyPr/>
          <a:lstStyle/>
          <a:p>
            <a:fld id="{68151E55-6873-49E2-B8D5-2F265E6F1973}" type="slidenum">
              <a:rPr lang="en-US" smtClean="0"/>
              <a:t>45</a:t>
            </a:fld>
            <a:endParaRPr lang="en-US" dirty="0"/>
          </a:p>
        </p:txBody>
      </p:sp>
    </p:spTree>
    <p:extLst>
      <p:ext uri="{BB962C8B-B14F-4D97-AF65-F5344CB8AC3E}">
        <p14:creationId xmlns:p14="http://schemas.microsoft.com/office/powerpoint/2010/main" val="6136660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p:txBody>
          <a:bodyPr>
            <a:normAutofit/>
          </a:bodyPr>
          <a:lstStyle/>
          <a:p>
            <a:r>
              <a:rPr lang="en-US" dirty="0"/>
              <a:t>Using </a:t>
            </a:r>
            <a:r>
              <a:rPr lang="en-US" dirty="0" err="1"/>
              <a:t>fzero</a:t>
            </a:r>
            <a:r>
              <a:rPr lang="en-US" dirty="0"/>
              <a:t> with User-Defined Functions </a:t>
            </a:r>
            <a:r>
              <a:rPr lang="en-US" sz="1200" dirty="0"/>
              <a:t>2</a:t>
            </a:r>
          </a:p>
        </p:txBody>
      </p:sp>
      <p:sp>
        <p:nvSpPr>
          <p:cNvPr id="5" name="Content Placeholder 4">
            <a:extLst>
              <a:ext uri="{FF2B5EF4-FFF2-40B4-BE49-F238E27FC236}">
                <a16:creationId xmlns:a16="http://schemas.microsoft.com/office/drawing/2014/main" id="{4D0EBBA3-5338-4662-AA0F-84C74731FD71}"/>
              </a:ext>
            </a:extLst>
          </p:cNvPr>
          <p:cNvSpPr>
            <a:spLocks noGrp="1"/>
          </p:cNvSpPr>
          <p:nvPr>
            <p:ph sz="quarter" idx="11"/>
          </p:nvPr>
        </p:nvSpPr>
        <p:spPr>
          <a:xfrm>
            <a:off x="720090" y="1616348"/>
            <a:ext cx="2782765" cy="469042"/>
          </a:xfrm>
        </p:spPr>
        <p:txBody>
          <a:bodyPr/>
          <a:lstStyle/>
          <a:p>
            <a:r>
              <a:rPr lang="en-US" dirty="0"/>
              <a:t>Plotting the function</a:t>
            </a:r>
          </a:p>
        </p:txBody>
      </p:sp>
      <p:graphicFrame>
        <p:nvGraphicFramePr>
          <p:cNvPr id="14" name="Object 13">
            <a:extLst>
              <a:ext uri="{FF2B5EF4-FFF2-40B4-BE49-F238E27FC236}">
                <a16:creationId xmlns:a16="http://schemas.microsoft.com/office/drawing/2014/main" id="{4980C0E1-4ED8-4B41-A3D7-EBB92EF8FD23}"/>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078096782"/>
              </p:ext>
            </p:extLst>
          </p:nvPr>
        </p:nvGraphicFramePr>
        <p:xfrm>
          <a:off x="3369564" y="1612292"/>
          <a:ext cx="2130474" cy="504586"/>
        </p:xfrm>
        <a:graphic>
          <a:graphicData uri="http://schemas.openxmlformats.org/presentationml/2006/ole">
            <mc:AlternateContent xmlns:mc="http://schemas.openxmlformats.org/markup-compatibility/2006">
              <mc:Choice xmlns:v="urn:schemas-microsoft-com:vml" Requires="v">
                <p:oleObj name="Equation" r:id="rId2" imgW="965160" imgH="228600" progId="Equation.DSMT4">
                  <p:embed/>
                </p:oleObj>
              </mc:Choice>
              <mc:Fallback>
                <p:oleObj name="Equation" r:id="rId2" imgW="965160" imgH="228600" progId="Equation.DSMT4">
                  <p:embed/>
                  <p:pic>
                    <p:nvPicPr>
                      <p:cNvPr id="16" name="Object 15">
                        <a:extLst>
                          <a:ext uri="{FF2B5EF4-FFF2-40B4-BE49-F238E27FC236}">
                            <a16:creationId xmlns:a16="http://schemas.microsoft.com/office/drawing/2014/main" id="{7BC6B175-EC0D-41C4-9F55-0C43F96BB886}"/>
                          </a:ext>
                        </a:extLst>
                      </p:cNvPr>
                      <p:cNvPicPr/>
                      <p:nvPr/>
                    </p:nvPicPr>
                    <p:blipFill>
                      <a:blip r:embed="rId3"/>
                      <a:stretch>
                        <a:fillRect/>
                      </a:stretch>
                    </p:blipFill>
                    <p:spPr>
                      <a:xfrm>
                        <a:off x="3369564" y="1612292"/>
                        <a:ext cx="2130474" cy="504586"/>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E619C0C6-5208-42A5-AC82-A4964CDB05E1}"/>
              </a:ext>
            </a:extLst>
          </p:cNvPr>
          <p:cNvSpPr>
            <a:spLocks noGrp="1"/>
          </p:cNvSpPr>
          <p:nvPr>
            <p:ph sz="quarter" idx="14"/>
          </p:nvPr>
        </p:nvSpPr>
        <p:spPr>
          <a:xfrm>
            <a:off x="5474971" y="1612292"/>
            <a:ext cx="2782765" cy="497118"/>
          </a:xfrm>
        </p:spPr>
        <p:txBody>
          <a:bodyPr/>
          <a:lstStyle/>
          <a:p>
            <a:r>
              <a:rPr lang="en-US" dirty="0"/>
              <a:t>shows that there is a</a:t>
            </a:r>
          </a:p>
        </p:txBody>
      </p:sp>
      <p:sp>
        <p:nvSpPr>
          <p:cNvPr id="10" name="Content Placeholder 9">
            <a:extLst>
              <a:ext uri="{FF2B5EF4-FFF2-40B4-BE49-F238E27FC236}">
                <a16:creationId xmlns:a16="http://schemas.microsoft.com/office/drawing/2014/main" id="{3E613427-D238-478D-957C-AA0C5D7E152E}"/>
              </a:ext>
            </a:extLst>
          </p:cNvPr>
          <p:cNvSpPr>
            <a:spLocks noGrp="1"/>
          </p:cNvSpPr>
          <p:nvPr>
            <p:ph sz="quarter" idx="15"/>
          </p:nvPr>
        </p:nvSpPr>
        <p:spPr>
          <a:xfrm>
            <a:off x="720090" y="1996595"/>
            <a:ext cx="7703820" cy="515468"/>
          </a:xfrm>
        </p:spPr>
        <p:txBody>
          <a:bodyPr/>
          <a:lstStyle/>
          <a:p>
            <a:r>
              <a:rPr lang="en-US" dirty="0"/>
              <a:t>zero near x = −0.5 and one near x = 3.</a:t>
            </a:r>
          </a:p>
        </p:txBody>
      </p:sp>
      <p:sp>
        <p:nvSpPr>
          <p:cNvPr id="11" name="Content Placeholder 10">
            <a:extLst>
              <a:ext uri="{FF2B5EF4-FFF2-40B4-BE49-F238E27FC236}">
                <a16:creationId xmlns:a16="http://schemas.microsoft.com/office/drawing/2014/main" id="{01A09F43-066C-4253-A5DF-27689E98AFB9}"/>
              </a:ext>
            </a:extLst>
          </p:cNvPr>
          <p:cNvSpPr>
            <a:spLocks noGrp="1"/>
          </p:cNvSpPr>
          <p:nvPr>
            <p:ph sz="quarter" idx="16"/>
          </p:nvPr>
        </p:nvSpPr>
        <p:spPr>
          <a:xfrm>
            <a:off x="720090" y="2558874"/>
            <a:ext cx="7703820" cy="1939475"/>
          </a:xfrm>
        </p:spPr>
        <p:txBody>
          <a:bodyPr/>
          <a:lstStyle/>
          <a:p>
            <a:pPr>
              <a:spcBef>
                <a:spcPts val="1200"/>
              </a:spcBef>
              <a:spcAft>
                <a:spcPts val="600"/>
              </a:spcAft>
            </a:pPr>
            <a:r>
              <a:rPr lang="en-US" dirty="0"/>
              <a:t>To find a more precise value of the zero near x = −0.5, type</a:t>
            </a:r>
          </a:p>
          <a:p>
            <a:pPr>
              <a:spcBef>
                <a:spcPts val="1200"/>
              </a:spcBef>
              <a:spcAft>
                <a:spcPts val="600"/>
              </a:spcAft>
            </a:pPr>
            <a:r>
              <a:rPr lang="en-US" dirty="0">
                <a:latin typeface="Courier Std"/>
              </a:rPr>
              <a:t>&gt;&gt;x = </a:t>
            </a:r>
            <a:r>
              <a:rPr lang="en-US" dirty="0" err="1">
                <a:latin typeface="Courier Std"/>
              </a:rPr>
              <a:t>fzero</a:t>
            </a:r>
            <a:r>
              <a:rPr lang="en-US" dirty="0">
                <a:latin typeface="Courier Std"/>
              </a:rPr>
              <a:t>(@f1,-0.5)</a:t>
            </a:r>
          </a:p>
          <a:p>
            <a:pPr>
              <a:spcBef>
                <a:spcPts val="1200"/>
              </a:spcBef>
              <a:spcAft>
                <a:spcPts val="600"/>
              </a:spcAft>
            </a:pPr>
            <a:r>
              <a:rPr lang="en-US" dirty="0"/>
              <a:t>The answer is x = −0.5881.</a:t>
            </a:r>
          </a:p>
        </p:txBody>
      </p:sp>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46</a:t>
            </a:fld>
            <a:endParaRPr lang="en-US" dirty="0"/>
          </a:p>
        </p:txBody>
      </p:sp>
    </p:spTree>
    <p:extLst>
      <p:ext uri="{BB962C8B-B14F-4D97-AF65-F5344CB8AC3E}">
        <p14:creationId xmlns:p14="http://schemas.microsoft.com/office/powerpoint/2010/main" val="31475252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93CC-163E-4D69-B764-8CEDC229E715}"/>
              </a:ext>
            </a:extLst>
          </p:cNvPr>
          <p:cNvSpPr>
            <a:spLocks noGrp="1"/>
          </p:cNvSpPr>
          <p:nvPr>
            <p:ph type="title"/>
          </p:nvPr>
        </p:nvSpPr>
        <p:spPr/>
        <p:txBody>
          <a:bodyPr/>
          <a:lstStyle/>
          <a:p>
            <a:r>
              <a:rPr lang="en-US" dirty="0"/>
              <a:t>Question 8</a:t>
            </a:r>
          </a:p>
        </p:txBody>
      </p:sp>
      <p:sp>
        <p:nvSpPr>
          <p:cNvPr id="6" name="Slide Number Placeholder 5">
            <a:extLst>
              <a:ext uri="{FF2B5EF4-FFF2-40B4-BE49-F238E27FC236}">
                <a16:creationId xmlns:a16="http://schemas.microsoft.com/office/drawing/2014/main" id="{2CA4BC44-09FB-4F56-90DD-46F8BB4B8F0E}"/>
              </a:ext>
            </a:extLst>
          </p:cNvPr>
          <p:cNvSpPr>
            <a:spLocks noGrp="1"/>
          </p:cNvSpPr>
          <p:nvPr>
            <p:ph type="sldNum" sz="quarter" idx="10"/>
          </p:nvPr>
        </p:nvSpPr>
        <p:spPr/>
        <p:txBody>
          <a:bodyPr/>
          <a:lstStyle/>
          <a:p>
            <a:fld id="{68151E55-6873-49E2-B8D5-2F265E6F1973}" type="slidenum">
              <a:rPr lang="en-US" smtClean="0"/>
              <a:t>47</a:t>
            </a:fld>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7473274-CE71-255C-7DD5-81FD580ECF06}"/>
                  </a:ext>
                </a:extLst>
              </p:cNvPr>
              <p:cNvSpPr txBox="1">
                <a:spLocks/>
              </p:cNvSpPr>
              <p:nvPr/>
            </p:nvSpPr>
            <p:spPr>
              <a:xfrm>
                <a:off x="608395" y="1064862"/>
                <a:ext cx="7927209" cy="3111623"/>
              </a:xfrm>
              <a:prstGeom prst="rect">
                <a:avLst/>
              </a:prstGeom>
            </p:spPr>
            <p:txBody>
              <a:bodyPr/>
              <a:lstStyle>
                <a:lvl1pPr marL="0" indent="0" algn="l" rtl="0" eaLnBrk="0" fontAlgn="base" hangingPunct="0">
                  <a:spcBef>
                    <a:spcPts val="1200"/>
                  </a:spcBef>
                  <a:spcAft>
                    <a:spcPts val="600"/>
                  </a:spcAft>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320040" algn="l" rtl="0" eaLnBrk="0" fontAlgn="base" hangingPunct="0">
                  <a:spcBef>
                    <a:spcPts val="1200"/>
                  </a:spcBef>
                  <a:spcAft>
                    <a:spcPts val="600"/>
                  </a:spcAft>
                  <a:buClr>
                    <a:srgbClr val="214E91"/>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22960" indent="-274320" algn="l" rtl="0" eaLnBrk="0" fontAlgn="base" hangingPunct="0">
                  <a:spcBef>
                    <a:spcPts val="1200"/>
                  </a:spcBef>
                  <a:spcAft>
                    <a:spcPts val="600"/>
                  </a:spcAft>
                  <a:buClr>
                    <a:srgbClr val="B6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188720" indent="-228600" algn="l" rtl="0" eaLnBrk="0" fontAlgn="base" hangingPunct="0">
                  <a:spcBef>
                    <a:spcPts val="1200"/>
                  </a:spcBef>
                  <a:spcAft>
                    <a:spcPts val="600"/>
                  </a:spcAft>
                  <a:buClr>
                    <a:srgbClr val="420747"/>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1554480" indent="-228600" algn="l" rtl="0" eaLnBrk="0" fontAlgn="base" hangingPunct="0">
                  <a:spcBef>
                    <a:spcPts val="1200"/>
                  </a:spcBef>
                  <a:spcAft>
                    <a:spcPts val="60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defTabSz="914400" rtl="0" eaLnBrk="0" fontAlgn="base" latinLnBrk="0" hangingPunct="0">
                  <a:lnSpc>
                    <a:spcPct val="100000"/>
                  </a:lnSpc>
                  <a:spcBef>
                    <a:spcPts val="1200"/>
                  </a:spcBef>
                  <a:spcAft>
                    <a:spcPts val="600"/>
                  </a:spcAft>
                  <a:buClrTx/>
                  <a:buSzTx/>
                  <a:buFont typeface="Arial" panose="020B0604020202020204" pitchFamily="34" charset="0"/>
                  <a:buNone/>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The equation </a:t>
                </a:r>
                <a14:m>
                  <m:oMath xmlns:m="http://schemas.openxmlformats.org/officeDocument/2006/math">
                    <m:sSup>
                      <m:sSupPr>
                        <m:ctrlPr>
                          <a:rPr kumimoji="0" lang="en-CA" sz="200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ctrlPr>
                      </m:sSupPr>
                      <m:e>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𝑒</m:t>
                        </m:r>
                      </m:e>
                      <m:sup>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−0.</m:t>
                        </m:r>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1</m:t>
                        </m:r>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𝑥</m:t>
                        </m:r>
                      </m:sup>
                    </m:sSup>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𝑠𝑖𝑛</m:t>
                    </m:r>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m:t>
                    </m:r>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𝑥</m:t>
                    </m:r>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 + 2) = 0.1 </m:t>
                    </m:r>
                  </m:oMath>
                </a14:m>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has two solutions in the interval </a:t>
                </a:r>
                <a14:m>
                  <m:oMath xmlns:m="http://schemas.openxmlformats.org/officeDocument/2006/math">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1 </m:t>
                    </m:r>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&lt; </m:t>
                    </m:r>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𝑥</m:t>
                    </m:r>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 &lt;5</m:t>
                    </m:r>
                  </m:oMath>
                </a14:m>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The solutions are. </a:t>
                </a:r>
              </a:p>
              <a:p>
                <a:pPr marL="514350" marR="0" lvl="0" indent="-514350" algn="just"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1.03, 4.43 (correct)</a:t>
                </a:r>
              </a:p>
              <a:p>
                <a:pPr marL="514350" marR="0" lvl="0" indent="-514350" algn="just"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2, 6.7</a:t>
                </a:r>
              </a:p>
              <a:p>
                <a:pPr marL="514350" marR="0" lvl="0" indent="-514350" algn="just"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3, 7.5</a:t>
                </a:r>
              </a:p>
              <a:p>
                <a:pPr marL="514350" marR="0" lvl="0" indent="-514350" algn="just"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4, 9.4</a:t>
                </a:r>
              </a:p>
              <a:p>
                <a:pPr marL="0" marR="0" lvl="0" indent="0" algn="just" defTabSz="914400" rtl="0" eaLnBrk="0" fontAlgn="base" latinLnBrk="0" hangingPunct="0">
                  <a:lnSpc>
                    <a:spcPct val="100000"/>
                  </a:lnSpc>
                  <a:spcBef>
                    <a:spcPts val="1200"/>
                  </a:spcBef>
                  <a:spcAft>
                    <a:spcPts val="600"/>
                  </a:spcAft>
                  <a:buClrTx/>
                  <a:buSzTx/>
                  <a:buFont typeface="Arial" panose="020B0604020202020204" pitchFamily="34" charset="0"/>
                  <a:buNone/>
                  <a:tabLst/>
                  <a:defRPr/>
                </a:pPr>
                <a:endPar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mc:Choice>
        <mc:Fallback xmlns="">
          <p:sp>
            <p:nvSpPr>
              <p:cNvPr id="4" name="Content Placeholder 2">
                <a:extLst>
                  <a:ext uri="{FF2B5EF4-FFF2-40B4-BE49-F238E27FC236}">
                    <a16:creationId xmlns:a16="http://schemas.microsoft.com/office/drawing/2014/main" id="{47473274-CE71-255C-7DD5-81FD580ECF06}"/>
                  </a:ext>
                </a:extLst>
              </p:cNvPr>
              <p:cNvSpPr txBox="1">
                <a:spLocks noRot="1" noChangeAspect="1" noMove="1" noResize="1" noEditPoints="1" noAdjustHandles="1" noChangeArrowheads="1" noChangeShapeType="1" noTextEdit="1"/>
              </p:cNvSpPr>
              <p:nvPr/>
            </p:nvSpPr>
            <p:spPr>
              <a:xfrm>
                <a:off x="608395" y="1064862"/>
                <a:ext cx="7927209" cy="3111623"/>
              </a:xfrm>
              <a:prstGeom prst="rect">
                <a:avLst/>
              </a:prstGeom>
              <a:blipFill>
                <a:blip r:embed="rId2"/>
                <a:stretch>
                  <a:fillRect l="-846" t="-1176" r="-76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6C8D244-EBE4-F65A-3934-38EF3570619E}"/>
              </a:ext>
            </a:extLst>
          </p:cNvPr>
          <p:cNvPicPr>
            <a:picLocks noChangeAspect="1"/>
          </p:cNvPicPr>
          <p:nvPr/>
        </p:nvPicPr>
        <p:blipFill>
          <a:blip r:embed="rId3"/>
          <a:stretch>
            <a:fillRect/>
          </a:stretch>
        </p:blipFill>
        <p:spPr>
          <a:xfrm>
            <a:off x="726958" y="4347289"/>
            <a:ext cx="3209925" cy="933450"/>
          </a:xfrm>
          <a:prstGeom prst="rect">
            <a:avLst/>
          </a:prstGeom>
        </p:spPr>
      </p:pic>
      <p:pic>
        <p:nvPicPr>
          <p:cNvPr id="7" name="Picture 6">
            <a:extLst>
              <a:ext uri="{FF2B5EF4-FFF2-40B4-BE49-F238E27FC236}">
                <a16:creationId xmlns:a16="http://schemas.microsoft.com/office/drawing/2014/main" id="{54ABBCC4-8007-E6A3-5763-EFB8F0B7AA59}"/>
              </a:ext>
            </a:extLst>
          </p:cNvPr>
          <p:cNvPicPr>
            <a:picLocks noChangeAspect="1"/>
          </p:cNvPicPr>
          <p:nvPr/>
        </p:nvPicPr>
        <p:blipFill>
          <a:blip r:embed="rId4"/>
          <a:stretch>
            <a:fillRect/>
          </a:stretch>
        </p:blipFill>
        <p:spPr>
          <a:xfrm>
            <a:off x="5531715" y="2582669"/>
            <a:ext cx="1650195" cy="3358437"/>
          </a:xfrm>
          <a:prstGeom prst="rect">
            <a:avLst/>
          </a:prstGeom>
        </p:spPr>
      </p:pic>
    </p:spTree>
    <p:extLst>
      <p:ext uri="{BB962C8B-B14F-4D97-AF65-F5344CB8AC3E}">
        <p14:creationId xmlns:p14="http://schemas.microsoft.com/office/powerpoint/2010/main" val="10782961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5D04254-6DF5-47C6-B743-CE5E6E722439}"/>
              </a:ext>
            </a:extLst>
          </p:cNvPr>
          <p:cNvSpPr>
            <a:spLocks noGrp="1"/>
          </p:cNvSpPr>
          <p:nvPr>
            <p:ph type="title"/>
          </p:nvPr>
        </p:nvSpPr>
        <p:spPr/>
        <p:txBody>
          <a:bodyPr/>
          <a:lstStyle/>
          <a:p>
            <a:r>
              <a:rPr lang="en-US" dirty="0"/>
              <a:t>Finding the Minimum of a Function </a:t>
            </a:r>
            <a:r>
              <a:rPr lang="en-US" sz="1200" dirty="0"/>
              <a:t>1</a:t>
            </a:r>
          </a:p>
        </p:txBody>
      </p:sp>
      <p:sp>
        <p:nvSpPr>
          <p:cNvPr id="13" name="Content Placeholder 12">
            <a:extLst>
              <a:ext uri="{FF2B5EF4-FFF2-40B4-BE49-F238E27FC236}">
                <a16:creationId xmlns:a16="http://schemas.microsoft.com/office/drawing/2014/main" id="{56922ECC-1080-4ED3-845B-860ECF5993F1}"/>
              </a:ext>
            </a:extLst>
          </p:cNvPr>
          <p:cNvSpPr>
            <a:spLocks noGrp="1"/>
          </p:cNvSpPr>
          <p:nvPr>
            <p:ph sz="quarter" idx="11"/>
          </p:nvPr>
        </p:nvSpPr>
        <p:spPr>
          <a:xfrm>
            <a:off x="737837" y="1502229"/>
            <a:ext cx="7692390" cy="4746171"/>
          </a:xfrm>
        </p:spPr>
        <p:txBody>
          <a:bodyPr/>
          <a:lstStyle/>
          <a:p>
            <a:pPr>
              <a:spcBef>
                <a:spcPts val="1800"/>
              </a:spcBef>
              <a:spcAft>
                <a:spcPts val="600"/>
              </a:spcAft>
            </a:pPr>
            <a:r>
              <a:rPr lang="en-US" dirty="0"/>
              <a:t>The </a:t>
            </a:r>
            <a:r>
              <a:rPr lang="en-US" dirty="0" err="1">
                <a:latin typeface="Courier Std"/>
              </a:rPr>
              <a:t>fminbnd</a:t>
            </a:r>
            <a:r>
              <a:rPr lang="en-US" dirty="0"/>
              <a:t> function finds the minimum of a function of a single variable, which is denoted by </a:t>
            </a:r>
            <a:r>
              <a:rPr lang="en-US" dirty="0">
                <a:latin typeface="Courier Std"/>
              </a:rPr>
              <a:t>x</a:t>
            </a:r>
            <a:r>
              <a:rPr lang="en-US" dirty="0"/>
              <a:t>. One form of its syntax is</a:t>
            </a:r>
          </a:p>
          <a:p>
            <a:pPr>
              <a:spcBef>
                <a:spcPts val="1800"/>
              </a:spcBef>
              <a:spcAft>
                <a:spcPts val="600"/>
              </a:spcAft>
            </a:pPr>
            <a:r>
              <a:rPr lang="en-US" dirty="0" err="1">
                <a:latin typeface="Courier Std"/>
              </a:rPr>
              <a:t>fminbnd</a:t>
            </a:r>
            <a:r>
              <a:rPr lang="en-US" dirty="0">
                <a:latin typeface="Courier Std"/>
              </a:rPr>
              <a:t>(@function, x1, x2)</a:t>
            </a:r>
          </a:p>
          <a:p>
            <a:pPr>
              <a:spcBef>
                <a:spcPts val="1800"/>
              </a:spcBef>
              <a:spcAft>
                <a:spcPts val="600"/>
              </a:spcAft>
            </a:pPr>
            <a:r>
              <a:rPr lang="en-US" dirty="0"/>
              <a:t>where @</a:t>
            </a:r>
            <a:r>
              <a:rPr lang="en-US" dirty="0">
                <a:latin typeface="Courier Std"/>
              </a:rPr>
              <a:t>function</a:t>
            </a:r>
            <a:r>
              <a:rPr lang="en-US" dirty="0"/>
              <a:t> is the function handle for the function. The </a:t>
            </a:r>
            <a:r>
              <a:rPr lang="en-US" dirty="0" err="1">
                <a:latin typeface="Courier Std"/>
              </a:rPr>
              <a:t>fminbnd</a:t>
            </a:r>
            <a:r>
              <a:rPr lang="en-US" dirty="0"/>
              <a:t> function returns a value of </a:t>
            </a:r>
            <a:r>
              <a:rPr lang="en-US" dirty="0">
                <a:latin typeface="Courier Std"/>
              </a:rPr>
              <a:t>x</a:t>
            </a:r>
            <a:r>
              <a:rPr lang="en-US" dirty="0"/>
              <a:t> that minimizes the function in the interval </a:t>
            </a:r>
            <a:r>
              <a:rPr lang="en-US" dirty="0">
                <a:latin typeface="Courier Std"/>
              </a:rPr>
              <a:t>x1 ≤ x ≤ x2</a:t>
            </a:r>
            <a:r>
              <a:rPr lang="en-US" dirty="0"/>
              <a:t>.</a:t>
            </a:r>
          </a:p>
          <a:p>
            <a:pPr>
              <a:spcBef>
                <a:spcPts val="1800"/>
              </a:spcBef>
              <a:spcAft>
                <a:spcPts val="600"/>
              </a:spcAft>
            </a:pPr>
            <a:r>
              <a:rPr lang="en-US" dirty="0"/>
              <a:t>For example, </a:t>
            </a:r>
            <a:r>
              <a:rPr lang="en-US" dirty="0" err="1">
                <a:latin typeface="Courier Std"/>
              </a:rPr>
              <a:t>fminbnd</a:t>
            </a:r>
            <a:r>
              <a:rPr lang="en-US" dirty="0">
                <a:latin typeface="Courier Std"/>
              </a:rPr>
              <a:t>(@cos,0,4)</a:t>
            </a:r>
            <a:r>
              <a:rPr lang="en-US" dirty="0"/>
              <a:t> returns the value 3.1416.</a:t>
            </a:r>
          </a:p>
        </p:txBody>
      </p:sp>
      <p:sp>
        <p:nvSpPr>
          <p:cNvPr id="11" name="Slide Number Placeholder 10">
            <a:extLst>
              <a:ext uri="{FF2B5EF4-FFF2-40B4-BE49-F238E27FC236}">
                <a16:creationId xmlns:a16="http://schemas.microsoft.com/office/drawing/2014/main" id="{D73CBD9F-60EC-49AD-917B-C5DF6D2189EE}"/>
              </a:ext>
            </a:extLst>
          </p:cNvPr>
          <p:cNvSpPr>
            <a:spLocks noGrp="1"/>
          </p:cNvSpPr>
          <p:nvPr>
            <p:ph type="sldNum" sz="quarter" idx="10"/>
          </p:nvPr>
        </p:nvSpPr>
        <p:spPr/>
        <p:txBody>
          <a:bodyPr/>
          <a:lstStyle/>
          <a:p>
            <a:fld id="{68151E55-6873-49E2-B8D5-2F265E6F1973}" type="slidenum">
              <a:rPr lang="en-US" smtClean="0"/>
              <a:t>48</a:t>
            </a:fld>
            <a:endParaRPr lang="en-US" dirty="0"/>
          </a:p>
        </p:txBody>
      </p:sp>
    </p:spTree>
    <p:extLst>
      <p:ext uri="{BB962C8B-B14F-4D97-AF65-F5344CB8AC3E}">
        <p14:creationId xmlns:p14="http://schemas.microsoft.com/office/powerpoint/2010/main" val="14793606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5D04254-6DF5-47C6-B743-CE5E6E722439}"/>
              </a:ext>
            </a:extLst>
          </p:cNvPr>
          <p:cNvSpPr>
            <a:spLocks noGrp="1"/>
          </p:cNvSpPr>
          <p:nvPr>
            <p:ph type="title"/>
          </p:nvPr>
        </p:nvSpPr>
        <p:spPr/>
        <p:txBody>
          <a:bodyPr/>
          <a:lstStyle/>
          <a:p>
            <a:r>
              <a:rPr lang="en-US" dirty="0"/>
              <a:t>Finding the Minimum of a Function </a:t>
            </a:r>
            <a:r>
              <a:rPr lang="en-US" sz="1200" dirty="0"/>
              <a:t>2</a:t>
            </a:r>
          </a:p>
        </p:txBody>
      </p:sp>
      <p:sp>
        <p:nvSpPr>
          <p:cNvPr id="2" name="Content Placeholder 1">
            <a:extLst>
              <a:ext uri="{FF2B5EF4-FFF2-40B4-BE49-F238E27FC236}">
                <a16:creationId xmlns:a16="http://schemas.microsoft.com/office/drawing/2014/main" id="{5263D9E0-B2EE-40BF-AC99-685459FDD31A}"/>
              </a:ext>
            </a:extLst>
          </p:cNvPr>
          <p:cNvSpPr>
            <a:spLocks noGrp="1"/>
          </p:cNvSpPr>
          <p:nvPr>
            <p:ph sz="quarter" idx="11"/>
          </p:nvPr>
        </p:nvSpPr>
        <p:spPr>
          <a:xfrm>
            <a:off x="656786" y="1306856"/>
            <a:ext cx="7830429" cy="469042"/>
          </a:xfrm>
        </p:spPr>
        <p:txBody>
          <a:bodyPr/>
          <a:lstStyle/>
          <a:p>
            <a:r>
              <a:rPr lang="en-US" dirty="0"/>
              <a:t>When using </a:t>
            </a:r>
            <a:r>
              <a:rPr lang="en-US" dirty="0" err="1">
                <a:latin typeface="Courier Std"/>
              </a:rPr>
              <a:t>fminbnd</a:t>
            </a:r>
            <a:r>
              <a:rPr lang="en-US" dirty="0"/>
              <a:t> it is more convenient to define the</a:t>
            </a:r>
          </a:p>
        </p:txBody>
      </p:sp>
      <p:sp>
        <p:nvSpPr>
          <p:cNvPr id="5" name="Content Placeholder 4">
            <a:extLst>
              <a:ext uri="{FF2B5EF4-FFF2-40B4-BE49-F238E27FC236}">
                <a16:creationId xmlns:a16="http://schemas.microsoft.com/office/drawing/2014/main" id="{6DC6F4BD-A143-4990-AB4C-EC354ADA1237}"/>
              </a:ext>
            </a:extLst>
          </p:cNvPr>
          <p:cNvSpPr>
            <a:spLocks noGrp="1"/>
          </p:cNvSpPr>
          <p:nvPr>
            <p:ph sz="quarter" idx="14"/>
          </p:nvPr>
        </p:nvSpPr>
        <p:spPr>
          <a:xfrm>
            <a:off x="656787" y="1682627"/>
            <a:ext cx="5448592" cy="497118"/>
          </a:xfrm>
        </p:spPr>
        <p:txBody>
          <a:bodyPr/>
          <a:lstStyle/>
          <a:p>
            <a:r>
              <a:rPr lang="en-US" dirty="0"/>
              <a:t>function in a function file. For example, if</a:t>
            </a:r>
          </a:p>
        </p:txBody>
      </p:sp>
      <p:graphicFrame>
        <p:nvGraphicFramePr>
          <p:cNvPr id="10" name="Object 9">
            <a:extLst>
              <a:ext uri="{FF2B5EF4-FFF2-40B4-BE49-F238E27FC236}">
                <a16:creationId xmlns:a16="http://schemas.microsoft.com/office/drawing/2014/main" id="{B9C73403-F252-41ED-B58B-D7470B038410}"/>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545921365"/>
              </p:ext>
            </p:extLst>
          </p:nvPr>
        </p:nvGraphicFramePr>
        <p:xfrm>
          <a:off x="5969296" y="1648999"/>
          <a:ext cx="1824208" cy="538291"/>
        </p:xfrm>
        <a:graphic>
          <a:graphicData uri="http://schemas.openxmlformats.org/presentationml/2006/ole">
            <mc:AlternateContent xmlns:mc="http://schemas.openxmlformats.org/markup-compatibility/2006">
              <mc:Choice xmlns:v="urn:schemas-microsoft-com:vml" Requires="v">
                <p:oleObj name="Equation" r:id="rId2" imgW="774360" imgH="228600" progId="Equation.DSMT4">
                  <p:embed/>
                </p:oleObj>
              </mc:Choice>
              <mc:Fallback>
                <p:oleObj name="Equation" r:id="rId2" imgW="774360" imgH="228600" progId="Equation.DSMT4">
                  <p:embed/>
                  <p:pic>
                    <p:nvPicPr>
                      <p:cNvPr id="0" name=""/>
                      <p:cNvPicPr/>
                      <p:nvPr/>
                    </p:nvPicPr>
                    <p:blipFill>
                      <a:blip r:embed="rId3"/>
                      <a:stretch>
                        <a:fillRect/>
                      </a:stretch>
                    </p:blipFill>
                    <p:spPr>
                      <a:xfrm>
                        <a:off x="5969296" y="1648999"/>
                        <a:ext cx="1824208" cy="538291"/>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E7B10882-7193-447C-87CE-F7AD8B1B5C5C}"/>
              </a:ext>
            </a:extLst>
          </p:cNvPr>
          <p:cNvSpPr>
            <a:spLocks noGrp="1"/>
          </p:cNvSpPr>
          <p:nvPr>
            <p:ph sz="quarter" idx="15"/>
          </p:nvPr>
        </p:nvSpPr>
        <p:spPr>
          <a:xfrm>
            <a:off x="656784" y="2080995"/>
            <a:ext cx="7830429" cy="515468"/>
          </a:xfrm>
        </p:spPr>
        <p:txBody>
          <a:bodyPr/>
          <a:lstStyle/>
          <a:p>
            <a:r>
              <a:rPr lang="en-US" dirty="0"/>
              <a:t>define the following function file:</a:t>
            </a:r>
          </a:p>
        </p:txBody>
      </p:sp>
      <p:sp>
        <p:nvSpPr>
          <p:cNvPr id="7" name="Content Placeholder 6">
            <a:extLst>
              <a:ext uri="{FF2B5EF4-FFF2-40B4-BE49-F238E27FC236}">
                <a16:creationId xmlns:a16="http://schemas.microsoft.com/office/drawing/2014/main" id="{65C72117-7390-4E6D-9A35-930824399DD4}"/>
              </a:ext>
            </a:extLst>
          </p:cNvPr>
          <p:cNvSpPr>
            <a:spLocks noGrp="1"/>
          </p:cNvSpPr>
          <p:nvPr>
            <p:ph sz="quarter" idx="16"/>
          </p:nvPr>
        </p:nvSpPr>
        <p:spPr>
          <a:xfrm>
            <a:off x="656784" y="2719761"/>
            <a:ext cx="7830429" cy="3807648"/>
          </a:xfrm>
        </p:spPr>
        <p:txBody>
          <a:bodyPr>
            <a:noAutofit/>
          </a:bodyPr>
          <a:lstStyle/>
          <a:p>
            <a:pPr>
              <a:spcBef>
                <a:spcPts val="1800"/>
              </a:spcBef>
              <a:spcAft>
                <a:spcPts val="600"/>
              </a:spcAft>
            </a:pPr>
            <a:r>
              <a:rPr lang="en-US" dirty="0">
                <a:latin typeface="Courier Std"/>
              </a:rPr>
              <a:t>function y = f2(x)</a:t>
            </a:r>
          </a:p>
          <a:p>
            <a:pPr>
              <a:spcBef>
                <a:spcPts val="1800"/>
              </a:spcBef>
              <a:spcAft>
                <a:spcPts val="600"/>
              </a:spcAft>
            </a:pPr>
            <a:r>
              <a:rPr lang="en-US" dirty="0">
                <a:latin typeface="Courier Std"/>
              </a:rPr>
              <a:t>y = 1-x.*exp(-x);</a:t>
            </a:r>
          </a:p>
          <a:p>
            <a:pPr>
              <a:spcBef>
                <a:spcPts val="1800"/>
              </a:spcBef>
              <a:spcAft>
                <a:spcPts val="600"/>
              </a:spcAft>
            </a:pPr>
            <a:r>
              <a:rPr lang="en-US" dirty="0"/>
              <a:t>To find the value of x that gives a minimum of y for 0 </a:t>
            </a:r>
            <a:r>
              <a:rPr lang="en-US" i="1" dirty="0"/>
              <a:t>≤ x ≤</a:t>
            </a:r>
            <a:r>
              <a:rPr lang="en-US" dirty="0"/>
              <a:t> 5, type</a:t>
            </a:r>
          </a:p>
          <a:p>
            <a:pPr>
              <a:spcBef>
                <a:spcPts val="1800"/>
              </a:spcBef>
              <a:spcAft>
                <a:spcPts val="600"/>
              </a:spcAft>
            </a:pPr>
            <a:r>
              <a:rPr lang="en-US" dirty="0">
                <a:latin typeface="Courier Std"/>
              </a:rPr>
              <a:t>&gt;&gt;x = </a:t>
            </a:r>
            <a:r>
              <a:rPr lang="en-US" dirty="0" err="1">
                <a:latin typeface="Courier Std"/>
              </a:rPr>
              <a:t>fminbnd</a:t>
            </a:r>
            <a:r>
              <a:rPr lang="en-US" dirty="0">
                <a:latin typeface="Courier Std"/>
              </a:rPr>
              <a:t>(@f2,0,5)</a:t>
            </a:r>
          </a:p>
          <a:p>
            <a:pPr>
              <a:spcBef>
                <a:spcPts val="1800"/>
              </a:spcBef>
              <a:spcAft>
                <a:spcPts val="600"/>
              </a:spcAft>
            </a:pPr>
            <a:r>
              <a:rPr lang="en-US" dirty="0"/>
              <a:t>The answer is </a:t>
            </a:r>
            <a:r>
              <a:rPr lang="en-US" i="1" dirty="0"/>
              <a:t>x</a:t>
            </a:r>
            <a:r>
              <a:rPr lang="en-US" dirty="0"/>
              <a:t> = 1. To find the minimum value of </a:t>
            </a:r>
            <a:r>
              <a:rPr lang="en-US" i="1" dirty="0"/>
              <a:t>y</a:t>
            </a:r>
            <a:r>
              <a:rPr lang="en-US" dirty="0"/>
              <a:t>, type </a:t>
            </a:r>
            <a:r>
              <a:rPr lang="en-US" dirty="0">
                <a:latin typeface="Courier Std"/>
              </a:rPr>
              <a:t>y = f2(x)</a:t>
            </a:r>
            <a:r>
              <a:rPr lang="en-US" dirty="0"/>
              <a:t>. The result is </a:t>
            </a:r>
            <a:r>
              <a:rPr lang="en-US" dirty="0">
                <a:latin typeface="Courier Std"/>
              </a:rPr>
              <a:t>y = 0.6321</a:t>
            </a:r>
            <a:r>
              <a:rPr lang="en-US" dirty="0"/>
              <a:t>.</a:t>
            </a:r>
          </a:p>
        </p:txBody>
      </p:sp>
      <p:sp>
        <p:nvSpPr>
          <p:cNvPr id="11" name="Slide Number Placeholder 10">
            <a:extLst>
              <a:ext uri="{FF2B5EF4-FFF2-40B4-BE49-F238E27FC236}">
                <a16:creationId xmlns:a16="http://schemas.microsoft.com/office/drawing/2014/main" id="{D73CBD9F-60EC-49AD-917B-C5DF6D2189EE}"/>
              </a:ext>
            </a:extLst>
          </p:cNvPr>
          <p:cNvSpPr>
            <a:spLocks noGrp="1"/>
          </p:cNvSpPr>
          <p:nvPr>
            <p:ph type="sldNum" sz="quarter" idx="10"/>
          </p:nvPr>
        </p:nvSpPr>
        <p:spPr/>
        <p:txBody>
          <a:bodyPr/>
          <a:lstStyle/>
          <a:p>
            <a:fld id="{68151E55-6873-49E2-B8D5-2F265E6F1973}" type="slidenum">
              <a:rPr lang="en-US" smtClean="0"/>
              <a:t>49</a:t>
            </a:fld>
            <a:endParaRPr lang="en-US" dirty="0"/>
          </a:p>
        </p:txBody>
      </p:sp>
    </p:spTree>
    <p:extLst>
      <p:ext uri="{BB962C8B-B14F-4D97-AF65-F5344CB8AC3E}">
        <p14:creationId xmlns:p14="http://schemas.microsoft.com/office/powerpoint/2010/main" val="3773883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21F1A-E08C-46DC-8E08-FE20AE6CBD90}"/>
              </a:ext>
            </a:extLst>
          </p:cNvPr>
          <p:cNvSpPr>
            <a:spLocks noGrp="1"/>
          </p:cNvSpPr>
          <p:nvPr>
            <p:ph type="title"/>
          </p:nvPr>
        </p:nvSpPr>
        <p:spPr/>
        <p:txBody>
          <a:bodyPr/>
          <a:lstStyle/>
          <a:p>
            <a:r>
              <a:rPr lang="en-US" dirty="0"/>
              <a:t>Some common mathematical functions </a:t>
            </a:r>
            <a:r>
              <a:rPr lang="en-US" sz="1200" dirty="0"/>
              <a:t>1</a:t>
            </a:r>
          </a:p>
        </p:txBody>
      </p:sp>
      <p:sp>
        <p:nvSpPr>
          <p:cNvPr id="3" name="Content Placeholder 2" hidden="1">
            <a:extLst>
              <a:ext uri="{FF2B5EF4-FFF2-40B4-BE49-F238E27FC236}">
                <a16:creationId xmlns:a16="http://schemas.microsoft.com/office/drawing/2014/main" id="{1F1D1220-8385-4926-9C1E-A3C4EF3B98A0}"/>
              </a:ext>
            </a:extLst>
          </p:cNvPr>
          <p:cNvSpPr>
            <a:spLocks noGrp="1"/>
          </p:cNvSpPr>
          <p:nvPr>
            <p:ph sz="quarter" idx="11"/>
          </p:nvPr>
        </p:nvSpPr>
        <p:spPr>
          <a:xfrm>
            <a:off x="1562098" y="2264898"/>
            <a:ext cx="5696831" cy="1603717"/>
          </a:xfrm>
        </p:spPr>
        <p:txBody>
          <a:bodyPr>
            <a:normAutofit/>
          </a:bodyPr>
          <a:lstStyle/>
          <a:p>
            <a:r>
              <a:rPr lang="en-US" sz="1600" dirty="0"/>
              <a:t>A table summarizes data divided into a subsection: Complex. Column 1 has no header and notes symbol of function. Column 2 notes function.</a:t>
            </a:r>
          </a:p>
        </p:txBody>
      </p:sp>
      <p:graphicFrame>
        <p:nvGraphicFramePr>
          <p:cNvPr id="4" name="Table 3">
            <a:extLst>
              <a:ext uri="{FF2B5EF4-FFF2-40B4-BE49-F238E27FC236}">
                <a16:creationId xmlns:a16="http://schemas.microsoft.com/office/drawing/2014/main" id="{CCBBCFCE-232A-403F-B65E-71A1743A4BA8}"/>
              </a:ext>
            </a:extLst>
          </p:cNvPr>
          <p:cNvGraphicFramePr>
            <a:graphicFrameLocks noGrp="1"/>
          </p:cNvGraphicFramePr>
          <p:nvPr>
            <p:extLst>
              <p:ext uri="{D42A27DB-BD31-4B8C-83A1-F6EECF244321}">
                <p14:modId xmlns:p14="http://schemas.microsoft.com/office/powerpoint/2010/main" val="3260733868"/>
              </p:ext>
            </p:extLst>
          </p:nvPr>
        </p:nvGraphicFramePr>
        <p:xfrm>
          <a:off x="1005840" y="1501775"/>
          <a:ext cx="7132320" cy="3200399"/>
        </p:xfrm>
        <a:graphic>
          <a:graphicData uri="http://schemas.openxmlformats.org/drawingml/2006/table">
            <a:tbl>
              <a:tblPr firstRow="1" bandRow="1">
                <a:tableStyleId>{5C22544A-7EE6-4342-B048-85BDC9FD1C3A}</a:tableStyleId>
              </a:tblPr>
              <a:tblGrid>
                <a:gridCol w="1920240">
                  <a:extLst>
                    <a:ext uri="{9D8B030D-6E8A-4147-A177-3AD203B41FA5}">
                      <a16:colId xmlns:a16="http://schemas.microsoft.com/office/drawing/2014/main" val="1501723093"/>
                    </a:ext>
                  </a:extLst>
                </a:gridCol>
                <a:gridCol w="5212080">
                  <a:extLst>
                    <a:ext uri="{9D8B030D-6E8A-4147-A177-3AD203B41FA5}">
                      <a16:colId xmlns:a16="http://schemas.microsoft.com/office/drawing/2014/main" val="46744947"/>
                    </a:ext>
                  </a:extLst>
                </a:gridCol>
              </a:tblGrid>
              <a:tr h="54060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Complex</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endParaRPr lang="en-US" sz="24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19597016"/>
                  </a:ext>
                </a:extLst>
              </a:tr>
              <a:tr h="54060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Courier Std" pitchFamily="49" charset="0"/>
                        </a:rPr>
                        <a:t>abs(x)</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Absolute value.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2230831"/>
                  </a:ext>
                </a:extLst>
              </a:tr>
              <a:tr h="54060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Courier Std" pitchFamily="49" charset="0"/>
                        </a:rPr>
                        <a:t>angle(x)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Angle of a complex number.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2120769"/>
                  </a:ext>
                </a:extLst>
              </a:tr>
              <a:tr h="497359">
                <a:tc>
                  <a:txBody>
                    <a:bodyPr/>
                    <a:lstStyle/>
                    <a:p>
                      <a:pPr>
                        <a:lnSpc>
                          <a:spcPct val="90000"/>
                        </a:lnSpc>
                        <a:buFont typeface="Wingdings" pitchFamily="2" charset="2"/>
                        <a:buNone/>
                      </a:pPr>
                      <a:r>
                        <a:rPr lang="en-US" sz="2400" dirty="0" err="1">
                          <a:effectLst/>
                          <a:latin typeface="Courier Std" pitchFamily="49" charset="0"/>
                        </a:rPr>
                        <a:t>conj</a:t>
                      </a:r>
                      <a:r>
                        <a:rPr lang="en-US" sz="2400" dirty="0">
                          <a:effectLst/>
                          <a:latin typeface="Courier Std" pitchFamily="49" charset="0"/>
                        </a:rPr>
                        <a:t>(x)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nSpc>
                          <a:spcPct val="90000"/>
                        </a:lnSpc>
                        <a:buFont typeface="Wingdings" pitchFamily="2" charset="2"/>
                        <a:buNone/>
                      </a:pPr>
                      <a:r>
                        <a:rPr lang="en-US" sz="2400" dirty="0">
                          <a:effectLst/>
                          <a:latin typeface="Times New Roman" panose="02020603050405020304" pitchFamily="18" charset="0"/>
                          <a:cs typeface="Times New Roman" panose="02020603050405020304" pitchFamily="18" charset="0"/>
                        </a:rPr>
                        <a:t>Complex conjugate.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3907370"/>
                  </a:ext>
                </a:extLst>
              </a:tr>
              <a:tr h="540608">
                <a:tc>
                  <a:txBody>
                    <a:bodyPr/>
                    <a:lstStyle/>
                    <a:p>
                      <a:pPr eaLnBrk="1" hangingPunct="1"/>
                      <a:r>
                        <a:rPr lang="en-US" sz="2400" dirty="0" err="1">
                          <a:latin typeface="Courier Std" pitchFamily="49" charset="0"/>
                        </a:rPr>
                        <a:t>imag</a:t>
                      </a:r>
                      <a:r>
                        <a:rPr lang="en-US" sz="2400" dirty="0">
                          <a:latin typeface="Courier Std" pitchFamily="49" charset="0"/>
                        </a:rPr>
                        <a:t>(x)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Imaginary part of a complex number.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04437434"/>
                  </a:ext>
                </a:extLst>
              </a:tr>
              <a:tr h="54060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Courier Std" pitchFamily="49" charset="0"/>
                        </a:rPr>
                        <a:t>real(x)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Real part of a complex number.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2565248"/>
                  </a:ext>
                </a:extLst>
              </a:tr>
            </a:tbl>
          </a:graphicData>
        </a:graphic>
      </p:graphicFrame>
      <p:sp>
        <p:nvSpPr>
          <p:cNvPr id="6" name="Slide Number Placeholder 5">
            <a:extLst>
              <a:ext uri="{FF2B5EF4-FFF2-40B4-BE49-F238E27FC236}">
                <a16:creationId xmlns:a16="http://schemas.microsoft.com/office/drawing/2014/main" id="{54C631AA-7C39-447A-B98B-77A143DA625C}"/>
              </a:ext>
            </a:extLst>
          </p:cNvPr>
          <p:cNvSpPr>
            <a:spLocks noGrp="1"/>
          </p:cNvSpPr>
          <p:nvPr>
            <p:ph type="sldNum" sz="quarter" idx="10"/>
          </p:nvPr>
        </p:nvSpPr>
        <p:spPr/>
        <p:txBody>
          <a:bodyPr/>
          <a:lstStyle/>
          <a:p>
            <a:fld id="{68151E55-6873-49E2-B8D5-2F265E6F1973}" type="slidenum">
              <a:rPr lang="en-US" smtClean="0"/>
              <a:t>5</a:t>
            </a:fld>
            <a:endParaRPr lang="en-US" dirty="0"/>
          </a:p>
        </p:txBody>
      </p:sp>
    </p:spTree>
    <p:extLst>
      <p:ext uri="{BB962C8B-B14F-4D97-AF65-F5344CB8AC3E}">
        <p14:creationId xmlns:p14="http://schemas.microsoft.com/office/powerpoint/2010/main" val="42016544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5D04254-6DF5-47C6-B743-CE5E6E722439}"/>
              </a:ext>
            </a:extLst>
          </p:cNvPr>
          <p:cNvSpPr>
            <a:spLocks noGrp="1"/>
          </p:cNvSpPr>
          <p:nvPr>
            <p:ph type="title"/>
          </p:nvPr>
        </p:nvSpPr>
        <p:spPr/>
        <p:txBody>
          <a:bodyPr/>
          <a:lstStyle/>
          <a:p>
            <a:r>
              <a:rPr lang="en-US" dirty="0"/>
              <a:t>Finding the Minimum of a Function </a:t>
            </a:r>
            <a:r>
              <a:rPr lang="en-US" sz="1200" dirty="0"/>
              <a:t>3</a:t>
            </a:r>
          </a:p>
        </p:txBody>
      </p:sp>
      <p:sp>
        <p:nvSpPr>
          <p:cNvPr id="13" name="Content Placeholder 12">
            <a:extLst>
              <a:ext uri="{FF2B5EF4-FFF2-40B4-BE49-F238E27FC236}">
                <a16:creationId xmlns:a16="http://schemas.microsoft.com/office/drawing/2014/main" id="{56922ECC-1080-4ED3-845B-860ECF5993F1}"/>
              </a:ext>
            </a:extLst>
          </p:cNvPr>
          <p:cNvSpPr>
            <a:spLocks noGrp="1"/>
          </p:cNvSpPr>
          <p:nvPr>
            <p:ph sz="quarter" idx="11"/>
          </p:nvPr>
        </p:nvSpPr>
        <p:spPr>
          <a:xfrm>
            <a:off x="534353" y="1502229"/>
            <a:ext cx="8075295" cy="4746171"/>
          </a:xfrm>
        </p:spPr>
        <p:txBody>
          <a:bodyPr/>
          <a:lstStyle/>
          <a:p>
            <a:pPr>
              <a:spcBef>
                <a:spcPts val="1800"/>
              </a:spcBef>
              <a:spcAft>
                <a:spcPts val="600"/>
              </a:spcAft>
            </a:pPr>
            <a:r>
              <a:rPr lang="en-US" dirty="0"/>
              <a:t>A function can have one or more </a:t>
            </a:r>
            <a:r>
              <a:rPr lang="en-US" i="1" dirty="0"/>
              <a:t>local</a:t>
            </a:r>
            <a:r>
              <a:rPr lang="en-US" dirty="0"/>
              <a:t> minima and a </a:t>
            </a:r>
            <a:r>
              <a:rPr lang="en-US" i="1" dirty="0"/>
              <a:t>global</a:t>
            </a:r>
            <a:r>
              <a:rPr lang="en-US" dirty="0"/>
              <a:t> minimum.</a:t>
            </a:r>
          </a:p>
          <a:p>
            <a:pPr>
              <a:spcBef>
                <a:spcPts val="1800"/>
              </a:spcBef>
              <a:spcAft>
                <a:spcPts val="600"/>
              </a:spcAft>
            </a:pPr>
            <a:r>
              <a:rPr lang="en-US" dirty="0"/>
              <a:t>If the specified range of the independent variable does not enclose the global minimum, </a:t>
            </a:r>
            <a:r>
              <a:rPr lang="en-US" dirty="0" err="1">
                <a:latin typeface="Courier Std"/>
              </a:rPr>
              <a:t>fminbnd</a:t>
            </a:r>
            <a:r>
              <a:rPr lang="en-US" dirty="0"/>
              <a:t> will not find the global minimum.</a:t>
            </a:r>
          </a:p>
          <a:p>
            <a:pPr>
              <a:spcBef>
                <a:spcPts val="1800"/>
              </a:spcBef>
              <a:spcAft>
                <a:spcPts val="600"/>
              </a:spcAft>
            </a:pPr>
            <a:r>
              <a:rPr lang="en-US" dirty="0" err="1">
                <a:latin typeface="Courier Std"/>
              </a:rPr>
              <a:t>fminbnd</a:t>
            </a:r>
            <a:r>
              <a:rPr lang="en-US" dirty="0"/>
              <a:t> will find a minimum that occurs on a boundary.</a:t>
            </a:r>
          </a:p>
        </p:txBody>
      </p:sp>
      <p:sp>
        <p:nvSpPr>
          <p:cNvPr id="11" name="Slide Number Placeholder 10">
            <a:extLst>
              <a:ext uri="{FF2B5EF4-FFF2-40B4-BE49-F238E27FC236}">
                <a16:creationId xmlns:a16="http://schemas.microsoft.com/office/drawing/2014/main" id="{D73CBD9F-60EC-49AD-917B-C5DF6D2189EE}"/>
              </a:ext>
            </a:extLst>
          </p:cNvPr>
          <p:cNvSpPr>
            <a:spLocks noGrp="1"/>
          </p:cNvSpPr>
          <p:nvPr>
            <p:ph type="sldNum" sz="quarter" idx="10"/>
          </p:nvPr>
        </p:nvSpPr>
        <p:spPr/>
        <p:txBody>
          <a:bodyPr/>
          <a:lstStyle/>
          <a:p>
            <a:fld id="{68151E55-6873-49E2-B8D5-2F265E6F1973}" type="slidenum">
              <a:rPr lang="en-US" smtClean="0"/>
              <a:t>50</a:t>
            </a:fld>
            <a:endParaRPr lang="en-US" dirty="0"/>
          </a:p>
        </p:txBody>
      </p:sp>
    </p:spTree>
    <p:extLst>
      <p:ext uri="{BB962C8B-B14F-4D97-AF65-F5344CB8AC3E}">
        <p14:creationId xmlns:p14="http://schemas.microsoft.com/office/powerpoint/2010/main" val="36577770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5D04254-6DF5-47C6-B743-CE5E6E722439}"/>
              </a:ext>
            </a:extLst>
          </p:cNvPr>
          <p:cNvSpPr>
            <a:spLocks noGrp="1"/>
          </p:cNvSpPr>
          <p:nvPr>
            <p:ph type="title"/>
          </p:nvPr>
        </p:nvSpPr>
        <p:spPr/>
        <p:txBody>
          <a:bodyPr/>
          <a:lstStyle/>
          <a:p>
            <a:r>
              <a:rPr lang="en-US" dirty="0"/>
              <a:t>Finding the Minimum of a Function </a:t>
            </a:r>
            <a:r>
              <a:rPr lang="en-US" sz="1200" dirty="0"/>
              <a:t>4</a:t>
            </a:r>
          </a:p>
        </p:txBody>
      </p:sp>
      <p:sp>
        <p:nvSpPr>
          <p:cNvPr id="13" name="Content Placeholder 12">
            <a:extLst>
              <a:ext uri="{FF2B5EF4-FFF2-40B4-BE49-F238E27FC236}">
                <a16:creationId xmlns:a16="http://schemas.microsoft.com/office/drawing/2014/main" id="{56922ECC-1080-4ED3-845B-860ECF5993F1}"/>
              </a:ext>
            </a:extLst>
          </p:cNvPr>
          <p:cNvSpPr>
            <a:spLocks noGrp="1"/>
          </p:cNvSpPr>
          <p:nvPr>
            <p:ph sz="quarter" idx="11"/>
          </p:nvPr>
        </p:nvSpPr>
        <p:spPr>
          <a:xfrm>
            <a:off x="534353" y="1502229"/>
            <a:ext cx="8075295" cy="4746171"/>
          </a:xfrm>
        </p:spPr>
        <p:txBody>
          <a:bodyPr/>
          <a:lstStyle/>
          <a:p>
            <a:pPr>
              <a:spcBef>
                <a:spcPts val="1800"/>
              </a:spcBef>
              <a:spcAft>
                <a:spcPts val="600"/>
              </a:spcAft>
            </a:pPr>
            <a:r>
              <a:rPr lang="en-US" dirty="0"/>
              <a:t>To find the minimum of a function of more than one variable, use the </a:t>
            </a:r>
            <a:r>
              <a:rPr lang="en-US" dirty="0" err="1">
                <a:latin typeface="Courier Std"/>
              </a:rPr>
              <a:t>fminsearch</a:t>
            </a:r>
            <a:r>
              <a:rPr lang="en-US" dirty="0"/>
              <a:t> function. One form of its syntax is</a:t>
            </a:r>
          </a:p>
          <a:p>
            <a:pPr>
              <a:spcBef>
                <a:spcPts val="1800"/>
              </a:spcBef>
              <a:spcAft>
                <a:spcPts val="600"/>
              </a:spcAft>
            </a:pPr>
            <a:r>
              <a:rPr lang="en-US" dirty="0" err="1">
                <a:latin typeface="Courier Std"/>
              </a:rPr>
              <a:t>fminsearch</a:t>
            </a:r>
            <a:r>
              <a:rPr lang="en-US" dirty="0">
                <a:latin typeface="Courier Std"/>
              </a:rPr>
              <a:t>(@function, x0)</a:t>
            </a:r>
          </a:p>
          <a:p>
            <a:pPr>
              <a:spcBef>
                <a:spcPts val="1800"/>
              </a:spcBef>
              <a:spcAft>
                <a:spcPts val="600"/>
              </a:spcAft>
            </a:pPr>
            <a:r>
              <a:rPr lang="en-US" dirty="0"/>
              <a:t>where @</a:t>
            </a:r>
            <a:r>
              <a:rPr lang="en-US" dirty="0">
                <a:latin typeface="Courier Std"/>
              </a:rPr>
              <a:t>function</a:t>
            </a:r>
            <a:r>
              <a:rPr lang="en-US" dirty="0"/>
              <a:t> is the function handle of the function in question. The vector </a:t>
            </a:r>
            <a:r>
              <a:rPr lang="en-US" dirty="0">
                <a:latin typeface="Courier Std"/>
              </a:rPr>
              <a:t>x0</a:t>
            </a:r>
            <a:r>
              <a:rPr lang="en-US" dirty="0"/>
              <a:t> is a guess that must be supplied by the user.</a:t>
            </a:r>
          </a:p>
        </p:txBody>
      </p:sp>
      <p:sp>
        <p:nvSpPr>
          <p:cNvPr id="11" name="Slide Number Placeholder 10">
            <a:extLst>
              <a:ext uri="{FF2B5EF4-FFF2-40B4-BE49-F238E27FC236}">
                <a16:creationId xmlns:a16="http://schemas.microsoft.com/office/drawing/2014/main" id="{D73CBD9F-60EC-49AD-917B-C5DF6D2189EE}"/>
              </a:ext>
            </a:extLst>
          </p:cNvPr>
          <p:cNvSpPr>
            <a:spLocks noGrp="1"/>
          </p:cNvSpPr>
          <p:nvPr>
            <p:ph type="sldNum" sz="quarter" idx="10"/>
          </p:nvPr>
        </p:nvSpPr>
        <p:spPr/>
        <p:txBody>
          <a:bodyPr/>
          <a:lstStyle/>
          <a:p>
            <a:fld id="{68151E55-6873-49E2-B8D5-2F265E6F1973}" type="slidenum">
              <a:rPr lang="en-US" smtClean="0"/>
              <a:t>51</a:t>
            </a:fld>
            <a:endParaRPr lang="en-US" dirty="0"/>
          </a:p>
        </p:txBody>
      </p:sp>
    </p:spTree>
    <p:extLst>
      <p:ext uri="{BB962C8B-B14F-4D97-AF65-F5344CB8AC3E}">
        <p14:creationId xmlns:p14="http://schemas.microsoft.com/office/powerpoint/2010/main" val="13590042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5A086A0-6463-4655-A39B-771E7E16297B}"/>
              </a:ext>
            </a:extLst>
          </p:cNvPr>
          <p:cNvSpPr>
            <a:spLocks noGrp="1"/>
          </p:cNvSpPr>
          <p:nvPr>
            <p:ph type="title"/>
          </p:nvPr>
        </p:nvSpPr>
        <p:spPr/>
        <p:txBody>
          <a:bodyPr/>
          <a:lstStyle/>
          <a:p>
            <a:r>
              <a:rPr lang="en-US" dirty="0"/>
              <a:t>Finding the Minimum of a Function </a:t>
            </a:r>
            <a:r>
              <a:rPr lang="en-US" sz="1200" dirty="0"/>
              <a:t>5</a:t>
            </a:r>
            <a:endParaRPr lang="en-US" dirty="0"/>
          </a:p>
        </p:txBody>
      </p:sp>
      <p:sp>
        <p:nvSpPr>
          <p:cNvPr id="8" name="Content Placeholder 7">
            <a:extLst>
              <a:ext uri="{FF2B5EF4-FFF2-40B4-BE49-F238E27FC236}">
                <a16:creationId xmlns:a16="http://schemas.microsoft.com/office/drawing/2014/main" id="{B0FAB6BF-F0F7-4720-B2E0-154C044334E1}"/>
              </a:ext>
            </a:extLst>
          </p:cNvPr>
          <p:cNvSpPr>
            <a:spLocks noGrp="1"/>
          </p:cNvSpPr>
          <p:nvPr>
            <p:ph sz="quarter" idx="11"/>
          </p:nvPr>
        </p:nvSpPr>
        <p:spPr>
          <a:xfrm>
            <a:off x="342900" y="1616348"/>
            <a:ext cx="8458200" cy="481969"/>
          </a:xfrm>
        </p:spPr>
        <p:txBody>
          <a:bodyPr/>
          <a:lstStyle/>
          <a:p>
            <a:r>
              <a:rPr lang="en-US" dirty="0"/>
              <a:t>To minimize the function </a:t>
            </a:r>
          </a:p>
        </p:txBody>
      </p:sp>
      <p:sp>
        <p:nvSpPr>
          <p:cNvPr id="11" name="Content Placeholder 10">
            <a:extLst>
              <a:ext uri="{FF2B5EF4-FFF2-40B4-BE49-F238E27FC236}">
                <a16:creationId xmlns:a16="http://schemas.microsoft.com/office/drawing/2014/main" id="{EFBD805E-CA90-4AE2-A9C2-24A8CA934A82}"/>
              </a:ext>
            </a:extLst>
          </p:cNvPr>
          <p:cNvSpPr>
            <a:spLocks noGrp="1"/>
          </p:cNvSpPr>
          <p:nvPr>
            <p:ph sz="quarter" idx="14"/>
          </p:nvPr>
        </p:nvSpPr>
        <p:spPr>
          <a:xfrm>
            <a:off x="4979963" y="1612295"/>
            <a:ext cx="3581986" cy="510819"/>
          </a:xfrm>
        </p:spPr>
        <p:txBody>
          <a:bodyPr/>
          <a:lstStyle/>
          <a:p>
            <a:r>
              <a:rPr lang="en-US" dirty="0"/>
              <a:t>, we first define it in an M-</a:t>
            </a:r>
          </a:p>
        </p:txBody>
      </p:sp>
      <p:sp>
        <p:nvSpPr>
          <p:cNvPr id="12" name="Content Placeholder 11">
            <a:extLst>
              <a:ext uri="{FF2B5EF4-FFF2-40B4-BE49-F238E27FC236}">
                <a16:creationId xmlns:a16="http://schemas.microsoft.com/office/drawing/2014/main" id="{4D028223-9E30-4FC8-BFED-7C7157929885}"/>
              </a:ext>
            </a:extLst>
          </p:cNvPr>
          <p:cNvSpPr>
            <a:spLocks noGrp="1"/>
          </p:cNvSpPr>
          <p:nvPr>
            <p:ph sz="quarter" idx="15"/>
          </p:nvPr>
        </p:nvSpPr>
        <p:spPr>
          <a:xfrm>
            <a:off x="342900" y="1983545"/>
            <a:ext cx="8458200" cy="4529797"/>
          </a:xfrm>
        </p:spPr>
        <p:txBody>
          <a:bodyPr>
            <a:normAutofit fontScale="92500"/>
          </a:bodyPr>
          <a:lstStyle/>
          <a:p>
            <a:pPr>
              <a:spcAft>
                <a:spcPts val="600"/>
              </a:spcAft>
            </a:pPr>
            <a:r>
              <a:rPr lang="en-US" dirty="0"/>
              <a:t>file, using the vector x whose elements are </a:t>
            </a:r>
            <a:r>
              <a:rPr lang="en-US" dirty="0">
                <a:latin typeface="Courier Std"/>
              </a:rPr>
              <a:t>x(1) = x</a:t>
            </a:r>
            <a:r>
              <a:rPr lang="en-US" dirty="0"/>
              <a:t> and </a:t>
            </a:r>
            <a:r>
              <a:rPr lang="en-US" dirty="0">
                <a:latin typeface="Courier Std"/>
              </a:rPr>
              <a:t>x(2) = y</a:t>
            </a:r>
            <a:r>
              <a:rPr lang="en-US" dirty="0"/>
              <a:t>.</a:t>
            </a:r>
          </a:p>
          <a:p>
            <a:pPr>
              <a:spcAft>
                <a:spcPts val="600"/>
              </a:spcAft>
            </a:pPr>
            <a:r>
              <a:rPr lang="en-US" dirty="0">
                <a:latin typeface="Courier Std"/>
              </a:rPr>
              <a:t>function f = f4(x)</a:t>
            </a:r>
          </a:p>
          <a:p>
            <a:pPr>
              <a:spcAft>
                <a:spcPts val="600"/>
              </a:spcAft>
            </a:pPr>
            <a:r>
              <a:rPr lang="en-US" dirty="0">
                <a:latin typeface="Courier Std"/>
              </a:rPr>
              <a:t>	f = x(1).*exp(-x(1).^2-x(2).^2);</a:t>
            </a:r>
          </a:p>
          <a:p>
            <a:pPr>
              <a:spcAft>
                <a:spcPts val="600"/>
              </a:spcAft>
            </a:pPr>
            <a:r>
              <a:rPr lang="en-US" dirty="0">
                <a:latin typeface="Courier Std"/>
              </a:rPr>
              <a:t>end</a:t>
            </a:r>
          </a:p>
          <a:p>
            <a:pPr>
              <a:spcAft>
                <a:spcPts val="600"/>
              </a:spcAft>
            </a:pPr>
            <a:r>
              <a:rPr lang="en-US" dirty="0"/>
              <a:t>Suppose we guess that the minimum is near </a:t>
            </a:r>
            <a:r>
              <a:rPr lang="en-US" i="1" dirty="0"/>
              <a:t>x = y =</a:t>
            </a:r>
            <a:r>
              <a:rPr lang="en-US" dirty="0"/>
              <a:t> 0. The session is</a:t>
            </a:r>
          </a:p>
          <a:p>
            <a:pPr>
              <a:spcAft>
                <a:spcPts val="600"/>
              </a:spcAft>
            </a:pPr>
            <a:r>
              <a:rPr lang="en-US" dirty="0">
                <a:latin typeface="Courier Std"/>
              </a:rPr>
              <a:t>&gt;&gt;</a:t>
            </a:r>
            <a:r>
              <a:rPr lang="en-US" dirty="0" err="1">
                <a:latin typeface="Courier Std"/>
              </a:rPr>
              <a:t>fminsearch</a:t>
            </a:r>
            <a:r>
              <a:rPr lang="en-US" dirty="0">
                <a:latin typeface="Courier Std"/>
              </a:rPr>
              <a:t>(@f4,[0,0])</a:t>
            </a:r>
          </a:p>
          <a:p>
            <a:pPr>
              <a:spcAft>
                <a:spcPts val="600"/>
              </a:spcAft>
            </a:pPr>
            <a:r>
              <a:rPr lang="en-US" dirty="0" err="1">
                <a:latin typeface="Courier Std"/>
              </a:rPr>
              <a:t>ans</a:t>
            </a:r>
            <a:r>
              <a:rPr lang="en-US" dirty="0">
                <a:latin typeface="Courier Std"/>
              </a:rPr>
              <a:t> =</a:t>
            </a:r>
          </a:p>
          <a:p>
            <a:pPr>
              <a:spcAft>
                <a:spcPts val="600"/>
              </a:spcAft>
            </a:pPr>
            <a:r>
              <a:rPr lang="en-US" dirty="0">
                <a:latin typeface="Courier Std"/>
              </a:rPr>
              <a:t>   -0.7071   0.000</a:t>
            </a:r>
          </a:p>
          <a:p>
            <a:pPr>
              <a:spcAft>
                <a:spcPts val="600"/>
              </a:spcAft>
            </a:pPr>
            <a:r>
              <a:rPr lang="en-US" dirty="0"/>
              <a:t>Thus the minimum occurs at </a:t>
            </a:r>
            <a:r>
              <a:rPr lang="en-US" i="1" dirty="0"/>
              <a:t>x</a:t>
            </a:r>
            <a:r>
              <a:rPr lang="en-US" dirty="0"/>
              <a:t> = −0.7071, </a:t>
            </a:r>
            <a:r>
              <a:rPr lang="en-US" i="1" dirty="0"/>
              <a:t>y</a:t>
            </a:r>
            <a:r>
              <a:rPr lang="en-US" dirty="0"/>
              <a:t> = 0.</a:t>
            </a:r>
          </a:p>
        </p:txBody>
      </p:sp>
      <p:sp>
        <p:nvSpPr>
          <p:cNvPr id="13" name="Content Placeholder 12" hidden="1">
            <a:extLst>
              <a:ext uri="{FF2B5EF4-FFF2-40B4-BE49-F238E27FC236}">
                <a16:creationId xmlns:a16="http://schemas.microsoft.com/office/drawing/2014/main" id="{11C178EA-1C0B-4477-A12B-3C964272E127}"/>
              </a:ext>
            </a:extLst>
          </p:cNvPr>
          <p:cNvSpPr>
            <a:spLocks noGrp="1"/>
          </p:cNvSpPr>
          <p:nvPr>
            <p:ph sz="quarter" idx="16"/>
          </p:nvPr>
        </p:nvSpPr>
        <p:spPr>
          <a:xfrm>
            <a:off x="342900" y="3937510"/>
            <a:ext cx="8458200" cy="529674"/>
          </a:xfrm>
        </p:spPr>
        <p:txBody>
          <a:bodyPr/>
          <a:lstStyle/>
          <a:p>
            <a:endParaRPr lang="en-US"/>
          </a:p>
        </p:txBody>
      </p:sp>
      <p:sp>
        <p:nvSpPr>
          <p:cNvPr id="14" name="Content Placeholder 13" hidden="1">
            <a:extLst>
              <a:ext uri="{FF2B5EF4-FFF2-40B4-BE49-F238E27FC236}">
                <a16:creationId xmlns:a16="http://schemas.microsoft.com/office/drawing/2014/main" id="{60EA2006-6ED8-4CC9-ABBA-8B26ABAFA4A6}"/>
              </a:ext>
            </a:extLst>
          </p:cNvPr>
          <p:cNvSpPr>
            <a:spLocks noGrp="1"/>
          </p:cNvSpPr>
          <p:nvPr>
            <p:ph sz="quarter" idx="17"/>
          </p:nvPr>
        </p:nvSpPr>
        <p:spPr>
          <a:xfrm>
            <a:off x="342900" y="4780473"/>
            <a:ext cx="8458200" cy="507273"/>
          </a:xfrm>
        </p:spPr>
        <p:txBody>
          <a:bodyPr/>
          <a:lstStyle/>
          <a:p>
            <a:endParaRPr lang="en-US"/>
          </a:p>
        </p:txBody>
      </p:sp>
      <p:sp>
        <p:nvSpPr>
          <p:cNvPr id="15" name="Content Placeholder 14" hidden="1">
            <a:extLst>
              <a:ext uri="{FF2B5EF4-FFF2-40B4-BE49-F238E27FC236}">
                <a16:creationId xmlns:a16="http://schemas.microsoft.com/office/drawing/2014/main" id="{C6F31562-886D-4DD5-B93A-6A555B0DB686}"/>
              </a:ext>
            </a:extLst>
          </p:cNvPr>
          <p:cNvSpPr>
            <a:spLocks noGrp="1"/>
          </p:cNvSpPr>
          <p:nvPr>
            <p:ph sz="quarter" idx="18"/>
          </p:nvPr>
        </p:nvSpPr>
        <p:spPr>
          <a:xfrm>
            <a:off x="342900" y="5594969"/>
            <a:ext cx="8458200" cy="524477"/>
          </a:xfrm>
        </p:spPr>
        <p:txBody>
          <a:bodyPr/>
          <a:lstStyle/>
          <a:p>
            <a:endParaRPr lang="en-US"/>
          </a:p>
        </p:txBody>
      </p:sp>
      <p:sp>
        <p:nvSpPr>
          <p:cNvPr id="6" name="Slide Number Placeholder 5">
            <a:extLst>
              <a:ext uri="{FF2B5EF4-FFF2-40B4-BE49-F238E27FC236}">
                <a16:creationId xmlns:a16="http://schemas.microsoft.com/office/drawing/2014/main" id="{C28C0227-066B-429C-A15A-60EE818BC270}"/>
              </a:ext>
            </a:extLst>
          </p:cNvPr>
          <p:cNvSpPr>
            <a:spLocks noGrp="1"/>
          </p:cNvSpPr>
          <p:nvPr>
            <p:ph type="sldNum" sz="quarter" idx="10"/>
          </p:nvPr>
        </p:nvSpPr>
        <p:spPr/>
        <p:txBody>
          <a:bodyPr/>
          <a:lstStyle/>
          <a:p>
            <a:fld id="{68151E55-6873-49E2-B8D5-2F265E6F1973}" type="slidenum">
              <a:rPr lang="en-US" smtClean="0"/>
              <a:t>52</a:t>
            </a:fld>
            <a:endParaRPr lang="en-US" dirty="0"/>
          </a:p>
        </p:txBody>
      </p:sp>
      <p:graphicFrame>
        <p:nvGraphicFramePr>
          <p:cNvPr id="16" name="Object 15">
            <a:extLst>
              <a:ext uri="{FF2B5EF4-FFF2-40B4-BE49-F238E27FC236}">
                <a16:creationId xmlns:a16="http://schemas.microsoft.com/office/drawing/2014/main" id="{4644F53B-5FEF-4880-B73C-B16386395581}"/>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926554437"/>
              </p:ext>
            </p:extLst>
          </p:nvPr>
        </p:nvGraphicFramePr>
        <p:xfrm>
          <a:off x="3590486" y="1603465"/>
          <a:ext cx="1459816" cy="494852"/>
        </p:xfrm>
        <a:graphic>
          <a:graphicData uri="http://schemas.openxmlformats.org/presentationml/2006/ole">
            <mc:AlternateContent xmlns:mc="http://schemas.openxmlformats.org/markup-compatibility/2006">
              <mc:Choice xmlns:v="urn:schemas-microsoft-com:vml" Requires="v">
                <p:oleObj name="Equation" r:id="rId2" imgW="749160" imgH="253800" progId="Equation.DSMT4">
                  <p:embed/>
                </p:oleObj>
              </mc:Choice>
              <mc:Fallback>
                <p:oleObj name="Equation" r:id="rId2" imgW="749160" imgH="253800" progId="Equation.DSMT4">
                  <p:embed/>
                  <p:pic>
                    <p:nvPicPr>
                      <p:cNvPr id="0" name=""/>
                      <p:cNvPicPr/>
                      <p:nvPr/>
                    </p:nvPicPr>
                    <p:blipFill>
                      <a:blip r:embed="rId3"/>
                      <a:stretch>
                        <a:fillRect/>
                      </a:stretch>
                    </p:blipFill>
                    <p:spPr>
                      <a:xfrm>
                        <a:off x="3590486" y="1603465"/>
                        <a:ext cx="1459816" cy="494852"/>
                      </a:xfrm>
                      <a:prstGeom prst="rect">
                        <a:avLst/>
                      </a:prstGeom>
                    </p:spPr>
                  </p:pic>
                </p:oleObj>
              </mc:Fallback>
            </mc:AlternateContent>
          </a:graphicData>
        </a:graphic>
      </p:graphicFrame>
    </p:spTree>
    <p:extLst>
      <p:ext uri="{BB962C8B-B14F-4D97-AF65-F5344CB8AC3E}">
        <p14:creationId xmlns:p14="http://schemas.microsoft.com/office/powerpoint/2010/main" val="42943705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93CC-163E-4D69-B764-8CEDC229E715}"/>
              </a:ext>
            </a:extLst>
          </p:cNvPr>
          <p:cNvSpPr>
            <a:spLocks noGrp="1"/>
          </p:cNvSpPr>
          <p:nvPr>
            <p:ph type="title"/>
          </p:nvPr>
        </p:nvSpPr>
        <p:spPr/>
        <p:txBody>
          <a:bodyPr/>
          <a:lstStyle/>
          <a:p>
            <a:r>
              <a:rPr lang="en-US" dirty="0"/>
              <a:t>Question 9</a:t>
            </a:r>
          </a:p>
        </p:txBody>
      </p:sp>
      <p:sp>
        <p:nvSpPr>
          <p:cNvPr id="6" name="Slide Number Placeholder 5">
            <a:extLst>
              <a:ext uri="{FF2B5EF4-FFF2-40B4-BE49-F238E27FC236}">
                <a16:creationId xmlns:a16="http://schemas.microsoft.com/office/drawing/2014/main" id="{2CA4BC44-09FB-4F56-90DD-46F8BB4B8F0E}"/>
              </a:ext>
            </a:extLst>
          </p:cNvPr>
          <p:cNvSpPr>
            <a:spLocks noGrp="1"/>
          </p:cNvSpPr>
          <p:nvPr>
            <p:ph type="sldNum" sz="quarter" idx="10"/>
          </p:nvPr>
        </p:nvSpPr>
        <p:spPr/>
        <p:txBody>
          <a:bodyPr/>
          <a:lstStyle/>
          <a:p>
            <a:fld id="{68151E55-6873-49E2-B8D5-2F265E6F1973}" type="slidenum">
              <a:rPr lang="en-US" smtClean="0"/>
              <a:t>53</a:t>
            </a:fld>
            <a:endParaRPr lang="en-US" dirty="0"/>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9140871F-E8B6-B9EC-423C-89746B37CAE6}"/>
                  </a:ext>
                </a:extLst>
              </p:cNvPr>
              <p:cNvSpPr txBox="1">
                <a:spLocks/>
              </p:cNvSpPr>
              <p:nvPr/>
            </p:nvSpPr>
            <p:spPr>
              <a:xfrm>
                <a:off x="647829" y="1064862"/>
                <a:ext cx="8006558" cy="3084990"/>
              </a:xfrm>
              <a:prstGeom prst="rect">
                <a:avLst/>
              </a:prstGeom>
            </p:spPr>
            <p:txBody>
              <a:bodyPr/>
              <a:lstStyle>
                <a:lvl1pPr marL="0" indent="0" algn="l" rtl="0" eaLnBrk="0" fontAlgn="base" hangingPunct="0">
                  <a:spcBef>
                    <a:spcPts val="1200"/>
                  </a:spcBef>
                  <a:spcAft>
                    <a:spcPts val="600"/>
                  </a:spcAft>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320040" algn="l" rtl="0" eaLnBrk="0" fontAlgn="base" hangingPunct="0">
                  <a:spcBef>
                    <a:spcPts val="1200"/>
                  </a:spcBef>
                  <a:spcAft>
                    <a:spcPts val="600"/>
                  </a:spcAft>
                  <a:buClr>
                    <a:srgbClr val="214E91"/>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22960" indent="-274320" algn="l" rtl="0" eaLnBrk="0" fontAlgn="base" hangingPunct="0">
                  <a:spcBef>
                    <a:spcPts val="1200"/>
                  </a:spcBef>
                  <a:spcAft>
                    <a:spcPts val="600"/>
                  </a:spcAft>
                  <a:buClr>
                    <a:srgbClr val="B6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188720" indent="-228600" algn="l" rtl="0" eaLnBrk="0" fontAlgn="base" hangingPunct="0">
                  <a:spcBef>
                    <a:spcPts val="1200"/>
                  </a:spcBef>
                  <a:spcAft>
                    <a:spcPts val="600"/>
                  </a:spcAft>
                  <a:buClr>
                    <a:srgbClr val="420747"/>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1554480" indent="-228600" algn="l" rtl="0" eaLnBrk="0" fontAlgn="base" hangingPunct="0">
                  <a:spcBef>
                    <a:spcPts val="1200"/>
                  </a:spcBef>
                  <a:spcAft>
                    <a:spcPts val="60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defTabSz="914400" rtl="0" eaLnBrk="0" fontAlgn="base" latinLnBrk="0" hangingPunct="0">
                  <a:lnSpc>
                    <a:spcPct val="100000"/>
                  </a:lnSpc>
                  <a:spcBef>
                    <a:spcPts val="1200"/>
                  </a:spcBef>
                  <a:spcAft>
                    <a:spcPts val="600"/>
                  </a:spcAft>
                  <a:buClrTx/>
                  <a:buSzTx/>
                  <a:buFont typeface="Arial" panose="020B0604020202020204" pitchFamily="34" charset="0"/>
                  <a:buNone/>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The function </a:t>
                </a:r>
                <a14:m>
                  <m:oMath xmlns:m="http://schemas.openxmlformats.org/officeDocument/2006/math">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𝑦</m:t>
                    </m:r>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 =0.5 + </m:t>
                    </m:r>
                    <m:sSup>
                      <m:sSupPr>
                        <m:ctrlPr>
                          <a:rPr kumimoji="0" lang="en-CA" sz="200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ctrlPr>
                      </m:sSupPr>
                      <m:e>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𝑒</m:t>
                        </m:r>
                      </m:e>
                      <m:sup>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−0.6</m:t>
                        </m:r>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𝑥</m:t>
                        </m:r>
                      </m:sup>
                    </m:sSup>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𝑠𝑖𝑛</m:t>
                    </m:r>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⁡(3</m:t>
                    </m:r>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𝑥</m:t>
                    </m:r>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 + 2) </m:t>
                    </m:r>
                  </m:oMath>
                </a14:m>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has one minimum point in the interval </a:t>
                </a:r>
                <a14:m>
                  <m:oMath xmlns:m="http://schemas.openxmlformats.org/officeDocument/2006/math">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−8 </m:t>
                    </m:r>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&lt; </m:t>
                    </m:r>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𝑥</m:t>
                    </m:r>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 &lt; −7</m:t>
                    </m:r>
                  </m:oMath>
                </a14:m>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Find the value of </a:t>
                </a:r>
                <a:r>
                  <a:rPr kumimoji="0" lang="en-CA" sz="2000" i="1"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x </a:t>
                </a: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at the minimum. </a:t>
                </a:r>
                <a:endParaRPr lang="en-CA" sz="2000" dirty="0">
                  <a:solidFill>
                    <a:sysClr val="windowText" lastClr="000000"/>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ts val="1200"/>
                  </a:spcBef>
                  <a:spcAft>
                    <a:spcPts val="600"/>
                  </a:spcAft>
                  <a:buClrTx/>
                  <a:buSzTx/>
                  <a:buFont typeface="Arial" panose="020B0604020202020204" pitchFamily="34" charset="0"/>
                  <a:buNone/>
                  <a:tabLst/>
                  <a:defRPr/>
                </a:pPr>
                <a:endPar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-7.23</a:t>
                </a:r>
              </a:p>
              <a:p>
                <a:pPr marL="514350" marR="0" lvl="0" indent="-514350" algn="just"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-7.35</a:t>
                </a:r>
              </a:p>
              <a:p>
                <a:pPr marL="514350" marR="0" lvl="0" indent="-514350" algn="just"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-7.53 (correct)</a:t>
                </a:r>
              </a:p>
              <a:p>
                <a:pPr marL="514350" marR="0" lvl="0" indent="-514350" algn="just"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-7.78</a:t>
                </a:r>
              </a:p>
              <a:p>
                <a:pPr marL="0" marR="0" lvl="0" indent="0" algn="just" defTabSz="914400" rtl="0" eaLnBrk="0" fontAlgn="base" latinLnBrk="0" hangingPunct="0">
                  <a:lnSpc>
                    <a:spcPct val="100000"/>
                  </a:lnSpc>
                  <a:spcBef>
                    <a:spcPts val="1200"/>
                  </a:spcBef>
                  <a:spcAft>
                    <a:spcPts val="600"/>
                  </a:spcAft>
                  <a:buClrTx/>
                  <a:buSzTx/>
                  <a:buFont typeface="Arial" panose="020B0604020202020204" pitchFamily="34" charset="0"/>
                  <a:buNone/>
                  <a:tabLst/>
                  <a:defRPr/>
                </a:pPr>
                <a:endPar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mc:Choice>
        <mc:Fallback xmlns="">
          <p:sp>
            <p:nvSpPr>
              <p:cNvPr id="8" name="Content Placeholder 2">
                <a:extLst>
                  <a:ext uri="{FF2B5EF4-FFF2-40B4-BE49-F238E27FC236}">
                    <a16:creationId xmlns:a16="http://schemas.microsoft.com/office/drawing/2014/main" id="{9140871F-E8B6-B9EC-423C-89746B37CAE6}"/>
                  </a:ext>
                </a:extLst>
              </p:cNvPr>
              <p:cNvSpPr txBox="1">
                <a:spLocks noRot="1" noChangeAspect="1" noMove="1" noResize="1" noEditPoints="1" noAdjustHandles="1" noChangeArrowheads="1" noChangeShapeType="1" noTextEdit="1"/>
              </p:cNvSpPr>
              <p:nvPr/>
            </p:nvSpPr>
            <p:spPr>
              <a:xfrm>
                <a:off x="647829" y="1064862"/>
                <a:ext cx="8006558" cy="3084990"/>
              </a:xfrm>
              <a:prstGeom prst="rect">
                <a:avLst/>
              </a:prstGeom>
              <a:blipFill>
                <a:blip r:embed="rId2"/>
                <a:stretch>
                  <a:fillRect l="-761" t="-1186" r="-761" b="-2964"/>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D5E0499C-0342-60C7-3954-8D7B80050B5B}"/>
              </a:ext>
            </a:extLst>
          </p:cNvPr>
          <p:cNvPicPr>
            <a:picLocks noChangeAspect="1"/>
          </p:cNvPicPr>
          <p:nvPr/>
        </p:nvPicPr>
        <p:blipFill>
          <a:blip r:embed="rId3"/>
          <a:stretch>
            <a:fillRect/>
          </a:stretch>
        </p:blipFill>
        <p:spPr>
          <a:xfrm>
            <a:off x="5273012" y="1807566"/>
            <a:ext cx="3381375" cy="904875"/>
          </a:xfrm>
          <a:prstGeom prst="rect">
            <a:avLst/>
          </a:prstGeom>
        </p:spPr>
      </p:pic>
      <p:pic>
        <p:nvPicPr>
          <p:cNvPr id="10" name="Picture 9">
            <a:extLst>
              <a:ext uri="{FF2B5EF4-FFF2-40B4-BE49-F238E27FC236}">
                <a16:creationId xmlns:a16="http://schemas.microsoft.com/office/drawing/2014/main" id="{593CA854-A357-28B2-D98D-3E9A5FD2B4F9}"/>
              </a:ext>
            </a:extLst>
          </p:cNvPr>
          <p:cNvPicPr>
            <a:picLocks noChangeAspect="1"/>
          </p:cNvPicPr>
          <p:nvPr/>
        </p:nvPicPr>
        <p:blipFill>
          <a:blip r:embed="rId4"/>
          <a:stretch>
            <a:fillRect/>
          </a:stretch>
        </p:blipFill>
        <p:spPr>
          <a:xfrm>
            <a:off x="5312229" y="2799805"/>
            <a:ext cx="2209800" cy="2428875"/>
          </a:xfrm>
          <a:prstGeom prst="rect">
            <a:avLst/>
          </a:prstGeom>
        </p:spPr>
      </p:pic>
      <p:pic>
        <p:nvPicPr>
          <p:cNvPr id="11" name="Picture 10">
            <a:extLst>
              <a:ext uri="{FF2B5EF4-FFF2-40B4-BE49-F238E27FC236}">
                <a16:creationId xmlns:a16="http://schemas.microsoft.com/office/drawing/2014/main" id="{E026C57D-72CB-BCA2-E16A-E3A2C067ECC7}"/>
              </a:ext>
            </a:extLst>
          </p:cNvPr>
          <p:cNvPicPr>
            <a:picLocks noChangeAspect="1"/>
          </p:cNvPicPr>
          <p:nvPr/>
        </p:nvPicPr>
        <p:blipFill>
          <a:blip r:embed="rId5"/>
          <a:stretch>
            <a:fillRect/>
          </a:stretch>
        </p:blipFill>
        <p:spPr>
          <a:xfrm>
            <a:off x="1848810" y="3684233"/>
            <a:ext cx="3388691" cy="2855903"/>
          </a:xfrm>
          <a:prstGeom prst="rect">
            <a:avLst/>
          </a:prstGeom>
        </p:spPr>
      </p:pic>
      <p:sp>
        <p:nvSpPr>
          <p:cNvPr id="12" name="TextBox 11">
            <a:extLst>
              <a:ext uri="{FF2B5EF4-FFF2-40B4-BE49-F238E27FC236}">
                <a16:creationId xmlns:a16="http://schemas.microsoft.com/office/drawing/2014/main" id="{ADD3B3FE-66D2-875C-CE35-2B9CF072E66B}"/>
              </a:ext>
            </a:extLst>
          </p:cNvPr>
          <p:cNvSpPr txBox="1"/>
          <p:nvPr/>
        </p:nvSpPr>
        <p:spPr>
          <a:xfrm>
            <a:off x="3252693" y="5028625"/>
            <a:ext cx="927178" cy="400110"/>
          </a:xfrm>
          <a:prstGeom prst="rect">
            <a:avLst/>
          </a:prstGeom>
          <a:noFill/>
        </p:spPr>
        <p:txBody>
          <a:bodyPr wrap="square" rtlCol="0">
            <a:spAutoFit/>
          </a:bodyPr>
          <a:lstStyle/>
          <a:p>
            <a:r>
              <a:rPr lang="en-CA" sz="2000" dirty="0">
                <a:solidFill>
                  <a:srgbClr val="00B050"/>
                </a:solidFill>
                <a:latin typeface="Times New Roman" panose="02020603050405020304" pitchFamily="18" charset="0"/>
                <a:cs typeface="Times New Roman" panose="02020603050405020304" pitchFamily="18" charset="0"/>
              </a:rPr>
              <a:t>Plot</a:t>
            </a:r>
          </a:p>
        </p:txBody>
      </p:sp>
      <p:pic>
        <p:nvPicPr>
          <p:cNvPr id="13" name="Picture 12">
            <a:extLst>
              <a:ext uri="{FF2B5EF4-FFF2-40B4-BE49-F238E27FC236}">
                <a16:creationId xmlns:a16="http://schemas.microsoft.com/office/drawing/2014/main" id="{2E802BCF-B7A6-C8B4-3DEA-D1ABD6C070A7}"/>
              </a:ext>
            </a:extLst>
          </p:cNvPr>
          <p:cNvPicPr>
            <a:picLocks noChangeAspect="1"/>
          </p:cNvPicPr>
          <p:nvPr/>
        </p:nvPicPr>
        <p:blipFill>
          <a:blip r:embed="rId6"/>
          <a:stretch>
            <a:fillRect/>
          </a:stretch>
        </p:blipFill>
        <p:spPr>
          <a:xfrm>
            <a:off x="2827471" y="4845859"/>
            <a:ext cx="1704975" cy="180975"/>
          </a:xfrm>
          <a:prstGeom prst="rect">
            <a:avLst/>
          </a:prstGeom>
        </p:spPr>
      </p:pic>
    </p:spTree>
    <p:extLst>
      <p:ext uri="{BB962C8B-B14F-4D97-AF65-F5344CB8AC3E}">
        <p14:creationId xmlns:p14="http://schemas.microsoft.com/office/powerpoint/2010/main" val="26825752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93CC-163E-4D69-B764-8CEDC229E715}"/>
              </a:ext>
            </a:extLst>
          </p:cNvPr>
          <p:cNvSpPr>
            <a:spLocks noGrp="1"/>
          </p:cNvSpPr>
          <p:nvPr>
            <p:ph type="title"/>
          </p:nvPr>
        </p:nvSpPr>
        <p:spPr/>
        <p:txBody>
          <a:bodyPr/>
          <a:lstStyle/>
          <a:p>
            <a:r>
              <a:rPr lang="en-US" dirty="0"/>
              <a:t>Question 10</a:t>
            </a:r>
          </a:p>
        </p:txBody>
      </p:sp>
      <p:sp>
        <p:nvSpPr>
          <p:cNvPr id="6" name="Slide Number Placeholder 5">
            <a:extLst>
              <a:ext uri="{FF2B5EF4-FFF2-40B4-BE49-F238E27FC236}">
                <a16:creationId xmlns:a16="http://schemas.microsoft.com/office/drawing/2014/main" id="{2CA4BC44-09FB-4F56-90DD-46F8BB4B8F0E}"/>
              </a:ext>
            </a:extLst>
          </p:cNvPr>
          <p:cNvSpPr>
            <a:spLocks noGrp="1"/>
          </p:cNvSpPr>
          <p:nvPr>
            <p:ph type="sldNum" sz="quarter" idx="10"/>
          </p:nvPr>
        </p:nvSpPr>
        <p:spPr/>
        <p:txBody>
          <a:bodyPr/>
          <a:lstStyle/>
          <a:p>
            <a:fld id="{68151E55-6873-49E2-B8D5-2F265E6F1973}" type="slidenum">
              <a:rPr lang="en-US" smtClean="0"/>
              <a:t>54</a:t>
            </a:fld>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8DAA8A94-88C6-80E4-DCAD-F9E71310EB53}"/>
                  </a:ext>
                </a:extLst>
              </p:cNvPr>
              <p:cNvSpPr txBox="1">
                <a:spLocks/>
              </p:cNvSpPr>
              <p:nvPr/>
            </p:nvSpPr>
            <p:spPr>
              <a:xfrm>
                <a:off x="489613" y="1056056"/>
                <a:ext cx="8085666" cy="3338391"/>
              </a:xfrm>
              <a:prstGeom prst="rect">
                <a:avLst/>
              </a:prstGeom>
            </p:spPr>
            <p:txBody>
              <a:bodyPr/>
              <a:lstStyle>
                <a:lvl1pPr marL="0" indent="0" algn="l" rtl="0" eaLnBrk="0" fontAlgn="base" hangingPunct="0">
                  <a:spcBef>
                    <a:spcPts val="1200"/>
                  </a:spcBef>
                  <a:spcAft>
                    <a:spcPts val="600"/>
                  </a:spcAft>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320040" algn="l" rtl="0" eaLnBrk="0" fontAlgn="base" hangingPunct="0">
                  <a:spcBef>
                    <a:spcPts val="1200"/>
                  </a:spcBef>
                  <a:spcAft>
                    <a:spcPts val="600"/>
                  </a:spcAft>
                  <a:buClr>
                    <a:srgbClr val="214E91"/>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22960" indent="-274320" algn="l" rtl="0" eaLnBrk="0" fontAlgn="base" hangingPunct="0">
                  <a:spcBef>
                    <a:spcPts val="1200"/>
                  </a:spcBef>
                  <a:spcAft>
                    <a:spcPts val="600"/>
                  </a:spcAft>
                  <a:buClr>
                    <a:srgbClr val="B6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188720" indent="-228600" algn="l" rtl="0" eaLnBrk="0" fontAlgn="base" hangingPunct="0">
                  <a:spcBef>
                    <a:spcPts val="1200"/>
                  </a:spcBef>
                  <a:spcAft>
                    <a:spcPts val="600"/>
                  </a:spcAft>
                  <a:buClr>
                    <a:srgbClr val="420747"/>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1554480" indent="-228600" algn="l" rtl="0" eaLnBrk="0" fontAlgn="base" hangingPunct="0">
                  <a:spcBef>
                    <a:spcPts val="1200"/>
                  </a:spcBef>
                  <a:spcAft>
                    <a:spcPts val="60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defTabSz="914400" rtl="0" eaLnBrk="0" fontAlgn="base" latinLnBrk="0" hangingPunct="0">
                  <a:lnSpc>
                    <a:spcPct val="100000"/>
                  </a:lnSpc>
                  <a:spcBef>
                    <a:spcPts val="1200"/>
                  </a:spcBef>
                  <a:spcAft>
                    <a:spcPts val="600"/>
                  </a:spcAft>
                  <a:buClrTx/>
                  <a:buSzTx/>
                  <a:buFont typeface="Arial" panose="020B0604020202020204" pitchFamily="34" charset="0"/>
                  <a:buNone/>
                  <a:tabLst/>
                  <a:defRPr/>
                </a:pPr>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Create a primary function that uses a function handle with a nested function to compute the minimum of the function </a:t>
                </a:r>
                <a14:m>
                  <m:oMath xmlns:m="http://schemas.openxmlformats.org/officeDocument/2006/math">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20</m:t>
                    </m:r>
                    <m:sSup>
                      <m:sSupPr>
                        <m:ctrlPr>
                          <a:rPr kumimoji="0" lang="en-US" sz="200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ctrlPr>
                      </m:sSupPr>
                      <m:e>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𝑥</m:t>
                        </m:r>
                      </m:e>
                      <m:sup>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2</m:t>
                        </m:r>
                      </m:sup>
                    </m:sSup>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 − 200</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𝑥</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 + 12 </m:t>
                    </m:r>
                  </m:oMath>
                </a14:m>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over the range </a:t>
                </a:r>
                <a14:m>
                  <m:oMath xmlns:m="http://schemas.openxmlformats.org/officeDocument/2006/math">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0 ≤ </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𝑥</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 ≤ 10</m:t>
                    </m:r>
                  </m:oMath>
                </a14:m>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ts val="1200"/>
                  </a:spcBef>
                  <a:spcAft>
                    <a:spcPts val="600"/>
                  </a:spcAft>
                  <a:buClrTx/>
                  <a:buSzTx/>
                  <a:buFont typeface="Arial" panose="020B0604020202020204" pitchFamily="34" charset="0"/>
                  <a:buNone/>
                  <a:tabLst/>
                  <a:defRPr/>
                </a:pPr>
                <a:endPar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514350" marR="0" lvl="0" indent="-514350" algn="l"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341</a:t>
                </a:r>
              </a:p>
              <a:p>
                <a:pPr marL="514350" marR="0" lvl="0" indent="-514350" algn="l"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-488 (correct)</a:t>
                </a:r>
              </a:p>
              <a:p>
                <a:pPr marL="514350" marR="0" lvl="0" indent="-514350" algn="l"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120</a:t>
                </a:r>
              </a:p>
              <a:p>
                <a:pPr marL="514350" marR="0" lvl="0" indent="-514350" algn="l"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-14</a:t>
                </a:r>
                <a:endPar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mc:Choice>
        <mc:Fallback xmlns="">
          <p:sp>
            <p:nvSpPr>
              <p:cNvPr id="4" name="Content Placeholder 2">
                <a:extLst>
                  <a:ext uri="{FF2B5EF4-FFF2-40B4-BE49-F238E27FC236}">
                    <a16:creationId xmlns:a16="http://schemas.microsoft.com/office/drawing/2014/main" id="{8DAA8A94-88C6-80E4-DCAD-F9E71310EB53}"/>
                  </a:ext>
                </a:extLst>
              </p:cNvPr>
              <p:cNvSpPr txBox="1">
                <a:spLocks noRot="1" noChangeAspect="1" noMove="1" noResize="1" noEditPoints="1" noAdjustHandles="1" noChangeArrowheads="1" noChangeShapeType="1" noTextEdit="1"/>
              </p:cNvSpPr>
              <p:nvPr/>
            </p:nvSpPr>
            <p:spPr>
              <a:xfrm>
                <a:off x="489613" y="1056056"/>
                <a:ext cx="8085666" cy="3338391"/>
              </a:xfrm>
              <a:prstGeom prst="rect">
                <a:avLst/>
              </a:prstGeom>
              <a:blipFill>
                <a:blip r:embed="rId3"/>
                <a:stretch>
                  <a:fillRect l="-754" t="-912" r="-754" b="-419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5B502FE-7133-5EEB-99B4-136BEA885A5D}"/>
              </a:ext>
            </a:extLst>
          </p:cNvPr>
          <p:cNvPicPr>
            <a:picLocks noChangeAspect="1"/>
          </p:cNvPicPr>
          <p:nvPr/>
        </p:nvPicPr>
        <p:blipFill>
          <a:blip r:embed="rId4"/>
          <a:stretch>
            <a:fillRect/>
          </a:stretch>
        </p:blipFill>
        <p:spPr>
          <a:xfrm>
            <a:off x="5724291" y="2065639"/>
            <a:ext cx="2924175" cy="904875"/>
          </a:xfrm>
          <a:prstGeom prst="rect">
            <a:avLst/>
          </a:prstGeom>
        </p:spPr>
      </p:pic>
      <p:pic>
        <p:nvPicPr>
          <p:cNvPr id="7" name="Picture 6">
            <a:extLst>
              <a:ext uri="{FF2B5EF4-FFF2-40B4-BE49-F238E27FC236}">
                <a16:creationId xmlns:a16="http://schemas.microsoft.com/office/drawing/2014/main" id="{8DBA2055-EDD1-04E8-4D06-0E113F8F4237}"/>
              </a:ext>
            </a:extLst>
          </p:cNvPr>
          <p:cNvPicPr>
            <a:picLocks noChangeAspect="1"/>
          </p:cNvPicPr>
          <p:nvPr/>
        </p:nvPicPr>
        <p:blipFill>
          <a:blip r:embed="rId5"/>
          <a:stretch>
            <a:fillRect/>
          </a:stretch>
        </p:blipFill>
        <p:spPr>
          <a:xfrm>
            <a:off x="5724291" y="3007075"/>
            <a:ext cx="2124075" cy="2914650"/>
          </a:xfrm>
          <a:prstGeom prst="rect">
            <a:avLst/>
          </a:prstGeom>
        </p:spPr>
      </p:pic>
      <p:pic>
        <p:nvPicPr>
          <p:cNvPr id="8" name="Picture 7">
            <a:extLst>
              <a:ext uri="{FF2B5EF4-FFF2-40B4-BE49-F238E27FC236}">
                <a16:creationId xmlns:a16="http://schemas.microsoft.com/office/drawing/2014/main" id="{EEB5C51E-0091-02C9-343C-8F43CD7D1312}"/>
              </a:ext>
            </a:extLst>
          </p:cNvPr>
          <p:cNvPicPr>
            <a:picLocks noChangeAspect="1"/>
          </p:cNvPicPr>
          <p:nvPr/>
        </p:nvPicPr>
        <p:blipFill>
          <a:blip r:embed="rId6"/>
          <a:stretch>
            <a:fillRect/>
          </a:stretch>
        </p:blipFill>
        <p:spPr>
          <a:xfrm>
            <a:off x="2036783" y="3705664"/>
            <a:ext cx="3467374" cy="2826735"/>
          </a:xfrm>
          <a:prstGeom prst="rect">
            <a:avLst/>
          </a:prstGeom>
        </p:spPr>
      </p:pic>
      <p:pic>
        <p:nvPicPr>
          <p:cNvPr id="9" name="Picture 8">
            <a:extLst>
              <a:ext uri="{FF2B5EF4-FFF2-40B4-BE49-F238E27FC236}">
                <a16:creationId xmlns:a16="http://schemas.microsoft.com/office/drawing/2014/main" id="{079B5BE2-B7DC-12EE-699B-CFB65617C901}"/>
              </a:ext>
            </a:extLst>
          </p:cNvPr>
          <p:cNvPicPr>
            <a:picLocks noChangeAspect="1"/>
          </p:cNvPicPr>
          <p:nvPr/>
        </p:nvPicPr>
        <p:blipFill>
          <a:blip r:embed="rId7"/>
          <a:stretch>
            <a:fillRect/>
          </a:stretch>
        </p:blipFill>
        <p:spPr>
          <a:xfrm>
            <a:off x="2920586" y="4785751"/>
            <a:ext cx="1905000" cy="161925"/>
          </a:xfrm>
          <a:prstGeom prst="rect">
            <a:avLst/>
          </a:prstGeom>
        </p:spPr>
      </p:pic>
      <p:sp>
        <p:nvSpPr>
          <p:cNvPr id="10" name="TextBox 9">
            <a:extLst>
              <a:ext uri="{FF2B5EF4-FFF2-40B4-BE49-F238E27FC236}">
                <a16:creationId xmlns:a16="http://schemas.microsoft.com/office/drawing/2014/main" id="{2FD33633-35E2-4880-9C1E-85C7596CDCDC}"/>
              </a:ext>
            </a:extLst>
          </p:cNvPr>
          <p:cNvSpPr txBox="1"/>
          <p:nvPr/>
        </p:nvSpPr>
        <p:spPr>
          <a:xfrm>
            <a:off x="3644822" y="4938870"/>
            <a:ext cx="927178" cy="400110"/>
          </a:xfrm>
          <a:prstGeom prst="rect">
            <a:avLst/>
          </a:prstGeom>
          <a:noFill/>
        </p:spPr>
        <p:txBody>
          <a:bodyPr wrap="square" rtlCol="0">
            <a:spAutoFit/>
          </a:bodyPr>
          <a:lstStyle/>
          <a:p>
            <a:r>
              <a:rPr lang="en-CA" sz="2000" dirty="0">
                <a:solidFill>
                  <a:srgbClr val="00B050"/>
                </a:solidFill>
                <a:latin typeface="Times New Roman" panose="02020603050405020304" pitchFamily="18" charset="0"/>
                <a:cs typeface="Times New Roman" panose="02020603050405020304" pitchFamily="18" charset="0"/>
              </a:rPr>
              <a:t>Plot</a:t>
            </a:r>
          </a:p>
        </p:txBody>
      </p:sp>
    </p:spTree>
    <p:extLst>
      <p:ext uri="{BB962C8B-B14F-4D97-AF65-F5344CB8AC3E}">
        <p14:creationId xmlns:p14="http://schemas.microsoft.com/office/powerpoint/2010/main" val="34893298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93CC-163E-4D69-B764-8CEDC229E715}"/>
              </a:ext>
            </a:extLst>
          </p:cNvPr>
          <p:cNvSpPr>
            <a:spLocks noGrp="1"/>
          </p:cNvSpPr>
          <p:nvPr>
            <p:ph type="title"/>
          </p:nvPr>
        </p:nvSpPr>
        <p:spPr/>
        <p:txBody>
          <a:bodyPr/>
          <a:lstStyle/>
          <a:p>
            <a:r>
              <a:rPr lang="en-US" dirty="0"/>
              <a:t>Question 11</a:t>
            </a:r>
          </a:p>
        </p:txBody>
      </p:sp>
      <p:sp>
        <p:nvSpPr>
          <p:cNvPr id="6" name="Slide Number Placeholder 5">
            <a:extLst>
              <a:ext uri="{FF2B5EF4-FFF2-40B4-BE49-F238E27FC236}">
                <a16:creationId xmlns:a16="http://schemas.microsoft.com/office/drawing/2014/main" id="{2CA4BC44-09FB-4F56-90DD-46F8BB4B8F0E}"/>
              </a:ext>
            </a:extLst>
          </p:cNvPr>
          <p:cNvSpPr>
            <a:spLocks noGrp="1"/>
          </p:cNvSpPr>
          <p:nvPr>
            <p:ph type="sldNum" sz="quarter" idx="10"/>
          </p:nvPr>
        </p:nvSpPr>
        <p:spPr/>
        <p:txBody>
          <a:bodyPr/>
          <a:lstStyle/>
          <a:p>
            <a:fld id="{68151E55-6873-49E2-B8D5-2F265E6F1973}" type="slidenum">
              <a:rPr lang="en-US" smtClean="0"/>
              <a:t>55</a:t>
            </a:fld>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22D211B-9C97-B7FF-7ACB-46937A24B2E6}"/>
                  </a:ext>
                </a:extLst>
              </p:cNvPr>
              <p:cNvSpPr txBox="1">
                <a:spLocks/>
              </p:cNvSpPr>
              <p:nvPr/>
            </p:nvSpPr>
            <p:spPr>
              <a:xfrm>
                <a:off x="489613" y="1058666"/>
                <a:ext cx="8085666" cy="3069454"/>
              </a:xfrm>
              <a:prstGeom prst="rect">
                <a:avLst/>
              </a:prstGeom>
            </p:spPr>
            <p:txBody>
              <a:bodyPr/>
              <a:lstStyle>
                <a:lvl1pPr marL="0" indent="0" algn="l" rtl="0" eaLnBrk="0" fontAlgn="base" hangingPunct="0">
                  <a:spcBef>
                    <a:spcPts val="1200"/>
                  </a:spcBef>
                  <a:spcAft>
                    <a:spcPts val="600"/>
                  </a:spcAft>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320040" algn="l" rtl="0" eaLnBrk="0" fontAlgn="base" hangingPunct="0">
                  <a:spcBef>
                    <a:spcPts val="1200"/>
                  </a:spcBef>
                  <a:spcAft>
                    <a:spcPts val="600"/>
                  </a:spcAft>
                  <a:buClr>
                    <a:srgbClr val="214E91"/>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22960" indent="-274320" algn="l" rtl="0" eaLnBrk="0" fontAlgn="base" hangingPunct="0">
                  <a:spcBef>
                    <a:spcPts val="1200"/>
                  </a:spcBef>
                  <a:spcAft>
                    <a:spcPts val="600"/>
                  </a:spcAft>
                  <a:buClr>
                    <a:srgbClr val="B6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188720" indent="-228600" algn="l" rtl="0" eaLnBrk="0" fontAlgn="base" hangingPunct="0">
                  <a:spcBef>
                    <a:spcPts val="1200"/>
                  </a:spcBef>
                  <a:spcAft>
                    <a:spcPts val="600"/>
                  </a:spcAft>
                  <a:buClr>
                    <a:srgbClr val="420747"/>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1554480" indent="-228600" algn="l" rtl="0" eaLnBrk="0" fontAlgn="base" hangingPunct="0">
                  <a:spcBef>
                    <a:spcPts val="1200"/>
                  </a:spcBef>
                  <a:spcAft>
                    <a:spcPts val="60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defTabSz="228600" rtl="0" eaLnBrk="0" fontAlgn="base" latinLnBrk="0" hangingPunct="0">
                  <a:lnSpc>
                    <a:spcPct val="100000"/>
                  </a:lnSpc>
                  <a:spcBef>
                    <a:spcPts val="1200"/>
                  </a:spcBef>
                  <a:spcAft>
                    <a:spcPts val="600"/>
                  </a:spcAft>
                  <a:buClrTx/>
                  <a:buSzTx/>
                  <a:buFont typeface="Arial" panose="020B0604020202020204" pitchFamily="34" charset="0"/>
                  <a:buNone/>
                  <a:tabLst/>
                  <a:defRPr/>
                </a:pPr>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Write a function to compute </a:t>
                </a:r>
                <a14:m>
                  <m:oMath xmlns:m="http://schemas.openxmlformats.org/officeDocument/2006/math">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𝑦</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 = </m:t>
                    </m:r>
                    <m:sSup>
                      <m:sSupPr>
                        <m:ctrlPr>
                          <a:rPr kumimoji="0" lang="en-US" sz="200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ctrlPr>
                      </m:sSupPr>
                      <m:e>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𝑥</m:t>
                        </m:r>
                      </m:e>
                      <m:sup>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2</m:t>
                        </m:r>
                      </m:sup>
                    </m:sSup>
                    <m:r>
                      <a:rPr kumimoji="0" lang="en-US"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 − </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4</m:t>
                    </m:r>
                  </m:oMath>
                </a14:m>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The values returned by </a:t>
                </a:r>
                <a14:m>
                  <m:oMath xmlns:m="http://schemas.openxmlformats.org/officeDocument/2006/math">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𝑓𝑚𝑖𝑛𝑠𝑒𝑎𝑟𝑐h</m:t>
                    </m:r>
                    <m:r>
                      <a:rPr kumimoji="0" lang="en-US"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m:t>
                    </m:r>
                    <m:r>
                      <a:rPr kumimoji="0" lang="en-US"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𝑓𝑢𝑛</m:t>
                    </m:r>
                    <m:r>
                      <a:rPr kumimoji="0" lang="en-US"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1,−1)</m:t>
                    </m:r>
                  </m:oMath>
                </a14:m>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and </a:t>
                </a:r>
                <a14:m>
                  <m:oMath xmlns:m="http://schemas.openxmlformats.org/officeDocument/2006/math">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𝑓𝑧𝑒𝑟𝑜</m:t>
                    </m:r>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m:t>
                    </m:r>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𝑓𝑢𝑛</m:t>
                    </m:r>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1,0) </m:t>
                    </m:r>
                  </m:oMath>
                </a14:m>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are:</a:t>
                </a:r>
              </a:p>
              <a:p>
                <a:pPr marL="0" marR="0" lvl="0" indent="0" algn="just" defTabSz="228600" rtl="0" eaLnBrk="0" fontAlgn="base" latinLnBrk="0" hangingPunct="0">
                  <a:lnSpc>
                    <a:spcPct val="100000"/>
                  </a:lnSpc>
                  <a:spcBef>
                    <a:spcPts val="1200"/>
                  </a:spcBef>
                  <a:spcAft>
                    <a:spcPts val="600"/>
                  </a:spcAft>
                  <a:buClrTx/>
                  <a:buSzTx/>
                  <a:buFont typeface="Arial" panose="020B0604020202020204" pitchFamily="34" charset="0"/>
                  <a:buNone/>
                  <a:tabLst/>
                  <a:defRPr/>
                </a:pPr>
                <a:endPar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514350" marR="0" lvl="0" indent="-514350" algn="l"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1.7e-15, 4</a:t>
                </a:r>
                <a:endPar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514350" marR="0" lvl="0" indent="-514350" algn="l"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6.3e-17, -4</a:t>
                </a:r>
                <a:endPar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514350" marR="0" lvl="0" indent="-514350" algn="l"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8.9e-16, -2 (correct)</a:t>
                </a:r>
              </a:p>
              <a:p>
                <a:pPr marL="514350" marR="0" lvl="0" indent="-514350" algn="l"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7.4e-14, 2</a:t>
                </a:r>
                <a:endPar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mc:Choice>
        <mc:Fallback xmlns="">
          <p:sp>
            <p:nvSpPr>
              <p:cNvPr id="4" name="Content Placeholder 2">
                <a:extLst>
                  <a:ext uri="{FF2B5EF4-FFF2-40B4-BE49-F238E27FC236}">
                    <a16:creationId xmlns:a16="http://schemas.microsoft.com/office/drawing/2014/main" id="{422D211B-9C97-B7FF-7ACB-46937A24B2E6}"/>
                  </a:ext>
                </a:extLst>
              </p:cNvPr>
              <p:cNvSpPr txBox="1">
                <a:spLocks noRot="1" noChangeAspect="1" noMove="1" noResize="1" noEditPoints="1" noAdjustHandles="1" noChangeArrowheads="1" noChangeShapeType="1" noTextEdit="1"/>
              </p:cNvSpPr>
              <p:nvPr/>
            </p:nvSpPr>
            <p:spPr>
              <a:xfrm>
                <a:off x="489613" y="1058666"/>
                <a:ext cx="8085666" cy="3069454"/>
              </a:xfrm>
              <a:prstGeom prst="rect">
                <a:avLst/>
              </a:prstGeom>
              <a:blipFill>
                <a:blip r:embed="rId2"/>
                <a:stretch>
                  <a:fillRect l="-754" t="-1193" r="-754" b="-357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6FA7DCC-367F-D61C-BBFF-3E6534427809}"/>
              </a:ext>
            </a:extLst>
          </p:cNvPr>
          <p:cNvPicPr>
            <a:picLocks noChangeAspect="1"/>
          </p:cNvPicPr>
          <p:nvPr/>
        </p:nvPicPr>
        <p:blipFill>
          <a:blip r:embed="rId3"/>
          <a:stretch>
            <a:fillRect/>
          </a:stretch>
        </p:blipFill>
        <p:spPr>
          <a:xfrm>
            <a:off x="6041211" y="1950868"/>
            <a:ext cx="2352675" cy="914400"/>
          </a:xfrm>
          <a:prstGeom prst="rect">
            <a:avLst/>
          </a:prstGeom>
        </p:spPr>
      </p:pic>
      <p:pic>
        <p:nvPicPr>
          <p:cNvPr id="7" name="Picture 6">
            <a:extLst>
              <a:ext uri="{FF2B5EF4-FFF2-40B4-BE49-F238E27FC236}">
                <a16:creationId xmlns:a16="http://schemas.microsoft.com/office/drawing/2014/main" id="{F94995ED-1513-7EF1-A0E8-C1581482D5BC}"/>
              </a:ext>
            </a:extLst>
          </p:cNvPr>
          <p:cNvPicPr>
            <a:picLocks noChangeAspect="1"/>
          </p:cNvPicPr>
          <p:nvPr/>
        </p:nvPicPr>
        <p:blipFill>
          <a:blip r:embed="rId4"/>
          <a:stretch>
            <a:fillRect/>
          </a:stretch>
        </p:blipFill>
        <p:spPr>
          <a:xfrm>
            <a:off x="6041210" y="2929948"/>
            <a:ext cx="2190750" cy="2933700"/>
          </a:xfrm>
          <a:prstGeom prst="rect">
            <a:avLst/>
          </a:prstGeom>
        </p:spPr>
      </p:pic>
      <p:pic>
        <p:nvPicPr>
          <p:cNvPr id="8" name="Picture 7">
            <a:extLst>
              <a:ext uri="{FF2B5EF4-FFF2-40B4-BE49-F238E27FC236}">
                <a16:creationId xmlns:a16="http://schemas.microsoft.com/office/drawing/2014/main" id="{07615187-038C-9FF1-1026-5937DFDA9BBF}"/>
              </a:ext>
            </a:extLst>
          </p:cNvPr>
          <p:cNvPicPr>
            <a:picLocks noChangeAspect="1"/>
          </p:cNvPicPr>
          <p:nvPr/>
        </p:nvPicPr>
        <p:blipFill>
          <a:blip r:embed="rId5"/>
          <a:stretch>
            <a:fillRect/>
          </a:stretch>
        </p:blipFill>
        <p:spPr>
          <a:xfrm>
            <a:off x="2664823" y="3760791"/>
            <a:ext cx="3167997" cy="2897228"/>
          </a:xfrm>
          <a:prstGeom prst="rect">
            <a:avLst/>
          </a:prstGeom>
        </p:spPr>
      </p:pic>
      <p:pic>
        <p:nvPicPr>
          <p:cNvPr id="9" name="Picture 8">
            <a:extLst>
              <a:ext uri="{FF2B5EF4-FFF2-40B4-BE49-F238E27FC236}">
                <a16:creationId xmlns:a16="http://schemas.microsoft.com/office/drawing/2014/main" id="{97B498D9-074E-40E6-5687-A8C67FC94C5E}"/>
              </a:ext>
            </a:extLst>
          </p:cNvPr>
          <p:cNvPicPr>
            <a:picLocks noChangeAspect="1"/>
          </p:cNvPicPr>
          <p:nvPr/>
        </p:nvPicPr>
        <p:blipFill>
          <a:blip r:embed="rId6"/>
          <a:stretch>
            <a:fillRect/>
          </a:stretch>
        </p:blipFill>
        <p:spPr>
          <a:xfrm>
            <a:off x="3418551" y="4905396"/>
            <a:ext cx="1809750" cy="180975"/>
          </a:xfrm>
          <a:prstGeom prst="rect">
            <a:avLst/>
          </a:prstGeom>
        </p:spPr>
      </p:pic>
      <p:sp>
        <p:nvSpPr>
          <p:cNvPr id="10" name="TextBox 9">
            <a:extLst>
              <a:ext uri="{FF2B5EF4-FFF2-40B4-BE49-F238E27FC236}">
                <a16:creationId xmlns:a16="http://schemas.microsoft.com/office/drawing/2014/main" id="{B89644C2-2C5D-0F64-A98C-FD58C6E6A30E}"/>
              </a:ext>
            </a:extLst>
          </p:cNvPr>
          <p:cNvSpPr txBox="1"/>
          <p:nvPr/>
        </p:nvSpPr>
        <p:spPr>
          <a:xfrm>
            <a:off x="4009194" y="5009350"/>
            <a:ext cx="927178" cy="400110"/>
          </a:xfrm>
          <a:prstGeom prst="rect">
            <a:avLst/>
          </a:prstGeom>
          <a:noFill/>
        </p:spPr>
        <p:txBody>
          <a:bodyPr wrap="square" rtlCol="0">
            <a:spAutoFit/>
          </a:bodyPr>
          <a:lstStyle/>
          <a:p>
            <a:r>
              <a:rPr lang="en-CA" sz="2000" dirty="0">
                <a:solidFill>
                  <a:srgbClr val="00B050"/>
                </a:solidFill>
                <a:latin typeface="Times New Roman" panose="02020603050405020304" pitchFamily="18" charset="0"/>
                <a:cs typeface="Times New Roman" panose="02020603050405020304" pitchFamily="18" charset="0"/>
              </a:rPr>
              <a:t>Plot</a:t>
            </a:r>
          </a:p>
        </p:txBody>
      </p:sp>
    </p:spTree>
    <p:extLst>
      <p:ext uri="{BB962C8B-B14F-4D97-AF65-F5344CB8AC3E}">
        <p14:creationId xmlns:p14="http://schemas.microsoft.com/office/powerpoint/2010/main" val="25568559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93CC-163E-4D69-B764-8CEDC229E715}"/>
              </a:ext>
            </a:extLst>
          </p:cNvPr>
          <p:cNvSpPr>
            <a:spLocks noGrp="1"/>
          </p:cNvSpPr>
          <p:nvPr>
            <p:ph type="title"/>
          </p:nvPr>
        </p:nvSpPr>
        <p:spPr/>
        <p:txBody>
          <a:bodyPr/>
          <a:lstStyle/>
          <a:p>
            <a:r>
              <a:rPr lang="en-US" dirty="0"/>
              <a:t>Question 12</a:t>
            </a:r>
          </a:p>
        </p:txBody>
      </p:sp>
      <p:sp>
        <p:nvSpPr>
          <p:cNvPr id="6" name="Slide Number Placeholder 5">
            <a:extLst>
              <a:ext uri="{FF2B5EF4-FFF2-40B4-BE49-F238E27FC236}">
                <a16:creationId xmlns:a16="http://schemas.microsoft.com/office/drawing/2014/main" id="{2CA4BC44-09FB-4F56-90DD-46F8BB4B8F0E}"/>
              </a:ext>
            </a:extLst>
          </p:cNvPr>
          <p:cNvSpPr>
            <a:spLocks noGrp="1"/>
          </p:cNvSpPr>
          <p:nvPr>
            <p:ph type="sldNum" sz="quarter" idx="10"/>
          </p:nvPr>
        </p:nvSpPr>
        <p:spPr/>
        <p:txBody>
          <a:bodyPr/>
          <a:lstStyle/>
          <a:p>
            <a:fld id="{68151E55-6873-49E2-B8D5-2F265E6F1973}" type="slidenum">
              <a:rPr lang="en-US" smtClean="0"/>
              <a:t>56</a:t>
            </a:fld>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0C1E18ED-E7AE-B41B-A18E-5FF34C5ABF15}"/>
                  </a:ext>
                </a:extLst>
              </p:cNvPr>
              <p:cNvSpPr txBox="1">
                <a:spLocks/>
              </p:cNvSpPr>
              <p:nvPr/>
            </p:nvSpPr>
            <p:spPr>
              <a:xfrm>
                <a:off x="501216" y="1080551"/>
                <a:ext cx="8085666" cy="694984"/>
              </a:xfrm>
              <a:prstGeom prst="rect">
                <a:avLst/>
              </a:prstGeom>
            </p:spPr>
            <p:txBody>
              <a:bodyPr/>
              <a:lstStyle>
                <a:lvl1pPr marL="0" indent="0" algn="l" rtl="0" eaLnBrk="0" fontAlgn="base" hangingPunct="0">
                  <a:spcBef>
                    <a:spcPts val="1200"/>
                  </a:spcBef>
                  <a:spcAft>
                    <a:spcPts val="600"/>
                  </a:spcAft>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320040" algn="l" rtl="0" eaLnBrk="0" fontAlgn="base" hangingPunct="0">
                  <a:spcBef>
                    <a:spcPts val="1200"/>
                  </a:spcBef>
                  <a:spcAft>
                    <a:spcPts val="600"/>
                  </a:spcAft>
                  <a:buClr>
                    <a:srgbClr val="214E91"/>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22960" indent="-274320" algn="l" rtl="0" eaLnBrk="0" fontAlgn="base" hangingPunct="0">
                  <a:spcBef>
                    <a:spcPts val="1200"/>
                  </a:spcBef>
                  <a:spcAft>
                    <a:spcPts val="600"/>
                  </a:spcAft>
                  <a:buClr>
                    <a:srgbClr val="B6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188720" indent="-228600" algn="l" rtl="0" eaLnBrk="0" fontAlgn="base" hangingPunct="0">
                  <a:spcBef>
                    <a:spcPts val="1200"/>
                  </a:spcBef>
                  <a:spcAft>
                    <a:spcPts val="600"/>
                  </a:spcAft>
                  <a:buClr>
                    <a:srgbClr val="420747"/>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1554480" indent="-228600" algn="l" rtl="0" eaLnBrk="0" fontAlgn="base" hangingPunct="0">
                  <a:spcBef>
                    <a:spcPts val="1200"/>
                  </a:spcBef>
                  <a:spcAft>
                    <a:spcPts val="60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defTabSz="914400" rtl="0" eaLnBrk="0" fontAlgn="base" latinLnBrk="0" hangingPunct="0">
                  <a:lnSpc>
                    <a:spcPct val="100000"/>
                  </a:lnSpc>
                  <a:spcBef>
                    <a:spcPts val="1200"/>
                  </a:spcBef>
                  <a:spcAft>
                    <a:spcPts val="600"/>
                  </a:spcAft>
                  <a:buClrTx/>
                  <a:buSzTx/>
                  <a:buFont typeface="Arial" panose="020B0604020202020204" pitchFamily="34" charset="0"/>
                  <a:buNone/>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Q12- Find the depth </a:t>
                </a:r>
                <a:r>
                  <a:rPr kumimoji="0" lang="en-CA" sz="2000" i="1"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d </a:t>
                </a: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and angle </a:t>
                </a:r>
                <a:r>
                  <a:rPr kumimoji="0" lang="en-CA" sz="2000" i="1"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θ </a:t>
                </a: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to minimize the perimeter length (</a:t>
                </a:r>
                <a:r>
                  <a:rPr kumimoji="0" lang="en-CA" sz="2000" i="1"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L</a:t>
                </a: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of the channel shown below to provide an area (</a:t>
                </a:r>
                <a:r>
                  <a:rPr kumimoji="0" lang="en-CA" sz="2000" i="1"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S</a:t>
                </a: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of </a:t>
                </a:r>
                <a14:m>
                  <m:oMath xmlns:m="http://schemas.openxmlformats.org/officeDocument/2006/math">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380 </m:t>
                    </m:r>
                    <m:sSup>
                      <m:sSupPr>
                        <m:ctrlPr>
                          <a:rPr kumimoji="0" lang="en-CA" sz="200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ctrlPr>
                      </m:sSupPr>
                      <m:e>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𝑓𝑡</m:t>
                        </m:r>
                      </m:e>
                      <m:sup>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2</m:t>
                        </m:r>
                      </m:sup>
                    </m:sSup>
                  </m:oMath>
                </a14:m>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ts val="1200"/>
                  </a:spcBef>
                  <a:spcAft>
                    <a:spcPts val="600"/>
                  </a:spcAft>
                  <a:buClrTx/>
                  <a:buSzTx/>
                  <a:buFont typeface="Arial" panose="020B0604020202020204" pitchFamily="34" charset="0"/>
                  <a:buNone/>
                  <a:tabLst/>
                  <a:defRPr/>
                </a:pPr>
                <a:endPar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mc:Choice>
        <mc:Fallback xmlns="">
          <p:sp>
            <p:nvSpPr>
              <p:cNvPr id="4" name="Content Placeholder 2">
                <a:extLst>
                  <a:ext uri="{FF2B5EF4-FFF2-40B4-BE49-F238E27FC236}">
                    <a16:creationId xmlns:a16="http://schemas.microsoft.com/office/drawing/2014/main" id="{0C1E18ED-E7AE-B41B-A18E-5FF34C5ABF15}"/>
                  </a:ext>
                </a:extLst>
              </p:cNvPr>
              <p:cNvSpPr txBox="1">
                <a:spLocks noRot="1" noChangeAspect="1" noMove="1" noResize="1" noEditPoints="1" noAdjustHandles="1" noChangeArrowheads="1" noChangeShapeType="1" noTextEdit="1"/>
              </p:cNvSpPr>
              <p:nvPr/>
            </p:nvSpPr>
            <p:spPr>
              <a:xfrm>
                <a:off x="501216" y="1080551"/>
                <a:ext cx="8085666" cy="694984"/>
              </a:xfrm>
              <a:prstGeom prst="rect">
                <a:avLst/>
              </a:prstGeom>
              <a:blipFill>
                <a:blip r:embed="rId2"/>
                <a:stretch>
                  <a:fillRect l="-754" t="-4386" r="-754" b="-1666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3613D18-2BAE-5D2B-016D-796A09F27A0B}"/>
              </a:ext>
            </a:extLst>
          </p:cNvPr>
          <p:cNvPicPr>
            <a:picLocks noChangeAspect="1"/>
          </p:cNvPicPr>
          <p:nvPr/>
        </p:nvPicPr>
        <p:blipFill>
          <a:blip r:embed="rId3"/>
          <a:stretch>
            <a:fillRect/>
          </a:stretch>
        </p:blipFill>
        <p:spPr>
          <a:xfrm>
            <a:off x="524801" y="1791224"/>
            <a:ext cx="4280043" cy="1461111"/>
          </a:xfrm>
          <a:prstGeom prst="rect">
            <a:avLst/>
          </a:prstGeom>
        </p:spPr>
      </p:pic>
      <p:sp>
        <p:nvSpPr>
          <p:cNvPr id="7" name="Rectangle 6">
            <a:extLst>
              <a:ext uri="{FF2B5EF4-FFF2-40B4-BE49-F238E27FC236}">
                <a16:creationId xmlns:a16="http://schemas.microsoft.com/office/drawing/2014/main" id="{A417C1AC-4CF5-8AAE-49E8-F35CE7107EDF}"/>
              </a:ext>
            </a:extLst>
          </p:cNvPr>
          <p:cNvSpPr/>
          <p:nvPr/>
        </p:nvSpPr>
        <p:spPr>
          <a:xfrm>
            <a:off x="342900" y="3653291"/>
            <a:ext cx="4070784" cy="1554272"/>
          </a:xfrm>
          <a:prstGeom prst="rect">
            <a:avLst/>
          </a:prstGeom>
        </p:spPr>
        <p:txBody>
          <a:bodyPr wrap="square">
            <a:spAutoFit/>
          </a:bodyPr>
          <a:lstStyle/>
          <a:p>
            <a:pPr marL="514350" marR="0" lvl="0" indent="-514350" defTabSz="914400" eaLnBrk="1" fontAlgn="auto" latinLnBrk="0" hangingPunct="1">
              <a:lnSpc>
                <a:spcPct val="100000"/>
              </a:lnSpc>
              <a:spcBef>
                <a:spcPts val="600"/>
              </a:spcBef>
              <a:spcAft>
                <a:spcPts val="0"/>
              </a:spcAft>
              <a:buClrTx/>
              <a:buSzTx/>
              <a:buFont typeface="+mj-lt"/>
              <a:buAutoNum type="alphaLcParenR"/>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 24.7   </a:t>
            </a:r>
            <a:r>
              <a:rPr kumimoji="0" lang="el-GR"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θ</a:t>
            </a: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 1.24 rad</a:t>
            </a:r>
          </a:p>
          <a:p>
            <a:pPr marL="514350" marR="0" lvl="0" indent="-514350" defTabSz="914400" eaLnBrk="1" fontAlgn="auto" latinLnBrk="0" hangingPunct="1">
              <a:lnSpc>
                <a:spcPct val="100000"/>
              </a:lnSpc>
              <a:spcBef>
                <a:spcPts val="600"/>
              </a:spcBef>
              <a:spcAft>
                <a:spcPts val="0"/>
              </a:spcAft>
              <a:buClrTx/>
              <a:buSzTx/>
              <a:buFont typeface="+mj-lt"/>
              <a:buAutoNum type="alphaLcParenR"/>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 12.6   </a:t>
            </a:r>
            <a:r>
              <a:rPr kumimoji="0" lang="el-GR"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θ</a:t>
            </a: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 1.12 rad</a:t>
            </a:r>
          </a:p>
          <a:p>
            <a:pPr marL="514350" marR="0" lvl="0" indent="-514350" defTabSz="914400" eaLnBrk="1" fontAlgn="auto" latinLnBrk="0" hangingPunct="1">
              <a:lnSpc>
                <a:spcPct val="100000"/>
              </a:lnSpc>
              <a:spcBef>
                <a:spcPts val="600"/>
              </a:spcBef>
              <a:spcAft>
                <a:spcPts val="0"/>
              </a:spcAft>
              <a:buClrTx/>
              <a:buSzTx/>
              <a:buFont typeface="+mj-lt"/>
              <a:buAutoNum type="alphaLcParenR"/>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 18.9   </a:t>
            </a:r>
            <a:r>
              <a:rPr kumimoji="0" lang="el-GR"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θ</a:t>
            </a: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 1.41 rad</a:t>
            </a:r>
          </a:p>
          <a:p>
            <a:pPr marL="514350" marR="0" lvl="0" indent="-514350" defTabSz="914400" eaLnBrk="1" fontAlgn="auto" latinLnBrk="0" hangingPunct="1">
              <a:lnSpc>
                <a:spcPct val="100000"/>
              </a:lnSpc>
              <a:spcBef>
                <a:spcPts val="600"/>
              </a:spcBef>
              <a:spcAft>
                <a:spcPts val="0"/>
              </a:spcAft>
              <a:buClrTx/>
              <a:buSzTx/>
              <a:buFont typeface="+mj-lt"/>
              <a:buAutoNum type="alphaLcParenR"/>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 14.8   </a:t>
            </a:r>
            <a:r>
              <a:rPr kumimoji="0" lang="el-GR"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θ</a:t>
            </a: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 1.04 rad (correct)</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DA99844-7D81-42A9-56FC-53B5E5EA61A2}"/>
                  </a:ext>
                </a:extLst>
              </p:cNvPr>
              <p:cNvSpPr/>
              <p:nvPr/>
            </p:nvSpPr>
            <p:spPr>
              <a:xfrm>
                <a:off x="5806444" y="1835779"/>
                <a:ext cx="2768835" cy="735266"/>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r>
                        <a:rPr lang="en-CA" sz="2200" i="1" smtClean="0">
                          <a:latin typeface="Cambria Math" panose="02040503050406030204" pitchFamily="18" charset="0"/>
                        </a:rPr>
                        <m:t>𝐿</m:t>
                      </m:r>
                      <m:r>
                        <a:rPr lang="en-CA" sz="2200" i="1" smtClean="0">
                          <a:latin typeface="Cambria Math" panose="02040503050406030204" pitchFamily="18" charset="0"/>
                        </a:rPr>
                        <m:t>=</m:t>
                      </m:r>
                      <m:f>
                        <m:fPr>
                          <m:ctrlPr>
                            <a:rPr lang="en-CA" sz="2200" i="1" smtClean="0">
                              <a:latin typeface="Cambria Math" panose="02040503050406030204" pitchFamily="18" charset="0"/>
                            </a:rPr>
                          </m:ctrlPr>
                        </m:fPr>
                        <m:num>
                          <m:r>
                            <a:rPr lang="en-CA" sz="2200" b="0" i="1" smtClean="0">
                              <a:latin typeface="Cambria Math" panose="02040503050406030204" pitchFamily="18" charset="0"/>
                            </a:rPr>
                            <m:t>𝑆</m:t>
                          </m:r>
                        </m:num>
                        <m:den>
                          <m:r>
                            <a:rPr lang="en-CA" sz="2200" b="0" i="1" smtClean="0">
                              <a:latin typeface="Cambria Math" panose="02040503050406030204" pitchFamily="18" charset="0"/>
                            </a:rPr>
                            <m:t>𝑑</m:t>
                          </m:r>
                        </m:den>
                      </m:f>
                      <m:r>
                        <a:rPr lang="en-CA" sz="2200" i="1" dirty="0">
                          <a:latin typeface="Cambria Math" panose="02040503050406030204" pitchFamily="18" charset="0"/>
                          <a:ea typeface="Cambria Math" panose="02040503050406030204" pitchFamily="18" charset="0"/>
                        </a:rPr>
                        <m:t>−</m:t>
                      </m:r>
                      <m:f>
                        <m:fPr>
                          <m:ctrlPr>
                            <a:rPr lang="en-CA" sz="2200" i="1" dirty="0">
                              <a:latin typeface="Cambria Math" panose="02040503050406030204" pitchFamily="18" charset="0"/>
                            </a:rPr>
                          </m:ctrlPr>
                        </m:fPr>
                        <m:num>
                          <m:r>
                            <a:rPr lang="en-CA" sz="2200" b="0" i="1" dirty="0" smtClean="0">
                              <a:latin typeface="Cambria Math" panose="02040503050406030204" pitchFamily="18" charset="0"/>
                            </a:rPr>
                            <m:t>𝑑</m:t>
                          </m:r>
                        </m:num>
                        <m:den>
                          <m:func>
                            <m:funcPr>
                              <m:ctrlPr>
                                <a:rPr lang="en-CA" sz="2200" i="1" dirty="0">
                                  <a:latin typeface="Cambria Math" panose="02040503050406030204" pitchFamily="18" charset="0"/>
                                </a:rPr>
                              </m:ctrlPr>
                            </m:funcPr>
                            <m:fName>
                              <m:r>
                                <m:rPr>
                                  <m:sty m:val="p"/>
                                </m:rPr>
                                <a:rPr lang="en-CA" sz="2200" dirty="0">
                                  <a:latin typeface="Cambria Math" panose="02040503050406030204" pitchFamily="18" charset="0"/>
                                </a:rPr>
                                <m:t>tan</m:t>
                              </m:r>
                            </m:fName>
                            <m:e>
                              <m:r>
                                <a:rPr lang="en-CA" sz="2200" i="1" dirty="0">
                                  <a:latin typeface="Cambria Math" panose="02040503050406030204" pitchFamily="18" charset="0"/>
                                  <a:ea typeface="Cambria Math" panose="02040503050406030204" pitchFamily="18" charset="0"/>
                                </a:rPr>
                                <m:t>𝜃</m:t>
                              </m:r>
                            </m:e>
                          </m:func>
                        </m:den>
                      </m:f>
                      <m:r>
                        <a:rPr lang="en-CA" sz="2200" i="1">
                          <a:latin typeface="Cambria Math" panose="02040503050406030204" pitchFamily="18" charset="0"/>
                        </a:rPr>
                        <m:t>+</m:t>
                      </m:r>
                      <m:f>
                        <m:fPr>
                          <m:ctrlPr>
                            <a:rPr lang="en-CA" sz="2200" i="1">
                              <a:latin typeface="Cambria Math" panose="02040503050406030204" pitchFamily="18" charset="0"/>
                            </a:rPr>
                          </m:ctrlPr>
                        </m:fPr>
                        <m:num>
                          <m:r>
                            <a:rPr lang="en-CA" sz="2200" i="1">
                              <a:latin typeface="Cambria Math" panose="02040503050406030204" pitchFamily="18" charset="0"/>
                            </a:rPr>
                            <m:t>2</m:t>
                          </m:r>
                          <m:r>
                            <a:rPr lang="en-CA" sz="2200" i="1">
                              <a:latin typeface="Cambria Math" panose="02040503050406030204" pitchFamily="18" charset="0"/>
                            </a:rPr>
                            <m:t>𝑑</m:t>
                          </m:r>
                        </m:num>
                        <m:den>
                          <m:r>
                            <a:rPr lang="en-CA" sz="2200" i="1">
                              <a:latin typeface="Cambria Math" panose="02040503050406030204" pitchFamily="18" charset="0"/>
                            </a:rPr>
                            <m:t>𝑠𝑖𝑛</m:t>
                          </m:r>
                          <m:r>
                            <a:rPr lang="en-CA" sz="2200" i="1">
                              <a:latin typeface="Cambria Math" panose="02040503050406030204" pitchFamily="18" charset="0"/>
                              <a:ea typeface="Cambria Math" panose="02040503050406030204" pitchFamily="18" charset="0"/>
                            </a:rPr>
                            <m:t>𝜃</m:t>
                          </m:r>
                        </m:den>
                      </m:f>
                    </m:oMath>
                  </m:oMathPara>
                </a14:m>
                <a:endParaRPr lang="en-CA" sz="2200" dirty="0"/>
              </a:p>
            </p:txBody>
          </p:sp>
        </mc:Choice>
        <mc:Fallback xmlns="">
          <p:sp>
            <p:nvSpPr>
              <p:cNvPr id="8" name="Rectangle 7">
                <a:extLst>
                  <a:ext uri="{FF2B5EF4-FFF2-40B4-BE49-F238E27FC236}">
                    <a16:creationId xmlns:a16="http://schemas.microsoft.com/office/drawing/2014/main" id="{3DA99844-7D81-42A9-56FC-53B5E5EA61A2}"/>
                  </a:ext>
                </a:extLst>
              </p:cNvPr>
              <p:cNvSpPr>
                <a:spLocks noRot="1" noChangeAspect="1" noMove="1" noResize="1" noEditPoints="1" noAdjustHandles="1" noChangeArrowheads="1" noChangeShapeType="1" noTextEdit="1"/>
              </p:cNvSpPr>
              <p:nvPr/>
            </p:nvSpPr>
            <p:spPr>
              <a:xfrm>
                <a:off x="5806444" y="1835779"/>
                <a:ext cx="2768835" cy="735266"/>
              </a:xfrm>
              <a:prstGeom prst="rect">
                <a:avLst/>
              </a:prstGeom>
              <a:blipFill>
                <a:blip r:embed="rId4"/>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1972CDE3-FB08-C0E5-298B-2F08AFDD7F71}"/>
              </a:ext>
            </a:extLst>
          </p:cNvPr>
          <p:cNvPicPr>
            <a:picLocks noChangeAspect="1"/>
          </p:cNvPicPr>
          <p:nvPr/>
        </p:nvPicPr>
        <p:blipFill>
          <a:blip r:embed="rId5"/>
          <a:stretch>
            <a:fillRect/>
          </a:stretch>
        </p:blipFill>
        <p:spPr>
          <a:xfrm>
            <a:off x="3452387" y="3458954"/>
            <a:ext cx="5534025" cy="904875"/>
          </a:xfrm>
          <a:prstGeom prst="rect">
            <a:avLst/>
          </a:prstGeom>
        </p:spPr>
      </p:pic>
      <p:pic>
        <p:nvPicPr>
          <p:cNvPr id="10" name="Picture 9">
            <a:extLst>
              <a:ext uri="{FF2B5EF4-FFF2-40B4-BE49-F238E27FC236}">
                <a16:creationId xmlns:a16="http://schemas.microsoft.com/office/drawing/2014/main" id="{E91EDD3D-F699-2A3B-0D2C-51D604DC3933}"/>
              </a:ext>
            </a:extLst>
          </p:cNvPr>
          <p:cNvPicPr>
            <a:picLocks noChangeAspect="1"/>
          </p:cNvPicPr>
          <p:nvPr/>
        </p:nvPicPr>
        <p:blipFill>
          <a:blip r:embed="rId6"/>
          <a:stretch>
            <a:fillRect/>
          </a:stretch>
        </p:blipFill>
        <p:spPr>
          <a:xfrm>
            <a:off x="5352628" y="4862472"/>
            <a:ext cx="2295525" cy="1095375"/>
          </a:xfrm>
          <a:prstGeom prst="rect">
            <a:avLst/>
          </a:prstGeom>
        </p:spPr>
      </p:pic>
    </p:spTree>
    <p:extLst>
      <p:ext uri="{BB962C8B-B14F-4D97-AF65-F5344CB8AC3E}">
        <p14:creationId xmlns:p14="http://schemas.microsoft.com/office/powerpoint/2010/main" val="35453076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10FB617-A31A-4985-A6B3-AAEC0420CFBD}"/>
              </a:ext>
            </a:extLst>
          </p:cNvPr>
          <p:cNvSpPr>
            <a:spLocks noGrp="1"/>
          </p:cNvSpPr>
          <p:nvPr>
            <p:ph type="title"/>
          </p:nvPr>
        </p:nvSpPr>
        <p:spPr/>
        <p:txBody>
          <a:bodyPr/>
          <a:lstStyle/>
          <a:p>
            <a:r>
              <a:rPr lang="en-US" dirty="0"/>
              <a:t>Function Handles </a:t>
            </a:r>
            <a:r>
              <a:rPr lang="en-US" sz="1200" dirty="0"/>
              <a:t>2</a:t>
            </a:r>
          </a:p>
        </p:txBody>
      </p:sp>
      <p:sp>
        <p:nvSpPr>
          <p:cNvPr id="13" name="Content Placeholder 12">
            <a:extLst>
              <a:ext uri="{FF2B5EF4-FFF2-40B4-BE49-F238E27FC236}">
                <a16:creationId xmlns:a16="http://schemas.microsoft.com/office/drawing/2014/main" id="{58A88B4E-8ABE-42E4-9815-A49FB39063A5}"/>
              </a:ext>
            </a:extLst>
          </p:cNvPr>
          <p:cNvSpPr>
            <a:spLocks noGrp="1"/>
          </p:cNvSpPr>
          <p:nvPr>
            <p:ph sz="quarter" idx="11"/>
          </p:nvPr>
        </p:nvSpPr>
        <p:spPr>
          <a:xfrm>
            <a:off x="628650" y="1514076"/>
            <a:ext cx="7886700" cy="1341666"/>
          </a:xfrm>
        </p:spPr>
        <p:txBody>
          <a:bodyPr/>
          <a:lstStyle/>
          <a:p>
            <a:r>
              <a:rPr lang="en-US" dirty="0"/>
              <a:t>One way to invoke, or “call,” a function into action is to use a function handle @. Consider the </a:t>
            </a:r>
            <a:r>
              <a:rPr lang="en-US" dirty="0" err="1">
                <a:latin typeface="Courier Std"/>
              </a:rPr>
              <a:t>fzero</a:t>
            </a:r>
            <a:r>
              <a:rPr lang="en-US" dirty="0"/>
              <a:t> function used with the user-defined function </a:t>
            </a:r>
            <a:r>
              <a:rPr lang="en-US" dirty="0">
                <a:latin typeface="Courier Std"/>
              </a:rPr>
              <a:t>fun1</a:t>
            </a:r>
            <a:r>
              <a:rPr lang="en-US" dirty="0"/>
              <a:t>, which computes</a:t>
            </a:r>
          </a:p>
        </p:txBody>
      </p:sp>
      <p:graphicFrame>
        <p:nvGraphicFramePr>
          <p:cNvPr id="17" name="Object 16">
            <a:extLst>
              <a:ext uri="{FF2B5EF4-FFF2-40B4-BE49-F238E27FC236}">
                <a16:creationId xmlns:a16="http://schemas.microsoft.com/office/drawing/2014/main" id="{E85B5C45-0E04-4DDA-BCB6-8951631D3E4C}"/>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692339488"/>
              </p:ext>
            </p:extLst>
          </p:nvPr>
        </p:nvGraphicFramePr>
        <p:xfrm>
          <a:off x="6807886" y="2222695"/>
          <a:ext cx="1449750" cy="492368"/>
        </p:xfrm>
        <a:graphic>
          <a:graphicData uri="http://schemas.openxmlformats.org/presentationml/2006/ole">
            <mc:AlternateContent xmlns:mc="http://schemas.openxmlformats.org/markup-compatibility/2006">
              <mc:Choice xmlns:v="urn:schemas-microsoft-com:vml" Requires="v">
                <p:oleObj name="Equation" r:id="rId2" imgW="672840" imgH="228600" progId="Equation.DSMT4">
                  <p:embed/>
                </p:oleObj>
              </mc:Choice>
              <mc:Fallback>
                <p:oleObj name="Equation" r:id="rId2" imgW="672840" imgH="228600" progId="Equation.DSMT4">
                  <p:embed/>
                  <p:pic>
                    <p:nvPicPr>
                      <p:cNvPr id="0" name=""/>
                      <p:cNvPicPr/>
                      <p:nvPr/>
                    </p:nvPicPr>
                    <p:blipFill>
                      <a:blip r:embed="rId3"/>
                      <a:stretch>
                        <a:fillRect/>
                      </a:stretch>
                    </p:blipFill>
                    <p:spPr>
                      <a:xfrm>
                        <a:off x="6807886" y="2222695"/>
                        <a:ext cx="1449750" cy="492368"/>
                      </a:xfrm>
                      <a:prstGeom prst="rect">
                        <a:avLst/>
                      </a:prstGeom>
                    </p:spPr>
                  </p:pic>
                </p:oleObj>
              </mc:Fallback>
            </mc:AlternateContent>
          </a:graphicData>
        </a:graphic>
      </p:graphicFrame>
      <p:sp>
        <p:nvSpPr>
          <p:cNvPr id="16" name="Content Placeholder 15">
            <a:extLst>
              <a:ext uri="{FF2B5EF4-FFF2-40B4-BE49-F238E27FC236}">
                <a16:creationId xmlns:a16="http://schemas.microsoft.com/office/drawing/2014/main" id="{0F4724B5-5235-4835-A3D9-213C4321376E}"/>
              </a:ext>
            </a:extLst>
          </p:cNvPr>
          <p:cNvSpPr>
            <a:spLocks noGrp="1"/>
          </p:cNvSpPr>
          <p:nvPr>
            <p:ph sz="quarter" idx="14"/>
          </p:nvPr>
        </p:nvSpPr>
        <p:spPr>
          <a:xfrm>
            <a:off x="628650" y="3006967"/>
            <a:ext cx="7886700" cy="639374"/>
          </a:xfrm>
        </p:spPr>
        <p:txBody>
          <a:bodyPr/>
          <a:lstStyle/>
          <a:p>
            <a:r>
              <a:rPr lang="en-US" dirty="0">
                <a:latin typeface="Courier Std"/>
              </a:rPr>
              <a:t> &gt;&gt;[x, value] = </a:t>
            </a:r>
            <a:r>
              <a:rPr lang="en-US" dirty="0" err="1">
                <a:latin typeface="Courier Std"/>
              </a:rPr>
              <a:t>fzero</a:t>
            </a:r>
            <a:r>
              <a:rPr lang="en-US" dirty="0">
                <a:latin typeface="Courier Std"/>
              </a:rPr>
              <a:t>(@fun1,[0, 3])</a:t>
            </a:r>
          </a:p>
        </p:txBody>
      </p:sp>
      <p:sp>
        <p:nvSpPr>
          <p:cNvPr id="11" name="Slide Number Placeholder 10">
            <a:extLst>
              <a:ext uri="{FF2B5EF4-FFF2-40B4-BE49-F238E27FC236}">
                <a16:creationId xmlns:a16="http://schemas.microsoft.com/office/drawing/2014/main" id="{A4283158-E1F1-4323-960C-B1DDC1962CAB}"/>
              </a:ext>
            </a:extLst>
          </p:cNvPr>
          <p:cNvSpPr>
            <a:spLocks noGrp="1"/>
          </p:cNvSpPr>
          <p:nvPr>
            <p:ph type="sldNum" sz="quarter" idx="10"/>
          </p:nvPr>
        </p:nvSpPr>
        <p:spPr/>
        <p:txBody>
          <a:bodyPr/>
          <a:lstStyle/>
          <a:p>
            <a:fld id="{68151E55-6873-49E2-B8D5-2F265E6F1973}" type="slidenum">
              <a:rPr lang="en-US" smtClean="0"/>
              <a:t>57</a:t>
            </a:fld>
            <a:endParaRPr lang="en-US" dirty="0"/>
          </a:p>
        </p:txBody>
      </p:sp>
    </p:spTree>
    <p:extLst>
      <p:ext uri="{BB962C8B-B14F-4D97-AF65-F5344CB8AC3E}">
        <p14:creationId xmlns:p14="http://schemas.microsoft.com/office/powerpoint/2010/main" val="40507555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997152C-75C3-4335-8A60-E5F55B2C7F55}"/>
              </a:ext>
            </a:extLst>
          </p:cNvPr>
          <p:cNvSpPr>
            <a:spLocks noGrp="1"/>
          </p:cNvSpPr>
          <p:nvPr>
            <p:ph type="title"/>
          </p:nvPr>
        </p:nvSpPr>
        <p:spPr/>
        <p:txBody>
          <a:bodyPr/>
          <a:lstStyle/>
          <a:p>
            <a:r>
              <a:rPr lang="en-US" dirty="0"/>
              <a:t>Anonymous Functions </a:t>
            </a:r>
            <a:r>
              <a:rPr lang="en-US" sz="1200" dirty="0"/>
              <a:t>1</a:t>
            </a:r>
          </a:p>
        </p:txBody>
      </p:sp>
      <p:sp>
        <p:nvSpPr>
          <p:cNvPr id="9" name="Content Placeholder 8">
            <a:extLst>
              <a:ext uri="{FF2B5EF4-FFF2-40B4-BE49-F238E27FC236}">
                <a16:creationId xmlns:a16="http://schemas.microsoft.com/office/drawing/2014/main" id="{CA25C6B0-3A1A-4099-8923-3B4FCCB5985F}"/>
              </a:ext>
            </a:extLst>
          </p:cNvPr>
          <p:cNvSpPr>
            <a:spLocks noGrp="1"/>
          </p:cNvSpPr>
          <p:nvPr>
            <p:ph sz="quarter" idx="11"/>
          </p:nvPr>
        </p:nvSpPr>
        <p:spPr>
          <a:xfrm>
            <a:off x="809495" y="1502229"/>
            <a:ext cx="7549075" cy="4746171"/>
          </a:xfrm>
        </p:spPr>
        <p:txBody>
          <a:bodyPr/>
          <a:lstStyle/>
          <a:p>
            <a:pPr>
              <a:spcBef>
                <a:spcPts val="1800"/>
              </a:spcBef>
              <a:spcAft>
                <a:spcPts val="600"/>
              </a:spcAft>
            </a:pPr>
            <a:r>
              <a:rPr lang="en-US" dirty="0"/>
              <a:t>Anonymous functions enable you to create a simple function without needing to create an M-file for it. You can construct an anonymous function either at the MATLAB command line or from within another function or script. The syntax for creating an anonymous function from an expression is</a:t>
            </a:r>
          </a:p>
          <a:p>
            <a:pPr>
              <a:spcBef>
                <a:spcPts val="1800"/>
              </a:spcBef>
              <a:spcAft>
                <a:spcPts val="600"/>
              </a:spcAft>
            </a:pPr>
            <a:r>
              <a:rPr lang="en-US" dirty="0" err="1">
                <a:latin typeface="Courier Std"/>
              </a:rPr>
              <a:t>fhandle</a:t>
            </a:r>
            <a:r>
              <a:rPr lang="en-US" dirty="0">
                <a:latin typeface="Courier Std"/>
              </a:rPr>
              <a:t> = @(arglist) expr</a:t>
            </a:r>
          </a:p>
          <a:p>
            <a:pPr>
              <a:spcBef>
                <a:spcPts val="1800"/>
              </a:spcBef>
              <a:spcAft>
                <a:spcPts val="600"/>
              </a:spcAft>
            </a:pPr>
            <a:r>
              <a:rPr lang="en-US" dirty="0"/>
              <a:t>where </a:t>
            </a:r>
            <a:r>
              <a:rPr lang="en-US" dirty="0" err="1">
                <a:latin typeface="Courier Std"/>
              </a:rPr>
              <a:t>arglist</a:t>
            </a:r>
            <a:r>
              <a:rPr lang="en-US" dirty="0"/>
              <a:t> is a comma-separated list of input arguments to be passed to the function, and </a:t>
            </a:r>
            <a:r>
              <a:rPr lang="en-US" dirty="0">
                <a:latin typeface="Courier Std"/>
              </a:rPr>
              <a:t>expr</a:t>
            </a:r>
            <a:r>
              <a:rPr lang="en-US" dirty="0"/>
              <a:t> is any single, valid MATLAB expression.</a:t>
            </a:r>
          </a:p>
        </p:txBody>
      </p:sp>
      <p:sp>
        <p:nvSpPr>
          <p:cNvPr id="7" name="Slide Number Placeholder 6">
            <a:extLst>
              <a:ext uri="{FF2B5EF4-FFF2-40B4-BE49-F238E27FC236}">
                <a16:creationId xmlns:a16="http://schemas.microsoft.com/office/drawing/2014/main" id="{40AE0457-2C7D-400A-A275-D71EC2C5079B}"/>
              </a:ext>
            </a:extLst>
          </p:cNvPr>
          <p:cNvSpPr>
            <a:spLocks noGrp="1"/>
          </p:cNvSpPr>
          <p:nvPr>
            <p:ph type="sldNum" sz="quarter" idx="10"/>
          </p:nvPr>
        </p:nvSpPr>
        <p:spPr/>
        <p:txBody>
          <a:bodyPr/>
          <a:lstStyle/>
          <a:p>
            <a:fld id="{68151E55-6873-49E2-B8D5-2F265E6F1973}" type="slidenum">
              <a:rPr lang="en-US" smtClean="0"/>
              <a:t>58</a:t>
            </a:fld>
            <a:endParaRPr lang="en-US" dirty="0"/>
          </a:p>
        </p:txBody>
      </p:sp>
    </p:spTree>
    <p:extLst>
      <p:ext uri="{BB962C8B-B14F-4D97-AF65-F5344CB8AC3E}">
        <p14:creationId xmlns:p14="http://schemas.microsoft.com/office/powerpoint/2010/main" val="38111423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997152C-75C3-4335-8A60-E5F55B2C7F55}"/>
              </a:ext>
            </a:extLst>
          </p:cNvPr>
          <p:cNvSpPr>
            <a:spLocks noGrp="1"/>
          </p:cNvSpPr>
          <p:nvPr>
            <p:ph type="title"/>
          </p:nvPr>
        </p:nvSpPr>
        <p:spPr/>
        <p:txBody>
          <a:bodyPr/>
          <a:lstStyle/>
          <a:p>
            <a:r>
              <a:rPr lang="en-US" dirty="0"/>
              <a:t>Anonymous Functions </a:t>
            </a:r>
            <a:r>
              <a:rPr lang="en-US" sz="1200" dirty="0"/>
              <a:t>2</a:t>
            </a:r>
          </a:p>
        </p:txBody>
      </p:sp>
      <p:sp>
        <p:nvSpPr>
          <p:cNvPr id="9" name="Content Placeholder 8">
            <a:extLst>
              <a:ext uri="{FF2B5EF4-FFF2-40B4-BE49-F238E27FC236}">
                <a16:creationId xmlns:a16="http://schemas.microsoft.com/office/drawing/2014/main" id="{CA25C6B0-3A1A-4099-8923-3B4FCCB5985F}"/>
              </a:ext>
            </a:extLst>
          </p:cNvPr>
          <p:cNvSpPr>
            <a:spLocks noGrp="1"/>
          </p:cNvSpPr>
          <p:nvPr>
            <p:ph sz="quarter" idx="11"/>
          </p:nvPr>
        </p:nvSpPr>
        <p:spPr>
          <a:xfrm>
            <a:off x="827797" y="1332365"/>
            <a:ext cx="7488406" cy="4916035"/>
          </a:xfrm>
        </p:spPr>
        <p:txBody>
          <a:bodyPr>
            <a:noAutofit/>
          </a:bodyPr>
          <a:lstStyle/>
          <a:p>
            <a:pPr>
              <a:spcBef>
                <a:spcPts val="1800"/>
              </a:spcBef>
            </a:pPr>
            <a:r>
              <a:rPr lang="en-US" dirty="0"/>
              <a:t>To create a simple function called </a:t>
            </a:r>
            <a:r>
              <a:rPr lang="en-US" dirty="0">
                <a:latin typeface="Courier Std"/>
              </a:rPr>
              <a:t>sq</a:t>
            </a:r>
            <a:r>
              <a:rPr lang="en-US" dirty="0"/>
              <a:t> to calculate the square of a number, type</a:t>
            </a:r>
          </a:p>
          <a:p>
            <a:pPr>
              <a:spcBef>
                <a:spcPts val="1800"/>
              </a:spcBef>
            </a:pPr>
            <a:r>
              <a:rPr lang="en-US" dirty="0">
                <a:latin typeface="Courier Std"/>
              </a:rPr>
              <a:t>&gt;&gt;sq = @(x) x.^2;</a:t>
            </a:r>
          </a:p>
          <a:p>
            <a:pPr>
              <a:spcBef>
                <a:spcPts val="1800"/>
              </a:spcBef>
            </a:pPr>
            <a:r>
              <a:rPr lang="en-US" dirty="0"/>
              <a:t>To improve readability, you may enclose the expression in parentheses, as </a:t>
            </a:r>
            <a:r>
              <a:rPr lang="en-US" dirty="0">
                <a:latin typeface="Courier Std"/>
              </a:rPr>
              <a:t>sq = @(x) (x.^2);</a:t>
            </a:r>
            <a:r>
              <a:rPr lang="en-US" dirty="0"/>
              <a:t>. To execute the function, type the name of the function handle, followed by any input arguments enclosed in parentheses. For   example,</a:t>
            </a:r>
          </a:p>
          <a:p>
            <a:pPr>
              <a:spcBef>
                <a:spcPts val="1800"/>
              </a:spcBef>
            </a:pPr>
            <a:r>
              <a:rPr lang="en-US" dirty="0">
                <a:latin typeface="Courier Std"/>
              </a:rPr>
              <a:t>&gt;&gt;sq([5,7])</a:t>
            </a:r>
          </a:p>
          <a:p>
            <a:pPr>
              <a:spcBef>
                <a:spcPts val="1800"/>
              </a:spcBef>
            </a:pPr>
            <a:r>
              <a:rPr lang="en-US" dirty="0" err="1">
                <a:latin typeface="Courier Std"/>
              </a:rPr>
              <a:t>ans</a:t>
            </a:r>
            <a:r>
              <a:rPr lang="en-US" dirty="0">
                <a:latin typeface="Courier Std"/>
              </a:rPr>
              <a:t> =</a:t>
            </a:r>
          </a:p>
          <a:p>
            <a:pPr>
              <a:spcBef>
                <a:spcPts val="1800"/>
              </a:spcBef>
            </a:pPr>
            <a:r>
              <a:rPr lang="en-US" dirty="0">
                <a:latin typeface="Courier Std"/>
              </a:rPr>
              <a:t>	25      49</a:t>
            </a:r>
          </a:p>
        </p:txBody>
      </p:sp>
      <p:sp>
        <p:nvSpPr>
          <p:cNvPr id="7" name="Slide Number Placeholder 6">
            <a:extLst>
              <a:ext uri="{FF2B5EF4-FFF2-40B4-BE49-F238E27FC236}">
                <a16:creationId xmlns:a16="http://schemas.microsoft.com/office/drawing/2014/main" id="{40AE0457-2C7D-400A-A275-D71EC2C5079B}"/>
              </a:ext>
            </a:extLst>
          </p:cNvPr>
          <p:cNvSpPr>
            <a:spLocks noGrp="1"/>
          </p:cNvSpPr>
          <p:nvPr>
            <p:ph type="sldNum" sz="quarter" idx="10"/>
          </p:nvPr>
        </p:nvSpPr>
        <p:spPr/>
        <p:txBody>
          <a:bodyPr/>
          <a:lstStyle/>
          <a:p>
            <a:fld id="{68151E55-6873-49E2-B8D5-2F265E6F1973}" type="slidenum">
              <a:rPr lang="en-US" smtClean="0"/>
              <a:t>59</a:t>
            </a:fld>
            <a:endParaRPr lang="en-US" dirty="0"/>
          </a:p>
        </p:txBody>
      </p:sp>
    </p:spTree>
    <p:extLst>
      <p:ext uri="{BB962C8B-B14F-4D97-AF65-F5344CB8AC3E}">
        <p14:creationId xmlns:p14="http://schemas.microsoft.com/office/powerpoint/2010/main" val="595918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21F1A-E08C-46DC-8E08-FE20AE6CBD90}"/>
              </a:ext>
            </a:extLst>
          </p:cNvPr>
          <p:cNvSpPr>
            <a:spLocks noGrp="1"/>
          </p:cNvSpPr>
          <p:nvPr>
            <p:ph type="title"/>
          </p:nvPr>
        </p:nvSpPr>
        <p:spPr/>
        <p:txBody>
          <a:bodyPr/>
          <a:lstStyle/>
          <a:p>
            <a:r>
              <a:rPr lang="en-US" dirty="0"/>
              <a:t>Some common mathematical functions </a:t>
            </a:r>
            <a:r>
              <a:rPr lang="en-US" sz="1200" dirty="0"/>
              <a:t>2</a:t>
            </a:r>
          </a:p>
        </p:txBody>
      </p:sp>
      <p:sp>
        <p:nvSpPr>
          <p:cNvPr id="3" name="Content Placeholder 2" hidden="1">
            <a:extLst>
              <a:ext uri="{FF2B5EF4-FFF2-40B4-BE49-F238E27FC236}">
                <a16:creationId xmlns:a16="http://schemas.microsoft.com/office/drawing/2014/main" id="{1F1D1220-8385-4926-9C1E-A3C4EF3B98A0}"/>
              </a:ext>
            </a:extLst>
          </p:cNvPr>
          <p:cNvSpPr>
            <a:spLocks noGrp="1"/>
          </p:cNvSpPr>
          <p:nvPr>
            <p:ph sz="quarter" idx="11"/>
          </p:nvPr>
        </p:nvSpPr>
        <p:spPr>
          <a:xfrm>
            <a:off x="1562098" y="2264898"/>
            <a:ext cx="5696831" cy="1603717"/>
          </a:xfrm>
        </p:spPr>
        <p:txBody>
          <a:bodyPr>
            <a:normAutofit/>
          </a:bodyPr>
          <a:lstStyle/>
          <a:p>
            <a:r>
              <a:rPr lang="en-US" sz="1600" dirty="0"/>
              <a:t>A table summarizes data divided into a subsection: Numeric. Column 1 has no header and notes symbol of function. Column 2 notes function.</a:t>
            </a:r>
          </a:p>
        </p:txBody>
      </p:sp>
      <p:graphicFrame>
        <p:nvGraphicFramePr>
          <p:cNvPr id="5" name="Table 4">
            <a:extLst>
              <a:ext uri="{FF2B5EF4-FFF2-40B4-BE49-F238E27FC236}">
                <a16:creationId xmlns:a16="http://schemas.microsoft.com/office/drawing/2014/main" id="{14E7F23F-CCBC-489F-8C9D-186EFE52A3C7}"/>
              </a:ext>
            </a:extLst>
          </p:cNvPr>
          <p:cNvGraphicFramePr>
            <a:graphicFrameLocks noGrp="1"/>
          </p:cNvGraphicFramePr>
          <p:nvPr>
            <p:extLst>
              <p:ext uri="{D42A27DB-BD31-4B8C-83A1-F6EECF244321}">
                <p14:modId xmlns:p14="http://schemas.microsoft.com/office/powerpoint/2010/main" val="3930357378"/>
              </p:ext>
            </p:extLst>
          </p:nvPr>
        </p:nvGraphicFramePr>
        <p:xfrm>
          <a:off x="1005840" y="1501775"/>
          <a:ext cx="7132320" cy="34747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702667802"/>
                    </a:ext>
                  </a:extLst>
                </a:gridCol>
                <a:gridCol w="5303520">
                  <a:extLst>
                    <a:ext uri="{9D8B030D-6E8A-4147-A177-3AD203B41FA5}">
                      <a16:colId xmlns:a16="http://schemas.microsoft.com/office/drawing/2014/main" val="665030112"/>
                    </a:ext>
                  </a:extLst>
                </a:gridCol>
              </a:tblGrid>
              <a:tr h="51707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Numeric</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endParaRPr lang="en-US" sz="24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5314803"/>
                  </a:ext>
                </a:extLst>
              </a:tr>
              <a:tr h="51707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Courier Std" pitchFamily="49" charset="0"/>
                        </a:rPr>
                        <a:t>ceil(x)</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Round to nearest integer toward ∞.</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73722643"/>
                  </a:ext>
                </a:extLst>
              </a:tr>
              <a:tr h="51707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Courier Std" pitchFamily="49" charset="0"/>
                        </a:rPr>
                        <a:t>fix(x)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Round to nearest integer toward zero.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42951216"/>
                  </a:ext>
                </a:extLst>
              </a:tr>
              <a:tr h="475707">
                <a:tc>
                  <a:txBody>
                    <a:bodyPr/>
                    <a:lstStyle/>
                    <a:p>
                      <a:pPr>
                        <a:lnSpc>
                          <a:spcPct val="90000"/>
                        </a:lnSpc>
                        <a:buFont typeface="Wingdings" pitchFamily="2" charset="2"/>
                        <a:buNone/>
                      </a:pPr>
                      <a:r>
                        <a:rPr lang="en-US" sz="2400" dirty="0">
                          <a:effectLst/>
                          <a:latin typeface="Courier Std" pitchFamily="49" charset="0"/>
                        </a:rPr>
                        <a:t>floor(x)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nSpc>
                          <a:spcPct val="90000"/>
                        </a:lnSpc>
                        <a:buFont typeface="Wingdings" pitchFamily="2" charset="2"/>
                        <a:buNone/>
                      </a:pPr>
                      <a:r>
                        <a:rPr lang="en-US" sz="2400" dirty="0">
                          <a:effectLst/>
                          <a:latin typeface="Times New Roman" panose="02020603050405020304" pitchFamily="18" charset="0"/>
                          <a:cs typeface="Times New Roman" panose="02020603050405020304" pitchFamily="18" charset="0"/>
                        </a:rPr>
                        <a:t>Round to nearest integer toward −</a:t>
                      </a:r>
                      <a:r>
                        <a:rPr lang="en-US" sz="2400" dirty="0">
                          <a:latin typeface="Times New Roman" panose="02020603050405020304" pitchFamily="18" charset="0"/>
                          <a:cs typeface="Times New Roman" panose="02020603050405020304" pitchFamily="18" charset="0"/>
                        </a:rPr>
                        <a:t>∞</a:t>
                      </a:r>
                      <a:r>
                        <a:rPr lang="en-US" sz="2400" dirty="0">
                          <a:effectLst/>
                          <a:latin typeface="Times New Roman" panose="02020603050405020304" pitchFamily="18" charset="0"/>
                          <a:cs typeface="Times New Roman" panose="02020603050405020304" pitchFamily="18"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86370964"/>
                  </a:ext>
                </a:extLst>
              </a:tr>
              <a:tr h="517071">
                <a:tc>
                  <a:txBody>
                    <a:bodyPr/>
                    <a:lstStyle/>
                    <a:p>
                      <a:pPr eaLnBrk="1" hangingPunct="1"/>
                      <a:r>
                        <a:rPr lang="en-US" sz="2400" dirty="0">
                          <a:latin typeface="Courier Std" pitchFamily="49" charset="0"/>
                        </a:rPr>
                        <a:t>round(x)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Round toward nearest integer.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3321916"/>
                  </a:ext>
                </a:extLst>
              </a:tr>
              <a:tr h="93072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Courier Std" pitchFamily="49" charset="0"/>
                        </a:rPr>
                        <a:t>sign(x)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Signum function:</a:t>
                      </a:r>
                    </a:p>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+1 if </a:t>
                      </a:r>
                      <a:r>
                        <a:rPr lang="en-US" sz="2400" i="1" dirty="0">
                          <a:latin typeface="Times New Roman" panose="02020603050405020304" pitchFamily="18" charset="0"/>
                          <a:cs typeface="Times New Roman" panose="02020603050405020304" pitchFamily="18" charset="0"/>
                        </a:rPr>
                        <a:t>x</a:t>
                      </a:r>
                      <a:r>
                        <a:rPr lang="en-US" sz="2400" i="0" dirty="0">
                          <a:latin typeface="Times New Roman" panose="02020603050405020304" pitchFamily="18" charset="0"/>
                          <a:cs typeface="Times New Roman" panose="02020603050405020304" pitchFamily="18" charset="0"/>
                        </a:rPr>
                        <a:t> &gt; 0; if </a:t>
                      </a:r>
                      <a:r>
                        <a:rPr lang="en-US" sz="2400" i="1" dirty="0">
                          <a:latin typeface="Times New Roman" panose="02020603050405020304" pitchFamily="18" charset="0"/>
                          <a:cs typeface="Times New Roman" panose="02020603050405020304" pitchFamily="18" charset="0"/>
                        </a:rPr>
                        <a:t>x</a:t>
                      </a:r>
                      <a:r>
                        <a:rPr lang="en-US" sz="2400" i="0" dirty="0">
                          <a:latin typeface="Times New Roman" panose="02020603050405020304" pitchFamily="18" charset="0"/>
                          <a:cs typeface="Times New Roman" panose="02020603050405020304" pitchFamily="18" charset="0"/>
                        </a:rPr>
                        <a:t> = 0; </a:t>
                      </a:r>
                      <a:r>
                        <a:rPr lang="en-US" sz="2400" dirty="0">
                          <a:effectLst/>
                          <a:latin typeface="Times New Roman" panose="02020603050405020304" pitchFamily="18" charset="0"/>
                          <a:cs typeface="Times New Roman" panose="02020603050405020304" pitchFamily="18" charset="0"/>
                        </a:rPr>
                        <a:t>−</a:t>
                      </a:r>
                      <a:r>
                        <a:rPr lang="en-US" sz="2400" i="0" dirty="0">
                          <a:latin typeface="Times New Roman" panose="02020603050405020304" pitchFamily="18" charset="0"/>
                          <a:cs typeface="Times New Roman" panose="02020603050405020304" pitchFamily="18" charset="0"/>
                        </a:rPr>
                        <a:t>1 if </a:t>
                      </a:r>
                      <a:r>
                        <a:rPr lang="en-US" sz="2400" i="1" dirty="0">
                          <a:latin typeface="Times New Roman" panose="02020603050405020304" pitchFamily="18" charset="0"/>
                          <a:cs typeface="Times New Roman" panose="02020603050405020304" pitchFamily="18" charset="0"/>
                        </a:rPr>
                        <a:t>x</a:t>
                      </a:r>
                      <a:r>
                        <a:rPr lang="en-US" sz="2400" i="0" dirty="0">
                          <a:latin typeface="Times New Roman" panose="02020603050405020304" pitchFamily="18" charset="0"/>
                          <a:cs typeface="Times New Roman" panose="02020603050405020304" pitchFamily="18" charset="0"/>
                        </a:rPr>
                        <a:t> &lt;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58168004"/>
                  </a:ext>
                </a:extLst>
              </a:tr>
            </a:tbl>
          </a:graphicData>
        </a:graphic>
      </p:graphicFrame>
      <p:sp>
        <p:nvSpPr>
          <p:cNvPr id="6" name="Slide Number Placeholder 5">
            <a:extLst>
              <a:ext uri="{FF2B5EF4-FFF2-40B4-BE49-F238E27FC236}">
                <a16:creationId xmlns:a16="http://schemas.microsoft.com/office/drawing/2014/main" id="{54C631AA-7C39-447A-B98B-77A143DA625C}"/>
              </a:ext>
            </a:extLst>
          </p:cNvPr>
          <p:cNvSpPr>
            <a:spLocks noGrp="1"/>
          </p:cNvSpPr>
          <p:nvPr>
            <p:ph type="sldNum" sz="quarter" idx="10"/>
          </p:nvPr>
        </p:nvSpPr>
        <p:spPr/>
        <p:txBody>
          <a:bodyPr/>
          <a:lstStyle/>
          <a:p>
            <a:fld id="{68151E55-6873-49E2-B8D5-2F265E6F1973}" type="slidenum">
              <a:rPr lang="en-US" smtClean="0"/>
              <a:t>6</a:t>
            </a:fld>
            <a:endParaRPr lang="en-US" dirty="0"/>
          </a:p>
        </p:txBody>
      </p:sp>
    </p:spTree>
    <p:extLst>
      <p:ext uri="{BB962C8B-B14F-4D97-AF65-F5344CB8AC3E}">
        <p14:creationId xmlns:p14="http://schemas.microsoft.com/office/powerpoint/2010/main" val="25520441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997152C-75C3-4335-8A60-E5F55B2C7F55}"/>
              </a:ext>
            </a:extLst>
          </p:cNvPr>
          <p:cNvSpPr>
            <a:spLocks noGrp="1"/>
          </p:cNvSpPr>
          <p:nvPr>
            <p:ph type="title"/>
          </p:nvPr>
        </p:nvSpPr>
        <p:spPr/>
        <p:txBody>
          <a:bodyPr/>
          <a:lstStyle/>
          <a:p>
            <a:r>
              <a:rPr lang="en-US" dirty="0"/>
              <a:t>Anonymous Functions </a:t>
            </a:r>
            <a:r>
              <a:rPr lang="en-US" sz="1200" dirty="0"/>
              <a:t>3</a:t>
            </a:r>
          </a:p>
        </p:txBody>
      </p:sp>
      <p:sp>
        <p:nvSpPr>
          <p:cNvPr id="9" name="Content Placeholder 8">
            <a:extLst>
              <a:ext uri="{FF2B5EF4-FFF2-40B4-BE49-F238E27FC236}">
                <a16:creationId xmlns:a16="http://schemas.microsoft.com/office/drawing/2014/main" id="{CA25C6B0-3A1A-4099-8923-3B4FCCB5985F}"/>
              </a:ext>
            </a:extLst>
          </p:cNvPr>
          <p:cNvSpPr>
            <a:spLocks noGrp="1"/>
          </p:cNvSpPr>
          <p:nvPr>
            <p:ph sz="quarter" idx="11"/>
          </p:nvPr>
        </p:nvSpPr>
        <p:spPr>
          <a:xfrm>
            <a:off x="827797" y="1332365"/>
            <a:ext cx="7488406" cy="4916035"/>
          </a:xfrm>
        </p:spPr>
        <p:txBody>
          <a:bodyPr>
            <a:noAutofit/>
          </a:bodyPr>
          <a:lstStyle/>
          <a:p>
            <a:pPr>
              <a:spcBef>
                <a:spcPts val="1800"/>
              </a:spcBef>
              <a:spcAft>
                <a:spcPts val="600"/>
              </a:spcAft>
            </a:pPr>
            <a:r>
              <a:rPr lang="en-US" dirty="0"/>
              <a:t>You might think that this particular anonymous function will not save you any work because typing </a:t>
            </a:r>
            <a:r>
              <a:rPr lang="en-US" dirty="0">
                <a:latin typeface="Courier Std"/>
              </a:rPr>
              <a:t>sq([5,7])</a:t>
            </a:r>
            <a:r>
              <a:rPr lang="en-US" dirty="0"/>
              <a:t> requires nine keystrokes, one more than is required to type </a:t>
            </a:r>
            <a:r>
              <a:rPr lang="en-US" dirty="0">
                <a:latin typeface="Courier Std"/>
              </a:rPr>
              <a:t>[5,7].^2</a:t>
            </a:r>
            <a:r>
              <a:rPr lang="en-US" dirty="0"/>
              <a:t>.</a:t>
            </a:r>
          </a:p>
          <a:p>
            <a:pPr>
              <a:spcBef>
                <a:spcPts val="1800"/>
              </a:spcBef>
              <a:spcAft>
                <a:spcPts val="600"/>
              </a:spcAft>
            </a:pPr>
            <a:r>
              <a:rPr lang="en-US" dirty="0"/>
              <a:t>Here, however, the anonymous function protects you from forgetting to type the period (.) required for array exponentiation.</a:t>
            </a:r>
          </a:p>
          <a:p>
            <a:pPr>
              <a:spcBef>
                <a:spcPts val="1800"/>
              </a:spcBef>
            </a:pPr>
            <a:r>
              <a:rPr lang="en-US" dirty="0"/>
              <a:t>Anonymous functions are useful, however, for more complicated functions involving numerous keystrokes.</a:t>
            </a:r>
          </a:p>
        </p:txBody>
      </p:sp>
      <p:sp>
        <p:nvSpPr>
          <p:cNvPr id="7" name="Slide Number Placeholder 6">
            <a:extLst>
              <a:ext uri="{FF2B5EF4-FFF2-40B4-BE49-F238E27FC236}">
                <a16:creationId xmlns:a16="http://schemas.microsoft.com/office/drawing/2014/main" id="{40AE0457-2C7D-400A-A275-D71EC2C5079B}"/>
              </a:ext>
            </a:extLst>
          </p:cNvPr>
          <p:cNvSpPr>
            <a:spLocks noGrp="1"/>
          </p:cNvSpPr>
          <p:nvPr>
            <p:ph type="sldNum" sz="quarter" idx="10"/>
          </p:nvPr>
        </p:nvSpPr>
        <p:spPr/>
        <p:txBody>
          <a:bodyPr/>
          <a:lstStyle/>
          <a:p>
            <a:fld id="{68151E55-6873-49E2-B8D5-2F265E6F1973}" type="slidenum">
              <a:rPr lang="en-US" smtClean="0"/>
              <a:t>60</a:t>
            </a:fld>
            <a:endParaRPr lang="en-US" dirty="0"/>
          </a:p>
        </p:txBody>
      </p:sp>
    </p:spTree>
    <p:extLst>
      <p:ext uri="{BB962C8B-B14F-4D97-AF65-F5344CB8AC3E}">
        <p14:creationId xmlns:p14="http://schemas.microsoft.com/office/powerpoint/2010/main" val="29240416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DE8D76-0AD1-4597-9C2E-026735F1B52B}"/>
              </a:ext>
            </a:extLst>
          </p:cNvPr>
          <p:cNvSpPr>
            <a:spLocks noGrp="1"/>
          </p:cNvSpPr>
          <p:nvPr>
            <p:ph type="title"/>
          </p:nvPr>
        </p:nvSpPr>
        <p:spPr/>
        <p:txBody>
          <a:bodyPr/>
          <a:lstStyle/>
          <a:p>
            <a:r>
              <a:rPr lang="en-US" dirty="0"/>
              <a:t>Anonymous Functions </a:t>
            </a:r>
            <a:r>
              <a:rPr lang="en-US" sz="1200" dirty="0"/>
              <a:t>4</a:t>
            </a:r>
            <a:endParaRPr lang="en-US" dirty="0"/>
          </a:p>
        </p:txBody>
      </p:sp>
      <p:sp>
        <p:nvSpPr>
          <p:cNvPr id="13" name="Content Placeholder 12">
            <a:extLst>
              <a:ext uri="{FF2B5EF4-FFF2-40B4-BE49-F238E27FC236}">
                <a16:creationId xmlns:a16="http://schemas.microsoft.com/office/drawing/2014/main" id="{BB98E7EC-4717-4D1E-B656-D3A183A4CA99}"/>
              </a:ext>
            </a:extLst>
          </p:cNvPr>
          <p:cNvSpPr>
            <a:spLocks noGrp="1"/>
          </p:cNvSpPr>
          <p:nvPr>
            <p:ph sz="quarter" idx="11"/>
          </p:nvPr>
        </p:nvSpPr>
        <p:spPr>
          <a:xfrm>
            <a:off x="565346" y="1616348"/>
            <a:ext cx="8013309" cy="845498"/>
          </a:xfrm>
        </p:spPr>
        <p:txBody>
          <a:bodyPr/>
          <a:lstStyle/>
          <a:p>
            <a:r>
              <a:rPr lang="en-US" dirty="0"/>
              <a:t>You can pass the handle of an anonymous function to other functions. For example, to find the minimum of the polynomial </a:t>
            </a:r>
          </a:p>
        </p:txBody>
      </p:sp>
      <p:graphicFrame>
        <p:nvGraphicFramePr>
          <p:cNvPr id="21" name="Object 20">
            <a:extLst>
              <a:ext uri="{FF2B5EF4-FFF2-40B4-BE49-F238E27FC236}">
                <a16:creationId xmlns:a16="http://schemas.microsoft.com/office/drawing/2014/main" id="{EA978E97-29A3-431C-AD07-A57988FA2EA1}"/>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929822441"/>
              </p:ext>
            </p:extLst>
          </p:nvPr>
        </p:nvGraphicFramePr>
        <p:xfrm>
          <a:off x="635685" y="2413095"/>
          <a:ext cx="1540135" cy="373366"/>
        </p:xfrm>
        <a:graphic>
          <a:graphicData uri="http://schemas.openxmlformats.org/presentationml/2006/ole">
            <mc:AlternateContent xmlns:mc="http://schemas.openxmlformats.org/markup-compatibility/2006">
              <mc:Choice xmlns:v="urn:schemas-microsoft-com:vml" Requires="v">
                <p:oleObj name="Equation" r:id="rId2" imgW="838080" imgH="203040" progId="Equation.DSMT4">
                  <p:embed/>
                </p:oleObj>
              </mc:Choice>
              <mc:Fallback>
                <p:oleObj name="Equation" r:id="rId2" imgW="838080" imgH="203040" progId="Equation.DSMT4">
                  <p:embed/>
                  <p:pic>
                    <p:nvPicPr>
                      <p:cNvPr id="0" name=""/>
                      <p:cNvPicPr/>
                      <p:nvPr/>
                    </p:nvPicPr>
                    <p:blipFill>
                      <a:blip r:embed="rId3"/>
                      <a:stretch>
                        <a:fillRect/>
                      </a:stretch>
                    </p:blipFill>
                    <p:spPr>
                      <a:xfrm>
                        <a:off x="635685" y="2413095"/>
                        <a:ext cx="1540135" cy="373366"/>
                      </a:xfrm>
                      <a:prstGeom prst="rect">
                        <a:avLst/>
                      </a:prstGeom>
                    </p:spPr>
                  </p:pic>
                </p:oleObj>
              </mc:Fallback>
            </mc:AlternateContent>
          </a:graphicData>
        </a:graphic>
      </p:graphicFrame>
      <p:sp>
        <p:nvSpPr>
          <p:cNvPr id="16" name="Content Placeholder 15">
            <a:extLst>
              <a:ext uri="{FF2B5EF4-FFF2-40B4-BE49-F238E27FC236}">
                <a16:creationId xmlns:a16="http://schemas.microsoft.com/office/drawing/2014/main" id="{E843708B-BEC8-4247-BD4F-66900655DDA1}"/>
              </a:ext>
            </a:extLst>
          </p:cNvPr>
          <p:cNvSpPr>
            <a:spLocks noGrp="1"/>
          </p:cNvSpPr>
          <p:nvPr>
            <p:ph sz="quarter" idx="14"/>
          </p:nvPr>
        </p:nvSpPr>
        <p:spPr>
          <a:xfrm>
            <a:off x="2208627" y="2357882"/>
            <a:ext cx="2222696" cy="483792"/>
          </a:xfrm>
        </p:spPr>
        <p:txBody>
          <a:bodyPr/>
          <a:lstStyle/>
          <a:p>
            <a:r>
              <a:rPr lang="en-US" dirty="0"/>
              <a:t>over the interval</a:t>
            </a:r>
          </a:p>
        </p:txBody>
      </p:sp>
      <p:graphicFrame>
        <p:nvGraphicFramePr>
          <p:cNvPr id="22" name="Object 21">
            <a:extLst>
              <a:ext uri="{FF2B5EF4-FFF2-40B4-BE49-F238E27FC236}">
                <a16:creationId xmlns:a16="http://schemas.microsoft.com/office/drawing/2014/main" id="{CC25E173-AA93-4053-A3E8-CE766B8D0160}"/>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801514741"/>
              </p:ext>
            </p:extLst>
          </p:nvPr>
        </p:nvGraphicFramePr>
        <p:xfrm>
          <a:off x="4386263" y="2373313"/>
          <a:ext cx="1155700" cy="452437"/>
        </p:xfrm>
        <a:graphic>
          <a:graphicData uri="http://schemas.openxmlformats.org/presentationml/2006/ole">
            <mc:AlternateContent xmlns:mc="http://schemas.openxmlformats.org/markup-compatibility/2006">
              <mc:Choice xmlns:v="urn:schemas-microsoft-com:vml" Requires="v">
                <p:oleObj name="Equation" r:id="rId4" imgW="647640" imgH="253800" progId="Equation.DSMT4">
                  <p:embed/>
                </p:oleObj>
              </mc:Choice>
              <mc:Fallback>
                <p:oleObj name="Equation" r:id="rId4" imgW="647640" imgH="253800" progId="Equation.DSMT4">
                  <p:embed/>
                  <p:pic>
                    <p:nvPicPr>
                      <p:cNvPr id="0" name=""/>
                      <p:cNvPicPr/>
                      <p:nvPr/>
                    </p:nvPicPr>
                    <p:blipFill>
                      <a:blip r:embed="rId5"/>
                      <a:stretch>
                        <a:fillRect/>
                      </a:stretch>
                    </p:blipFill>
                    <p:spPr>
                      <a:xfrm>
                        <a:off x="4386263" y="2373313"/>
                        <a:ext cx="1155700" cy="452437"/>
                      </a:xfrm>
                      <a:prstGeom prst="rect">
                        <a:avLst/>
                      </a:prstGeom>
                    </p:spPr>
                  </p:pic>
                </p:oleObj>
              </mc:Fallback>
            </mc:AlternateContent>
          </a:graphicData>
        </a:graphic>
      </p:graphicFrame>
      <p:sp>
        <p:nvSpPr>
          <p:cNvPr id="17" name="Content Placeholder 16">
            <a:extLst>
              <a:ext uri="{FF2B5EF4-FFF2-40B4-BE49-F238E27FC236}">
                <a16:creationId xmlns:a16="http://schemas.microsoft.com/office/drawing/2014/main" id="{027E57C2-5352-44F3-B27E-6F0540CCA48A}"/>
              </a:ext>
            </a:extLst>
          </p:cNvPr>
          <p:cNvSpPr>
            <a:spLocks noGrp="1"/>
          </p:cNvSpPr>
          <p:nvPr>
            <p:ph sz="quarter" idx="15"/>
          </p:nvPr>
        </p:nvSpPr>
        <p:spPr>
          <a:xfrm>
            <a:off x="5556032" y="2362352"/>
            <a:ext cx="3022622" cy="502343"/>
          </a:xfrm>
        </p:spPr>
        <p:txBody>
          <a:bodyPr/>
          <a:lstStyle/>
          <a:p>
            <a:r>
              <a:rPr lang="en-US" dirty="0"/>
              <a:t>you type</a:t>
            </a:r>
          </a:p>
        </p:txBody>
      </p:sp>
      <p:sp>
        <p:nvSpPr>
          <p:cNvPr id="18" name="Content Placeholder 17">
            <a:extLst>
              <a:ext uri="{FF2B5EF4-FFF2-40B4-BE49-F238E27FC236}">
                <a16:creationId xmlns:a16="http://schemas.microsoft.com/office/drawing/2014/main" id="{63AAAD24-6576-4A74-A379-F3AC269B07EE}"/>
              </a:ext>
            </a:extLst>
          </p:cNvPr>
          <p:cNvSpPr>
            <a:spLocks noGrp="1"/>
          </p:cNvSpPr>
          <p:nvPr>
            <p:ph sz="quarter" idx="16"/>
          </p:nvPr>
        </p:nvSpPr>
        <p:spPr>
          <a:xfrm>
            <a:off x="565346" y="2980906"/>
            <a:ext cx="7861202" cy="3518368"/>
          </a:xfrm>
        </p:spPr>
        <p:txBody>
          <a:bodyPr>
            <a:normAutofit/>
          </a:bodyPr>
          <a:lstStyle/>
          <a:p>
            <a:pPr>
              <a:spcBef>
                <a:spcPts val="1200"/>
              </a:spcBef>
            </a:pPr>
            <a:r>
              <a:rPr lang="en-US" dirty="0">
                <a:latin typeface="Courier Std"/>
              </a:rPr>
              <a:t>&gt;&gt;poly1 = @(x) 4*x.^2 - 50*x + 5;</a:t>
            </a:r>
          </a:p>
          <a:p>
            <a:pPr>
              <a:spcBef>
                <a:spcPts val="1200"/>
              </a:spcBef>
            </a:pPr>
            <a:r>
              <a:rPr lang="en-US" dirty="0">
                <a:latin typeface="Courier Std"/>
              </a:rPr>
              <a:t>&gt;&gt;</a:t>
            </a:r>
            <a:r>
              <a:rPr lang="en-US" dirty="0" err="1">
                <a:latin typeface="Courier Std"/>
              </a:rPr>
              <a:t>fminbnd</a:t>
            </a:r>
            <a:r>
              <a:rPr lang="en-US" dirty="0">
                <a:latin typeface="Courier Std"/>
              </a:rPr>
              <a:t>(poly1, -10, 10)</a:t>
            </a:r>
          </a:p>
          <a:p>
            <a:pPr>
              <a:spcBef>
                <a:spcPts val="1200"/>
              </a:spcBef>
            </a:pPr>
            <a:r>
              <a:rPr lang="en-US" dirty="0" err="1">
                <a:latin typeface="Courier Std"/>
              </a:rPr>
              <a:t>ans</a:t>
            </a:r>
            <a:r>
              <a:rPr lang="en-US" dirty="0">
                <a:latin typeface="Courier Std"/>
              </a:rPr>
              <a:t> =</a:t>
            </a:r>
          </a:p>
          <a:p>
            <a:pPr>
              <a:spcBef>
                <a:spcPts val="1200"/>
              </a:spcBef>
            </a:pPr>
            <a:r>
              <a:rPr lang="en-US" dirty="0">
                <a:latin typeface="Courier Std"/>
              </a:rPr>
              <a:t>   6.2500</a:t>
            </a:r>
          </a:p>
          <a:p>
            <a:pPr>
              <a:spcBef>
                <a:spcPts val="1200"/>
              </a:spcBef>
            </a:pPr>
            <a:r>
              <a:rPr lang="en-US" dirty="0"/>
              <a:t>If you are not going to use that polynomial again, you can omit the handle definition line and type instead</a:t>
            </a:r>
          </a:p>
          <a:p>
            <a:pPr>
              <a:spcBef>
                <a:spcPts val="1200"/>
              </a:spcBef>
            </a:pPr>
            <a:r>
              <a:rPr lang="en-US" dirty="0">
                <a:latin typeface="Courier Std"/>
              </a:rPr>
              <a:t>&gt;&gt;</a:t>
            </a:r>
            <a:r>
              <a:rPr lang="en-US" dirty="0" err="1">
                <a:latin typeface="Courier Std"/>
              </a:rPr>
              <a:t>fminbnd</a:t>
            </a:r>
            <a:r>
              <a:rPr lang="en-US" dirty="0">
                <a:latin typeface="Courier Std"/>
              </a:rPr>
              <a:t>(@(x) 4*x.^2 - 50*x + 5, -10, 10)</a:t>
            </a:r>
          </a:p>
        </p:txBody>
      </p:sp>
      <p:sp>
        <p:nvSpPr>
          <p:cNvPr id="6" name="Slide Number Placeholder 5">
            <a:extLst>
              <a:ext uri="{FF2B5EF4-FFF2-40B4-BE49-F238E27FC236}">
                <a16:creationId xmlns:a16="http://schemas.microsoft.com/office/drawing/2014/main" id="{30EC5E08-4B05-46B0-9436-2284B885A50D}"/>
              </a:ext>
            </a:extLst>
          </p:cNvPr>
          <p:cNvSpPr>
            <a:spLocks noGrp="1"/>
          </p:cNvSpPr>
          <p:nvPr>
            <p:ph type="sldNum" sz="quarter" idx="10"/>
          </p:nvPr>
        </p:nvSpPr>
        <p:spPr/>
        <p:txBody>
          <a:bodyPr/>
          <a:lstStyle/>
          <a:p>
            <a:fld id="{68151E55-6873-49E2-B8D5-2F265E6F1973}" type="slidenum">
              <a:rPr lang="en-US" smtClean="0"/>
              <a:t>61</a:t>
            </a:fld>
            <a:endParaRPr lang="en-US" dirty="0"/>
          </a:p>
        </p:txBody>
      </p:sp>
    </p:spTree>
    <p:extLst>
      <p:ext uri="{BB962C8B-B14F-4D97-AF65-F5344CB8AC3E}">
        <p14:creationId xmlns:p14="http://schemas.microsoft.com/office/powerpoint/2010/main" val="1137390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BBAD6-0368-4CEC-947C-BA12F715CED8}"/>
              </a:ext>
            </a:extLst>
          </p:cNvPr>
          <p:cNvSpPr>
            <a:spLocks noGrp="1"/>
          </p:cNvSpPr>
          <p:nvPr>
            <p:ph type="title"/>
          </p:nvPr>
        </p:nvSpPr>
        <p:spPr/>
        <p:txBody>
          <a:bodyPr/>
          <a:lstStyle/>
          <a:p>
            <a:r>
              <a:rPr lang="en-US" dirty="0"/>
              <a:t>Multiple Input Arguments </a:t>
            </a:r>
            <a:r>
              <a:rPr lang="en-US" sz="1200" dirty="0"/>
              <a:t>1</a:t>
            </a:r>
          </a:p>
        </p:txBody>
      </p:sp>
      <p:sp>
        <p:nvSpPr>
          <p:cNvPr id="3" name="Content Placeholder 2">
            <a:extLst>
              <a:ext uri="{FF2B5EF4-FFF2-40B4-BE49-F238E27FC236}">
                <a16:creationId xmlns:a16="http://schemas.microsoft.com/office/drawing/2014/main" id="{7DF986B5-9F08-46F0-BD79-1CF317242B7E}"/>
              </a:ext>
            </a:extLst>
          </p:cNvPr>
          <p:cNvSpPr>
            <a:spLocks noGrp="1"/>
          </p:cNvSpPr>
          <p:nvPr>
            <p:ph sz="quarter" idx="11"/>
          </p:nvPr>
        </p:nvSpPr>
        <p:spPr>
          <a:xfrm>
            <a:off x="656786" y="1616348"/>
            <a:ext cx="7830429" cy="845498"/>
          </a:xfrm>
        </p:spPr>
        <p:txBody>
          <a:bodyPr>
            <a:normAutofit/>
          </a:bodyPr>
          <a:lstStyle/>
          <a:p>
            <a:r>
              <a:rPr lang="en-US" dirty="0"/>
              <a:t>You can create anonymous functions having more than one input. For example, to define the function</a:t>
            </a:r>
          </a:p>
        </p:txBody>
      </p:sp>
      <p:sp>
        <p:nvSpPr>
          <p:cNvPr id="4" name="Content Placeholder 3">
            <a:extLst>
              <a:ext uri="{FF2B5EF4-FFF2-40B4-BE49-F238E27FC236}">
                <a16:creationId xmlns:a16="http://schemas.microsoft.com/office/drawing/2014/main" id="{7ACE509D-9919-421D-8FD5-6E27D0C1798F}"/>
              </a:ext>
            </a:extLst>
          </p:cNvPr>
          <p:cNvSpPr>
            <a:spLocks noGrp="1"/>
          </p:cNvSpPr>
          <p:nvPr>
            <p:ph sz="quarter" idx="14"/>
          </p:nvPr>
        </p:nvSpPr>
        <p:spPr>
          <a:xfrm>
            <a:off x="656785" y="2793983"/>
            <a:ext cx="426428" cy="483793"/>
          </a:xfrm>
        </p:spPr>
        <p:txBody>
          <a:bodyPr/>
          <a:lstStyle/>
          <a:p>
            <a:r>
              <a:rPr lang="en-US" dirty="0"/>
              <a:t>√</a:t>
            </a:r>
          </a:p>
        </p:txBody>
      </p:sp>
      <p:graphicFrame>
        <p:nvGraphicFramePr>
          <p:cNvPr id="12" name="Object 11">
            <a:extLst>
              <a:ext uri="{FF2B5EF4-FFF2-40B4-BE49-F238E27FC236}">
                <a16:creationId xmlns:a16="http://schemas.microsoft.com/office/drawing/2014/main" id="{17500F76-F06F-4B73-B7F5-50431AE9CCC2}"/>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526897624"/>
              </p:ext>
            </p:extLst>
          </p:nvPr>
        </p:nvGraphicFramePr>
        <p:xfrm>
          <a:off x="937553" y="2768912"/>
          <a:ext cx="1060059" cy="496198"/>
        </p:xfrm>
        <a:graphic>
          <a:graphicData uri="http://schemas.openxmlformats.org/presentationml/2006/ole">
            <mc:AlternateContent xmlns:mc="http://schemas.openxmlformats.org/markup-compatibility/2006">
              <mc:Choice xmlns:v="urn:schemas-microsoft-com:vml" Requires="v">
                <p:oleObj name="Equation" r:id="rId2" imgW="596880" imgH="279360" progId="Equation.DSMT4">
                  <p:embed/>
                </p:oleObj>
              </mc:Choice>
              <mc:Fallback>
                <p:oleObj name="Equation" r:id="rId2" imgW="596880" imgH="279360" progId="Equation.DSMT4">
                  <p:embed/>
                  <p:pic>
                    <p:nvPicPr>
                      <p:cNvPr id="0" name=""/>
                      <p:cNvPicPr/>
                      <p:nvPr/>
                    </p:nvPicPr>
                    <p:blipFill>
                      <a:blip r:embed="rId3"/>
                      <a:stretch>
                        <a:fillRect/>
                      </a:stretch>
                    </p:blipFill>
                    <p:spPr>
                      <a:xfrm>
                        <a:off x="937553" y="2768912"/>
                        <a:ext cx="1060059" cy="496198"/>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D0F98D40-1B1D-4EF3-99AC-0BE6301F6760}"/>
              </a:ext>
            </a:extLst>
          </p:cNvPr>
          <p:cNvSpPr>
            <a:spLocks noGrp="1"/>
          </p:cNvSpPr>
          <p:nvPr>
            <p:ph sz="quarter" idx="15"/>
          </p:nvPr>
        </p:nvSpPr>
        <p:spPr>
          <a:xfrm>
            <a:off x="1899136" y="2742184"/>
            <a:ext cx="6236384" cy="496198"/>
          </a:xfrm>
        </p:spPr>
        <p:txBody>
          <a:bodyPr/>
          <a:lstStyle/>
          <a:p>
            <a:pPr>
              <a:spcBef>
                <a:spcPts val="1200"/>
              </a:spcBef>
              <a:spcAft>
                <a:spcPts val="600"/>
              </a:spcAft>
            </a:pPr>
            <a:r>
              <a:rPr lang="en-US" dirty="0"/>
              <a:t>, type</a:t>
            </a:r>
          </a:p>
        </p:txBody>
      </p:sp>
      <p:sp>
        <p:nvSpPr>
          <p:cNvPr id="6" name="Content Placeholder 5">
            <a:extLst>
              <a:ext uri="{FF2B5EF4-FFF2-40B4-BE49-F238E27FC236}">
                <a16:creationId xmlns:a16="http://schemas.microsoft.com/office/drawing/2014/main" id="{05577885-735A-4D61-81C0-7373EAA053C6}"/>
              </a:ext>
            </a:extLst>
          </p:cNvPr>
          <p:cNvSpPr>
            <a:spLocks noGrp="1"/>
          </p:cNvSpPr>
          <p:nvPr>
            <p:ph sz="quarter" idx="16"/>
          </p:nvPr>
        </p:nvSpPr>
        <p:spPr>
          <a:xfrm>
            <a:off x="656786" y="3765112"/>
            <a:ext cx="7830429" cy="2720094"/>
          </a:xfrm>
        </p:spPr>
        <p:txBody>
          <a:bodyPr>
            <a:normAutofit lnSpcReduction="10000"/>
          </a:bodyPr>
          <a:lstStyle/>
          <a:p>
            <a:pPr>
              <a:spcBef>
                <a:spcPts val="1200"/>
              </a:spcBef>
              <a:spcAft>
                <a:spcPts val="600"/>
              </a:spcAft>
            </a:pPr>
            <a:r>
              <a:rPr lang="en-US" dirty="0">
                <a:latin typeface="Courier Std"/>
              </a:rPr>
              <a:t>&gt;&gt;</a:t>
            </a:r>
            <a:r>
              <a:rPr lang="en-US" dirty="0" err="1">
                <a:latin typeface="Courier Std"/>
              </a:rPr>
              <a:t>sqrtsum</a:t>
            </a:r>
            <a:r>
              <a:rPr lang="en-US" dirty="0">
                <a:latin typeface="Courier Std"/>
              </a:rPr>
              <a:t> = @(x,y) sqrt(x.^2 + y.^2);</a:t>
            </a:r>
          </a:p>
          <a:p>
            <a:pPr>
              <a:spcBef>
                <a:spcPts val="1200"/>
              </a:spcBef>
              <a:spcAft>
                <a:spcPts val="600"/>
              </a:spcAft>
            </a:pPr>
            <a:r>
              <a:rPr lang="en-US" dirty="0"/>
              <a:t>Then type</a:t>
            </a:r>
          </a:p>
          <a:p>
            <a:pPr>
              <a:spcBef>
                <a:spcPts val="1200"/>
              </a:spcBef>
              <a:spcAft>
                <a:spcPts val="600"/>
              </a:spcAft>
            </a:pPr>
            <a:r>
              <a:rPr lang="en-US" dirty="0">
                <a:latin typeface="Courier Std"/>
              </a:rPr>
              <a:t>&gt;&gt;</a:t>
            </a:r>
            <a:r>
              <a:rPr lang="en-US" dirty="0" err="1">
                <a:latin typeface="Courier Std"/>
              </a:rPr>
              <a:t>sqrtsum</a:t>
            </a:r>
            <a:r>
              <a:rPr lang="en-US" dirty="0">
                <a:latin typeface="Courier Std"/>
              </a:rPr>
              <a:t>(3, 4)</a:t>
            </a:r>
          </a:p>
          <a:p>
            <a:pPr>
              <a:spcBef>
                <a:spcPts val="1200"/>
              </a:spcBef>
              <a:spcAft>
                <a:spcPts val="600"/>
              </a:spcAft>
            </a:pPr>
            <a:r>
              <a:rPr lang="en-US" dirty="0" err="1">
                <a:latin typeface="Courier Std"/>
              </a:rPr>
              <a:t>ans</a:t>
            </a:r>
            <a:r>
              <a:rPr lang="en-US" dirty="0">
                <a:latin typeface="Courier Std"/>
              </a:rPr>
              <a:t> =</a:t>
            </a:r>
          </a:p>
          <a:p>
            <a:pPr>
              <a:spcBef>
                <a:spcPts val="1200"/>
              </a:spcBef>
              <a:spcAft>
                <a:spcPts val="600"/>
              </a:spcAft>
            </a:pPr>
            <a:r>
              <a:rPr lang="en-US" dirty="0">
                <a:latin typeface="Courier Std"/>
              </a:rPr>
              <a:t>    5</a:t>
            </a:r>
            <a:endParaRPr lang="en-US" dirty="0"/>
          </a:p>
        </p:txBody>
      </p:sp>
      <p:sp>
        <p:nvSpPr>
          <p:cNvPr id="11" name="Slide Number Placeholder 10">
            <a:extLst>
              <a:ext uri="{FF2B5EF4-FFF2-40B4-BE49-F238E27FC236}">
                <a16:creationId xmlns:a16="http://schemas.microsoft.com/office/drawing/2014/main" id="{EAF16C49-D5A9-4213-BAA2-AC820244D813}"/>
              </a:ext>
            </a:extLst>
          </p:cNvPr>
          <p:cNvSpPr>
            <a:spLocks noGrp="1"/>
          </p:cNvSpPr>
          <p:nvPr>
            <p:ph type="sldNum" sz="quarter" idx="10"/>
          </p:nvPr>
        </p:nvSpPr>
        <p:spPr/>
        <p:txBody>
          <a:bodyPr/>
          <a:lstStyle/>
          <a:p>
            <a:fld id="{68151E55-6873-49E2-B8D5-2F265E6F1973}" type="slidenum">
              <a:rPr lang="en-US" smtClean="0"/>
              <a:t>62</a:t>
            </a:fld>
            <a:endParaRPr lang="en-US" dirty="0"/>
          </a:p>
        </p:txBody>
      </p:sp>
    </p:spTree>
    <p:extLst>
      <p:ext uri="{BB962C8B-B14F-4D97-AF65-F5344CB8AC3E}">
        <p14:creationId xmlns:p14="http://schemas.microsoft.com/office/powerpoint/2010/main" val="36000093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48BEBC2-7EDB-4571-B8A3-2E10EECD07FD}"/>
              </a:ext>
            </a:extLst>
          </p:cNvPr>
          <p:cNvSpPr>
            <a:spLocks noGrp="1"/>
          </p:cNvSpPr>
          <p:nvPr>
            <p:ph type="title"/>
          </p:nvPr>
        </p:nvSpPr>
        <p:spPr/>
        <p:txBody>
          <a:bodyPr/>
          <a:lstStyle/>
          <a:p>
            <a:r>
              <a:rPr lang="en-US" dirty="0"/>
              <a:t>Multiple Input Arguments </a:t>
            </a:r>
            <a:r>
              <a:rPr lang="en-US" sz="1200" dirty="0"/>
              <a:t>2</a:t>
            </a:r>
            <a:endParaRPr lang="en-US" dirty="0"/>
          </a:p>
        </p:txBody>
      </p:sp>
      <p:sp>
        <p:nvSpPr>
          <p:cNvPr id="13" name="Content Placeholder 12">
            <a:extLst>
              <a:ext uri="{FF2B5EF4-FFF2-40B4-BE49-F238E27FC236}">
                <a16:creationId xmlns:a16="http://schemas.microsoft.com/office/drawing/2014/main" id="{BD47DEA7-C0C6-4482-8D25-1C12CC516AFD}"/>
              </a:ext>
            </a:extLst>
          </p:cNvPr>
          <p:cNvSpPr>
            <a:spLocks noGrp="1"/>
          </p:cNvSpPr>
          <p:nvPr>
            <p:ph sz="quarter" idx="11"/>
          </p:nvPr>
        </p:nvSpPr>
        <p:spPr>
          <a:xfrm>
            <a:off x="734158" y="1448973"/>
            <a:ext cx="7675685" cy="5120640"/>
          </a:xfrm>
        </p:spPr>
        <p:txBody>
          <a:bodyPr>
            <a:normAutofit lnSpcReduction="10000"/>
          </a:bodyPr>
          <a:lstStyle/>
          <a:p>
            <a:pPr>
              <a:spcBef>
                <a:spcPts val="1200"/>
              </a:spcBef>
              <a:spcAft>
                <a:spcPts val="600"/>
              </a:spcAft>
            </a:pPr>
            <a:r>
              <a:rPr lang="en-US" sz="2800" dirty="0"/>
              <a:t>As another example, consider the function defining a plane, </a:t>
            </a:r>
            <a:r>
              <a:rPr lang="en-US" sz="2800" i="1" dirty="0"/>
              <a:t>z</a:t>
            </a:r>
            <a:r>
              <a:rPr lang="en-US" sz="2800" dirty="0"/>
              <a:t> = </a:t>
            </a:r>
            <a:r>
              <a:rPr lang="en-US" sz="2800" i="1" dirty="0"/>
              <a:t>Ax</a:t>
            </a:r>
            <a:r>
              <a:rPr lang="en-US" sz="2800" dirty="0"/>
              <a:t> + </a:t>
            </a:r>
            <a:r>
              <a:rPr lang="en-US" sz="2800" i="1" dirty="0"/>
              <a:t>By</a:t>
            </a:r>
            <a:r>
              <a:rPr lang="en-US" sz="2800" dirty="0"/>
              <a:t>. The scalar variables </a:t>
            </a:r>
            <a:r>
              <a:rPr lang="en-US" sz="2800" i="1" dirty="0"/>
              <a:t>A</a:t>
            </a:r>
            <a:r>
              <a:rPr lang="en-US" sz="2800" dirty="0"/>
              <a:t> and </a:t>
            </a:r>
            <a:r>
              <a:rPr lang="en-US" sz="2800" i="1" dirty="0"/>
              <a:t>B</a:t>
            </a:r>
            <a:r>
              <a:rPr lang="en-US" sz="2800" dirty="0"/>
              <a:t> must be assigned values before you create the function handle. For example,</a:t>
            </a:r>
          </a:p>
          <a:p>
            <a:pPr>
              <a:spcBef>
                <a:spcPts val="1800"/>
              </a:spcBef>
              <a:spcAft>
                <a:spcPts val="600"/>
              </a:spcAft>
            </a:pPr>
            <a:r>
              <a:rPr lang="en-US" sz="2800" dirty="0">
                <a:latin typeface="Courier Std"/>
              </a:rPr>
              <a:t>&gt;&gt;A = 6; B = 4:</a:t>
            </a:r>
          </a:p>
          <a:p>
            <a:pPr>
              <a:spcBef>
                <a:spcPts val="1200"/>
              </a:spcBef>
              <a:spcAft>
                <a:spcPts val="600"/>
              </a:spcAft>
            </a:pPr>
            <a:r>
              <a:rPr lang="en-US" sz="2800" dirty="0">
                <a:latin typeface="Courier Std"/>
              </a:rPr>
              <a:t>&gt;&gt;plane = @(x,y) A*x + B*y;</a:t>
            </a:r>
          </a:p>
          <a:p>
            <a:pPr>
              <a:spcBef>
                <a:spcPts val="1200"/>
              </a:spcBef>
              <a:spcAft>
                <a:spcPts val="600"/>
              </a:spcAft>
            </a:pPr>
            <a:r>
              <a:rPr lang="en-US" sz="2800" dirty="0">
                <a:latin typeface="Courier Std"/>
              </a:rPr>
              <a:t>&gt;&gt;z = plane(2,8)</a:t>
            </a:r>
          </a:p>
          <a:p>
            <a:pPr>
              <a:spcBef>
                <a:spcPts val="1200"/>
              </a:spcBef>
              <a:spcAft>
                <a:spcPts val="600"/>
              </a:spcAft>
            </a:pPr>
            <a:r>
              <a:rPr lang="en-US" sz="2800" dirty="0">
                <a:latin typeface="Courier Std"/>
              </a:rPr>
              <a:t>z =</a:t>
            </a:r>
          </a:p>
          <a:p>
            <a:pPr>
              <a:spcBef>
                <a:spcPts val="1200"/>
              </a:spcBef>
              <a:spcAft>
                <a:spcPts val="600"/>
              </a:spcAft>
            </a:pPr>
            <a:r>
              <a:rPr lang="en-US" sz="2800" dirty="0">
                <a:latin typeface="Courier Std"/>
              </a:rPr>
              <a:t> 44</a:t>
            </a:r>
          </a:p>
        </p:txBody>
      </p:sp>
      <p:sp>
        <p:nvSpPr>
          <p:cNvPr id="11" name="Slide Number Placeholder 10">
            <a:extLst>
              <a:ext uri="{FF2B5EF4-FFF2-40B4-BE49-F238E27FC236}">
                <a16:creationId xmlns:a16="http://schemas.microsoft.com/office/drawing/2014/main" id="{43031ABB-E47A-46E7-A874-DA8D906D67E9}"/>
              </a:ext>
            </a:extLst>
          </p:cNvPr>
          <p:cNvSpPr>
            <a:spLocks noGrp="1"/>
          </p:cNvSpPr>
          <p:nvPr>
            <p:ph type="sldNum" sz="quarter" idx="10"/>
          </p:nvPr>
        </p:nvSpPr>
        <p:spPr/>
        <p:txBody>
          <a:bodyPr/>
          <a:lstStyle/>
          <a:p>
            <a:fld id="{68151E55-6873-49E2-B8D5-2F265E6F1973}" type="slidenum">
              <a:rPr lang="en-US" smtClean="0"/>
              <a:t>63</a:t>
            </a:fld>
            <a:endParaRPr lang="en-US" dirty="0"/>
          </a:p>
        </p:txBody>
      </p:sp>
    </p:spTree>
    <p:extLst>
      <p:ext uri="{BB962C8B-B14F-4D97-AF65-F5344CB8AC3E}">
        <p14:creationId xmlns:p14="http://schemas.microsoft.com/office/powerpoint/2010/main" val="2612446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CAC7-2254-197C-A455-5195CEA76523}"/>
              </a:ext>
            </a:extLst>
          </p:cNvPr>
          <p:cNvSpPr>
            <a:spLocks noGrp="1"/>
          </p:cNvSpPr>
          <p:nvPr>
            <p:ph type="title"/>
          </p:nvPr>
        </p:nvSpPr>
        <p:spPr/>
        <p:txBody>
          <a:bodyPr/>
          <a:lstStyle/>
          <a:p>
            <a:r>
              <a:rPr lang="en-US" dirty="0"/>
              <a:t>Question 13</a:t>
            </a:r>
          </a:p>
        </p:txBody>
      </p:sp>
      <p:sp>
        <p:nvSpPr>
          <p:cNvPr id="6" name="Slide Number Placeholder 5">
            <a:extLst>
              <a:ext uri="{FF2B5EF4-FFF2-40B4-BE49-F238E27FC236}">
                <a16:creationId xmlns:a16="http://schemas.microsoft.com/office/drawing/2014/main" id="{ADBF9650-7B25-86AD-7640-E539976CDF81}"/>
              </a:ext>
            </a:extLst>
          </p:cNvPr>
          <p:cNvSpPr>
            <a:spLocks noGrp="1"/>
          </p:cNvSpPr>
          <p:nvPr>
            <p:ph type="sldNum" sz="quarter" idx="10"/>
          </p:nvPr>
        </p:nvSpPr>
        <p:spPr/>
        <p:txBody>
          <a:bodyPr/>
          <a:lstStyle/>
          <a:p>
            <a:fld id="{68151E55-6873-49E2-B8D5-2F265E6F1973}" type="slidenum">
              <a:rPr lang="en-US" smtClean="0"/>
              <a:t>64</a:t>
            </a:fld>
            <a:endParaRPr lang="en-US"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ADBF7033-976C-7D80-784F-3F43A1E644C3}"/>
                  </a:ext>
                </a:extLst>
              </p:cNvPr>
              <p:cNvSpPr txBox="1">
                <a:spLocks/>
              </p:cNvSpPr>
              <p:nvPr/>
            </p:nvSpPr>
            <p:spPr>
              <a:xfrm>
                <a:off x="500987" y="1064862"/>
                <a:ext cx="8153400" cy="4113320"/>
              </a:xfrm>
              <a:prstGeom prst="rect">
                <a:avLst/>
              </a:prstGeom>
            </p:spPr>
            <p:txBody>
              <a:bodyPr/>
              <a:lstStyle>
                <a:lvl1pPr marL="0" indent="0" algn="l" rtl="0" eaLnBrk="0" fontAlgn="base" hangingPunct="0">
                  <a:spcBef>
                    <a:spcPts val="1200"/>
                  </a:spcBef>
                  <a:spcAft>
                    <a:spcPts val="600"/>
                  </a:spcAft>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320040" algn="l" rtl="0" eaLnBrk="0" fontAlgn="base" hangingPunct="0">
                  <a:spcBef>
                    <a:spcPts val="1200"/>
                  </a:spcBef>
                  <a:spcAft>
                    <a:spcPts val="600"/>
                  </a:spcAft>
                  <a:buClr>
                    <a:srgbClr val="214E91"/>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22960" indent="-274320" algn="l" rtl="0" eaLnBrk="0" fontAlgn="base" hangingPunct="0">
                  <a:spcBef>
                    <a:spcPts val="1200"/>
                  </a:spcBef>
                  <a:spcAft>
                    <a:spcPts val="600"/>
                  </a:spcAft>
                  <a:buClr>
                    <a:srgbClr val="B6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188720" indent="-228600" algn="l" rtl="0" eaLnBrk="0" fontAlgn="base" hangingPunct="0">
                  <a:spcBef>
                    <a:spcPts val="1200"/>
                  </a:spcBef>
                  <a:spcAft>
                    <a:spcPts val="600"/>
                  </a:spcAft>
                  <a:buClr>
                    <a:srgbClr val="420747"/>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1554480" indent="-228600" algn="l" rtl="0" eaLnBrk="0" fontAlgn="base" hangingPunct="0">
                  <a:spcBef>
                    <a:spcPts val="1200"/>
                  </a:spcBef>
                  <a:spcAft>
                    <a:spcPts val="60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defTabSz="914400" rtl="0" eaLnBrk="0" fontAlgn="base" latinLnBrk="0" hangingPunct="0">
                  <a:lnSpc>
                    <a:spcPct val="100000"/>
                  </a:lnSpc>
                  <a:spcBef>
                    <a:spcPts val="1200"/>
                  </a:spcBef>
                  <a:spcAft>
                    <a:spcPts val="600"/>
                  </a:spcAft>
                  <a:buClrTx/>
                  <a:buSzTx/>
                  <a:buFont typeface="Arial" panose="020B0604020202020204" pitchFamily="34" charset="0"/>
                  <a:buNone/>
                  <a:tabLst>
                    <a:tab pos="342900" algn="l"/>
                    <a:tab pos="635000" algn="l"/>
                    <a:tab pos="1778000" algn="l"/>
                  </a:tabLst>
                  <a:defRPr/>
                </a:pPr>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Write an anonymous function to calculate </a:t>
                </a:r>
                <a14:m>
                  <m:oMath xmlns:m="http://schemas.openxmlformats.org/officeDocument/2006/math">
                    <m:rad>
                      <m:radPr>
                        <m:degHide m:val="on"/>
                        <m:ctrlPr>
                          <a:rPr kumimoji="0" lang="en-US" sz="2000" i="1" u="none" strike="noStrike" kern="1200" cap="none" spc="0" normalizeH="0" baseline="0" noProof="0" smtClean="0">
                            <a:ln>
                              <a:noFill/>
                            </a:ln>
                            <a:solidFill>
                              <a:sysClr val="windowText" lastClr="000000"/>
                            </a:solidFill>
                            <a:effectLst/>
                            <a:uLnTx/>
                            <a:uFillTx/>
                            <a:latin typeface="Cambria Math" panose="02040503050406030204" pitchFamily="18" charset="0"/>
                          </a:rPr>
                        </m:ctrlPr>
                      </m:radPr>
                      <m:deg/>
                      <m:e>
                        <m:sSup>
                          <m:sSupPr>
                            <m:ctrlPr>
                              <a:rPr kumimoji="0" lang="en-CA" sz="2000" i="1" u="none" strike="noStrike" kern="1200" cap="none" spc="0" normalizeH="0" baseline="0" noProof="0" smtClean="0">
                                <a:ln>
                                  <a:noFill/>
                                </a:ln>
                                <a:solidFill>
                                  <a:sysClr val="windowText" lastClr="000000"/>
                                </a:solidFill>
                                <a:effectLst/>
                                <a:uLnTx/>
                                <a:uFillTx/>
                                <a:latin typeface="Cambria Math" panose="02040503050406030204" pitchFamily="18" charset="0"/>
                              </a:rPr>
                            </m:ctrlPr>
                          </m:sSupPr>
                          <m:e>
                            <m:r>
                              <a:rPr kumimoji="0" lang="en-CA" sz="2000" b="0" i="1" u="none" strike="noStrike" kern="1200" cap="none" spc="0" normalizeH="0" baseline="0" noProof="0" smtClean="0">
                                <a:ln>
                                  <a:noFill/>
                                </a:ln>
                                <a:solidFill>
                                  <a:sysClr val="windowText" lastClr="000000"/>
                                </a:solidFill>
                                <a:effectLst/>
                                <a:uLnTx/>
                                <a:uFillTx/>
                                <a:latin typeface="Cambria Math" panose="02040503050406030204" pitchFamily="18" charset="0"/>
                              </a:rPr>
                              <m:t>𝑒</m:t>
                            </m:r>
                          </m:e>
                          <m:sup>
                            <m:r>
                              <a:rPr kumimoji="0" lang="en-CA" sz="2000" b="0" i="1" u="none" strike="noStrike" kern="1200" cap="none" spc="0" normalizeH="0" baseline="0" noProof="0" smtClean="0">
                                <a:ln>
                                  <a:noFill/>
                                </a:ln>
                                <a:solidFill>
                                  <a:sysClr val="windowText" lastClr="000000"/>
                                </a:solidFill>
                                <a:effectLst/>
                                <a:uLnTx/>
                                <a:uFillTx/>
                                <a:latin typeface="Cambria Math" panose="02040503050406030204" pitchFamily="18" charset="0"/>
                              </a:rPr>
                              <m:t>3</m:t>
                            </m:r>
                            <m:r>
                              <a:rPr kumimoji="0" lang="en-CA" sz="2000" b="0" i="1" u="none" strike="noStrike" kern="1200" cap="none" spc="0" normalizeH="0" baseline="0" noProof="0" smtClean="0">
                                <a:ln>
                                  <a:noFill/>
                                </a:ln>
                                <a:solidFill>
                                  <a:sysClr val="windowText" lastClr="000000"/>
                                </a:solidFill>
                                <a:effectLst/>
                                <a:uLnTx/>
                                <a:uFillTx/>
                                <a:latin typeface="Cambria Math" panose="02040503050406030204" pitchFamily="18" charset="0"/>
                              </a:rPr>
                              <m:t>𝑥</m:t>
                            </m:r>
                          </m:sup>
                        </m:sSup>
                        <m:r>
                          <a:rPr kumimoji="0" lang="en-CA" sz="2000" b="0" i="1" u="none" strike="noStrike" kern="1200" cap="none" spc="0" normalizeH="0" baseline="0" noProof="0" smtClean="0">
                            <a:ln>
                              <a:noFill/>
                            </a:ln>
                            <a:solidFill>
                              <a:sysClr val="windowText" lastClr="000000"/>
                            </a:solidFill>
                            <a:effectLst/>
                            <a:uLnTx/>
                            <a:uFillTx/>
                            <a:latin typeface="Cambria Math" panose="02040503050406030204" pitchFamily="18" charset="0"/>
                          </a:rPr>
                          <m:t>+</m:t>
                        </m:r>
                        <m:sSup>
                          <m:sSupPr>
                            <m:ctrlPr>
                              <a:rPr kumimoji="0" lang="en-CA" sz="2000" i="1" u="none" strike="noStrike" kern="1200" cap="none" spc="0" normalizeH="0" baseline="0" noProof="0" smtClean="0">
                                <a:ln>
                                  <a:noFill/>
                                </a:ln>
                                <a:solidFill>
                                  <a:sysClr val="windowText" lastClr="000000"/>
                                </a:solidFill>
                                <a:effectLst/>
                                <a:uLnTx/>
                                <a:uFillTx/>
                                <a:latin typeface="Cambria Math" panose="02040503050406030204" pitchFamily="18" charset="0"/>
                              </a:rPr>
                            </m:ctrlPr>
                          </m:sSupPr>
                          <m:e>
                            <m:r>
                              <a:rPr kumimoji="0" lang="en-CA" sz="2000" b="0" i="1" u="none" strike="noStrike" kern="1200" cap="none" spc="0" normalizeH="0" baseline="0" noProof="0" smtClean="0">
                                <a:ln>
                                  <a:noFill/>
                                </a:ln>
                                <a:solidFill>
                                  <a:sysClr val="windowText" lastClr="000000"/>
                                </a:solidFill>
                                <a:effectLst/>
                                <a:uLnTx/>
                                <a:uFillTx/>
                                <a:latin typeface="Cambria Math" panose="02040503050406030204" pitchFamily="18" charset="0"/>
                              </a:rPr>
                              <m:t>𝑦</m:t>
                            </m:r>
                          </m:e>
                          <m:sup>
                            <m:r>
                              <a:rPr kumimoji="0" lang="en-CA" sz="2000" b="0" i="1" u="none" strike="noStrike" kern="1200" cap="none" spc="0" normalizeH="0" baseline="0" noProof="0" smtClean="0">
                                <a:ln>
                                  <a:noFill/>
                                </a:ln>
                                <a:solidFill>
                                  <a:sysClr val="windowText" lastClr="000000"/>
                                </a:solidFill>
                                <a:effectLst/>
                                <a:uLnTx/>
                                <a:uFillTx/>
                                <a:latin typeface="Cambria Math" panose="02040503050406030204" pitchFamily="18" charset="0"/>
                              </a:rPr>
                              <m:t>3</m:t>
                            </m:r>
                          </m:sup>
                        </m:sSup>
                        <m:r>
                          <a:rPr kumimoji="0" lang="en-CA" sz="2000" b="0" i="1" u="none" strike="noStrike" kern="1200" cap="none" spc="0" normalizeH="0" baseline="0" noProof="0" smtClean="0">
                            <a:ln>
                              <a:noFill/>
                            </a:ln>
                            <a:solidFill>
                              <a:sysClr val="windowText" lastClr="000000"/>
                            </a:solidFill>
                            <a:effectLst/>
                            <a:uLnTx/>
                            <a:uFillTx/>
                            <a:latin typeface="Cambria Math" panose="02040503050406030204" pitchFamily="18" charset="0"/>
                          </a:rPr>
                          <m:t>−</m:t>
                        </m:r>
                        <m:r>
                          <a:rPr kumimoji="0" lang="en-CA" sz="2000" b="0" i="1" u="none" strike="noStrike" kern="1200" cap="none" spc="0" normalizeH="0" baseline="0" noProof="0" smtClean="0">
                            <a:ln>
                              <a:noFill/>
                            </a:ln>
                            <a:solidFill>
                              <a:sysClr val="windowText" lastClr="000000"/>
                            </a:solidFill>
                            <a:effectLst/>
                            <a:uLnTx/>
                            <a:uFillTx/>
                            <a:latin typeface="Cambria Math" panose="02040503050406030204" pitchFamily="18" charset="0"/>
                          </a:rPr>
                          <m:t>𝑠𝑖𝑛𝑥</m:t>
                        </m:r>
                      </m:e>
                    </m:rad>
                  </m:oMath>
                </a14:m>
                <a:endPar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ts val="1800"/>
                  </a:spcBef>
                  <a:spcAft>
                    <a:spcPts val="600"/>
                  </a:spcAft>
                  <a:buClrTx/>
                  <a:buSzTx/>
                  <a:buFont typeface="Arial" panose="020B0604020202020204" pitchFamily="34" charset="0"/>
                  <a:buNone/>
                  <a:tabLst>
                    <a:tab pos="342900" algn="l"/>
                    <a:tab pos="635000" algn="l"/>
                    <a:tab pos="1778000" algn="l"/>
                  </a:tabLst>
                  <a:defRPr/>
                </a:pPr>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The result for x=4, y=3 is</a:t>
                </a:r>
              </a:p>
              <a:p>
                <a:pPr marL="0" marR="0" lvl="0" indent="0" algn="just" defTabSz="228600" rtl="0" eaLnBrk="0" fontAlgn="base" latinLnBrk="0" hangingPunct="0">
                  <a:lnSpc>
                    <a:spcPct val="100000"/>
                  </a:lnSpc>
                  <a:spcBef>
                    <a:spcPts val="1200"/>
                  </a:spcBef>
                  <a:spcAft>
                    <a:spcPts val="600"/>
                  </a:spcAft>
                  <a:buClrTx/>
                  <a:buSzTx/>
                  <a:buFont typeface="Arial" panose="020B0604020202020204" pitchFamily="34" charset="0"/>
                  <a:buNone/>
                  <a:tabLst/>
                  <a:defRPr/>
                </a:pPr>
                <a:endPar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403.4 (correct)</a:t>
                </a:r>
                <a:endPar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340.2</a:t>
                </a:r>
                <a:endPar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278.9</a:t>
                </a:r>
              </a:p>
              <a:p>
                <a:pPr marL="514350" marR="0" lvl="0" indent="-514350" algn="just"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169.4</a:t>
                </a:r>
                <a:endPar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mc:Choice>
        <mc:Fallback xmlns="">
          <p:sp>
            <p:nvSpPr>
              <p:cNvPr id="7" name="Content Placeholder 2">
                <a:extLst>
                  <a:ext uri="{FF2B5EF4-FFF2-40B4-BE49-F238E27FC236}">
                    <a16:creationId xmlns:a16="http://schemas.microsoft.com/office/drawing/2014/main" id="{ADBF7033-976C-7D80-784F-3F43A1E644C3}"/>
                  </a:ext>
                </a:extLst>
              </p:cNvPr>
              <p:cNvSpPr txBox="1">
                <a:spLocks noRot="1" noChangeAspect="1" noMove="1" noResize="1" noEditPoints="1" noAdjustHandles="1" noChangeArrowheads="1" noChangeShapeType="1" noTextEdit="1"/>
              </p:cNvSpPr>
              <p:nvPr/>
            </p:nvSpPr>
            <p:spPr>
              <a:xfrm>
                <a:off x="500987" y="1064862"/>
                <a:ext cx="8153400" cy="4113320"/>
              </a:xfrm>
              <a:prstGeom prst="rect">
                <a:avLst/>
              </a:prstGeom>
              <a:blipFill>
                <a:blip r:embed="rId2"/>
                <a:stretch>
                  <a:fillRect l="-747"/>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9A397EB8-A5CF-B73B-7A41-ACC6D4675BD8}"/>
              </a:ext>
            </a:extLst>
          </p:cNvPr>
          <p:cNvPicPr>
            <a:picLocks noChangeAspect="1"/>
          </p:cNvPicPr>
          <p:nvPr/>
        </p:nvPicPr>
        <p:blipFill>
          <a:blip r:embed="rId3"/>
          <a:stretch>
            <a:fillRect/>
          </a:stretch>
        </p:blipFill>
        <p:spPr>
          <a:xfrm>
            <a:off x="4420691" y="2832181"/>
            <a:ext cx="4000500" cy="1295400"/>
          </a:xfrm>
          <a:prstGeom prst="rect">
            <a:avLst/>
          </a:prstGeom>
        </p:spPr>
      </p:pic>
    </p:spTree>
    <p:extLst>
      <p:ext uri="{BB962C8B-B14F-4D97-AF65-F5344CB8AC3E}">
        <p14:creationId xmlns:p14="http://schemas.microsoft.com/office/powerpoint/2010/main" val="2122003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CAC7-2254-197C-A455-5195CEA76523}"/>
              </a:ext>
            </a:extLst>
          </p:cNvPr>
          <p:cNvSpPr>
            <a:spLocks noGrp="1"/>
          </p:cNvSpPr>
          <p:nvPr>
            <p:ph type="title"/>
          </p:nvPr>
        </p:nvSpPr>
        <p:spPr/>
        <p:txBody>
          <a:bodyPr/>
          <a:lstStyle/>
          <a:p>
            <a:r>
              <a:rPr lang="en-US" dirty="0"/>
              <a:t>Question 14</a:t>
            </a:r>
          </a:p>
        </p:txBody>
      </p:sp>
      <p:sp>
        <p:nvSpPr>
          <p:cNvPr id="6" name="Slide Number Placeholder 5">
            <a:extLst>
              <a:ext uri="{FF2B5EF4-FFF2-40B4-BE49-F238E27FC236}">
                <a16:creationId xmlns:a16="http://schemas.microsoft.com/office/drawing/2014/main" id="{ADBF9650-7B25-86AD-7640-E539976CDF81}"/>
              </a:ext>
            </a:extLst>
          </p:cNvPr>
          <p:cNvSpPr>
            <a:spLocks noGrp="1"/>
          </p:cNvSpPr>
          <p:nvPr>
            <p:ph type="sldNum" sz="quarter" idx="10"/>
          </p:nvPr>
        </p:nvSpPr>
        <p:spPr/>
        <p:txBody>
          <a:bodyPr/>
          <a:lstStyle/>
          <a:p>
            <a:fld id="{68151E55-6873-49E2-B8D5-2F265E6F1973}" type="slidenum">
              <a:rPr lang="en-US" smtClean="0"/>
              <a:t>65</a:t>
            </a:fld>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BE125FCB-5931-3701-18F6-FF980314948C}"/>
                  </a:ext>
                </a:extLst>
              </p:cNvPr>
              <p:cNvSpPr txBox="1">
                <a:spLocks/>
              </p:cNvSpPr>
              <p:nvPr/>
            </p:nvSpPr>
            <p:spPr>
              <a:xfrm>
                <a:off x="568720" y="1037950"/>
                <a:ext cx="8006559" cy="1295400"/>
              </a:xfrm>
              <a:prstGeom prst="rect">
                <a:avLst/>
              </a:prstGeom>
            </p:spPr>
            <p:txBody>
              <a:bodyPr/>
              <a:lstStyle>
                <a:lvl1pPr marL="0" indent="0" algn="l" rtl="0" eaLnBrk="0" fontAlgn="base" hangingPunct="0">
                  <a:spcBef>
                    <a:spcPts val="1200"/>
                  </a:spcBef>
                  <a:spcAft>
                    <a:spcPts val="600"/>
                  </a:spcAft>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320040" algn="l" rtl="0" eaLnBrk="0" fontAlgn="base" hangingPunct="0">
                  <a:spcBef>
                    <a:spcPts val="1200"/>
                  </a:spcBef>
                  <a:spcAft>
                    <a:spcPts val="600"/>
                  </a:spcAft>
                  <a:buClr>
                    <a:srgbClr val="214E91"/>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22960" indent="-274320" algn="l" rtl="0" eaLnBrk="0" fontAlgn="base" hangingPunct="0">
                  <a:spcBef>
                    <a:spcPts val="1200"/>
                  </a:spcBef>
                  <a:spcAft>
                    <a:spcPts val="600"/>
                  </a:spcAft>
                  <a:buClr>
                    <a:srgbClr val="B6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188720" indent="-228600" algn="l" rtl="0" eaLnBrk="0" fontAlgn="base" hangingPunct="0">
                  <a:spcBef>
                    <a:spcPts val="1200"/>
                  </a:spcBef>
                  <a:spcAft>
                    <a:spcPts val="600"/>
                  </a:spcAft>
                  <a:buClr>
                    <a:srgbClr val="420747"/>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1554480" indent="-228600" algn="l" rtl="0" eaLnBrk="0" fontAlgn="base" hangingPunct="0">
                  <a:spcBef>
                    <a:spcPts val="1200"/>
                  </a:spcBef>
                  <a:spcAft>
                    <a:spcPts val="60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defTabSz="914400" rtl="0" eaLnBrk="0" fontAlgn="base" latinLnBrk="0" hangingPunct="0">
                  <a:lnSpc>
                    <a:spcPct val="100000"/>
                  </a:lnSpc>
                  <a:spcBef>
                    <a:spcPts val="1200"/>
                  </a:spcBef>
                  <a:spcAft>
                    <a:spcPts val="600"/>
                  </a:spcAft>
                  <a:buClrTx/>
                  <a:buSzTx/>
                  <a:buFont typeface="Arial" panose="020B0604020202020204" pitchFamily="34" charset="0"/>
                  <a:buNone/>
                  <a:tabLst/>
                  <a:defRPr/>
                </a:pPr>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Create an anonymous function for </a:t>
                </a:r>
                <a14:m>
                  <m:oMath xmlns:m="http://schemas.openxmlformats.org/officeDocument/2006/math">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10</m:t>
                    </m:r>
                    <m:sSup>
                      <m:sSupPr>
                        <m:ctrlPr>
                          <a:rPr kumimoji="0" lang="en-US" sz="200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ctrlPr>
                      </m:sSupPr>
                      <m:e>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 </m:t>
                        </m:r>
                        <m:r>
                          <m:rPr>
                            <m:sty m:val="p"/>
                          </m:rPr>
                          <a:rPr kumimoji="0" lang="en-US" sz="20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rPr>
                          <m:t>cos</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𝑒</m:t>
                        </m:r>
                      </m:e>
                      <m:sup>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−2</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𝑥</m:t>
                        </m:r>
                      </m:sup>
                    </m:sSup>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 </m:t>
                    </m:r>
                  </m:oMath>
                </a14:m>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and use it to plot the function over the range </a:t>
                </a:r>
                <a14:m>
                  <m:oMath xmlns:m="http://schemas.openxmlformats.org/officeDocument/2006/math">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0 ≤ </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𝑥</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 ≤ 2.</m:t>
                    </m:r>
                  </m:oMath>
                </a14:m>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Which of the following graphs represents the plot.</a:t>
                </a:r>
              </a:p>
            </p:txBody>
          </p:sp>
        </mc:Choice>
        <mc:Fallback xmlns="">
          <p:sp>
            <p:nvSpPr>
              <p:cNvPr id="4" name="Content Placeholder 2">
                <a:extLst>
                  <a:ext uri="{FF2B5EF4-FFF2-40B4-BE49-F238E27FC236}">
                    <a16:creationId xmlns:a16="http://schemas.microsoft.com/office/drawing/2014/main" id="{BE125FCB-5931-3701-18F6-FF980314948C}"/>
                  </a:ext>
                </a:extLst>
              </p:cNvPr>
              <p:cNvSpPr txBox="1">
                <a:spLocks noRot="1" noChangeAspect="1" noMove="1" noResize="1" noEditPoints="1" noAdjustHandles="1" noChangeArrowheads="1" noChangeShapeType="1" noTextEdit="1"/>
              </p:cNvSpPr>
              <p:nvPr/>
            </p:nvSpPr>
            <p:spPr>
              <a:xfrm>
                <a:off x="568720" y="1037950"/>
                <a:ext cx="8006559" cy="1295400"/>
              </a:xfrm>
              <a:prstGeom prst="rect">
                <a:avLst/>
              </a:prstGeom>
              <a:blipFill>
                <a:blip r:embed="rId2"/>
                <a:stretch>
                  <a:fillRect l="-761" t="-2347" r="-76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F26386F-AF74-E2D5-05E6-21DE0BAF1D3E}"/>
              </a:ext>
            </a:extLst>
          </p:cNvPr>
          <p:cNvPicPr>
            <a:picLocks noChangeAspect="1"/>
          </p:cNvPicPr>
          <p:nvPr/>
        </p:nvPicPr>
        <p:blipFill>
          <a:blip r:embed="rId3"/>
          <a:stretch>
            <a:fillRect/>
          </a:stretch>
        </p:blipFill>
        <p:spPr>
          <a:xfrm>
            <a:off x="139034" y="4247574"/>
            <a:ext cx="2887462" cy="2160000"/>
          </a:xfrm>
          <a:prstGeom prst="rect">
            <a:avLst/>
          </a:prstGeom>
        </p:spPr>
      </p:pic>
      <p:pic>
        <p:nvPicPr>
          <p:cNvPr id="7" name="Picture 6">
            <a:extLst>
              <a:ext uri="{FF2B5EF4-FFF2-40B4-BE49-F238E27FC236}">
                <a16:creationId xmlns:a16="http://schemas.microsoft.com/office/drawing/2014/main" id="{24D3F348-C0E7-9A7E-2B6E-EAFF3CD57F74}"/>
              </a:ext>
            </a:extLst>
          </p:cNvPr>
          <p:cNvPicPr>
            <a:picLocks noChangeAspect="1"/>
          </p:cNvPicPr>
          <p:nvPr/>
        </p:nvPicPr>
        <p:blipFill>
          <a:blip r:embed="rId4"/>
          <a:stretch>
            <a:fillRect/>
          </a:stretch>
        </p:blipFill>
        <p:spPr>
          <a:xfrm>
            <a:off x="139034" y="1979108"/>
            <a:ext cx="2887462" cy="2160000"/>
          </a:xfrm>
          <a:prstGeom prst="rect">
            <a:avLst/>
          </a:prstGeom>
        </p:spPr>
      </p:pic>
      <p:pic>
        <p:nvPicPr>
          <p:cNvPr id="8" name="Picture 7">
            <a:extLst>
              <a:ext uri="{FF2B5EF4-FFF2-40B4-BE49-F238E27FC236}">
                <a16:creationId xmlns:a16="http://schemas.microsoft.com/office/drawing/2014/main" id="{C18CA087-71E7-A3B9-443E-7BFFABA1CF7B}"/>
              </a:ext>
            </a:extLst>
          </p:cNvPr>
          <p:cNvPicPr>
            <a:picLocks noChangeAspect="1"/>
          </p:cNvPicPr>
          <p:nvPr/>
        </p:nvPicPr>
        <p:blipFill>
          <a:blip r:embed="rId5"/>
          <a:stretch>
            <a:fillRect/>
          </a:stretch>
        </p:blipFill>
        <p:spPr>
          <a:xfrm>
            <a:off x="2913425" y="1967060"/>
            <a:ext cx="2887462" cy="2160000"/>
          </a:xfrm>
          <a:prstGeom prst="rect">
            <a:avLst/>
          </a:prstGeom>
        </p:spPr>
      </p:pic>
      <p:pic>
        <p:nvPicPr>
          <p:cNvPr id="9" name="Picture 8">
            <a:extLst>
              <a:ext uri="{FF2B5EF4-FFF2-40B4-BE49-F238E27FC236}">
                <a16:creationId xmlns:a16="http://schemas.microsoft.com/office/drawing/2014/main" id="{8D59C077-953A-4F70-001A-AE6F6AE4D875}"/>
              </a:ext>
            </a:extLst>
          </p:cNvPr>
          <p:cNvPicPr>
            <a:picLocks noChangeAspect="1"/>
          </p:cNvPicPr>
          <p:nvPr/>
        </p:nvPicPr>
        <p:blipFill>
          <a:blip r:embed="rId6"/>
          <a:stretch>
            <a:fillRect/>
          </a:stretch>
        </p:blipFill>
        <p:spPr>
          <a:xfrm>
            <a:off x="2913425" y="4247574"/>
            <a:ext cx="2887462" cy="2160000"/>
          </a:xfrm>
          <a:prstGeom prst="rect">
            <a:avLst/>
          </a:prstGeom>
        </p:spPr>
      </p:pic>
      <p:pic>
        <p:nvPicPr>
          <p:cNvPr id="10" name="Picture 9">
            <a:extLst>
              <a:ext uri="{FF2B5EF4-FFF2-40B4-BE49-F238E27FC236}">
                <a16:creationId xmlns:a16="http://schemas.microsoft.com/office/drawing/2014/main" id="{569F85EF-DBF6-2F00-A489-F5055CC3B8D3}"/>
              </a:ext>
            </a:extLst>
          </p:cNvPr>
          <p:cNvPicPr>
            <a:picLocks noChangeAspect="1"/>
          </p:cNvPicPr>
          <p:nvPr/>
        </p:nvPicPr>
        <p:blipFill>
          <a:blip r:embed="rId7"/>
          <a:stretch>
            <a:fillRect/>
          </a:stretch>
        </p:blipFill>
        <p:spPr>
          <a:xfrm>
            <a:off x="6035041" y="2066000"/>
            <a:ext cx="2781300" cy="400050"/>
          </a:xfrm>
          <a:prstGeom prst="rect">
            <a:avLst/>
          </a:prstGeom>
        </p:spPr>
      </p:pic>
      <p:pic>
        <p:nvPicPr>
          <p:cNvPr id="11" name="Picture 10">
            <a:extLst>
              <a:ext uri="{FF2B5EF4-FFF2-40B4-BE49-F238E27FC236}">
                <a16:creationId xmlns:a16="http://schemas.microsoft.com/office/drawing/2014/main" id="{308A05F9-6968-F3DC-5ED7-97F8667BC938}"/>
              </a:ext>
            </a:extLst>
          </p:cNvPr>
          <p:cNvPicPr>
            <a:picLocks noChangeAspect="1"/>
          </p:cNvPicPr>
          <p:nvPr/>
        </p:nvPicPr>
        <p:blipFill>
          <a:blip r:embed="rId8"/>
          <a:stretch>
            <a:fillRect/>
          </a:stretch>
        </p:blipFill>
        <p:spPr>
          <a:xfrm>
            <a:off x="5981960" y="2813362"/>
            <a:ext cx="2887462" cy="2275712"/>
          </a:xfrm>
          <a:prstGeom prst="rect">
            <a:avLst/>
          </a:prstGeom>
        </p:spPr>
      </p:pic>
    </p:spTree>
    <p:extLst>
      <p:ext uri="{BB962C8B-B14F-4D97-AF65-F5344CB8AC3E}">
        <p14:creationId xmlns:p14="http://schemas.microsoft.com/office/powerpoint/2010/main" val="8194234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2E01EB-D412-4050-ABFA-A31803BBDC21}"/>
              </a:ext>
            </a:extLst>
          </p:cNvPr>
          <p:cNvSpPr>
            <a:spLocks noGrp="1"/>
          </p:cNvSpPr>
          <p:nvPr>
            <p:ph type="title"/>
          </p:nvPr>
        </p:nvSpPr>
        <p:spPr/>
        <p:txBody>
          <a:bodyPr/>
          <a:lstStyle/>
          <a:p>
            <a:r>
              <a:rPr lang="en-US" dirty="0"/>
              <a:t>Calling One Function within Another</a:t>
            </a:r>
          </a:p>
        </p:txBody>
      </p:sp>
      <p:sp>
        <p:nvSpPr>
          <p:cNvPr id="8" name="Content Placeholder 7">
            <a:extLst>
              <a:ext uri="{FF2B5EF4-FFF2-40B4-BE49-F238E27FC236}">
                <a16:creationId xmlns:a16="http://schemas.microsoft.com/office/drawing/2014/main" id="{8E164DBF-DC33-47C3-BD86-DF3D9C56B417}"/>
              </a:ext>
            </a:extLst>
          </p:cNvPr>
          <p:cNvSpPr>
            <a:spLocks noGrp="1"/>
          </p:cNvSpPr>
          <p:nvPr>
            <p:ph sz="quarter" idx="11"/>
          </p:nvPr>
        </p:nvSpPr>
        <p:spPr>
          <a:xfrm>
            <a:off x="342900" y="1334993"/>
            <a:ext cx="8458200" cy="481969"/>
          </a:xfrm>
        </p:spPr>
        <p:txBody>
          <a:bodyPr/>
          <a:lstStyle/>
          <a:p>
            <a:r>
              <a:rPr lang="en-US" dirty="0"/>
              <a:t>One anonymous function can call another to implement </a:t>
            </a:r>
          </a:p>
        </p:txBody>
      </p:sp>
      <p:sp>
        <p:nvSpPr>
          <p:cNvPr id="11" name="Content Placeholder 10">
            <a:extLst>
              <a:ext uri="{FF2B5EF4-FFF2-40B4-BE49-F238E27FC236}">
                <a16:creationId xmlns:a16="http://schemas.microsoft.com/office/drawing/2014/main" id="{B79866B8-3A16-4FBE-B236-A53B7EF25790}"/>
              </a:ext>
            </a:extLst>
          </p:cNvPr>
          <p:cNvSpPr>
            <a:spLocks noGrp="1"/>
          </p:cNvSpPr>
          <p:nvPr>
            <p:ph sz="quarter" idx="14"/>
          </p:nvPr>
        </p:nvSpPr>
        <p:spPr>
          <a:xfrm>
            <a:off x="342900" y="1710767"/>
            <a:ext cx="5579598" cy="510819"/>
          </a:xfrm>
        </p:spPr>
        <p:txBody>
          <a:bodyPr/>
          <a:lstStyle/>
          <a:p>
            <a:r>
              <a:rPr lang="en-US" dirty="0"/>
              <a:t>function composition. Consider the function</a:t>
            </a:r>
          </a:p>
        </p:txBody>
      </p:sp>
      <p:graphicFrame>
        <p:nvGraphicFramePr>
          <p:cNvPr id="16" name="Object 15">
            <a:extLst>
              <a:ext uri="{FF2B5EF4-FFF2-40B4-BE49-F238E27FC236}">
                <a16:creationId xmlns:a16="http://schemas.microsoft.com/office/drawing/2014/main" id="{F9D862CA-B01E-4328-B870-428C3797D22C}"/>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501288146"/>
              </p:ext>
            </p:extLst>
          </p:nvPr>
        </p:nvGraphicFramePr>
        <p:xfrm>
          <a:off x="5908675" y="1725613"/>
          <a:ext cx="1289050" cy="546100"/>
        </p:xfrm>
        <a:graphic>
          <a:graphicData uri="http://schemas.openxmlformats.org/presentationml/2006/ole">
            <mc:AlternateContent xmlns:mc="http://schemas.openxmlformats.org/markup-compatibility/2006">
              <mc:Choice xmlns:v="urn:schemas-microsoft-com:vml" Requires="v">
                <p:oleObj name="Equation" r:id="rId2" imgW="660240" imgH="279360" progId="Equation.DSMT4">
                  <p:embed/>
                </p:oleObj>
              </mc:Choice>
              <mc:Fallback>
                <p:oleObj name="Equation" r:id="rId2" imgW="660240" imgH="279360" progId="Equation.DSMT4">
                  <p:embed/>
                  <p:pic>
                    <p:nvPicPr>
                      <p:cNvPr id="0" name=""/>
                      <p:cNvPicPr/>
                      <p:nvPr/>
                    </p:nvPicPr>
                    <p:blipFill>
                      <a:blip r:embed="rId3"/>
                      <a:stretch>
                        <a:fillRect/>
                      </a:stretch>
                    </p:blipFill>
                    <p:spPr>
                      <a:xfrm>
                        <a:off x="5908675" y="1725613"/>
                        <a:ext cx="1289050" cy="546100"/>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id="{49A34E89-45BD-42EF-B62A-4C349197A5A7}"/>
              </a:ext>
            </a:extLst>
          </p:cNvPr>
          <p:cNvSpPr>
            <a:spLocks noGrp="1"/>
          </p:cNvSpPr>
          <p:nvPr>
            <p:ph sz="quarter" idx="15"/>
          </p:nvPr>
        </p:nvSpPr>
        <p:spPr>
          <a:xfrm>
            <a:off x="7225325" y="1715238"/>
            <a:ext cx="1575775" cy="529676"/>
          </a:xfrm>
        </p:spPr>
        <p:txBody>
          <a:bodyPr/>
          <a:lstStyle/>
          <a:p>
            <a:r>
              <a:rPr lang="en-US" dirty="0"/>
              <a:t>It is</a:t>
            </a:r>
          </a:p>
        </p:txBody>
      </p:sp>
      <p:sp>
        <p:nvSpPr>
          <p:cNvPr id="13" name="Content Placeholder 12">
            <a:extLst>
              <a:ext uri="{FF2B5EF4-FFF2-40B4-BE49-F238E27FC236}">
                <a16:creationId xmlns:a16="http://schemas.microsoft.com/office/drawing/2014/main" id="{83596824-9175-41F9-8D82-6FEA0A0DBECC}"/>
              </a:ext>
            </a:extLst>
          </p:cNvPr>
          <p:cNvSpPr>
            <a:spLocks noGrp="1"/>
          </p:cNvSpPr>
          <p:nvPr>
            <p:ph sz="quarter" idx="16"/>
          </p:nvPr>
        </p:nvSpPr>
        <p:spPr>
          <a:xfrm>
            <a:off x="342900" y="2094638"/>
            <a:ext cx="3427242" cy="529676"/>
          </a:xfrm>
        </p:spPr>
        <p:txBody>
          <a:bodyPr/>
          <a:lstStyle/>
          <a:p>
            <a:r>
              <a:rPr lang="en-US" dirty="0"/>
              <a:t>composed of the functions</a:t>
            </a:r>
          </a:p>
        </p:txBody>
      </p:sp>
      <p:graphicFrame>
        <p:nvGraphicFramePr>
          <p:cNvPr id="19" name="Object 18">
            <a:extLst>
              <a:ext uri="{FF2B5EF4-FFF2-40B4-BE49-F238E27FC236}">
                <a16:creationId xmlns:a16="http://schemas.microsoft.com/office/drawing/2014/main" id="{A467C11E-4847-4F3F-9314-3F96151E2FC3}"/>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576170421"/>
              </p:ext>
            </p:extLst>
          </p:nvPr>
        </p:nvGraphicFramePr>
        <p:xfrm>
          <a:off x="3723140" y="2124184"/>
          <a:ext cx="3680863" cy="474950"/>
        </p:xfrm>
        <a:graphic>
          <a:graphicData uri="http://schemas.openxmlformats.org/presentationml/2006/ole">
            <mc:AlternateContent xmlns:mc="http://schemas.openxmlformats.org/markup-compatibility/2006">
              <mc:Choice xmlns:v="urn:schemas-microsoft-com:vml" Requires="v">
                <p:oleObj name="Equation" r:id="rId4" imgW="1968480" imgH="253800" progId="Equation.DSMT4">
                  <p:embed/>
                </p:oleObj>
              </mc:Choice>
              <mc:Fallback>
                <p:oleObj name="Equation" r:id="rId4" imgW="1968480" imgH="253800" progId="Equation.DSMT4">
                  <p:embed/>
                  <p:pic>
                    <p:nvPicPr>
                      <p:cNvPr id="0" name=""/>
                      <p:cNvPicPr/>
                      <p:nvPr/>
                    </p:nvPicPr>
                    <p:blipFill>
                      <a:blip r:embed="rId5"/>
                      <a:stretch>
                        <a:fillRect/>
                      </a:stretch>
                    </p:blipFill>
                    <p:spPr>
                      <a:xfrm>
                        <a:off x="3723140" y="2124184"/>
                        <a:ext cx="3680863" cy="474950"/>
                      </a:xfrm>
                      <a:prstGeom prst="rect">
                        <a:avLst/>
                      </a:prstGeom>
                    </p:spPr>
                  </p:pic>
                </p:oleObj>
              </mc:Fallback>
            </mc:AlternateContent>
          </a:graphicData>
        </a:graphic>
      </p:graphicFrame>
      <p:sp>
        <p:nvSpPr>
          <p:cNvPr id="14" name="Content Placeholder 13">
            <a:extLst>
              <a:ext uri="{FF2B5EF4-FFF2-40B4-BE49-F238E27FC236}">
                <a16:creationId xmlns:a16="http://schemas.microsoft.com/office/drawing/2014/main" id="{746EBB2E-4AA7-4E26-8C89-1646FB43BCBD}"/>
              </a:ext>
            </a:extLst>
          </p:cNvPr>
          <p:cNvSpPr>
            <a:spLocks noGrp="1"/>
          </p:cNvSpPr>
          <p:nvPr>
            <p:ph sz="quarter" idx="17"/>
          </p:nvPr>
        </p:nvSpPr>
        <p:spPr>
          <a:xfrm>
            <a:off x="7418072" y="2093541"/>
            <a:ext cx="1383028" cy="507274"/>
          </a:xfrm>
        </p:spPr>
        <p:txBody>
          <a:bodyPr/>
          <a:lstStyle/>
          <a:p>
            <a:r>
              <a:rPr lang="en-US" dirty="0"/>
              <a:t>In</a:t>
            </a:r>
          </a:p>
        </p:txBody>
      </p:sp>
      <p:sp>
        <p:nvSpPr>
          <p:cNvPr id="15" name="Content Placeholder 14">
            <a:extLst>
              <a:ext uri="{FF2B5EF4-FFF2-40B4-BE49-F238E27FC236}">
                <a16:creationId xmlns:a16="http://schemas.microsoft.com/office/drawing/2014/main" id="{8FEE0A65-2169-4418-BA94-631E34347B2F}"/>
              </a:ext>
            </a:extLst>
          </p:cNvPr>
          <p:cNvSpPr>
            <a:spLocks noGrp="1"/>
          </p:cNvSpPr>
          <p:nvPr>
            <p:ph sz="quarter" idx="18"/>
          </p:nvPr>
        </p:nvSpPr>
        <p:spPr>
          <a:xfrm>
            <a:off x="342900" y="2471937"/>
            <a:ext cx="8458200" cy="4041406"/>
          </a:xfrm>
        </p:spPr>
        <p:txBody>
          <a:bodyPr>
            <a:normAutofit lnSpcReduction="10000"/>
          </a:bodyPr>
          <a:lstStyle/>
          <a:p>
            <a:pPr>
              <a:spcBef>
                <a:spcPts val="1200"/>
              </a:spcBef>
              <a:spcAft>
                <a:spcPts val="600"/>
              </a:spcAft>
            </a:pPr>
            <a:r>
              <a:rPr lang="en-US" dirty="0"/>
              <a:t>the following session the function whose handle is </a:t>
            </a:r>
            <a:r>
              <a:rPr lang="en-US" dirty="0">
                <a:latin typeface="Courier Std"/>
              </a:rPr>
              <a:t>h</a:t>
            </a:r>
            <a:r>
              <a:rPr lang="en-US" dirty="0"/>
              <a:t> calls the functions whose handles are </a:t>
            </a:r>
            <a:r>
              <a:rPr lang="en-US" dirty="0">
                <a:latin typeface="Courier Std"/>
              </a:rPr>
              <a:t>f</a:t>
            </a:r>
            <a:r>
              <a:rPr lang="en-US" dirty="0"/>
              <a:t> and </a:t>
            </a:r>
            <a:r>
              <a:rPr lang="en-US" dirty="0">
                <a:latin typeface="Courier Std"/>
              </a:rPr>
              <a:t>g</a:t>
            </a:r>
            <a:r>
              <a:rPr lang="en-US" dirty="0"/>
              <a:t>.</a:t>
            </a:r>
          </a:p>
          <a:p>
            <a:pPr>
              <a:spcBef>
                <a:spcPts val="1800"/>
              </a:spcBef>
            </a:pPr>
            <a:r>
              <a:rPr lang="en-US" dirty="0">
                <a:latin typeface="Courier Std"/>
              </a:rPr>
              <a:t>&gt;&gt;f = @(x) x.^3;</a:t>
            </a:r>
          </a:p>
          <a:p>
            <a:pPr>
              <a:spcBef>
                <a:spcPts val="1200"/>
              </a:spcBef>
            </a:pPr>
            <a:r>
              <a:rPr lang="en-US" dirty="0">
                <a:latin typeface="Courier Std"/>
              </a:rPr>
              <a:t>&gt;&gt;g = @(x) 5*sin(x);</a:t>
            </a:r>
          </a:p>
          <a:p>
            <a:pPr>
              <a:spcBef>
                <a:spcPts val="1200"/>
              </a:spcBef>
            </a:pPr>
            <a:r>
              <a:rPr lang="en-US" dirty="0">
                <a:latin typeface="Courier Std"/>
              </a:rPr>
              <a:t>&gt;&gt;h = @(x) g(f(x));</a:t>
            </a:r>
          </a:p>
          <a:p>
            <a:pPr>
              <a:spcBef>
                <a:spcPts val="1200"/>
              </a:spcBef>
            </a:pPr>
            <a:r>
              <a:rPr lang="en-US" dirty="0">
                <a:latin typeface="Courier Std"/>
              </a:rPr>
              <a:t>&gt;&gt;h(2)</a:t>
            </a:r>
          </a:p>
          <a:p>
            <a:pPr>
              <a:spcBef>
                <a:spcPts val="1200"/>
              </a:spcBef>
            </a:pPr>
            <a:r>
              <a:rPr lang="en-US" dirty="0" err="1">
                <a:latin typeface="Courier Std"/>
              </a:rPr>
              <a:t>ans</a:t>
            </a:r>
            <a:r>
              <a:rPr lang="en-US" dirty="0">
                <a:latin typeface="Courier Std"/>
              </a:rPr>
              <a:t> =</a:t>
            </a:r>
          </a:p>
          <a:p>
            <a:pPr>
              <a:spcBef>
                <a:spcPts val="1200"/>
              </a:spcBef>
            </a:pPr>
            <a:r>
              <a:rPr lang="en-US" dirty="0">
                <a:latin typeface="Courier Std"/>
              </a:rPr>
              <a:t>   4.9468</a:t>
            </a:r>
          </a:p>
        </p:txBody>
      </p:sp>
      <p:sp>
        <p:nvSpPr>
          <p:cNvPr id="6" name="Slide Number Placeholder 5">
            <a:extLst>
              <a:ext uri="{FF2B5EF4-FFF2-40B4-BE49-F238E27FC236}">
                <a16:creationId xmlns:a16="http://schemas.microsoft.com/office/drawing/2014/main" id="{23BA4B40-1914-4D84-80FD-4C5B1DABC27B}"/>
              </a:ext>
            </a:extLst>
          </p:cNvPr>
          <p:cNvSpPr>
            <a:spLocks noGrp="1"/>
          </p:cNvSpPr>
          <p:nvPr>
            <p:ph type="sldNum" sz="quarter" idx="10"/>
          </p:nvPr>
        </p:nvSpPr>
        <p:spPr/>
        <p:txBody>
          <a:bodyPr/>
          <a:lstStyle/>
          <a:p>
            <a:fld id="{68151E55-6873-49E2-B8D5-2F265E6F1973}" type="slidenum">
              <a:rPr lang="en-US" smtClean="0"/>
              <a:t>66</a:t>
            </a:fld>
            <a:endParaRPr lang="en-US" dirty="0"/>
          </a:p>
        </p:txBody>
      </p:sp>
    </p:spTree>
    <p:extLst>
      <p:ext uri="{BB962C8B-B14F-4D97-AF65-F5344CB8AC3E}">
        <p14:creationId xmlns:p14="http://schemas.microsoft.com/office/powerpoint/2010/main" val="7735659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CAC7-2254-197C-A455-5195CEA76523}"/>
              </a:ext>
            </a:extLst>
          </p:cNvPr>
          <p:cNvSpPr>
            <a:spLocks noGrp="1"/>
          </p:cNvSpPr>
          <p:nvPr>
            <p:ph type="title"/>
          </p:nvPr>
        </p:nvSpPr>
        <p:spPr/>
        <p:txBody>
          <a:bodyPr/>
          <a:lstStyle/>
          <a:p>
            <a:r>
              <a:rPr lang="en-US" dirty="0"/>
              <a:t>Question 15</a:t>
            </a:r>
          </a:p>
        </p:txBody>
      </p:sp>
      <p:sp>
        <p:nvSpPr>
          <p:cNvPr id="6" name="Slide Number Placeholder 5">
            <a:extLst>
              <a:ext uri="{FF2B5EF4-FFF2-40B4-BE49-F238E27FC236}">
                <a16:creationId xmlns:a16="http://schemas.microsoft.com/office/drawing/2014/main" id="{ADBF9650-7B25-86AD-7640-E539976CDF81}"/>
              </a:ext>
            </a:extLst>
          </p:cNvPr>
          <p:cNvSpPr>
            <a:spLocks noGrp="1"/>
          </p:cNvSpPr>
          <p:nvPr>
            <p:ph type="sldNum" sz="quarter" idx="10"/>
          </p:nvPr>
        </p:nvSpPr>
        <p:spPr/>
        <p:txBody>
          <a:bodyPr/>
          <a:lstStyle/>
          <a:p>
            <a:fld id="{68151E55-6873-49E2-B8D5-2F265E6F1973}" type="slidenum">
              <a:rPr lang="en-US" smtClean="0"/>
              <a:t>67</a:t>
            </a:fld>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C9F6926-A882-BA9C-39FC-B67D817E7F03}"/>
                  </a:ext>
                </a:extLst>
              </p:cNvPr>
              <p:cNvSpPr txBox="1">
                <a:spLocks/>
              </p:cNvSpPr>
              <p:nvPr/>
            </p:nvSpPr>
            <p:spPr>
              <a:xfrm>
                <a:off x="568720" y="1056448"/>
                <a:ext cx="8006559" cy="3950450"/>
              </a:xfrm>
              <a:prstGeom prst="rect">
                <a:avLst/>
              </a:prstGeom>
            </p:spPr>
            <p:txBody>
              <a:bodyPr/>
              <a:lstStyle>
                <a:lvl1pPr marL="0" indent="0" algn="l" rtl="0" eaLnBrk="0" fontAlgn="base" hangingPunct="0">
                  <a:spcBef>
                    <a:spcPts val="1200"/>
                  </a:spcBef>
                  <a:spcAft>
                    <a:spcPts val="600"/>
                  </a:spcAft>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320040" algn="l" rtl="0" eaLnBrk="0" fontAlgn="base" hangingPunct="0">
                  <a:spcBef>
                    <a:spcPts val="1200"/>
                  </a:spcBef>
                  <a:spcAft>
                    <a:spcPts val="600"/>
                  </a:spcAft>
                  <a:buClr>
                    <a:srgbClr val="214E91"/>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22960" indent="-274320" algn="l" rtl="0" eaLnBrk="0" fontAlgn="base" hangingPunct="0">
                  <a:spcBef>
                    <a:spcPts val="1200"/>
                  </a:spcBef>
                  <a:spcAft>
                    <a:spcPts val="600"/>
                  </a:spcAft>
                  <a:buClr>
                    <a:srgbClr val="B6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188720" indent="-228600" algn="l" rtl="0" eaLnBrk="0" fontAlgn="base" hangingPunct="0">
                  <a:spcBef>
                    <a:spcPts val="1200"/>
                  </a:spcBef>
                  <a:spcAft>
                    <a:spcPts val="600"/>
                  </a:spcAft>
                  <a:buClr>
                    <a:srgbClr val="420747"/>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1554480" indent="-228600" algn="l" rtl="0" eaLnBrk="0" fontAlgn="base" hangingPunct="0">
                  <a:spcBef>
                    <a:spcPts val="1200"/>
                  </a:spcBef>
                  <a:spcAft>
                    <a:spcPts val="60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defTabSz="914400" rtl="0" eaLnBrk="0" fontAlgn="base" latinLnBrk="0" hangingPunct="0">
                  <a:lnSpc>
                    <a:spcPct val="100000"/>
                  </a:lnSpc>
                  <a:spcBef>
                    <a:spcPts val="1800"/>
                  </a:spcBef>
                  <a:spcAft>
                    <a:spcPts val="0"/>
                  </a:spcAft>
                  <a:buClrTx/>
                  <a:buSzTx/>
                  <a:buFont typeface="Arial" panose="020B0604020202020204" pitchFamily="34" charset="0"/>
                  <a:buNone/>
                  <a:tabLst>
                    <a:tab pos="342900" algn="l"/>
                    <a:tab pos="635000" algn="l"/>
                    <a:tab pos="1778000" algn="l"/>
                  </a:tabLst>
                  <a:defRPr/>
                </a:pPr>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Assume </a:t>
                </a:r>
                <a14:m>
                  <m:oMath xmlns:m="http://schemas.openxmlformats.org/officeDocument/2006/math">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𝑓</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 = @(</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𝑥</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 </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𝑥</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.^3</m:t>
                    </m:r>
                  </m:oMath>
                </a14:m>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t>
                </a:r>
                <a14:m>
                  <m:oMath xmlns:m="http://schemas.openxmlformats.org/officeDocument/2006/math">
                    <m:r>
                      <a:rPr kumimoji="0" lang="en-CA" sz="20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rPr>
                      <m:t>     </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𝑔</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 = @(</m:t>
                    </m:r>
                    <m:r>
                      <a:rPr kumimoji="0" lang="en-US"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𝑥</m:t>
                    </m:r>
                    <m:r>
                      <a:rPr kumimoji="0" lang="en-US"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 5∗</m:t>
                    </m:r>
                    <m:r>
                      <a:rPr kumimoji="0" lang="en-US"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𝑠𝑖𝑛</m:t>
                    </m:r>
                    <m:r>
                      <a:rPr kumimoji="0" lang="en-US"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m:t>
                    </m:r>
                    <m:r>
                      <a:rPr kumimoji="0" lang="en-US"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𝑥</m:t>
                    </m:r>
                    <m:r>
                      <a:rPr kumimoji="0" lang="en-US"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m:t>
                    </m:r>
                  </m:oMath>
                </a14:m>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ts val="1200"/>
                  </a:spcBef>
                  <a:spcAft>
                    <a:spcPts val="0"/>
                  </a:spcAft>
                  <a:buClrTx/>
                  <a:buSzTx/>
                  <a:buFont typeface="Arial" panose="020B0604020202020204" pitchFamily="34" charset="0"/>
                  <a:buNone/>
                  <a:tabLst>
                    <a:tab pos="342900" algn="l"/>
                    <a:tab pos="635000" algn="l"/>
                    <a:tab pos="1778000" algn="l"/>
                  </a:tabLst>
                  <a:defRPr/>
                </a:pPr>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Use MATLAB to calculate </a:t>
                </a:r>
                <a14:m>
                  <m:oMath xmlns:m="http://schemas.openxmlformats.org/officeDocument/2006/math">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h</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m:t>
                    </m:r>
                    <m:r>
                      <a:rPr kumimoji="0" lang="en-US" sz="2000" b="0" i="1" u="none" strike="noStrike" kern="1200" cap="none" spc="0" normalizeH="0" baseline="0" noProof="0" dirty="0" err="1" smtClean="0">
                        <a:ln>
                          <a:noFill/>
                        </a:ln>
                        <a:solidFill>
                          <a:sysClr val="windowText" lastClr="000000"/>
                        </a:solidFill>
                        <a:effectLst/>
                        <a:uLnTx/>
                        <a:uFillTx/>
                        <a:latin typeface="Cambria Math" panose="02040503050406030204" pitchFamily="18" charset="0"/>
                      </a:rPr>
                      <m:t>𝑥</m:t>
                    </m:r>
                    <m:r>
                      <a:rPr kumimoji="0" lang="en-US" sz="2000" b="0" i="1" u="none" strike="noStrike" kern="1200" cap="none" spc="0" normalizeH="0" baseline="0" noProof="0" dirty="0" err="1" smtClean="0">
                        <a:ln>
                          <a:noFill/>
                        </a:ln>
                        <a:solidFill>
                          <a:sysClr val="windowText" lastClr="000000"/>
                        </a:solidFill>
                        <a:effectLst/>
                        <a:uLnTx/>
                        <a:uFillTx/>
                        <a:latin typeface="Cambria Math" panose="02040503050406030204" pitchFamily="18" charset="0"/>
                      </a:rPr>
                      <m:t>,</m:t>
                    </m:r>
                    <m:r>
                      <a:rPr kumimoji="0" lang="en-US" sz="2000" b="0" i="1" u="none" strike="noStrike" kern="1200" cap="none" spc="0" normalizeH="0" baseline="0" noProof="0" dirty="0" err="1" smtClean="0">
                        <a:ln>
                          <a:noFill/>
                        </a:ln>
                        <a:solidFill>
                          <a:sysClr val="windowText" lastClr="000000"/>
                        </a:solidFill>
                        <a:effectLst/>
                        <a:uLnTx/>
                        <a:uFillTx/>
                        <a:latin typeface="Cambria Math" panose="02040503050406030204" pitchFamily="18" charset="0"/>
                      </a:rPr>
                      <m:t>𝑦</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𝑔</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𝑓</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𝑥</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))+5∗</m:t>
                    </m:r>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𝑦</m:t>
                    </m:r>
                  </m:oMath>
                </a14:m>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ts val="1200"/>
                  </a:spcBef>
                  <a:spcAft>
                    <a:spcPts val="0"/>
                  </a:spcAft>
                  <a:buClrTx/>
                  <a:buSzTx/>
                  <a:buFont typeface="Arial" panose="020B0604020202020204" pitchFamily="34" charset="0"/>
                  <a:buNone/>
                  <a:tabLst>
                    <a:tab pos="342900" algn="l"/>
                    <a:tab pos="635000" algn="l"/>
                    <a:tab pos="1778000" algn="l"/>
                  </a:tabLst>
                  <a:defRPr/>
                </a:pPr>
                <a:r>
                  <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The value retuned by </a:t>
                </a:r>
                <a14:m>
                  <m:oMath xmlns:m="http://schemas.openxmlformats.org/officeDocument/2006/math">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h</m:t>
                    </m:r>
                    <m:d>
                      <m:dPr>
                        <m:ctrlPr>
                          <a:rPr kumimoji="0" lang="en-US" sz="200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ctrlPr>
                      </m:dPr>
                      <m:e>
                        <m:r>
                          <a:rPr kumimoji="0" lang="en-US"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6,1</m:t>
                        </m:r>
                      </m:e>
                    </m:d>
                  </m:oMath>
                </a14:m>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is </a:t>
                </a:r>
              </a:p>
              <a:p>
                <a:pPr marL="0" marR="0" lvl="0" indent="0" algn="just" defTabSz="914400" rtl="0" eaLnBrk="0" fontAlgn="base" latinLnBrk="0" hangingPunct="0">
                  <a:lnSpc>
                    <a:spcPct val="100000"/>
                  </a:lnSpc>
                  <a:spcBef>
                    <a:spcPts val="1200"/>
                  </a:spcBef>
                  <a:spcAft>
                    <a:spcPts val="0"/>
                  </a:spcAft>
                  <a:buClrTx/>
                  <a:buSzTx/>
                  <a:buFont typeface="Arial" panose="020B0604020202020204" pitchFamily="34" charset="0"/>
                  <a:buNone/>
                  <a:tabLst>
                    <a:tab pos="342900" algn="l"/>
                    <a:tab pos="635000" algn="l"/>
                    <a:tab pos="1778000" algn="l"/>
                  </a:tabLst>
                  <a:defRPr/>
                </a:pPr>
                <a:endPar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9.7</a:t>
                </a:r>
                <a:endPar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14.2</a:t>
                </a:r>
                <a:endPar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8.48 (correct)</a:t>
                </a:r>
              </a:p>
              <a:p>
                <a:pPr marL="514350" marR="0" lvl="0" indent="-514350" algn="just" defTabSz="914400" rtl="0" eaLnBrk="0" fontAlgn="base" latinLnBrk="0" hangingPunct="0">
                  <a:lnSpc>
                    <a:spcPct val="100000"/>
                  </a:lnSpc>
                  <a:spcBef>
                    <a:spcPts val="600"/>
                  </a:spcBef>
                  <a:spcAft>
                    <a:spcPts val="600"/>
                  </a:spcAft>
                  <a:buClrTx/>
                  <a:buSzTx/>
                  <a:buFont typeface="+mj-lt"/>
                  <a:buAutoNum type="alphaLcParenR"/>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13.8</a:t>
                </a:r>
                <a:endPar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mc:Choice>
        <mc:Fallback xmlns="">
          <p:sp>
            <p:nvSpPr>
              <p:cNvPr id="4" name="Content Placeholder 2">
                <a:extLst>
                  <a:ext uri="{FF2B5EF4-FFF2-40B4-BE49-F238E27FC236}">
                    <a16:creationId xmlns:a16="http://schemas.microsoft.com/office/drawing/2014/main" id="{DC9F6926-A882-BA9C-39FC-B67D817E7F03}"/>
                  </a:ext>
                </a:extLst>
              </p:cNvPr>
              <p:cNvSpPr txBox="1">
                <a:spLocks noRot="1" noChangeAspect="1" noMove="1" noResize="1" noEditPoints="1" noAdjustHandles="1" noChangeArrowheads="1" noChangeShapeType="1" noTextEdit="1"/>
              </p:cNvSpPr>
              <p:nvPr/>
            </p:nvSpPr>
            <p:spPr>
              <a:xfrm>
                <a:off x="568720" y="1056448"/>
                <a:ext cx="8006559" cy="3950450"/>
              </a:xfrm>
              <a:prstGeom prst="rect">
                <a:avLst/>
              </a:prstGeom>
              <a:blipFill>
                <a:blip r:embed="rId2"/>
                <a:stretch>
                  <a:fillRect l="-761" t="-77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1FFEE8C-0718-8F61-831E-B5F074E27ABC}"/>
              </a:ext>
            </a:extLst>
          </p:cNvPr>
          <p:cNvPicPr>
            <a:picLocks noChangeAspect="1"/>
          </p:cNvPicPr>
          <p:nvPr/>
        </p:nvPicPr>
        <p:blipFill>
          <a:blip r:embed="rId3"/>
          <a:stretch>
            <a:fillRect/>
          </a:stretch>
        </p:blipFill>
        <p:spPr>
          <a:xfrm>
            <a:off x="5517423" y="3527968"/>
            <a:ext cx="2571750" cy="1800225"/>
          </a:xfrm>
          <a:prstGeom prst="rect">
            <a:avLst/>
          </a:prstGeom>
        </p:spPr>
      </p:pic>
    </p:spTree>
    <p:extLst>
      <p:ext uri="{BB962C8B-B14F-4D97-AF65-F5344CB8AC3E}">
        <p14:creationId xmlns:p14="http://schemas.microsoft.com/office/powerpoint/2010/main" val="10788109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CAC7-2254-197C-A455-5195CEA76523}"/>
              </a:ext>
            </a:extLst>
          </p:cNvPr>
          <p:cNvSpPr>
            <a:spLocks noGrp="1"/>
          </p:cNvSpPr>
          <p:nvPr>
            <p:ph type="title"/>
          </p:nvPr>
        </p:nvSpPr>
        <p:spPr/>
        <p:txBody>
          <a:bodyPr/>
          <a:lstStyle/>
          <a:p>
            <a:r>
              <a:rPr lang="en-US" dirty="0"/>
              <a:t>Question 16</a:t>
            </a:r>
          </a:p>
        </p:txBody>
      </p:sp>
      <p:sp>
        <p:nvSpPr>
          <p:cNvPr id="6" name="Slide Number Placeholder 5">
            <a:extLst>
              <a:ext uri="{FF2B5EF4-FFF2-40B4-BE49-F238E27FC236}">
                <a16:creationId xmlns:a16="http://schemas.microsoft.com/office/drawing/2014/main" id="{ADBF9650-7B25-86AD-7640-E539976CDF81}"/>
              </a:ext>
            </a:extLst>
          </p:cNvPr>
          <p:cNvSpPr>
            <a:spLocks noGrp="1"/>
          </p:cNvSpPr>
          <p:nvPr>
            <p:ph type="sldNum" sz="quarter" idx="10"/>
          </p:nvPr>
        </p:nvSpPr>
        <p:spPr/>
        <p:txBody>
          <a:bodyPr/>
          <a:lstStyle/>
          <a:p>
            <a:fld id="{68151E55-6873-49E2-B8D5-2F265E6F1973}" type="slidenum">
              <a:rPr lang="en-US" smtClean="0"/>
              <a:t>68</a:t>
            </a:fld>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29AE7C40-EF71-2C19-5D4B-CB3E2E6A2E31}"/>
                  </a:ext>
                </a:extLst>
              </p:cNvPr>
              <p:cNvSpPr txBox="1">
                <a:spLocks/>
              </p:cNvSpPr>
              <p:nvPr/>
            </p:nvSpPr>
            <p:spPr>
              <a:xfrm>
                <a:off x="568720" y="1033963"/>
                <a:ext cx="8006559" cy="1600200"/>
              </a:xfrm>
              <a:prstGeom prst="rect">
                <a:avLst/>
              </a:prstGeom>
            </p:spPr>
            <p:txBody>
              <a:bodyPr/>
              <a:lstStyle>
                <a:lvl1pPr marL="0" indent="0" algn="l" rtl="0" eaLnBrk="0" fontAlgn="base" hangingPunct="0">
                  <a:spcBef>
                    <a:spcPts val="1200"/>
                  </a:spcBef>
                  <a:spcAft>
                    <a:spcPts val="600"/>
                  </a:spcAft>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320040" algn="l" rtl="0" eaLnBrk="0" fontAlgn="base" hangingPunct="0">
                  <a:spcBef>
                    <a:spcPts val="1200"/>
                  </a:spcBef>
                  <a:spcAft>
                    <a:spcPts val="600"/>
                  </a:spcAft>
                  <a:buClr>
                    <a:srgbClr val="214E91"/>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22960" indent="-274320" algn="l" rtl="0" eaLnBrk="0" fontAlgn="base" hangingPunct="0">
                  <a:spcBef>
                    <a:spcPts val="1200"/>
                  </a:spcBef>
                  <a:spcAft>
                    <a:spcPts val="600"/>
                  </a:spcAft>
                  <a:buClr>
                    <a:srgbClr val="B6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188720" indent="-228600" algn="l" rtl="0" eaLnBrk="0" fontAlgn="base" hangingPunct="0">
                  <a:spcBef>
                    <a:spcPts val="1200"/>
                  </a:spcBef>
                  <a:spcAft>
                    <a:spcPts val="600"/>
                  </a:spcAft>
                  <a:buClr>
                    <a:srgbClr val="420747"/>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1554480" indent="-228600" algn="l" rtl="0" eaLnBrk="0" fontAlgn="base" hangingPunct="0">
                  <a:spcBef>
                    <a:spcPts val="1200"/>
                  </a:spcBef>
                  <a:spcAft>
                    <a:spcPts val="60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defTabSz="914400" rtl="0" eaLnBrk="0" fontAlgn="base" latinLnBrk="0" hangingPunct="0">
                  <a:lnSpc>
                    <a:spcPct val="100000"/>
                  </a:lnSpc>
                  <a:spcBef>
                    <a:spcPts val="1200"/>
                  </a:spcBef>
                  <a:spcAft>
                    <a:spcPts val="600"/>
                  </a:spcAft>
                  <a:buClrTx/>
                  <a:buSzTx/>
                  <a:buFont typeface="Arial" panose="020B0604020202020204" pitchFamily="34" charset="0"/>
                  <a:buNone/>
                  <a:tabLst/>
                  <a:defRPr/>
                </a:pPr>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Create four anonymous functions to represent the function </a:t>
                </a:r>
                <a14:m>
                  <m:oMath xmlns:m="http://schemas.openxmlformats.org/officeDocument/2006/math">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6</m:t>
                    </m:r>
                    <m:sSup>
                      <m:sSupPr>
                        <m:ctrlPr>
                          <a:rPr kumimoji="0" lang="en-CA" sz="200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ctrlPr>
                      </m:sSupPr>
                      <m:e>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𝑒</m:t>
                        </m:r>
                      </m:e>
                      <m:sup>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3</m:t>
                        </m:r>
                        <m:func>
                          <m:funcPr>
                            <m:ctrlPr>
                              <a:rPr kumimoji="0" lang="en-CA" sz="200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ctrlPr>
                          </m:funcPr>
                          <m:fName>
                            <m:r>
                              <m:rPr>
                                <m:sty m:val="p"/>
                              </m:rPr>
                              <a:rPr kumimoji="0" lang="en-CA" sz="20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rPr>
                              <m:t>cos</m:t>
                            </m:r>
                          </m:fName>
                          <m:e>
                            <m:sSup>
                              <m:sSupPr>
                                <m:ctrlPr>
                                  <a:rPr kumimoji="0" lang="en-CA" sz="200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ctrlPr>
                              </m:sSupPr>
                              <m:e>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𝑥</m:t>
                                </m:r>
                              </m:e>
                              <m:sup>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2</m:t>
                                </m:r>
                              </m:sup>
                            </m:sSup>
                          </m:e>
                        </m:func>
                      </m:sup>
                    </m:sSup>
                  </m:oMath>
                </a14:m>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which is composed of the functions </a:t>
                </a:r>
                <a14:m>
                  <m:oMath xmlns:m="http://schemas.openxmlformats.org/officeDocument/2006/math">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h</m:t>
                    </m:r>
                    <m:d>
                      <m:dPr>
                        <m:ctrlPr>
                          <a:rPr kumimoji="0" lang="en-CA" sz="200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ctrlPr>
                      </m:dPr>
                      <m:e>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𝑧</m:t>
                        </m:r>
                      </m:e>
                    </m:d>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 </m:t>
                    </m:r>
                    <m:sSup>
                      <m:sSupPr>
                        <m:ctrlPr>
                          <a:rPr kumimoji="0" lang="en-CA" sz="200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ctrlPr>
                      </m:sSupPr>
                      <m:e>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6</m:t>
                        </m:r>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𝑒</m:t>
                        </m:r>
                      </m:e>
                      <m:sup>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𝑧</m:t>
                        </m:r>
                      </m:sup>
                    </m:sSup>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 </m:t>
                    </m:r>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𝑔</m:t>
                    </m:r>
                    <m:d>
                      <m:dPr>
                        <m:ctrlPr>
                          <a:rPr kumimoji="0" lang="en-CA" sz="200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ctrlPr>
                      </m:dPr>
                      <m:e>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𝑦</m:t>
                        </m:r>
                      </m:e>
                    </m:d>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=3</m:t>
                    </m:r>
                    <m:func>
                      <m:funcPr>
                        <m:ctrlPr>
                          <a:rPr kumimoji="0" lang="en-CA" sz="200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ctrlPr>
                      </m:funcPr>
                      <m:fName>
                        <m:r>
                          <m:rPr>
                            <m:sty m:val="p"/>
                          </m:rPr>
                          <a:rPr kumimoji="0" lang="en-CA" sz="20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rPr>
                          <m:t>cos</m:t>
                        </m:r>
                      </m:fName>
                      <m:e>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𝑦</m:t>
                        </m:r>
                      </m:e>
                    </m:func>
                  </m:oMath>
                </a14:m>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and </a:t>
                </a:r>
                <a14:m>
                  <m:oMath xmlns:m="http://schemas.openxmlformats.org/officeDocument/2006/math">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𝑓</m:t>
                    </m:r>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m:t>
                    </m:r>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𝑥</m:t>
                    </m:r>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 = </m:t>
                    </m:r>
                    <m:sSup>
                      <m:sSupPr>
                        <m:ctrlPr>
                          <a:rPr kumimoji="0" lang="en-CA" sz="200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ctrlPr>
                      </m:sSupPr>
                      <m:e>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𝑥</m:t>
                        </m:r>
                      </m:e>
                      <m:sup>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2</m:t>
                        </m:r>
                      </m:sup>
                    </m:sSup>
                  </m:oMath>
                </a14:m>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Use the anonymous functions to plot </a:t>
                </a:r>
                <a14:m>
                  <m:oMath xmlns:m="http://schemas.openxmlformats.org/officeDocument/2006/math">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6</m:t>
                    </m:r>
                    <m:sSup>
                      <m:sSupPr>
                        <m:ctrlPr>
                          <a:rPr kumimoji="0" lang="en-CA" sz="2000" i="1" u="none" strike="noStrike" kern="1200" cap="none" spc="0" normalizeH="0" baseline="0" noProof="0" dirty="0">
                            <a:ln>
                              <a:noFill/>
                            </a:ln>
                            <a:solidFill>
                              <a:sysClr val="windowText" lastClr="000000"/>
                            </a:solidFill>
                            <a:effectLst/>
                            <a:uLnTx/>
                            <a:uFillTx/>
                            <a:latin typeface="Cambria Math" panose="02040503050406030204" pitchFamily="18" charset="0"/>
                          </a:rPr>
                        </m:ctrlPr>
                      </m:sSupPr>
                      <m:e>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𝑒</m:t>
                        </m:r>
                      </m:e>
                      <m:sup>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3</m:t>
                        </m:r>
                        <m:func>
                          <m:funcPr>
                            <m:ctrlPr>
                              <a:rPr kumimoji="0" lang="en-CA" sz="2000" i="1" u="none" strike="noStrike" kern="1200" cap="none" spc="0" normalizeH="0" baseline="0" noProof="0" dirty="0">
                                <a:ln>
                                  <a:noFill/>
                                </a:ln>
                                <a:solidFill>
                                  <a:sysClr val="windowText" lastClr="000000"/>
                                </a:solidFill>
                                <a:effectLst/>
                                <a:uLnTx/>
                                <a:uFillTx/>
                                <a:latin typeface="Cambria Math" panose="02040503050406030204" pitchFamily="18" charset="0"/>
                              </a:rPr>
                            </m:ctrlPr>
                          </m:funcPr>
                          <m:fName>
                            <m:r>
                              <m:rPr>
                                <m:sty m:val="p"/>
                              </m:rPr>
                              <a:rPr kumimoji="0" lang="en-CA" sz="2000" b="0" i="0" u="none" strike="noStrike" kern="1200" cap="none" spc="0" normalizeH="0" baseline="0" noProof="0" dirty="0">
                                <a:ln>
                                  <a:noFill/>
                                </a:ln>
                                <a:solidFill>
                                  <a:sysClr val="windowText" lastClr="000000"/>
                                </a:solidFill>
                                <a:effectLst/>
                                <a:uLnTx/>
                                <a:uFillTx/>
                                <a:latin typeface="Cambria Math" panose="02040503050406030204" pitchFamily="18" charset="0"/>
                              </a:rPr>
                              <m:t>cos</m:t>
                            </m:r>
                          </m:fName>
                          <m:e>
                            <m:sSup>
                              <m:sSupPr>
                                <m:ctrlPr>
                                  <a:rPr kumimoji="0" lang="en-CA" sz="2000" i="1" u="none" strike="noStrike" kern="1200" cap="none" spc="0" normalizeH="0" baseline="0" noProof="0" dirty="0">
                                    <a:ln>
                                      <a:noFill/>
                                    </a:ln>
                                    <a:solidFill>
                                      <a:sysClr val="windowText" lastClr="000000"/>
                                    </a:solidFill>
                                    <a:effectLst/>
                                    <a:uLnTx/>
                                    <a:uFillTx/>
                                    <a:latin typeface="Cambria Math" panose="02040503050406030204" pitchFamily="18" charset="0"/>
                                  </a:rPr>
                                </m:ctrlPr>
                              </m:sSupPr>
                              <m:e>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𝑥</m:t>
                                </m:r>
                              </m:e>
                              <m:sup>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2</m:t>
                                </m:r>
                              </m:sup>
                            </m:sSup>
                          </m:e>
                        </m:func>
                      </m:sup>
                    </m:sSup>
                  </m:oMath>
                </a14:m>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over the range </a:t>
                </a:r>
                <a14:m>
                  <m:oMath xmlns:m="http://schemas.openxmlformats.org/officeDocument/2006/math">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0 ≤ </m:t>
                    </m:r>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𝑥</m:t>
                    </m:r>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 ≤ 4</m:t>
                    </m:r>
                  </m:oMath>
                </a14:m>
                <a:r>
                  <a:rPr kumimoji="0" lang="en-CA"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t>
                </a:r>
                <a:endParaRPr kumimoji="0" lang="en-US" sz="2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mc:Choice>
        <mc:Fallback xmlns="">
          <p:sp>
            <p:nvSpPr>
              <p:cNvPr id="4" name="Content Placeholder 2">
                <a:extLst>
                  <a:ext uri="{FF2B5EF4-FFF2-40B4-BE49-F238E27FC236}">
                    <a16:creationId xmlns:a16="http://schemas.microsoft.com/office/drawing/2014/main" id="{29AE7C40-EF71-2C19-5D4B-CB3E2E6A2E31}"/>
                  </a:ext>
                </a:extLst>
              </p:cNvPr>
              <p:cNvSpPr txBox="1">
                <a:spLocks noRot="1" noChangeAspect="1" noMove="1" noResize="1" noEditPoints="1" noAdjustHandles="1" noChangeArrowheads="1" noChangeShapeType="1" noTextEdit="1"/>
              </p:cNvSpPr>
              <p:nvPr/>
            </p:nvSpPr>
            <p:spPr>
              <a:xfrm>
                <a:off x="568720" y="1033963"/>
                <a:ext cx="8006559" cy="1600200"/>
              </a:xfrm>
              <a:prstGeom prst="rect">
                <a:avLst/>
              </a:prstGeom>
              <a:blipFill>
                <a:blip r:embed="rId2"/>
                <a:stretch>
                  <a:fillRect l="-761" r="-76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200A9B1-E507-D045-C7C6-F9B2843D6460}"/>
              </a:ext>
            </a:extLst>
          </p:cNvPr>
          <p:cNvPicPr>
            <a:picLocks noChangeAspect="1"/>
          </p:cNvPicPr>
          <p:nvPr/>
        </p:nvPicPr>
        <p:blipFill rotWithShape="1">
          <a:blip r:embed="rId3"/>
          <a:srcRect l="6882" b="4948"/>
          <a:stretch/>
        </p:blipFill>
        <p:spPr>
          <a:xfrm>
            <a:off x="1459880" y="2834692"/>
            <a:ext cx="3417903" cy="2609898"/>
          </a:xfrm>
          <a:prstGeom prst="rect">
            <a:avLst/>
          </a:prstGeom>
        </p:spPr>
      </p:pic>
      <p:pic>
        <p:nvPicPr>
          <p:cNvPr id="7" name="Picture 6">
            <a:extLst>
              <a:ext uri="{FF2B5EF4-FFF2-40B4-BE49-F238E27FC236}">
                <a16:creationId xmlns:a16="http://schemas.microsoft.com/office/drawing/2014/main" id="{ABE6EAEA-509F-0820-392F-3744378706BA}"/>
              </a:ext>
            </a:extLst>
          </p:cNvPr>
          <p:cNvPicPr>
            <a:picLocks noChangeAspect="1"/>
          </p:cNvPicPr>
          <p:nvPr/>
        </p:nvPicPr>
        <p:blipFill>
          <a:blip r:embed="rId4"/>
          <a:stretch>
            <a:fillRect/>
          </a:stretch>
        </p:blipFill>
        <p:spPr>
          <a:xfrm>
            <a:off x="5502611" y="2342212"/>
            <a:ext cx="2809875" cy="3743325"/>
          </a:xfrm>
          <a:prstGeom prst="rect">
            <a:avLst/>
          </a:prstGeom>
        </p:spPr>
      </p:pic>
    </p:spTree>
    <p:extLst>
      <p:ext uri="{BB962C8B-B14F-4D97-AF65-F5344CB8AC3E}">
        <p14:creationId xmlns:p14="http://schemas.microsoft.com/office/powerpoint/2010/main" val="39701882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A61EE8A-0F36-4CDC-9FAE-D896B6D71E2B}"/>
              </a:ext>
            </a:extLst>
          </p:cNvPr>
          <p:cNvSpPr>
            <a:spLocks noGrp="1"/>
          </p:cNvSpPr>
          <p:nvPr>
            <p:ph type="title"/>
          </p:nvPr>
        </p:nvSpPr>
        <p:spPr/>
        <p:txBody>
          <a:bodyPr/>
          <a:lstStyle/>
          <a:p>
            <a:r>
              <a:rPr lang="en-US" dirty="0"/>
              <a:t>Variables and Anonymous Functions </a:t>
            </a:r>
            <a:r>
              <a:rPr lang="en-US" sz="1200" dirty="0"/>
              <a:t>1</a:t>
            </a:r>
          </a:p>
        </p:txBody>
      </p:sp>
      <p:sp>
        <p:nvSpPr>
          <p:cNvPr id="13" name="Content Placeholder 12">
            <a:extLst>
              <a:ext uri="{FF2B5EF4-FFF2-40B4-BE49-F238E27FC236}">
                <a16:creationId xmlns:a16="http://schemas.microsoft.com/office/drawing/2014/main" id="{CBEE37A1-4C75-45A7-A356-3CC62DD0E070}"/>
              </a:ext>
            </a:extLst>
          </p:cNvPr>
          <p:cNvSpPr>
            <a:spLocks noGrp="1"/>
          </p:cNvSpPr>
          <p:nvPr>
            <p:ph sz="quarter" idx="11"/>
          </p:nvPr>
        </p:nvSpPr>
        <p:spPr>
          <a:xfrm>
            <a:off x="860767" y="1502229"/>
            <a:ext cx="7422466" cy="4746171"/>
          </a:xfrm>
        </p:spPr>
        <p:txBody>
          <a:bodyPr/>
          <a:lstStyle/>
          <a:p>
            <a:r>
              <a:rPr lang="en-US" dirty="0"/>
              <a:t>Variables can appear in anonymous functions in two ways:</a:t>
            </a:r>
            <a:br>
              <a:rPr lang="en-US" dirty="0"/>
            </a:br>
            <a:r>
              <a:rPr lang="en-US" dirty="0"/>
              <a:t>As variables specified in the argument list, as for example </a:t>
            </a:r>
            <a:r>
              <a:rPr lang="en-US" dirty="0">
                <a:latin typeface="Courier Std"/>
              </a:rPr>
              <a:t>f = @(x) x.^3;</a:t>
            </a:r>
            <a:r>
              <a:rPr lang="en-US" dirty="0"/>
              <a:t>, and</a:t>
            </a:r>
          </a:p>
        </p:txBody>
      </p:sp>
      <p:sp>
        <p:nvSpPr>
          <p:cNvPr id="11" name="Slide Number Placeholder 10">
            <a:extLst>
              <a:ext uri="{FF2B5EF4-FFF2-40B4-BE49-F238E27FC236}">
                <a16:creationId xmlns:a16="http://schemas.microsoft.com/office/drawing/2014/main" id="{1DCACE95-DAC0-455A-8FAF-97F9D9A11F70}"/>
              </a:ext>
            </a:extLst>
          </p:cNvPr>
          <p:cNvSpPr>
            <a:spLocks noGrp="1"/>
          </p:cNvSpPr>
          <p:nvPr>
            <p:ph type="sldNum" sz="quarter" idx="10"/>
          </p:nvPr>
        </p:nvSpPr>
        <p:spPr/>
        <p:txBody>
          <a:bodyPr/>
          <a:lstStyle/>
          <a:p>
            <a:fld id="{68151E55-6873-49E2-B8D5-2F265E6F1973}" type="slidenum">
              <a:rPr lang="en-US" smtClean="0"/>
              <a:t>69</a:t>
            </a:fld>
            <a:endParaRPr lang="en-US" dirty="0"/>
          </a:p>
        </p:txBody>
      </p:sp>
    </p:spTree>
    <p:extLst>
      <p:ext uri="{BB962C8B-B14F-4D97-AF65-F5344CB8AC3E}">
        <p14:creationId xmlns:p14="http://schemas.microsoft.com/office/powerpoint/2010/main" val="1921208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6BC1-99E9-4BA9-922C-B7E0DE3D190B}"/>
              </a:ext>
            </a:extLst>
          </p:cNvPr>
          <p:cNvSpPr>
            <a:spLocks noGrp="1"/>
          </p:cNvSpPr>
          <p:nvPr>
            <p:ph type="title"/>
          </p:nvPr>
        </p:nvSpPr>
        <p:spPr/>
        <p:txBody>
          <a:bodyPr/>
          <a:lstStyle/>
          <a:p>
            <a:r>
              <a:rPr lang="en-US" dirty="0"/>
              <a:t>Operations with Complex Numbers </a:t>
            </a:r>
            <a:r>
              <a:rPr lang="en-US" sz="1200" dirty="0"/>
              <a:t>1</a:t>
            </a:r>
          </a:p>
        </p:txBody>
      </p:sp>
      <p:sp>
        <p:nvSpPr>
          <p:cNvPr id="3" name="Content Placeholder 2">
            <a:extLst>
              <a:ext uri="{FF2B5EF4-FFF2-40B4-BE49-F238E27FC236}">
                <a16:creationId xmlns:a16="http://schemas.microsoft.com/office/drawing/2014/main" id="{9AEC7445-DE54-4FF3-8AE7-646DA1D40654}"/>
              </a:ext>
            </a:extLst>
          </p:cNvPr>
          <p:cNvSpPr>
            <a:spLocks noGrp="1"/>
          </p:cNvSpPr>
          <p:nvPr>
            <p:ph sz="quarter" idx="11"/>
          </p:nvPr>
        </p:nvSpPr>
        <p:spPr>
          <a:xfrm>
            <a:off x="342900" y="1502229"/>
            <a:ext cx="8458200" cy="4926706"/>
          </a:xfrm>
        </p:spPr>
        <p:txBody>
          <a:bodyPr>
            <a:normAutofit lnSpcReduction="10000"/>
          </a:bodyPr>
          <a:lstStyle/>
          <a:p>
            <a:pPr defTabSz="342900">
              <a:spcBef>
                <a:spcPts val="600"/>
              </a:spcBef>
              <a:spcAft>
                <a:spcPts val="600"/>
              </a:spcAft>
            </a:pPr>
            <a:r>
              <a:rPr lang="en-US" dirty="0">
                <a:latin typeface="Courier Std" pitchFamily="49" charset="0"/>
              </a:rPr>
              <a:t>&gt;&gt;x = -3 + 4i;</a:t>
            </a:r>
          </a:p>
          <a:p>
            <a:pPr defTabSz="342900">
              <a:spcBef>
                <a:spcPts val="600"/>
              </a:spcBef>
              <a:spcAft>
                <a:spcPts val="600"/>
              </a:spcAft>
            </a:pPr>
            <a:r>
              <a:rPr lang="en-US" dirty="0">
                <a:latin typeface="Courier Std" pitchFamily="49" charset="0"/>
              </a:rPr>
              <a:t>&gt;&gt;y = 6 </a:t>
            </a:r>
            <a:r>
              <a:rPr lang="en-US" dirty="0"/>
              <a:t>−</a:t>
            </a:r>
            <a:r>
              <a:rPr lang="en-US" dirty="0">
                <a:latin typeface="Courier Std" pitchFamily="49" charset="0"/>
              </a:rPr>
              <a:t> 8i;</a:t>
            </a:r>
          </a:p>
          <a:p>
            <a:pPr defTabSz="342900">
              <a:spcBef>
                <a:spcPts val="600"/>
              </a:spcBef>
              <a:spcAft>
                <a:spcPts val="600"/>
              </a:spcAft>
            </a:pPr>
            <a:r>
              <a:rPr lang="en-US" dirty="0">
                <a:latin typeface="Courier Std" pitchFamily="49" charset="0"/>
              </a:rPr>
              <a:t>&gt;&gt;</a:t>
            </a:r>
            <a:r>
              <a:rPr lang="en-US" dirty="0" err="1">
                <a:latin typeface="Courier Std" pitchFamily="49" charset="0"/>
              </a:rPr>
              <a:t>mag_x</a:t>
            </a:r>
            <a:r>
              <a:rPr lang="en-US" dirty="0">
                <a:latin typeface="Courier Std" pitchFamily="49" charset="0"/>
              </a:rPr>
              <a:t> = abs(x)</a:t>
            </a:r>
          </a:p>
          <a:p>
            <a:pPr defTabSz="342900">
              <a:spcBef>
                <a:spcPts val="600"/>
              </a:spcBef>
              <a:spcAft>
                <a:spcPts val="600"/>
              </a:spcAft>
            </a:pPr>
            <a:r>
              <a:rPr lang="en-US" dirty="0" err="1">
                <a:latin typeface="Courier Std" pitchFamily="49" charset="0"/>
              </a:rPr>
              <a:t>mag_x</a:t>
            </a:r>
            <a:r>
              <a:rPr lang="en-US" dirty="0">
                <a:latin typeface="Courier Std" pitchFamily="49" charset="0"/>
              </a:rPr>
              <a:t> =</a:t>
            </a:r>
          </a:p>
          <a:p>
            <a:pPr defTabSz="342900">
              <a:spcBef>
                <a:spcPts val="600"/>
              </a:spcBef>
              <a:spcAft>
                <a:spcPts val="600"/>
              </a:spcAft>
            </a:pPr>
            <a:r>
              <a:rPr lang="en-US" dirty="0">
                <a:latin typeface="Courier Std" pitchFamily="49" charset="0"/>
              </a:rPr>
              <a:t>   5.0000</a:t>
            </a:r>
          </a:p>
          <a:p>
            <a:pPr defTabSz="342900">
              <a:spcBef>
                <a:spcPts val="600"/>
              </a:spcBef>
              <a:spcAft>
                <a:spcPts val="600"/>
              </a:spcAft>
            </a:pPr>
            <a:r>
              <a:rPr lang="en-US" dirty="0">
                <a:latin typeface="Courier Std" pitchFamily="49" charset="0"/>
              </a:rPr>
              <a:t>&gt;&gt;</a:t>
            </a:r>
            <a:r>
              <a:rPr lang="en-US" dirty="0" err="1">
                <a:latin typeface="Courier Std" pitchFamily="49" charset="0"/>
              </a:rPr>
              <a:t>mag_y</a:t>
            </a:r>
            <a:r>
              <a:rPr lang="en-US" dirty="0">
                <a:latin typeface="Courier Std" pitchFamily="49" charset="0"/>
              </a:rPr>
              <a:t> = abs(y)</a:t>
            </a:r>
          </a:p>
          <a:p>
            <a:pPr defTabSz="342900">
              <a:spcBef>
                <a:spcPts val="600"/>
              </a:spcBef>
              <a:spcAft>
                <a:spcPts val="600"/>
              </a:spcAft>
            </a:pPr>
            <a:r>
              <a:rPr lang="en-US" dirty="0" err="1">
                <a:latin typeface="Courier Std" pitchFamily="49" charset="0"/>
              </a:rPr>
              <a:t>mag_y</a:t>
            </a:r>
            <a:r>
              <a:rPr lang="en-US" dirty="0">
                <a:latin typeface="Courier Std" pitchFamily="49" charset="0"/>
              </a:rPr>
              <a:t> =</a:t>
            </a:r>
          </a:p>
          <a:p>
            <a:pPr defTabSz="342900">
              <a:spcBef>
                <a:spcPts val="600"/>
              </a:spcBef>
              <a:spcAft>
                <a:spcPts val="600"/>
              </a:spcAft>
            </a:pPr>
            <a:r>
              <a:rPr lang="en-US" dirty="0">
                <a:latin typeface="Courier Std" pitchFamily="49" charset="0"/>
              </a:rPr>
              <a:t>	10.0000</a:t>
            </a:r>
          </a:p>
          <a:p>
            <a:pPr defTabSz="342900">
              <a:spcBef>
                <a:spcPts val="600"/>
              </a:spcBef>
              <a:spcAft>
                <a:spcPts val="600"/>
              </a:spcAft>
            </a:pPr>
            <a:r>
              <a:rPr lang="en-US" dirty="0">
                <a:latin typeface="Courier Std" pitchFamily="49" charset="0"/>
              </a:rPr>
              <a:t>&gt;&gt;</a:t>
            </a:r>
            <a:r>
              <a:rPr lang="en-US" dirty="0" err="1">
                <a:latin typeface="Courier Std" pitchFamily="49" charset="0"/>
              </a:rPr>
              <a:t>mag_product</a:t>
            </a:r>
            <a:r>
              <a:rPr lang="en-US" dirty="0">
                <a:latin typeface="Courier Std" pitchFamily="49" charset="0"/>
              </a:rPr>
              <a:t> = abs(x*y)</a:t>
            </a:r>
          </a:p>
          <a:p>
            <a:pPr defTabSz="342900">
              <a:spcBef>
                <a:spcPts val="600"/>
              </a:spcBef>
              <a:spcAft>
                <a:spcPts val="600"/>
              </a:spcAft>
            </a:pPr>
            <a:r>
              <a:rPr lang="en-US" dirty="0">
                <a:latin typeface="Courier Std" pitchFamily="49" charset="0"/>
              </a:rPr>
              <a:t>	50.0000</a:t>
            </a:r>
            <a:endParaRPr lang="en-US" dirty="0"/>
          </a:p>
        </p:txBody>
      </p:sp>
      <p:sp>
        <p:nvSpPr>
          <p:cNvPr id="6" name="Slide Number Placeholder 5">
            <a:extLst>
              <a:ext uri="{FF2B5EF4-FFF2-40B4-BE49-F238E27FC236}">
                <a16:creationId xmlns:a16="http://schemas.microsoft.com/office/drawing/2014/main" id="{69206D0D-95D6-4A09-B33E-5DC3FDB85884}"/>
              </a:ext>
            </a:extLst>
          </p:cNvPr>
          <p:cNvSpPr>
            <a:spLocks noGrp="1"/>
          </p:cNvSpPr>
          <p:nvPr>
            <p:ph type="sldNum" sz="quarter" idx="10"/>
          </p:nvPr>
        </p:nvSpPr>
        <p:spPr/>
        <p:txBody>
          <a:bodyPr/>
          <a:lstStyle/>
          <a:p>
            <a:fld id="{68151E55-6873-49E2-B8D5-2F265E6F1973}" type="slidenum">
              <a:rPr lang="en-US" smtClean="0"/>
              <a:t>7</a:t>
            </a:fld>
            <a:endParaRPr lang="en-US" dirty="0"/>
          </a:p>
        </p:txBody>
      </p:sp>
    </p:spTree>
    <p:extLst>
      <p:ext uri="{BB962C8B-B14F-4D97-AF65-F5344CB8AC3E}">
        <p14:creationId xmlns:p14="http://schemas.microsoft.com/office/powerpoint/2010/main" val="21913685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A61EE8A-0F36-4CDC-9FAE-D896B6D71E2B}"/>
              </a:ext>
            </a:extLst>
          </p:cNvPr>
          <p:cNvSpPr>
            <a:spLocks noGrp="1"/>
          </p:cNvSpPr>
          <p:nvPr>
            <p:ph type="title"/>
          </p:nvPr>
        </p:nvSpPr>
        <p:spPr/>
        <p:txBody>
          <a:bodyPr/>
          <a:lstStyle/>
          <a:p>
            <a:r>
              <a:rPr lang="en-US" dirty="0"/>
              <a:t>Variables and Anonymous Functions </a:t>
            </a:r>
            <a:r>
              <a:rPr lang="en-US" sz="1200" dirty="0"/>
              <a:t>2</a:t>
            </a:r>
          </a:p>
        </p:txBody>
      </p:sp>
      <p:sp>
        <p:nvSpPr>
          <p:cNvPr id="13" name="Content Placeholder 12">
            <a:extLst>
              <a:ext uri="{FF2B5EF4-FFF2-40B4-BE49-F238E27FC236}">
                <a16:creationId xmlns:a16="http://schemas.microsoft.com/office/drawing/2014/main" id="{CBEE37A1-4C75-45A7-A356-3CC62DD0E070}"/>
              </a:ext>
            </a:extLst>
          </p:cNvPr>
          <p:cNvSpPr>
            <a:spLocks noGrp="1"/>
          </p:cNvSpPr>
          <p:nvPr>
            <p:ph sz="quarter" idx="11"/>
          </p:nvPr>
        </p:nvSpPr>
        <p:spPr>
          <a:xfrm>
            <a:off x="824279" y="1502229"/>
            <a:ext cx="7495442" cy="4746171"/>
          </a:xfrm>
        </p:spPr>
        <p:txBody>
          <a:bodyPr/>
          <a:lstStyle/>
          <a:p>
            <a:r>
              <a:rPr lang="en-US" dirty="0"/>
              <a:t>As variables specified in the body of the expression, as for example with the variables </a:t>
            </a:r>
            <a:r>
              <a:rPr lang="en-US" dirty="0">
                <a:latin typeface="Courier Std"/>
              </a:rPr>
              <a:t>A</a:t>
            </a:r>
            <a:r>
              <a:rPr lang="en-US" dirty="0"/>
              <a:t> and </a:t>
            </a:r>
            <a:r>
              <a:rPr lang="en-US" dirty="0">
                <a:latin typeface="Courier Std"/>
              </a:rPr>
              <a:t>B</a:t>
            </a:r>
            <a:r>
              <a:rPr lang="en-US" dirty="0"/>
              <a:t> in </a:t>
            </a:r>
            <a:r>
              <a:rPr lang="en-US" dirty="0">
                <a:latin typeface="Courier Std"/>
              </a:rPr>
              <a:t>plane = @(x,y) A*x + B*y</a:t>
            </a:r>
            <a:r>
              <a:rPr lang="en-US" dirty="0"/>
              <a:t>.</a:t>
            </a:r>
          </a:p>
          <a:p>
            <a:pPr>
              <a:spcBef>
                <a:spcPts val="1800"/>
              </a:spcBef>
              <a:spcAft>
                <a:spcPts val="600"/>
              </a:spcAft>
            </a:pPr>
            <a:r>
              <a:rPr lang="en-US" dirty="0"/>
              <a:t>When the function is created MATLAB captures the values of these variables and retains those values for the lifetime of the function handle.  If the values of </a:t>
            </a:r>
            <a:r>
              <a:rPr lang="en-US" dirty="0">
                <a:latin typeface="Courier Std"/>
              </a:rPr>
              <a:t>A</a:t>
            </a:r>
            <a:r>
              <a:rPr lang="en-US" dirty="0"/>
              <a:t> or </a:t>
            </a:r>
            <a:r>
              <a:rPr lang="en-US" dirty="0">
                <a:latin typeface="Courier Std"/>
              </a:rPr>
              <a:t>B</a:t>
            </a:r>
            <a:r>
              <a:rPr lang="en-US" dirty="0"/>
              <a:t> are changed after the handle is created, their values associated with the handle do not change. </a:t>
            </a:r>
          </a:p>
          <a:p>
            <a:pPr>
              <a:spcBef>
                <a:spcPts val="1800"/>
              </a:spcBef>
              <a:spcAft>
                <a:spcPts val="600"/>
              </a:spcAft>
            </a:pPr>
            <a:r>
              <a:rPr lang="en-US" dirty="0"/>
              <a:t>This feature  has both advantages and disadvantages, so you must keep it in mind.</a:t>
            </a:r>
          </a:p>
        </p:txBody>
      </p:sp>
      <p:sp>
        <p:nvSpPr>
          <p:cNvPr id="11" name="Slide Number Placeholder 10">
            <a:extLst>
              <a:ext uri="{FF2B5EF4-FFF2-40B4-BE49-F238E27FC236}">
                <a16:creationId xmlns:a16="http://schemas.microsoft.com/office/drawing/2014/main" id="{1DCACE95-DAC0-455A-8FAF-97F9D9A11F70}"/>
              </a:ext>
            </a:extLst>
          </p:cNvPr>
          <p:cNvSpPr>
            <a:spLocks noGrp="1"/>
          </p:cNvSpPr>
          <p:nvPr>
            <p:ph type="sldNum" sz="quarter" idx="10"/>
          </p:nvPr>
        </p:nvSpPr>
        <p:spPr/>
        <p:txBody>
          <a:bodyPr/>
          <a:lstStyle/>
          <a:p>
            <a:fld id="{68151E55-6873-49E2-B8D5-2F265E6F1973}" type="slidenum">
              <a:rPr lang="en-US" smtClean="0"/>
              <a:t>70</a:t>
            </a:fld>
            <a:endParaRPr lang="en-US" dirty="0"/>
          </a:p>
        </p:txBody>
      </p:sp>
    </p:spTree>
    <p:extLst>
      <p:ext uri="{BB962C8B-B14F-4D97-AF65-F5344CB8AC3E}">
        <p14:creationId xmlns:p14="http://schemas.microsoft.com/office/powerpoint/2010/main" val="37027087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ECB7-110A-4955-8881-50265BB4C6C0}"/>
              </a:ext>
            </a:extLst>
          </p:cNvPr>
          <p:cNvSpPr>
            <a:spLocks noGrp="1"/>
          </p:cNvSpPr>
          <p:nvPr>
            <p:ph type="title"/>
          </p:nvPr>
        </p:nvSpPr>
        <p:spPr/>
        <p:txBody>
          <a:bodyPr/>
          <a:lstStyle/>
          <a:p>
            <a:r>
              <a:rPr lang="en-US" dirty="0"/>
              <a:t>The default Editor Window when creating a new function </a:t>
            </a:r>
            <a:r>
              <a:rPr lang="en-US" sz="1200" dirty="0"/>
              <a:t>2</a:t>
            </a:r>
          </a:p>
        </p:txBody>
      </p:sp>
      <p:pic>
        <p:nvPicPr>
          <p:cNvPr id="8" name="Picture 7" descr="A screengrab of default Editor Window.">
            <a:extLst>
              <a:ext uri="{FF2B5EF4-FFF2-40B4-BE49-F238E27FC236}">
                <a16:creationId xmlns:a16="http://schemas.microsoft.com/office/drawing/2014/main" id="{3BF2B75A-275F-4484-B5E4-AA77F9EBC7DB}"/>
              </a:ext>
            </a:extLst>
          </p:cNvPr>
          <p:cNvPicPr>
            <a:picLocks noChangeAspect="1"/>
          </p:cNvPicPr>
          <p:nvPr/>
        </p:nvPicPr>
        <p:blipFill>
          <a:blip r:embed="rId2"/>
          <a:stretch>
            <a:fillRect/>
          </a:stretch>
        </p:blipFill>
        <p:spPr>
          <a:xfrm>
            <a:off x="1520921" y="1423197"/>
            <a:ext cx="6102159" cy="4675610"/>
          </a:xfrm>
          <a:prstGeom prst="rect">
            <a:avLst/>
          </a:prstGeom>
        </p:spPr>
      </p:pic>
      <p:sp>
        <p:nvSpPr>
          <p:cNvPr id="4" name="Text Placeholder 3">
            <a:extLst>
              <a:ext uri="{FF2B5EF4-FFF2-40B4-BE49-F238E27FC236}">
                <a16:creationId xmlns:a16="http://schemas.microsoft.com/office/drawing/2014/main" id="{743C5D6B-EB9D-4A5C-8A2F-E52A0925CC0F}"/>
              </a:ext>
            </a:extLst>
          </p:cNvPr>
          <p:cNvSpPr>
            <a:spLocks noGrp="1"/>
          </p:cNvSpPr>
          <p:nvPr>
            <p:ph type="body" sz="quarter" idx="12"/>
          </p:nvPr>
        </p:nvSpPr>
        <p:spPr/>
        <p:txBody>
          <a:bodyPr/>
          <a:lstStyle/>
          <a:p>
            <a:r>
              <a:rPr lang="en-US" dirty="0">
                <a:hlinkClick r:id="" action="ppaction://noaction"/>
              </a:rPr>
              <a:t>Access the text alternative for slide images.</a:t>
            </a:r>
            <a:endParaRPr lang="en-US" dirty="0"/>
          </a:p>
        </p:txBody>
      </p:sp>
      <p:sp>
        <p:nvSpPr>
          <p:cNvPr id="5" name="Text Placeholder 4">
            <a:extLst>
              <a:ext uri="{FF2B5EF4-FFF2-40B4-BE49-F238E27FC236}">
                <a16:creationId xmlns:a16="http://schemas.microsoft.com/office/drawing/2014/main" id="{42287736-5E2E-41F6-B55D-9E6C32C36BA3}"/>
              </a:ext>
            </a:extLst>
          </p:cNvPr>
          <p:cNvSpPr>
            <a:spLocks noGrp="1"/>
          </p:cNvSpPr>
          <p:nvPr>
            <p:ph type="body" sz="quarter" idx="13"/>
          </p:nvPr>
        </p:nvSpPr>
        <p:spPr/>
        <p:txBody>
          <a:bodyPr/>
          <a:lstStyle/>
          <a:p>
            <a:r>
              <a:rPr lang="en-US" i="1" dirty="0"/>
              <a:t>Source: MATLAB </a:t>
            </a:r>
          </a:p>
        </p:txBody>
      </p:sp>
      <p:sp>
        <p:nvSpPr>
          <p:cNvPr id="6" name="Slide Number Placeholder 5">
            <a:extLst>
              <a:ext uri="{FF2B5EF4-FFF2-40B4-BE49-F238E27FC236}">
                <a16:creationId xmlns:a16="http://schemas.microsoft.com/office/drawing/2014/main" id="{CBC5D620-72BB-46FA-B880-F8AD5AF5E791}"/>
              </a:ext>
            </a:extLst>
          </p:cNvPr>
          <p:cNvSpPr>
            <a:spLocks noGrp="1"/>
          </p:cNvSpPr>
          <p:nvPr>
            <p:ph type="sldNum" sz="quarter" idx="10"/>
          </p:nvPr>
        </p:nvSpPr>
        <p:spPr/>
        <p:txBody>
          <a:bodyPr/>
          <a:lstStyle/>
          <a:p>
            <a:fld id="{68151E55-6873-49E2-B8D5-2F265E6F1973}" type="slidenum">
              <a:rPr lang="en-US" smtClean="0"/>
              <a:t>71</a:t>
            </a:fld>
            <a:endParaRPr lang="en-US" dirty="0"/>
          </a:p>
        </p:txBody>
      </p:sp>
    </p:spTree>
    <p:extLst>
      <p:ext uri="{BB962C8B-B14F-4D97-AF65-F5344CB8AC3E}">
        <p14:creationId xmlns:p14="http://schemas.microsoft.com/office/powerpoint/2010/main" val="10499407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A61EE8A-0F36-4CDC-9FAE-D896B6D71E2B}"/>
              </a:ext>
            </a:extLst>
          </p:cNvPr>
          <p:cNvSpPr>
            <a:spLocks noGrp="1"/>
          </p:cNvSpPr>
          <p:nvPr>
            <p:ph type="title"/>
          </p:nvPr>
        </p:nvSpPr>
        <p:spPr/>
        <p:txBody>
          <a:bodyPr>
            <a:normAutofit/>
          </a:bodyPr>
          <a:lstStyle/>
          <a:p>
            <a:r>
              <a:rPr lang="en-US" dirty="0"/>
              <a:t>Importing Spreadsheet Files</a:t>
            </a:r>
          </a:p>
        </p:txBody>
      </p:sp>
      <p:sp>
        <p:nvSpPr>
          <p:cNvPr id="13" name="Content Placeholder 12">
            <a:extLst>
              <a:ext uri="{FF2B5EF4-FFF2-40B4-BE49-F238E27FC236}">
                <a16:creationId xmlns:a16="http://schemas.microsoft.com/office/drawing/2014/main" id="{CBEE37A1-4C75-45A7-A356-3CC62DD0E070}"/>
              </a:ext>
            </a:extLst>
          </p:cNvPr>
          <p:cNvSpPr>
            <a:spLocks noGrp="1"/>
          </p:cNvSpPr>
          <p:nvPr>
            <p:ph sz="quarter" idx="11"/>
          </p:nvPr>
        </p:nvSpPr>
        <p:spPr>
          <a:xfrm>
            <a:off x="721628" y="1502229"/>
            <a:ext cx="7700744" cy="4746171"/>
          </a:xfrm>
        </p:spPr>
        <p:txBody>
          <a:bodyPr/>
          <a:lstStyle/>
          <a:p>
            <a:pPr>
              <a:spcBef>
                <a:spcPts val="1200"/>
              </a:spcBef>
              <a:spcAft>
                <a:spcPts val="600"/>
              </a:spcAft>
            </a:pPr>
            <a:r>
              <a:rPr lang="en-US" dirty="0"/>
              <a:t>Some spreadsheet programs store data in the </a:t>
            </a:r>
            <a:r>
              <a:rPr lang="en-US" dirty="0">
                <a:latin typeface="Courier Std"/>
              </a:rPr>
              <a:t>.wk1</a:t>
            </a:r>
            <a:r>
              <a:rPr lang="en-US" dirty="0"/>
              <a:t>      format. You can use the command </a:t>
            </a:r>
          </a:p>
          <a:p>
            <a:pPr>
              <a:spcBef>
                <a:spcPts val="1200"/>
              </a:spcBef>
              <a:spcAft>
                <a:spcPts val="600"/>
              </a:spcAft>
            </a:pPr>
            <a:r>
              <a:rPr lang="en-US" dirty="0">
                <a:latin typeface="Courier Std"/>
              </a:rPr>
              <a:t>M = wk1read(’filename’)</a:t>
            </a:r>
            <a:r>
              <a:rPr lang="en-US" dirty="0"/>
              <a:t> to import this data into MATLAB and store it in the matrix </a:t>
            </a:r>
            <a:r>
              <a:rPr lang="en-US" dirty="0">
                <a:latin typeface="Courier Std"/>
              </a:rPr>
              <a:t>M</a:t>
            </a:r>
            <a:r>
              <a:rPr lang="en-US" dirty="0"/>
              <a:t>. </a:t>
            </a:r>
          </a:p>
          <a:p>
            <a:pPr>
              <a:spcBef>
                <a:spcPts val="1200"/>
              </a:spcBef>
              <a:spcAft>
                <a:spcPts val="600"/>
              </a:spcAft>
            </a:pPr>
            <a:r>
              <a:rPr lang="en-US" dirty="0"/>
              <a:t>The command </a:t>
            </a:r>
            <a:r>
              <a:rPr lang="en-US" dirty="0">
                <a:latin typeface="Courier Std"/>
              </a:rPr>
              <a:t>A = </a:t>
            </a:r>
            <a:r>
              <a:rPr lang="en-US" dirty="0" err="1">
                <a:latin typeface="Courier Std"/>
              </a:rPr>
              <a:t>xlsread</a:t>
            </a:r>
            <a:r>
              <a:rPr lang="en-US" dirty="0">
                <a:latin typeface="Courier Std"/>
              </a:rPr>
              <a:t>(’filename’)</a:t>
            </a:r>
            <a:r>
              <a:rPr lang="en-US" dirty="0"/>
              <a:t> imports the Microsoft Excel workbook file </a:t>
            </a:r>
            <a:r>
              <a:rPr lang="en-US" dirty="0">
                <a:latin typeface="Courier Std"/>
              </a:rPr>
              <a:t>filename.xls</a:t>
            </a:r>
            <a:r>
              <a:rPr lang="en-US" dirty="0"/>
              <a:t> into the array </a:t>
            </a:r>
            <a:r>
              <a:rPr lang="en-US" dirty="0">
                <a:latin typeface="Courier Std"/>
              </a:rPr>
              <a:t>A</a:t>
            </a:r>
            <a:r>
              <a:rPr lang="en-US" dirty="0"/>
              <a:t>. The command </a:t>
            </a:r>
            <a:r>
              <a:rPr lang="en-US" dirty="0">
                <a:latin typeface="Courier Std"/>
              </a:rPr>
              <a:t>[A, B] = </a:t>
            </a:r>
            <a:r>
              <a:rPr lang="en-US" dirty="0" err="1">
                <a:latin typeface="Courier Std"/>
              </a:rPr>
              <a:t>xlsread</a:t>
            </a:r>
            <a:r>
              <a:rPr lang="en-US" dirty="0">
                <a:latin typeface="Courier Std"/>
              </a:rPr>
              <a:t>(’filename’)</a:t>
            </a:r>
            <a:r>
              <a:rPr lang="en-US" dirty="0"/>
              <a:t> imports all numeric data into the array </a:t>
            </a:r>
            <a:r>
              <a:rPr lang="en-US" dirty="0">
                <a:latin typeface="Courier Std"/>
              </a:rPr>
              <a:t>A</a:t>
            </a:r>
            <a:r>
              <a:rPr lang="en-US" dirty="0"/>
              <a:t> and all text data into the cell array </a:t>
            </a:r>
            <a:r>
              <a:rPr lang="en-US" dirty="0">
                <a:latin typeface="Courier Std"/>
              </a:rPr>
              <a:t>B</a:t>
            </a:r>
            <a:r>
              <a:rPr lang="en-US" dirty="0"/>
              <a:t>.</a:t>
            </a:r>
          </a:p>
        </p:txBody>
      </p:sp>
      <p:sp>
        <p:nvSpPr>
          <p:cNvPr id="11" name="Slide Number Placeholder 10">
            <a:extLst>
              <a:ext uri="{FF2B5EF4-FFF2-40B4-BE49-F238E27FC236}">
                <a16:creationId xmlns:a16="http://schemas.microsoft.com/office/drawing/2014/main" id="{1DCACE95-DAC0-455A-8FAF-97F9D9A11F70}"/>
              </a:ext>
            </a:extLst>
          </p:cNvPr>
          <p:cNvSpPr>
            <a:spLocks noGrp="1"/>
          </p:cNvSpPr>
          <p:nvPr>
            <p:ph type="sldNum" sz="quarter" idx="10"/>
          </p:nvPr>
        </p:nvSpPr>
        <p:spPr/>
        <p:txBody>
          <a:bodyPr/>
          <a:lstStyle/>
          <a:p>
            <a:fld id="{68151E55-6873-49E2-B8D5-2F265E6F1973}" type="slidenum">
              <a:rPr lang="en-US" smtClean="0"/>
              <a:t>72</a:t>
            </a:fld>
            <a:endParaRPr lang="en-US" dirty="0"/>
          </a:p>
        </p:txBody>
      </p:sp>
    </p:spTree>
    <p:extLst>
      <p:ext uri="{BB962C8B-B14F-4D97-AF65-F5344CB8AC3E}">
        <p14:creationId xmlns:p14="http://schemas.microsoft.com/office/powerpoint/2010/main" val="40026193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ED24045-607F-425E-9D34-BDAD53B17E29}"/>
              </a:ext>
            </a:extLst>
          </p:cNvPr>
          <p:cNvSpPr>
            <a:spLocks noGrp="1"/>
          </p:cNvSpPr>
          <p:nvPr>
            <p:ph type="title"/>
          </p:nvPr>
        </p:nvSpPr>
        <p:spPr/>
        <p:txBody>
          <a:bodyPr/>
          <a:lstStyle/>
          <a:p>
            <a:r>
              <a:rPr lang="en-US" dirty="0"/>
              <a:t>End of Main Content</a:t>
            </a:r>
          </a:p>
        </p:txBody>
      </p:sp>
      <p:sp>
        <p:nvSpPr>
          <p:cNvPr id="4" name="Footer Placeholder 2">
            <a:extLst>
              <a:ext uri="{FF2B5EF4-FFF2-40B4-BE49-F238E27FC236}">
                <a16:creationId xmlns:a16="http://schemas.microsoft.com/office/drawing/2014/main" id="{B24A22A3-5CB5-44B0-9476-36962B349166}"/>
              </a:ext>
            </a:extLst>
          </p:cNvPr>
          <p:cNvSpPr txBox="1">
            <a:spLocks/>
          </p:cNvSpPr>
          <p:nvPr/>
        </p:nvSpPr>
        <p:spPr>
          <a:xfrm>
            <a:off x="0" y="6478588"/>
            <a:ext cx="9144000" cy="379412"/>
          </a:xfrm>
          <a:prstGeom prst="rect">
            <a:avLst/>
          </a:prstGeom>
        </p:spPr>
        <p:txBody>
          <a:bodyPr anchor="ctr"/>
          <a:lstStyle>
            <a:lvl1pPr marL="0" marR="0" indent="0" algn="ctr" defTabSz="914400" rtl="0" eaLnBrk="1" fontAlgn="auto" latinLnBrk="0" hangingPunct="1">
              <a:lnSpc>
                <a:spcPct val="100000"/>
              </a:lnSpc>
              <a:spcBef>
                <a:spcPts val="0"/>
              </a:spcBef>
              <a:spcAft>
                <a:spcPts val="0"/>
              </a:spcAft>
              <a:buClrTx/>
              <a:buSzTx/>
              <a:buFontTx/>
              <a:buNone/>
              <a:tabLst/>
              <a:defRPr sz="9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Bef>
                <a:spcPct val="0"/>
              </a:spcBef>
              <a:spcAft>
                <a:spcPct val="0"/>
              </a:spcAft>
              <a:defRPr/>
            </a:pPr>
            <a:r>
              <a:rPr lang="en-US" sz="800" dirty="0">
                <a:solidFill>
                  <a:srgbClr val="000000"/>
                </a:solidFill>
                <a:latin typeface="Times New Roman" panose="02020603050405020304" pitchFamily="18" charset="0"/>
                <a:cs typeface="Times New Roman" panose="02020603050405020304" pitchFamily="18" charset="0"/>
              </a:rPr>
              <a:t>© McGraw Hill LLC. All rights reserved. No reproduction or distribution without the prior written consent of McGraw Hill LLC.</a:t>
            </a:r>
          </a:p>
        </p:txBody>
      </p:sp>
    </p:spTree>
    <p:extLst>
      <p:ext uri="{BB962C8B-B14F-4D97-AF65-F5344CB8AC3E}">
        <p14:creationId xmlns:p14="http://schemas.microsoft.com/office/powerpoint/2010/main" val="1514040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6BC1-99E9-4BA9-922C-B7E0DE3D190B}"/>
              </a:ext>
            </a:extLst>
          </p:cNvPr>
          <p:cNvSpPr>
            <a:spLocks noGrp="1"/>
          </p:cNvSpPr>
          <p:nvPr>
            <p:ph type="title"/>
          </p:nvPr>
        </p:nvSpPr>
        <p:spPr/>
        <p:txBody>
          <a:bodyPr/>
          <a:lstStyle/>
          <a:p>
            <a:r>
              <a:rPr lang="en-US" dirty="0"/>
              <a:t>Operations with Complex Numbers </a:t>
            </a:r>
            <a:r>
              <a:rPr lang="en-US" sz="1200" dirty="0"/>
              <a:t>2</a:t>
            </a:r>
          </a:p>
        </p:txBody>
      </p:sp>
      <p:sp>
        <p:nvSpPr>
          <p:cNvPr id="3" name="Content Placeholder 2">
            <a:extLst>
              <a:ext uri="{FF2B5EF4-FFF2-40B4-BE49-F238E27FC236}">
                <a16:creationId xmlns:a16="http://schemas.microsoft.com/office/drawing/2014/main" id="{9AEC7445-DE54-4FF3-8AE7-646DA1D40654}"/>
              </a:ext>
            </a:extLst>
          </p:cNvPr>
          <p:cNvSpPr>
            <a:spLocks noGrp="1"/>
          </p:cNvSpPr>
          <p:nvPr>
            <p:ph sz="quarter" idx="11"/>
          </p:nvPr>
        </p:nvSpPr>
        <p:spPr>
          <a:xfrm>
            <a:off x="342900" y="1502229"/>
            <a:ext cx="8458200" cy="4926706"/>
          </a:xfrm>
        </p:spPr>
        <p:txBody>
          <a:bodyPr>
            <a:noAutofit/>
          </a:bodyPr>
          <a:lstStyle/>
          <a:p>
            <a:pPr defTabSz="342900">
              <a:lnSpc>
                <a:spcPct val="90000"/>
              </a:lnSpc>
              <a:spcBef>
                <a:spcPts val="600"/>
              </a:spcBef>
              <a:spcAft>
                <a:spcPts val="300"/>
              </a:spcAft>
            </a:pPr>
            <a:r>
              <a:rPr lang="en-US" sz="2200" dirty="0">
                <a:latin typeface="Courier Std" pitchFamily="49" charset="0"/>
              </a:rPr>
              <a:t>&gt;&gt;</a:t>
            </a:r>
            <a:r>
              <a:rPr lang="en-US" sz="2200" dirty="0" err="1">
                <a:latin typeface="Courier Std" pitchFamily="49" charset="0"/>
              </a:rPr>
              <a:t>angle_x</a:t>
            </a:r>
            <a:r>
              <a:rPr lang="en-US" sz="2200" dirty="0">
                <a:latin typeface="Courier Std" pitchFamily="49" charset="0"/>
              </a:rPr>
              <a:t> = angle(x)</a:t>
            </a:r>
          </a:p>
          <a:p>
            <a:pPr defTabSz="342900">
              <a:lnSpc>
                <a:spcPct val="90000"/>
              </a:lnSpc>
              <a:spcBef>
                <a:spcPts val="600"/>
              </a:spcBef>
              <a:spcAft>
                <a:spcPts val="300"/>
              </a:spcAft>
            </a:pPr>
            <a:r>
              <a:rPr lang="en-US" sz="2200" dirty="0" err="1">
                <a:latin typeface="Courier Std" pitchFamily="49" charset="0"/>
              </a:rPr>
              <a:t>angle_x</a:t>
            </a:r>
            <a:r>
              <a:rPr lang="en-US" sz="2200" dirty="0">
                <a:latin typeface="Courier Std" pitchFamily="49" charset="0"/>
              </a:rPr>
              <a:t> =</a:t>
            </a:r>
          </a:p>
          <a:p>
            <a:pPr defTabSz="342900">
              <a:lnSpc>
                <a:spcPct val="90000"/>
              </a:lnSpc>
              <a:spcBef>
                <a:spcPts val="600"/>
              </a:spcBef>
              <a:spcAft>
                <a:spcPts val="300"/>
              </a:spcAft>
            </a:pPr>
            <a:r>
              <a:rPr lang="en-US" sz="2200" dirty="0">
                <a:latin typeface="Courier Std" pitchFamily="49" charset="0"/>
              </a:rPr>
              <a:t>   2.2143</a:t>
            </a:r>
          </a:p>
          <a:p>
            <a:pPr defTabSz="342900">
              <a:lnSpc>
                <a:spcPct val="90000"/>
              </a:lnSpc>
              <a:spcBef>
                <a:spcPts val="600"/>
              </a:spcBef>
              <a:spcAft>
                <a:spcPts val="300"/>
              </a:spcAft>
            </a:pPr>
            <a:r>
              <a:rPr lang="en-US" sz="2200" dirty="0">
                <a:latin typeface="Courier Std" pitchFamily="49" charset="0"/>
              </a:rPr>
              <a:t>&gt;&gt;</a:t>
            </a:r>
            <a:r>
              <a:rPr lang="en-US" sz="2200" dirty="0" err="1">
                <a:latin typeface="Courier Std" pitchFamily="49" charset="0"/>
              </a:rPr>
              <a:t>angle_y</a:t>
            </a:r>
            <a:r>
              <a:rPr lang="en-US" sz="2200" dirty="0">
                <a:latin typeface="Courier Std" pitchFamily="49" charset="0"/>
              </a:rPr>
              <a:t> = angle(y)</a:t>
            </a:r>
          </a:p>
          <a:p>
            <a:pPr defTabSz="342900">
              <a:lnSpc>
                <a:spcPct val="90000"/>
              </a:lnSpc>
              <a:spcBef>
                <a:spcPts val="600"/>
              </a:spcBef>
              <a:spcAft>
                <a:spcPts val="300"/>
              </a:spcAft>
            </a:pPr>
            <a:r>
              <a:rPr lang="en-US" sz="2200" dirty="0" err="1">
                <a:latin typeface="Courier Std" pitchFamily="49" charset="0"/>
              </a:rPr>
              <a:t>angle_y</a:t>
            </a:r>
            <a:r>
              <a:rPr lang="en-US" sz="2200" dirty="0">
                <a:latin typeface="Courier Std" pitchFamily="49" charset="0"/>
              </a:rPr>
              <a:t> =</a:t>
            </a:r>
          </a:p>
          <a:p>
            <a:pPr defTabSz="342900">
              <a:lnSpc>
                <a:spcPct val="90000"/>
              </a:lnSpc>
              <a:spcBef>
                <a:spcPts val="600"/>
              </a:spcBef>
              <a:spcAft>
                <a:spcPts val="300"/>
              </a:spcAft>
            </a:pPr>
            <a:r>
              <a:rPr lang="en-US" sz="2200" dirty="0">
                <a:latin typeface="Courier Std" pitchFamily="49" charset="0"/>
              </a:rPr>
              <a:t>   -0.9273</a:t>
            </a:r>
          </a:p>
          <a:p>
            <a:pPr defTabSz="342900">
              <a:lnSpc>
                <a:spcPct val="90000"/>
              </a:lnSpc>
              <a:spcBef>
                <a:spcPts val="600"/>
              </a:spcBef>
              <a:spcAft>
                <a:spcPts val="300"/>
              </a:spcAft>
            </a:pPr>
            <a:r>
              <a:rPr lang="en-US" sz="2200" dirty="0">
                <a:latin typeface="Courier Std" pitchFamily="49" charset="0"/>
              </a:rPr>
              <a:t>&gt;&gt;</a:t>
            </a:r>
            <a:r>
              <a:rPr lang="en-US" sz="2200" dirty="0" err="1">
                <a:latin typeface="Courier Std" pitchFamily="49" charset="0"/>
              </a:rPr>
              <a:t>sum_angles</a:t>
            </a:r>
            <a:r>
              <a:rPr lang="en-US" sz="2200" dirty="0">
                <a:latin typeface="Courier Std" pitchFamily="49" charset="0"/>
              </a:rPr>
              <a:t> = </a:t>
            </a:r>
            <a:r>
              <a:rPr lang="en-US" sz="2200" dirty="0" err="1">
                <a:latin typeface="Courier Std" pitchFamily="49" charset="0"/>
              </a:rPr>
              <a:t>angle_x</a:t>
            </a:r>
            <a:r>
              <a:rPr lang="en-US" sz="2200" dirty="0">
                <a:latin typeface="Courier Std" pitchFamily="49" charset="0"/>
              </a:rPr>
              <a:t> + </a:t>
            </a:r>
            <a:r>
              <a:rPr lang="en-US" sz="2200" dirty="0" err="1">
                <a:latin typeface="Courier Std" pitchFamily="49" charset="0"/>
              </a:rPr>
              <a:t>angle_y</a:t>
            </a:r>
            <a:endParaRPr lang="en-US" sz="2200" dirty="0">
              <a:latin typeface="Courier Std" pitchFamily="49" charset="0"/>
            </a:endParaRPr>
          </a:p>
          <a:p>
            <a:pPr defTabSz="342900">
              <a:lnSpc>
                <a:spcPct val="90000"/>
              </a:lnSpc>
              <a:spcBef>
                <a:spcPts val="600"/>
              </a:spcBef>
              <a:spcAft>
                <a:spcPts val="300"/>
              </a:spcAft>
            </a:pPr>
            <a:r>
              <a:rPr lang="en-US" sz="2200" dirty="0" err="1">
                <a:latin typeface="Courier Std" pitchFamily="49" charset="0"/>
              </a:rPr>
              <a:t>sum_angles</a:t>
            </a:r>
            <a:r>
              <a:rPr lang="en-US" sz="2200" dirty="0">
                <a:latin typeface="Courier Std" pitchFamily="49" charset="0"/>
              </a:rPr>
              <a:t> =</a:t>
            </a:r>
          </a:p>
          <a:p>
            <a:pPr defTabSz="342900">
              <a:lnSpc>
                <a:spcPct val="90000"/>
              </a:lnSpc>
              <a:spcBef>
                <a:spcPts val="600"/>
              </a:spcBef>
              <a:spcAft>
                <a:spcPts val="300"/>
              </a:spcAft>
            </a:pPr>
            <a:r>
              <a:rPr lang="en-US" sz="2200" dirty="0">
                <a:latin typeface="Courier Std" pitchFamily="49" charset="0"/>
              </a:rPr>
              <a:t>   1.2870</a:t>
            </a:r>
          </a:p>
          <a:p>
            <a:pPr defTabSz="342900">
              <a:lnSpc>
                <a:spcPct val="90000"/>
              </a:lnSpc>
              <a:spcBef>
                <a:spcPts val="600"/>
              </a:spcBef>
              <a:spcAft>
                <a:spcPts val="300"/>
              </a:spcAft>
            </a:pPr>
            <a:r>
              <a:rPr lang="en-US" sz="2200" dirty="0">
                <a:latin typeface="Courier Std" pitchFamily="49" charset="0"/>
              </a:rPr>
              <a:t>&gt;&gt;</a:t>
            </a:r>
            <a:r>
              <a:rPr lang="en-US" sz="2200" dirty="0" err="1">
                <a:latin typeface="Courier Std" pitchFamily="49" charset="0"/>
              </a:rPr>
              <a:t>angle_product</a:t>
            </a:r>
            <a:r>
              <a:rPr lang="en-US" sz="2200" dirty="0">
                <a:latin typeface="Courier Std" pitchFamily="49" charset="0"/>
              </a:rPr>
              <a:t> = angle(x*y)</a:t>
            </a:r>
          </a:p>
          <a:p>
            <a:pPr defTabSz="342900">
              <a:lnSpc>
                <a:spcPct val="90000"/>
              </a:lnSpc>
              <a:spcBef>
                <a:spcPts val="600"/>
              </a:spcBef>
              <a:spcAft>
                <a:spcPts val="300"/>
              </a:spcAft>
            </a:pPr>
            <a:r>
              <a:rPr lang="en-US" sz="2200" dirty="0" err="1">
                <a:latin typeface="Courier Std" pitchFamily="49" charset="0"/>
              </a:rPr>
              <a:t>angle_product</a:t>
            </a:r>
            <a:r>
              <a:rPr lang="en-US" sz="2200" dirty="0">
                <a:latin typeface="Courier Std" pitchFamily="49" charset="0"/>
              </a:rPr>
              <a:t> =</a:t>
            </a:r>
          </a:p>
          <a:p>
            <a:pPr defTabSz="342900">
              <a:lnSpc>
                <a:spcPct val="90000"/>
              </a:lnSpc>
              <a:spcBef>
                <a:spcPts val="600"/>
              </a:spcBef>
              <a:spcAft>
                <a:spcPts val="300"/>
              </a:spcAft>
            </a:pPr>
            <a:r>
              <a:rPr lang="en-US" sz="2200" dirty="0">
                <a:latin typeface="Courier Std" pitchFamily="49" charset="0"/>
              </a:rPr>
              <a:t>   1.2870</a:t>
            </a:r>
          </a:p>
        </p:txBody>
      </p:sp>
      <p:sp>
        <p:nvSpPr>
          <p:cNvPr id="6" name="Slide Number Placeholder 5">
            <a:extLst>
              <a:ext uri="{FF2B5EF4-FFF2-40B4-BE49-F238E27FC236}">
                <a16:creationId xmlns:a16="http://schemas.microsoft.com/office/drawing/2014/main" id="{69206D0D-95D6-4A09-B33E-5DC3FDB85884}"/>
              </a:ext>
            </a:extLst>
          </p:cNvPr>
          <p:cNvSpPr>
            <a:spLocks noGrp="1"/>
          </p:cNvSpPr>
          <p:nvPr>
            <p:ph type="sldNum" sz="quarter" idx="10"/>
          </p:nvPr>
        </p:nvSpPr>
        <p:spPr/>
        <p:txBody>
          <a:bodyPr/>
          <a:lstStyle/>
          <a:p>
            <a:fld id="{68151E55-6873-49E2-B8D5-2F265E6F1973}" type="slidenum">
              <a:rPr lang="en-US" smtClean="0"/>
              <a:t>8</a:t>
            </a:fld>
            <a:endParaRPr lang="en-US" dirty="0"/>
          </a:p>
        </p:txBody>
      </p:sp>
    </p:spTree>
    <p:extLst>
      <p:ext uri="{BB962C8B-B14F-4D97-AF65-F5344CB8AC3E}">
        <p14:creationId xmlns:p14="http://schemas.microsoft.com/office/powerpoint/2010/main" val="2905921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6BC1-99E9-4BA9-922C-B7E0DE3D190B}"/>
              </a:ext>
            </a:extLst>
          </p:cNvPr>
          <p:cNvSpPr>
            <a:spLocks noGrp="1"/>
          </p:cNvSpPr>
          <p:nvPr>
            <p:ph type="title"/>
          </p:nvPr>
        </p:nvSpPr>
        <p:spPr/>
        <p:txBody>
          <a:bodyPr>
            <a:normAutofit/>
          </a:bodyPr>
          <a:lstStyle/>
          <a:p>
            <a:r>
              <a:rPr lang="en-US" dirty="0"/>
              <a:t>Operations on Arrays</a:t>
            </a:r>
          </a:p>
        </p:txBody>
      </p:sp>
      <p:sp>
        <p:nvSpPr>
          <p:cNvPr id="3" name="Content Placeholder 2">
            <a:extLst>
              <a:ext uri="{FF2B5EF4-FFF2-40B4-BE49-F238E27FC236}">
                <a16:creationId xmlns:a16="http://schemas.microsoft.com/office/drawing/2014/main" id="{9AEC7445-DE54-4FF3-8AE7-646DA1D40654}"/>
              </a:ext>
            </a:extLst>
          </p:cNvPr>
          <p:cNvSpPr>
            <a:spLocks noGrp="1"/>
          </p:cNvSpPr>
          <p:nvPr>
            <p:ph sz="quarter" idx="11"/>
          </p:nvPr>
        </p:nvSpPr>
        <p:spPr>
          <a:xfrm>
            <a:off x="520364" y="1502229"/>
            <a:ext cx="8125851" cy="4926706"/>
          </a:xfrm>
        </p:spPr>
        <p:txBody>
          <a:bodyPr>
            <a:noAutofit/>
          </a:bodyPr>
          <a:lstStyle/>
          <a:p>
            <a:pPr defTabSz="342900">
              <a:spcBef>
                <a:spcPts val="1800"/>
              </a:spcBef>
              <a:spcAft>
                <a:spcPts val="1800"/>
              </a:spcAft>
            </a:pPr>
            <a:r>
              <a:rPr lang="en-US" dirty="0"/>
              <a:t>MATLAB will treat a variable as an array automatically. For example, to compute the square roots of 5, 7, and 15, type</a:t>
            </a:r>
          </a:p>
          <a:p>
            <a:pPr defTabSz="342900">
              <a:spcBef>
                <a:spcPts val="1800"/>
              </a:spcBef>
              <a:spcAft>
                <a:spcPts val="600"/>
              </a:spcAft>
            </a:pPr>
            <a:r>
              <a:rPr lang="es-ES" dirty="0">
                <a:latin typeface="Courier Std"/>
              </a:rPr>
              <a:t>&gt;&gt;x = [5,7,15];</a:t>
            </a:r>
          </a:p>
          <a:p>
            <a:pPr defTabSz="342900">
              <a:spcBef>
                <a:spcPts val="1800"/>
              </a:spcBef>
              <a:spcAft>
                <a:spcPts val="600"/>
              </a:spcAft>
            </a:pPr>
            <a:r>
              <a:rPr lang="es-ES" dirty="0">
                <a:latin typeface="Courier Std"/>
              </a:rPr>
              <a:t>&gt;&gt;y = </a:t>
            </a:r>
            <a:r>
              <a:rPr lang="es-ES" dirty="0" err="1">
                <a:latin typeface="Courier Std"/>
              </a:rPr>
              <a:t>sqrt</a:t>
            </a:r>
            <a:r>
              <a:rPr lang="es-ES" dirty="0">
                <a:latin typeface="Courier Std"/>
              </a:rPr>
              <a:t>(x)</a:t>
            </a:r>
          </a:p>
          <a:p>
            <a:pPr defTabSz="342900">
              <a:spcBef>
                <a:spcPts val="1800"/>
              </a:spcBef>
              <a:spcAft>
                <a:spcPts val="600"/>
              </a:spcAft>
            </a:pPr>
            <a:r>
              <a:rPr lang="es-ES" dirty="0">
                <a:latin typeface="Courier Std"/>
              </a:rPr>
              <a:t>y =</a:t>
            </a:r>
          </a:p>
          <a:p>
            <a:pPr defTabSz="342900">
              <a:spcBef>
                <a:spcPts val="1800"/>
              </a:spcBef>
              <a:spcAft>
                <a:spcPts val="600"/>
              </a:spcAft>
            </a:pPr>
            <a:r>
              <a:rPr lang="es-ES" dirty="0">
                <a:latin typeface="Courier Std"/>
              </a:rPr>
              <a:t>   2.2361    2.6358    3.8730</a:t>
            </a:r>
            <a:endParaRPr lang="en-US" dirty="0">
              <a:latin typeface="Courier Std"/>
            </a:endParaRPr>
          </a:p>
        </p:txBody>
      </p:sp>
      <p:sp>
        <p:nvSpPr>
          <p:cNvPr id="6" name="Slide Number Placeholder 5">
            <a:extLst>
              <a:ext uri="{FF2B5EF4-FFF2-40B4-BE49-F238E27FC236}">
                <a16:creationId xmlns:a16="http://schemas.microsoft.com/office/drawing/2014/main" id="{69206D0D-95D6-4A09-B33E-5DC3FDB85884}"/>
              </a:ext>
            </a:extLst>
          </p:cNvPr>
          <p:cNvSpPr>
            <a:spLocks noGrp="1"/>
          </p:cNvSpPr>
          <p:nvPr>
            <p:ph type="sldNum" sz="quarter" idx="10"/>
          </p:nvPr>
        </p:nvSpPr>
        <p:spPr/>
        <p:txBody>
          <a:bodyPr/>
          <a:lstStyle/>
          <a:p>
            <a:fld id="{68151E55-6873-49E2-B8D5-2F265E6F1973}" type="slidenum">
              <a:rPr lang="en-US" smtClean="0"/>
              <a:t>9</a:t>
            </a:fld>
            <a:endParaRPr lang="en-US" dirty="0"/>
          </a:p>
        </p:txBody>
      </p:sp>
    </p:spTree>
    <p:extLst>
      <p:ext uri="{BB962C8B-B14F-4D97-AF65-F5344CB8AC3E}">
        <p14:creationId xmlns:p14="http://schemas.microsoft.com/office/powerpoint/2010/main" val="1309382411"/>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11_2020" id="{48AAD541-266A-4179-B370-B2A076D2D5F2}" vid="{FD471E24-E700-47B3-8F35-5567895F89DC}"/>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11_2020" id="{48AAD541-266A-4179-B370-B2A076D2D5F2}" vid="{BB45D69B-A52D-4886-A737-4C8CA8BFF937}"/>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11_2020" id="{48AAD541-266A-4179-B370-B2A076D2D5F2}" vid="{5AE2D7BD-21A3-4CD8-8976-3561E3978EEC}"/>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11_2020" id="{48AAD541-266A-4179-B370-B2A076D2D5F2}" vid="{6ACF2E7B-D43C-4599-8698-6D45949AB7E0}"/>
    </a:ext>
  </a:extLst>
</a:theme>
</file>

<file path=ppt/theme/theme5.xml><?xml version="1.0" encoding="utf-8"?>
<a:theme xmlns:a="http://schemas.openxmlformats.org/drawingml/2006/main" name="ImageDescriptionAppendix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11_2020" id="{48AAD541-266A-4179-B370-B2A076D2D5F2}" vid="{0AD3F672-27ED-4370-A10D-EB2879BA7BA9}"/>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6599</TotalTime>
  <Words>4763</Words>
  <Application>Microsoft Office PowerPoint</Application>
  <PresentationFormat>On-screen Show (4:3)</PresentationFormat>
  <Paragraphs>588</Paragraphs>
  <Slides>73</Slides>
  <Notes>2</Notes>
  <HiddenSlides>0</HiddenSlides>
  <MMClips>0</MMClips>
  <ScaleCrop>false</ScaleCrop>
  <HeadingPairs>
    <vt:vector size="8" baseType="variant">
      <vt:variant>
        <vt:lpstr>Fonts Used</vt:lpstr>
      </vt:variant>
      <vt:variant>
        <vt:i4>6</vt:i4>
      </vt:variant>
      <vt:variant>
        <vt:lpstr>Theme</vt:lpstr>
      </vt:variant>
      <vt:variant>
        <vt:i4>5</vt:i4>
      </vt:variant>
      <vt:variant>
        <vt:lpstr>Embedded OLE Servers</vt:lpstr>
      </vt:variant>
      <vt:variant>
        <vt:i4>1</vt:i4>
      </vt:variant>
      <vt:variant>
        <vt:lpstr>Slide Titles</vt:lpstr>
      </vt:variant>
      <vt:variant>
        <vt:i4>73</vt:i4>
      </vt:variant>
    </vt:vector>
  </HeadingPairs>
  <TitlesOfParts>
    <vt:vector size="85" baseType="lpstr">
      <vt:lpstr>Arial</vt:lpstr>
      <vt:lpstr>Calibri</vt:lpstr>
      <vt:lpstr>Cambria Math</vt:lpstr>
      <vt:lpstr>Courier Std</vt:lpstr>
      <vt:lpstr>Times New Roman</vt:lpstr>
      <vt:lpstr>Wingdings</vt:lpstr>
      <vt:lpstr>Title Slides Master</vt:lpstr>
      <vt:lpstr>MainContentSlideMaster</vt:lpstr>
      <vt:lpstr>ClosingMaster</vt:lpstr>
      <vt:lpstr>DividerSlideMaster</vt:lpstr>
      <vt:lpstr>ImageDescriptionAppendixSlideMaster</vt:lpstr>
      <vt:lpstr>Equation</vt:lpstr>
      <vt:lpstr>MATLAB for Engineering Applications Fifth Edition</vt:lpstr>
      <vt:lpstr>Chapter 03</vt:lpstr>
      <vt:lpstr>Getting Help for Functions</vt:lpstr>
      <vt:lpstr>Common mathematical functions</vt:lpstr>
      <vt:lpstr>Some common mathematical functions 1</vt:lpstr>
      <vt:lpstr>Some common mathematical functions 2</vt:lpstr>
      <vt:lpstr>Operations with Complex Numbers 1</vt:lpstr>
      <vt:lpstr>Operations with Complex Numbers 2</vt:lpstr>
      <vt:lpstr>Operations on Arrays</vt:lpstr>
      <vt:lpstr>Question 1</vt:lpstr>
      <vt:lpstr>Question 2</vt:lpstr>
      <vt:lpstr>Expressing Function Arguments 1</vt:lpstr>
      <vt:lpstr>Expressing Function Arguments 2</vt:lpstr>
      <vt:lpstr>Expressing Function Arguments 3</vt:lpstr>
      <vt:lpstr>Expressing Function Arguments 4</vt:lpstr>
      <vt:lpstr>Trigonometric Functions</vt:lpstr>
      <vt:lpstr>Inverse Trigonometric Functions</vt:lpstr>
      <vt:lpstr>Hyperbolic Functions</vt:lpstr>
      <vt:lpstr>Inverse Hyperbolic Functions</vt:lpstr>
      <vt:lpstr>Question 3</vt:lpstr>
      <vt:lpstr>Question 4</vt:lpstr>
      <vt:lpstr>Question 5</vt:lpstr>
      <vt:lpstr>User-Defined Functions 1</vt:lpstr>
      <vt:lpstr>User-Defined Functions 2</vt:lpstr>
      <vt:lpstr>The default Editor Window when creating a new function 1</vt:lpstr>
      <vt:lpstr>User-Defined Functions: Example 1</vt:lpstr>
      <vt:lpstr>User-Defined Functions: Example 2</vt:lpstr>
      <vt:lpstr>User-Defined Functions: Example 3</vt:lpstr>
      <vt:lpstr>User-Defined Functions: Example 4</vt:lpstr>
      <vt:lpstr>Local Variables 1</vt:lpstr>
      <vt:lpstr>Argument Order</vt:lpstr>
      <vt:lpstr>Arrays as Inputs</vt:lpstr>
      <vt:lpstr>Question 6</vt:lpstr>
      <vt:lpstr>Multiple Outputs</vt:lpstr>
      <vt:lpstr>Question 7</vt:lpstr>
      <vt:lpstr>Example of No Inputs and No Outputs</vt:lpstr>
      <vt:lpstr>Examples of Function Definition Lines</vt:lpstr>
      <vt:lpstr>Function Example 1</vt:lpstr>
      <vt:lpstr>Function Example 2</vt:lpstr>
      <vt:lpstr>Function Example 3</vt:lpstr>
      <vt:lpstr>Local Variables 2</vt:lpstr>
      <vt:lpstr>Global Variables</vt:lpstr>
      <vt:lpstr>Function Handles 1</vt:lpstr>
      <vt:lpstr>Finding Zeros of a Function</vt:lpstr>
      <vt:lpstr>Using fzero with User-Defined Functions 1</vt:lpstr>
      <vt:lpstr>Using fzero with User-Defined Functions 2</vt:lpstr>
      <vt:lpstr>Question 8</vt:lpstr>
      <vt:lpstr>Finding the Minimum of a Function 1</vt:lpstr>
      <vt:lpstr>Finding the Minimum of a Function 2</vt:lpstr>
      <vt:lpstr>Finding the Minimum of a Function 3</vt:lpstr>
      <vt:lpstr>Finding the Minimum of a Function 4</vt:lpstr>
      <vt:lpstr>Finding the Minimum of a Function 5</vt:lpstr>
      <vt:lpstr>Question 9</vt:lpstr>
      <vt:lpstr>Question 10</vt:lpstr>
      <vt:lpstr>Question 11</vt:lpstr>
      <vt:lpstr>Question 12</vt:lpstr>
      <vt:lpstr>Function Handles 2</vt:lpstr>
      <vt:lpstr>Anonymous Functions 1</vt:lpstr>
      <vt:lpstr>Anonymous Functions 2</vt:lpstr>
      <vt:lpstr>Anonymous Functions 3</vt:lpstr>
      <vt:lpstr>Anonymous Functions 4</vt:lpstr>
      <vt:lpstr>Multiple Input Arguments 1</vt:lpstr>
      <vt:lpstr>Multiple Input Arguments 2</vt:lpstr>
      <vt:lpstr>Question 13</vt:lpstr>
      <vt:lpstr>Question 14</vt:lpstr>
      <vt:lpstr>Calling One Function within Another</vt:lpstr>
      <vt:lpstr>Question 15</vt:lpstr>
      <vt:lpstr>Question 16</vt:lpstr>
      <vt:lpstr>Variables and Anonymous Functions 1</vt:lpstr>
      <vt:lpstr>Variables and Anonymous Functions 2</vt:lpstr>
      <vt:lpstr>The default Editor Window when creating a new function 2</vt:lpstr>
      <vt:lpstr>Importing Spreadsheet Files</vt:lpstr>
      <vt:lpstr>End of Main Content</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Functions</dc:title>
  <dc:creator>MHE</dc:creator>
  <cp:keywords>PPT</cp:keywords>
  <cp:lastModifiedBy>Yasser Alginahi</cp:lastModifiedBy>
  <cp:revision>232</cp:revision>
  <dcterms:created xsi:type="dcterms:W3CDTF">2019-10-17T17:37:14Z</dcterms:created>
  <dcterms:modified xsi:type="dcterms:W3CDTF">2022-08-28T17:07:13Z</dcterms:modified>
</cp:coreProperties>
</file>