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notesMasterIdLst>
    <p:notesMasterId r:id="rId81"/>
  </p:notesMasterIdLst>
  <p:handoutMasterIdLst>
    <p:handoutMasterId r:id="rId82"/>
  </p:handoutMasterIdLst>
  <p:sldIdLst>
    <p:sldId id="284" r:id="rId6"/>
    <p:sldId id="285" r:id="rId7"/>
    <p:sldId id="445" r:id="rId8"/>
    <p:sldId id="446" r:id="rId9"/>
    <p:sldId id="391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9" r:id="rId22"/>
    <p:sldId id="461" r:id="rId23"/>
    <p:sldId id="462" r:id="rId24"/>
    <p:sldId id="463" r:id="rId25"/>
    <p:sldId id="464" r:id="rId26"/>
    <p:sldId id="465" r:id="rId27"/>
    <p:sldId id="466" r:id="rId28"/>
    <p:sldId id="467" r:id="rId29"/>
    <p:sldId id="468" r:id="rId30"/>
    <p:sldId id="469" r:id="rId31"/>
    <p:sldId id="470" r:id="rId32"/>
    <p:sldId id="471" r:id="rId33"/>
    <p:sldId id="472" r:id="rId34"/>
    <p:sldId id="507" r:id="rId35"/>
    <p:sldId id="473" r:id="rId36"/>
    <p:sldId id="508" r:id="rId37"/>
    <p:sldId id="474" r:id="rId38"/>
    <p:sldId id="509" r:id="rId39"/>
    <p:sldId id="475" r:id="rId40"/>
    <p:sldId id="476" r:id="rId41"/>
    <p:sldId id="477" r:id="rId42"/>
    <p:sldId id="377" r:id="rId43"/>
    <p:sldId id="378" r:id="rId44"/>
    <p:sldId id="379" r:id="rId45"/>
    <p:sldId id="380" r:id="rId46"/>
    <p:sldId id="478" r:id="rId47"/>
    <p:sldId id="479" r:id="rId48"/>
    <p:sldId id="480" r:id="rId49"/>
    <p:sldId id="481" r:id="rId50"/>
    <p:sldId id="482" r:id="rId51"/>
    <p:sldId id="483" r:id="rId52"/>
    <p:sldId id="484" r:id="rId53"/>
    <p:sldId id="485" r:id="rId54"/>
    <p:sldId id="486" r:id="rId55"/>
    <p:sldId id="488" r:id="rId56"/>
    <p:sldId id="487" r:id="rId57"/>
    <p:sldId id="489" r:id="rId58"/>
    <p:sldId id="490" r:id="rId59"/>
    <p:sldId id="491" r:id="rId60"/>
    <p:sldId id="510" r:id="rId61"/>
    <p:sldId id="511" r:id="rId62"/>
    <p:sldId id="516" r:id="rId63"/>
    <p:sldId id="492" r:id="rId64"/>
    <p:sldId id="493" r:id="rId65"/>
    <p:sldId id="494" r:id="rId66"/>
    <p:sldId id="495" r:id="rId67"/>
    <p:sldId id="496" r:id="rId68"/>
    <p:sldId id="497" r:id="rId69"/>
    <p:sldId id="512" r:id="rId70"/>
    <p:sldId id="513" r:id="rId71"/>
    <p:sldId id="498" r:id="rId72"/>
    <p:sldId id="499" r:id="rId73"/>
    <p:sldId id="500" r:id="rId74"/>
    <p:sldId id="514" r:id="rId75"/>
    <p:sldId id="515" r:id="rId76"/>
    <p:sldId id="501" r:id="rId77"/>
    <p:sldId id="502" r:id="rId78"/>
    <p:sldId id="503" r:id="rId79"/>
    <p:sldId id="267" r:id="rId8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284"/>
            <p14:sldId id="285"/>
            <p14:sldId id="445"/>
            <p14:sldId id="446"/>
            <p14:sldId id="391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9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  <p14:sldId id="470"/>
            <p14:sldId id="471"/>
            <p14:sldId id="472"/>
            <p14:sldId id="507"/>
            <p14:sldId id="473"/>
            <p14:sldId id="508"/>
            <p14:sldId id="474"/>
            <p14:sldId id="509"/>
            <p14:sldId id="475"/>
            <p14:sldId id="476"/>
            <p14:sldId id="477"/>
            <p14:sldId id="377"/>
            <p14:sldId id="378"/>
            <p14:sldId id="379"/>
            <p14:sldId id="380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8"/>
            <p14:sldId id="487"/>
            <p14:sldId id="489"/>
            <p14:sldId id="490"/>
            <p14:sldId id="491"/>
            <p14:sldId id="510"/>
            <p14:sldId id="511"/>
            <p14:sldId id="516"/>
            <p14:sldId id="492"/>
            <p14:sldId id="493"/>
            <p14:sldId id="494"/>
            <p14:sldId id="495"/>
            <p14:sldId id="496"/>
            <p14:sldId id="497"/>
            <p14:sldId id="512"/>
            <p14:sldId id="513"/>
            <p14:sldId id="498"/>
            <p14:sldId id="499"/>
            <p14:sldId id="500"/>
            <p14:sldId id="514"/>
            <p14:sldId id="515"/>
            <p14:sldId id="501"/>
            <p14:sldId id="502"/>
            <p14:sldId id="503"/>
            <p14:sldId id="267"/>
          </p14:sldIdLst>
        </p14:section>
        <p14:section name="Appendix: Image Descriptions for Unsighted Students" id="{5CA572AC-5630-456E-80DC-3D0A1D381E57}">
          <p14:sldIdLst/>
        </p14:section>
      </p14:sectionLst>
    </p:ext>
    <p:ext uri="{EFAFB233-063F-42B5-8137-9DF3F51BA10A}">
      <p15:sldGuideLst xmlns:p15="http://schemas.microsoft.com/office/powerpoint/2012/main">
        <p15:guide id="2" pos="3264" userDrawn="1">
          <p15:clr>
            <a:srgbClr val="A4A3A4"/>
          </p15:clr>
        </p15:guide>
        <p15:guide id="3" orient="horz" pos="2256" userDrawn="1">
          <p15:clr>
            <a:srgbClr val="A4A3A4"/>
          </p15:clr>
        </p15:guide>
        <p15:guide id="4" pos="5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>
    <p:extLst>
      <p:ext uri="{19B8F6BF-5375-455C-9EA6-DF929625EA0E}">
        <p15:presenceInfo xmlns:p15="http://schemas.microsoft.com/office/powerpoint/2012/main" userId="S-1-5-21-1645522239-1123561945-839522115-1006658" providerId="AD"/>
      </p:ext>
    </p:extLst>
  </p:cmAuthor>
  <p:cmAuthor id="2" name="Ciporen, Laura" initials="CL [2]" lastIdx="2" clrIdx="1">
    <p:extLst>
      <p:ext uri="{19B8F6BF-5375-455C-9EA6-DF929625EA0E}">
        <p15:presenceInfo xmlns:p15="http://schemas.microsoft.com/office/powerpoint/2012/main" userId="S::laura.ciporen@mheducation.com::567f631f-0624-4179-9d16-569ddce4882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0C20"/>
    <a:srgbClr val="420747"/>
    <a:srgbClr val="585858"/>
    <a:srgbClr val="214D90"/>
    <a:srgbClr val="214E91"/>
    <a:srgbClr val="305266"/>
    <a:srgbClr val="CC4D00"/>
    <a:srgbClr val="444444"/>
    <a:srgbClr val="F0F0F0"/>
    <a:srgbClr val="EEE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64" autoAdjust="0"/>
    <p:restoredTop sz="94291" autoAdjust="0"/>
  </p:normalViewPr>
  <p:slideViewPr>
    <p:cSldViewPr snapToGrid="0" showGuides="1">
      <p:cViewPr varScale="1">
        <p:scale>
          <a:sx n="75" d="100"/>
          <a:sy n="75" d="100"/>
        </p:scale>
        <p:origin x="1670" y="62"/>
      </p:cViewPr>
      <p:guideLst>
        <p:guide pos="3264"/>
        <p:guide orient="horz" pos="2256"/>
        <p:guide pos="5640"/>
      </p:guideLst>
    </p:cSldViewPr>
  </p:slideViewPr>
  <p:outlineViewPr>
    <p:cViewPr>
      <p:scale>
        <a:sx n="33" d="100"/>
        <a:sy n="33" d="100"/>
      </p:scale>
      <p:origin x="0" y="-3441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presProps" Target="pres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tableStyles" Target="tableStyles.xml"/><Relationship Id="rId61" Type="http://schemas.openxmlformats.org/officeDocument/2006/relationships/slide" Target="slides/slide56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415A63-7CCE-4FF9-9235-9DFEF3D4CC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07B87-8867-4581-ACC0-0B27B4ACC1B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EE311-3080-4ACB-8554-E55A1FD5E1DE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E009A-A5B1-4716-9AC0-BB773C309F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D9CBC-218E-40B8-ACAF-8163A82BCF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538353-FF83-47E1-8ED8-724F9F708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17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C1FF-77D7-4844-B8AD-939095688ED6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8B90A-4BD8-4740-AB4C-C16406502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33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8B90A-4BD8-4740-AB4C-C16406502D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7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2" name="Long Copyright">
            <a:extLst>
              <a:ext uri="{FF2B5EF4-FFF2-40B4-BE49-F238E27FC236}">
                <a16:creationId xmlns:a16="http://schemas.microsoft.com/office/drawing/2014/main" id="{8AC4EEC4-5547-4185-92E7-A6CAF888043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478438"/>
            <a:ext cx="9144000" cy="374266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Hill, LLC.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Hill, LLC.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6256"/>
            <a:ext cx="8458200" cy="120795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616348"/>
            <a:ext cx="3824151" cy="6124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357882"/>
            <a:ext cx="3824151" cy="6491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3136078"/>
            <a:ext cx="3824151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937510"/>
            <a:ext cx="3824151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780473"/>
            <a:ext cx="3824151" cy="64463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94968"/>
            <a:ext cx="3824151" cy="66649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0F80A671-EC31-40AD-A0CD-6DF5F9204E8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936682" y="1625055"/>
            <a:ext cx="3864418" cy="6124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B09E53E7-2CCE-4A6D-B101-754C4363ECC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936682" y="2366589"/>
            <a:ext cx="3864418" cy="6491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6717DFEC-7510-4F2E-B3EA-9B0EF0273E5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936682" y="3144785"/>
            <a:ext cx="3864418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DE24F9AC-A317-455A-B224-19499F44D0ED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936682" y="3946217"/>
            <a:ext cx="3864418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C9D36B7F-C6EB-41F3-9295-E6F1CE5C9291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936682" y="4789180"/>
            <a:ext cx="3864418" cy="644632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0D53E673-7208-4FBA-8A4F-5728EF02E9F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936682" y="5603675"/>
            <a:ext cx="3864418" cy="66649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20" name="Appendix Link">
            <a:extLst>
              <a:ext uri="{FF2B5EF4-FFF2-40B4-BE49-F238E27FC236}">
                <a16:creationId xmlns:a16="http://schemas.microsoft.com/office/drawing/2014/main" id="{A13451D4-8473-457E-909D-2DC3DA4A71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13715"/>
            <a:ext cx="2404872" cy="253637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21" name="Image Credit">
            <a:extLst>
              <a:ext uri="{FF2B5EF4-FFF2-40B4-BE49-F238E27FC236}">
                <a16:creationId xmlns:a16="http://schemas.microsoft.com/office/drawing/2014/main" id="{0439B983-2F79-4E18-962A-0F6170F677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22" name="Slide Number Placeholder">
            <a:extLst>
              <a:ext uri="{FF2B5EF4-FFF2-40B4-BE49-F238E27FC236}">
                <a16:creationId xmlns:a16="http://schemas.microsoft.com/office/drawing/2014/main" id="{0976D34C-30AB-4A20-8492-6123CD216B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966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6C216-596C-43D1-AFA9-56B25A6A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69920768-8C96-444E-AA85-2DA85E7D336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616348"/>
            <a:ext cx="3824151" cy="3803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018B665-308A-4CA7-A672-FE09BE03439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96622"/>
            <a:ext cx="3824151" cy="40316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036B807-DC5F-4FC6-B393-65B98404A8A5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626621"/>
            <a:ext cx="3824151" cy="41804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FFC6D4E-662C-4EAF-A1EE-36531E127F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192919"/>
            <a:ext cx="3824151" cy="41804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FCF8C5B-04D9-49B3-B133-6864633767F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3735433"/>
            <a:ext cx="3824151" cy="4003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F9186BDE-D004-4953-9D95-C7A9EABCD67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4249480"/>
            <a:ext cx="3824151" cy="41394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204E9DC4-A6FA-4AB1-9FDB-E4A90647B8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42900" y="4770903"/>
            <a:ext cx="3824151" cy="38039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CF906F44-9192-489C-97D1-802385EAFB2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2900" y="5264240"/>
            <a:ext cx="3824152" cy="40316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A447191D-BC44-4DC1-8EBD-E0FBB59905B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2900" y="5781176"/>
            <a:ext cx="3824152" cy="41804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F28421AC-3134-46E3-BE8A-A2F5358EF4D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936682" y="1616348"/>
            <a:ext cx="3864418" cy="37417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EAA4997E-E73A-42E9-A263-A0E28696DF3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936682" y="2098227"/>
            <a:ext cx="3864418" cy="400367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5D8D50B8-9162-4A0B-9497-E52D62CE36D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936682" y="2625337"/>
            <a:ext cx="3864418" cy="41394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988E51C7-02F2-4DDF-8403-BE64E88A984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36680" y="3192919"/>
            <a:ext cx="3864419" cy="41394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0AD01436-C6EF-4BE1-ABA1-12E7B802A96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36680" y="3733608"/>
            <a:ext cx="3864419" cy="402191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A101E739-B16E-4747-B277-8055858FCEDE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936680" y="4241679"/>
            <a:ext cx="3864419" cy="421748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9" name="Content Placeholder 16">
            <a:extLst>
              <a:ext uri="{FF2B5EF4-FFF2-40B4-BE49-F238E27FC236}">
                <a16:creationId xmlns:a16="http://schemas.microsoft.com/office/drawing/2014/main" id="{96F84D66-FE77-496D-8769-94918476625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936679" y="4766685"/>
            <a:ext cx="3864420" cy="384613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20" name="Content Placeholder 17">
            <a:extLst>
              <a:ext uri="{FF2B5EF4-FFF2-40B4-BE49-F238E27FC236}">
                <a16:creationId xmlns:a16="http://schemas.microsoft.com/office/drawing/2014/main" id="{1C906E35-6CD6-4624-A2EE-79E30E15BEAC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936679" y="5240170"/>
            <a:ext cx="3864420" cy="40316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D68E1BFF-B404-4277-BA5A-CD1662A6C53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936679" y="5785277"/>
            <a:ext cx="3873125" cy="41394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25" name="Appendix Link">
            <a:extLst>
              <a:ext uri="{FF2B5EF4-FFF2-40B4-BE49-F238E27FC236}">
                <a16:creationId xmlns:a16="http://schemas.microsoft.com/office/drawing/2014/main" id="{C7FB9040-0F6C-4F75-A3C7-A9801B9105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13715"/>
            <a:ext cx="2404872" cy="253637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26" name="Image Credit">
            <a:extLst>
              <a:ext uri="{FF2B5EF4-FFF2-40B4-BE49-F238E27FC236}">
                <a16:creationId xmlns:a16="http://schemas.microsoft.com/office/drawing/2014/main" id="{C63DF004-2A82-40EE-90ED-770B404443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27" name="Slide Number Placeholder">
            <a:extLst>
              <a:ext uri="{FF2B5EF4-FFF2-40B4-BE49-F238E27FC236}">
                <a16:creationId xmlns:a16="http://schemas.microsoft.com/office/drawing/2014/main" id="{F57A8244-EA95-4731-A98C-FB6329D918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63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0E10-991B-4857-B698-45C90E6B8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33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/>
              <a:t>© &lt; add the year&gt; McGraw Hill, LLC.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/>
              <a:t>No reproduction or further distribution permitted without the prior written consent of McGraw Hill, LLC.</a:t>
            </a:r>
            <a:endParaRPr lang="en-US" dirty="0"/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710" y="2718040"/>
            <a:ext cx="7638581" cy="142192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24D7B735-6BCD-429E-BAFC-FAE7C88C5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E63B-4C32-4312-9A30-AF4C99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95943"/>
            <a:ext cx="8458200" cy="88888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3FF85-13E9-4193-97A7-595596DE57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78856" y="1178879"/>
            <a:ext cx="4586288" cy="370301"/>
          </a:xfrm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9CB4D6-F8C4-4851-A17A-263FC077A1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42900" y="1643230"/>
            <a:ext cx="8458200" cy="44788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BD63C-C974-4F40-85BB-8ACC273BEB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78856" y="6215615"/>
            <a:ext cx="4586288" cy="317708"/>
          </a:xfrm>
        </p:spPr>
        <p:txBody>
          <a:bodyPr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4BABA25-1259-4A5F-BF34-6556B751D0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871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0" y="1515291"/>
            <a:ext cx="9144000" cy="2508071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7000" b="1">
                <a:solidFill>
                  <a:srgbClr val="214D9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613264" y="4161272"/>
            <a:ext cx="5917473" cy="105080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0">
                <a:solidFill>
                  <a:srgbClr val="58585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63C4102-2DCB-40F6-A79C-3209037665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13264" y="5773782"/>
            <a:ext cx="7530736" cy="474617"/>
          </a:xfrm>
          <a:prstGeom prst="rect">
            <a:avLst/>
          </a:prstGeom>
        </p:spPr>
        <p:txBody>
          <a:bodyPr/>
          <a:lstStyle>
            <a:lvl1pPr algn="r">
              <a:defRPr sz="2200" i="1">
                <a:solidFill>
                  <a:srgbClr val="420747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0CD3-6EE9-4CC2-BFB5-91E97B58B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218" y="1651548"/>
            <a:ext cx="6701564" cy="1561915"/>
          </a:xfrm>
        </p:spPr>
        <p:txBody>
          <a:bodyPr>
            <a:normAutofit/>
          </a:bodyPr>
          <a:lstStyle>
            <a:lvl1pPr>
              <a:defRPr sz="4800" b="1">
                <a:solidFill>
                  <a:srgbClr val="CC4D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5CBDD3-DA0C-4A5E-B00D-A818801AC21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21218" y="3305175"/>
            <a:ext cx="6701564" cy="1554208"/>
          </a:xfrm>
        </p:spPr>
        <p:txBody>
          <a:bodyPr>
            <a:normAutofit/>
          </a:bodyPr>
          <a:lstStyle>
            <a:lvl1pPr algn="ctr">
              <a:defRPr sz="4000" b="1">
                <a:solidFill>
                  <a:srgbClr val="214E9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7092CC-E35B-4C56-8CF6-010A9E3E7F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90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4980"/>
            <a:ext cx="8458200" cy="1197385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502229"/>
            <a:ext cx="8458200" cy="474617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13715"/>
            <a:ext cx="2405307" cy="2667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08854"/>
            <a:ext cx="8458200" cy="123535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514076"/>
            <a:ext cx="8458200" cy="260072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Appendix Link">
            <a:extLst>
              <a:ext uri="{FF2B5EF4-FFF2-40B4-BE49-F238E27FC236}">
                <a16:creationId xmlns:a16="http://schemas.microsoft.com/office/drawing/2014/main" id="{4D429C13-66C7-4EA0-BA76-E66B8A9606A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13715"/>
            <a:ext cx="2404872" cy="266700"/>
          </a:xfrm>
        </p:spPr>
        <p:txBody>
          <a:bodyPr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10" name="Image Credit">
            <a:extLst>
              <a:ext uri="{FF2B5EF4-FFF2-40B4-BE49-F238E27FC236}">
                <a16:creationId xmlns:a16="http://schemas.microsoft.com/office/drawing/2014/main" id="{5090D979-97CB-4940-B7AD-BF0C561A2F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/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11" name="Slide Number Placeholder">
            <a:extLst>
              <a:ext uri="{FF2B5EF4-FFF2-40B4-BE49-F238E27FC236}">
                <a16:creationId xmlns:a16="http://schemas.microsoft.com/office/drawing/2014/main" id="{F5F8FB48-0CB8-4D8C-9B34-DC32FBBD1D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0629"/>
            <a:ext cx="8458200" cy="123974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558542"/>
            <a:ext cx="4076700" cy="4689858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540232"/>
            <a:ext cx="4076700" cy="4708167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13714"/>
            <a:ext cx="2404872" cy="266701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6256"/>
            <a:ext cx="8458200" cy="120795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514077"/>
            <a:ext cx="5791200" cy="473432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495594"/>
            <a:ext cx="2383047" cy="475280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13714"/>
            <a:ext cx="2404872" cy="266701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6256"/>
            <a:ext cx="8458200" cy="120795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514077"/>
            <a:ext cx="8458200" cy="260072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400"/>
            </a:lvl2pPr>
            <a:lvl3pPr>
              <a:spcBef>
                <a:spcPts val="600"/>
              </a:spcBef>
              <a:spcAft>
                <a:spcPts val="0"/>
              </a:spcAft>
              <a:defRPr sz="2400"/>
            </a:lvl3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13715"/>
            <a:ext cx="2404872" cy="2667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36256"/>
            <a:ext cx="8458200" cy="120795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616348"/>
            <a:ext cx="8458200" cy="61247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357882"/>
            <a:ext cx="8458200" cy="64913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2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3136078"/>
            <a:ext cx="8458200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937510"/>
            <a:ext cx="8458200" cy="6731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Slide Content 4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780473"/>
            <a:ext cx="8458200" cy="64463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</a:lstStyle>
          <a:p>
            <a:pPr lvl="0"/>
            <a:r>
              <a:rPr lang="en-US" dirty="0"/>
              <a:t>Slide Content 5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94968"/>
            <a:ext cx="8458200" cy="666495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/>
            </a:lvl1pPr>
          </a:lstStyle>
          <a:p>
            <a:pPr lvl="0"/>
            <a:r>
              <a:rPr lang="en-US" dirty="0"/>
              <a:t>Slide Content 6</a:t>
            </a:r>
          </a:p>
        </p:txBody>
      </p:sp>
      <p:sp>
        <p:nvSpPr>
          <p:cNvPr id="12" name="Appendix Link">
            <a:extLst>
              <a:ext uri="{FF2B5EF4-FFF2-40B4-BE49-F238E27FC236}">
                <a16:creationId xmlns:a16="http://schemas.microsoft.com/office/drawing/2014/main" id="{9916D247-FE9F-48D9-9FBE-CD00952A4A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6778"/>
            <a:ext cx="2404872" cy="253637"/>
          </a:xfrm>
        </p:spPr>
        <p:txBody>
          <a:bodyPr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14" name="Image Credit">
            <a:extLst>
              <a:ext uri="{FF2B5EF4-FFF2-40B4-BE49-F238E27FC236}">
                <a16:creationId xmlns:a16="http://schemas.microsoft.com/office/drawing/2014/main" id="{E006E800-999B-4B8A-A50B-37522C120D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16" name="Slide Number Placeholder">
            <a:extLst>
              <a:ext uri="{FF2B5EF4-FFF2-40B4-BE49-F238E27FC236}">
                <a16:creationId xmlns:a16="http://schemas.microsoft.com/office/drawing/2014/main" id="{F56BAEB3-64CA-4A8D-A7D2-FFCE658F8C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rgbClr val="C5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6"/>
            <a:ext cx="8458200" cy="1207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502229"/>
            <a:ext cx="8458200" cy="471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rgbClr val="C5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9" r:id="rId4"/>
    <p:sldLayoutId id="2147483695" r:id="rId5"/>
    <p:sldLayoutId id="2147483696" r:id="rId6"/>
    <p:sldLayoutId id="2147483697" r:id="rId7"/>
    <p:sldLayoutId id="2147483700" r:id="rId8"/>
    <p:sldLayoutId id="2147483706" r:id="rId9"/>
    <p:sldLayoutId id="2147483708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rgbClr val="214E9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rgbClr val="C5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ort Copyright">
            <a:extLst>
              <a:ext uri="{FF2B5EF4-FFF2-40B4-BE49-F238E27FC236}">
                <a16:creationId xmlns:a16="http://schemas.microsoft.com/office/drawing/2014/main" id="{72ADC394-C7D8-40CA-8D8B-B9DD3248EA3C}"/>
              </a:ext>
            </a:extLst>
          </p:cNvPr>
          <p:cNvSpPr txBox="1"/>
          <p:nvPr userDrawn="1"/>
        </p:nvSpPr>
        <p:spPr>
          <a:xfrm>
            <a:off x="215659" y="6664281"/>
            <a:ext cx="1233578" cy="215444"/>
          </a:xfrm>
          <a:prstGeom prst="rect">
            <a:avLst/>
          </a:prstGeom>
          <a:noFill/>
        </p:spPr>
        <p:txBody>
          <a:bodyPr wrap="square" lIns="34290" rIns="3429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rgbClr val="C50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</a:t>
            </a:r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C2E4AF62-4201-4F5D-966F-4A59CD13C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3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3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2B539-B8D0-4740-8297-703E6A5864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MATLAB</a:t>
            </a:r>
            <a:br>
              <a:rPr lang="en-US" dirty="0"/>
            </a:br>
            <a:r>
              <a:rPr lang="en-US" sz="4000" b="0" i="1" dirty="0"/>
              <a:t>for Engineering Applications</a:t>
            </a:r>
            <a:br>
              <a:rPr lang="en-US" sz="4000" b="0" i="1" dirty="0"/>
            </a:br>
            <a:r>
              <a:rPr lang="en-US" sz="3500" dirty="0">
                <a:solidFill>
                  <a:srgbClr val="C30C20"/>
                </a:solidFill>
              </a:rPr>
              <a:t>Fifth Edition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183F8-C1B8-4CD2-A60B-092C1726D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William J. Palm III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D14E126-07CF-4986-AEC1-122911EBE6C9}"/>
              </a:ext>
            </a:extLst>
          </p:cNvPr>
          <p:cNvSpPr txBox="1">
            <a:spLocks/>
          </p:cNvSpPr>
          <p:nvPr/>
        </p:nvSpPr>
        <p:spPr>
          <a:xfrm>
            <a:off x="0" y="6478588"/>
            <a:ext cx="9144000" cy="379412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263548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6BC1-99E9-4BA9-922C-B7E0DE3D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34980"/>
            <a:ext cx="7600950" cy="1197385"/>
          </a:xfrm>
        </p:spPr>
        <p:txBody>
          <a:bodyPr>
            <a:normAutofit/>
          </a:bodyPr>
          <a:lstStyle/>
          <a:p>
            <a:r>
              <a:rPr lang="en-US" dirty="0"/>
              <a:t>Documenting with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7445-DE54-4FF3-8AE7-646DA1D406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286" y="1502229"/>
            <a:ext cx="7739429" cy="4926706"/>
          </a:xfrm>
        </p:spPr>
        <p:txBody>
          <a:bodyPr>
            <a:normAutofit/>
          </a:bodyPr>
          <a:lstStyle/>
          <a:p>
            <a:pPr defTabSz="342900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Two types of charts aid in developing structured programs and in documenting them. </a:t>
            </a:r>
          </a:p>
          <a:p>
            <a:pPr defTabSz="342900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These are </a:t>
            </a:r>
            <a:r>
              <a:rPr lang="en-US" i="1" dirty="0"/>
              <a:t>structure charts</a:t>
            </a:r>
            <a:r>
              <a:rPr lang="en-US" dirty="0"/>
              <a:t> and </a:t>
            </a:r>
            <a:r>
              <a:rPr lang="en-US" i="1" dirty="0"/>
              <a:t>flowcharts</a:t>
            </a:r>
            <a:r>
              <a:rPr lang="en-US" dirty="0"/>
              <a:t>.</a:t>
            </a:r>
          </a:p>
          <a:p>
            <a:pPr defTabSz="342900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A structure chart is a graphical description showing how the different parts of the program are connected together.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6D0D-95D6-4A09-B33E-5DC3FDB85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7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B9A3-2FC9-4524-BD39-00C8879F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Chart of a Game Program</a:t>
            </a:r>
          </a:p>
        </p:txBody>
      </p:sp>
      <p:pic>
        <p:nvPicPr>
          <p:cNvPr id="7" name="Picture 6" descr="The image shows a possible structure chart of a computer game. The main program coordinates the operations of three subprograms: the player input program, the game status display program, and the strategy program.">
            <a:extLst>
              <a:ext uri="{FF2B5EF4-FFF2-40B4-BE49-F238E27FC236}">
                <a16:creationId xmlns:a16="http://schemas.microsoft.com/office/drawing/2014/main" id="{8C58C2EB-22E7-4B02-A16D-9917A8908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878" y="1889626"/>
            <a:ext cx="8352244" cy="3078747"/>
          </a:xfrm>
          <a:prstGeom prst="rect">
            <a:avLst/>
          </a:prstGeom>
        </p:spPr>
      </p:pic>
      <p:sp>
        <p:nvSpPr>
          <p:cNvPr id="4" name="Text Placeholder 3" hidden="1">
            <a:extLst>
              <a:ext uri="{FF2B5EF4-FFF2-40B4-BE49-F238E27FC236}">
                <a16:creationId xmlns:a16="http://schemas.microsoft.com/office/drawing/2014/main" id="{6C9EAAA8-E80C-4C3C-BF20-0F253B4BF4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DC72B946-8FEF-47E9-BAE4-115AD5B4A8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6B90-F6C7-497B-9388-30E8869DF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47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6BC1-99E9-4BA9-922C-B7E0DE3D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34980"/>
            <a:ext cx="7600950" cy="1197385"/>
          </a:xfrm>
        </p:spPr>
        <p:txBody>
          <a:bodyPr>
            <a:normAutofit/>
          </a:bodyPr>
          <a:lstStyle/>
          <a:p>
            <a:r>
              <a:rPr lang="en-US" dirty="0"/>
              <a:t>Use of 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7445-DE54-4FF3-8AE7-646DA1D406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06817" y="1502229"/>
            <a:ext cx="7330366" cy="4926706"/>
          </a:xfrm>
        </p:spPr>
        <p:txBody>
          <a:bodyPr>
            <a:normAutofit/>
          </a:bodyPr>
          <a:lstStyle/>
          <a:p>
            <a:pPr defTabSz="342900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Flowcharts are useful for developing and documenting programs that contain conditional statements, because they can display the various paths (called “branches”) that a program can take, depending on how the conditional statements are executed.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6D0D-95D6-4A09-B33E-5DC3FDB85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9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B9A3-2FC9-4524-BD39-00C8879F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representation of the </a:t>
            </a:r>
            <a:r>
              <a:rPr lang="en-US" dirty="0">
                <a:latin typeface="Courier Std"/>
              </a:rPr>
              <a:t>if</a:t>
            </a:r>
            <a:r>
              <a:rPr lang="en-US" dirty="0"/>
              <a:t> statement</a:t>
            </a:r>
          </a:p>
        </p:txBody>
      </p:sp>
      <p:pic>
        <p:nvPicPr>
          <p:cNvPr id="3" name="Picture 2" descr="With the if statement,  the program bypasses certain statements if a logical expression evaluates to false; otherwise, the statements are executed.">
            <a:extLst>
              <a:ext uri="{FF2B5EF4-FFF2-40B4-BE49-F238E27FC236}">
                <a16:creationId xmlns:a16="http://schemas.microsoft.com/office/drawing/2014/main" id="{049609F0-E5AA-42AB-9F69-E9D9B05F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564" y="1434903"/>
            <a:ext cx="2372873" cy="4874706"/>
          </a:xfrm>
          <a:prstGeom prst="rect">
            <a:avLst/>
          </a:prstGeom>
        </p:spPr>
      </p:pic>
      <p:sp>
        <p:nvSpPr>
          <p:cNvPr id="4" name="Text Placeholder 3" hidden="1">
            <a:extLst>
              <a:ext uri="{FF2B5EF4-FFF2-40B4-BE49-F238E27FC236}">
                <a16:creationId xmlns:a16="http://schemas.microsoft.com/office/drawing/2014/main" id="{6C9EAAA8-E80C-4C3C-BF20-0F253B4BF4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DC72B946-8FEF-47E9-BAE4-115AD5B4A8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06B90-F6C7-497B-9388-30E8869DFB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57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6BC1-99E9-4BA9-922C-B7E0DE3D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34980"/>
            <a:ext cx="7600950" cy="1197385"/>
          </a:xfrm>
        </p:spPr>
        <p:txBody>
          <a:bodyPr>
            <a:normAutofit/>
          </a:bodyPr>
          <a:lstStyle/>
          <a:p>
            <a:r>
              <a:rPr lang="en-US" dirty="0"/>
              <a:t>Documenting with 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7445-DE54-4FF3-8AE7-646DA1D406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9171" y="1502229"/>
            <a:ext cx="7465659" cy="4926706"/>
          </a:xfrm>
        </p:spPr>
        <p:txBody>
          <a:bodyPr>
            <a:normAutofit/>
          </a:bodyPr>
          <a:lstStyle/>
          <a:p>
            <a:pPr defTabSz="342900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We can document with </a:t>
            </a:r>
            <a:r>
              <a:rPr lang="en-US" i="1" dirty="0"/>
              <a:t>pseudocode</a:t>
            </a:r>
            <a:r>
              <a:rPr lang="en-US" dirty="0"/>
              <a:t>, in which natural language and mathematical expressions are used to construct statements that look like computer statements but without detailed syntax.</a:t>
            </a:r>
          </a:p>
          <a:p>
            <a:pPr defTabSz="342900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Each pseudocode instruction may be numbered, but should be unambiguous and computable.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6D0D-95D6-4A09-B33E-5DC3FDB85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4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6BC1-99E9-4BA9-922C-B7E0DE3D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34980"/>
            <a:ext cx="7600950" cy="1197385"/>
          </a:xfrm>
        </p:spPr>
        <p:txBody>
          <a:bodyPr>
            <a:normAutofit/>
          </a:bodyPr>
          <a:lstStyle/>
          <a:p>
            <a:r>
              <a:rPr lang="en-US" dirty="0"/>
              <a:t>Finding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7445-DE54-4FF3-8AE7-646DA1D406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9171" y="1332365"/>
            <a:ext cx="7277887" cy="5209112"/>
          </a:xfrm>
        </p:spPr>
        <p:txBody>
          <a:bodyPr>
            <a:normAutofit fontScale="92500"/>
          </a:bodyPr>
          <a:lstStyle/>
          <a:p>
            <a:pPr defTabSz="342900">
              <a:spcBef>
                <a:spcPts val="1800"/>
              </a:spcBef>
              <a:spcAft>
                <a:spcPts val="1800"/>
              </a:spcAft>
            </a:pPr>
            <a:r>
              <a:rPr lang="en-US" sz="2600" dirty="0"/>
              <a:t>Debugging a program is the process of finding and removing the “bugs,” or errors, in a program. Such errors usually fall into one of the following categories.</a:t>
            </a:r>
          </a:p>
          <a:p>
            <a:pPr marL="457200" indent="-457200" defTabSz="34290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Syntax errors such as omitting a parenthesis or comma, or spelling a command name incorrectly. MATLAB usually detects the more obvious errors and displays a message describing the error and its location.</a:t>
            </a:r>
          </a:p>
          <a:p>
            <a:pPr marL="457200" indent="-457200" defTabSz="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Errors due to an incorrect mathematical procedure. These are called </a:t>
            </a:r>
            <a:r>
              <a:rPr lang="en-US" i="1" dirty="0"/>
              <a:t>runtime errors</a:t>
            </a:r>
            <a:r>
              <a:rPr lang="en-US" dirty="0"/>
              <a:t>. They do not necessarily occur every time the program is executed; their occurrence often depends on the particular input data. A common example is division by zero.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6D0D-95D6-4A09-B33E-5DC3FDB85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41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6BC1-99E9-4BA9-922C-B7E0DE3D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34980"/>
            <a:ext cx="7600950" cy="1197385"/>
          </a:xfrm>
        </p:spPr>
        <p:txBody>
          <a:bodyPr>
            <a:normAutofit/>
          </a:bodyPr>
          <a:lstStyle/>
          <a:p>
            <a:r>
              <a:rPr lang="en-US" dirty="0"/>
              <a:t>Locating Runtime Errors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7445-DE54-4FF3-8AE7-646DA1D406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33057" y="1332365"/>
            <a:ext cx="7277887" cy="5209112"/>
          </a:xfrm>
        </p:spPr>
        <p:txBody>
          <a:bodyPr>
            <a:normAutofit/>
          </a:bodyPr>
          <a:lstStyle/>
          <a:p>
            <a:pPr defTabSz="342900"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To locate a runtime error, try the following:</a:t>
            </a:r>
          </a:p>
          <a:p>
            <a:pPr marL="457200" indent="-457200" defTabSz="342900">
              <a:spcBef>
                <a:spcPts val="18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Always test your program with a simple version of the problem, whose answers can be checked by hand calculations.</a:t>
            </a:r>
          </a:p>
          <a:p>
            <a:pPr marL="457200" indent="-457200" defTabSz="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200" dirty="0"/>
              <a:t>Display any intermediate calculations by removing semicolons at the end of statements.</a:t>
            </a:r>
          </a:p>
          <a:p>
            <a:pPr marL="457200" indent="-457200" defTabSz="342900">
              <a:spcBef>
                <a:spcPts val="12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200" dirty="0"/>
              <a:t>To test user-defined functions, try commenting out the </a:t>
            </a:r>
            <a:r>
              <a:rPr lang="en-US" sz="2200" dirty="0">
                <a:latin typeface="Courier Std"/>
              </a:rPr>
              <a:t>function</a:t>
            </a:r>
            <a:r>
              <a:rPr lang="en-US" sz="2200" dirty="0"/>
              <a:t> line and running the file as a script.</a:t>
            </a:r>
          </a:p>
          <a:p>
            <a:pPr marL="457200" indent="-457200" defTabSz="342900">
              <a:spcBef>
                <a:spcPts val="12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sz="2200" dirty="0"/>
              <a:t>Use the debugging features of the Editor/Debugger, which is discussed in Section 4.8.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6D0D-95D6-4A09-B33E-5DC3FDB85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61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6BC1-99E9-4BA9-922C-B7E0DE3D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34980"/>
            <a:ext cx="7600950" cy="1197385"/>
          </a:xfrm>
        </p:spPr>
        <p:txBody>
          <a:bodyPr>
            <a:normAutofit/>
          </a:bodyPr>
          <a:lstStyle/>
          <a:p>
            <a:r>
              <a:rPr lang="en-US" dirty="0"/>
              <a:t>Development of Large Programs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7445-DE54-4FF3-8AE7-646DA1D406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9409" y="1332366"/>
            <a:ext cx="7845183" cy="4913690"/>
          </a:xfrm>
        </p:spPr>
        <p:txBody>
          <a:bodyPr>
            <a:normAutofit fontScale="92500" lnSpcReduction="10000"/>
          </a:bodyPr>
          <a:lstStyle/>
          <a:p>
            <a:pPr marL="457200" indent="-457200" defTabSz="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Writing and testing of individual modules (the </a:t>
            </a:r>
            <a:r>
              <a:rPr lang="en-US" i="1" dirty="0"/>
              <a:t>unit-testing</a:t>
            </a:r>
            <a:r>
              <a:rPr lang="en-US" dirty="0"/>
              <a:t> phase).</a:t>
            </a:r>
          </a:p>
          <a:p>
            <a:pPr marL="457200" indent="-457200" defTabSz="3429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Writing of the top-level program that uses the modules (the </a:t>
            </a:r>
            <a:r>
              <a:rPr lang="en-US" i="1" dirty="0"/>
              <a:t>build</a:t>
            </a:r>
            <a:r>
              <a:rPr lang="en-US" dirty="0"/>
              <a:t> phase). Not all modules are included in the initial testing. As the build proceeds, more modules are included.</a:t>
            </a:r>
          </a:p>
          <a:p>
            <a:pPr marL="457200" indent="-457200" defTabSz="342900">
              <a:spcBef>
                <a:spcPts val="12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/>
              <a:t>Testing of the first complete program (the </a:t>
            </a:r>
            <a:r>
              <a:rPr lang="en-US" i="1" dirty="0"/>
              <a:t>alpha release</a:t>
            </a:r>
            <a:r>
              <a:rPr lang="en-US" dirty="0"/>
              <a:t> phase). This is usually done only in-house by technical people closely involved with the program development. There might be several alpha releases as bugs are discovered and removed.</a:t>
            </a:r>
          </a:p>
          <a:p>
            <a:pPr marL="457200" indent="-457200" defTabSz="342900">
              <a:spcBef>
                <a:spcPts val="120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/>
              <a:t>Testing of the final alpha release by in-house personnel and by familiar and trusted outside users, who often must sign a confidentiality agreement. This is the </a:t>
            </a:r>
            <a:r>
              <a:rPr lang="en-US" i="1" dirty="0"/>
              <a:t>beta release</a:t>
            </a:r>
            <a:r>
              <a:rPr lang="en-US" dirty="0"/>
              <a:t> phase, and there might be several beta releases.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6D0D-95D6-4A09-B33E-5DC3FDB85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65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285D4-AE6C-4ADF-940F-FFF1CA63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</a:t>
            </a:r>
            <a:r>
              <a:rPr lang="en-US" sz="1200" dirty="0"/>
              <a:t>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984238C-E1B6-4E9D-A312-B2BFB4B13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771659"/>
              </p:ext>
            </p:extLst>
          </p:nvPr>
        </p:nvGraphicFramePr>
        <p:xfrm>
          <a:off x="1275764" y="1501775"/>
          <a:ext cx="6592472" cy="3657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177">
                  <a:extLst>
                    <a:ext uri="{9D8B030D-6E8A-4147-A177-3AD203B41FA5}">
                      <a16:colId xmlns:a16="http://schemas.microsoft.com/office/drawing/2014/main" val="2012502994"/>
                    </a:ext>
                  </a:extLst>
                </a:gridCol>
                <a:gridCol w="4120295">
                  <a:extLst>
                    <a:ext uri="{9D8B030D-6E8A-4147-A177-3AD203B41FA5}">
                      <a16:colId xmlns:a16="http://schemas.microsoft.com/office/drawing/2014/main" val="1618215201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10254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Std" pitchFamily="49" charset="0"/>
                        </a:rPr>
                        <a:t>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623225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Std" pitchFamily="49" charset="0"/>
                        </a:rPr>
                        <a:t>&lt;=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71550" eaLnBrk="1" hangingPunct="1">
                        <a:spcBef>
                          <a:spcPct val="20000"/>
                        </a:spcBef>
                        <a:tabLst>
                          <a:tab pos="1085850" algn="l"/>
                          <a:tab pos="2857500" algn="l"/>
                        </a:tabLs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than or equal to.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4875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Std" pitchFamily="49" charset="0"/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97033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Std" pitchFamily="49" charset="0"/>
                        </a:rPr>
                        <a:t>&gt;=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Greater than or equal to.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21322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Std" pitchFamily="49" charset="0"/>
                        </a:rPr>
                        <a:t>==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71550" eaLnBrk="1" hangingPunct="1">
                        <a:spcBef>
                          <a:spcPct val="20000"/>
                        </a:spcBef>
                        <a:tabLst>
                          <a:tab pos="1085850" algn="l"/>
                          <a:tab pos="2857500" algn="l"/>
                        </a:tabLst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 to.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42044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urier Std" pitchFamily="49" charset="0"/>
                        </a:rPr>
                        <a:t>~=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equal to.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15393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05E9A-3A9B-493E-8648-7BBF1362E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297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</a:t>
            </a:r>
            <a:r>
              <a:rPr lang="en-US" sz="1200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C526-F3EF-4BC3-897C-4927D57F69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86447" y="1502229"/>
            <a:ext cx="7971106" cy="47461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example, suppose that </a:t>
            </a:r>
            <a:r>
              <a:rPr lang="en-US" dirty="0">
                <a:latin typeface="Courier Std"/>
              </a:rPr>
              <a:t>x = [6,3,9]</a:t>
            </a:r>
            <a:r>
              <a:rPr lang="en-US" dirty="0"/>
              <a:t> and </a:t>
            </a:r>
            <a:r>
              <a:rPr lang="en-US" dirty="0">
                <a:latin typeface="Courier Std"/>
              </a:rPr>
              <a:t>y = [14,2,9]</a:t>
            </a:r>
            <a:r>
              <a:rPr lang="en-US" dirty="0"/>
              <a:t>. The following MATLAB session shows some examples.</a:t>
            </a:r>
          </a:p>
          <a:p>
            <a:r>
              <a:rPr lang="en-US" dirty="0">
                <a:latin typeface="Courier Std"/>
              </a:rPr>
              <a:t>&gt;&gt;z = (x &lt; y)</a:t>
            </a:r>
          </a:p>
          <a:p>
            <a:r>
              <a:rPr lang="en-US" dirty="0">
                <a:latin typeface="Courier Std"/>
              </a:rPr>
              <a:t>z =</a:t>
            </a:r>
          </a:p>
          <a:p>
            <a:r>
              <a:rPr lang="en-US" dirty="0">
                <a:latin typeface="Courier Std"/>
              </a:rPr>
              <a:t>   1   0   0</a:t>
            </a:r>
          </a:p>
          <a:p>
            <a:r>
              <a:rPr lang="en-US" dirty="0">
                <a:latin typeface="Courier Std"/>
              </a:rPr>
              <a:t>&gt;&gt;z = (x ~= y)</a:t>
            </a:r>
          </a:p>
          <a:p>
            <a:r>
              <a:rPr lang="en-US" dirty="0">
                <a:latin typeface="Courier Std"/>
              </a:rPr>
              <a:t>z =</a:t>
            </a:r>
          </a:p>
          <a:p>
            <a:r>
              <a:rPr lang="en-US" dirty="0">
                <a:latin typeface="Courier Std"/>
              </a:rPr>
              <a:t>   1   1   0</a:t>
            </a:r>
          </a:p>
          <a:p>
            <a:r>
              <a:rPr lang="en-US" dirty="0">
                <a:latin typeface="Courier Std"/>
              </a:rPr>
              <a:t>&gt;&gt;z = (x &gt; 8)</a:t>
            </a:r>
          </a:p>
          <a:p>
            <a:r>
              <a:rPr lang="en-US" dirty="0">
                <a:latin typeface="Courier Std"/>
              </a:rPr>
              <a:t>z =</a:t>
            </a:r>
          </a:p>
          <a:p>
            <a:r>
              <a:rPr lang="en-US" dirty="0">
                <a:latin typeface="Courier Std"/>
              </a:rPr>
              <a:t>   0   0   1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7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CCAE8A8-FE62-4BB5-98E8-2D7F19ADA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04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FF9B4B-61E6-49FD-BB76-48DCB654DE3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Programming with MATLAB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952D9D-7158-440A-81F6-DFE892314B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4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</a:t>
            </a:r>
            <a:r>
              <a:rPr lang="en-US" sz="1200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C526-F3EF-4BC3-897C-4927D57F69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4674" y="1502229"/>
            <a:ext cx="8214653" cy="474617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relational operators can be used for array addressing.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For example, with </a:t>
            </a:r>
            <a:r>
              <a:rPr lang="en-US" dirty="0">
                <a:latin typeface="Courier Std"/>
              </a:rPr>
              <a:t>x = [6,3,9]</a:t>
            </a:r>
            <a:r>
              <a:rPr lang="en-US" dirty="0"/>
              <a:t> and </a:t>
            </a:r>
            <a:r>
              <a:rPr lang="en-US" dirty="0">
                <a:latin typeface="Courier Std"/>
              </a:rPr>
              <a:t>y = [14,2,9]</a:t>
            </a:r>
            <a:r>
              <a:rPr lang="en-US" dirty="0"/>
              <a:t>, typing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z = x(x&lt;y)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finds all the elements in x that are less than the corresponding elements in y. The result is </a:t>
            </a:r>
            <a:r>
              <a:rPr lang="en-US" dirty="0">
                <a:latin typeface="Courier Std"/>
              </a:rPr>
              <a:t>z = 6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00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 </a:t>
            </a:r>
            <a:r>
              <a:rPr lang="en-US" sz="1200" dirty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C526-F3EF-4BC3-897C-4927D57F69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7673" y="1502229"/>
            <a:ext cx="7708655" cy="474617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arithmetic operators +, −, *, /, and </a:t>
            </a:r>
            <a:r>
              <a:rPr lang="en-US" sz="150" dirty="0" err="1">
                <a:solidFill>
                  <a:schemeClr val="bg1"/>
                </a:solidFill>
              </a:rPr>
              <a:t>vackslash</a:t>
            </a:r>
            <a:r>
              <a:rPr lang="en-US" dirty="0"/>
              <a:t> have precedence over the relational operators.  Thus the statement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z = 5 &gt; 2 + 7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is equivalent to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z = 5 &gt;(2+7)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and returns the result </a:t>
            </a:r>
            <a:r>
              <a:rPr lang="en-US" dirty="0">
                <a:latin typeface="Courier Std"/>
              </a:rPr>
              <a:t>z = 0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We can use parentheses to change the order of precedence; for example, </a:t>
            </a:r>
            <a:r>
              <a:rPr lang="en-US" dirty="0">
                <a:latin typeface="Courier Std"/>
              </a:rPr>
              <a:t>z = (5 &gt; 2) + 7</a:t>
            </a:r>
            <a:r>
              <a:rPr lang="en-US" dirty="0"/>
              <a:t> evaluates to </a:t>
            </a:r>
            <a:r>
              <a:rPr lang="en-US" dirty="0">
                <a:latin typeface="Courier Std"/>
              </a:rPr>
              <a:t>z = 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DD031-0122-4A7A-B987-F61C20338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436" y="1456510"/>
            <a:ext cx="451143" cy="64013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124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logical Class </a:t>
            </a:r>
            <a:r>
              <a:rPr lang="en-US" sz="1200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C526-F3EF-4BC3-897C-4927D57F69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17673" y="1502229"/>
            <a:ext cx="7708655" cy="474617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When the relational operators are used, such as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 x = (5 &gt; 2)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they create a </a:t>
            </a:r>
            <a:r>
              <a:rPr lang="en-US" i="1" dirty="0"/>
              <a:t>logical</a:t>
            </a:r>
            <a:r>
              <a:rPr lang="en-US" dirty="0"/>
              <a:t> variable, in this case, </a:t>
            </a:r>
            <a:r>
              <a:rPr lang="en-US" dirty="0">
                <a:latin typeface="Courier Std"/>
              </a:rPr>
              <a:t>x</a:t>
            </a:r>
            <a:r>
              <a:rPr lang="en-US" dirty="0"/>
              <a:t>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Logical is a first-class data type and a MATLAB class, and so logical is equivalent to other first-class types such as character and cell arrays. 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Logical variables may have only the values 1 (true) and 0 (false).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038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logical Class </a:t>
            </a:r>
            <a:r>
              <a:rPr lang="en-US" sz="1200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C526-F3EF-4BC3-897C-4927D57F69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4668" y="1332366"/>
            <a:ext cx="7434664" cy="519504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Just because an array contains only 0s and 1s, however, it is not necessarily a logical array. For example, in the following session </a:t>
            </a:r>
            <a:r>
              <a:rPr lang="en-US" sz="2000" dirty="0">
                <a:latin typeface="Courier Std"/>
              </a:rPr>
              <a:t>k</a:t>
            </a:r>
            <a:r>
              <a:rPr lang="en-US" sz="2000" dirty="0"/>
              <a:t> and </a:t>
            </a:r>
            <a:r>
              <a:rPr lang="en-US" sz="2000" dirty="0">
                <a:latin typeface="Courier Std"/>
              </a:rPr>
              <a:t>w</a:t>
            </a:r>
            <a:r>
              <a:rPr lang="en-US" sz="2000" dirty="0"/>
              <a:t> appear the same, but </a:t>
            </a:r>
            <a:r>
              <a:rPr lang="en-US" sz="2000" dirty="0">
                <a:latin typeface="Courier Std"/>
              </a:rPr>
              <a:t>k</a:t>
            </a:r>
            <a:r>
              <a:rPr lang="en-US" sz="2000" dirty="0"/>
              <a:t> is a logical array and </a:t>
            </a:r>
            <a:r>
              <a:rPr lang="en-US" sz="2000" dirty="0">
                <a:latin typeface="Courier Std"/>
              </a:rPr>
              <a:t>w</a:t>
            </a:r>
            <a:r>
              <a:rPr lang="en-US" sz="2000" dirty="0"/>
              <a:t> is a numeric array, and thus an error message is issued.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&gt;&gt;x = </a:t>
            </a:r>
            <a:r>
              <a:rPr lang="en-US" sz="2000" dirty="0"/>
              <a:t>−</a:t>
            </a:r>
            <a:r>
              <a:rPr lang="en-US" sz="2000" dirty="0">
                <a:latin typeface="Courier Std"/>
              </a:rPr>
              <a:t>2:2; k = (abs(x)&gt;1)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k =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   1   0   0    0    1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&gt;&gt;z = x(k)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z =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   </a:t>
            </a:r>
            <a:r>
              <a:rPr lang="en-US" sz="2000" dirty="0"/>
              <a:t>−</a:t>
            </a:r>
            <a:r>
              <a:rPr lang="en-US" sz="2000" dirty="0">
                <a:latin typeface="Courier Std"/>
              </a:rPr>
              <a:t>2   2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&gt;&gt;w = [1,0,0,0,1]; v = x(w)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??? Subscript indices must either be real positive... integers or </a:t>
            </a:r>
            <a:r>
              <a:rPr lang="en-US" sz="2000" dirty="0" err="1">
                <a:latin typeface="Courier Std"/>
              </a:rPr>
              <a:t>logicals</a:t>
            </a:r>
            <a:r>
              <a:rPr lang="en-US" sz="2000" dirty="0">
                <a:latin typeface="Courier Std"/>
              </a:rPr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652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32" y="335629"/>
            <a:ext cx="8458200" cy="882395"/>
          </a:xfrm>
        </p:spPr>
        <p:txBody>
          <a:bodyPr/>
          <a:lstStyle/>
          <a:p>
            <a:r>
              <a:rPr lang="en-US" dirty="0"/>
              <a:t>Accessing Arrays Using Logical Arrays </a:t>
            </a:r>
            <a:r>
              <a:rPr lang="en-US" sz="1200" dirty="0"/>
              <a:t>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C526-F3EF-4BC3-897C-4927D57F69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652" y="1598287"/>
            <a:ext cx="7525995" cy="474617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When a logical array is used to address another array, it extracts from that array the elements in the locations where the logical array has 1s.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So typing </a:t>
            </a:r>
            <a:r>
              <a:rPr lang="en-US" sz="2800" dirty="0">
                <a:latin typeface="Courier Std"/>
              </a:rPr>
              <a:t>A(B)</a:t>
            </a:r>
            <a:r>
              <a:rPr lang="en-US" sz="2800" dirty="0"/>
              <a:t>, where </a:t>
            </a:r>
            <a:r>
              <a:rPr lang="en-US" sz="2800" dirty="0">
                <a:latin typeface="Courier Std"/>
              </a:rPr>
              <a:t>B</a:t>
            </a:r>
            <a:r>
              <a:rPr lang="en-US" sz="2800" dirty="0"/>
              <a:t> is a logical array of the same size as </a:t>
            </a:r>
            <a:r>
              <a:rPr lang="en-US" sz="2800" dirty="0">
                <a:latin typeface="Courier Std"/>
              </a:rPr>
              <a:t>A</a:t>
            </a:r>
            <a:r>
              <a:rPr lang="en-US" sz="2800" dirty="0"/>
              <a:t>, returns the values of </a:t>
            </a:r>
            <a:r>
              <a:rPr lang="en-US" sz="2800" dirty="0">
                <a:latin typeface="Courier Std"/>
              </a:rPr>
              <a:t>A</a:t>
            </a:r>
            <a:r>
              <a:rPr lang="en-US" sz="2800" dirty="0"/>
              <a:t> at the indices where </a:t>
            </a:r>
            <a:r>
              <a:rPr lang="en-US" sz="2800" dirty="0">
                <a:latin typeface="Courier Std"/>
              </a:rPr>
              <a:t>B</a:t>
            </a:r>
            <a:r>
              <a:rPr lang="en-US" sz="2800" dirty="0"/>
              <a:t> is 1.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14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Arrays Using Logical Arrays </a:t>
            </a:r>
            <a:r>
              <a:rPr lang="en-US" sz="1200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4C526-F3EF-4BC3-897C-4927D57F69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5376" y="1261272"/>
            <a:ext cx="8315724" cy="2167728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Specifying array subscripts with logical arrays    extracts the elements that correspond to the true         (1) elements in the logical array.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800" dirty="0"/>
              <a:t>Given </a:t>
            </a:r>
            <a:r>
              <a:rPr lang="en-US" sz="2800" dirty="0">
                <a:latin typeface="Courier Std"/>
              </a:rPr>
              <a:t>A =[5,6,7;8,9,10;11,12,13]</a:t>
            </a:r>
            <a:r>
              <a:rPr lang="en-US" sz="2800" dirty="0"/>
              <a:t> and </a:t>
            </a:r>
            <a:r>
              <a:rPr lang="en-US" sz="2800" dirty="0">
                <a:latin typeface="Courier Std"/>
              </a:rPr>
              <a:t>B = logical(eye(3)),</a:t>
            </a:r>
            <a:r>
              <a:rPr lang="en-US" sz="2800" dirty="0"/>
              <a:t> we can extract the diagonal elements of </a:t>
            </a:r>
            <a:r>
              <a:rPr lang="en-US" sz="2800" dirty="0">
                <a:latin typeface="Courier Std"/>
              </a:rPr>
              <a:t>A</a:t>
            </a:r>
            <a:r>
              <a:rPr lang="en-US" sz="2800" dirty="0"/>
              <a:t> by typing </a:t>
            </a:r>
            <a:r>
              <a:rPr lang="en-US" sz="2800" dirty="0">
                <a:latin typeface="Courier Std"/>
              </a:rPr>
              <a:t>C = A(B)</a:t>
            </a:r>
            <a:r>
              <a:rPr lang="en-US" sz="2800" dirty="0"/>
              <a:t> to obtain </a:t>
            </a:r>
            <a:r>
              <a:rPr lang="en-US" sz="2800" dirty="0">
                <a:latin typeface="Courier Std"/>
              </a:rPr>
              <a:t>C = [5;9;13].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413D8-81E2-D1A1-74CC-E9BCDC8CE7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687"/>
          <a:stretch/>
        </p:blipFill>
        <p:spPr>
          <a:xfrm>
            <a:off x="2128037" y="3429000"/>
            <a:ext cx="2404409" cy="3013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515481-21CF-7FE3-C393-416B522E3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58" y="3451870"/>
            <a:ext cx="1559314" cy="313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8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</a:t>
            </a:r>
            <a:r>
              <a:rPr lang="en-US" sz="1200" dirty="0"/>
              <a:t>1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59F60-CE89-42D6-A37C-C8F2D357D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50824"/>
              </p:ext>
            </p:extLst>
          </p:nvPr>
        </p:nvGraphicFramePr>
        <p:xfrm>
          <a:off x="832633" y="1501775"/>
          <a:ext cx="747873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656">
                  <a:extLst>
                    <a:ext uri="{9D8B030D-6E8A-4147-A177-3AD203B41FA5}">
                      <a16:colId xmlns:a16="http://schemas.microsoft.com/office/drawing/2014/main" val="896474465"/>
                    </a:ext>
                  </a:extLst>
                </a:gridCol>
                <a:gridCol w="913308">
                  <a:extLst>
                    <a:ext uri="{9D8B030D-6E8A-4147-A177-3AD203B41FA5}">
                      <a16:colId xmlns:a16="http://schemas.microsoft.com/office/drawing/2014/main" val="978012606"/>
                    </a:ext>
                  </a:extLst>
                </a:gridCol>
                <a:gridCol w="5259771">
                  <a:extLst>
                    <a:ext uri="{9D8B030D-6E8A-4147-A177-3AD203B41FA5}">
                      <a16:colId xmlns:a16="http://schemas.microsoft.com/office/drawing/2014/main" val="2535689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862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~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~A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returns an array the same dimension as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the new array has ones where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zero and zeros where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nonzero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09646"/>
                  </a:ext>
                </a:extLst>
              </a:tr>
              <a:tr h="13614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&amp;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 eaLnBrk="1" hangingPunct="1">
                        <a:tabLst>
                          <a:tab pos="1092200" algn="l"/>
                          <a:tab pos="2971800" algn="l"/>
                        </a:tabLst>
                      </a:pP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 &amp; B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an array the same dimension as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the new array has ones where both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have nonzero elements and zeros where either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zero.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76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 | 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returns an array the same dimension as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the new array has ones where at least one element in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nonzero and zeros where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both zero.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90986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764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</a:t>
            </a:r>
            <a:r>
              <a:rPr lang="en-US" sz="1200" dirty="0"/>
              <a:t>2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A1A591-DD18-472D-8B5A-1CE1EF2C5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10262"/>
              </p:ext>
            </p:extLst>
          </p:nvPr>
        </p:nvGraphicFramePr>
        <p:xfrm>
          <a:off x="640080" y="1501774"/>
          <a:ext cx="7863840" cy="3168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>
                  <a:extLst>
                    <a:ext uri="{9D8B030D-6E8A-4147-A177-3AD203B41FA5}">
                      <a16:colId xmlns:a16="http://schemas.microsoft.com/office/drawing/2014/main" val="168238196"/>
                    </a:ext>
                  </a:extLst>
                </a:gridCol>
                <a:gridCol w="2440745">
                  <a:extLst>
                    <a:ext uri="{9D8B030D-6E8A-4147-A177-3AD203B41FA5}">
                      <a16:colId xmlns:a16="http://schemas.microsoft.com/office/drawing/2014/main" val="3774944903"/>
                    </a:ext>
                  </a:extLst>
                </a:gridCol>
                <a:gridCol w="4142935">
                  <a:extLst>
                    <a:ext uri="{9D8B030D-6E8A-4147-A177-3AD203B41FA5}">
                      <a16:colId xmlns:a16="http://schemas.microsoft.com/office/drawing/2014/main" val="142241920"/>
                    </a:ext>
                  </a:extLst>
                </a:gridCol>
              </a:tblGrid>
              <a:tr h="41609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238042"/>
                  </a:ext>
                </a:extLst>
              </a:tr>
              <a:tr h="13763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Std" pitchFamily="49" charset="0"/>
                        </a:rPr>
                        <a:t>&amp;&amp;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Short-Circuit AND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for scalar logical expressions.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 &amp;&amp; 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returns true if both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evaluate to true, and false if they do not.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290700"/>
                  </a:ext>
                </a:extLst>
              </a:tr>
              <a:tr h="13763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urier Std" pitchFamily="49" charset="0"/>
                        </a:rPr>
                        <a:t>||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Short-Circuit 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for scalar logical expressions.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 || 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returns true if either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 both evaluate to true, and false if they do not.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0977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85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053"/>
            <a:ext cx="8458200" cy="1197385"/>
          </a:xfrm>
        </p:spPr>
        <p:txBody>
          <a:bodyPr/>
          <a:lstStyle/>
          <a:p>
            <a:r>
              <a:rPr lang="en-US" dirty="0"/>
              <a:t>Order of Precedence for Operator Types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CF5013-C165-4D27-9D45-8976DB3B3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453199"/>
              </p:ext>
            </p:extLst>
          </p:nvPr>
        </p:nvGraphicFramePr>
        <p:xfrm>
          <a:off x="1038372" y="1524848"/>
          <a:ext cx="7067257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0948">
                  <a:extLst>
                    <a:ext uri="{9D8B030D-6E8A-4147-A177-3AD203B41FA5}">
                      <a16:colId xmlns:a16="http://schemas.microsoft.com/office/drawing/2014/main" val="1698583090"/>
                    </a:ext>
                  </a:extLst>
                </a:gridCol>
                <a:gridCol w="5216309">
                  <a:extLst>
                    <a:ext uri="{9D8B030D-6E8A-4147-A177-3AD203B41FA5}">
                      <a16:colId xmlns:a16="http://schemas.microsoft.com/office/drawing/2014/main" val="2881680700"/>
                    </a:ext>
                  </a:extLst>
                </a:gridCol>
              </a:tblGrid>
              <a:tr h="52158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Precedence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Operator type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478341"/>
                  </a:ext>
                </a:extLst>
              </a:tr>
              <a:tr h="9227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Parentheses; evaluated starting with the innermost pair.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47605"/>
                  </a:ext>
                </a:extLst>
              </a:tr>
              <a:tr h="922794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Arithmetic operators and logical NOT (~); evaluated from left to right.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179227"/>
                  </a:ext>
                </a:extLst>
              </a:tr>
              <a:tr h="52158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Third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Relational operators; evaluated from left to right.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12729"/>
                  </a:ext>
                </a:extLst>
              </a:tr>
              <a:tr h="52158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Fourth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AND.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690176"/>
                  </a:ext>
                </a:extLst>
              </a:tr>
              <a:tr h="521583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Fifth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OR.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988589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83512" y="6696604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0930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053"/>
            <a:ext cx="8458200" cy="1197385"/>
          </a:xfrm>
        </p:spPr>
        <p:txBody>
          <a:bodyPr/>
          <a:lstStyle/>
          <a:p>
            <a:r>
              <a:rPr lang="en-US" dirty="0"/>
              <a:t>Logical Functions </a:t>
            </a:r>
            <a:r>
              <a:rPr lang="en-US" sz="1200" dirty="0"/>
              <a:t>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3728E6-3EEF-4318-B3D1-52A6E474D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701586"/>
              </p:ext>
            </p:extLst>
          </p:nvPr>
        </p:nvGraphicFramePr>
        <p:xfrm>
          <a:off x="494163" y="1143429"/>
          <a:ext cx="8155673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299">
                  <a:extLst>
                    <a:ext uri="{9D8B030D-6E8A-4147-A177-3AD203B41FA5}">
                      <a16:colId xmlns:a16="http://schemas.microsoft.com/office/drawing/2014/main" val="660009053"/>
                    </a:ext>
                  </a:extLst>
                </a:gridCol>
                <a:gridCol w="6226374">
                  <a:extLst>
                    <a:ext uri="{9D8B030D-6E8A-4147-A177-3AD203B41FA5}">
                      <a16:colId xmlns:a16="http://schemas.microsoft.com/office/drawing/2014/main" val="142121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function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 eaLnBrk="1" hangingPunct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2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Std" pitchFamily="49" charset="0"/>
                        </a:rPr>
                        <a:t>all(x)</a:t>
                      </a:r>
                      <a:endParaRPr lang="en-US" dirty="0">
                        <a:latin typeface="Courier Std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 eaLnBrk="1" hangingPunct="1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scalar, which is 1 if all the elements in the vector </a:t>
                      </a:r>
                      <a:r>
                        <a:rPr lang="en-US" sz="1800" dirty="0">
                          <a:latin typeface="Courier Std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are nonzero and 0 otherwise.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030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Std" pitchFamily="49" charset="0"/>
                        </a:rPr>
                        <a:t>all(A)</a:t>
                      </a:r>
                      <a:endParaRPr lang="en-US" dirty="0">
                        <a:latin typeface="Courier Std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 eaLnBrk="1" hangingPunct="1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row vector having the same number of columns as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matrix </a:t>
                      </a:r>
                      <a:r>
                        <a:rPr lang="en-US" sz="18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containing ones and zeros, depending on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whether or not the corresponding column of </a:t>
                      </a:r>
                      <a:r>
                        <a:rPr lang="en-US" sz="18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has all nonzero elements.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48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Std" pitchFamily="49" charset="0"/>
                        </a:rPr>
                        <a:t>any(x)</a:t>
                      </a:r>
                      <a:endParaRPr lang="en-US" dirty="0">
                        <a:latin typeface="Courier Std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scalar, which is 1 if any of the elements in the vector </a:t>
                      </a:r>
                      <a:r>
                        <a:rPr lang="en-US" sz="1800" dirty="0">
                          <a:latin typeface="Courier Std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 nonzero and 0 otherwise.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763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 Std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 eaLnBrk="1" hangingPunct="1"/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4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Courier Std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3105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83512" y="6696604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3A619-63BF-96B2-96F6-A44B0687F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31" y="4294538"/>
            <a:ext cx="1724025" cy="198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B4529D-377A-21BB-F609-79AD9DF7C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845" y="4018177"/>
            <a:ext cx="1866310" cy="24015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B3BB9D-95B8-9314-FB0F-BFAC50885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48" y="4195280"/>
            <a:ext cx="17240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54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621B-40A8-4D1C-BA12-64713155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69D1-5209-4043-AC40-23752D45273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0767" y="1389687"/>
            <a:ext cx="7422466" cy="517130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i="1" dirty="0"/>
              <a:t>Algorithm:</a:t>
            </a:r>
            <a:r>
              <a:rPr lang="en-US" dirty="0"/>
              <a:t> an ordered sequence of precisely defined instructions that performs some task in a finite amount of time. </a:t>
            </a:r>
            <a:r>
              <a:rPr lang="en-US" i="1" dirty="0"/>
              <a:t>Ordered</a:t>
            </a:r>
            <a:r>
              <a:rPr lang="en-US" dirty="0"/>
              <a:t> means that the instructions can be numbered, but an algorithm must have the ability to alter the order of its instructions using a </a:t>
            </a:r>
            <a:r>
              <a:rPr lang="en-US" i="1" dirty="0"/>
              <a:t>control structure</a:t>
            </a:r>
            <a:r>
              <a:rPr lang="en-US" dirty="0"/>
              <a:t>. There are three categories of algorithmic operations: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i="1" dirty="0"/>
              <a:t>Sequential operations:</a:t>
            </a:r>
            <a:r>
              <a:rPr lang="en-US" dirty="0"/>
              <a:t> Instructions executed in order.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i="1" dirty="0"/>
              <a:t>Conditional operations:</a:t>
            </a:r>
            <a:r>
              <a:rPr lang="en-US" dirty="0"/>
              <a:t> Control structures that first ask a question to be answered with a true/false answer and then select the next instruction based on the answer.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i="1" dirty="0"/>
              <a:t>Iterative operations (loops):</a:t>
            </a:r>
            <a:r>
              <a:rPr lang="en-US" dirty="0"/>
              <a:t> Control structures that repeat the execution of a block of instructions.</a:t>
            </a:r>
          </a:p>
        </p:txBody>
      </p:sp>
      <p:sp>
        <p:nvSpPr>
          <p:cNvPr id="4" name="Text Placeholder 3" hidden="1">
            <a:extLst>
              <a:ext uri="{FF2B5EF4-FFF2-40B4-BE49-F238E27FC236}">
                <a16:creationId xmlns:a16="http://schemas.microsoft.com/office/drawing/2014/main" id="{7922FB17-73E1-4FD9-892A-0F1D94D6FE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74F1B092-FF39-4257-B75F-8FB25000C3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182F-1B6F-427B-930E-09ED0759C8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9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053"/>
            <a:ext cx="8458200" cy="1197385"/>
          </a:xfrm>
        </p:spPr>
        <p:txBody>
          <a:bodyPr/>
          <a:lstStyle/>
          <a:p>
            <a:r>
              <a:rPr lang="en-US" dirty="0"/>
              <a:t>Logical Functions </a:t>
            </a:r>
            <a:r>
              <a:rPr lang="en-US" sz="1200" dirty="0"/>
              <a:t>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3728E6-3EEF-4318-B3D1-52A6E474D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26999"/>
              </p:ext>
            </p:extLst>
          </p:nvPr>
        </p:nvGraphicFramePr>
        <p:xfrm>
          <a:off x="741192" y="1081642"/>
          <a:ext cx="7661617" cy="2291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2426">
                  <a:extLst>
                    <a:ext uri="{9D8B030D-6E8A-4147-A177-3AD203B41FA5}">
                      <a16:colId xmlns:a16="http://schemas.microsoft.com/office/drawing/2014/main" val="660009053"/>
                    </a:ext>
                  </a:extLst>
                </a:gridCol>
                <a:gridCol w="5849191">
                  <a:extLst>
                    <a:ext uri="{9D8B030D-6E8A-4147-A177-3AD203B41FA5}">
                      <a16:colId xmlns:a16="http://schemas.microsoft.com/office/drawing/2014/main" val="142121124"/>
                    </a:ext>
                  </a:extLst>
                </a:gridCol>
              </a:tblGrid>
              <a:tr h="462949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function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 eaLnBrk="1" hangingPunct="1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423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ourier Std" pitchFamily="49" charset="0"/>
                        </a:rPr>
                        <a:t>any(A)</a:t>
                      </a:r>
                      <a:endParaRPr lang="en-US" dirty="0">
                        <a:latin typeface="Courier Std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 eaLnBrk="1" hangingPunct="1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row vector having the same number of columns as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containing ones and zeros, depending on whether or not the corresponding column of the matrix </a:t>
                      </a:r>
                      <a:r>
                        <a:rPr lang="en-US" sz="18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any nonzero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94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ourier Std" pitchFamily="49" charset="0"/>
                        </a:rPr>
                        <a:t>isfinite</a:t>
                      </a:r>
                      <a:r>
                        <a:rPr lang="en-US" sz="1800" dirty="0">
                          <a:latin typeface="Courier Std" pitchFamily="49" charset="0"/>
                        </a:rPr>
                        <a:t>(A)</a:t>
                      </a:r>
                      <a:endParaRPr lang="en-US" dirty="0">
                        <a:latin typeface="Courier Std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an array of the same dimension as </a:t>
                      </a:r>
                      <a:r>
                        <a:rPr lang="en-US" sz="18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ones where the elements of </a:t>
                      </a:r>
                      <a:r>
                        <a:rPr lang="en-US" sz="18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are finite and zeros elsewhere.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353105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83512" y="6696604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28318E-198E-9BB0-0F59-457B8823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627" y="3446047"/>
            <a:ext cx="2613149" cy="30046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FFF73B-F239-D46C-4F49-99893CF37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28" y="3799273"/>
            <a:ext cx="18478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70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" y="1"/>
            <a:ext cx="9140768" cy="889686"/>
          </a:xfrm>
        </p:spPr>
        <p:txBody>
          <a:bodyPr/>
          <a:lstStyle/>
          <a:p>
            <a:r>
              <a:rPr lang="en-US" dirty="0"/>
              <a:t>Logical Functions </a:t>
            </a:r>
            <a:r>
              <a:rPr lang="en-US" sz="1200" dirty="0"/>
              <a:t>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2E4DFD9-2216-40E2-80BC-CEE7C1FB1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154957"/>
              </p:ext>
            </p:extLst>
          </p:nvPr>
        </p:nvGraphicFramePr>
        <p:xfrm>
          <a:off x="648991" y="889687"/>
          <a:ext cx="7450602" cy="1880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9612">
                  <a:extLst>
                    <a:ext uri="{9D8B030D-6E8A-4147-A177-3AD203B41FA5}">
                      <a16:colId xmlns:a16="http://schemas.microsoft.com/office/drawing/2014/main" val="2643654470"/>
                    </a:ext>
                  </a:extLst>
                </a:gridCol>
                <a:gridCol w="5380990">
                  <a:extLst>
                    <a:ext uri="{9D8B030D-6E8A-4147-A177-3AD203B41FA5}">
                      <a16:colId xmlns:a16="http://schemas.microsoft.com/office/drawing/2014/main" val="3112991813"/>
                    </a:ext>
                  </a:extLst>
                </a:gridCol>
              </a:tblGrid>
              <a:tr h="34638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function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074506"/>
                  </a:ext>
                </a:extLst>
              </a:tr>
              <a:tr h="612825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 Std" pitchFamily="49" charset="0"/>
                        </a:rPr>
                        <a:t>ischar</a:t>
                      </a:r>
                      <a:r>
                        <a:rPr lang="en-US" sz="2000" dirty="0">
                          <a:latin typeface="Courier Std" pitchFamily="49" charset="0"/>
                        </a:rPr>
                        <a:t>(A)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1 if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a character array and 0 otherwise.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57499"/>
                  </a:ext>
                </a:extLst>
              </a:tr>
              <a:tr h="783097">
                <a:tc>
                  <a:txBody>
                    <a:bodyPr/>
                    <a:lstStyle/>
                    <a:p>
                      <a:r>
                        <a:rPr lang="en-US" sz="2000" dirty="0" err="1">
                          <a:latin typeface="Courier Std" pitchFamily="49" charset="0"/>
                        </a:rPr>
                        <a:t>isempty</a:t>
                      </a:r>
                      <a:r>
                        <a:rPr lang="en-US" sz="2000" dirty="0">
                          <a:latin typeface="Courier Std" pitchFamily="49" charset="0"/>
                        </a:rPr>
                        <a:t>(A)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defTabSz="457200" eaLnBrk="1" hangingPunct="1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1 if </a:t>
                      </a:r>
                      <a:r>
                        <a:rPr lang="en-US" sz="2000" dirty="0"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is an empty matrix and 0 otherwise.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99108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83512" y="6696604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B52ED-002A-31F2-60A2-DB4273C90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562" y="2382942"/>
            <a:ext cx="1876929" cy="42294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0BC413-3A86-2AA5-B1B2-903C5FEB8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111" y="2568859"/>
            <a:ext cx="1476375" cy="3857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D7B2AC-93C2-86FB-858F-529316E3F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03" y="2568859"/>
            <a:ext cx="126682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73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" y="1"/>
            <a:ext cx="9140768" cy="889686"/>
          </a:xfrm>
        </p:spPr>
        <p:txBody>
          <a:bodyPr/>
          <a:lstStyle/>
          <a:p>
            <a:r>
              <a:rPr lang="en-US" dirty="0"/>
              <a:t>Logical Functions </a:t>
            </a:r>
            <a:r>
              <a:rPr lang="en-US" sz="1200" dirty="0"/>
              <a:t>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83512" y="6696604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32</a:t>
            </a:fld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094964C-BFF1-A3AC-8248-D5D3C6B9F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1321"/>
              </p:ext>
            </p:extLst>
          </p:nvPr>
        </p:nvGraphicFramePr>
        <p:xfrm>
          <a:off x="489613" y="1129542"/>
          <a:ext cx="8229600" cy="2103120"/>
        </p:xfrm>
        <a:graphic>
          <a:graphicData uri="http://schemas.openxmlformats.org/drawingml/2006/table">
            <a:tbl>
              <a:tblPr firstRow="1" bandRow="1"/>
              <a:tblGrid>
                <a:gridCol w="2117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12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Logical function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isinf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 defTabSz="457200" eaLnBrk="1" hangingPunct="1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an array of the same dimension as A, with ones where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has '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 and zeros elsewhere.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isnan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just" defTabSz="457200" eaLnBrk="1" hangingPunct="1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an array of the same dimension as A with ones where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has '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 and zeros elsewhere. ('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 stands for “not a</a:t>
                      </a:r>
                      <a:r>
                        <a:rPr lang="en-US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number,” which means an undefined result.)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13E1D6A-30C8-65D6-DD2C-01196AC47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13" y="2885596"/>
            <a:ext cx="2241431" cy="358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888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" y="0"/>
            <a:ext cx="9140768" cy="864973"/>
          </a:xfrm>
        </p:spPr>
        <p:txBody>
          <a:bodyPr/>
          <a:lstStyle/>
          <a:p>
            <a:r>
              <a:rPr lang="en-US" dirty="0"/>
              <a:t>Logical Functions </a:t>
            </a:r>
            <a:r>
              <a:rPr lang="en-US" sz="1200" dirty="0"/>
              <a:t>5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73F36B-B5D8-493B-BA2C-5636D975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279785"/>
              </p:ext>
            </p:extLst>
          </p:nvPr>
        </p:nvGraphicFramePr>
        <p:xfrm>
          <a:off x="443444" y="864973"/>
          <a:ext cx="8490491" cy="1214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1791">
                  <a:extLst>
                    <a:ext uri="{9D8B030D-6E8A-4147-A177-3AD203B41FA5}">
                      <a16:colId xmlns:a16="http://schemas.microsoft.com/office/drawing/2014/main" val="4275921951"/>
                    </a:ext>
                  </a:extLst>
                </a:gridCol>
                <a:gridCol w="5918700">
                  <a:extLst>
                    <a:ext uri="{9D8B030D-6E8A-4147-A177-3AD203B41FA5}">
                      <a16:colId xmlns:a16="http://schemas.microsoft.com/office/drawing/2014/main" val="2276115775"/>
                    </a:ext>
                  </a:extLst>
                </a:gridCol>
              </a:tblGrid>
              <a:tr h="269397"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effectLst/>
                          <a:latin typeface="Courier Std" pitchFamily="49" charset="0"/>
                        </a:rPr>
                        <a:t>isnumeric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Std" pitchFamily="49" charset="0"/>
                        </a:rPr>
                        <a:t>(A)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urier Std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1 if A is a numeric array and 0 otherwise.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409131"/>
                  </a:ext>
                </a:extLst>
              </a:tr>
              <a:tr h="817998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Courier Std" pitchFamily="49" charset="0"/>
                        </a:rPr>
                        <a:t>isreal</a:t>
                      </a:r>
                      <a:r>
                        <a:rPr lang="en-US" sz="2000" dirty="0">
                          <a:effectLst/>
                          <a:latin typeface="Courier Std" pitchFamily="49" charset="0"/>
                        </a:rPr>
                        <a:t>(A)</a:t>
                      </a:r>
                      <a:endParaRPr lang="en-US" sz="2000" dirty="0">
                        <a:latin typeface="Courier Std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 1 if A has no elements with imaginary parts and 0 otherwise.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5890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83512" y="6696604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2D3EB-AE40-2F65-280B-52F9EC2A8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347" y="2404998"/>
            <a:ext cx="1533525" cy="3838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28C96-CF51-C3D9-1FD0-CBE9BE72DA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554" y="3057313"/>
            <a:ext cx="24003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06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73F36B-B5D8-493B-BA2C-5636D9752D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399300"/>
              </p:ext>
            </p:extLst>
          </p:nvPr>
        </p:nvGraphicFramePr>
        <p:xfrm>
          <a:off x="389238" y="173293"/>
          <a:ext cx="8365524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6177">
                  <a:extLst>
                    <a:ext uri="{9D8B030D-6E8A-4147-A177-3AD203B41FA5}">
                      <a16:colId xmlns:a16="http://schemas.microsoft.com/office/drawing/2014/main" val="4275921951"/>
                    </a:ext>
                  </a:extLst>
                </a:gridCol>
                <a:gridCol w="5999347">
                  <a:extLst>
                    <a:ext uri="{9D8B030D-6E8A-4147-A177-3AD203B41FA5}">
                      <a16:colId xmlns:a16="http://schemas.microsoft.com/office/drawing/2014/main" val="22761157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b="0" dirty="0">
                        <a:solidFill>
                          <a:schemeClr val="tx1"/>
                        </a:solidFill>
                        <a:latin typeface="Courier Std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40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Courier Std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258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effectLst/>
                          <a:latin typeface="Courier Std" pitchFamily="49" charset="0"/>
                        </a:rPr>
                        <a:t>logical(A)</a:t>
                      </a:r>
                      <a:endParaRPr lang="en-US" sz="2000" dirty="0">
                        <a:latin typeface="Courier Std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the elements of the array A into logical values.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8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  <a:latin typeface="Courier Std" pitchFamily="49" charset="0"/>
                        </a:rPr>
                        <a:t>xor</a:t>
                      </a:r>
                      <a:r>
                        <a:rPr lang="en-US" sz="2000" dirty="0">
                          <a:effectLst/>
                          <a:latin typeface="Courier Std" pitchFamily="49" charset="0"/>
                        </a:rPr>
                        <a:t>(A,B)</a:t>
                      </a:r>
                      <a:endParaRPr lang="en-US" sz="2000" dirty="0">
                        <a:latin typeface="Courier Std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an array the same dimension as A and B; the new array has ones where either A or B is nonzero, but not both, and zeros where A and B are either both nonzero or both</a:t>
                      </a:r>
                      <a:r>
                        <a:rPr lang="en-US" sz="2000" baseline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zero.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79054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83512" y="6696604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8053"/>
            <a:ext cx="9144000" cy="771587"/>
          </a:xfrm>
        </p:spPr>
        <p:txBody>
          <a:bodyPr/>
          <a:lstStyle/>
          <a:p>
            <a:r>
              <a:rPr lang="en-US" dirty="0"/>
              <a:t>Logical Functions </a:t>
            </a:r>
            <a:r>
              <a:rPr lang="en-US" sz="1200" dirty="0"/>
              <a:t>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EC6AAC-98BD-8924-C613-3A2B8E93F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254" y="3598705"/>
            <a:ext cx="2219325" cy="1781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0D2B36-7650-8A48-5A46-5A7C22D44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85" y="3566445"/>
            <a:ext cx="19335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00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2" y="1"/>
            <a:ext cx="9140768" cy="790832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Std"/>
              </a:rPr>
              <a:t>find</a:t>
            </a:r>
            <a:r>
              <a:rPr lang="en-US" dirty="0"/>
              <a:t> Function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F1FCF7-638C-4E72-A44E-4B5421CA02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369663"/>
              </p:ext>
            </p:extLst>
          </p:nvPr>
        </p:nvGraphicFramePr>
        <p:xfrm>
          <a:off x="305093" y="846866"/>
          <a:ext cx="8554702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096">
                  <a:extLst>
                    <a:ext uri="{9D8B030D-6E8A-4147-A177-3AD203B41FA5}">
                      <a16:colId xmlns:a16="http://schemas.microsoft.com/office/drawing/2014/main" val="3158122942"/>
                    </a:ext>
                  </a:extLst>
                </a:gridCol>
                <a:gridCol w="5770606">
                  <a:extLst>
                    <a:ext uri="{9D8B030D-6E8A-4147-A177-3AD203B41FA5}">
                      <a16:colId xmlns:a16="http://schemas.microsoft.com/office/drawing/2014/main" val="1894349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Std" pitchFamily="49" charset="0"/>
                        </a:rPr>
                        <a:t>find(A)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Computes an array containing the indices of the nonzero elements of the array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886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Courier Std" pitchFamily="49" charset="0"/>
                        </a:rPr>
                        <a:t>[</a:t>
                      </a:r>
                      <a:r>
                        <a:rPr lang="en-US" sz="2000" dirty="0" err="1">
                          <a:effectLst/>
                          <a:latin typeface="Courier Std" pitchFamily="49" charset="0"/>
                        </a:rPr>
                        <a:t>u,v,w</a:t>
                      </a:r>
                      <a:r>
                        <a:rPr lang="en-US" sz="2000" dirty="0">
                          <a:effectLst/>
                          <a:latin typeface="Courier Std" pitchFamily="49" charset="0"/>
                        </a:rPr>
                        <a:t>] = find(A)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Computes the arrays </a:t>
                      </a:r>
                      <a:r>
                        <a:rPr lang="en-US" sz="2000" dirty="0">
                          <a:effectLst/>
                          <a:latin typeface="Courier Std"/>
                          <a:cs typeface="Times New Roman" panose="02020603050405020304" pitchFamily="18" charset="0"/>
                        </a:rPr>
                        <a:t>u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2000" dirty="0">
                          <a:effectLst/>
                          <a:latin typeface="Courier Std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containing the row and column indices of the nonzero elements of the array </a:t>
                      </a:r>
                      <a:r>
                        <a:rPr lang="en-US" sz="2000" dirty="0">
                          <a:effectLst/>
                          <a:latin typeface="Courier Std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computes the array </a:t>
                      </a:r>
                      <a:r>
                        <a:rPr lang="en-US" sz="2000" dirty="0">
                          <a:effectLst/>
                          <a:latin typeface="Courier Std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containing the values of the nonzero elements. The array </a:t>
                      </a:r>
                      <a:r>
                        <a:rPr lang="en-US" sz="2000" dirty="0">
                          <a:effectLst/>
                          <a:latin typeface="Courier Std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 be omitted.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679250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83512" y="6696604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35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7DFBE-32C0-2CE0-B9E3-85BDA5296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98" y="3957267"/>
            <a:ext cx="2781300" cy="130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CE5B72-DBCB-FF32-7123-661AB7E2F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30" y="3148310"/>
            <a:ext cx="3491282" cy="32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77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Logical Operators and the </a:t>
            </a:r>
            <a:r>
              <a:rPr lang="en-US" dirty="0">
                <a:latin typeface="Courier Std"/>
              </a:rPr>
              <a:t>find</a:t>
            </a:r>
            <a:r>
              <a:rPr lang="en-US" dirty="0"/>
              <a:t> Function </a:t>
            </a:r>
            <a:r>
              <a:rPr lang="en-US" sz="12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988-2057-4CAA-87A3-D41B204E8F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37210" y="1502229"/>
            <a:ext cx="4590844" cy="4746171"/>
          </a:xfrm>
        </p:spPr>
        <p:txBody>
          <a:bodyPr/>
          <a:lstStyle/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Consider the session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Std"/>
              </a:rPr>
              <a:t>&gt;&gt;x = [5, </a:t>
            </a:r>
            <a:r>
              <a:rPr lang="en-US" sz="2400" dirty="0"/>
              <a:t>−</a:t>
            </a:r>
            <a:r>
              <a:rPr lang="en-US" dirty="0">
                <a:latin typeface="Courier Std"/>
              </a:rPr>
              <a:t>3, 0, 0, 8];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Std"/>
              </a:rPr>
              <a:t>&gt;&gt;y = [2, 4, 0, 5, 7];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Std"/>
              </a:rPr>
              <a:t>&gt;&gt;z = find(</a:t>
            </a:r>
            <a:r>
              <a:rPr lang="en-US" dirty="0" err="1">
                <a:latin typeface="Courier Std"/>
              </a:rPr>
              <a:t>x&amp;y</a:t>
            </a:r>
            <a:r>
              <a:rPr lang="en-US" dirty="0">
                <a:latin typeface="Courier Std"/>
              </a:rPr>
              <a:t>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Std"/>
              </a:rPr>
              <a:t>z =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Courier Std"/>
              </a:rPr>
              <a:t>   1    2    5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/>
              <a:t>Note that the find function returns the </a:t>
            </a:r>
            <a:r>
              <a:rPr lang="en-US" i="1" dirty="0"/>
              <a:t>indices</a:t>
            </a:r>
            <a:r>
              <a:rPr lang="en-US" dirty="0"/>
              <a:t>, and not the </a:t>
            </a:r>
            <a:r>
              <a:rPr lang="en-US" i="1" dirty="0"/>
              <a:t>values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Picture 4" descr="Chart&#10;&#10;Description automatically generated with low confidence">
            <a:extLst>
              <a:ext uri="{FF2B5EF4-FFF2-40B4-BE49-F238E27FC236}">
                <a16:creationId xmlns:a16="http://schemas.microsoft.com/office/drawing/2014/main" id="{B20E076A-157F-33A7-32D9-8D2C0114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334" y="1495594"/>
            <a:ext cx="1912483" cy="47528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06751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6"/>
            <a:ext cx="8458200" cy="1207958"/>
          </a:xfrm>
        </p:spPr>
        <p:txBody>
          <a:bodyPr anchor="ctr">
            <a:normAutofit/>
          </a:bodyPr>
          <a:lstStyle/>
          <a:p>
            <a:r>
              <a:rPr lang="en-US" dirty="0"/>
              <a:t>Logical Operators and the </a:t>
            </a:r>
            <a:r>
              <a:rPr lang="en-US"/>
              <a:t>find</a:t>
            </a:r>
            <a:r>
              <a:rPr lang="en-US" dirty="0"/>
              <a:t> Function </a:t>
            </a:r>
            <a:r>
              <a:rPr lang="en-US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988-2057-4CAA-87A3-D41B204E8F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514077"/>
            <a:ext cx="5791200" cy="473432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In the following session, note the difference between the     result obtained by y(</a:t>
            </a:r>
            <a:r>
              <a:rPr lang="en-US" dirty="0" err="1"/>
              <a:t>x&amp;y</a:t>
            </a:r>
            <a:r>
              <a:rPr lang="en-US" dirty="0"/>
              <a:t>) and the result obtained by find(</a:t>
            </a:r>
            <a:r>
              <a:rPr lang="en-US" dirty="0" err="1"/>
              <a:t>x&amp;y</a:t>
            </a:r>
            <a:r>
              <a:rPr lang="en-US" dirty="0"/>
              <a:t>) in the previous slide.</a:t>
            </a:r>
          </a:p>
          <a:p>
            <a:r>
              <a:rPr lang="en-US" dirty="0"/>
              <a:t>&gt;&gt;x = [5, −3, 0, 0, 8];</a:t>
            </a:r>
          </a:p>
          <a:p>
            <a:r>
              <a:rPr lang="en-US" dirty="0"/>
              <a:t>y = [2, 4, 0, 5, 7];</a:t>
            </a:r>
          </a:p>
          <a:p>
            <a:r>
              <a:rPr lang="en-US" dirty="0"/>
              <a:t>&gt;&gt;values = y(</a:t>
            </a:r>
            <a:r>
              <a:rPr lang="en-US" dirty="0" err="1"/>
              <a:t>x&amp;y</a:t>
            </a:r>
            <a:r>
              <a:rPr lang="en-US" dirty="0"/>
              <a:t>)</a:t>
            </a:r>
          </a:p>
          <a:p>
            <a:r>
              <a:rPr lang="en-US" dirty="0"/>
              <a:t>values =  	 2 	 4 	   7</a:t>
            </a:r>
          </a:p>
          <a:p>
            <a:r>
              <a:rPr lang="en-US" dirty="0"/>
              <a:t>&gt;&gt;</a:t>
            </a:r>
            <a:r>
              <a:rPr lang="en-US" dirty="0" err="1"/>
              <a:t>how_many</a:t>
            </a:r>
            <a:r>
              <a:rPr lang="en-US" dirty="0"/>
              <a:t> = length(values)</a:t>
            </a:r>
          </a:p>
          <a:p>
            <a:r>
              <a:rPr lang="en-US" dirty="0" err="1"/>
              <a:t>how_many</a:t>
            </a:r>
            <a:r>
              <a:rPr lang="en-US" dirty="0"/>
              <a:t> = 3</a:t>
            </a: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2C32C53-48E3-651B-51C7-21D4E68FE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342" y="2911785"/>
            <a:ext cx="3697758" cy="2979907"/>
          </a:xfrm>
          <a:prstGeom prst="rect">
            <a:avLst/>
          </a:prstGeom>
          <a:noFill/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10C1ABE-5E31-2959-08A2-937B0179ED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579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87FEDE-473C-47E1-B90C-F32E4BB27AD3}"/>
              </a:ext>
            </a:extLst>
          </p:cNvPr>
          <p:cNvSpPr/>
          <p:nvPr/>
        </p:nvSpPr>
        <p:spPr>
          <a:xfrm>
            <a:off x="568720" y="1064862"/>
            <a:ext cx="84146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x = [-10,14,2,5] and y = [-9,13,0,4], what will be the result of the  ~y &gt; x.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25272F-718A-4CFC-BB2C-2A15AA7E4154}"/>
              </a:ext>
            </a:extLst>
          </p:cNvPr>
          <p:cNvSpPr/>
          <p:nvPr/>
        </p:nvSpPr>
        <p:spPr>
          <a:xfrm>
            <a:off x="568720" y="2063262"/>
            <a:ext cx="2929082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 0   0   0 (correct)	</a:t>
            </a: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 1   1   1</a:t>
            </a: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 1   1   0</a:t>
            </a: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	 1   1  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49B73-C78E-4E14-9732-0013CA52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942" y="1510641"/>
            <a:ext cx="2236895" cy="4964816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0EA4A44-7CA2-CADC-6CAE-F4BF63DF4DA2}"/>
              </a:ext>
            </a:extLst>
          </p:cNvPr>
          <p:cNvSpPr txBox="1">
            <a:spLocks/>
          </p:cNvSpPr>
          <p:nvPr/>
        </p:nvSpPr>
        <p:spPr>
          <a:xfrm>
            <a:off x="8626412" y="6673531"/>
            <a:ext cx="355840" cy="161396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151E55-6873-49E2-B8D5-2F265E6F1973}" type="slidenum">
              <a:rPr lang="en-US" sz="800" smtClean="0"/>
              <a:pPr/>
              <a:t>38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658604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66475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1D08A1-E7BC-452A-B97D-E9EEC781E9F8}"/>
              </a:ext>
            </a:extLst>
          </p:cNvPr>
          <p:cNvSpPr/>
          <p:nvPr/>
        </p:nvSpPr>
        <p:spPr>
          <a:xfrm>
            <a:off x="568721" y="1682703"/>
            <a:ext cx="815340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x = [-5,4,3,-8,6] and y = [-10,6,3,5,4]. What is the result of the B = (x ~= y) operation?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0D982-EFE4-41C0-94A9-CE477E693125}"/>
              </a:ext>
            </a:extLst>
          </p:cNvPr>
          <p:cNvSpPr/>
          <p:nvPr/>
        </p:nvSpPr>
        <p:spPr>
          <a:xfrm>
            <a:off x="572566" y="3612438"/>
            <a:ext cx="3259206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 1   1   1   1</a:t>
            </a: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 1   1   0   0</a:t>
            </a: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 1   0   1   1 (correct)</a:t>
            </a: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 1   0   0  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F9274-FA4F-4C62-AB3A-EA8B0DD9F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2229" y="3389449"/>
            <a:ext cx="1962150" cy="200025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B8EDA3A-8247-2794-1242-15C48C0FA5EA}"/>
              </a:ext>
            </a:extLst>
          </p:cNvPr>
          <p:cNvSpPr txBox="1">
            <a:spLocks/>
          </p:cNvSpPr>
          <p:nvPr/>
        </p:nvSpPr>
        <p:spPr>
          <a:xfrm>
            <a:off x="8626412" y="6673531"/>
            <a:ext cx="355840" cy="161396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151E55-6873-49E2-B8D5-2F265E6F1973}" type="slidenum">
              <a:rPr lang="en-US" sz="800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02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C621B-40A8-4D1C-BA12-64713155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D69D1-5209-4043-AC40-23752D45273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0767" y="1389687"/>
            <a:ext cx="7509510" cy="5171302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  <a:spcAft>
                <a:spcPts val="1800"/>
              </a:spcAft>
            </a:pPr>
            <a:r>
              <a:rPr lang="en-US" sz="2600" i="1" dirty="0"/>
              <a:t>A</a:t>
            </a:r>
            <a:r>
              <a:rPr lang="en-US" sz="2600" dirty="0"/>
              <a:t> technique for designing programs in which a hierarchy of </a:t>
            </a:r>
            <a:r>
              <a:rPr lang="en-US" sz="2600" i="1" dirty="0"/>
              <a:t>modules</a:t>
            </a:r>
            <a:r>
              <a:rPr lang="en-US" sz="2600" dirty="0"/>
              <a:t> is used, each having a single entry and a single exit point, and in which control is passed downward through the structure without unconditional branches to higher levels of the structure. </a:t>
            </a:r>
          </a:p>
          <a:p>
            <a:pPr>
              <a:spcBef>
                <a:spcPts val="3000"/>
              </a:spcBef>
              <a:spcAft>
                <a:spcPts val="1800"/>
              </a:spcAft>
            </a:pPr>
            <a:r>
              <a:rPr lang="en-US" sz="2600" dirty="0"/>
              <a:t>In MATLAB these modules can be built-in or user-defined functions.</a:t>
            </a:r>
          </a:p>
        </p:txBody>
      </p:sp>
      <p:sp>
        <p:nvSpPr>
          <p:cNvPr id="4" name="Text Placeholder 3" hidden="1">
            <a:extLst>
              <a:ext uri="{FF2B5EF4-FFF2-40B4-BE49-F238E27FC236}">
                <a16:creationId xmlns:a16="http://schemas.microsoft.com/office/drawing/2014/main" id="{7922FB17-73E1-4FD9-892A-0F1D94D6FE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74F1B092-FF39-4257-B75F-8FB25000C3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182F-1B6F-427B-930E-09ED0759C8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935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491754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8646FD-0C04-400F-8AD4-5FEBA8FECE9A}"/>
              </a:ext>
            </a:extLst>
          </p:cNvPr>
          <p:cNvSpPr/>
          <p:nvPr/>
        </p:nvSpPr>
        <p:spPr>
          <a:xfrm>
            <a:off x="571500" y="1080550"/>
            <a:ext cx="8001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Suppose that x = [-2,5,4,7,1] and y = [3,5,-2,1,6]. Use MATLAB to find the indices of the elements in x that are greater than the corresponding elements in y.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397C82-86AE-4A57-A643-736799FB1BDE}"/>
              </a:ext>
            </a:extLst>
          </p:cNvPr>
          <p:cNvSpPr/>
          <p:nvPr/>
        </p:nvSpPr>
        <p:spPr>
          <a:xfrm>
            <a:off x="571500" y="2351782"/>
            <a:ext cx="232262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 2   5</a:t>
            </a: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	 4  (correct) </a:t>
            </a: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	 3   </a:t>
            </a: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fr-FR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	 3  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E564D-2E10-4D30-AEDF-F9677D1C9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48" y="1787161"/>
            <a:ext cx="1971675" cy="475297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FB4426C-D23F-7AD2-CC1F-A95E114D8748}"/>
              </a:ext>
            </a:extLst>
          </p:cNvPr>
          <p:cNvSpPr txBox="1">
            <a:spLocks/>
          </p:cNvSpPr>
          <p:nvPr/>
        </p:nvSpPr>
        <p:spPr>
          <a:xfrm>
            <a:off x="8626412" y="6673531"/>
            <a:ext cx="355840" cy="161396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151E55-6873-49E2-B8D5-2F265E6F1973}" type="slidenum">
              <a:rPr lang="en-US" sz="800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693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89613" y="497112"/>
            <a:ext cx="808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829516-11BE-4BE9-A0AE-FC1B44172AFA}"/>
                  </a:ext>
                </a:extLst>
              </p:cNvPr>
              <p:cNvSpPr/>
              <p:nvPr/>
            </p:nvSpPr>
            <p:spPr>
              <a:xfrm>
                <a:off x="257453" y="948987"/>
                <a:ext cx="8540318" cy="31808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height and speed of a projectile (such as a thrown ball) launched with a speed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00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at an angle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the horizontal are given by         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h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( 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) = </m:t>
                      </m:r>
                      <m:sSub>
                        <m:sSubPr>
                          <m:ctrlPr>
                            <a:rPr kumimoji="0" lang="en-CA" sz="200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CA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𝑣</m:t>
                          </m:r>
                        </m:e>
                        <m:sub>
                          <m:r>
                            <a:rPr kumimoji="0" lang="en-CA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𝑠𝑖𝑛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𝐴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− 0.5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sSup>
                        <m:sSupPr>
                          <m:ctrlPr>
                            <a:rPr kumimoji="0" lang="en-CA" sz="200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CA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  <m:sup>
                          <m:r>
                            <a:rPr kumimoji="0" lang="en-CA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CA" sz="2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𝑣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( 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𝑡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) =</m:t>
                      </m:r>
                      <m:rad>
                        <m:radPr>
                          <m:degHide m:val="on"/>
                          <m:ctrlPr>
                            <a:rPr kumimoji="0" lang="en-CA" sz="200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kumimoji="0" lang="en-CA" sz="200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kumimoji="0" lang="en-CA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CA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0" lang="en-CA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en-CA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− 2</m:t>
                          </m:r>
                          <m:sSub>
                            <m:sSubPr>
                              <m:ctrlPr>
                                <a:rPr kumimoji="0" lang="en-CA" sz="200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CA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CA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0" lang="en-CA" sz="2000" b="0" i="1" u="none" strike="noStrike" kern="0" cap="none" spc="0" normalizeH="0" baseline="0" noProof="0" dirty="0" err="1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𝑔𝑡</m:t>
                          </m:r>
                          <m:r>
                            <a:rPr kumimoji="0" lang="en-CA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0" lang="en-CA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𝑠𝑖𝑛</m:t>
                          </m:r>
                          <m:r>
                            <a:rPr kumimoji="0" lang="en-CA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⁡</m:t>
                          </m:r>
                          <m:r>
                            <a:rPr kumimoji="0" lang="en-CA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  <m:r>
                            <a:rPr kumimoji="0" lang="en-CA" sz="2000" b="0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+ </m:t>
                          </m:r>
                          <m:sSup>
                            <m:sSupPr>
                              <m:ctrlPr>
                                <a:rPr kumimoji="0" lang="en-CA" sz="200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CA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kumimoji="0" lang="en-CA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CA" sz="200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CA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0" lang="en-CA" sz="2000" b="0" i="1" u="none" strike="noStrike" kern="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en-CA" sz="2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</m:oMath>
                </a14:m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acceleration due to gravity. The projectile will strike the ground when h(t) = 0, which gives the time to hit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00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h𝑖𝑡</m:t>
                        </m:r>
                      </m:sub>
                    </m:sSub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 (</m:t>
                    </m:r>
                    <m:sSub>
                      <m:sSubPr>
                        <m:ctrlPr>
                          <a:rPr kumimoji="0" lang="en-CA" sz="200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𝑠𝑖𝑛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⁡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</m:oMath>
                </a14:m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 that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𝐴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40°,</m:t>
                    </m:r>
                    <m:sSub>
                      <m:sSubPr>
                        <m:ctrlPr>
                          <a:rPr kumimoji="0" lang="en-CA" sz="200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</m:t>
                        </m:r>
                      </m:e>
                      <m:sub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𝑜</m:t>
                        </m:r>
                      </m:sub>
                    </m:sSub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=20 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</m:oMath>
                </a14:m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𝑔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= 9.81 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sSup>
                      <m:sSupPr>
                        <m:ctrlPr>
                          <a:rPr kumimoji="0" lang="en-CA" sz="200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MATLAB relational and logical operators to find the first time when   </a:t>
                </a:r>
                <a14:m>
                  <m:oMath xmlns:m="http://schemas.openxmlformats.org/officeDocument/2006/math">
                    <m:r>
                      <a:rPr kumimoji="0" lang="pt-BR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h</m:t>
                    </m:r>
                    <m:r>
                      <a:rPr kumimoji="0" lang="pt-BR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&gt;=</m:t>
                    </m:r>
                    <m:r>
                      <a:rPr kumimoji="0" lang="en-CA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829516-11BE-4BE9-A0AE-FC1B44172A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53" y="948987"/>
                <a:ext cx="8540318" cy="3180871"/>
              </a:xfrm>
              <a:prstGeom prst="rect">
                <a:avLst/>
              </a:prstGeom>
              <a:blipFill>
                <a:blip r:embed="rId2"/>
                <a:stretch>
                  <a:fillRect l="-714" t="-1152" r="-785" b="-2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824F22-0F56-46AB-9171-05F8FA329553}"/>
                  </a:ext>
                </a:extLst>
              </p:cNvPr>
              <p:cNvSpPr/>
              <p:nvPr/>
            </p:nvSpPr>
            <p:spPr>
              <a:xfrm>
                <a:off x="2547891" y="3726083"/>
                <a:ext cx="617846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4E91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Hint: When computing the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14E9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14E9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0" lang="en-CA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14E9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CA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4E91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14E9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CA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14E9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kumimoji="0" lang="en-CA" sz="16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14E9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CA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4E91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you have to keep in mind that the first element in the array </a:t>
                </a:r>
                <a14:m>
                  <m:oMath xmlns:m="http://schemas.openxmlformats.org/officeDocument/2006/math">
                    <m:r>
                      <a:rPr kumimoji="0" lang="en-CA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214E9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0" lang="en-CA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4E91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corresponds to </a:t>
                </a:r>
                <a14:m>
                  <m:oMath xmlns:m="http://schemas.openxmlformats.org/officeDocument/2006/math">
                    <m:r>
                      <a:rPr kumimoji="0" lang="en-CA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214E9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CA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214E9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= 0 </m:t>
                    </m:r>
                  </m:oMath>
                </a14:m>
                <a:r>
                  <a:rPr kumimoji="0" lang="en-CA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4E91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(that is, </a:t>
                </a:r>
                <a14:m>
                  <m:oMath xmlns:m="http://schemas.openxmlformats.org/officeDocument/2006/math">
                    <m:r>
                      <a:rPr kumimoji="0" lang="en-CA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214E9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0" lang="en-CA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214E9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kumimoji="0" lang="en-CA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4E91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kumimoji="0" lang="en-CA" sz="16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214E9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0" lang="en-CA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4E91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824F22-0F56-46AB-9171-05F8FA329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891" y="3726083"/>
                <a:ext cx="6178463" cy="584775"/>
              </a:xfrm>
              <a:prstGeom prst="rect">
                <a:avLst/>
              </a:prstGeom>
              <a:blipFill>
                <a:blip r:embed="rId4"/>
                <a:stretch>
                  <a:fillRect l="-592" t="-3125" r="-494" b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E010DDE-C56D-41CE-A9F4-213FEC142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165" y="4531120"/>
            <a:ext cx="3714750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E319C8-1DB8-4D1B-BED0-306CF2AB241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1500"/>
          <a:stretch/>
        </p:blipFill>
        <p:spPr>
          <a:xfrm>
            <a:off x="4233182" y="4338649"/>
            <a:ext cx="4629150" cy="1085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E1789F-5648-47AB-8637-CA9BD1BF1C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3182" y="5454757"/>
            <a:ext cx="2200275" cy="1076325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FAAEB84-FED9-4DEC-9DE9-A0A54A41591F}"/>
              </a:ext>
            </a:extLst>
          </p:cNvPr>
          <p:cNvSpPr txBox="1">
            <a:spLocks/>
          </p:cNvSpPr>
          <p:nvPr/>
        </p:nvSpPr>
        <p:spPr>
          <a:xfrm>
            <a:off x="8626412" y="6673531"/>
            <a:ext cx="355840" cy="161396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8151E55-6873-49E2-B8D5-2F265E6F1973}" type="slidenum">
              <a:rPr lang="en-US" sz="700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731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Std"/>
              </a:rPr>
              <a:t>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988-2057-4CAA-87A3-D41B204E8F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8130" y="1502229"/>
            <a:ext cx="7427741" cy="474617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latin typeface="Courier Std"/>
              </a:rPr>
              <a:t>if</a:t>
            </a:r>
            <a:r>
              <a:rPr lang="en-US" dirty="0"/>
              <a:t> statement’s basic form is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if</a:t>
            </a:r>
            <a:r>
              <a:rPr lang="en-US" dirty="0"/>
              <a:t> </a:t>
            </a:r>
            <a:r>
              <a:rPr lang="en-US" i="1" dirty="0"/>
              <a:t>logical expression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	  </a:t>
            </a:r>
            <a:r>
              <a:rPr lang="en-US" i="1" dirty="0"/>
              <a:t>statements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end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Every </a:t>
            </a:r>
            <a:r>
              <a:rPr lang="en-US" dirty="0">
                <a:latin typeface="Courier Std"/>
              </a:rPr>
              <a:t>if </a:t>
            </a:r>
            <a:r>
              <a:rPr lang="en-US" dirty="0"/>
              <a:t>statement must have an accompanying end statement. The end statement marks the end of the </a:t>
            </a:r>
            <a:r>
              <a:rPr lang="en-US" i="1" dirty="0"/>
              <a:t>statements</a:t>
            </a:r>
            <a:r>
              <a:rPr lang="en-US" dirty="0"/>
              <a:t> that are to be executed if the </a:t>
            </a:r>
            <a:r>
              <a:rPr lang="en-US" i="1" dirty="0"/>
              <a:t>logical expression</a:t>
            </a:r>
            <a:r>
              <a:rPr lang="en-US" dirty="0"/>
              <a:t> is true.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136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Std"/>
              </a:rPr>
              <a:t>else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988-2057-4CAA-87A3-D41B204E8F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8130" y="1502229"/>
            <a:ext cx="7427741" cy="474617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basic structure for the use of the </a:t>
            </a:r>
            <a:r>
              <a:rPr lang="en-US" dirty="0">
                <a:latin typeface="Courier Std"/>
              </a:rPr>
              <a:t>else</a:t>
            </a:r>
            <a:r>
              <a:rPr lang="en-US" dirty="0"/>
              <a:t> statement is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if</a:t>
            </a:r>
            <a:r>
              <a:rPr lang="en-US" dirty="0"/>
              <a:t> </a:t>
            </a:r>
            <a:r>
              <a:rPr lang="en-US" i="1" dirty="0"/>
              <a:t>logical expression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	</a:t>
            </a:r>
            <a:r>
              <a:rPr lang="en-US" i="1" dirty="0"/>
              <a:t>statement group 1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else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	</a:t>
            </a:r>
            <a:r>
              <a:rPr lang="en-US" i="1" dirty="0"/>
              <a:t>statement group 2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30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 of the </a:t>
            </a:r>
            <a:r>
              <a:rPr lang="en-US" dirty="0">
                <a:latin typeface="Courier Std"/>
              </a:rPr>
              <a:t>else</a:t>
            </a:r>
            <a:r>
              <a:rPr lang="en-US" dirty="0"/>
              <a:t> Structure</a:t>
            </a:r>
          </a:p>
        </p:txBody>
      </p:sp>
      <p:pic>
        <p:nvPicPr>
          <p:cNvPr id="7" name="Picture 6" descr="With the else structure, the program executes statement group 1 if a logical expression evaluates to true; otherwise, the statement group 2 is executed.">
            <a:extLst>
              <a:ext uri="{FF2B5EF4-FFF2-40B4-BE49-F238E27FC236}">
                <a16:creationId xmlns:a16="http://schemas.microsoft.com/office/drawing/2014/main" id="{7892426A-98B8-4752-8735-A8B425EC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13" y="1229876"/>
            <a:ext cx="3971974" cy="4991805"/>
          </a:xfrm>
          <a:prstGeom prst="rect">
            <a:avLst/>
          </a:prstGeom>
        </p:spPr>
      </p:pic>
      <p:sp>
        <p:nvSpPr>
          <p:cNvPr id="4" name="Text Placeholder 3" hidden="1">
            <a:extLst>
              <a:ext uri="{FF2B5EF4-FFF2-40B4-BE49-F238E27FC236}">
                <a16:creationId xmlns:a16="http://schemas.microsoft.com/office/drawing/2014/main" id="{593EBAB2-7979-4980-AF3F-E4407E69A2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80746745-7BD0-47A8-B7DD-8BC5E1C1FE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78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26" y="134980"/>
            <a:ext cx="7647549" cy="1197385"/>
          </a:xfrm>
        </p:spPr>
        <p:txBody>
          <a:bodyPr>
            <a:normAutofit/>
          </a:bodyPr>
          <a:lstStyle/>
          <a:p>
            <a:r>
              <a:rPr lang="en-US" dirty="0"/>
              <a:t>The Logical Expression in the </a:t>
            </a:r>
            <a:r>
              <a:rPr lang="en-US" dirty="0">
                <a:latin typeface="Courier Std"/>
              </a:rPr>
              <a:t>else</a:t>
            </a:r>
            <a:r>
              <a:rPr lang="en-US" dirty="0"/>
              <a:t> Structure </a:t>
            </a:r>
            <a:r>
              <a:rPr lang="en-US" sz="12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988-2057-4CAA-87A3-D41B204E8F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58130" y="1502229"/>
            <a:ext cx="7427741" cy="474617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logical expression may be an </a:t>
            </a:r>
            <a:r>
              <a:rPr lang="en-US" i="1" dirty="0"/>
              <a:t>array</a:t>
            </a:r>
            <a:r>
              <a:rPr lang="en-US" dirty="0"/>
              <a:t>. If so, the test returns a value of true only if </a:t>
            </a:r>
            <a:r>
              <a:rPr lang="en-US" i="1" dirty="0"/>
              <a:t>all</a:t>
            </a:r>
            <a:r>
              <a:rPr lang="en-US" dirty="0"/>
              <a:t> the elements of the logical expression are true!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18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26" y="134980"/>
            <a:ext cx="7647549" cy="1197385"/>
          </a:xfrm>
        </p:spPr>
        <p:txBody>
          <a:bodyPr>
            <a:normAutofit/>
          </a:bodyPr>
          <a:lstStyle/>
          <a:p>
            <a:r>
              <a:rPr lang="en-US" dirty="0"/>
              <a:t>The Logical Expression in the </a:t>
            </a:r>
            <a:r>
              <a:rPr lang="en-US" dirty="0">
                <a:latin typeface="Courier Std"/>
              </a:rPr>
              <a:t>else</a:t>
            </a:r>
            <a:r>
              <a:rPr lang="en-US" dirty="0"/>
              <a:t> Structure </a:t>
            </a:r>
            <a:r>
              <a:rPr lang="en-US" sz="12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988-2057-4CAA-87A3-D41B204E8F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65164" y="1502229"/>
            <a:ext cx="8117088" cy="4746171"/>
          </a:xfrm>
        </p:spPr>
        <p:txBody>
          <a:bodyPr>
            <a:noAutofit/>
          </a:bodyPr>
          <a:lstStyle/>
          <a:p>
            <a:r>
              <a:rPr lang="en-US" sz="2200" dirty="0"/>
              <a:t>For example, if we fail to recognize how the test works, the following statements do not perform the way we might expect.</a:t>
            </a:r>
          </a:p>
          <a:p>
            <a:endParaRPr lang="en-US" sz="2200" dirty="0"/>
          </a:p>
          <a:p>
            <a:r>
              <a:rPr lang="en-US" sz="1800" dirty="0">
                <a:latin typeface="Courier Std"/>
              </a:rPr>
              <a:t>x = [4,</a:t>
            </a:r>
            <a:r>
              <a:rPr lang="en-US" sz="1800" dirty="0"/>
              <a:t> −</a:t>
            </a:r>
            <a:r>
              <a:rPr lang="en-US" sz="1800" dirty="0">
                <a:latin typeface="Courier Std"/>
              </a:rPr>
              <a:t>9,25];</a:t>
            </a:r>
          </a:p>
          <a:p>
            <a:r>
              <a:rPr lang="en-US" sz="1800" dirty="0">
                <a:latin typeface="Courier Std"/>
              </a:rPr>
              <a:t>if x &lt; 0</a:t>
            </a:r>
          </a:p>
          <a:p>
            <a:r>
              <a:rPr lang="en-US" sz="1800" dirty="0">
                <a:latin typeface="Courier Std"/>
              </a:rPr>
              <a:t>	 </a:t>
            </a:r>
            <a:r>
              <a:rPr lang="en-US" sz="1800" dirty="0" err="1">
                <a:latin typeface="Courier Std"/>
              </a:rPr>
              <a:t>disp</a:t>
            </a:r>
            <a:r>
              <a:rPr lang="en-US" sz="1800" dirty="0">
                <a:latin typeface="Courier Std"/>
              </a:rPr>
              <a:t>(‘All elements of x are negative.’)</a:t>
            </a:r>
          </a:p>
          <a:p>
            <a:r>
              <a:rPr lang="en-US" sz="1800" dirty="0">
                <a:latin typeface="Courier Std"/>
              </a:rPr>
              <a:t>else</a:t>
            </a:r>
          </a:p>
          <a:p>
            <a:r>
              <a:rPr lang="en-US" sz="1800" dirty="0">
                <a:latin typeface="Courier Std"/>
              </a:rPr>
              <a:t>	 y = sqrt(x)</a:t>
            </a:r>
          </a:p>
          <a:p>
            <a:r>
              <a:rPr lang="en-US" sz="1800" dirty="0">
                <a:latin typeface="Courier Std"/>
              </a:rPr>
              <a:t>end</a:t>
            </a:r>
          </a:p>
          <a:p>
            <a:r>
              <a:rPr lang="en-US" sz="2200" dirty="0"/>
              <a:t>When this program is run it gives the result</a:t>
            </a:r>
          </a:p>
          <a:p>
            <a:r>
              <a:rPr lang="en-US" sz="2200" dirty="0">
                <a:latin typeface="Courier Std"/>
              </a:rPr>
              <a:t>y =  2</a:t>
            </a:r>
            <a:r>
              <a:rPr lang="en-US" sz="2200" dirty="0">
                <a:latin typeface="Courier Std" pitchFamily="49" charset="0"/>
              </a:rPr>
              <a:t>	</a:t>
            </a:r>
            <a:r>
              <a:rPr lang="en-US" sz="2200" dirty="0">
                <a:latin typeface="Courier Std"/>
              </a:rPr>
              <a:t>0 + 3.000i  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85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26" y="134980"/>
            <a:ext cx="7647549" cy="1197385"/>
          </a:xfrm>
        </p:spPr>
        <p:txBody>
          <a:bodyPr>
            <a:normAutofit/>
          </a:bodyPr>
          <a:lstStyle/>
          <a:p>
            <a:r>
              <a:rPr lang="en-US" dirty="0"/>
              <a:t>The Logical Expression in the </a:t>
            </a:r>
            <a:r>
              <a:rPr lang="en-US" dirty="0">
                <a:latin typeface="Courier Std"/>
              </a:rPr>
              <a:t>else</a:t>
            </a:r>
            <a:r>
              <a:rPr lang="en-US" dirty="0"/>
              <a:t> Structure </a:t>
            </a:r>
            <a:r>
              <a:rPr lang="en-US" sz="1200" dirty="0"/>
              <a:t>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988-2057-4CAA-87A3-D41B204E8F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582" y="1502229"/>
            <a:ext cx="8278836" cy="474617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Instead, consider what happens if we test for </a:t>
            </a:r>
            <a:r>
              <a:rPr lang="en-US" sz="2000" dirty="0">
                <a:latin typeface="Courier Std"/>
              </a:rPr>
              <a:t>x</a:t>
            </a:r>
            <a:r>
              <a:rPr lang="en-US" sz="2000" dirty="0"/>
              <a:t> positive.</a:t>
            </a:r>
          </a:p>
          <a:p>
            <a:r>
              <a:rPr lang="en-US" sz="2000" dirty="0">
                <a:latin typeface="Courier Std"/>
              </a:rPr>
              <a:t>x = [4,</a:t>
            </a:r>
            <a:r>
              <a:rPr lang="en-US" sz="2000" dirty="0"/>
              <a:t> −</a:t>
            </a:r>
            <a:r>
              <a:rPr lang="en-US" sz="2000" dirty="0">
                <a:latin typeface="Courier Std"/>
              </a:rPr>
              <a:t>9,25];</a:t>
            </a:r>
          </a:p>
          <a:p>
            <a:r>
              <a:rPr lang="en-US" sz="2000" dirty="0">
                <a:latin typeface="Courier Std"/>
              </a:rPr>
              <a:t>if x &gt;= 0</a:t>
            </a:r>
          </a:p>
          <a:p>
            <a:r>
              <a:rPr lang="en-US" sz="2000" dirty="0">
                <a:latin typeface="Courier Std"/>
              </a:rPr>
              <a:t>	y = sqrt(x)</a:t>
            </a:r>
          </a:p>
          <a:p>
            <a:r>
              <a:rPr lang="en-US" sz="2000" dirty="0">
                <a:latin typeface="Courier Std"/>
              </a:rPr>
              <a:t>else</a:t>
            </a:r>
          </a:p>
          <a:p>
            <a:r>
              <a:rPr lang="en-US" sz="2000" dirty="0">
                <a:latin typeface="Courier Std"/>
              </a:rPr>
              <a:t>	</a:t>
            </a:r>
            <a:r>
              <a:rPr lang="en-US" sz="2000" dirty="0" err="1">
                <a:latin typeface="Courier Std"/>
              </a:rPr>
              <a:t>disp</a:t>
            </a:r>
            <a:r>
              <a:rPr lang="en-US" sz="2000" dirty="0">
                <a:latin typeface="Courier Std"/>
              </a:rPr>
              <a:t>(’Some of the elements of x are negative.’)</a:t>
            </a:r>
          </a:p>
          <a:p>
            <a:r>
              <a:rPr lang="en-US" sz="2000" dirty="0">
                <a:latin typeface="Courier Std"/>
              </a:rPr>
              <a:t>end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When executed, it produces the following message: </a:t>
            </a:r>
          </a:p>
          <a:p>
            <a:r>
              <a:rPr lang="en-US" sz="2000" dirty="0">
                <a:latin typeface="Courier Std"/>
              </a:rPr>
              <a:t>Some of the elements of x are negative.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The test if </a:t>
            </a:r>
            <a:r>
              <a:rPr lang="en-US" sz="2000" dirty="0">
                <a:latin typeface="Courier Std"/>
              </a:rPr>
              <a:t>x &lt; 0</a:t>
            </a:r>
            <a:r>
              <a:rPr lang="en-US" sz="2000" dirty="0"/>
              <a:t> is false, and the test if </a:t>
            </a:r>
            <a:r>
              <a:rPr lang="en-US" sz="2000" dirty="0">
                <a:latin typeface="Courier Std"/>
              </a:rPr>
              <a:t>x &gt;= 0</a:t>
            </a:r>
            <a:r>
              <a:rPr lang="en-US" sz="2000" dirty="0"/>
              <a:t> also returns a false value because </a:t>
            </a:r>
            <a:r>
              <a:rPr lang="en-US" sz="2000" dirty="0">
                <a:latin typeface="Courier Std"/>
              </a:rPr>
              <a:t>x &gt;= 0</a:t>
            </a:r>
            <a:r>
              <a:rPr lang="en-US" sz="2000" dirty="0"/>
              <a:t> returns the vector </a:t>
            </a:r>
            <a:r>
              <a:rPr lang="en-US" sz="2000" dirty="0">
                <a:latin typeface="Courier Std"/>
              </a:rPr>
              <a:t>[1,0,1].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8032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26" y="134980"/>
            <a:ext cx="7647549" cy="1197385"/>
          </a:xfrm>
        </p:spPr>
        <p:txBody>
          <a:bodyPr>
            <a:normAutofit/>
          </a:bodyPr>
          <a:lstStyle/>
          <a:p>
            <a:r>
              <a:rPr lang="en-US" dirty="0"/>
              <a:t>Making Statements Concise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988-2057-4CAA-87A3-D41B204E8F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90404" y="1502229"/>
            <a:ext cx="7963193" cy="474617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latin typeface="Courier Std"/>
              </a:rPr>
              <a:t>if </a:t>
            </a:r>
            <a:r>
              <a:rPr lang="en-US" sz="2000" i="1" dirty="0">
                <a:latin typeface="Courier Std"/>
              </a:rPr>
              <a:t>logical expression 1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latin typeface="Courier Std"/>
              </a:rPr>
              <a:t>   if </a:t>
            </a:r>
            <a:r>
              <a:rPr lang="en-US" sz="2000" i="1" dirty="0">
                <a:latin typeface="Courier Std"/>
              </a:rPr>
              <a:t>logical expression 2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latin typeface="Courier Std"/>
              </a:rPr>
              <a:t>	</a:t>
            </a:r>
            <a:r>
              <a:rPr lang="en-US" sz="2000" i="1" dirty="0">
                <a:latin typeface="Courier Std"/>
              </a:rPr>
              <a:t>statements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latin typeface="Courier Std"/>
              </a:rPr>
              <a:t>  end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latin typeface="Courier Std"/>
              </a:rPr>
              <a:t>end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can be replaced with the more concise program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latin typeface="Courier Std"/>
              </a:rPr>
              <a:t>if </a:t>
            </a:r>
            <a:r>
              <a:rPr lang="en-US" sz="2000" i="1" dirty="0">
                <a:latin typeface="Courier Std"/>
              </a:rPr>
              <a:t>logical expression 1 &amp; logical expression 2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latin typeface="Courier Std"/>
              </a:rPr>
              <a:t>  </a:t>
            </a:r>
            <a:r>
              <a:rPr lang="en-US" sz="2000" i="1" dirty="0">
                <a:latin typeface="Courier Std"/>
              </a:rPr>
              <a:t>statements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latin typeface="Courier Std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652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26" y="134980"/>
            <a:ext cx="7647549" cy="1197385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Std"/>
              </a:rPr>
              <a:t>elseif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988-2057-4CAA-87A3-D41B204E8F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9315" y="1502229"/>
            <a:ext cx="7805371" cy="4746171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The general form of the </a:t>
            </a:r>
            <a:r>
              <a:rPr lang="en-US" sz="2000" dirty="0">
                <a:latin typeface="Courier Std"/>
              </a:rPr>
              <a:t>if</a:t>
            </a:r>
            <a:r>
              <a:rPr lang="en-US" sz="2000" dirty="0"/>
              <a:t> statement is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if logical expression 1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     statement group 1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elseif logical expression 2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     statement group 2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else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     statement group 3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Courier Std"/>
              </a:rPr>
              <a:t>end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The </a:t>
            </a:r>
            <a:r>
              <a:rPr lang="en-US" sz="2000" dirty="0">
                <a:latin typeface="Courier Std"/>
              </a:rPr>
              <a:t>else</a:t>
            </a:r>
            <a:r>
              <a:rPr lang="en-US" sz="2000" dirty="0"/>
              <a:t> and </a:t>
            </a:r>
            <a:r>
              <a:rPr lang="en-US" sz="2000" dirty="0">
                <a:latin typeface="Courier Std"/>
              </a:rPr>
              <a:t>elseif</a:t>
            </a:r>
            <a:r>
              <a:rPr lang="en-US" sz="2000" dirty="0"/>
              <a:t> statements may be omitted if not required. However, if both are used, the </a:t>
            </a:r>
            <a:r>
              <a:rPr lang="en-US" sz="2000" dirty="0">
                <a:latin typeface="Courier Std"/>
              </a:rPr>
              <a:t>else</a:t>
            </a:r>
            <a:r>
              <a:rPr lang="en-US" sz="2000" dirty="0"/>
              <a:t> statement must come after the </a:t>
            </a:r>
            <a:r>
              <a:rPr lang="en-US" sz="2000" dirty="0">
                <a:latin typeface="Courier Std"/>
              </a:rPr>
              <a:t>elseif</a:t>
            </a:r>
            <a:r>
              <a:rPr lang="en-US" sz="2000" dirty="0"/>
              <a:t> statement to take care of all conditions that might be unaccounted for.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98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6BC1-99E9-4BA9-922C-B7E0DE3D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Structured Programming </a:t>
            </a:r>
            <a:r>
              <a:rPr lang="en-US" sz="12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7445-DE54-4FF3-8AE7-646DA1D406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84921" y="1502229"/>
            <a:ext cx="7774158" cy="4926706"/>
          </a:xfrm>
        </p:spPr>
        <p:txBody>
          <a:bodyPr>
            <a:normAutofit/>
          </a:bodyPr>
          <a:lstStyle/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Structured programs are easier to write because the programmer can study the overall problem first and then deal with the details later.</a:t>
            </a:r>
          </a:p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Modules (functions) written for one application can be used for other applications (this is called </a:t>
            </a:r>
            <a:r>
              <a:rPr lang="en-US" i="1" dirty="0"/>
              <a:t>reusable</a:t>
            </a:r>
            <a:r>
              <a:rPr lang="en-US" dirty="0"/>
              <a:t> code).</a:t>
            </a:r>
          </a:p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Structured programs are easier to debug because each module is designed to perform just one task and thus it can be tested separately from the other modules.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6D0D-95D6-4A09-B33E-5DC3FDB85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3685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304" y="134980"/>
            <a:ext cx="4991393" cy="1197385"/>
          </a:xfrm>
        </p:spPr>
        <p:txBody>
          <a:bodyPr>
            <a:normAutofit fontScale="90000"/>
          </a:bodyPr>
          <a:lstStyle/>
          <a:p>
            <a:r>
              <a:rPr lang="en-US" dirty="0"/>
              <a:t>Flowchart for the General    </a:t>
            </a:r>
            <a:r>
              <a:rPr lang="en-US" dirty="0">
                <a:latin typeface="Courier Std"/>
              </a:rPr>
              <a:t>if-elseif-else</a:t>
            </a:r>
            <a:r>
              <a:rPr lang="en-US" dirty="0"/>
              <a:t> Structure</a:t>
            </a:r>
          </a:p>
        </p:txBody>
      </p:sp>
      <p:pic>
        <p:nvPicPr>
          <p:cNvPr id="3" name="Picture 2" descr="A flowchart for two logical expressions and three statement groups.">
            <a:extLst>
              <a:ext uri="{FF2B5EF4-FFF2-40B4-BE49-F238E27FC236}">
                <a16:creationId xmlns:a16="http://schemas.microsoft.com/office/drawing/2014/main" id="{B9627438-DC51-4B1A-92E4-7D502B85D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84" y="1385735"/>
            <a:ext cx="4505633" cy="477098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EBAB2-7979-4980-AF3F-E4407E69A2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" action="ppaction://noaction"/>
              </a:rPr>
              <a:t>Access the text alternative for slide images.</a:t>
            </a:r>
            <a:endParaRPr lang="en-US" dirty="0"/>
          </a:p>
        </p:txBody>
      </p:sp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80746745-7BD0-47A8-B7DD-8BC5E1C1FE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23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B7C3-C352-4953-8C74-70B7FF58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26" y="134980"/>
            <a:ext cx="7647549" cy="1197385"/>
          </a:xfrm>
        </p:spPr>
        <p:txBody>
          <a:bodyPr>
            <a:normAutofit/>
          </a:bodyPr>
          <a:lstStyle/>
          <a:p>
            <a:r>
              <a:rPr lang="en-US" dirty="0"/>
              <a:t>Example of an </a:t>
            </a:r>
            <a:r>
              <a:rPr lang="en-US" dirty="0">
                <a:latin typeface="Courier Std"/>
              </a:rPr>
              <a:t>if-elseif-else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BC988-2057-4CAA-87A3-D41B204E8F5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6560" y="1341588"/>
            <a:ext cx="8210880" cy="4746171"/>
          </a:xfrm>
        </p:spPr>
        <p:txBody>
          <a:bodyPr>
            <a:noAutofit/>
          </a:bodyPr>
          <a:lstStyle/>
          <a:p>
            <a:r>
              <a:rPr lang="en-US" dirty="0"/>
              <a:t>For example, suppose that </a:t>
            </a:r>
            <a:r>
              <a:rPr lang="en-US" dirty="0">
                <a:latin typeface="Courier Std"/>
              </a:rPr>
              <a:t>y = log(x)</a:t>
            </a:r>
            <a:r>
              <a:rPr lang="en-US" dirty="0"/>
              <a:t>  </a:t>
            </a:r>
          </a:p>
          <a:p>
            <a:r>
              <a:rPr lang="en-US" dirty="0"/>
              <a:t>for </a:t>
            </a:r>
            <a:r>
              <a:rPr lang="en-US" i="1" dirty="0">
                <a:latin typeface="Courier Std"/>
              </a:rPr>
              <a:t>x</a:t>
            </a:r>
            <a:r>
              <a:rPr lang="en-US" dirty="0">
                <a:latin typeface="Courier Std"/>
              </a:rPr>
              <a:t> &gt; 10, y =sqrt(</a:t>
            </a:r>
            <a:r>
              <a:rPr lang="en-US" i="1" dirty="0">
                <a:latin typeface="Courier Std"/>
              </a:rPr>
              <a:t>x</a:t>
            </a:r>
            <a:r>
              <a:rPr lang="en-US" dirty="0">
                <a:latin typeface="Courier Std"/>
              </a:rPr>
              <a:t>)</a:t>
            </a:r>
            <a:r>
              <a:rPr lang="en-US" dirty="0"/>
              <a:t>  for </a:t>
            </a:r>
            <a:r>
              <a:rPr lang="en-US" dirty="0">
                <a:latin typeface="Courier Std"/>
              </a:rPr>
              <a:t>0 &lt;= x &lt;= 10,</a:t>
            </a:r>
            <a:r>
              <a:rPr lang="en-US" dirty="0"/>
              <a:t> </a:t>
            </a:r>
          </a:p>
          <a:p>
            <a:r>
              <a:rPr lang="en-US" dirty="0"/>
              <a:t>and </a:t>
            </a:r>
            <a:r>
              <a:rPr lang="en-US" dirty="0">
                <a:latin typeface="Courier Std"/>
              </a:rPr>
              <a:t>y = exp(x) </a:t>
            </a:r>
            <a:r>
              <a:rPr lang="en-US" sz="2400" dirty="0"/>
              <a:t>−</a:t>
            </a:r>
            <a:r>
              <a:rPr lang="en-US" dirty="0">
                <a:latin typeface="Courier Std"/>
              </a:rPr>
              <a:t> 1</a:t>
            </a:r>
            <a:r>
              <a:rPr lang="en-US" dirty="0"/>
              <a:t> for </a:t>
            </a:r>
            <a:r>
              <a:rPr lang="en-US" dirty="0">
                <a:latin typeface="Courier Std"/>
              </a:rPr>
              <a:t>x &lt; 0</a:t>
            </a:r>
            <a:r>
              <a:rPr lang="en-US" dirty="0"/>
              <a:t>. </a:t>
            </a:r>
          </a:p>
          <a:p>
            <a:r>
              <a:rPr lang="en-US" dirty="0"/>
              <a:t>The following statements will compute </a:t>
            </a:r>
            <a:r>
              <a:rPr lang="en-US" dirty="0">
                <a:latin typeface="Courier Std"/>
              </a:rPr>
              <a:t>y</a:t>
            </a:r>
            <a:r>
              <a:rPr lang="en-US" dirty="0"/>
              <a:t> if </a:t>
            </a:r>
            <a:r>
              <a:rPr lang="en-US" dirty="0">
                <a:latin typeface="Courier Std"/>
              </a:rPr>
              <a:t>x</a:t>
            </a:r>
            <a:r>
              <a:rPr lang="en-US" dirty="0"/>
              <a:t> already has a scalar value.</a:t>
            </a:r>
          </a:p>
          <a:p>
            <a:r>
              <a:rPr lang="en-US" sz="1800" dirty="0">
                <a:latin typeface="Courier Std"/>
              </a:rPr>
              <a:t>if x &gt; 10</a:t>
            </a:r>
          </a:p>
          <a:p>
            <a:r>
              <a:rPr lang="en-US" sz="1800" dirty="0">
                <a:latin typeface="Courier Std"/>
              </a:rPr>
              <a:t>  y = log(x)</a:t>
            </a:r>
          </a:p>
          <a:p>
            <a:r>
              <a:rPr lang="en-US" sz="1800" dirty="0">
                <a:latin typeface="Courier Std"/>
              </a:rPr>
              <a:t>elseif x &gt;= 0</a:t>
            </a:r>
          </a:p>
          <a:p>
            <a:r>
              <a:rPr lang="en-US" sz="1800" dirty="0">
                <a:latin typeface="Courier Std"/>
              </a:rPr>
              <a:t>  y = sqrt(x)</a:t>
            </a:r>
          </a:p>
          <a:p>
            <a:r>
              <a:rPr lang="en-US" sz="1800" dirty="0">
                <a:latin typeface="Courier Std"/>
              </a:rPr>
              <a:t>else</a:t>
            </a:r>
          </a:p>
          <a:p>
            <a:r>
              <a:rPr lang="en-US" sz="1800" dirty="0">
                <a:latin typeface="Courier Std"/>
              </a:rPr>
              <a:t>  y = exp(x) </a:t>
            </a:r>
            <a:r>
              <a:rPr lang="en-US" sz="1800" dirty="0"/>
              <a:t>−</a:t>
            </a:r>
            <a:r>
              <a:rPr lang="en-US" sz="1800" dirty="0">
                <a:latin typeface="Courier Std"/>
              </a:rPr>
              <a:t> 1</a:t>
            </a:r>
          </a:p>
          <a:p>
            <a:r>
              <a:rPr lang="en-US" sz="1800" dirty="0">
                <a:latin typeface="Courier Std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BAA48-FA97-4E7F-9CA4-6C7FD5FF89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747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and Conditional Statements </a:t>
            </a:r>
            <a:r>
              <a:rPr lang="en-US" sz="1200" dirty="0"/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0550" y="1502229"/>
            <a:ext cx="7382901" cy="474617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A </a:t>
            </a:r>
            <a:r>
              <a:rPr lang="en-US" i="1" dirty="0"/>
              <a:t>string</a:t>
            </a:r>
            <a:r>
              <a:rPr lang="en-US" dirty="0"/>
              <a:t> is a variable that contains characters. Strings are useful for creating input prompts and messages and for storing and operating on data such as names and addresses.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To create a string variable, enclose the characters in single quotes. For example, the string variable name is created as follows: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&gt;&gt;name = ‘Leslie Student’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name =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    Leslie Student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648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and Conditional Statements </a:t>
            </a:r>
            <a:r>
              <a:rPr lang="en-US" sz="1200" dirty="0"/>
              <a:t>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80550" y="1502229"/>
            <a:ext cx="7382901" cy="4746171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following string, </a:t>
            </a:r>
            <a:r>
              <a:rPr lang="en-US" dirty="0">
                <a:latin typeface="Courier Std"/>
              </a:rPr>
              <a:t>number</a:t>
            </a:r>
            <a:r>
              <a:rPr lang="en-US" dirty="0"/>
              <a:t>, is </a:t>
            </a:r>
            <a:r>
              <a:rPr lang="en-US" i="1" dirty="0"/>
              <a:t>not</a:t>
            </a:r>
            <a:r>
              <a:rPr lang="en-US" dirty="0"/>
              <a:t> the same as the variable number created by typing </a:t>
            </a:r>
            <a:r>
              <a:rPr lang="en-US" dirty="0">
                <a:latin typeface="Courier Std"/>
              </a:rPr>
              <a:t>number = 123.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&gt;&gt;number = ‘123’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number =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	123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14587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and Conditional Statements </a:t>
            </a:r>
            <a:r>
              <a:rPr lang="en-US" sz="1200" dirty="0"/>
              <a:t>3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3069" y="1502229"/>
            <a:ext cx="7517862" cy="474617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following prompt program uses the </a:t>
            </a:r>
            <a:r>
              <a:rPr lang="en-US" dirty="0" err="1">
                <a:latin typeface="Courier Std"/>
              </a:rPr>
              <a:t>isempty</a:t>
            </a:r>
            <a:r>
              <a:rPr lang="en-US" dirty="0">
                <a:latin typeface="Courier Std"/>
              </a:rPr>
              <a:t>(x)</a:t>
            </a:r>
            <a:r>
              <a:rPr lang="en-US" dirty="0"/>
              <a:t> function, which returns a 1 if the array </a:t>
            </a:r>
            <a:r>
              <a:rPr lang="en-US" dirty="0">
                <a:latin typeface="Courier Std"/>
              </a:rPr>
              <a:t>x</a:t>
            </a:r>
            <a:r>
              <a:rPr lang="en-US" dirty="0"/>
              <a:t> is empty and 0 otherwise.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It also uses the input function, whose syntax is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x = input(‘</a:t>
            </a:r>
            <a:r>
              <a:rPr lang="en-US" i="1" dirty="0">
                <a:latin typeface="Courier Std"/>
              </a:rPr>
              <a:t>prompt</a:t>
            </a:r>
            <a:r>
              <a:rPr lang="en-US" dirty="0">
                <a:latin typeface="Courier Std"/>
              </a:rPr>
              <a:t>’, ‘</a:t>
            </a:r>
            <a:r>
              <a:rPr lang="en-US" i="1" dirty="0">
                <a:latin typeface="Courier Std"/>
              </a:rPr>
              <a:t>string</a:t>
            </a:r>
            <a:r>
              <a:rPr lang="en-US" dirty="0">
                <a:latin typeface="Courier Std"/>
              </a:rPr>
              <a:t>’)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This function displays the string </a:t>
            </a:r>
            <a:r>
              <a:rPr lang="en-US" i="1" dirty="0"/>
              <a:t>prompt</a:t>
            </a:r>
            <a:r>
              <a:rPr lang="en-US" dirty="0"/>
              <a:t> on the screen, waits for input from the keyboard, and returns the entered value in the string variable </a:t>
            </a:r>
            <a:r>
              <a:rPr lang="en-US" dirty="0">
                <a:latin typeface="Courier Std"/>
              </a:rPr>
              <a:t>x</a:t>
            </a:r>
            <a:r>
              <a:rPr lang="en-US" dirty="0"/>
              <a:t>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function returns an empty matrix if you press the </a:t>
            </a:r>
            <a:r>
              <a:rPr lang="en-US" b="1" dirty="0"/>
              <a:t>Enter</a:t>
            </a:r>
            <a:r>
              <a:rPr lang="en-US" dirty="0"/>
              <a:t> key without typing anything.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79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and Conditional Statements </a:t>
            </a:r>
            <a:r>
              <a:rPr lang="en-US" sz="1200" dirty="0"/>
              <a:t>4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45338" y="1502229"/>
            <a:ext cx="7855762" cy="474617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following prompt program is a script file that allows the user to answer </a:t>
            </a:r>
            <a:r>
              <a:rPr lang="en-US" i="1" dirty="0"/>
              <a:t>Yes</a:t>
            </a:r>
            <a:r>
              <a:rPr lang="en-US" dirty="0"/>
              <a:t> by typing either </a:t>
            </a:r>
            <a:r>
              <a:rPr lang="en-US" dirty="0">
                <a:latin typeface="Courier Std"/>
              </a:rPr>
              <a:t>Y</a:t>
            </a:r>
            <a:r>
              <a:rPr lang="en-US" dirty="0"/>
              <a:t> or </a:t>
            </a:r>
            <a:r>
              <a:rPr lang="en-US" dirty="0">
                <a:latin typeface="Courier Std"/>
              </a:rPr>
              <a:t>y</a:t>
            </a:r>
            <a:r>
              <a:rPr lang="en-US" dirty="0"/>
              <a:t> or by pressing      the </a:t>
            </a:r>
            <a:r>
              <a:rPr lang="en-US" b="1" dirty="0"/>
              <a:t>Enter</a:t>
            </a:r>
            <a:r>
              <a:rPr lang="en-US" dirty="0"/>
              <a:t> key. Any other response is treated as a No      answer.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urier Std"/>
              </a:rPr>
              <a:t>response = input(‘Do you want to continue? Y/N [Y]: ’,‘s’);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urier Std"/>
              </a:rPr>
              <a:t>if (</a:t>
            </a:r>
            <a:r>
              <a:rPr lang="en-US" dirty="0" err="1">
                <a:latin typeface="Courier Std"/>
              </a:rPr>
              <a:t>isempty</a:t>
            </a:r>
            <a:r>
              <a:rPr lang="en-US" dirty="0">
                <a:latin typeface="Courier Std"/>
              </a:rPr>
              <a:t>(response))|(response == ‘Y’)|(response == ‘y’)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urier Std"/>
              </a:rPr>
              <a:t>  response = ‘Y’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urier Std"/>
              </a:rPr>
              <a:t>else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urier Std"/>
              </a:rPr>
              <a:t>  response = ‘N’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ourier Std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207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D40F-7F0A-844F-8FAF-915A300B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4764-28F3-27C5-A676-7106CBFD4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1192F8-53EF-134E-1303-290CCC55AA51}"/>
                  </a:ext>
                </a:extLst>
              </p:cNvPr>
              <p:cNvSpPr/>
              <p:nvPr/>
            </p:nvSpPr>
            <p:spPr>
              <a:xfrm>
                <a:off x="489613" y="1002416"/>
                <a:ext cx="8164774" cy="2592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Q5</a:t>
                </a:r>
                <a:r>
                  <a:rPr kumimoji="0" lang="en-CA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script file using conditional statements to evaluate the following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function, assuming that the scalar variable x has a value. The function is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=</m:t>
                    </m:r>
                    <m:rad>
                      <m:radPr>
                        <m:degHide m:val="on"/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0" lang="en-CA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CA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CA" sz="2000" b="0" i="1" u="none" strike="noStrike" kern="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kumimoji="0" lang="en-CA" sz="2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                                       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𝑓𝑜𝑟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&lt; 0, </m:t>
                    </m:r>
                  </m:oMath>
                </a14:m>
                <a:endParaRPr kumimoji="0" lang="en-CA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= 3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+ 1                                                   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0 ≤ 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&lt; 10</m:t>
                      </m:r>
                    </m:oMath>
                  </m:oMathPara>
                </a14:m>
                <a:endPara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= 9 </m:t>
                      </m:r>
                      <m:r>
                        <m:rPr>
                          <m:sty m:val="p"/>
                        </m:rP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⁡(5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− 50) + 31                       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≥ 10. </m:t>
                      </m:r>
                    </m:oMath>
                  </m:oMathPara>
                </a14:m>
                <a:endPara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your file to evaluate </a:t>
                </a:r>
                <a:r>
                  <a:rPr kumimoji="0" lang="en-CA" sz="2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kumimoji="0" lang="en-CA" sz="2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11,</a:t>
                </a: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check the results by hand.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71192F8-53EF-134E-1303-290CCC55A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13" y="1002416"/>
                <a:ext cx="8164774" cy="2592184"/>
              </a:xfrm>
              <a:prstGeom prst="rect">
                <a:avLst/>
              </a:prstGeom>
              <a:blipFill>
                <a:blip r:embed="rId2"/>
                <a:stretch>
                  <a:fillRect l="-746" t="-1174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A521F28-E70C-A9F3-9F41-54FD1BC4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79" y="3094082"/>
            <a:ext cx="2219325" cy="3381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7958B6-2745-CE5F-0D16-2B3215F6D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23" y="3725990"/>
            <a:ext cx="21336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54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D40F-7F0A-844F-8FAF-915A300B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4764-28F3-27C5-A676-7106CBFD4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DA772D-733E-A671-3962-09C7DF11F566}"/>
                  </a:ext>
                </a:extLst>
              </p:cNvPr>
              <p:cNvSpPr/>
              <p:nvPr/>
            </p:nvSpPr>
            <p:spPr>
              <a:xfrm>
                <a:off x="568721" y="864807"/>
                <a:ext cx="8006558" cy="24030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Q6</a:t>
                </a:r>
                <a:r>
                  <a:rPr kumimoji="0" lang="en-CA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Create a MATLAB function called </a:t>
                </a:r>
                <a:r>
                  <a:rPr kumimoji="0" lang="en-CA" sz="2000" b="0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fxy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evaluate the function </a:t>
                </a:r>
                <a:r>
                  <a:rPr kumimoji="0" lang="en-CA" sz="2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CA" sz="20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defined as follows: </a:t>
                </a:r>
                <a:endParaRPr kumimoji="0" lang="en-CA" sz="20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20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0" lang="en-CA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CA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0" lang="en-CA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0" lang="en-CA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0" lang="en-CA" sz="20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0" lang="en-CA" sz="2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 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kumimoji="0" lang="en-CA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CA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CA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 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0" lang="en-US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en-CA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CA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CA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 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kumimoji="0" lang="en-CA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CA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kumimoji="0" lang="en-CA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kumimoji="0" lang="en-CA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CA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0" lang="en-CA" sz="2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 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0" lang="en-CA" sz="2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0" lang="en-CA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x=-5 , y=7 the value returned by the function </a:t>
                </a:r>
                <a:r>
                  <a:rPr kumimoji="0" lang="en-CA" sz="2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0" lang="en-CA" sz="20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x,y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EDA772D-733E-A671-3962-09C7DF11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21" y="864807"/>
                <a:ext cx="8006558" cy="2403094"/>
              </a:xfrm>
              <a:prstGeom prst="rect">
                <a:avLst/>
              </a:prstGeom>
              <a:blipFill>
                <a:blip r:embed="rId2"/>
                <a:stretch>
                  <a:fillRect l="-761" t="-1523" r="-761" b="-3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3BBB746-0ACA-E599-5955-AB8EF79D9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19" y="3231920"/>
            <a:ext cx="2655686" cy="33441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73DA6-E450-9DB2-8E54-20AFDF822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342" y="4337097"/>
            <a:ext cx="114300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844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D40F-7F0A-844F-8FAF-915A300B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4764-28F3-27C5-A676-7106CBFD4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489C02-B6FB-CCF6-21EB-3760A0953C46}"/>
                  </a:ext>
                </a:extLst>
              </p:cNvPr>
              <p:cNvSpPr/>
              <p:nvPr/>
            </p:nvSpPr>
            <p:spPr>
              <a:xfrm>
                <a:off x="341446" y="999871"/>
                <a:ext cx="8382000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Q7</a:t>
                </a:r>
                <a:r>
                  <a:rPr kumimoji="0" lang="en-CA" sz="20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 a number </a:t>
                </a:r>
                <a:r>
                  <a:rPr kumimoji="0" lang="en-CA" sz="2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the quadrant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(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= 1, 2, 3, 4)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write a function, func1, 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𝑠𝑖𝑛</m:t>
                        </m:r>
                      </m:e>
                      <m:sup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degrees, taking into account the quadrant. The program should display an error message if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 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| &gt; 1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The value returned by func1( -0.6, 3) is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E489C02-B6FB-CCF6-21EB-3760A0953C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46" y="999871"/>
                <a:ext cx="8382000" cy="1323439"/>
              </a:xfrm>
              <a:prstGeom prst="rect">
                <a:avLst/>
              </a:prstGeom>
              <a:blipFill>
                <a:blip r:embed="rId2"/>
                <a:stretch>
                  <a:fillRect l="-727" t="-2304" r="-800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91B778-61FF-8925-33DC-8912B14E30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8" y="2378725"/>
            <a:ext cx="4438650" cy="3495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04FFB-7C7D-7C85-ED77-3557F4609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048" y="2055596"/>
            <a:ext cx="4695825" cy="1866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AF3978-FA95-E62D-123A-C1B079CA3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5641" y="4537987"/>
            <a:ext cx="17430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168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Std"/>
              </a:rPr>
              <a:t>for</a:t>
            </a:r>
            <a:r>
              <a:rPr lang="en-US" dirty="0"/>
              <a:t> Loops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361" y="1502229"/>
            <a:ext cx="7495278" cy="4746171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A simple example of a </a:t>
            </a:r>
            <a:r>
              <a:rPr lang="en-US" dirty="0">
                <a:latin typeface="Courier Std"/>
              </a:rPr>
              <a:t>for</a:t>
            </a:r>
            <a:r>
              <a:rPr lang="en-US" dirty="0"/>
              <a:t> loop is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for k = 5:10:35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	x = k^2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end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i="1" dirty="0"/>
              <a:t>loop variable</a:t>
            </a:r>
            <a:r>
              <a:rPr lang="en-US" dirty="0"/>
              <a:t> </a:t>
            </a:r>
            <a:r>
              <a:rPr lang="en-US" dirty="0">
                <a:latin typeface="Courier Std"/>
              </a:rPr>
              <a:t>k</a:t>
            </a:r>
            <a:r>
              <a:rPr lang="en-US" dirty="0"/>
              <a:t> is initially assigned the value 5, and </a:t>
            </a:r>
            <a:r>
              <a:rPr lang="en-US" dirty="0">
                <a:latin typeface="Courier Std"/>
              </a:rPr>
              <a:t>x</a:t>
            </a:r>
            <a:r>
              <a:rPr lang="en-US" dirty="0"/>
              <a:t> is calculated from </a:t>
            </a:r>
            <a:r>
              <a:rPr lang="en-US" dirty="0">
                <a:latin typeface="Courier Std"/>
              </a:rPr>
              <a:t>x = k^2</a:t>
            </a:r>
            <a:r>
              <a:rPr lang="en-US" dirty="0"/>
              <a:t>. Each successive pass through the loop increments </a:t>
            </a:r>
            <a:r>
              <a:rPr lang="en-US" dirty="0">
                <a:latin typeface="Courier Std"/>
              </a:rPr>
              <a:t>k</a:t>
            </a:r>
            <a:r>
              <a:rPr lang="en-US" dirty="0"/>
              <a:t> by 10 and calculates </a:t>
            </a:r>
            <a:r>
              <a:rPr lang="en-US" dirty="0">
                <a:latin typeface="Courier Std"/>
              </a:rPr>
              <a:t>x</a:t>
            </a:r>
            <a:r>
              <a:rPr lang="en-US" dirty="0"/>
              <a:t> until </a:t>
            </a:r>
            <a:r>
              <a:rPr lang="en-US" dirty="0">
                <a:latin typeface="Courier Std"/>
              </a:rPr>
              <a:t>k</a:t>
            </a:r>
            <a:r>
              <a:rPr lang="en-US" dirty="0"/>
              <a:t> exceeds 35. Thus, </a:t>
            </a:r>
            <a:r>
              <a:rPr lang="en-US" dirty="0">
                <a:latin typeface="Courier Std"/>
              </a:rPr>
              <a:t>k</a:t>
            </a:r>
            <a:r>
              <a:rPr lang="en-US" dirty="0"/>
              <a:t> takes on the values 5, 15, 25, and 35, and </a:t>
            </a:r>
            <a:r>
              <a:rPr lang="en-US" dirty="0">
                <a:latin typeface="Courier Std"/>
              </a:rPr>
              <a:t>x</a:t>
            </a:r>
            <a:r>
              <a:rPr lang="en-US" dirty="0"/>
              <a:t> takes on the values 25, 225, 625, and 1225. The program then continues to execute any statements following the end statement.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8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6BC1-99E9-4BA9-922C-B7E0DE3D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Structured Programming </a:t>
            </a:r>
            <a:r>
              <a:rPr lang="en-US" sz="12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7445-DE54-4FF3-8AE7-646DA1D406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1525" y="1502229"/>
            <a:ext cx="7600950" cy="4926706"/>
          </a:xfrm>
        </p:spPr>
        <p:txBody>
          <a:bodyPr>
            <a:normAutofit/>
          </a:bodyPr>
          <a:lstStyle/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 startAt="4"/>
            </a:pPr>
            <a:r>
              <a:rPr lang="en-US" dirty="0"/>
              <a:t>Structured programming is effective in a teamwork environment because several people can work on a common program, each person developing one or more modules.</a:t>
            </a:r>
          </a:p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 startAt="4"/>
            </a:pPr>
            <a:r>
              <a:rPr lang="en-US" dirty="0"/>
              <a:t>Structured programs are easier to understand and modify, especially if meaningful names are chosen for the modules and if the documentation clearly identifies the module’s task.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6D0D-95D6-4A09-B33E-5DC3FDB85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429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4980"/>
            <a:ext cx="7863840" cy="1197385"/>
          </a:xfrm>
        </p:spPr>
        <p:txBody>
          <a:bodyPr>
            <a:normAutofit/>
          </a:bodyPr>
          <a:lstStyle/>
          <a:p>
            <a:r>
              <a:rPr lang="en-US" dirty="0"/>
              <a:t>Flowchart of a </a:t>
            </a:r>
            <a:r>
              <a:rPr lang="en-US" dirty="0">
                <a:latin typeface="Courier Std"/>
              </a:rPr>
              <a:t>for</a:t>
            </a:r>
            <a:r>
              <a:rPr lang="en-US" dirty="0"/>
              <a:t> Loop</a:t>
            </a:r>
          </a:p>
        </p:txBody>
      </p:sp>
      <p:pic>
        <p:nvPicPr>
          <p:cNvPr id="7" name="Picture 6" descr="A flowchart for a loop.">
            <a:extLst>
              <a:ext uri="{FF2B5EF4-FFF2-40B4-BE49-F238E27FC236}">
                <a16:creationId xmlns:a16="http://schemas.microsoft.com/office/drawing/2014/main" id="{B496B128-9A47-43B3-91FA-A95B44980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7652" y="1332365"/>
            <a:ext cx="3328697" cy="497724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EBAB2-7979-4980-AF3F-E4407E69A2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hlinkClick r:id="" action="ppaction://noaction"/>
              </a:rPr>
              <a:t>Access the text alternative for slide images.</a:t>
            </a:r>
            <a:endParaRPr lang="en-US" dirty="0"/>
          </a:p>
        </p:txBody>
      </p:sp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80746745-7BD0-47A8-B7DD-8BC5E1C1FE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0007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Variable Expression </a:t>
            </a:r>
            <a:r>
              <a:rPr lang="en-US" sz="1200" dirty="0"/>
              <a:t>1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63873" y="1502229"/>
            <a:ext cx="7616255" cy="474617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Note the following rules when using for loops with the loop variable expression </a:t>
            </a:r>
            <a:r>
              <a:rPr lang="en-US" sz="2000" dirty="0">
                <a:latin typeface="Courier Std"/>
              </a:rPr>
              <a:t>k = m:s:n: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step value </a:t>
            </a:r>
            <a:r>
              <a:rPr lang="en-US" sz="2000" dirty="0">
                <a:latin typeface="Courier Std"/>
              </a:rPr>
              <a:t>s</a:t>
            </a:r>
            <a:r>
              <a:rPr lang="en-US" sz="2000" dirty="0"/>
              <a:t> may be negative. </a:t>
            </a:r>
            <a:br>
              <a:rPr lang="en-US" sz="2000" dirty="0"/>
            </a:br>
            <a:r>
              <a:rPr lang="en-US" sz="2000" dirty="0"/>
              <a:t>Example: </a:t>
            </a:r>
            <a:r>
              <a:rPr lang="en-US" sz="2000" dirty="0">
                <a:latin typeface="Courier Std"/>
              </a:rPr>
              <a:t>k = 10:</a:t>
            </a:r>
            <a:r>
              <a:rPr lang="en-US" sz="2000" dirty="0"/>
              <a:t> −</a:t>
            </a:r>
            <a:r>
              <a:rPr lang="en-US" sz="2000" dirty="0">
                <a:latin typeface="Courier Std"/>
              </a:rPr>
              <a:t>2:4</a:t>
            </a:r>
            <a:r>
              <a:rPr lang="en-US" sz="2000" dirty="0"/>
              <a:t> produces </a:t>
            </a:r>
            <a:r>
              <a:rPr lang="en-US" sz="2000" dirty="0">
                <a:latin typeface="Courier Std"/>
              </a:rPr>
              <a:t>k</a:t>
            </a:r>
            <a:r>
              <a:rPr lang="en-US" sz="2000" dirty="0"/>
              <a:t> = 10, 8, 6, 4.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latin typeface="Courier Std"/>
              </a:rPr>
              <a:t>s</a:t>
            </a:r>
            <a:r>
              <a:rPr lang="en-US" sz="2000" dirty="0"/>
              <a:t> is omitted, the step value defaults to one.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latin typeface="Courier Std"/>
              </a:rPr>
              <a:t>s</a:t>
            </a:r>
            <a:r>
              <a:rPr lang="en-US" sz="2000" dirty="0"/>
              <a:t> is positive, the loop will not be executed if </a:t>
            </a:r>
            <a:r>
              <a:rPr lang="en-US" sz="2000" dirty="0">
                <a:latin typeface="Courier Std"/>
              </a:rPr>
              <a:t>m</a:t>
            </a:r>
            <a:r>
              <a:rPr lang="en-US" sz="2000" dirty="0"/>
              <a:t> is greater 	than </a:t>
            </a:r>
            <a:r>
              <a:rPr lang="en-US" sz="2000" dirty="0">
                <a:latin typeface="Courier Std"/>
              </a:rPr>
              <a:t>n</a:t>
            </a:r>
            <a:r>
              <a:rPr lang="en-US" sz="2000" dirty="0"/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latin typeface="Courier Std"/>
              </a:rPr>
              <a:t>s</a:t>
            </a:r>
            <a:r>
              <a:rPr lang="en-US" sz="2000" dirty="0"/>
              <a:t> is negative, the loop will not be executed if </a:t>
            </a:r>
            <a:r>
              <a:rPr lang="en-US" sz="2000" dirty="0">
                <a:latin typeface="Courier Std"/>
              </a:rPr>
              <a:t>m</a:t>
            </a:r>
            <a:r>
              <a:rPr lang="en-US" sz="2000" dirty="0"/>
              <a:t> is less than </a:t>
            </a:r>
            <a:r>
              <a:rPr lang="en-US" sz="2000" dirty="0">
                <a:latin typeface="Courier Std"/>
              </a:rPr>
              <a:t>n</a:t>
            </a:r>
            <a:r>
              <a:rPr lang="en-US" sz="2000" dirty="0"/>
              <a:t>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</a:t>
            </a:r>
            <a:r>
              <a:rPr lang="en-US" sz="2000" dirty="0">
                <a:latin typeface="Courier Std"/>
              </a:rPr>
              <a:t>m</a:t>
            </a:r>
            <a:r>
              <a:rPr lang="en-US" sz="2000" dirty="0"/>
              <a:t> equals </a:t>
            </a:r>
            <a:r>
              <a:rPr lang="en-US" sz="2000" dirty="0">
                <a:latin typeface="Courier Std"/>
              </a:rPr>
              <a:t>n</a:t>
            </a:r>
            <a:r>
              <a:rPr lang="en-US" sz="2000" dirty="0"/>
              <a:t>, the loop will be executed only once.</a:t>
            </a:r>
          </a:p>
          <a:p>
            <a:pPr marL="342900" indent="-342900"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the step value s is not an integer, round-off errors can cause the loop to execute a different number of passes than intended.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0919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 Variable Expression </a:t>
            </a:r>
            <a:r>
              <a:rPr lang="en-US" sz="1200" dirty="0"/>
              <a:t>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7317" y="1440446"/>
            <a:ext cx="7451659" cy="474617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For example, the following code uses a continue statement to avoid computing the logarithm of a negative number.</a:t>
            </a:r>
          </a:p>
          <a:p>
            <a:pPr>
              <a:spcBef>
                <a:spcPts val="0"/>
              </a:spcBef>
            </a:pPr>
            <a:r>
              <a:rPr lang="en-US" sz="2000" dirty="0">
                <a:latin typeface="Courier Std"/>
              </a:rPr>
              <a:t>x = [10,1000,</a:t>
            </a:r>
            <a:r>
              <a:rPr lang="en-US" sz="2000" dirty="0"/>
              <a:t>−</a:t>
            </a:r>
            <a:r>
              <a:rPr lang="en-US" sz="2000" dirty="0">
                <a:latin typeface="Courier Std"/>
              </a:rPr>
              <a:t>10,100];</a:t>
            </a:r>
          </a:p>
          <a:p>
            <a:r>
              <a:rPr lang="en-US" sz="2000" dirty="0">
                <a:latin typeface="Courier Std"/>
              </a:rPr>
              <a:t>y = </a:t>
            </a:r>
            <a:r>
              <a:rPr lang="en-US" sz="2000" dirty="0" err="1">
                <a:latin typeface="Courier Std"/>
              </a:rPr>
              <a:t>NaN</a:t>
            </a:r>
            <a:r>
              <a:rPr lang="en-US" sz="2000" dirty="0">
                <a:latin typeface="Courier Std"/>
              </a:rPr>
              <a:t>*x;</a:t>
            </a:r>
          </a:p>
          <a:p>
            <a:r>
              <a:rPr lang="en-US" sz="2000" dirty="0">
                <a:latin typeface="Courier Std"/>
              </a:rPr>
              <a:t>for k = 1:length(x)</a:t>
            </a:r>
          </a:p>
          <a:p>
            <a:r>
              <a:rPr lang="en-US" sz="2000" dirty="0">
                <a:latin typeface="Courier Std"/>
              </a:rPr>
              <a:t>  if x(k) &lt; 0</a:t>
            </a:r>
          </a:p>
          <a:p>
            <a:r>
              <a:rPr lang="en-US" sz="2000" dirty="0">
                <a:latin typeface="Courier Std"/>
              </a:rPr>
              <a:t>    continue</a:t>
            </a:r>
          </a:p>
          <a:p>
            <a:r>
              <a:rPr lang="en-US" sz="2000" dirty="0">
                <a:latin typeface="Courier Std"/>
              </a:rPr>
              <a:t>  end</a:t>
            </a:r>
          </a:p>
          <a:p>
            <a:r>
              <a:rPr lang="en-US" sz="2000" dirty="0">
                <a:latin typeface="Courier Std"/>
              </a:rPr>
              <a:t>  y(k) = log10(x(k));</a:t>
            </a:r>
          </a:p>
          <a:p>
            <a:r>
              <a:rPr lang="en-US" sz="2000" dirty="0">
                <a:latin typeface="Courier Std"/>
              </a:rPr>
              <a:t>end</a:t>
            </a:r>
          </a:p>
          <a:p>
            <a:r>
              <a:rPr lang="en-US" sz="2000" dirty="0">
                <a:latin typeface="Courier Std"/>
              </a:rPr>
              <a:t>y</a:t>
            </a:r>
          </a:p>
          <a:p>
            <a:r>
              <a:rPr lang="en-US" sz="2000" dirty="0"/>
              <a:t>The result is </a:t>
            </a:r>
            <a:r>
              <a:rPr lang="en-US" sz="2000" dirty="0">
                <a:latin typeface="Courier Std"/>
              </a:rPr>
              <a:t>y = 1, 3, </a:t>
            </a:r>
            <a:r>
              <a:rPr lang="en-US" sz="2000" dirty="0" err="1">
                <a:latin typeface="Courier Std"/>
              </a:rPr>
              <a:t>NaN</a:t>
            </a:r>
            <a:r>
              <a:rPr lang="en-US" sz="2000" dirty="0">
                <a:latin typeface="Courier Std"/>
              </a:rPr>
              <a:t>, 2</a:t>
            </a:r>
            <a:r>
              <a:rPr lang="en-US" sz="2000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070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 Logical Array as a Mask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02913" y="1502230"/>
            <a:ext cx="7538174" cy="3829426"/>
          </a:xfrm>
        </p:spPr>
        <p:txBody>
          <a:bodyPr>
            <a:normAutofit/>
          </a:bodyPr>
          <a:lstStyle/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We can often avoid the use of loops and branching and thus create simpler and faster programs by using a logical array as a </a:t>
            </a:r>
            <a:r>
              <a:rPr lang="en-US" sz="2000" i="1" dirty="0"/>
              <a:t>mask </a:t>
            </a:r>
            <a:r>
              <a:rPr lang="en-US" sz="2000" dirty="0"/>
              <a:t>that selects elements of another array. Any elements not selected will  remain unchanged.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The following session creates the logical array </a:t>
            </a:r>
            <a:r>
              <a:rPr lang="en-US" sz="2000" dirty="0">
                <a:latin typeface="Courier Std"/>
              </a:rPr>
              <a:t>C</a:t>
            </a:r>
            <a:r>
              <a:rPr lang="en-US" sz="2000" dirty="0"/>
              <a:t> from the numeric array </a:t>
            </a:r>
            <a:r>
              <a:rPr lang="en-US" sz="2000" dirty="0">
                <a:latin typeface="Courier Std"/>
              </a:rPr>
              <a:t>A</a:t>
            </a:r>
            <a:r>
              <a:rPr lang="en-US" sz="2000" dirty="0"/>
              <a:t> given previously.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latin typeface="Courier Std" pitchFamily="49" charset="0"/>
              </a:rPr>
              <a:t>&gt;&gt;A = [0, </a:t>
            </a:r>
            <a:r>
              <a:rPr lang="en-US" sz="2000" dirty="0"/>
              <a:t>−</a:t>
            </a:r>
            <a:r>
              <a:rPr lang="en-US" sz="2000" dirty="0">
                <a:latin typeface="Courier Std" pitchFamily="49" charset="0"/>
              </a:rPr>
              <a:t>1, 4; 9, </a:t>
            </a:r>
            <a:r>
              <a:rPr lang="en-US" sz="2000" dirty="0"/>
              <a:t>−</a:t>
            </a:r>
            <a:r>
              <a:rPr lang="en-US" sz="2000" dirty="0">
                <a:latin typeface="Courier Std" pitchFamily="49" charset="0"/>
              </a:rPr>
              <a:t>14, 25; </a:t>
            </a:r>
            <a:r>
              <a:rPr lang="en-US" sz="2000" dirty="0"/>
              <a:t>−</a:t>
            </a:r>
            <a:r>
              <a:rPr lang="en-US" sz="2000" dirty="0">
                <a:latin typeface="Courier Std" pitchFamily="49" charset="0"/>
              </a:rPr>
              <a:t>34, 49, 64];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sz="2000" dirty="0">
                <a:latin typeface="Courier Std" pitchFamily="49" charset="0"/>
              </a:rPr>
              <a:t>&gt;&gt;C = (A &gt;= 0);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sz="2000" dirty="0"/>
              <a:t>The result is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D7A45741-08B3-4D7A-9B6A-90741AEF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540962"/>
              </p:ext>
            </p:extLst>
          </p:nvPr>
        </p:nvGraphicFramePr>
        <p:xfrm>
          <a:off x="3833534" y="5174057"/>
          <a:ext cx="1476933" cy="11487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711000" progId="Equation.DSMT4">
                  <p:embed/>
                </p:oleObj>
              </mc:Choice>
              <mc:Fallback>
                <p:oleObj name="Equation" r:id="rId2" imgW="914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33534" y="5174057"/>
                        <a:ext cx="1476933" cy="11487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422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 the Mask Technique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3488" y="1502229"/>
            <a:ext cx="7497025" cy="4856367"/>
          </a:xfrm>
        </p:spPr>
        <p:txBody>
          <a:bodyPr>
            <a:normAutofit/>
          </a:bodyPr>
          <a:lstStyle/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We can use this mask technique to compute the square   root of only those elements of </a:t>
            </a:r>
            <a:r>
              <a:rPr lang="en-US" dirty="0">
                <a:latin typeface="Courier Std"/>
              </a:rPr>
              <a:t>A</a:t>
            </a:r>
            <a:r>
              <a:rPr lang="en-US" dirty="0"/>
              <a:t> given in the previous program that are no less than 0 and add 50 to those elements that are negative. The program is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A = [0, </a:t>
            </a:r>
            <a:r>
              <a:rPr lang="en-US" dirty="0"/>
              <a:t>−</a:t>
            </a:r>
            <a:r>
              <a:rPr lang="en-US" dirty="0">
                <a:latin typeface="Courier Std"/>
              </a:rPr>
              <a:t>1, 4; 9, </a:t>
            </a:r>
            <a:r>
              <a:rPr lang="en-US" dirty="0"/>
              <a:t>− </a:t>
            </a:r>
            <a:r>
              <a:rPr lang="en-US" dirty="0">
                <a:latin typeface="Courier Std"/>
              </a:rPr>
              <a:t>4, 25; </a:t>
            </a:r>
            <a:r>
              <a:rPr lang="en-US" dirty="0"/>
              <a:t>−</a:t>
            </a:r>
            <a:r>
              <a:rPr lang="en-US" dirty="0">
                <a:latin typeface="Courier Std"/>
              </a:rPr>
              <a:t>34, 49, 64];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C = (A &gt;= 0);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A(C) = sqrt(A(C))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A(~C) = A(~C) + 50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922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D40F-7F0A-844F-8FAF-915A300B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4764-28F3-27C5-A676-7106CBFD4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36B98C-5DA8-6687-6EF5-8CEC87AC5578}"/>
                  </a:ext>
                </a:extLst>
              </p:cNvPr>
              <p:cNvSpPr/>
              <p:nvPr/>
            </p:nvSpPr>
            <p:spPr>
              <a:xfrm>
                <a:off x="417250" y="1834571"/>
                <a:ext cx="8306196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 a script file to compute the sum of the first 15 terms in the series,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214E9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14E9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14E9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214E9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214E9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− 2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214E9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14E91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:r>
                  <a:rPr kumimoji="0" lang="en-CA" sz="2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1, 2, 3, . . . , 15.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36B98C-5DA8-6687-6EF5-8CEC87AC5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50" y="1834571"/>
                <a:ext cx="8306196" cy="707886"/>
              </a:xfrm>
              <a:prstGeom prst="rect">
                <a:avLst/>
              </a:prstGeom>
              <a:blipFill>
                <a:blip r:embed="rId2"/>
                <a:stretch>
                  <a:fillRect l="-734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53DD3AC-3D44-72F3-1278-CA6985D78D3F}"/>
              </a:ext>
            </a:extLst>
          </p:cNvPr>
          <p:cNvSpPr/>
          <p:nvPr/>
        </p:nvSpPr>
        <p:spPr>
          <a:xfrm>
            <a:off x="438291" y="2801875"/>
            <a:ext cx="2153989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5960 (correct)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1815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6643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3983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55B1E-4A2D-3370-9EB7-0E8B3941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348" y="2922440"/>
            <a:ext cx="371475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498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D40F-7F0A-844F-8FAF-915A300B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060"/>
            <a:ext cx="8458200" cy="878425"/>
          </a:xfrm>
        </p:spPr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4764-28F3-27C5-A676-7106CBFD4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0655C6D-95C5-86D2-EEAF-845D0EB99E2E}"/>
                  </a:ext>
                </a:extLst>
              </p:cNvPr>
              <p:cNvSpPr/>
              <p:nvPr/>
            </p:nvSpPr>
            <p:spPr>
              <a:xfrm>
                <a:off x="545373" y="891485"/>
                <a:ext cx="75438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CA" sz="2000" kern="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rite a program to produce the following matrix:</a:t>
                </a: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CA" sz="2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 calculate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CA" sz="200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value of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(3,2)</m:t>
                    </m:r>
                  </m:oMath>
                </a14:m>
                <a:r>
                  <a:rPr kumimoji="0" lang="en-CA" sz="20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0655C6D-95C5-86D2-EEAF-845D0EB99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373" y="891485"/>
                <a:ext cx="7543800" cy="1938992"/>
              </a:xfrm>
              <a:prstGeom prst="rect">
                <a:avLst/>
              </a:prstGeom>
              <a:blipFill>
                <a:blip r:embed="rId2"/>
                <a:stretch>
                  <a:fillRect l="-808" t="-1572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AA6D551-F105-D2A7-94BF-0DEB1E72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985" y="1187747"/>
            <a:ext cx="2006028" cy="122224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63E11E-673F-3695-07FE-1AE8C4A81CEA}"/>
              </a:ext>
            </a:extLst>
          </p:cNvPr>
          <p:cNvSpPr/>
          <p:nvPr/>
        </p:nvSpPr>
        <p:spPr>
          <a:xfrm>
            <a:off x="545373" y="2697406"/>
            <a:ext cx="2117928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400 (correct)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576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900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59A6C-7D76-9095-182C-9100A6652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347" y="2830477"/>
            <a:ext cx="3895725" cy="2105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EF3615-538B-8DCF-B009-06A6138B05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0350" y="5118935"/>
            <a:ext cx="1771650" cy="1323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BFBF70-C165-FE6B-9B76-D014450FC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7335" y="4965732"/>
            <a:ext cx="1752600" cy="1581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1A09B-61F2-91E5-83BE-CDBFF2EBE2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0473" y="4965732"/>
            <a:ext cx="914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137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Std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3488" y="1502229"/>
            <a:ext cx="7349841" cy="4856367"/>
          </a:xfrm>
        </p:spPr>
        <p:txBody>
          <a:bodyPr>
            <a:normAutofit fontScale="92500"/>
          </a:bodyPr>
          <a:lstStyle/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latin typeface="Courier Std"/>
              </a:rPr>
              <a:t>while</a:t>
            </a:r>
            <a:r>
              <a:rPr lang="en-US" dirty="0"/>
              <a:t> loop is used when the looping process terminates because a specified condition is satisfied, and thus the number of passes is not known in advance. A simple example of a while loop is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x = 5;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while x &lt; 25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	 </a:t>
            </a:r>
            <a:r>
              <a:rPr lang="en-US" dirty="0" err="1">
                <a:latin typeface="Courier Std"/>
              </a:rPr>
              <a:t>disp</a:t>
            </a:r>
            <a:r>
              <a:rPr lang="en-US" dirty="0">
                <a:latin typeface="Courier Std"/>
              </a:rPr>
              <a:t>(x)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	 x = 2*x </a:t>
            </a:r>
            <a:r>
              <a:rPr lang="en-US" dirty="0"/>
              <a:t>−</a:t>
            </a:r>
            <a:r>
              <a:rPr lang="en-US" dirty="0">
                <a:latin typeface="Courier Std"/>
              </a:rPr>
              <a:t> 1;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end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results displayed by the </a:t>
            </a:r>
            <a:r>
              <a:rPr lang="en-US" dirty="0" err="1">
                <a:latin typeface="Courier Std"/>
              </a:rPr>
              <a:t>disp</a:t>
            </a:r>
            <a:r>
              <a:rPr lang="en-US" dirty="0"/>
              <a:t> statement are 5, 9, and 17.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05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Typical Structure of a </a:t>
            </a:r>
            <a:r>
              <a:rPr lang="en-US" dirty="0">
                <a:latin typeface="Courier Std"/>
              </a:rPr>
              <a:t>while</a:t>
            </a:r>
            <a:r>
              <a:rPr lang="en-US" dirty="0"/>
              <a:t> Loop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1572" y="1502229"/>
            <a:ext cx="7560857" cy="4856367"/>
          </a:xfrm>
        </p:spPr>
        <p:txBody>
          <a:bodyPr>
            <a:normAutofit/>
          </a:bodyPr>
          <a:lstStyle/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while </a:t>
            </a:r>
            <a:r>
              <a:rPr lang="en-US" i="1" dirty="0">
                <a:latin typeface="Courier Std"/>
              </a:rPr>
              <a:t>logical expression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    </a:t>
            </a:r>
            <a:r>
              <a:rPr lang="en-US" i="1" dirty="0">
                <a:latin typeface="Courier Std"/>
              </a:rPr>
              <a:t>statements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>
                <a:latin typeface="Courier Std"/>
              </a:rPr>
              <a:t>end</a:t>
            </a:r>
          </a:p>
          <a:p>
            <a:pPr marL="457200"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For the </a:t>
            </a:r>
            <a:r>
              <a:rPr lang="en-US" dirty="0">
                <a:latin typeface="Courier Std"/>
              </a:rPr>
              <a:t>while</a:t>
            </a:r>
            <a:r>
              <a:rPr lang="en-US" dirty="0"/>
              <a:t> loop to function properly, the following two conditions must occur:</a:t>
            </a:r>
          </a:p>
          <a:p>
            <a:pPr marL="457200" indent="-457200" defTabSz="2286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loop variable must have a value before the while statement is executed.</a:t>
            </a:r>
          </a:p>
          <a:p>
            <a:pPr marL="457200" indent="-457200" defTabSz="228600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loop variable must be changed somehow by the </a:t>
            </a:r>
            <a:r>
              <a:rPr lang="en-US" i="1" dirty="0"/>
              <a:t>statements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842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4980"/>
            <a:ext cx="7863840" cy="1197385"/>
          </a:xfrm>
        </p:spPr>
        <p:txBody>
          <a:bodyPr>
            <a:normAutofit/>
          </a:bodyPr>
          <a:lstStyle/>
          <a:p>
            <a:r>
              <a:rPr lang="en-US" dirty="0"/>
              <a:t>Flowchart of the </a:t>
            </a:r>
            <a:r>
              <a:rPr lang="en-US" dirty="0">
                <a:latin typeface="Courier Std"/>
              </a:rPr>
              <a:t>while</a:t>
            </a:r>
            <a:r>
              <a:rPr lang="en-US" dirty="0"/>
              <a:t> Loop</a:t>
            </a:r>
          </a:p>
        </p:txBody>
      </p:sp>
      <p:pic>
        <p:nvPicPr>
          <p:cNvPr id="3" name="Picture 2" descr="With a while loop, the loop executes a logical expression. If false, the program skips the loop statements and executes the remainder of the program. If true, the loop statements are executed and the counter is incremented.">
            <a:extLst>
              <a:ext uri="{FF2B5EF4-FFF2-40B4-BE49-F238E27FC236}">
                <a16:creationId xmlns:a16="http://schemas.microsoft.com/office/drawing/2014/main" id="{8A4B0014-D8CA-4F4D-810F-B9676C6AA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78" y="1306765"/>
            <a:ext cx="2793044" cy="4957120"/>
          </a:xfrm>
          <a:prstGeom prst="rect">
            <a:avLst/>
          </a:prstGeom>
        </p:spPr>
      </p:pic>
      <p:sp>
        <p:nvSpPr>
          <p:cNvPr id="4" name="Text Placeholder 3" hidden="1">
            <a:extLst>
              <a:ext uri="{FF2B5EF4-FFF2-40B4-BE49-F238E27FC236}">
                <a16:creationId xmlns:a16="http://schemas.microsoft.com/office/drawing/2014/main" id="{593EBAB2-7979-4980-AF3F-E4407E69A27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 hidden="1">
            <a:extLst>
              <a:ext uri="{FF2B5EF4-FFF2-40B4-BE49-F238E27FC236}">
                <a16:creationId xmlns:a16="http://schemas.microsoft.com/office/drawing/2014/main" id="{80746745-7BD0-47A8-B7DD-8BC5E1C1FE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8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6BC1-99E9-4BA9-922C-B7E0DE3D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47" y="134980"/>
            <a:ext cx="7056706" cy="1197385"/>
          </a:xfrm>
        </p:spPr>
        <p:txBody>
          <a:bodyPr/>
          <a:lstStyle/>
          <a:p>
            <a:r>
              <a:rPr lang="en-US" dirty="0"/>
              <a:t>Steps for Developing a Computer Solution </a:t>
            </a:r>
            <a:r>
              <a:rPr lang="en-US" sz="120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7445-DE54-4FF3-8AE7-646DA1D406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1525" y="1502229"/>
            <a:ext cx="7600950" cy="4926706"/>
          </a:xfrm>
        </p:spPr>
        <p:txBody>
          <a:bodyPr>
            <a:normAutofit/>
          </a:bodyPr>
          <a:lstStyle/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State the problem concisely.</a:t>
            </a:r>
          </a:p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Specify the data to be used by the program. This is the “input.”</a:t>
            </a:r>
          </a:p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Specify the information to be generated by the program. This is the “output.”</a:t>
            </a:r>
          </a:p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Work through the solution steps by hand or with a calculator; use a simpler set of data if necessary.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6D0D-95D6-4A09-B33E-5DC3FDB85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6268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D40F-7F0A-844F-8FAF-915A300B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4764-28F3-27C5-A676-7106CBFD4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F269BA-D838-025D-1D2D-33745341F305}"/>
                  </a:ext>
                </a:extLst>
              </p:cNvPr>
              <p:cNvSpPr/>
              <p:nvPr/>
            </p:nvSpPr>
            <p:spPr>
              <a:xfrm>
                <a:off x="388794" y="968405"/>
                <a:ext cx="828730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a while loop to determine how many terms in the series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kumimoji="0" lang="en-CA" sz="2000" b="0" i="1" u="none" strike="noStrike" kern="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0" lang="en-CA" sz="2000" b="0" i="1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=1, 2, 3, . . . ,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required for the sum of the terms to exceed 5620. What is the sum for this number of terms?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F269BA-D838-025D-1D2D-33745341F3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94" y="968405"/>
                <a:ext cx="8287304" cy="1015663"/>
              </a:xfrm>
              <a:prstGeom prst="rect">
                <a:avLst/>
              </a:prstGeom>
              <a:blipFill>
                <a:blip r:embed="rId2"/>
                <a:stretch>
                  <a:fillRect l="-809" t="-3614" r="-736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01E0D158-F894-084D-FC79-13322301F32C}"/>
              </a:ext>
            </a:extLst>
          </p:cNvPr>
          <p:cNvSpPr/>
          <p:nvPr/>
        </p:nvSpPr>
        <p:spPr>
          <a:xfrm>
            <a:off x="409835" y="1984068"/>
            <a:ext cx="26670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25, 9327</a:t>
            </a: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21, 7753</a:t>
            </a: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 6327 (correct)</a:t>
            </a:r>
          </a:p>
          <a:p>
            <a:pPr marL="514350" indent="-514350">
              <a:spcBef>
                <a:spcPts val="600"/>
              </a:spcBef>
              <a:buFont typeface="+mj-lt"/>
              <a:buAutoNum type="alphaLcParenR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17, 4315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C48C81-2B99-74D0-52E5-AD6F6FC13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238" y="2048748"/>
            <a:ext cx="170497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653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D40F-7F0A-844F-8FAF-915A300B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74764-28F3-27C5-A676-7106CBFD4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3DD07B-82D3-177B-D90E-9BFCE13C9B3F}"/>
                  </a:ext>
                </a:extLst>
              </p:cNvPr>
              <p:cNvSpPr/>
              <p:nvPr/>
            </p:nvSpPr>
            <p:spPr>
              <a:xfrm>
                <a:off x="326206" y="1434483"/>
                <a:ext cx="8382000" cy="8804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a while loop to find two decimal places the largest value of </a:t>
                </a:r>
                <a:r>
                  <a:rPr kumimoji="0" lang="en-CA" sz="20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</a:t>
                </a:r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 the error in the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kumimoji="0" lang="en-CA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≈1+</m:t>
                    </m:r>
                    <m:r>
                      <a:rPr kumimoji="0" lang="en-CA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0" lang="en-CA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CA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CA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CA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kumimoji="0" lang="en-CA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en-CA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CA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CA" sz="20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kumimoji="0" lang="en-CA" sz="20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kumimoji="0" lang="en-CA" sz="20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CA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exceeds 15 percent.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F3DD07B-82D3-177B-D90E-9BFCE13C9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06" y="1434483"/>
                <a:ext cx="8382000" cy="880497"/>
              </a:xfrm>
              <a:prstGeom prst="rect">
                <a:avLst/>
              </a:prstGeom>
              <a:blipFill>
                <a:blip r:embed="rId2"/>
                <a:stretch>
                  <a:fillRect l="-800" t="-3448" r="-727" b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ACF58D54-6905-947E-0599-ECB14E864489}"/>
              </a:ext>
            </a:extLst>
          </p:cNvPr>
          <p:cNvSpPr/>
          <p:nvPr/>
        </p:nvSpPr>
        <p:spPr>
          <a:xfrm>
            <a:off x="326206" y="2497528"/>
            <a:ext cx="2667000" cy="1554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0.89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2.04 (correct)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1.75</a:t>
            </a:r>
          </a:p>
          <a:p>
            <a:pPr marL="514350" marR="0" lvl="0" indent="-514350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kumimoji="0" lang="en-CA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3.21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3A8C6-EA80-872B-E7A6-F4C6DC49F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805" y="3028442"/>
            <a:ext cx="315277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9574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Std"/>
              </a:rPr>
              <a:t>switch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1572" y="1502229"/>
            <a:ext cx="7560857" cy="4856367"/>
          </a:xfrm>
        </p:spPr>
        <p:txBody>
          <a:bodyPr>
            <a:normAutofit/>
          </a:bodyPr>
          <a:lstStyle/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latin typeface="Courier Std"/>
              </a:rPr>
              <a:t>switch</a:t>
            </a:r>
            <a:r>
              <a:rPr lang="en-US" dirty="0"/>
              <a:t> structure provides an alternative to using the </a:t>
            </a:r>
            <a:r>
              <a:rPr lang="en-US" dirty="0">
                <a:latin typeface="Courier Std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Courier Std"/>
              </a:rPr>
              <a:t>elseif</a:t>
            </a:r>
            <a:r>
              <a:rPr lang="en-US" dirty="0"/>
              <a:t>, and </a:t>
            </a:r>
            <a:r>
              <a:rPr lang="en-US" dirty="0">
                <a:latin typeface="Courier Std"/>
              </a:rPr>
              <a:t>else</a:t>
            </a:r>
            <a:r>
              <a:rPr lang="en-US" dirty="0"/>
              <a:t> commands. Anything programmed using </a:t>
            </a:r>
            <a:r>
              <a:rPr lang="en-US" dirty="0">
                <a:latin typeface="Courier Std"/>
              </a:rPr>
              <a:t>switch</a:t>
            </a:r>
            <a:r>
              <a:rPr lang="en-US" dirty="0"/>
              <a:t> can also be programmed using </a:t>
            </a:r>
            <a:r>
              <a:rPr lang="en-US" dirty="0">
                <a:latin typeface="Courier Std"/>
              </a:rPr>
              <a:t>if</a:t>
            </a:r>
            <a:r>
              <a:rPr lang="en-US" dirty="0"/>
              <a:t> structures.</a:t>
            </a:r>
          </a:p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dirty="0"/>
              <a:t>However, for some applications the </a:t>
            </a:r>
            <a:r>
              <a:rPr lang="en-US" dirty="0">
                <a:latin typeface="Courier Std"/>
              </a:rPr>
              <a:t>switch</a:t>
            </a:r>
            <a:r>
              <a:rPr lang="en-US" dirty="0"/>
              <a:t> structure is more readable than code using the </a:t>
            </a:r>
            <a:r>
              <a:rPr lang="en-US" dirty="0">
                <a:latin typeface="Courier Std"/>
              </a:rPr>
              <a:t>if</a:t>
            </a:r>
            <a:r>
              <a:rPr lang="en-US" dirty="0"/>
              <a:t> structure.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4385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 of the </a:t>
            </a:r>
            <a:r>
              <a:rPr lang="en-US" dirty="0">
                <a:latin typeface="Courier Std"/>
              </a:rPr>
              <a:t>switch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1572" y="1502229"/>
            <a:ext cx="7560857" cy="5067383"/>
          </a:xfrm>
        </p:spPr>
        <p:txBody>
          <a:bodyPr>
            <a:normAutofit/>
          </a:bodyPr>
          <a:lstStyle/>
          <a:p>
            <a:pPr defTabSz="228600"/>
            <a:r>
              <a:rPr lang="en-US" sz="2200" dirty="0">
                <a:latin typeface="Courier Std"/>
              </a:rPr>
              <a:t>switch </a:t>
            </a:r>
            <a:r>
              <a:rPr lang="en-US" sz="2200" i="1" dirty="0">
                <a:latin typeface="Courier Std"/>
              </a:rPr>
              <a:t>input expression</a:t>
            </a:r>
            <a:r>
              <a:rPr lang="en-US" sz="2200" dirty="0"/>
              <a:t> (can be a scalar or string).</a:t>
            </a:r>
          </a:p>
          <a:p>
            <a:pPr defTabSz="228600"/>
            <a:r>
              <a:rPr lang="en-US" sz="2200" dirty="0">
                <a:latin typeface="Courier Std"/>
              </a:rPr>
              <a:t>	case </a:t>
            </a:r>
            <a:r>
              <a:rPr lang="en-US" sz="2200" i="1" dirty="0">
                <a:latin typeface="Courier Std"/>
              </a:rPr>
              <a:t>value1</a:t>
            </a:r>
          </a:p>
          <a:p>
            <a:pPr defTabSz="228600"/>
            <a:r>
              <a:rPr lang="en-US" sz="2200" dirty="0">
                <a:latin typeface="Courier Std"/>
              </a:rPr>
              <a:t>		 </a:t>
            </a:r>
            <a:r>
              <a:rPr lang="en-US" sz="2200" i="1" dirty="0">
                <a:latin typeface="Courier Std"/>
              </a:rPr>
              <a:t>statement group 1</a:t>
            </a:r>
          </a:p>
          <a:p>
            <a:pPr defTabSz="228600"/>
            <a:r>
              <a:rPr lang="en-US" sz="2200" dirty="0">
                <a:latin typeface="Courier Std"/>
              </a:rPr>
              <a:t>	case </a:t>
            </a:r>
            <a:r>
              <a:rPr lang="en-US" sz="2200" i="1" dirty="0">
                <a:latin typeface="Courier Std"/>
              </a:rPr>
              <a:t>value2</a:t>
            </a:r>
          </a:p>
          <a:p>
            <a:pPr defTabSz="228600"/>
            <a:r>
              <a:rPr lang="en-US" sz="2200" dirty="0">
                <a:latin typeface="Courier Std"/>
              </a:rPr>
              <a:t>		 </a:t>
            </a:r>
            <a:r>
              <a:rPr lang="en-US" sz="2200" i="1" dirty="0">
                <a:latin typeface="Courier Std"/>
              </a:rPr>
              <a:t>statement group 2</a:t>
            </a:r>
          </a:p>
          <a:p>
            <a:pPr defTabSz="228600"/>
            <a:r>
              <a:rPr lang="en-US" sz="2200" dirty="0">
                <a:latin typeface="Courier Std"/>
              </a:rPr>
              <a:t>	.</a:t>
            </a:r>
          </a:p>
          <a:p>
            <a:pPr defTabSz="228600"/>
            <a:r>
              <a:rPr lang="en-US" sz="2200" dirty="0">
                <a:latin typeface="Courier Std"/>
              </a:rPr>
              <a:t>	.</a:t>
            </a:r>
          </a:p>
          <a:p>
            <a:pPr defTabSz="228600"/>
            <a:r>
              <a:rPr lang="en-US" sz="2200" dirty="0">
                <a:latin typeface="Courier Std"/>
              </a:rPr>
              <a:t>	.</a:t>
            </a:r>
          </a:p>
          <a:p>
            <a:pPr defTabSz="228600"/>
            <a:r>
              <a:rPr lang="en-US" sz="2200" dirty="0">
                <a:latin typeface="Courier Std"/>
              </a:rPr>
              <a:t>	otherwise</a:t>
            </a:r>
          </a:p>
          <a:p>
            <a:pPr defTabSz="228600"/>
            <a:r>
              <a:rPr lang="en-US" sz="2200" dirty="0">
                <a:latin typeface="Courier Std"/>
              </a:rPr>
              <a:t>		 </a:t>
            </a:r>
            <a:r>
              <a:rPr lang="en-US" sz="2200" i="1" dirty="0">
                <a:latin typeface="Courier Std"/>
              </a:rPr>
              <a:t>statement group n</a:t>
            </a:r>
          </a:p>
          <a:p>
            <a:pPr defTabSz="228600"/>
            <a:r>
              <a:rPr lang="en-US" sz="2200" dirty="0">
                <a:latin typeface="Courier Std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786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42FDD-8917-45C7-9731-8DF4EFAE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the </a:t>
            </a:r>
            <a:r>
              <a:rPr lang="en-US" dirty="0">
                <a:latin typeface="Courier Std"/>
              </a:rPr>
              <a:t>switch</a:t>
            </a:r>
            <a:r>
              <a:rPr lang="en-US" dirty="0"/>
              <a:t> Structure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1519591-239E-4310-B74F-897C8FE292E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91572" y="1502229"/>
            <a:ext cx="7560857" cy="5067383"/>
          </a:xfrm>
        </p:spPr>
        <p:txBody>
          <a:bodyPr>
            <a:normAutofit/>
          </a:bodyPr>
          <a:lstStyle/>
          <a:p>
            <a:pPr defTabSz="228600">
              <a:spcBef>
                <a:spcPts val="1200"/>
              </a:spcBef>
              <a:spcAft>
                <a:spcPts val="600"/>
              </a:spcAft>
            </a:pPr>
            <a:r>
              <a:rPr lang="en-US" sz="2200" dirty="0"/>
              <a:t>The following switch block displays the point on the compass that corresponds to that angle.</a:t>
            </a:r>
          </a:p>
          <a:p>
            <a:pPr defTabSz="228600">
              <a:spcBef>
                <a:spcPts val="1200"/>
              </a:spcBef>
            </a:pPr>
            <a:r>
              <a:rPr lang="en-US" sz="2200" dirty="0">
                <a:latin typeface="Courier Std"/>
              </a:rPr>
              <a:t>switch angle</a:t>
            </a:r>
          </a:p>
          <a:p>
            <a:pPr defTabSz="228600">
              <a:spcBef>
                <a:spcPts val="0"/>
              </a:spcBef>
            </a:pPr>
            <a:r>
              <a:rPr lang="en-US" sz="2200" dirty="0">
                <a:latin typeface="Courier Std"/>
              </a:rPr>
              <a:t>	case 45</a:t>
            </a:r>
          </a:p>
          <a:p>
            <a:pPr defTabSz="228600">
              <a:spcBef>
                <a:spcPts val="0"/>
              </a:spcBef>
            </a:pPr>
            <a:r>
              <a:rPr lang="en-US" sz="2200" dirty="0">
                <a:latin typeface="Courier Std"/>
              </a:rPr>
              <a:t>		 </a:t>
            </a:r>
            <a:r>
              <a:rPr lang="en-US" sz="2200" dirty="0" err="1">
                <a:latin typeface="Courier Std"/>
              </a:rPr>
              <a:t>disp</a:t>
            </a:r>
            <a:r>
              <a:rPr lang="en-US" sz="2200" dirty="0">
                <a:latin typeface="Courier Std"/>
              </a:rPr>
              <a:t>(‘Northeast’)</a:t>
            </a:r>
          </a:p>
          <a:p>
            <a:pPr defTabSz="228600">
              <a:spcBef>
                <a:spcPts val="0"/>
              </a:spcBef>
            </a:pPr>
            <a:r>
              <a:rPr lang="en-US" sz="2200" dirty="0">
                <a:latin typeface="Courier Std"/>
              </a:rPr>
              <a:t>	case 135</a:t>
            </a:r>
          </a:p>
          <a:p>
            <a:pPr defTabSz="228600">
              <a:spcBef>
                <a:spcPts val="0"/>
              </a:spcBef>
            </a:pPr>
            <a:r>
              <a:rPr lang="en-US" sz="2200" dirty="0">
                <a:latin typeface="Courier Std"/>
              </a:rPr>
              <a:t>		 </a:t>
            </a:r>
            <a:r>
              <a:rPr lang="en-US" sz="2200" dirty="0" err="1">
                <a:latin typeface="Courier Std"/>
              </a:rPr>
              <a:t>disp</a:t>
            </a:r>
            <a:r>
              <a:rPr lang="en-US" sz="2200" dirty="0">
                <a:latin typeface="Courier Std"/>
              </a:rPr>
              <a:t>(‘Southeast’)</a:t>
            </a:r>
          </a:p>
          <a:p>
            <a:pPr defTabSz="228600">
              <a:spcBef>
                <a:spcPts val="0"/>
              </a:spcBef>
            </a:pPr>
            <a:r>
              <a:rPr lang="en-US" sz="2200" dirty="0">
                <a:latin typeface="Courier Std"/>
              </a:rPr>
              <a:t>	case 225</a:t>
            </a:r>
          </a:p>
          <a:p>
            <a:pPr defTabSz="228600">
              <a:spcBef>
                <a:spcPts val="0"/>
              </a:spcBef>
            </a:pPr>
            <a:r>
              <a:rPr lang="en-US" sz="2200" dirty="0">
                <a:latin typeface="Courier Std"/>
              </a:rPr>
              <a:t>		 </a:t>
            </a:r>
            <a:r>
              <a:rPr lang="en-US" sz="2200" dirty="0" err="1">
                <a:latin typeface="Courier Std"/>
              </a:rPr>
              <a:t>disp</a:t>
            </a:r>
            <a:r>
              <a:rPr lang="en-US" sz="2200" dirty="0">
                <a:latin typeface="Courier Std"/>
              </a:rPr>
              <a:t>(‘Southwest’)</a:t>
            </a:r>
          </a:p>
          <a:p>
            <a:pPr defTabSz="228600">
              <a:spcBef>
                <a:spcPts val="0"/>
              </a:spcBef>
            </a:pPr>
            <a:r>
              <a:rPr lang="en-US" sz="2200" dirty="0">
                <a:latin typeface="Courier Std"/>
              </a:rPr>
              <a:t>	case 315</a:t>
            </a:r>
          </a:p>
          <a:p>
            <a:pPr defTabSz="228600">
              <a:spcBef>
                <a:spcPts val="0"/>
              </a:spcBef>
            </a:pPr>
            <a:r>
              <a:rPr lang="en-US" sz="2200" dirty="0">
                <a:latin typeface="Courier Std"/>
              </a:rPr>
              <a:t>		 </a:t>
            </a:r>
            <a:r>
              <a:rPr lang="en-US" sz="2200" dirty="0" err="1">
                <a:latin typeface="Courier Std"/>
              </a:rPr>
              <a:t>disp</a:t>
            </a:r>
            <a:r>
              <a:rPr lang="en-US" sz="2200" dirty="0">
                <a:latin typeface="Courier Std"/>
              </a:rPr>
              <a:t>(‘Northwest’)</a:t>
            </a:r>
          </a:p>
          <a:p>
            <a:pPr defTabSz="228600">
              <a:spcBef>
                <a:spcPts val="0"/>
              </a:spcBef>
            </a:pPr>
            <a:r>
              <a:rPr lang="en-US" sz="2200" dirty="0">
                <a:latin typeface="Courier Std"/>
              </a:rPr>
              <a:t>	otherwise</a:t>
            </a:r>
          </a:p>
          <a:p>
            <a:pPr defTabSz="228600">
              <a:spcBef>
                <a:spcPts val="0"/>
              </a:spcBef>
            </a:pPr>
            <a:r>
              <a:rPr lang="en-US" sz="2200" dirty="0">
                <a:latin typeface="Courier Std"/>
              </a:rPr>
              <a:t>		 </a:t>
            </a:r>
            <a:r>
              <a:rPr lang="en-US" sz="2200" dirty="0" err="1">
                <a:latin typeface="Courier Std"/>
              </a:rPr>
              <a:t>disp</a:t>
            </a:r>
            <a:r>
              <a:rPr lang="en-US" sz="2200" dirty="0">
                <a:latin typeface="Courier Std"/>
              </a:rPr>
              <a:t>(‘Direction Unknown’)</a:t>
            </a:r>
          </a:p>
          <a:p>
            <a:pPr defTabSz="228600">
              <a:spcBef>
                <a:spcPts val="0"/>
              </a:spcBef>
            </a:pPr>
            <a:r>
              <a:rPr lang="en-US" sz="2200" dirty="0">
                <a:latin typeface="Courier Std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B6CBE-5B99-4C32-BE2A-2C6BF241E1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4145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EED24045-607F-425E-9D34-BDAD53B1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Main Content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B24A22A3-5CB5-44B0-9476-36962B349166}"/>
              </a:ext>
            </a:extLst>
          </p:cNvPr>
          <p:cNvSpPr txBox="1">
            <a:spLocks/>
          </p:cNvSpPr>
          <p:nvPr/>
        </p:nvSpPr>
        <p:spPr>
          <a:xfrm>
            <a:off x="0" y="6478588"/>
            <a:ext cx="9144000" cy="379412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1514040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6BC1-99E9-4BA9-922C-B7E0DE3D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918" y="134980"/>
            <a:ext cx="6944165" cy="1197385"/>
          </a:xfrm>
        </p:spPr>
        <p:txBody>
          <a:bodyPr/>
          <a:lstStyle/>
          <a:p>
            <a:r>
              <a:rPr lang="en-US" dirty="0"/>
              <a:t>Steps for Developing a Computer Solution </a:t>
            </a:r>
            <a:r>
              <a:rPr lang="en-US" sz="120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7445-DE54-4FF3-8AE7-646DA1D406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27" y="1502229"/>
            <a:ext cx="7514346" cy="4926706"/>
          </a:xfrm>
        </p:spPr>
        <p:txBody>
          <a:bodyPr>
            <a:normAutofit/>
          </a:bodyPr>
          <a:lstStyle/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 startAt="5"/>
            </a:pPr>
            <a:r>
              <a:rPr lang="en-US" dirty="0"/>
              <a:t>Write and run the program.</a:t>
            </a:r>
          </a:p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 startAt="5"/>
            </a:pPr>
            <a:r>
              <a:rPr lang="en-US" dirty="0"/>
              <a:t>Check the output of the program with your hand solution.</a:t>
            </a:r>
          </a:p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 startAt="5"/>
            </a:pPr>
            <a:r>
              <a:rPr lang="en-US" dirty="0"/>
              <a:t>Run the program with your input data and perform a reality check on the output.</a:t>
            </a:r>
          </a:p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 startAt="5"/>
            </a:pPr>
            <a:r>
              <a:rPr lang="en-US" dirty="0"/>
              <a:t>If you will use the program as a general tool in the future, test it by running it for a range of reasonable data values; perform a reality check on the results.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6D0D-95D6-4A09-B33E-5DC3FDB85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50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6BC1-99E9-4BA9-922C-B7E0DE3D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34980"/>
            <a:ext cx="7600950" cy="1197385"/>
          </a:xfrm>
        </p:spPr>
        <p:txBody>
          <a:bodyPr>
            <a:normAutofit/>
          </a:bodyPr>
          <a:lstStyle/>
          <a:p>
            <a:r>
              <a:rPr lang="en-US" dirty="0"/>
              <a:t>Effective documentation can be accomplished with the use of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C7445-DE54-4FF3-8AE7-646DA1D4065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02286" y="1502229"/>
            <a:ext cx="7739429" cy="4926706"/>
          </a:xfrm>
        </p:spPr>
        <p:txBody>
          <a:bodyPr>
            <a:normAutofit/>
          </a:bodyPr>
          <a:lstStyle/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Proper selection of variable names to reflect the quantities they represent.</a:t>
            </a:r>
          </a:p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Use of comments within the program.</a:t>
            </a:r>
          </a:p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Use of structure charts.</a:t>
            </a:r>
          </a:p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Use of flowcharts.</a:t>
            </a:r>
          </a:p>
          <a:p>
            <a:pPr marL="457200" indent="-457200" defTabSz="342900">
              <a:spcBef>
                <a:spcPts val="180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 A verbal description of the program, often in </a:t>
            </a:r>
            <a:r>
              <a:rPr lang="en-US" i="1" dirty="0"/>
              <a:t>pseudocode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6D0D-95D6-4A09-B33E-5DC3FDB858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32278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FD471E24-E700-47B3-8F35-5567895F89DC}"/>
    </a:ext>
  </a:extLst>
</a:theme>
</file>

<file path=ppt/theme/theme2.xml><?xml version="1.0" encoding="utf-8"?>
<a:theme xmlns:a="http://schemas.openxmlformats.org/drawingml/2006/main" name="MainContent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BB45D69B-A52D-4886-A737-4C8CA8BFF937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5AE2D7BD-21A3-4CD8-8976-3561E3978EEC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6ACF2E7B-D43C-4599-8698-6D45949AB7E0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11_2020" id="{48AAD541-266A-4179-B370-B2A076D2D5F2}" vid="{0AD3F672-27ED-4370-A10D-EB2879BA7BA9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3563</TotalTime>
  <Words>4943</Words>
  <Application>Microsoft Office PowerPoint</Application>
  <PresentationFormat>On-screen Show (4:3)</PresentationFormat>
  <Paragraphs>546</Paragraphs>
  <Slides>75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6" baseType="lpstr">
      <vt:lpstr>Arial</vt:lpstr>
      <vt:lpstr>Calibri</vt:lpstr>
      <vt:lpstr>Cambria Math</vt:lpstr>
      <vt:lpstr>Courier Std</vt:lpstr>
      <vt:lpstr>Times New Roman</vt:lpstr>
      <vt:lpstr>Title Slides Master</vt:lpstr>
      <vt:lpstr>MainContentSlideMaster</vt:lpstr>
      <vt:lpstr>ClosingMaster</vt:lpstr>
      <vt:lpstr>DividerSlideMaster</vt:lpstr>
      <vt:lpstr>ImageDescriptionAppendixSlideMaster</vt:lpstr>
      <vt:lpstr>Equation</vt:lpstr>
      <vt:lpstr>MATLAB for Engineering Applications Fifth Edition</vt:lpstr>
      <vt:lpstr>Chapter 04</vt:lpstr>
      <vt:lpstr>Algorithms and Control Structures</vt:lpstr>
      <vt:lpstr>Structured Programming</vt:lpstr>
      <vt:lpstr>Advantages of Structured Programming 1</vt:lpstr>
      <vt:lpstr>Advantages of Structured Programming 2</vt:lpstr>
      <vt:lpstr>Steps for Developing a Computer Solution 1</vt:lpstr>
      <vt:lpstr>Steps for Developing a Computer Solution 2</vt:lpstr>
      <vt:lpstr>Effective documentation can be accomplished with the use of</vt:lpstr>
      <vt:lpstr>Documenting with Charts</vt:lpstr>
      <vt:lpstr>Structure Chart of a Game Program</vt:lpstr>
      <vt:lpstr>Use of Flowcharts</vt:lpstr>
      <vt:lpstr>Flowchart representation of the if statement</vt:lpstr>
      <vt:lpstr>Documenting with Pseudocode</vt:lpstr>
      <vt:lpstr>Finding Bugs</vt:lpstr>
      <vt:lpstr>Locating Runtime Errors</vt:lpstr>
      <vt:lpstr>Development of Large Programs</vt:lpstr>
      <vt:lpstr>Relational Operators 1</vt:lpstr>
      <vt:lpstr>Relational Operators 2</vt:lpstr>
      <vt:lpstr>Relational Operators 3</vt:lpstr>
      <vt:lpstr>Relational Operators 4</vt:lpstr>
      <vt:lpstr>The logical Class 1</vt:lpstr>
      <vt:lpstr>The logical Class 2</vt:lpstr>
      <vt:lpstr>Accessing Arrays Using Logical Arrays 1</vt:lpstr>
      <vt:lpstr>Accessing Arrays Using Logical Arrays 2</vt:lpstr>
      <vt:lpstr>Logical Operators 1</vt:lpstr>
      <vt:lpstr>Logical Operators 2</vt:lpstr>
      <vt:lpstr>Order of Precedence for Operator Types</vt:lpstr>
      <vt:lpstr>Logical Functions 1</vt:lpstr>
      <vt:lpstr>Logical Functions 2</vt:lpstr>
      <vt:lpstr>Logical Functions 3</vt:lpstr>
      <vt:lpstr>Logical Functions 4</vt:lpstr>
      <vt:lpstr>Logical Functions 5</vt:lpstr>
      <vt:lpstr>Logical Functions 6</vt:lpstr>
      <vt:lpstr>The find Function</vt:lpstr>
      <vt:lpstr>Logical Operators and the find Function 1</vt:lpstr>
      <vt:lpstr>Logical Operators and the find Function 2</vt:lpstr>
      <vt:lpstr>PowerPoint Presentation</vt:lpstr>
      <vt:lpstr>PowerPoint Presentation</vt:lpstr>
      <vt:lpstr>PowerPoint Presentation</vt:lpstr>
      <vt:lpstr>PowerPoint Presentation</vt:lpstr>
      <vt:lpstr>The if Statement</vt:lpstr>
      <vt:lpstr>The else Statement</vt:lpstr>
      <vt:lpstr>Flowchart of the else Structure</vt:lpstr>
      <vt:lpstr>The Logical Expression in the else Structure 1</vt:lpstr>
      <vt:lpstr>The Logical Expression in the else Structure 2</vt:lpstr>
      <vt:lpstr>The Logical Expression in the else Structure 3</vt:lpstr>
      <vt:lpstr>Making Statements Concise</vt:lpstr>
      <vt:lpstr>The elseif Statement</vt:lpstr>
      <vt:lpstr>Flowchart for the General    if-elseif-else Structure</vt:lpstr>
      <vt:lpstr>Example of an if-elseif-else Structure</vt:lpstr>
      <vt:lpstr>Strings and Conditional Statements 1</vt:lpstr>
      <vt:lpstr>Strings and Conditional Statements 2</vt:lpstr>
      <vt:lpstr>Strings and Conditional Statements 3</vt:lpstr>
      <vt:lpstr>Strings and Conditional Statements 4</vt:lpstr>
      <vt:lpstr>Question 5</vt:lpstr>
      <vt:lpstr>Question 6</vt:lpstr>
      <vt:lpstr>Question 7</vt:lpstr>
      <vt:lpstr>for Loops</vt:lpstr>
      <vt:lpstr>Flowchart of a for Loop</vt:lpstr>
      <vt:lpstr>Loop Variable Expression 1</vt:lpstr>
      <vt:lpstr>Loop Variable Expression 2</vt:lpstr>
      <vt:lpstr>Using a Logical Array as a Mask</vt:lpstr>
      <vt:lpstr>Example of  the Mask Technique</vt:lpstr>
      <vt:lpstr>Question 8</vt:lpstr>
      <vt:lpstr>Question 9</vt:lpstr>
      <vt:lpstr>while Loops</vt:lpstr>
      <vt:lpstr>The Typical Structure of a while Loop</vt:lpstr>
      <vt:lpstr>Flowchart of the while Loop</vt:lpstr>
      <vt:lpstr>Question 10</vt:lpstr>
      <vt:lpstr>Question 11</vt:lpstr>
      <vt:lpstr>The switch Structure</vt:lpstr>
      <vt:lpstr>Syntax of the switch Structure</vt:lpstr>
      <vt:lpstr>Example of the switch Structure</vt:lpstr>
      <vt:lpstr>End of Main Content</vt:lpstr>
    </vt:vector>
  </TitlesOfParts>
  <Company>The McGraw-Hill Companies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Programming with MATLAB</dc:title>
  <dc:creator>MHE</dc:creator>
  <cp:keywords>PPT</cp:keywords>
  <cp:lastModifiedBy>Yasser Alginahi</cp:lastModifiedBy>
  <cp:revision>266</cp:revision>
  <cp:lastPrinted>2022-05-16T16:04:18Z</cp:lastPrinted>
  <dcterms:created xsi:type="dcterms:W3CDTF">2019-10-17T17:37:14Z</dcterms:created>
  <dcterms:modified xsi:type="dcterms:W3CDTF">2022-10-07T20:38:24Z</dcterms:modified>
</cp:coreProperties>
</file>