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1" r:id="rId2"/>
    <p:sldMasterId id="2147483684" r:id="rId3"/>
    <p:sldMasterId id="2147483686" r:id="rId4"/>
    <p:sldMasterId id="2147483701" r:id="rId5"/>
  </p:sldMasterIdLst>
  <p:notesMasterIdLst>
    <p:notesMasterId r:id="rId73"/>
  </p:notesMasterIdLst>
  <p:handoutMasterIdLst>
    <p:handoutMasterId r:id="rId74"/>
  </p:handoutMasterIdLst>
  <p:sldIdLst>
    <p:sldId id="284" r:id="rId6"/>
    <p:sldId id="285" r:id="rId7"/>
    <p:sldId id="286" r:id="rId8"/>
    <p:sldId id="391" r:id="rId9"/>
    <p:sldId id="402" r:id="rId10"/>
    <p:sldId id="445" r:id="rId11"/>
    <p:sldId id="446" r:id="rId12"/>
    <p:sldId id="448" r:id="rId13"/>
    <p:sldId id="449" r:id="rId14"/>
    <p:sldId id="451" r:id="rId15"/>
    <p:sldId id="452" r:id="rId16"/>
    <p:sldId id="516" r:id="rId17"/>
    <p:sldId id="519" r:id="rId18"/>
    <p:sldId id="517" r:id="rId19"/>
    <p:sldId id="518" r:id="rId20"/>
    <p:sldId id="403" r:id="rId21"/>
    <p:sldId id="454" r:id="rId22"/>
    <p:sldId id="455" r:id="rId23"/>
    <p:sldId id="456" r:id="rId24"/>
    <p:sldId id="459" r:id="rId25"/>
    <p:sldId id="458" r:id="rId26"/>
    <p:sldId id="460" r:id="rId27"/>
    <p:sldId id="461" r:id="rId28"/>
    <p:sldId id="522" r:id="rId29"/>
    <p:sldId id="405" r:id="rId30"/>
    <p:sldId id="463" r:id="rId31"/>
    <p:sldId id="442" r:id="rId32"/>
    <p:sldId id="444" r:id="rId33"/>
    <p:sldId id="464" r:id="rId34"/>
    <p:sldId id="465" r:id="rId35"/>
    <p:sldId id="520" r:id="rId36"/>
    <p:sldId id="521" r:id="rId37"/>
    <p:sldId id="523" r:id="rId38"/>
    <p:sldId id="524" r:id="rId39"/>
    <p:sldId id="466" r:id="rId40"/>
    <p:sldId id="467" r:id="rId41"/>
    <p:sldId id="468" r:id="rId42"/>
    <p:sldId id="470" r:id="rId43"/>
    <p:sldId id="471" r:id="rId44"/>
    <p:sldId id="472" r:id="rId45"/>
    <p:sldId id="473" r:id="rId46"/>
    <p:sldId id="525" r:id="rId47"/>
    <p:sldId id="526" r:id="rId48"/>
    <p:sldId id="527" r:id="rId49"/>
    <p:sldId id="528" r:id="rId50"/>
    <p:sldId id="474" r:id="rId51"/>
    <p:sldId id="475" r:id="rId52"/>
    <p:sldId id="476" r:id="rId53"/>
    <p:sldId id="477" r:id="rId54"/>
    <p:sldId id="478" r:id="rId55"/>
    <p:sldId id="479" r:id="rId56"/>
    <p:sldId id="480" r:id="rId57"/>
    <p:sldId id="481" r:id="rId58"/>
    <p:sldId id="482" r:id="rId59"/>
    <p:sldId id="483" r:id="rId60"/>
    <p:sldId id="514" r:id="rId61"/>
    <p:sldId id="487" r:id="rId62"/>
    <p:sldId id="489" r:id="rId63"/>
    <p:sldId id="491" r:id="rId64"/>
    <p:sldId id="493" r:id="rId65"/>
    <p:sldId id="494" r:id="rId66"/>
    <p:sldId id="495" r:id="rId67"/>
    <p:sldId id="396" r:id="rId68"/>
    <p:sldId id="397" r:id="rId69"/>
    <p:sldId id="398" r:id="rId70"/>
    <p:sldId id="399" r:id="rId71"/>
    <p:sldId id="267"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4"/>
            <p14:sldId id="285"/>
            <p14:sldId id="286"/>
            <p14:sldId id="391"/>
            <p14:sldId id="402"/>
            <p14:sldId id="445"/>
            <p14:sldId id="446"/>
            <p14:sldId id="448"/>
            <p14:sldId id="449"/>
            <p14:sldId id="451"/>
            <p14:sldId id="452"/>
            <p14:sldId id="516"/>
            <p14:sldId id="519"/>
            <p14:sldId id="517"/>
            <p14:sldId id="518"/>
            <p14:sldId id="403"/>
            <p14:sldId id="454"/>
            <p14:sldId id="455"/>
            <p14:sldId id="456"/>
            <p14:sldId id="459"/>
            <p14:sldId id="458"/>
            <p14:sldId id="460"/>
            <p14:sldId id="461"/>
            <p14:sldId id="522"/>
            <p14:sldId id="405"/>
            <p14:sldId id="463"/>
            <p14:sldId id="442"/>
            <p14:sldId id="444"/>
            <p14:sldId id="464"/>
            <p14:sldId id="465"/>
            <p14:sldId id="520"/>
            <p14:sldId id="521"/>
            <p14:sldId id="523"/>
            <p14:sldId id="524"/>
            <p14:sldId id="466"/>
            <p14:sldId id="467"/>
            <p14:sldId id="468"/>
            <p14:sldId id="470"/>
            <p14:sldId id="471"/>
            <p14:sldId id="472"/>
            <p14:sldId id="473"/>
            <p14:sldId id="525"/>
            <p14:sldId id="526"/>
            <p14:sldId id="527"/>
            <p14:sldId id="528"/>
            <p14:sldId id="474"/>
            <p14:sldId id="475"/>
            <p14:sldId id="476"/>
            <p14:sldId id="477"/>
            <p14:sldId id="478"/>
            <p14:sldId id="479"/>
            <p14:sldId id="480"/>
            <p14:sldId id="481"/>
            <p14:sldId id="482"/>
            <p14:sldId id="483"/>
            <p14:sldId id="514"/>
            <p14:sldId id="487"/>
            <p14:sldId id="489"/>
            <p14:sldId id="491"/>
            <p14:sldId id="493"/>
            <p14:sldId id="494"/>
            <p14:sldId id="495"/>
            <p14:sldId id="396"/>
            <p14:sldId id="397"/>
            <p14:sldId id="398"/>
            <p14:sldId id="399"/>
            <p14:sldId id="267"/>
          </p14:sldIdLst>
        </p14:section>
        <p14:section name="Appendix: Image Descriptions for Unsighted Students" id="{BE32DD92-A62F-4BD6-A37A-D666A32A5F0E}">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C20"/>
    <a:srgbClr val="420747"/>
    <a:srgbClr val="585858"/>
    <a:srgbClr val="214D90"/>
    <a:srgbClr val="214E91"/>
    <a:srgbClr val="305266"/>
    <a:srgbClr val="CC4D00"/>
    <a:srgbClr val="444444"/>
    <a:srgbClr val="F0F0F0"/>
    <a:srgbClr val="EEED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91" autoAdjust="0"/>
    <p:restoredTop sz="94007" autoAdjust="0"/>
  </p:normalViewPr>
  <p:slideViewPr>
    <p:cSldViewPr snapToGrid="0" showGuides="1">
      <p:cViewPr varScale="1">
        <p:scale>
          <a:sx n="62" d="100"/>
          <a:sy n="62" d="100"/>
        </p:scale>
        <p:origin x="67" y="451"/>
      </p:cViewPr>
      <p:guideLst>
        <p:guide pos="3264"/>
        <p:guide orient="horz" pos="2256"/>
        <p:guide pos="5640"/>
      </p:guideLst>
    </p:cSldViewPr>
  </p:slideViewPr>
  <p:outlineViewPr>
    <p:cViewPr>
      <p:scale>
        <a:sx n="33" d="100"/>
        <a:sy n="33" d="100"/>
      </p:scale>
      <p:origin x="0" y="-43258"/>
    </p:cViewPr>
  </p:outlineViewPr>
  <p:notesTextViewPr>
    <p:cViewPr>
      <p:scale>
        <a:sx n="3" d="2"/>
        <a:sy n="3" d="2"/>
      </p:scale>
      <p:origin x="0" y="0"/>
    </p:cViewPr>
  </p:notesTextViewPr>
  <p:notesViewPr>
    <p:cSldViewPr snapToGrid="0">
      <p:cViewPr varScale="1">
        <p:scale>
          <a:sx n="65" d="100"/>
          <a:sy n="65" d="100"/>
        </p:scale>
        <p:origin x="2405" y="6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415A63-7CCE-4FF9-9235-9DFEF3D4CC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FB07B87-8867-4581-ACC0-0B27B4ACC1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BEE311-3080-4ACB-8554-E55A1FD5E1DE}" type="datetimeFigureOut">
              <a:rPr lang="en-US" smtClean="0"/>
              <a:t>10/4/2022</a:t>
            </a:fld>
            <a:endParaRPr lang="en-US"/>
          </a:p>
        </p:txBody>
      </p:sp>
      <p:sp>
        <p:nvSpPr>
          <p:cNvPr id="4" name="Footer Placeholder 3">
            <a:extLst>
              <a:ext uri="{FF2B5EF4-FFF2-40B4-BE49-F238E27FC236}">
                <a16:creationId xmlns:a16="http://schemas.microsoft.com/office/drawing/2014/main" id="{CD6E009A-A5B1-4716-9AC0-BB773C309F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89D9CBC-218E-40B8-ACAF-8163A82BC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538353-FF83-47E1-8ED8-724F9F708FF4}" type="slidenum">
              <a:rPr lang="en-US" smtClean="0"/>
              <a:t>‹#›</a:t>
            </a:fld>
            <a:endParaRPr lang="en-US"/>
          </a:p>
        </p:txBody>
      </p:sp>
    </p:spTree>
    <p:extLst>
      <p:ext uri="{BB962C8B-B14F-4D97-AF65-F5344CB8AC3E}">
        <p14:creationId xmlns:p14="http://schemas.microsoft.com/office/powerpoint/2010/main" val="36283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DC1FF-77D7-4844-B8AD-939095688ED6}" type="datetimeFigureOut">
              <a:rPr lang="en-US" smtClean="0"/>
              <a:t>10/4/2022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8B90A-4BD8-4740-AB4C-C16406502D8D}" type="slidenum">
              <a:rPr lang="en-US" smtClean="0"/>
              <a:t>‹#›</a:t>
            </a:fld>
            <a:endParaRPr lang="en-US"/>
          </a:p>
        </p:txBody>
      </p:sp>
    </p:spTree>
    <p:extLst>
      <p:ext uri="{BB962C8B-B14F-4D97-AF65-F5344CB8AC3E}">
        <p14:creationId xmlns:p14="http://schemas.microsoft.com/office/powerpoint/2010/main" val="404943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A8B90A-4BD8-4740-AB4C-C16406502D8D}" type="slidenum">
              <a:rPr lang="en-US" smtClean="0"/>
              <a:t>1</a:t>
            </a:fld>
            <a:endParaRPr lang="en-US"/>
          </a:p>
        </p:txBody>
      </p:sp>
    </p:spTree>
    <p:extLst>
      <p:ext uri="{BB962C8B-B14F-4D97-AF65-F5344CB8AC3E}">
        <p14:creationId xmlns:p14="http://schemas.microsoft.com/office/powerpoint/2010/main" val="144736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616348"/>
            <a:ext cx="3824151" cy="612476"/>
          </a:xfrm>
          <a:prstGeom prst="rect">
            <a:avLst/>
          </a:prstGeom>
        </p:spPr>
        <p:txBody>
          <a:bodyPr>
            <a:normAutofit/>
          </a:bodyPr>
          <a:lstStyle>
            <a:lvl1pPr>
              <a:defRPr sz="2400"/>
            </a:lvl1pPr>
          </a:lstStyle>
          <a:p>
            <a:pPr lvl="0"/>
            <a:r>
              <a:rPr lang="en-US" dirty="0"/>
              <a:t>Slide Content 1</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357882"/>
            <a:ext cx="3824151" cy="649138"/>
          </a:xfrm>
        </p:spPr>
        <p:txBody>
          <a:bodyPr>
            <a:normAutofit/>
          </a:bodyPr>
          <a:lstStyle>
            <a:lvl1pPr>
              <a:defRPr sz="2400"/>
            </a:lvl1pPr>
          </a:lstStyle>
          <a:p>
            <a:pPr lvl="0"/>
            <a:r>
              <a:rPr lang="en-US" dirty="0"/>
              <a:t>Slide Content 2</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136078"/>
            <a:ext cx="3824151" cy="673100"/>
          </a:xfrm>
        </p:spPr>
        <p:txBody>
          <a:bodyPr>
            <a:normAutofit/>
          </a:bodyPr>
          <a:lstStyle>
            <a:lvl1pPr>
              <a:defRPr sz="2400"/>
            </a:lvl1pPr>
          </a:lstStyle>
          <a:p>
            <a:pPr lvl="0"/>
            <a:r>
              <a:rPr lang="en-US" dirty="0"/>
              <a:t>Slide Content 3</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937510"/>
            <a:ext cx="3824151" cy="673100"/>
          </a:xfrm>
        </p:spPr>
        <p:txBody>
          <a:bodyPr>
            <a:normAutofit/>
          </a:bodyPr>
          <a:lstStyle>
            <a:lvl1pPr>
              <a:defRPr sz="2400"/>
            </a:lvl1pPr>
          </a:lstStyle>
          <a:p>
            <a:pPr lvl="0"/>
            <a:r>
              <a:rPr lang="en-US" dirty="0"/>
              <a:t>Slide Content 4</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780473"/>
            <a:ext cx="3824151" cy="644632"/>
          </a:xfrm>
        </p:spPr>
        <p:txBody>
          <a:bodyPr>
            <a:normAutofit/>
          </a:bodyPr>
          <a:lstStyle>
            <a:lvl1pPr>
              <a:defRPr sz="2400"/>
            </a:lvl1pPr>
          </a:lstStyle>
          <a:p>
            <a:pPr lvl="0"/>
            <a:r>
              <a:rPr lang="en-US" dirty="0"/>
              <a:t>Slide Content 5</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94968"/>
            <a:ext cx="3824151" cy="666495"/>
          </a:xfrm>
        </p:spPr>
        <p:txBody>
          <a:bodyPr>
            <a:normAutofit/>
          </a:bodyPr>
          <a:lstStyle>
            <a:lvl1pPr>
              <a:defRPr sz="2400"/>
            </a:lvl1pPr>
          </a:lstStyle>
          <a:p>
            <a:pPr lvl="0"/>
            <a:r>
              <a:rPr lang="en-US" dirty="0"/>
              <a:t>Slide Content 6</a:t>
            </a:r>
          </a:p>
        </p:txBody>
      </p:sp>
      <p:sp>
        <p:nvSpPr>
          <p:cNvPr id="12" name="Content Placeholder 7">
            <a:extLst>
              <a:ext uri="{FF2B5EF4-FFF2-40B4-BE49-F238E27FC236}">
                <a16:creationId xmlns:a16="http://schemas.microsoft.com/office/drawing/2014/main" id="{0F80A671-EC31-40AD-A0CD-6DF5F9204E83}"/>
              </a:ext>
            </a:extLst>
          </p:cNvPr>
          <p:cNvSpPr>
            <a:spLocks noGrp="1"/>
          </p:cNvSpPr>
          <p:nvPr>
            <p:ph sz="quarter" idx="19" hasCustomPrompt="1"/>
          </p:nvPr>
        </p:nvSpPr>
        <p:spPr>
          <a:xfrm>
            <a:off x="4936682" y="1625055"/>
            <a:ext cx="3864418" cy="612476"/>
          </a:xfrm>
          <a:prstGeom prst="rect">
            <a:avLst/>
          </a:prstGeom>
        </p:spPr>
        <p:txBody>
          <a:bodyPr>
            <a:normAutofit/>
          </a:bodyPr>
          <a:lstStyle>
            <a:lvl1pPr>
              <a:defRPr sz="2400"/>
            </a:lvl1pPr>
          </a:lstStyle>
          <a:p>
            <a:pPr lvl="0"/>
            <a:r>
              <a:rPr lang="en-US" dirty="0"/>
              <a:t>Slide Content 1</a:t>
            </a:r>
          </a:p>
        </p:txBody>
      </p:sp>
      <p:sp>
        <p:nvSpPr>
          <p:cNvPr id="14" name="Content Placeholder 8">
            <a:extLst>
              <a:ext uri="{FF2B5EF4-FFF2-40B4-BE49-F238E27FC236}">
                <a16:creationId xmlns:a16="http://schemas.microsoft.com/office/drawing/2014/main" id="{B09E53E7-2CCE-4A6D-B101-754C4363ECC1}"/>
              </a:ext>
            </a:extLst>
          </p:cNvPr>
          <p:cNvSpPr>
            <a:spLocks noGrp="1"/>
          </p:cNvSpPr>
          <p:nvPr>
            <p:ph sz="quarter" idx="20" hasCustomPrompt="1"/>
          </p:nvPr>
        </p:nvSpPr>
        <p:spPr>
          <a:xfrm>
            <a:off x="4936682" y="2366589"/>
            <a:ext cx="3864418" cy="649138"/>
          </a:xfrm>
        </p:spPr>
        <p:txBody>
          <a:bodyPr>
            <a:normAutofit/>
          </a:bodyPr>
          <a:lstStyle>
            <a:lvl1pPr>
              <a:defRPr sz="2400"/>
            </a:lvl1pPr>
          </a:lstStyle>
          <a:p>
            <a:pPr lvl="0"/>
            <a:r>
              <a:rPr lang="en-US" dirty="0"/>
              <a:t>Slide Content 2</a:t>
            </a:r>
          </a:p>
        </p:txBody>
      </p:sp>
      <p:sp>
        <p:nvSpPr>
          <p:cNvPr id="16" name="Content Placeholder 9">
            <a:extLst>
              <a:ext uri="{FF2B5EF4-FFF2-40B4-BE49-F238E27FC236}">
                <a16:creationId xmlns:a16="http://schemas.microsoft.com/office/drawing/2014/main" id="{6717DFEC-7510-4F2E-B3EA-9B0EF0273E53}"/>
              </a:ext>
            </a:extLst>
          </p:cNvPr>
          <p:cNvSpPr>
            <a:spLocks noGrp="1"/>
          </p:cNvSpPr>
          <p:nvPr>
            <p:ph sz="quarter" idx="21" hasCustomPrompt="1"/>
          </p:nvPr>
        </p:nvSpPr>
        <p:spPr>
          <a:xfrm>
            <a:off x="4936682" y="3144785"/>
            <a:ext cx="3864418" cy="673100"/>
          </a:xfrm>
        </p:spPr>
        <p:txBody>
          <a:bodyPr>
            <a:normAutofit/>
          </a:bodyPr>
          <a:lstStyle>
            <a:lvl1pPr>
              <a:defRPr sz="2400"/>
            </a:lvl1pPr>
          </a:lstStyle>
          <a:p>
            <a:pPr lvl="0"/>
            <a:r>
              <a:rPr lang="en-US" dirty="0"/>
              <a:t>Slide Content 3</a:t>
            </a:r>
          </a:p>
        </p:txBody>
      </p:sp>
      <p:sp>
        <p:nvSpPr>
          <p:cNvPr id="17" name="Content Placeholder 10">
            <a:extLst>
              <a:ext uri="{FF2B5EF4-FFF2-40B4-BE49-F238E27FC236}">
                <a16:creationId xmlns:a16="http://schemas.microsoft.com/office/drawing/2014/main" id="{DE24F9AC-A317-455A-B224-19499F44D0ED}"/>
              </a:ext>
            </a:extLst>
          </p:cNvPr>
          <p:cNvSpPr>
            <a:spLocks noGrp="1"/>
          </p:cNvSpPr>
          <p:nvPr>
            <p:ph sz="quarter" idx="22" hasCustomPrompt="1"/>
          </p:nvPr>
        </p:nvSpPr>
        <p:spPr>
          <a:xfrm>
            <a:off x="4936682" y="3946217"/>
            <a:ext cx="3864418" cy="673100"/>
          </a:xfrm>
        </p:spPr>
        <p:txBody>
          <a:bodyPr>
            <a:normAutofit/>
          </a:bodyPr>
          <a:lstStyle>
            <a:lvl1pPr>
              <a:defRPr sz="2400"/>
            </a:lvl1pPr>
          </a:lstStyle>
          <a:p>
            <a:pPr lvl="0"/>
            <a:r>
              <a:rPr lang="en-US" dirty="0"/>
              <a:t>Slide Content 4</a:t>
            </a:r>
          </a:p>
        </p:txBody>
      </p:sp>
      <p:sp>
        <p:nvSpPr>
          <p:cNvPr id="18" name="Content Placeholder 11">
            <a:extLst>
              <a:ext uri="{FF2B5EF4-FFF2-40B4-BE49-F238E27FC236}">
                <a16:creationId xmlns:a16="http://schemas.microsoft.com/office/drawing/2014/main" id="{C9D36B7F-C6EB-41F3-9295-E6F1CE5C9291}"/>
              </a:ext>
            </a:extLst>
          </p:cNvPr>
          <p:cNvSpPr>
            <a:spLocks noGrp="1"/>
          </p:cNvSpPr>
          <p:nvPr>
            <p:ph sz="quarter" idx="23" hasCustomPrompt="1"/>
          </p:nvPr>
        </p:nvSpPr>
        <p:spPr>
          <a:xfrm>
            <a:off x="4936682" y="4789180"/>
            <a:ext cx="3864418" cy="644632"/>
          </a:xfrm>
        </p:spPr>
        <p:txBody>
          <a:bodyPr>
            <a:normAutofit/>
          </a:bodyPr>
          <a:lstStyle>
            <a:lvl1pPr>
              <a:defRPr sz="2400"/>
            </a:lvl1pPr>
          </a:lstStyle>
          <a:p>
            <a:pPr lvl="0"/>
            <a:r>
              <a:rPr lang="en-US" dirty="0"/>
              <a:t>Slide Content 5</a:t>
            </a:r>
          </a:p>
        </p:txBody>
      </p:sp>
      <p:sp>
        <p:nvSpPr>
          <p:cNvPr id="19" name="Content Placeholder 12">
            <a:extLst>
              <a:ext uri="{FF2B5EF4-FFF2-40B4-BE49-F238E27FC236}">
                <a16:creationId xmlns:a16="http://schemas.microsoft.com/office/drawing/2014/main" id="{0D53E673-7208-4FBA-8A4F-5728EF02E9FC}"/>
              </a:ext>
            </a:extLst>
          </p:cNvPr>
          <p:cNvSpPr>
            <a:spLocks noGrp="1"/>
          </p:cNvSpPr>
          <p:nvPr>
            <p:ph sz="quarter" idx="24" hasCustomPrompt="1"/>
          </p:nvPr>
        </p:nvSpPr>
        <p:spPr>
          <a:xfrm>
            <a:off x="4936682" y="5603675"/>
            <a:ext cx="3864418" cy="666495"/>
          </a:xfrm>
        </p:spPr>
        <p:txBody>
          <a:bodyPr>
            <a:normAutofit/>
          </a:bodyPr>
          <a:lstStyle>
            <a:lvl1pPr>
              <a:defRPr sz="2400"/>
            </a:lvl1pPr>
          </a:lstStyle>
          <a:p>
            <a:pPr lvl="0"/>
            <a:r>
              <a:rPr lang="en-US" dirty="0"/>
              <a:t>Slide Content 6</a:t>
            </a:r>
          </a:p>
        </p:txBody>
      </p:sp>
      <p:sp>
        <p:nvSpPr>
          <p:cNvPr id="20" name="Appendix Link">
            <a:extLst>
              <a:ext uri="{FF2B5EF4-FFF2-40B4-BE49-F238E27FC236}">
                <a16:creationId xmlns:a16="http://schemas.microsoft.com/office/drawing/2014/main" id="{A13451D4-8473-457E-909D-2DC3DA4A71E3}"/>
              </a:ext>
            </a:extLst>
          </p:cNvPr>
          <p:cNvSpPr>
            <a:spLocks noGrp="1"/>
          </p:cNvSpPr>
          <p:nvPr>
            <p:ph type="body" sz="quarter" idx="12" hasCustomPrompt="1"/>
          </p:nvPr>
        </p:nvSpPr>
        <p:spPr>
          <a:xfrm>
            <a:off x="3369564" y="6313715"/>
            <a:ext cx="2404872" cy="253637"/>
          </a:xfrm>
        </p:spPr>
        <p:txBody>
          <a:bodyPr anchor="b">
            <a:noAutofit/>
          </a:bodyPr>
          <a:lstStyle>
            <a:lvl1pPr algn="ctr">
              <a:defRPr sz="900"/>
            </a:lvl1pPr>
          </a:lstStyle>
          <a:p>
            <a:pPr lvl="0"/>
            <a:r>
              <a:rPr lang="en-US" dirty="0"/>
              <a:t>Add text alternative link, if needed.</a:t>
            </a:r>
          </a:p>
        </p:txBody>
      </p:sp>
      <p:sp>
        <p:nvSpPr>
          <p:cNvPr id="21" name="Image Credit">
            <a:extLst>
              <a:ext uri="{FF2B5EF4-FFF2-40B4-BE49-F238E27FC236}">
                <a16:creationId xmlns:a16="http://schemas.microsoft.com/office/drawing/2014/main" id="{0439B983-2F79-4E18-962A-0F6170F6777E}"/>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22" name="Slide Number Placeholder">
            <a:extLst>
              <a:ext uri="{FF2B5EF4-FFF2-40B4-BE49-F238E27FC236}">
                <a16:creationId xmlns:a16="http://schemas.microsoft.com/office/drawing/2014/main" id="{0976D34C-30AB-4A20-8492-6123CD216BC9}"/>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64996637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C216-596C-43D1-AFA9-56B25A6ADB31}"/>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4" name="Content Placeholder 1">
            <a:extLst>
              <a:ext uri="{FF2B5EF4-FFF2-40B4-BE49-F238E27FC236}">
                <a16:creationId xmlns:a16="http://schemas.microsoft.com/office/drawing/2014/main" id="{69920768-8C96-444E-AA85-2DA85E7D336A}"/>
              </a:ext>
            </a:extLst>
          </p:cNvPr>
          <p:cNvSpPr>
            <a:spLocks noGrp="1"/>
          </p:cNvSpPr>
          <p:nvPr>
            <p:ph sz="quarter" idx="11" hasCustomPrompt="1"/>
          </p:nvPr>
        </p:nvSpPr>
        <p:spPr>
          <a:xfrm>
            <a:off x="342900" y="1616348"/>
            <a:ext cx="3824151" cy="380396"/>
          </a:xfrm>
          <a:prstGeom prst="rect">
            <a:avLst/>
          </a:prstGeom>
        </p:spPr>
        <p:txBody>
          <a:bodyPr>
            <a:noAutofit/>
          </a:bodyPr>
          <a:lstStyle>
            <a:lvl1pPr>
              <a:defRPr sz="2400"/>
            </a:lvl1pPr>
          </a:lstStyle>
          <a:p>
            <a:pPr lvl="0"/>
            <a:r>
              <a:rPr lang="en-US" dirty="0"/>
              <a:t>Slide Content 1</a:t>
            </a:r>
          </a:p>
        </p:txBody>
      </p:sp>
      <p:sp>
        <p:nvSpPr>
          <p:cNvPr id="5" name="Content Placeholder 2">
            <a:extLst>
              <a:ext uri="{FF2B5EF4-FFF2-40B4-BE49-F238E27FC236}">
                <a16:creationId xmlns:a16="http://schemas.microsoft.com/office/drawing/2014/main" id="{6018B665-308A-4CA7-A672-FE09BE034391}"/>
              </a:ext>
            </a:extLst>
          </p:cNvPr>
          <p:cNvSpPr>
            <a:spLocks noGrp="1"/>
          </p:cNvSpPr>
          <p:nvPr>
            <p:ph sz="quarter" idx="14" hasCustomPrompt="1"/>
          </p:nvPr>
        </p:nvSpPr>
        <p:spPr>
          <a:xfrm>
            <a:off x="342900" y="2096622"/>
            <a:ext cx="3824151" cy="403166"/>
          </a:xfrm>
        </p:spPr>
        <p:txBody>
          <a:bodyPr>
            <a:noAutofit/>
          </a:bodyPr>
          <a:lstStyle>
            <a:lvl1pPr>
              <a:defRPr sz="2400"/>
            </a:lvl1pPr>
          </a:lstStyle>
          <a:p>
            <a:pPr lvl="0"/>
            <a:r>
              <a:rPr lang="en-US" dirty="0"/>
              <a:t>Slide Content 2</a:t>
            </a:r>
          </a:p>
        </p:txBody>
      </p:sp>
      <p:sp>
        <p:nvSpPr>
          <p:cNvPr id="6" name="Content Placeholder 3">
            <a:extLst>
              <a:ext uri="{FF2B5EF4-FFF2-40B4-BE49-F238E27FC236}">
                <a16:creationId xmlns:a16="http://schemas.microsoft.com/office/drawing/2014/main" id="{E036B807-DC5F-4FC6-B393-65B98404A8A5}"/>
              </a:ext>
            </a:extLst>
          </p:cNvPr>
          <p:cNvSpPr>
            <a:spLocks noGrp="1"/>
          </p:cNvSpPr>
          <p:nvPr>
            <p:ph sz="quarter" idx="15" hasCustomPrompt="1"/>
          </p:nvPr>
        </p:nvSpPr>
        <p:spPr>
          <a:xfrm>
            <a:off x="342900" y="2626621"/>
            <a:ext cx="3824151" cy="418048"/>
          </a:xfrm>
        </p:spPr>
        <p:txBody>
          <a:bodyPr>
            <a:noAutofit/>
          </a:bodyPr>
          <a:lstStyle>
            <a:lvl1pPr>
              <a:defRPr sz="2400"/>
            </a:lvl1pPr>
          </a:lstStyle>
          <a:p>
            <a:pPr lvl="0"/>
            <a:r>
              <a:rPr lang="en-US" dirty="0"/>
              <a:t>Slide Content 3</a:t>
            </a:r>
          </a:p>
        </p:txBody>
      </p:sp>
      <p:sp>
        <p:nvSpPr>
          <p:cNvPr id="7" name="Content Placeholder 4">
            <a:extLst>
              <a:ext uri="{FF2B5EF4-FFF2-40B4-BE49-F238E27FC236}">
                <a16:creationId xmlns:a16="http://schemas.microsoft.com/office/drawing/2014/main" id="{7FFC6D4E-662C-4EAF-A1EE-36531E127FEF}"/>
              </a:ext>
            </a:extLst>
          </p:cNvPr>
          <p:cNvSpPr>
            <a:spLocks noGrp="1"/>
          </p:cNvSpPr>
          <p:nvPr>
            <p:ph sz="quarter" idx="16" hasCustomPrompt="1"/>
          </p:nvPr>
        </p:nvSpPr>
        <p:spPr>
          <a:xfrm>
            <a:off x="342900" y="3192919"/>
            <a:ext cx="3824151" cy="418048"/>
          </a:xfrm>
        </p:spPr>
        <p:txBody>
          <a:bodyPr>
            <a:noAutofit/>
          </a:bodyPr>
          <a:lstStyle>
            <a:lvl1pPr>
              <a:defRPr sz="2400"/>
            </a:lvl1pPr>
          </a:lstStyle>
          <a:p>
            <a:pPr lvl="0"/>
            <a:r>
              <a:rPr lang="en-US" dirty="0"/>
              <a:t>Slide Content 4</a:t>
            </a:r>
          </a:p>
        </p:txBody>
      </p:sp>
      <p:sp>
        <p:nvSpPr>
          <p:cNvPr id="8" name="Content Placeholder 5">
            <a:extLst>
              <a:ext uri="{FF2B5EF4-FFF2-40B4-BE49-F238E27FC236}">
                <a16:creationId xmlns:a16="http://schemas.microsoft.com/office/drawing/2014/main" id="{AFCF8C5B-04D9-49B3-B133-6864633767F8}"/>
              </a:ext>
            </a:extLst>
          </p:cNvPr>
          <p:cNvSpPr>
            <a:spLocks noGrp="1"/>
          </p:cNvSpPr>
          <p:nvPr>
            <p:ph sz="quarter" idx="17" hasCustomPrompt="1"/>
          </p:nvPr>
        </p:nvSpPr>
        <p:spPr>
          <a:xfrm>
            <a:off x="342900" y="3735433"/>
            <a:ext cx="3824151" cy="400367"/>
          </a:xfrm>
        </p:spPr>
        <p:txBody>
          <a:bodyPr>
            <a:noAutofit/>
          </a:bodyPr>
          <a:lstStyle>
            <a:lvl1pPr>
              <a:defRPr sz="2400"/>
            </a:lvl1pPr>
          </a:lstStyle>
          <a:p>
            <a:pPr lvl="0"/>
            <a:r>
              <a:rPr lang="en-US" dirty="0"/>
              <a:t>Slide Content 5</a:t>
            </a:r>
          </a:p>
        </p:txBody>
      </p:sp>
      <p:sp>
        <p:nvSpPr>
          <p:cNvPr id="9" name="Content Placeholder 6">
            <a:extLst>
              <a:ext uri="{FF2B5EF4-FFF2-40B4-BE49-F238E27FC236}">
                <a16:creationId xmlns:a16="http://schemas.microsoft.com/office/drawing/2014/main" id="{F9186BDE-D004-4953-9D95-C7A9EABCD675}"/>
              </a:ext>
            </a:extLst>
          </p:cNvPr>
          <p:cNvSpPr>
            <a:spLocks noGrp="1"/>
          </p:cNvSpPr>
          <p:nvPr>
            <p:ph sz="quarter" idx="18" hasCustomPrompt="1"/>
          </p:nvPr>
        </p:nvSpPr>
        <p:spPr>
          <a:xfrm>
            <a:off x="342900" y="4249480"/>
            <a:ext cx="3824151" cy="413946"/>
          </a:xfrm>
        </p:spPr>
        <p:txBody>
          <a:bodyPr>
            <a:noAutofit/>
          </a:bodyPr>
          <a:lstStyle>
            <a:lvl1pPr>
              <a:defRPr sz="2400"/>
            </a:lvl1pPr>
          </a:lstStyle>
          <a:p>
            <a:pPr lvl="0"/>
            <a:r>
              <a:rPr lang="en-US" dirty="0"/>
              <a:t>Slide Content 6</a:t>
            </a:r>
          </a:p>
        </p:txBody>
      </p:sp>
      <p:sp>
        <p:nvSpPr>
          <p:cNvPr id="10" name="Content Placeholder 7">
            <a:extLst>
              <a:ext uri="{FF2B5EF4-FFF2-40B4-BE49-F238E27FC236}">
                <a16:creationId xmlns:a16="http://schemas.microsoft.com/office/drawing/2014/main" id="{204E9DC4-A6FA-4AB1-9FDB-E4A90647B8ED}"/>
              </a:ext>
            </a:extLst>
          </p:cNvPr>
          <p:cNvSpPr>
            <a:spLocks noGrp="1"/>
          </p:cNvSpPr>
          <p:nvPr>
            <p:ph sz="quarter" idx="19" hasCustomPrompt="1"/>
          </p:nvPr>
        </p:nvSpPr>
        <p:spPr>
          <a:xfrm>
            <a:off x="342900" y="4770903"/>
            <a:ext cx="3824151" cy="380396"/>
          </a:xfrm>
          <a:prstGeom prst="rect">
            <a:avLst/>
          </a:prstGeom>
        </p:spPr>
        <p:txBody>
          <a:bodyPr>
            <a:noAutofit/>
          </a:bodyPr>
          <a:lstStyle>
            <a:lvl1pPr>
              <a:defRPr sz="2400"/>
            </a:lvl1pPr>
          </a:lstStyle>
          <a:p>
            <a:pPr lvl="0"/>
            <a:r>
              <a:rPr lang="en-US" dirty="0"/>
              <a:t>Slide Content 1</a:t>
            </a:r>
          </a:p>
        </p:txBody>
      </p:sp>
      <p:sp>
        <p:nvSpPr>
          <p:cNvPr id="11" name="Content Placeholder 8">
            <a:extLst>
              <a:ext uri="{FF2B5EF4-FFF2-40B4-BE49-F238E27FC236}">
                <a16:creationId xmlns:a16="http://schemas.microsoft.com/office/drawing/2014/main" id="{CF906F44-9192-489C-97D1-802385EAFB23}"/>
              </a:ext>
            </a:extLst>
          </p:cNvPr>
          <p:cNvSpPr>
            <a:spLocks noGrp="1"/>
          </p:cNvSpPr>
          <p:nvPr>
            <p:ph sz="quarter" idx="20" hasCustomPrompt="1"/>
          </p:nvPr>
        </p:nvSpPr>
        <p:spPr>
          <a:xfrm>
            <a:off x="342900" y="5264240"/>
            <a:ext cx="3824152" cy="403166"/>
          </a:xfrm>
        </p:spPr>
        <p:txBody>
          <a:bodyPr>
            <a:noAutofit/>
          </a:bodyPr>
          <a:lstStyle>
            <a:lvl1pPr>
              <a:defRPr sz="2400"/>
            </a:lvl1pPr>
          </a:lstStyle>
          <a:p>
            <a:pPr lvl="0"/>
            <a:r>
              <a:rPr lang="en-US" dirty="0"/>
              <a:t>Slide Content 2</a:t>
            </a:r>
          </a:p>
        </p:txBody>
      </p:sp>
      <p:sp>
        <p:nvSpPr>
          <p:cNvPr id="12" name="Content Placeholder 9">
            <a:extLst>
              <a:ext uri="{FF2B5EF4-FFF2-40B4-BE49-F238E27FC236}">
                <a16:creationId xmlns:a16="http://schemas.microsoft.com/office/drawing/2014/main" id="{A447191D-BC44-4DC1-8EBD-E0FBB59905B8}"/>
              </a:ext>
            </a:extLst>
          </p:cNvPr>
          <p:cNvSpPr>
            <a:spLocks noGrp="1"/>
          </p:cNvSpPr>
          <p:nvPr>
            <p:ph sz="quarter" idx="21" hasCustomPrompt="1"/>
          </p:nvPr>
        </p:nvSpPr>
        <p:spPr>
          <a:xfrm>
            <a:off x="342900" y="5781176"/>
            <a:ext cx="3824152" cy="418048"/>
          </a:xfrm>
        </p:spPr>
        <p:txBody>
          <a:bodyPr>
            <a:noAutofit/>
          </a:bodyPr>
          <a:lstStyle>
            <a:lvl1pPr>
              <a:defRPr sz="2400"/>
            </a:lvl1pPr>
          </a:lstStyle>
          <a:p>
            <a:pPr lvl="0"/>
            <a:r>
              <a:rPr lang="en-US" dirty="0"/>
              <a:t>Slide Content 3</a:t>
            </a:r>
          </a:p>
        </p:txBody>
      </p:sp>
      <p:sp>
        <p:nvSpPr>
          <p:cNvPr id="13" name="Content Placeholder 10">
            <a:extLst>
              <a:ext uri="{FF2B5EF4-FFF2-40B4-BE49-F238E27FC236}">
                <a16:creationId xmlns:a16="http://schemas.microsoft.com/office/drawing/2014/main" id="{F28421AC-3134-46E3-BE8A-A2F5358EF4D7}"/>
              </a:ext>
            </a:extLst>
          </p:cNvPr>
          <p:cNvSpPr>
            <a:spLocks noGrp="1"/>
          </p:cNvSpPr>
          <p:nvPr>
            <p:ph sz="quarter" idx="22" hasCustomPrompt="1"/>
          </p:nvPr>
        </p:nvSpPr>
        <p:spPr>
          <a:xfrm>
            <a:off x="4936682" y="1616348"/>
            <a:ext cx="3864418" cy="374176"/>
          </a:xfrm>
        </p:spPr>
        <p:txBody>
          <a:bodyPr>
            <a:noAutofit/>
          </a:bodyPr>
          <a:lstStyle>
            <a:lvl1pPr>
              <a:defRPr sz="2400"/>
            </a:lvl1pPr>
          </a:lstStyle>
          <a:p>
            <a:pPr lvl="0"/>
            <a:r>
              <a:rPr lang="en-US" dirty="0"/>
              <a:t>Slide Content 4</a:t>
            </a:r>
          </a:p>
        </p:txBody>
      </p:sp>
      <p:sp>
        <p:nvSpPr>
          <p:cNvPr id="14" name="Content Placeholder 11">
            <a:extLst>
              <a:ext uri="{FF2B5EF4-FFF2-40B4-BE49-F238E27FC236}">
                <a16:creationId xmlns:a16="http://schemas.microsoft.com/office/drawing/2014/main" id="{EAA4997E-E73A-42E9-A263-A0E28696DF39}"/>
              </a:ext>
            </a:extLst>
          </p:cNvPr>
          <p:cNvSpPr>
            <a:spLocks noGrp="1"/>
          </p:cNvSpPr>
          <p:nvPr>
            <p:ph sz="quarter" idx="23" hasCustomPrompt="1"/>
          </p:nvPr>
        </p:nvSpPr>
        <p:spPr>
          <a:xfrm>
            <a:off x="4936682" y="2098227"/>
            <a:ext cx="3864418" cy="400367"/>
          </a:xfrm>
        </p:spPr>
        <p:txBody>
          <a:bodyPr>
            <a:noAutofit/>
          </a:bodyPr>
          <a:lstStyle>
            <a:lvl1pPr>
              <a:defRPr sz="2400"/>
            </a:lvl1pPr>
          </a:lstStyle>
          <a:p>
            <a:pPr lvl="0"/>
            <a:r>
              <a:rPr lang="en-US" dirty="0"/>
              <a:t>Slide Content 5</a:t>
            </a:r>
          </a:p>
        </p:txBody>
      </p:sp>
      <p:sp>
        <p:nvSpPr>
          <p:cNvPr id="15" name="Content Placeholder 12">
            <a:extLst>
              <a:ext uri="{FF2B5EF4-FFF2-40B4-BE49-F238E27FC236}">
                <a16:creationId xmlns:a16="http://schemas.microsoft.com/office/drawing/2014/main" id="{5D8D50B8-9162-4A0B-9497-E52D62CE36D2}"/>
              </a:ext>
            </a:extLst>
          </p:cNvPr>
          <p:cNvSpPr>
            <a:spLocks noGrp="1"/>
          </p:cNvSpPr>
          <p:nvPr>
            <p:ph sz="quarter" idx="24" hasCustomPrompt="1"/>
          </p:nvPr>
        </p:nvSpPr>
        <p:spPr>
          <a:xfrm>
            <a:off x="4936682" y="2625337"/>
            <a:ext cx="3864418" cy="413946"/>
          </a:xfrm>
        </p:spPr>
        <p:txBody>
          <a:bodyPr>
            <a:noAutofit/>
          </a:bodyPr>
          <a:lstStyle>
            <a:lvl1pPr>
              <a:defRPr sz="2400"/>
            </a:lvl1pPr>
          </a:lstStyle>
          <a:p>
            <a:pPr lvl="0"/>
            <a:r>
              <a:rPr lang="en-US" dirty="0"/>
              <a:t>Slide Content 6</a:t>
            </a:r>
          </a:p>
        </p:txBody>
      </p:sp>
      <p:sp>
        <p:nvSpPr>
          <p:cNvPr id="16" name="Content Placeholder 13">
            <a:extLst>
              <a:ext uri="{FF2B5EF4-FFF2-40B4-BE49-F238E27FC236}">
                <a16:creationId xmlns:a16="http://schemas.microsoft.com/office/drawing/2014/main" id="{988E51C7-02F2-4DDF-8403-BE64E88A9846}"/>
              </a:ext>
            </a:extLst>
          </p:cNvPr>
          <p:cNvSpPr>
            <a:spLocks noGrp="1"/>
          </p:cNvSpPr>
          <p:nvPr>
            <p:ph sz="quarter" idx="25" hasCustomPrompt="1"/>
          </p:nvPr>
        </p:nvSpPr>
        <p:spPr>
          <a:xfrm>
            <a:off x="4936680" y="3192919"/>
            <a:ext cx="3864419" cy="413946"/>
          </a:xfrm>
        </p:spPr>
        <p:txBody>
          <a:bodyPr>
            <a:noAutofit/>
          </a:bodyPr>
          <a:lstStyle>
            <a:lvl1pPr>
              <a:defRPr sz="2400"/>
            </a:lvl1pPr>
          </a:lstStyle>
          <a:p>
            <a:pPr lvl="0"/>
            <a:r>
              <a:rPr lang="en-US" dirty="0"/>
              <a:t>Slide Content 6</a:t>
            </a:r>
          </a:p>
        </p:txBody>
      </p:sp>
      <p:sp>
        <p:nvSpPr>
          <p:cNvPr id="17" name="Content Placeholder 14">
            <a:extLst>
              <a:ext uri="{FF2B5EF4-FFF2-40B4-BE49-F238E27FC236}">
                <a16:creationId xmlns:a16="http://schemas.microsoft.com/office/drawing/2014/main" id="{0AD01436-C6EF-4BE1-ABA1-12E7B802A96F}"/>
              </a:ext>
            </a:extLst>
          </p:cNvPr>
          <p:cNvSpPr>
            <a:spLocks noGrp="1"/>
          </p:cNvSpPr>
          <p:nvPr>
            <p:ph sz="quarter" idx="26" hasCustomPrompt="1"/>
          </p:nvPr>
        </p:nvSpPr>
        <p:spPr>
          <a:xfrm>
            <a:off x="4936680" y="3733608"/>
            <a:ext cx="3864419" cy="402191"/>
          </a:xfrm>
        </p:spPr>
        <p:txBody>
          <a:bodyPr>
            <a:noAutofit/>
          </a:bodyPr>
          <a:lstStyle>
            <a:lvl1pPr>
              <a:defRPr sz="2400"/>
            </a:lvl1pPr>
          </a:lstStyle>
          <a:p>
            <a:pPr lvl="0"/>
            <a:r>
              <a:rPr lang="en-US" dirty="0"/>
              <a:t>Slide Content 6</a:t>
            </a:r>
          </a:p>
        </p:txBody>
      </p:sp>
      <p:sp>
        <p:nvSpPr>
          <p:cNvPr id="18" name="Content Placeholder 15">
            <a:extLst>
              <a:ext uri="{FF2B5EF4-FFF2-40B4-BE49-F238E27FC236}">
                <a16:creationId xmlns:a16="http://schemas.microsoft.com/office/drawing/2014/main" id="{A101E739-B16E-4747-B277-8055858FCEDE}"/>
              </a:ext>
            </a:extLst>
          </p:cNvPr>
          <p:cNvSpPr>
            <a:spLocks noGrp="1"/>
          </p:cNvSpPr>
          <p:nvPr>
            <p:ph sz="quarter" idx="27" hasCustomPrompt="1"/>
          </p:nvPr>
        </p:nvSpPr>
        <p:spPr>
          <a:xfrm>
            <a:off x="4936680" y="4241679"/>
            <a:ext cx="3864419" cy="421748"/>
          </a:xfrm>
        </p:spPr>
        <p:txBody>
          <a:bodyPr>
            <a:noAutofit/>
          </a:bodyPr>
          <a:lstStyle>
            <a:lvl1pPr>
              <a:defRPr sz="2400"/>
            </a:lvl1pPr>
          </a:lstStyle>
          <a:p>
            <a:pPr lvl="0"/>
            <a:r>
              <a:rPr lang="en-US" dirty="0"/>
              <a:t>Slide Content 6</a:t>
            </a:r>
          </a:p>
        </p:txBody>
      </p:sp>
      <p:sp>
        <p:nvSpPr>
          <p:cNvPr id="19" name="Content Placeholder 16">
            <a:extLst>
              <a:ext uri="{FF2B5EF4-FFF2-40B4-BE49-F238E27FC236}">
                <a16:creationId xmlns:a16="http://schemas.microsoft.com/office/drawing/2014/main" id="{96F84D66-FE77-496D-8769-949184766255}"/>
              </a:ext>
            </a:extLst>
          </p:cNvPr>
          <p:cNvSpPr>
            <a:spLocks noGrp="1"/>
          </p:cNvSpPr>
          <p:nvPr>
            <p:ph sz="quarter" idx="28" hasCustomPrompt="1"/>
          </p:nvPr>
        </p:nvSpPr>
        <p:spPr>
          <a:xfrm>
            <a:off x="4936679" y="4766685"/>
            <a:ext cx="3864420" cy="384613"/>
          </a:xfrm>
        </p:spPr>
        <p:txBody>
          <a:bodyPr>
            <a:noAutofit/>
          </a:bodyPr>
          <a:lstStyle>
            <a:lvl1pPr>
              <a:defRPr sz="2400"/>
            </a:lvl1pPr>
          </a:lstStyle>
          <a:p>
            <a:pPr lvl="0"/>
            <a:r>
              <a:rPr lang="en-US" dirty="0"/>
              <a:t>Slide Content 6</a:t>
            </a:r>
          </a:p>
        </p:txBody>
      </p:sp>
      <p:sp>
        <p:nvSpPr>
          <p:cNvPr id="20" name="Content Placeholder 17">
            <a:extLst>
              <a:ext uri="{FF2B5EF4-FFF2-40B4-BE49-F238E27FC236}">
                <a16:creationId xmlns:a16="http://schemas.microsoft.com/office/drawing/2014/main" id="{1C906E35-6CD6-4624-A2EE-79E30E15BEAC}"/>
              </a:ext>
            </a:extLst>
          </p:cNvPr>
          <p:cNvSpPr>
            <a:spLocks noGrp="1"/>
          </p:cNvSpPr>
          <p:nvPr>
            <p:ph sz="quarter" idx="29" hasCustomPrompt="1"/>
          </p:nvPr>
        </p:nvSpPr>
        <p:spPr>
          <a:xfrm>
            <a:off x="4936679" y="5240170"/>
            <a:ext cx="3864420" cy="403166"/>
          </a:xfrm>
        </p:spPr>
        <p:txBody>
          <a:bodyPr>
            <a:noAutofit/>
          </a:bodyPr>
          <a:lstStyle>
            <a:lvl1pPr>
              <a:defRPr sz="2400"/>
            </a:lvl1pPr>
          </a:lstStyle>
          <a:p>
            <a:pPr lvl="0"/>
            <a:r>
              <a:rPr lang="en-US" dirty="0"/>
              <a:t>Slide Content 6</a:t>
            </a:r>
          </a:p>
        </p:txBody>
      </p:sp>
      <p:sp>
        <p:nvSpPr>
          <p:cNvPr id="21" name="Content Placeholder 18">
            <a:extLst>
              <a:ext uri="{FF2B5EF4-FFF2-40B4-BE49-F238E27FC236}">
                <a16:creationId xmlns:a16="http://schemas.microsoft.com/office/drawing/2014/main" id="{D68E1BFF-B404-4277-BA5A-CD1662A6C539}"/>
              </a:ext>
            </a:extLst>
          </p:cNvPr>
          <p:cNvSpPr>
            <a:spLocks noGrp="1"/>
          </p:cNvSpPr>
          <p:nvPr>
            <p:ph sz="quarter" idx="30" hasCustomPrompt="1"/>
          </p:nvPr>
        </p:nvSpPr>
        <p:spPr>
          <a:xfrm>
            <a:off x="4936679" y="5785277"/>
            <a:ext cx="3873125" cy="413946"/>
          </a:xfrm>
        </p:spPr>
        <p:txBody>
          <a:bodyPr>
            <a:noAutofit/>
          </a:bodyPr>
          <a:lstStyle>
            <a:lvl1pPr>
              <a:defRPr sz="2400"/>
            </a:lvl1pPr>
          </a:lstStyle>
          <a:p>
            <a:pPr lvl="0"/>
            <a:r>
              <a:rPr lang="en-US" dirty="0"/>
              <a:t>Slide Content 6</a:t>
            </a:r>
          </a:p>
        </p:txBody>
      </p:sp>
      <p:sp>
        <p:nvSpPr>
          <p:cNvPr id="25" name="Appendix Link">
            <a:extLst>
              <a:ext uri="{FF2B5EF4-FFF2-40B4-BE49-F238E27FC236}">
                <a16:creationId xmlns:a16="http://schemas.microsoft.com/office/drawing/2014/main" id="{C7FB9040-0F6C-4F75-A3C7-A9801B910502}"/>
              </a:ext>
            </a:extLst>
          </p:cNvPr>
          <p:cNvSpPr>
            <a:spLocks noGrp="1"/>
          </p:cNvSpPr>
          <p:nvPr>
            <p:ph type="body" sz="quarter" idx="12" hasCustomPrompt="1"/>
          </p:nvPr>
        </p:nvSpPr>
        <p:spPr>
          <a:xfrm>
            <a:off x="3369564" y="6313715"/>
            <a:ext cx="2404872" cy="253637"/>
          </a:xfrm>
        </p:spPr>
        <p:txBody>
          <a:bodyPr anchor="b">
            <a:noAutofit/>
          </a:bodyPr>
          <a:lstStyle>
            <a:lvl1pPr algn="ctr">
              <a:defRPr sz="900"/>
            </a:lvl1pPr>
          </a:lstStyle>
          <a:p>
            <a:pPr lvl="0"/>
            <a:r>
              <a:rPr lang="en-US" dirty="0"/>
              <a:t>Add text alternative link, if needed.</a:t>
            </a:r>
          </a:p>
        </p:txBody>
      </p:sp>
      <p:sp>
        <p:nvSpPr>
          <p:cNvPr id="26" name="Image Credit">
            <a:extLst>
              <a:ext uri="{FF2B5EF4-FFF2-40B4-BE49-F238E27FC236}">
                <a16:creationId xmlns:a16="http://schemas.microsoft.com/office/drawing/2014/main" id="{C63DF004-2A82-40EE-90ED-770B4044439A}"/>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27" name="Slide Number Placeholder">
            <a:extLst>
              <a:ext uri="{FF2B5EF4-FFF2-40B4-BE49-F238E27FC236}">
                <a16:creationId xmlns:a16="http://schemas.microsoft.com/office/drawing/2014/main" id="{F57A8244-EA95-4731-A98C-FB6329D9184D}"/>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74396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32B0E10-991B-4857-B698-45C90E6B82BD}" type="slidenum">
              <a:rPr lang="en-US" smtClean="0"/>
              <a:t>‹#›</a:t>
            </a:fld>
            <a:endParaRPr lang="en-US"/>
          </a:p>
        </p:txBody>
      </p:sp>
    </p:spTree>
    <p:extLst>
      <p:ext uri="{BB962C8B-B14F-4D97-AF65-F5344CB8AC3E}">
        <p14:creationId xmlns:p14="http://schemas.microsoft.com/office/powerpoint/2010/main" val="3389183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LLC. All rights reserved. Authorized only for instructor use in the classroom.</a:t>
            </a:r>
          </a:p>
          <a:p>
            <a:pPr defTabSz="457200">
              <a:spcBef>
                <a:spcPct val="20000"/>
              </a:spcBef>
              <a:defRPr/>
            </a:pPr>
            <a:r>
              <a:rPr lang="en-US"/>
              <a:t>No reproduction or further distribution permitted without the prior written consent of McGraw Hill, LLC.</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Because learning changes everything.</a:t>
            </a:r>
            <a:r>
              <a:rPr kumimoji="0" lang="en-US" sz="1400" b="0" i="0" u="none" strike="noStrike" kern="1200" cap="none" spc="40" normalizeH="0" baseline="6000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40" normalizeH="0" baseline="60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www.mheducation.com</a:t>
            </a: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44366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752710" y="2718040"/>
            <a:ext cx="7638581" cy="1421920"/>
          </a:xfrm>
          <a:prstGeom prst="rect">
            <a:avLst/>
          </a:prstGeom>
        </p:spPr>
        <p:txBody>
          <a:bodyPr anchor="t">
            <a:normAutofit/>
          </a:bodyPr>
          <a:lstStyle>
            <a:lvl1pPr algn="l">
              <a:defRPr sz="3600">
                <a:solidFill>
                  <a:schemeClr val="tx1"/>
                </a:solidFill>
              </a:defRPr>
            </a:lvl1pPr>
          </a:lstStyle>
          <a:p>
            <a:r>
              <a:rPr lang="en-US" dirty="0"/>
              <a:t>Accessibility Content: Text Alternatives for Images</a:t>
            </a:r>
          </a:p>
        </p:txBody>
      </p:sp>
      <p:sp>
        <p:nvSpPr>
          <p:cNvPr id="4" name="Slide Number Placeholder">
            <a:extLst>
              <a:ext uri="{FF2B5EF4-FFF2-40B4-BE49-F238E27FC236}">
                <a16:creationId xmlns:a16="http://schemas.microsoft.com/office/drawing/2014/main" id="{24D7B735-6BCD-429E-BAFC-FAE7C88C5E23}"/>
              </a:ext>
            </a:extLst>
          </p:cNvPr>
          <p:cNvSpPr>
            <a:spLocks noGrp="1"/>
          </p:cNvSpPr>
          <p:nvPr>
            <p:ph type="sldNum" sz="quarter" idx="10"/>
          </p:nvPr>
        </p:nvSpPr>
        <p:spPr>
          <a:xfrm>
            <a:off x="8626412" y="6673531"/>
            <a:ext cx="355840" cy="161396"/>
          </a:xfrm>
          <a:prstGeom prst="rect">
            <a:avLst/>
          </a:prstGeom>
        </p:spPr>
        <p:txBody>
          <a:bodyPr/>
          <a:lstStyle>
            <a:lvl1pPr algn="r">
              <a:defRPr sz="800">
                <a:solidFill>
                  <a:schemeClr val="bg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E63B-4C32-4312-9A30-AF4C99C2257B}"/>
              </a:ext>
            </a:extLst>
          </p:cNvPr>
          <p:cNvSpPr>
            <a:spLocks noGrp="1"/>
          </p:cNvSpPr>
          <p:nvPr>
            <p:ph type="title"/>
          </p:nvPr>
        </p:nvSpPr>
        <p:spPr>
          <a:xfrm>
            <a:off x="342900" y="195943"/>
            <a:ext cx="8458200" cy="888886"/>
          </a:xfrm>
        </p:spPr>
        <p:txBody>
          <a:bodyPr/>
          <a:lstStyle/>
          <a:p>
            <a:r>
              <a:rPr lang="en-US" dirty="0"/>
              <a:t>Click to edit Master title style</a:t>
            </a:r>
          </a:p>
        </p:txBody>
      </p:sp>
      <p:sp>
        <p:nvSpPr>
          <p:cNvPr id="5" name="Text Placeholder 4">
            <a:extLst>
              <a:ext uri="{FF2B5EF4-FFF2-40B4-BE49-F238E27FC236}">
                <a16:creationId xmlns:a16="http://schemas.microsoft.com/office/drawing/2014/main" id="{3FD3FF85-13E9-4193-97A7-595596DE57B2}"/>
              </a:ext>
            </a:extLst>
          </p:cNvPr>
          <p:cNvSpPr>
            <a:spLocks noGrp="1"/>
          </p:cNvSpPr>
          <p:nvPr>
            <p:ph type="body" sz="quarter" idx="11"/>
          </p:nvPr>
        </p:nvSpPr>
        <p:spPr>
          <a:xfrm>
            <a:off x="2278856" y="1178879"/>
            <a:ext cx="4586288" cy="370301"/>
          </a:xfrm>
        </p:spPr>
        <p:txBody>
          <a:bodyPr anchor="ctr">
            <a:normAutofit/>
          </a:bodyPr>
          <a:lstStyle>
            <a:lvl1pPr algn="ctr">
              <a:defRPr sz="1200"/>
            </a:lvl1pPr>
          </a:lstStyle>
          <a:p>
            <a:pPr lvl="0"/>
            <a:r>
              <a:rPr lang="en-US" dirty="0"/>
              <a:t>Click to edit Master text styles</a:t>
            </a:r>
          </a:p>
        </p:txBody>
      </p:sp>
      <p:sp>
        <p:nvSpPr>
          <p:cNvPr id="7" name="Content Placeholder 6">
            <a:extLst>
              <a:ext uri="{FF2B5EF4-FFF2-40B4-BE49-F238E27FC236}">
                <a16:creationId xmlns:a16="http://schemas.microsoft.com/office/drawing/2014/main" id="{699CB4D6-F8C4-4851-A17A-263FC077A167}"/>
              </a:ext>
            </a:extLst>
          </p:cNvPr>
          <p:cNvSpPr>
            <a:spLocks noGrp="1"/>
          </p:cNvSpPr>
          <p:nvPr>
            <p:ph sz="quarter" idx="12"/>
          </p:nvPr>
        </p:nvSpPr>
        <p:spPr>
          <a:xfrm>
            <a:off x="342900" y="1643230"/>
            <a:ext cx="8458200" cy="4478897"/>
          </a:xfrm>
        </p:spPr>
        <p:txBody>
          <a:bodyPr/>
          <a:lstStyle/>
          <a:p>
            <a:pPr lvl="0"/>
            <a:r>
              <a:rPr lang="en-US" dirty="0"/>
              <a:t>Click to edit Master text styles</a:t>
            </a:r>
          </a:p>
        </p:txBody>
      </p:sp>
      <p:sp>
        <p:nvSpPr>
          <p:cNvPr id="9" name="Text Placeholder 8">
            <a:extLst>
              <a:ext uri="{FF2B5EF4-FFF2-40B4-BE49-F238E27FC236}">
                <a16:creationId xmlns:a16="http://schemas.microsoft.com/office/drawing/2014/main" id="{E4EBD63C-C974-4F40-85BB-8ACC273BEB26}"/>
              </a:ext>
            </a:extLst>
          </p:cNvPr>
          <p:cNvSpPr>
            <a:spLocks noGrp="1"/>
          </p:cNvSpPr>
          <p:nvPr>
            <p:ph type="body" sz="quarter" idx="13"/>
          </p:nvPr>
        </p:nvSpPr>
        <p:spPr>
          <a:xfrm>
            <a:off x="2278856" y="6215615"/>
            <a:ext cx="4586288" cy="317708"/>
          </a:xfrm>
        </p:spPr>
        <p:txBody>
          <a:bodyPr anchor="ctr">
            <a:normAutofit/>
          </a:bodyPr>
          <a:lstStyle>
            <a:lvl1pPr algn="ctr">
              <a:defRPr sz="1200"/>
            </a:lvl1pPr>
          </a:lstStyle>
          <a:p>
            <a:pPr lvl="0"/>
            <a:r>
              <a:rPr lang="en-US" dirty="0"/>
              <a:t>Click to edit Master text styles</a:t>
            </a:r>
          </a:p>
        </p:txBody>
      </p:sp>
      <p:sp>
        <p:nvSpPr>
          <p:cNvPr id="10" name="Slide Number Placeholder 2">
            <a:extLst>
              <a:ext uri="{FF2B5EF4-FFF2-40B4-BE49-F238E27FC236}">
                <a16:creationId xmlns:a16="http://schemas.microsoft.com/office/drawing/2014/main" id="{64BABA25-1259-4A5F-BF34-6556B751D09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57287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2800"/>
            </a:lvl1pPr>
          </a:lstStyle>
          <a:p>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0" y="1515291"/>
            <a:ext cx="9144000" cy="2508071"/>
          </a:xfrm>
          <a:prstGeom prst="rect">
            <a:avLst/>
          </a:prstGeom>
        </p:spPr>
        <p:txBody>
          <a:bodyPr anchor="t">
            <a:noAutofit/>
          </a:bodyPr>
          <a:lstStyle>
            <a:lvl1pPr algn="ctr">
              <a:lnSpc>
                <a:spcPct val="100000"/>
              </a:lnSpc>
              <a:defRPr sz="7000" b="1">
                <a:solidFill>
                  <a:srgbClr val="214D90"/>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1613264" y="4161272"/>
            <a:ext cx="5917473" cy="1050808"/>
          </a:xfrm>
          <a:prstGeom prst="rect">
            <a:avLst/>
          </a:prstGeom>
        </p:spPr>
        <p:txBody>
          <a:bodyPr/>
          <a:lstStyle>
            <a:lvl1pPr marL="0" indent="0" algn="ctr">
              <a:buNone/>
              <a:defRPr sz="3500" b="0">
                <a:solidFill>
                  <a:srgbClr val="585858"/>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9" name="Text Placeholder 5">
            <a:extLst>
              <a:ext uri="{FF2B5EF4-FFF2-40B4-BE49-F238E27FC236}">
                <a16:creationId xmlns:a16="http://schemas.microsoft.com/office/drawing/2014/main" id="{963C4102-2DCB-40F6-A79C-3209037665E9}"/>
              </a:ext>
            </a:extLst>
          </p:cNvPr>
          <p:cNvSpPr>
            <a:spLocks noGrp="1"/>
          </p:cNvSpPr>
          <p:nvPr>
            <p:ph type="body" sz="quarter" idx="14"/>
          </p:nvPr>
        </p:nvSpPr>
        <p:spPr>
          <a:xfrm>
            <a:off x="1613264" y="5773782"/>
            <a:ext cx="7530736" cy="474617"/>
          </a:xfrm>
          <a:prstGeom prst="rect">
            <a:avLst/>
          </a:prstGeom>
        </p:spPr>
        <p:txBody>
          <a:bodyPr/>
          <a:lstStyle>
            <a:lvl1pPr algn="r">
              <a:defRPr sz="2200" i="1">
                <a:solidFill>
                  <a:srgbClr val="420747"/>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0CD3-6EE9-4CC2-BFB5-91E97B58BAE3}"/>
              </a:ext>
            </a:extLst>
          </p:cNvPr>
          <p:cNvSpPr>
            <a:spLocks noGrp="1"/>
          </p:cNvSpPr>
          <p:nvPr>
            <p:ph type="title"/>
          </p:nvPr>
        </p:nvSpPr>
        <p:spPr>
          <a:xfrm>
            <a:off x="1221218" y="1651548"/>
            <a:ext cx="6701564" cy="1561915"/>
          </a:xfrm>
        </p:spPr>
        <p:txBody>
          <a:bodyPr>
            <a:normAutofit/>
          </a:bodyPr>
          <a:lstStyle>
            <a:lvl1pPr>
              <a:defRPr sz="4800" b="1">
                <a:solidFill>
                  <a:srgbClr val="CC4D00"/>
                </a:solidFill>
              </a:defRPr>
            </a:lvl1pPr>
          </a:lstStyle>
          <a:p>
            <a:r>
              <a:rPr lang="en-US" dirty="0"/>
              <a:t>Click to edit Master title style</a:t>
            </a:r>
          </a:p>
        </p:txBody>
      </p:sp>
      <p:sp>
        <p:nvSpPr>
          <p:cNvPr id="5" name="Content Placeholder 4">
            <a:extLst>
              <a:ext uri="{FF2B5EF4-FFF2-40B4-BE49-F238E27FC236}">
                <a16:creationId xmlns:a16="http://schemas.microsoft.com/office/drawing/2014/main" id="{045CBDD3-DA0C-4A5E-B00D-A818801AC21B}"/>
              </a:ext>
            </a:extLst>
          </p:cNvPr>
          <p:cNvSpPr>
            <a:spLocks noGrp="1"/>
          </p:cNvSpPr>
          <p:nvPr>
            <p:ph sz="quarter" idx="11"/>
          </p:nvPr>
        </p:nvSpPr>
        <p:spPr>
          <a:xfrm>
            <a:off x="1221218" y="3305175"/>
            <a:ext cx="6701564" cy="1554208"/>
          </a:xfrm>
        </p:spPr>
        <p:txBody>
          <a:bodyPr>
            <a:normAutofit/>
          </a:bodyPr>
          <a:lstStyle>
            <a:lvl1pPr algn="ctr">
              <a:defRPr sz="4000" b="1">
                <a:solidFill>
                  <a:srgbClr val="214E91"/>
                </a:solidFill>
              </a:defRPr>
            </a:lvl1pPr>
          </a:lstStyle>
          <a:p>
            <a:pPr lvl="0"/>
            <a:r>
              <a:rPr lang="en-US" dirty="0"/>
              <a:t>Click to edit Master text styles</a:t>
            </a:r>
          </a:p>
        </p:txBody>
      </p:sp>
      <p:sp>
        <p:nvSpPr>
          <p:cNvPr id="3" name="Slide Number Placeholder 2">
            <a:extLst>
              <a:ext uri="{FF2B5EF4-FFF2-40B4-BE49-F238E27FC236}">
                <a16:creationId xmlns:a16="http://schemas.microsoft.com/office/drawing/2014/main" id="{E97092CC-E35B-4C56-8CF6-010A9E3E7FC5}"/>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4479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4980"/>
            <a:ext cx="8458200" cy="1197385"/>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02229"/>
            <a:ext cx="8458200" cy="4746171"/>
          </a:xfrm>
          <a:prstGeom prst="rect">
            <a:avLst/>
          </a:prstGeo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13715"/>
            <a:ext cx="2405307" cy="2667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08854"/>
            <a:ext cx="8458200" cy="12353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14076"/>
            <a:ext cx="8458200" cy="2600724"/>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8" name="Appendix Link">
            <a:extLst>
              <a:ext uri="{FF2B5EF4-FFF2-40B4-BE49-F238E27FC236}">
                <a16:creationId xmlns:a16="http://schemas.microsoft.com/office/drawing/2014/main" id="{4D429C13-66C7-4EA0-BA76-E66B8A9606A1}"/>
              </a:ext>
            </a:extLst>
          </p:cNvPr>
          <p:cNvSpPr>
            <a:spLocks noGrp="1"/>
          </p:cNvSpPr>
          <p:nvPr>
            <p:ph type="body" sz="quarter" idx="12" hasCustomPrompt="1"/>
          </p:nvPr>
        </p:nvSpPr>
        <p:spPr>
          <a:xfrm>
            <a:off x="3369564" y="6313715"/>
            <a:ext cx="2404872" cy="266700"/>
          </a:xfrm>
        </p:spPr>
        <p:txBody>
          <a:bodyPr anchor="ctr">
            <a:noAutofit/>
          </a:bodyPr>
          <a:lstStyle>
            <a:lvl1pPr algn="ctr">
              <a:defRPr sz="900"/>
            </a:lvl1pPr>
          </a:lstStyle>
          <a:p>
            <a:pPr lvl="0"/>
            <a:r>
              <a:rPr lang="en-US" dirty="0"/>
              <a:t>Add text alternative link, if needed.</a:t>
            </a:r>
          </a:p>
        </p:txBody>
      </p:sp>
      <p:sp>
        <p:nvSpPr>
          <p:cNvPr id="10" name="Image Credit">
            <a:extLst>
              <a:ext uri="{FF2B5EF4-FFF2-40B4-BE49-F238E27FC236}">
                <a16:creationId xmlns:a16="http://schemas.microsoft.com/office/drawing/2014/main" id="{5090D979-97CB-4940-B7AD-BF0C561A2F35}"/>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11" name="Slide Number Placeholder">
            <a:extLst>
              <a:ext uri="{FF2B5EF4-FFF2-40B4-BE49-F238E27FC236}">
                <a16:creationId xmlns:a16="http://schemas.microsoft.com/office/drawing/2014/main" id="{F5F8FB48-0CB8-4D8C-9B34-DC32FBBD1DEE}"/>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0629"/>
            <a:ext cx="8458200" cy="1239740"/>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58542"/>
            <a:ext cx="4076700" cy="4689858"/>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540232"/>
            <a:ext cx="4076700" cy="4708167"/>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13714"/>
            <a:ext cx="2404872" cy="266701"/>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14077"/>
            <a:ext cx="5791200" cy="4734323"/>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495594"/>
            <a:ext cx="2383047" cy="4752805"/>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13714"/>
            <a:ext cx="2404872" cy="266701"/>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14077"/>
            <a:ext cx="8458200" cy="2600723"/>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13715"/>
            <a:ext cx="2404872" cy="2667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616348"/>
            <a:ext cx="8458200" cy="612476"/>
          </a:xfrm>
          <a:prstGeom prst="rect">
            <a:avLst/>
          </a:prstGeom>
        </p:spPr>
        <p:txBody>
          <a:bodyPr>
            <a:normAutofit/>
          </a:bodyPr>
          <a:lstStyle>
            <a:lvl1pPr>
              <a:defRPr sz="2400"/>
            </a:lvl1pPr>
          </a:lstStyle>
          <a:p>
            <a:pPr lvl="0"/>
            <a:r>
              <a:rPr lang="en-US" dirty="0"/>
              <a:t>Slide Content 1</a:t>
            </a:r>
          </a:p>
        </p:txBody>
      </p:sp>
      <p:sp>
        <p:nvSpPr>
          <p:cNvPr id="4" name="Content Placeholder 3">
            <a:extLst>
              <a:ext uri="{FF2B5EF4-FFF2-40B4-BE49-F238E27FC236}">
                <a16:creationId xmlns:a16="http://schemas.microsoft.com/office/drawing/2014/main" id="{04B81E66-CB76-4595-AA83-7E841445D91E}"/>
              </a:ext>
            </a:extLst>
          </p:cNvPr>
          <p:cNvSpPr>
            <a:spLocks noGrp="1"/>
          </p:cNvSpPr>
          <p:nvPr>
            <p:ph sz="quarter" idx="12" hasCustomPrompt="1"/>
          </p:nvPr>
        </p:nvSpPr>
        <p:spPr>
          <a:xfrm>
            <a:off x="342900" y="2341563"/>
            <a:ext cx="8458200" cy="733425"/>
          </a:xfrm>
        </p:spPr>
        <p:txBody>
          <a:bodyPr>
            <a:normAutofit/>
          </a:bodyPr>
          <a:lstStyle>
            <a:lvl1pPr>
              <a:defRPr sz="2400"/>
            </a:lvl1pPr>
          </a:lstStyle>
          <a:p>
            <a:pPr lvl="0"/>
            <a:r>
              <a:rPr lang="en-US" dirty="0"/>
              <a:t>Slide Content 1</a:t>
            </a:r>
          </a:p>
        </p:txBody>
      </p:sp>
      <p:sp>
        <p:nvSpPr>
          <p:cNvPr id="9" name="Content Placeholder 8">
            <a:extLst>
              <a:ext uri="{FF2B5EF4-FFF2-40B4-BE49-F238E27FC236}">
                <a16:creationId xmlns:a16="http://schemas.microsoft.com/office/drawing/2014/main" id="{916A865D-6CC2-4EAE-9105-8BCAE7BBA06A}"/>
              </a:ext>
            </a:extLst>
          </p:cNvPr>
          <p:cNvSpPr>
            <a:spLocks noGrp="1"/>
          </p:cNvSpPr>
          <p:nvPr>
            <p:ph sz="quarter" idx="13" hasCustomPrompt="1"/>
          </p:nvPr>
        </p:nvSpPr>
        <p:spPr>
          <a:xfrm>
            <a:off x="342900" y="3074988"/>
            <a:ext cx="8458200" cy="733425"/>
          </a:xfrm>
        </p:spPr>
        <p:txBody>
          <a:bodyPr>
            <a:normAutofit/>
          </a:bodyPr>
          <a:lstStyle>
            <a:lvl1pPr>
              <a:defRPr sz="2400"/>
            </a:lvl1pPr>
          </a:lstStyle>
          <a:p>
            <a:pPr lvl="0"/>
            <a:r>
              <a:rPr lang="en-US" dirty="0"/>
              <a:t>Slide Content 1</a:t>
            </a:r>
          </a:p>
        </p:txBody>
      </p:sp>
      <p:sp>
        <p:nvSpPr>
          <p:cNvPr id="17" name="Content Placeholder 16">
            <a:extLst>
              <a:ext uri="{FF2B5EF4-FFF2-40B4-BE49-F238E27FC236}">
                <a16:creationId xmlns:a16="http://schemas.microsoft.com/office/drawing/2014/main" id="{C180464C-F6E6-493B-94DB-97789365990E}"/>
              </a:ext>
            </a:extLst>
          </p:cNvPr>
          <p:cNvSpPr>
            <a:spLocks noGrp="1"/>
          </p:cNvSpPr>
          <p:nvPr>
            <p:ph sz="quarter" idx="14" hasCustomPrompt="1"/>
          </p:nvPr>
        </p:nvSpPr>
        <p:spPr>
          <a:xfrm>
            <a:off x="342900" y="3962400"/>
            <a:ext cx="8458200" cy="733425"/>
          </a:xfrm>
        </p:spPr>
        <p:txBody>
          <a:bodyPr>
            <a:normAutofit/>
          </a:bodyPr>
          <a:lstStyle>
            <a:lvl1pPr>
              <a:defRPr sz="2400"/>
            </a:lvl1pPr>
          </a:lstStyle>
          <a:p>
            <a:pPr lvl="0"/>
            <a:r>
              <a:rPr lang="en-US" dirty="0"/>
              <a:t>Slide Content 1</a:t>
            </a:r>
          </a:p>
        </p:txBody>
      </p:sp>
      <p:sp>
        <p:nvSpPr>
          <p:cNvPr id="19" name="Content Placeholder 18">
            <a:extLst>
              <a:ext uri="{FF2B5EF4-FFF2-40B4-BE49-F238E27FC236}">
                <a16:creationId xmlns:a16="http://schemas.microsoft.com/office/drawing/2014/main" id="{EBAC6A3E-72A1-4FA2-9D15-78B0BAC2462E}"/>
              </a:ext>
            </a:extLst>
          </p:cNvPr>
          <p:cNvSpPr>
            <a:spLocks noGrp="1"/>
          </p:cNvSpPr>
          <p:nvPr>
            <p:ph sz="quarter" idx="15" hasCustomPrompt="1"/>
          </p:nvPr>
        </p:nvSpPr>
        <p:spPr>
          <a:xfrm>
            <a:off x="342901" y="4825232"/>
            <a:ext cx="8458200" cy="612476"/>
          </a:xfrm>
        </p:spPr>
        <p:txBody>
          <a:bodyPr>
            <a:normAutofit/>
          </a:bodyPr>
          <a:lstStyle>
            <a:lvl1pPr>
              <a:defRPr sz="2400"/>
            </a:lvl1pPr>
          </a:lstStyle>
          <a:p>
            <a:pPr lvl="0"/>
            <a:r>
              <a:rPr lang="en-US" dirty="0"/>
              <a:t>Slide Content 1</a:t>
            </a:r>
          </a:p>
        </p:txBody>
      </p:sp>
      <p:sp>
        <p:nvSpPr>
          <p:cNvPr id="21" name="Content Placeholder 20">
            <a:extLst>
              <a:ext uri="{FF2B5EF4-FFF2-40B4-BE49-F238E27FC236}">
                <a16:creationId xmlns:a16="http://schemas.microsoft.com/office/drawing/2014/main" id="{6F422C83-2BC4-4B18-84E3-61D7C1D95716}"/>
              </a:ext>
            </a:extLst>
          </p:cNvPr>
          <p:cNvSpPr>
            <a:spLocks noGrp="1"/>
          </p:cNvSpPr>
          <p:nvPr>
            <p:ph sz="quarter" idx="16" hasCustomPrompt="1"/>
          </p:nvPr>
        </p:nvSpPr>
        <p:spPr>
          <a:xfrm>
            <a:off x="342899" y="5559425"/>
            <a:ext cx="8458199" cy="612476"/>
          </a:xfrm>
        </p:spPr>
        <p:txBody>
          <a:bodyPr>
            <a:normAutofit/>
          </a:bodyPr>
          <a:lstStyle>
            <a:lvl1pPr>
              <a:defRPr sz="2400"/>
            </a:lvl1pPr>
          </a:lstStyle>
          <a:p>
            <a:pPr lvl="0"/>
            <a:r>
              <a:rPr lang="en-US" dirty="0"/>
              <a:t>Slide Content 1</a:t>
            </a:r>
          </a:p>
        </p:txBody>
      </p:sp>
      <p:sp>
        <p:nvSpPr>
          <p:cNvPr id="23" name="Text Placeholder 22">
            <a:extLst>
              <a:ext uri="{FF2B5EF4-FFF2-40B4-BE49-F238E27FC236}">
                <a16:creationId xmlns:a16="http://schemas.microsoft.com/office/drawing/2014/main" id="{6E7FD9D7-2203-4679-AAB4-4813A6CB7EDC}"/>
              </a:ext>
            </a:extLst>
          </p:cNvPr>
          <p:cNvSpPr>
            <a:spLocks noGrp="1"/>
          </p:cNvSpPr>
          <p:nvPr>
            <p:ph type="body" sz="quarter" idx="17" hasCustomPrompt="1"/>
          </p:nvPr>
        </p:nvSpPr>
        <p:spPr>
          <a:xfrm>
            <a:off x="2868613" y="6330950"/>
            <a:ext cx="3795712" cy="225425"/>
          </a:xfrm>
        </p:spPr>
        <p:txBody>
          <a:bodyPr>
            <a:noAutofit/>
          </a:bodyPr>
          <a:lstStyle>
            <a:lvl1pPr algn="ctr">
              <a:defRPr sz="900"/>
            </a:lvl1pPr>
            <a:lvl2pPr>
              <a:defRPr sz="900"/>
            </a:lvl2pPr>
            <a:lvl3pPr>
              <a:defRPr sz="900"/>
            </a:lvl3pPr>
            <a:lvl4pPr>
              <a:defRPr sz="900"/>
            </a:lvl4pPr>
            <a:lvl5pPr>
              <a:defRPr sz="900"/>
            </a:lvl5pPr>
          </a:lstStyle>
          <a:p>
            <a:pPr lvl="0"/>
            <a:r>
              <a:rPr lang="en-GB" dirty="0"/>
              <a:t>Add text alternative link, if needed.</a:t>
            </a:r>
          </a:p>
        </p:txBody>
      </p:sp>
      <p:sp>
        <p:nvSpPr>
          <p:cNvPr id="25" name="Text Placeholder 24">
            <a:extLst>
              <a:ext uri="{FF2B5EF4-FFF2-40B4-BE49-F238E27FC236}">
                <a16:creationId xmlns:a16="http://schemas.microsoft.com/office/drawing/2014/main" id="{34175D8F-CFC0-4C19-B4B5-6BF2797603A3}"/>
              </a:ext>
            </a:extLst>
          </p:cNvPr>
          <p:cNvSpPr>
            <a:spLocks noGrp="1"/>
          </p:cNvSpPr>
          <p:nvPr>
            <p:ph type="body" sz="quarter" idx="18" hasCustomPrompt="1"/>
          </p:nvPr>
        </p:nvSpPr>
        <p:spPr>
          <a:xfrm>
            <a:off x="3823565" y="6664758"/>
            <a:ext cx="4738688" cy="179387"/>
          </a:xfrm>
        </p:spPr>
        <p:txBody>
          <a:bodyPr>
            <a:noAutofit/>
          </a:bodyPr>
          <a:lstStyle>
            <a:lvl1pPr algn="r">
              <a:defRPr sz="800"/>
            </a:lvl1pPr>
            <a:lvl2pPr algn="r">
              <a:defRPr sz="800"/>
            </a:lvl2pPr>
            <a:lvl3pPr algn="r">
              <a:defRPr sz="800"/>
            </a:lvl3pPr>
            <a:lvl4pPr algn="r">
              <a:defRPr sz="800"/>
            </a:lvl4pPr>
            <a:lvl5pPr algn="r">
              <a:defRPr sz="800"/>
            </a:lvl5pPr>
          </a:lstStyle>
          <a:p>
            <a:pPr lvl="0"/>
            <a:r>
              <a:rPr lang="en-US" dirty="0"/>
              <a:t>Insert Image Credit Here</a:t>
            </a:r>
          </a:p>
        </p:txBody>
      </p:sp>
      <p:sp>
        <p:nvSpPr>
          <p:cNvPr id="26" name="Slide Number Placeholder">
            <a:extLst>
              <a:ext uri="{FF2B5EF4-FFF2-40B4-BE49-F238E27FC236}">
                <a16:creationId xmlns:a16="http://schemas.microsoft.com/office/drawing/2014/main" id="{A898F862-A7CA-41FE-914D-D2F5A71DD5FA}"/>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6"/>
            <a:ext cx="8458200" cy="1207958"/>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02229"/>
            <a:ext cx="8458200" cy="471602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9" r:id="rId4"/>
    <p:sldLayoutId id="2147483695" r:id="rId5"/>
    <p:sldLayoutId id="2147483696" r:id="rId6"/>
    <p:sldLayoutId id="2147483697" r:id="rId7"/>
    <p:sldLayoutId id="2147483700" r:id="rId8"/>
    <p:sldLayoutId id="2147483706" r:id="rId9"/>
    <p:sldLayoutId id="2147483708" r:id="rId10"/>
  </p:sldLayoutIdLst>
  <p:hf hdr="0" dt="0"/>
  <p:txStyles>
    <p:titleStyle>
      <a:lvl1pPr algn="ctr" defTabSz="914400" rtl="0" eaLnBrk="1" latinLnBrk="0" hangingPunct="1">
        <a:lnSpc>
          <a:spcPct val="90000"/>
        </a:lnSpc>
        <a:spcBef>
          <a:spcPct val="0"/>
        </a:spcBef>
        <a:buNone/>
        <a:defRPr sz="4000" b="0" kern="1200">
          <a:solidFill>
            <a:srgbClr val="214E9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latin typeface="Times New Roman" panose="02020603050405020304" pitchFamily="18" charset="0"/>
                <a:cs typeface="Times New Roman" panose="02020603050405020304" pitchFamily="18" charset="0"/>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hort Copyright">
            <a:extLst>
              <a:ext uri="{FF2B5EF4-FFF2-40B4-BE49-F238E27FC236}">
                <a16:creationId xmlns:a16="http://schemas.microsoft.com/office/drawing/2014/main" id="{72ADC394-C7D8-40CA-8D8B-B9DD3248EA3C}"/>
              </a:ext>
            </a:extLst>
          </p:cNvPr>
          <p:cNvSpPr txBox="1"/>
          <p:nvPr userDrawn="1"/>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Lst>
  <p:hf hdr="0" dt="0"/>
  <p:txStyles>
    <p:titleStyle>
      <a:lvl1pPr algn="ctr" defTabSz="914400" rtl="0" eaLnBrk="1" latinLnBrk="0" hangingPunct="1">
        <a:lnSpc>
          <a:spcPct val="90000"/>
        </a:lnSpc>
        <a:spcBef>
          <a:spcPct val="0"/>
        </a:spcBef>
        <a:buNone/>
        <a:defRPr sz="2400" b="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6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7" r:id="rId1"/>
    <p:sldLayoutId id="2147483703" r:id="rId2"/>
  </p:sldLayoutIdLst>
  <p:hf hdr="0" dt="0"/>
  <p:txStyles>
    <p:titleStyle>
      <a:lvl1pPr algn="ctr" defTabSz="914400" rtl="0" eaLnBrk="1" latinLnBrk="0" hangingPunct="1">
        <a:lnSpc>
          <a:spcPct val="90000"/>
        </a:lnSpc>
        <a:spcBef>
          <a:spcPct val="0"/>
        </a:spcBef>
        <a:buNone/>
        <a:defRPr sz="2800" b="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slideLayout" Target="../slideLayouts/slideLayout9.x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20.PNG"/><Relationship Id="rId1" Type="http://schemas.openxmlformats.org/officeDocument/2006/relationships/slideLayout" Target="../slideLayouts/slideLayout9.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5.emf"/></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3.bin"/><Relationship Id="rId1" Type="http://schemas.openxmlformats.org/officeDocument/2006/relationships/slideLayout" Target="../slideLayouts/slideLayout9.xml"/><Relationship Id="rId5" Type="http://schemas.openxmlformats.org/officeDocument/2006/relationships/image" Target="../media/image50.w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image" Target="../media/image53.emf"/></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4.xml"/><Relationship Id="rId4" Type="http://schemas.openxmlformats.org/officeDocument/2006/relationships/image" Target="../media/image55.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4.xml"/><Relationship Id="rId5" Type="http://schemas.openxmlformats.org/officeDocument/2006/relationships/image" Target="../media/image59.png"/><Relationship Id="rId4" Type="http://schemas.openxmlformats.org/officeDocument/2006/relationships/image" Target="../media/image58.emf"/></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5.bin"/><Relationship Id="rId1" Type="http://schemas.openxmlformats.org/officeDocument/2006/relationships/slideLayout" Target="../slideLayouts/slideLayout9.xml"/><Relationship Id="rId4" Type="http://schemas.openxmlformats.org/officeDocument/2006/relationships/image" Target="../media/image70.png"/></Relationships>
</file>

<file path=ppt/slides/_rels/slide59.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6.bin"/><Relationship Id="rId1" Type="http://schemas.openxmlformats.org/officeDocument/2006/relationships/slideLayout" Target="../slideLayouts/slideLayout9.xml"/><Relationship Id="rId4" Type="http://schemas.openxmlformats.org/officeDocument/2006/relationships/image" Target="../media/image7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9.png"/><Relationship Id="rId1" Type="http://schemas.openxmlformats.org/officeDocument/2006/relationships/slideLayout" Target="../slideLayouts/slideLayout9.xml"/><Relationship Id="rId4" Type="http://schemas.openxmlformats.org/officeDocument/2006/relationships/image" Target="../media/image75.png"/></Relationships>
</file>

<file path=ppt/slides/_rels/slide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2.xml"/><Relationship Id="rId4" Type="http://schemas.openxmlformats.org/officeDocument/2006/relationships/image" Target="../media/image78.emf"/></Relationships>
</file>

<file path=ppt/slides/_rels/slide6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2.xml"/><Relationship Id="rId5" Type="http://schemas.openxmlformats.org/officeDocument/2006/relationships/image" Target="../media/image83.png"/><Relationship Id="rId4" Type="http://schemas.openxmlformats.org/officeDocument/2006/relationships/image" Target="../media/image82.png"/></Relationships>
</file>

<file path=ppt/slides/_rels/slide65.xml.rels><?xml version="1.0" encoding="UTF-8" standalone="yes"?>
<Relationships xmlns="http://schemas.openxmlformats.org/package/2006/relationships"><Relationship Id="rId3" Type="http://schemas.openxmlformats.org/officeDocument/2006/relationships/image" Target="../media/image93.png"/><Relationship Id="rId1" Type="http://schemas.openxmlformats.org/officeDocument/2006/relationships/slideLayout" Target="../slideLayouts/slideLayout12.xml"/><Relationship Id="rId5" Type="http://schemas.openxmlformats.org/officeDocument/2006/relationships/image" Target="../media/image85.png"/><Relationship Id="rId4" Type="http://schemas.openxmlformats.org/officeDocument/2006/relationships/image" Target="../media/image84.png"/></Relationships>
</file>

<file path=ppt/slides/_rels/slide66.xml.rels><?xml version="1.0" encoding="UTF-8" standalone="yes"?>
<Relationships xmlns="http://schemas.openxmlformats.org/package/2006/relationships"><Relationship Id="rId3" Type="http://schemas.openxmlformats.org/officeDocument/2006/relationships/image" Target="../media/image96.png"/><Relationship Id="rId1" Type="http://schemas.openxmlformats.org/officeDocument/2006/relationships/slideLayout" Target="../slideLayouts/slideLayout12.xml"/><Relationship Id="rId5" Type="http://schemas.openxmlformats.org/officeDocument/2006/relationships/image" Target="../media/image87.png"/><Relationship Id="rId4" Type="http://schemas.openxmlformats.org/officeDocument/2006/relationships/image" Target="../media/image8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B539-B8D0-4740-8297-703E6A5864A6}"/>
              </a:ext>
            </a:extLst>
          </p:cNvPr>
          <p:cNvSpPr>
            <a:spLocks noGrp="1"/>
          </p:cNvSpPr>
          <p:nvPr>
            <p:ph type="ctrTitle"/>
          </p:nvPr>
        </p:nvSpPr>
        <p:spPr/>
        <p:txBody>
          <a:bodyPr/>
          <a:lstStyle/>
          <a:p>
            <a:r>
              <a:rPr lang="en-US" dirty="0"/>
              <a:t>MATLAB</a:t>
            </a:r>
            <a:br>
              <a:rPr lang="en-US" dirty="0"/>
            </a:br>
            <a:r>
              <a:rPr lang="en-US" sz="4000" b="0" i="1" dirty="0"/>
              <a:t>for Engineering Applications</a:t>
            </a:r>
            <a:br>
              <a:rPr lang="en-US" sz="4000" b="0" i="1" dirty="0"/>
            </a:br>
            <a:r>
              <a:rPr lang="en-US" sz="3500" dirty="0">
                <a:solidFill>
                  <a:srgbClr val="C30C20"/>
                </a:solidFill>
              </a:rPr>
              <a:t>Fifth Edition</a:t>
            </a:r>
          </a:p>
        </p:txBody>
      </p:sp>
      <p:sp>
        <p:nvSpPr>
          <p:cNvPr id="3" name="Subtitle 2">
            <a:extLst>
              <a:ext uri="{FF2B5EF4-FFF2-40B4-BE49-F238E27FC236}">
                <a16:creationId xmlns:a16="http://schemas.microsoft.com/office/drawing/2014/main" id="{568183F8-C1B8-4CD2-A60B-092C1726D073}"/>
              </a:ext>
            </a:extLst>
          </p:cNvPr>
          <p:cNvSpPr>
            <a:spLocks noGrp="1"/>
          </p:cNvSpPr>
          <p:nvPr>
            <p:ph type="subTitle" idx="1"/>
          </p:nvPr>
        </p:nvSpPr>
        <p:spPr/>
        <p:txBody>
          <a:bodyPr/>
          <a:lstStyle/>
          <a:p>
            <a:r>
              <a:rPr lang="en-US" dirty="0"/>
              <a:t>William J. Palm III</a:t>
            </a:r>
          </a:p>
        </p:txBody>
      </p:sp>
      <p:sp>
        <p:nvSpPr>
          <p:cNvPr id="6" name="Footer Placeholder 2">
            <a:extLst>
              <a:ext uri="{FF2B5EF4-FFF2-40B4-BE49-F238E27FC236}">
                <a16:creationId xmlns:a16="http://schemas.microsoft.com/office/drawing/2014/main" id="{FD14E126-07CF-4986-AEC1-122911EBE6C9}"/>
              </a:ext>
            </a:extLst>
          </p:cNvPr>
          <p:cNvSpPr txBox="1">
            <a:spLocks/>
          </p:cNvSpPr>
          <p:nvPr/>
        </p:nvSpPr>
        <p:spPr>
          <a:xfrm>
            <a:off x="0" y="6478588"/>
            <a:ext cx="9144000" cy="379412"/>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spcAft>
                <a:spcPct val="0"/>
              </a:spcAft>
              <a:defRPr/>
            </a:pPr>
            <a:r>
              <a:rPr lang="en-US" sz="800" dirty="0">
                <a:solidFill>
                  <a:srgbClr val="000000"/>
                </a:solidFill>
                <a:latin typeface="Times New Roman" panose="02020603050405020304" pitchFamily="18" charset="0"/>
                <a:cs typeface="Times New Roman" panose="02020603050405020304" pitchFamily="18" charset="0"/>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26354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91E7-6F9B-4606-B504-6D5A2E8D55B9}"/>
              </a:ext>
            </a:extLst>
          </p:cNvPr>
          <p:cNvSpPr>
            <a:spLocks noGrp="1"/>
          </p:cNvSpPr>
          <p:nvPr>
            <p:ph type="title"/>
          </p:nvPr>
        </p:nvSpPr>
        <p:spPr>
          <a:xfrm>
            <a:off x="342900" y="136257"/>
            <a:ext cx="8458200" cy="843800"/>
          </a:xfrm>
        </p:spPr>
        <p:txBody>
          <a:bodyPr/>
          <a:lstStyle/>
          <a:p>
            <a:r>
              <a:rPr lang="en-IN" dirty="0"/>
              <a:t>The </a:t>
            </a:r>
            <a:r>
              <a:rPr lang="en-IN" dirty="0" err="1">
                <a:latin typeface="Courier Std"/>
              </a:rPr>
              <a:t>fplot</a:t>
            </a:r>
            <a:r>
              <a:rPr lang="en-IN" dirty="0"/>
              <a:t> Function </a:t>
            </a:r>
            <a:r>
              <a:rPr lang="en-IN" sz="1200" dirty="0"/>
              <a:t>1</a:t>
            </a:r>
          </a:p>
        </p:txBody>
      </p:sp>
      <p:sp>
        <p:nvSpPr>
          <p:cNvPr id="3" name="Content Placeholder 2">
            <a:extLst>
              <a:ext uri="{FF2B5EF4-FFF2-40B4-BE49-F238E27FC236}">
                <a16:creationId xmlns:a16="http://schemas.microsoft.com/office/drawing/2014/main" id="{C0F75550-1CD4-41D8-8CA7-31035DDEE752}"/>
              </a:ext>
            </a:extLst>
          </p:cNvPr>
          <p:cNvSpPr>
            <a:spLocks noGrp="1"/>
          </p:cNvSpPr>
          <p:nvPr>
            <p:ph sz="quarter" idx="11"/>
          </p:nvPr>
        </p:nvSpPr>
        <p:spPr>
          <a:xfrm>
            <a:off x="342900" y="986768"/>
            <a:ext cx="8191500" cy="1321724"/>
          </a:xfrm>
        </p:spPr>
        <p:txBody>
          <a:bodyPr>
            <a:normAutofit/>
          </a:bodyPr>
          <a:lstStyle/>
          <a:p>
            <a:r>
              <a:rPr lang="en-GB" dirty="0"/>
              <a:t>The </a:t>
            </a:r>
            <a:r>
              <a:rPr lang="en-GB" dirty="0" err="1">
                <a:latin typeface="Courier Std"/>
              </a:rPr>
              <a:t>fplot</a:t>
            </a:r>
            <a:r>
              <a:rPr lang="en-GB" dirty="0"/>
              <a:t> function chooses a small enough spacing to display the function’s full </a:t>
            </a:r>
            <a:r>
              <a:rPr lang="en-GB" dirty="0" err="1"/>
              <a:t>behavior</a:t>
            </a:r>
            <a:r>
              <a:rPr lang="en-GB" dirty="0"/>
              <a:t>.</a:t>
            </a:r>
            <a:endParaRPr lang="en-IN" dirty="0"/>
          </a:p>
        </p:txBody>
      </p:sp>
      <p:sp>
        <p:nvSpPr>
          <p:cNvPr id="4" name="Content Placeholder 3">
            <a:extLst>
              <a:ext uri="{FF2B5EF4-FFF2-40B4-BE49-F238E27FC236}">
                <a16:creationId xmlns:a16="http://schemas.microsoft.com/office/drawing/2014/main" id="{45047AD1-0C36-4F88-A33F-68B06A62B059}"/>
              </a:ext>
            </a:extLst>
          </p:cNvPr>
          <p:cNvSpPr>
            <a:spLocks noGrp="1"/>
          </p:cNvSpPr>
          <p:nvPr>
            <p:ph sz="quarter" idx="4294967295"/>
          </p:nvPr>
        </p:nvSpPr>
        <p:spPr>
          <a:xfrm>
            <a:off x="342900" y="1833865"/>
            <a:ext cx="5188470" cy="1517934"/>
          </a:xfrm>
        </p:spPr>
        <p:txBody>
          <a:bodyPr>
            <a:normAutofit/>
          </a:bodyPr>
          <a:lstStyle/>
          <a:p>
            <a:r>
              <a:rPr lang="es-ES" sz="2400" dirty="0"/>
              <a:t>% </a:t>
            </a:r>
            <a:r>
              <a:rPr lang="es-ES" sz="2400" dirty="0" err="1"/>
              <a:t>The</a:t>
            </a:r>
            <a:r>
              <a:rPr lang="es-ES" sz="2400" dirty="0"/>
              <a:t> </a:t>
            </a:r>
            <a:r>
              <a:rPr lang="es-ES" sz="2400" dirty="0" err="1"/>
              <a:t>Code</a:t>
            </a:r>
            <a:endParaRPr lang="es-ES" sz="2400" dirty="0"/>
          </a:p>
          <a:p>
            <a:r>
              <a:rPr lang="es-ES" sz="2400" dirty="0"/>
              <a:t>f = @(x) (cos(tan(x)) − tan(sin(x)));</a:t>
            </a:r>
          </a:p>
          <a:p>
            <a:r>
              <a:rPr lang="es-ES" sz="2400" dirty="0" err="1"/>
              <a:t>fplot</a:t>
            </a:r>
            <a:r>
              <a:rPr lang="es-ES" sz="2400" dirty="0"/>
              <a:t>(f,[1 2])</a:t>
            </a:r>
            <a:endParaRPr lang="en-IN" sz="2400" dirty="0"/>
          </a:p>
        </p:txBody>
      </p:sp>
      <p:pic>
        <p:nvPicPr>
          <p:cNvPr id="13" name="Picture 3" descr="A graph of x against y-axis shows a fluctuating curve that is generated with fplot.">
            <a:extLst>
              <a:ext uri="{FF2B5EF4-FFF2-40B4-BE49-F238E27FC236}">
                <a16:creationId xmlns:a16="http://schemas.microsoft.com/office/drawing/2014/main" id="{7FD4E641-4E02-4CDB-B1F6-2E405BB36C51}"/>
              </a:ext>
            </a:extLst>
          </p:cNvPr>
          <p:cNvPicPr>
            <a:picLocks noChangeAspect="1" noChangeArrowheads="1"/>
          </p:cNvPicPr>
          <p:nvPr/>
        </p:nvPicPr>
        <p:blipFill>
          <a:blip r:embed="rId2" cstate="print"/>
          <a:srcRect/>
          <a:stretch>
            <a:fillRect/>
          </a:stretch>
        </p:blipFill>
        <p:spPr bwMode="auto">
          <a:xfrm>
            <a:off x="2470202" y="3012400"/>
            <a:ext cx="4185433" cy="3252725"/>
          </a:xfrm>
          <a:prstGeom prst="rect">
            <a:avLst/>
          </a:prstGeom>
          <a:noFill/>
          <a:ln w="9525" algn="ctr">
            <a:noFill/>
            <a:miter lim="800000"/>
            <a:headEnd/>
            <a:tailEnd/>
          </a:ln>
          <a:effectLst/>
        </p:spPr>
      </p:pic>
      <p:sp>
        <p:nvSpPr>
          <p:cNvPr id="9" name="Text Placeholder 8">
            <a:extLst>
              <a:ext uri="{FF2B5EF4-FFF2-40B4-BE49-F238E27FC236}">
                <a16:creationId xmlns:a16="http://schemas.microsoft.com/office/drawing/2014/main" id="{A54DC81B-2BC4-4BDE-B5C9-551961BF4BD0}"/>
              </a:ext>
            </a:extLst>
          </p:cNvPr>
          <p:cNvSpPr>
            <a:spLocks noGrp="1"/>
          </p:cNvSpPr>
          <p:nvPr>
            <p:ph type="body" sz="quarter" idx="4294967295"/>
          </p:nvPr>
        </p:nvSpPr>
        <p:spPr>
          <a:xfrm>
            <a:off x="3369564" y="6326778"/>
            <a:ext cx="2404872" cy="253637"/>
          </a:xfrm>
        </p:spPr>
        <p:txBody>
          <a:bodyPr>
            <a:normAutofit fontScale="32500" lnSpcReduction="20000"/>
          </a:bodyPr>
          <a:lstStyle/>
          <a:p>
            <a:pPr algn="ctr"/>
            <a:r>
              <a:rPr lang="en-GB" dirty="0">
                <a:hlinkClick r:id="" action="ppaction://noaction"/>
              </a:rPr>
              <a:t>Access the text alternative for slide images.</a:t>
            </a:r>
            <a:endParaRPr lang="en-GB" dirty="0"/>
          </a:p>
        </p:txBody>
      </p:sp>
      <p:sp>
        <p:nvSpPr>
          <p:cNvPr id="11" name="Slide Number Placeholder 10">
            <a:extLst>
              <a:ext uri="{FF2B5EF4-FFF2-40B4-BE49-F238E27FC236}">
                <a16:creationId xmlns:a16="http://schemas.microsoft.com/office/drawing/2014/main" id="{467046B0-1648-40C6-BC18-406E8E596563}"/>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93439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91E7-6F9B-4606-B504-6D5A2E8D55B9}"/>
              </a:ext>
            </a:extLst>
          </p:cNvPr>
          <p:cNvSpPr>
            <a:spLocks noGrp="1"/>
          </p:cNvSpPr>
          <p:nvPr>
            <p:ph type="title"/>
          </p:nvPr>
        </p:nvSpPr>
        <p:spPr>
          <a:xfrm>
            <a:off x="342900" y="136257"/>
            <a:ext cx="8458200" cy="843800"/>
          </a:xfrm>
        </p:spPr>
        <p:txBody>
          <a:bodyPr/>
          <a:lstStyle/>
          <a:p>
            <a:r>
              <a:rPr lang="en-IN" dirty="0"/>
              <a:t>The </a:t>
            </a:r>
            <a:r>
              <a:rPr lang="en-IN" dirty="0" err="1">
                <a:latin typeface="Courier Std"/>
              </a:rPr>
              <a:t>fplot</a:t>
            </a:r>
            <a:r>
              <a:rPr lang="en-IN" dirty="0"/>
              <a:t> Function </a:t>
            </a:r>
            <a:r>
              <a:rPr lang="en-IN" sz="1200" dirty="0"/>
              <a:t>2</a:t>
            </a:r>
          </a:p>
        </p:txBody>
      </p:sp>
      <p:sp>
        <p:nvSpPr>
          <p:cNvPr id="3" name="Content Placeholder 2">
            <a:extLst>
              <a:ext uri="{FF2B5EF4-FFF2-40B4-BE49-F238E27FC236}">
                <a16:creationId xmlns:a16="http://schemas.microsoft.com/office/drawing/2014/main" id="{C0F75550-1CD4-41D8-8CA7-31035DDEE752}"/>
              </a:ext>
            </a:extLst>
          </p:cNvPr>
          <p:cNvSpPr>
            <a:spLocks noGrp="1"/>
          </p:cNvSpPr>
          <p:nvPr>
            <p:ph sz="quarter" idx="11"/>
          </p:nvPr>
        </p:nvSpPr>
        <p:spPr>
          <a:xfrm>
            <a:off x="342900" y="986768"/>
            <a:ext cx="7601887" cy="905952"/>
          </a:xfrm>
        </p:spPr>
        <p:txBody>
          <a:bodyPr>
            <a:normAutofit/>
          </a:bodyPr>
          <a:lstStyle/>
          <a:p>
            <a:r>
              <a:rPr lang="en-GB" dirty="0"/>
              <a:t>The same function plotted with the </a:t>
            </a:r>
            <a:r>
              <a:rPr lang="en-GB" dirty="0">
                <a:latin typeface="Courier Std"/>
              </a:rPr>
              <a:t>plot</a:t>
            </a:r>
            <a:r>
              <a:rPr lang="en-GB" dirty="0"/>
              <a:t> command. A spacing of 0.01 misses some oscillations.</a:t>
            </a:r>
          </a:p>
        </p:txBody>
      </p:sp>
      <p:pic>
        <p:nvPicPr>
          <p:cNvPr id="14" name="Picture 3" descr="A graph of x against y-axis shows a fluctuating curve that is generated with fplot.">
            <a:extLst>
              <a:ext uri="{FF2B5EF4-FFF2-40B4-BE49-F238E27FC236}">
                <a16:creationId xmlns:a16="http://schemas.microsoft.com/office/drawing/2014/main" id="{53EDAF20-7B0B-4282-ADA5-04B579794424}"/>
              </a:ext>
            </a:extLst>
          </p:cNvPr>
          <p:cNvPicPr>
            <a:picLocks noChangeAspect="1" noChangeArrowheads="1"/>
          </p:cNvPicPr>
          <p:nvPr/>
        </p:nvPicPr>
        <p:blipFill>
          <a:blip r:embed="rId2" cstate="print"/>
          <a:srcRect/>
          <a:stretch>
            <a:fillRect/>
          </a:stretch>
        </p:blipFill>
        <p:spPr bwMode="auto">
          <a:xfrm>
            <a:off x="1676622" y="1892720"/>
            <a:ext cx="5790756" cy="4343400"/>
          </a:xfrm>
          <a:prstGeom prst="rect">
            <a:avLst/>
          </a:prstGeom>
          <a:noFill/>
          <a:ln w="9525" algn="ctr">
            <a:noFill/>
            <a:miter lim="800000"/>
            <a:headEnd/>
            <a:tailEnd/>
          </a:ln>
          <a:effectLst/>
        </p:spPr>
      </p:pic>
      <p:sp>
        <p:nvSpPr>
          <p:cNvPr id="9" name="Text Placeholder 8">
            <a:extLst>
              <a:ext uri="{FF2B5EF4-FFF2-40B4-BE49-F238E27FC236}">
                <a16:creationId xmlns:a16="http://schemas.microsoft.com/office/drawing/2014/main" id="{A54DC81B-2BC4-4BDE-B5C9-551961BF4BD0}"/>
              </a:ext>
            </a:extLst>
          </p:cNvPr>
          <p:cNvSpPr>
            <a:spLocks noGrp="1"/>
          </p:cNvSpPr>
          <p:nvPr>
            <p:ph type="body" sz="quarter" idx="4294967295"/>
          </p:nvPr>
        </p:nvSpPr>
        <p:spPr>
          <a:xfrm>
            <a:off x="3369564" y="6326778"/>
            <a:ext cx="2404872" cy="253637"/>
          </a:xfrm>
        </p:spPr>
        <p:txBody>
          <a:bodyPr>
            <a:normAutofit fontScale="32500" lnSpcReduction="20000"/>
          </a:bodyPr>
          <a:lstStyle/>
          <a:p>
            <a:pPr algn="ctr"/>
            <a:r>
              <a:rPr lang="en-GB" dirty="0">
                <a:hlinkClick r:id="" action="ppaction://noaction"/>
              </a:rPr>
              <a:t>Access the text alternative for slide images.</a:t>
            </a:r>
            <a:endParaRPr lang="en-GB" dirty="0"/>
          </a:p>
        </p:txBody>
      </p:sp>
      <p:sp>
        <p:nvSpPr>
          <p:cNvPr id="11" name="Slide Number Placeholder 10">
            <a:extLst>
              <a:ext uri="{FF2B5EF4-FFF2-40B4-BE49-F238E27FC236}">
                <a16:creationId xmlns:a16="http://schemas.microsoft.com/office/drawing/2014/main" id="{467046B0-1648-40C6-BC18-406E8E596563}"/>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276155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BC09F5-2C70-A55C-78C0-EF15AE8C7757}"/>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
        <p:nvSpPr>
          <p:cNvPr id="5" name="TextBox 4">
            <a:extLst>
              <a:ext uri="{FF2B5EF4-FFF2-40B4-BE49-F238E27FC236}">
                <a16:creationId xmlns:a16="http://schemas.microsoft.com/office/drawing/2014/main" id="{51B0301D-6114-2FC3-3839-D15C3CF33EC5}"/>
              </a:ext>
            </a:extLst>
          </p:cNvPr>
          <p:cNvSpPr txBox="1"/>
          <p:nvPr/>
        </p:nvSpPr>
        <p:spPr>
          <a:xfrm>
            <a:off x="489613" y="6647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Plotting polynomials with the </a:t>
            </a:r>
            <a:r>
              <a:rPr lang="en-US" sz="2000" b="1" dirty="0" err="1">
                <a:solidFill>
                  <a:srgbClr val="00B050"/>
                </a:solidFill>
                <a:latin typeface="Times New Roman" panose="02020603050405020304" pitchFamily="18" charset="0"/>
                <a:cs typeface="Times New Roman" panose="02020603050405020304" pitchFamily="18" charset="0"/>
              </a:rPr>
              <a:t>polyval</a:t>
            </a:r>
            <a:r>
              <a:rPr lang="en-US" sz="2000" b="1" dirty="0">
                <a:solidFill>
                  <a:srgbClr val="00B050"/>
                </a:solidFill>
                <a:latin typeface="Times New Roman" panose="02020603050405020304" pitchFamily="18" charset="0"/>
                <a:cs typeface="Times New Roman" panose="02020603050405020304" pitchFamily="18" charset="0"/>
              </a:rPr>
              <a:t> function:</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7AA99DE6-60B7-9374-70B4-538A983F97C7}"/>
                  </a:ext>
                </a:extLst>
              </p:cNvPr>
              <p:cNvSpPr txBox="1">
                <a:spLocks/>
              </p:cNvSpPr>
              <p:nvPr/>
            </p:nvSpPr>
            <p:spPr>
              <a:xfrm>
                <a:off x="489613" y="1058062"/>
                <a:ext cx="8229600" cy="752524"/>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800"/>
                  </a:spcBef>
                  <a:spcAft>
                    <a:spcPts val="600"/>
                  </a:spcAft>
                  <a:buClrTx/>
                  <a:buSzTx/>
                  <a:buFont typeface="Arial" panose="020B0604020202020204" pitchFamily="34" charset="0"/>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To plot the polynomial 3</a:t>
                </a:r>
                <a14:m>
                  <m:oMath xmlns:m="http://schemas.openxmlformats.org/officeDocument/2006/math">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cs typeface="Times New Roman" panose="02020603050405020304" pitchFamily="18" charset="0"/>
                      </a:rPr>
                      <m:t>𝑥</m:t>
                    </m:r>
                  </m:oMath>
                </a14:m>
                <a:r>
                  <a:rPr kumimoji="0" lang="en-US" sz="2000" b="0" i="0" u="none" strike="noStrike" kern="1200" cap="none" spc="0" normalizeH="0" baseline="3000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5</a:t>
                </a:r>
                <a14:m>
                  <m:oMath xmlns:m="http://schemas.openxmlformats.org/officeDocument/2006/math">
                    <m:r>
                      <a:rPr kumimoji="0" lang="en-US" sz="2000" b="0" i="0" u="none" strike="noStrike" kern="1200" cap="none" spc="0" normalizeH="0" baseline="0" noProof="0" dirty="0" smtClean="0">
                        <a:ln>
                          <a:noFill/>
                        </a:ln>
                        <a:solidFill>
                          <a:sysClr val="windowText" lastClr="000000"/>
                        </a:solidFill>
                        <a:effectLst/>
                        <a:uLnTx/>
                        <a:uFillTx/>
                        <a:latin typeface="Cambria Math"/>
                      </a:rPr>
                      <m:t> </m:t>
                    </m:r>
                    <m:r>
                      <a:rPr kumimoji="0" lang="en-US" sz="2000" b="0" i="1" u="none" strike="noStrike" kern="1200" cap="none" spc="0" normalizeH="0" baseline="0" noProof="0" dirty="0" smtClean="0">
                        <a:ln>
                          <a:noFill/>
                        </a:ln>
                        <a:solidFill>
                          <a:sysClr val="windowText" lastClr="000000"/>
                        </a:solidFill>
                        <a:effectLst/>
                        <a:uLnTx/>
                        <a:uFillTx/>
                        <a:latin typeface="Cambria Math"/>
                      </a:rPr>
                      <m:t>+ </m:t>
                    </m:r>
                  </m:oMath>
                </a14:m>
                <a:r>
                  <a:rPr kumimoji="0" lang="en-US"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2</a:t>
                </a:r>
                <a14:m>
                  <m:oMath xmlns:m="http://schemas.openxmlformats.org/officeDocument/2006/math">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cs typeface="Times New Roman" panose="02020603050405020304" pitchFamily="18" charset="0"/>
                      </a:rPr>
                      <m:t>𝑥</m:t>
                    </m:r>
                  </m:oMath>
                </a14:m>
                <a:r>
                  <a:rPr kumimoji="0" lang="en-US" sz="2000" b="0" i="0" u="none" strike="noStrike" kern="1200" cap="none" spc="0" normalizeH="0" baseline="3000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4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a:rPr>
                      <m:t>−</m:t>
                    </m:r>
                  </m:oMath>
                </a14:m>
                <a:r>
                  <a:rPr kumimoji="0" lang="en-US"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100</a:t>
                </a:r>
                <a14:m>
                  <m:oMath xmlns:m="http://schemas.openxmlformats.org/officeDocument/2006/math">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cs typeface="Times New Roman" panose="02020603050405020304" pitchFamily="18" charset="0"/>
                      </a:rPr>
                      <m:t>𝑥</m:t>
                    </m:r>
                  </m:oMath>
                </a14:m>
                <a:r>
                  <a:rPr kumimoji="0" lang="en-US" sz="2000" b="0" i="0" u="none" strike="noStrike" kern="1200" cap="none" spc="0" normalizeH="0" baseline="3000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3</a:t>
                </a:r>
                <a14:m>
                  <m:oMath xmlns:m="http://schemas.openxmlformats.org/officeDocument/2006/math">
                    <m:r>
                      <a:rPr kumimoji="0" lang="en-US" sz="2000" b="0" i="0" u="none" strike="noStrike" kern="1200" cap="none" spc="0" normalizeH="0" baseline="0" noProof="0" dirty="0" smtClean="0">
                        <a:ln>
                          <a:noFill/>
                        </a:ln>
                        <a:solidFill>
                          <a:sysClr val="windowText" lastClr="000000"/>
                        </a:solidFill>
                        <a:effectLst/>
                        <a:uLnTx/>
                        <a:uFillTx/>
                        <a:latin typeface="Cambria Math"/>
                      </a:rPr>
                      <m:t> </m:t>
                    </m:r>
                    <m:r>
                      <a:rPr kumimoji="0" lang="en-US" sz="2000" b="0" i="1" u="none" strike="noStrike" kern="1200" cap="none" spc="0" normalizeH="0" baseline="0" noProof="0" dirty="0" smtClean="0">
                        <a:ln>
                          <a:noFill/>
                        </a:ln>
                        <a:solidFill>
                          <a:sysClr val="windowText" lastClr="000000"/>
                        </a:solidFill>
                        <a:effectLst/>
                        <a:uLnTx/>
                        <a:uFillTx/>
                        <a:latin typeface="Cambria Math"/>
                      </a:rPr>
                      <m:t>+</m:t>
                    </m:r>
                  </m:oMath>
                </a14:m>
                <a:r>
                  <a:rPr kumimoji="0" lang="en-US"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2</a:t>
                </a:r>
                <a14:m>
                  <m:oMath xmlns:m="http://schemas.openxmlformats.org/officeDocument/2006/math">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cs typeface="Times New Roman" panose="02020603050405020304" pitchFamily="18" charset="0"/>
                      </a:rPr>
                      <m:t>𝑥</m:t>
                    </m:r>
                  </m:oMath>
                </a14:m>
                <a:r>
                  <a:rPr kumimoji="0" lang="en-US" sz="2000" b="0" i="0" u="none" strike="noStrike" kern="1200" cap="none" spc="0" normalizeH="0" baseline="3000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2</a:t>
                </a:r>
                <a:r>
                  <a:rPr kumimoji="0" lang="en-US"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a:rPr>
                      <m:t>−</m:t>
                    </m:r>
                  </m:oMath>
                </a14:m>
                <a:r>
                  <a:rPr kumimoji="0" lang="en-US"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7</a:t>
                </a:r>
                <a:r>
                  <a:rPr lang="en-US" sz="2000" i="1" dirty="0">
                    <a:solidFill>
                      <a:sysClr val="windowText" lastClr="000000"/>
                    </a:solidFill>
                    <a:latin typeface="Times New Roman" panose="02020603050405020304" pitchFamily="18" charset="0"/>
                    <a:cs typeface="Times New Roman" panose="02020603050405020304" pitchFamily="18" charset="0"/>
                  </a:rPr>
                  <a:t>x</a:t>
                </a:r>
                <a14:m>
                  <m:oMath xmlns:m="http://schemas.openxmlformats.org/officeDocument/2006/math">
                    <m:r>
                      <a:rPr kumimoji="0" lang="en-US" sz="2000" b="0" i="1" u="none" strike="noStrike" kern="1200" cap="none" spc="0" normalizeH="0" baseline="0" noProof="0" dirty="0" smtClean="0">
                        <a:ln>
                          <a:noFill/>
                        </a:ln>
                        <a:solidFill>
                          <a:sysClr val="windowText" lastClr="000000"/>
                        </a:solidFill>
                        <a:effectLst/>
                        <a:uLnTx/>
                        <a:uFillTx/>
                        <a:latin typeface="Cambria Math"/>
                      </a:rPr>
                      <m:t> + </m:t>
                    </m:r>
                  </m:oMath>
                </a14:m>
                <a:r>
                  <a:rPr kumimoji="0" lang="en-US"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90 over the range</a:t>
                </a:r>
                <a14:m>
                  <m:oMath xmlns:m="http://schemas.openxmlformats.org/officeDocument/2006/math">
                    <m:r>
                      <a:rPr kumimoji="0" lang="en-US" sz="2000" b="0" i="0" u="none" strike="noStrike" kern="1200" cap="none" spc="0" normalizeH="0" baseline="0" noProof="0" dirty="0" smtClean="0">
                        <a:ln>
                          <a:noFill/>
                        </a:ln>
                        <a:solidFill>
                          <a:sysClr val="windowText" lastClr="000000"/>
                        </a:solidFill>
                        <a:effectLst/>
                        <a:uLnTx/>
                        <a:uFillTx/>
                        <a:latin typeface="Cambria Math"/>
                      </a:rPr>
                      <m:t> </m:t>
                    </m:r>
                    <m:r>
                      <a:rPr kumimoji="0" lang="en-US" sz="2000" b="0" i="1" u="none" strike="noStrike" kern="1200" cap="none" spc="0" normalizeH="0" baseline="0" noProof="0" dirty="0" smtClean="0">
                        <a:ln>
                          <a:noFill/>
                        </a:ln>
                        <a:solidFill>
                          <a:sysClr val="windowText" lastClr="000000"/>
                        </a:solidFill>
                        <a:effectLst/>
                        <a:uLnTx/>
                        <a:uFillTx/>
                        <a:latin typeface="Cambria Math"/>
                      </a:rPr>
                      <m:t>− </m:t>
                    </m:r>
                  </m:oMath>
                </a14:m>
                <a:r>
                  <a:rPr kumimoji="0" lang="en-US"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6</a:t>
                </a:r>
                <a14:m>
                  <m:oMath xmlns:m="http://schemas.openxmlformats.org/officeDocument/2006/math">
                    <m:r>
                      <a:rPr kumimoji="0" lang="en-US" sz="2000" b="0" i="0" u="none" strike="noStrike" kern="1200" cap="none" spc="0" normalizeH="0" baseline="0" noProof="0" dirty="0" smtClean="0">
                        <a:ln>
                          <a:noFill/>
                        </a:ln>
                        <a:solidFill>
                          <a:sysClr val="windowText" lastClr="000000"/>
                        </a:solidFill>
                        <a:effectLst/>
                        <a:uLnTx/>
                        <a:uFillTx/>
                        <a:latin typeface="Cambria Math"/>
                        <a:ea typeface="Cambria Math"/>
                      </a:rPr>
                      <m:t> </m:t>
                    </m:r>
                    <m:r>
                      <a:rPr kumimoji="0" lang="en-US" sz="2000" b="0" i="1" u="none" strike="noStrike" kern="1200" cap="none" spc="0" normalizeH="0" baseline="0" noProof="0" dirty="0" smtClean="0">
                        <a:ln>
                          <a:noFill/>
                        </a:ln>
                        <a:solidFill>
                          <a:sysClr val="windowText" lastClr="000000"/>
                        </a:solidFill>
                        <a:effectLst/>
                        <a:uLnTx/>
                        <a:uFillTx/>
                        <a:latin typeface="Cambria Math"/>
                        <a:ea typeface="Cambria Math"/>
                      </a:rPr>
                      <m:t>≤</m:t>
                    </m:r>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Cambria Math"/>
                      </a:rPr>
                      <m:t>𝑥</m:t>
                    </m:r>
                    <m:r>
                      <a:rPr kumimoji="0" lang="en-US" sz="2000" b="0" i="1" u="none" strike="noStrike" kern="1200" cap="none" spc="0" normalizeH="0" baseline="0" noProof="0" dirty="0" smtClean="0">
                        <a:ln>
                          <a:noFill/>
                        </a:ln>
                        <a:solidFill>
                          <a:sysClr val="windowText" lastClr="000000"/>
                        </a:solidFill>
                        <a:effectLst/>
                        <a:uLnTx/>
                        <a:uFillTx/>
                        <a:latin typeface="Cambria Math"/>
                        <a:ea typeface="Cambria Math"/>
                      </a:rPr>
                      <m:t> </m:t>
                    </m:r>
                    <m:r>
                      <a:rPr kumimoji="0" lang="en-US" sz="2000" b="0" i="1" u="none" strike="noStrike" kern="1200" cap="none" spc="0" normalizeH="0" baseline="0" noProof="0" dirty="0">
                        <a:ln>
                          <a:noFill/>
                        </a:ln>
                        <a:solidFill>
                          <a:sysClr val="windowText" lastClr="000000"/>
                        </a:solidFill>
                        <a:effectLst/>
                        <a:uLnTx/>
                        <a:uFillTx/>
                        <a:latin typeface="Cambria Math"/>
                        <a:ea typeface="Cambria Math"/>
                      </a:rPr>
                      <m:t>≤</m:t>
                    </m:r>
                  </m:oMath>
                </a14:m>
                <a:r>
                  <a:rPr kumimoji="0" lang="en-US"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6 with a spacing of 0.01, you type:</a:t>
                </a:r>
              </a:p>
            </p:txBody>
          </p:sp>
        </mc:Choice>
        <mc:Fallback xmlns="">
          <p:sp>
            <p:nvSpPr>
              <p:cNvPr id="6" name="Content Placeholder 2">
                <a:extLst>
                  <a:ext uri="{FF2B5EF4-FFF2-40B4-BE49-F238E27FC236}">
                    <a16:creationId xmlns:a16="http://schemas.microsoft.com/office/drawing/2014/main" id="{7AA99DE6-60B7-9374-70B4-538A983F97C7}"/>
                  </a:ext>
                </a:extLst>
              </p:cNvPr>
              <p:cNvSpPr txBox="1">
                <a:spLocks noRot="1" noChangeAspect="1" noMove="1" noResize="1" noEditPoints="1" noAdjustHandles="1" noChangeArrowheads="1" noChangeShapeType="1" noTextEdit="1"/>
              </p:cNvSpPr>
              <p:nvPr/>
            </p:nvSpPr>
            <p:spPr>
              <a:xfrm>
                <a:off x="489613" y="1058062"/>
                <a:ext cx="8229600" cy="752524"/>
              </a:xfrm>
              <a:prstGeom prst="rect">
                <a:avLst/>
              </a:prstGeom>
              <a:blipFill>
                <a:blip r:embed="rId2"/>
                <a:stretch>
                  <a:fillRect l="-741" t="-4878" r="-815" b="-813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B636E583-7E73-86F6-88C9-4E6335BCF9FB}"/>
              </a:ext>
            </a:extLst>
          </p:cNvPr>
          <p:cNvPicPr>
            <a:picLocks noChangeAspect="1"/>
          </p:cNvPicPr>
          <p:nvPr/>
        </p:nvPicPr>
        <p:blipFill>
          <a:blip r:embed="rId3"/>
          <a:stretch>
            <a:fillRect/>
          </a:stretch>
        </p:blipFill>
        <p:spPr>
          <a:xfrm>
            <a:off x="5147853" y="2329731"/>
            <a:ext cx="3825240" cy="3147060"/>
          </a:xfrm>
          <a:prstGeom prst="rect">
            <a:avLst/>
          </a:prstGeom>
        </p:spPr>
      </p:pic>
      <p:pic>
        <p:nvPicPr>
          <p:cNvPr id="8" name="Picture 7">
            <a:extLst>
              <a:ext uri="{FF2B5EF4-FFF2-40B4-BE49-F238E27FC236}">
                <a16:creationId xmlns:a16="http://schemas.microsoft.com/office/drawing/2014/main" id="{D596E03E-0AC9-8887-040F-08B6055D6684}"/>
              </a:ext>
            </a:extLst>
          </p:cNvPr>
          <p:cNvPicPr>
            <a:picLocks noChangeAspect="1"/>
          </p:cNvPicPr>
          <p:nvPr/>
        </p:nvPicPr>
        <p:blipFill>
          <a:blip r:embed="rId4"/>
          <a:stretch>
            <a:fillRect/>
          </a:stretch>
        </p:blipFill>
        <p:spPr>
          <a:xfrm>
            <a:off x="489613" y="3273029"/>
            <a:ext cx="4476750" cy="666750"/>
          </a:xfrm>
          <a:prstGeom prst="rect">
            <a:avLst/>
          </a:prstGeom>
        </p:spPr>
      </p:pic>
    </p:spTree>
    <p:extLst>
      <p:ext uri="{BB962C8B-B14F-4D97-AF65-F5344CB8AC3E}">
        <p14:creationId xmlns:p14="http://schemas.microsoft.com/office/powerpoint/2010/main" val="94942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BC09F5-2C70-A55C-78C0-EF15AE8C7757}"/>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
        <p:nvSpPr>
          <p:cNvPr id="3" name="TextBox 2">
            <a:extLst>
              <a:ext uri="{FF2B5EF4-FFF2-40B4-BE49-F238E27FC236}">
                <a16:creationId xmlns:a16="http://schemas.microsoft.com/office/drawing/2014/main" id="{C89DE4D3-B038-CAB8-643D-4C787B30960F}"/>
              </a:ext>
            </a:extLst>
          </p:cNvPr>
          <p:cNvSpPr txBox="1"/>
          <p:nvPr/>
        </p:nvSpPr>
        <p:spPr>
          <a:xfrm>
            <a:off x="489613" y="6647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Question 1</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8EEE4FB-6F00-FBC2-B3E4-65342B4384D8}"/>
                  </a:ext>
                </a:extLst>
              </p:cNvPr>
              <p:cNvSpPr/>
              <p:nvPr/>
            </p:nvSpPr>
            <p:spPr>
              <a:xfrm>
                <a:off x="399494" y="1064862"/>
                <a:ext cx="8254893" cy="736868"/>
              </a:xfrm>
              <a:prstGeom prst="rect">
                <a:avLst/>
              </a:prstGeom>
            </p:spPr>
            <p:txBody>
              <a:bodyPr wrap="square">
                <a:spAutoFit/>
              </a:bodyPr>
              <a:lstStyle/>
              <a:p>
                <a:pPr algn="just"/>
                <a:r>
                  <a:rPr lang="en-CA" sz="2000" dirty="0">
                    <a:solidFill>
                      <a:prstClr val="black"/>
                    </a:solidFill>
                    <a:latin typeface="Times New Roman" panose="02020603050405020304" pitchFamily="18" charset="0"/>
                    <a:cs typeface="Times New Roman" panose="02020603050405020304" pitchFamily="18" charset="0"/>
                  </a:rPr>
                  <a:t>Q1</a:t>
                </a:r>
                <a:r>
                  <a:rPr lang="en-CA" sz="2000" b="1" dirty="0">
                    <a:solidFill>
                      <a:prstClr val="black"/>
                    </a:solidFill>
                    <a:latin typeface="Times New Roman" panose="02020603050405020304" pitchFamily="18" charset="0"/>
                    <a:cs typeface="Times New Roman" panose="02020603050405020304" pitchFamily="18" charset="0"/>
                  </a:rPr>
                  <a:t>- </a:t>
                </a:r>
                <a:r>
                  <a:rPr lang="en-CA" sz="2000" dirty="0">
                    <a:solidFill>
                      <a:prstClr val="black"/>
                    </a:solidFill>
                    <a:latin typeface="Times New Roman" panose="02020603050405020304" pitchFamily="18" charset="0"/>
                    <a:cs typeface="Times New Roman" panose="02020603050405020304" pitchFamily="18" charset="0"/>
                  </a:rPr>
                  <a:t>Plot the equation </a:t>
                </a:r>
                <a14:m>
                  <m:oMath xmlns:m="http://schemas.openxmlformats.org/officeDocument/2006/math">
                    <m:r>
                      <a:rPr lang="en-CA" sz="2000" i="1" dirty="0" smtClean="0">
                        <a:solidFill>
                          <a:prstClr val="black"/>
                        </a:solidFill>
                        <a:latin typeface="Cambria Math" panose="02040503050406030204" pitchFamily="18" charset="0"/>
                      </a:rPr>
                      <m:t>𝑦</m:t>
                    </m:r>
                    <m:r>
                      <a:rPr lang="en-CA" sz="2000" i="1" dirty="0" smtClean="0">
                        <a:solidFill>
                          <a:prstClr val="black"/>
                        </a:solidFill>
                        <a:latin typeface="Cambria Math" panose="02040503050406030204" pitchFamily="18" charset="0"/>
                      </a:rPr>
                      <m:t> = 0.4 </m:t>
                    </m:r>
                    <m:rad>
                      <m:radPr>
                        <m:degHide m:val="on"/>
                        <m:ctrlPr>
                          <a:rPr lang="en-CA" sz="2000" i="1" dirty="0" smtClean="0">
                            <a:solidFill>
                              <a:prstClr val="black"/>
                            </a:solidFill>
                            <a:latin typeface="Cambria Math" panose="02040503050406030204" pitchFamily="18" charset="0"/>
                          </a:rPr>
                        </m:ctrlPr>
                      </m:radPr>
                      <m:deg/>
                      <m:e>
                        <m:r>
                          <a:rPr lang="en-CA" sz="2000" i="1" dirty="0">
                            <a:solidFill>
                              <a:prstClr val="black"/>
                            </a:solidFill>
                            <a:latin typeface="Cambria Math" panose="02040503050406030204" pitchFamily="18" charset="0"/>
                          </a:rPr>
                          <m:t>1.8</m:t>
                        </m:r>
                        <m:r>
                          <a:rPr lang="en-CA" sz="2000" i="1" dirty="0">
                            <a:solidFill>
                              <a:prstClr val="black"/>
                            </a:solidFill>
                            <a:latin typeface="Cambria Math" panose="02040503050406030204" pitchFamily="18" charset="0"/>
                          </a:rPr>
                          <m:t>𝑥</m:t>
                        </m:r>
                      </m:e>
                    </m:rad>
                    <m:r>
                      <a:rPr lang="en-CA" sz="2000" i="1" dirty="0" smtClean="0">
                        <a:solidFill>
                          <a:prstClr val="black"/>
                        </a:solidFill>
                        <a:latin typeface="Cambria Math" panose="02040503050406030204" pitchFamily="18" charset="0"/>
                      </a:rPr>
                      <m:t> </m:t>
                    </m:r>
                    <m:r>
                      <a:rPr lang="en-CA" sz="2000" i="1" dirty="0">
                        <a:solidFill>
                          <a:prstClr val="black"/>
                        </a:solidFill>
                        <a:latin typeface="Cambria Math" panose="02040503050406030204" pitchFamily="18" charset="0"/>
                      </a:rPr>
                      <m:t>𝑓𝑜𝑟</m:t>
                    </m:r>
                    <m:r>
                      <a:rPr lang="en-CA" sz="2000" i="1" dirty="0">
                        <a:solidFill>
                          <a:prstClr val="black"/>
                        </a:solidFill>
                        <a:latin typeface="Cambria Math" panose="02040503050406030204" pitchFamily="18" charset="0"/>
                      </a:rPr>
                      <m:t> 0 ≤ </m:t>
                    </m:r>
                    <m:r>
                      <a:rPr lang="en-CA" sz="2000" i="1" dirty="0">
                        <a:solidFill>
                          <a:prstClr val="black"/>
                        </a:solidFill>
                        <a:latin typeface="Cambria Math" panose="02040503050406030204" pitchFamily="18" charset="0"/>
                      </a:rPr>
                      <m:t>𝑥</m:t>
                    </m:r>
                    <m:r>
                      <a:rPr lang="en-CA" sz="2000" i="1" dirty="0">
                        <a:solidFill>
                          <a:prstClr val="black"/>
                        </a:solidFill>
                        <a:latin typeface="Cambria Math" panose="02040503050406030204" pitchFamily="18" charset="0"/>
                      </a:rPr>
                      <m:t> ≤ 35   </m:t>
                    </m:r>
                  </m:oMath>
                </a14:m>
                <a:endParaRPr lang="en-CA" sz="2000" i="1" dirty="0">
                  <a:solidFill>
                    <a:prstClr val="black"/>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CA" sz="2000" i="1" dirty="0">
                        <a:solidFill>
                          <a:prstClr val="black"/>
                        </a:solidFill>
                        <a:latin typeface="Cambria Math" panose="02040503050406030204" pitchFamily="18" charset="0"/>
                      </a:rPr>
                      <m:t>𝑎𝑛𝑑</m:t>
                    </m:r>
                    <m:r>
                      <a:rPr lang="en-CA" sz="2000" i="1" dirty="0">
                        <a:solidFill>
                          <a:prstClr val="black"/>
                        </a:solidFill>
                        <a:latin typeface="Cambria Math" panose="02040503050406030204" pitchFamily="18" charset="0"/>
                      </a:rPr>
                      <m:t> 0 ≤ </m:t>
                    </m:r>
                    <m:r>
                      <a:rPr lang="en-CA" sz="2000" i="1" dirty="0">
                        <a:solidFill>
                          <a:prstClr val="black"/>
                        </a:solidFill>
                        <a:latin typeface="Cambria Math" panose="02040503050406030204" pitchFamily="18" charset="0"/>
                      </a:rPr>
                      <m:t>𝑦</m:t>
                    </m:r>
                    <m:r>
                      <a:rPr lang="en-CA" sz="2000" i="1" dirty="0">
                        <a:solidFill>
                          <a:prstClr val="black"/>
                        </a:solidFill>
                        <a:latin typeface="Cambria Math" panose="02040503050406030204" pitchFamily="18" charset="0"/>
                      </a:rPr>
                      <m:t> ≤ 3.5</m:t>
                    </m:r>
                  </m:oMath>
                </a14:m>
                <a:r>
                  <a:rPr lang="en-CA" sz="2000" dirty="0">
                    <a:solidFill>
                      <a:prstClr val="black"/>
                    </a:solidFill>
                    <a:latin typeface="Times New Roman" panose="02020603050405020304" pitchFamily="18" charset="0"/>
                    <a:cs typeface="Times New Roman" panose="02020603050405020304" pitchFamily="18" charset="0"/>
                  </a:rPr>
                  <a:t>.</a:t>
                </a:r>
                <a:endParaRPr lang="en-CA" sz="2000" b="1"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28EEE4FB-6F00-FBC2-B3E4-65342B4384D8}"/>
                  </a:ext>
                </a:extLst>
              </p:cNvPr>
              <p:cNvSpPr>
                <a:spLocks noRot="1" noChangeAspect="1" noMove="1" noResize="1" noEditPoints="1" noAdjustHandles="1" noChangeArrowheads="1" noChangeShapeType="1" noTextEdit="1"/>
              </p:cNvSpPr>
              <p:nvPr/>
            </p:nvSpPr>
            <p:spPr>
              <a:xfrm>
                <a:off x="399494" y="1064862"/>
                <a:ext cx="8254893" cy="736868"/>
              </a:xfrm>
              <a:prstGeom prst="rect">
                <a:avLst/>
              </a:prstGeom>
              <a:blipFill>
                <a:blip r:embed="rId2"/>
                <a:stretch>
                  <a:fillRect l="-812" t="-826" b="-1405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79EC8F1F-E454-4287-EE51-0D69B1F735DA}"/>
              </a:ext>
            </a:extLst>
          </p:cNvPr>
          <p:cNvSpPr/>
          <p:nvPr/>
        </p:nvSpPr>
        <p:spPr>
          <a:xfrm>
            <a:off x="489612" y="1801730"/>
            <a:ext cx="8164775" cy="923330"/>
          </a:xfrm>
          <a:prstGeom prst="rect">
            <a:avLst/>
          </a:prstGeom>
        </p:spPr>
        <p:txBody>
          <a:bodyPr wrap="square">
            <a:spAutoFit/>
          </a:bodyPr>
          <a:lstStyle/>
          <a:p>
            <a:r>
              <a:rPr lang="en-CA" dirty="0">
                <a:solidFill>
                  <a:prstClr val="black"/>
                </a:solidFill>
                <a:latin typeface="Courier New" panose="02070309020205020404" pitchFamily="49" charset="0"/>
              </a:rPr>
              <a:t>Title = Rocket height versus distance</a:t>
            </a:r>
          </a:p>
          <a:p>
            <a:r>
              <a:rPr lang="en-CA" dirty="0">
                <a:solidFill>
                  <a:prstClr val="black"/>
                </a:solidFill>
                <a:latin typeface="Courier New" panose="02070309020205020404" pitchFamily="49" charset="0"/>
              </a:rPr>
              <a:t>X axis label= Distance (miles)</a:t>
            </a:r>
          </a:p>
          <a:p>
            <a:r>
              <a:rPr lang="en-CA" dirty="0">
                <a:solidFill>
                  <a:prstClr val="black"/>
                </a:solidFill>
                <a:latin typeface="Courier New" panose="02070309020205020404" pitchFamily="49" charset="0"/>
              </a:rPr>
              <a:t>Y axis label=Height (miles)</a:t>
            </a:r>
          </a:p>
        </p:txBody>
      </p:sp>
      <p:pic>
        <p:nvPicPr>
          <p:cNvPr id="7" name="Picture 6">
            <a:extLst>
              <a:ext uri="{FF2B5EF4-FFF2-40B4-BE49-F238E27FC236}">
                <a16:creationId xmlns:a16="http://schemas.microsoft.com/office/drawing/2014/main" id="{C049F128-7AF3-55C8-4B10-13AC5B5C993B}"/>
              </a:ext>
            </a:extLst>
          </p:cNvPr>
          <p:cNvPicPr>
            <a:picLocks noChangeAspect="1"/>
          </p:cNvPicPr>
          <p:nvPr/>
        </p:nvPicPr>
        <p:blipFill>
          <a:blip r:embed="rId3"/>
          <a:stretch>
            <a:fillRect/>
          </a:stretch>
        </p:blipFill>
        <p:spPr>
          <a:xfrm>
            <a:off x="553467" y="2869566"/>
            <a:ext cx="2000250" cy="419100"/>
          </a:xfrm>
          <a:prstGeom prst="rect">
            <a:avLst/>
          </a:prstGeom>
        </p:spPr>
      </p:pic>
      <p:pic>
        <p:nvPicPr>
          <p:cNvPr id="8" name="Picture 7">
            <a:extLst>
              <a:ext uri="{FF2B5EF4-FFF2-40B4-BE49-F238E27FC236}">
                <a16:creationId xmlns:a16="http://schemas.microsoft.com/office/drawing/2014/main" id="{FC2D02BA-0AA6-20F4-740B-72F1AE5A3C2A}"/>
              </a:ext>
            </a:extLst>
          </p:cNvPr>
          <p:cNvPicPr>
            <a:picLocks noChangeAspect="1"/>
          </p:cNvPicPr>
          <p:nvPr/>
        </p:nvPicPr>
        <p:blipFill>
          <a:blip r:embed="rId4"/>
          <a:stretch>
            <a:fillRect/>
          </a:stretch>
        </p:blipFill>
        <p:spPr>
          <a:xfrm>
            <a:off x="535711" y="3336533"/>
            <a:ext cx="6115050" cy="209550"/>
          </a:xfrm>
          <a:prstGeom prst="rect">
            <a:avLst/>
          </a:prstGeom>
        </p:spPr>
      </p:pic>
      <p:pic>
        <p:nvPicPr>
          <p:cNvPr id="9" name="Picture 8">
            <a:extLst>
              <a:ext uri="{FF2B5EF4-FFF2-40B4-BE49-F238E27FC236}">
                <a16:creationId xmlns:a16="http://schemas.microsoft.com/office/drawing/2014/main" id="{73BF3892-EF82-D97D-3A36-F1BF7C18982E}"/>
              </a:ext>
            </a:extLst>
          </p:cNvPr>
          <p:cNvPicPr>
            <a:picLocks noChangeAspect="1"/>
          </p:cNvPicPr>
          <p:nvPr/>
        </p:nvPicPr>
        <p:blipFill>
          <a:blip r:embed="rId5"/>
          <a:stretch>
            <a:fillRect/>
          </a:stretch>
        </p:blipFill>
        <p:spPr>
          <a:xfrm>
            <a:off x="535711" y="3576916"/>
            <a:ext cx="5524500" cy="200025"/>
          </a:xfrm>
          <a:prstGeom prst="rect">
            <a:avLst/>
          </a:prstGeom>
        </p:spPr>
      </p:pic>
      <p:pic>
        <p:nvPicPr>
          <p:cNvPr id="10" name="Picture 9">
            <a:extLst>
              <a:ext uri="{FF2B5EF4-FFF2-40B4-BE49-F238E27FC236}">
                <a16:creationId xmlns:a16="http://schemas.microsoft.com/office/drawing/2014/main" id="{B11B8E7A-24E8-2DAF-13EB-D6EFE92B94C9}"/>
              </a:ext>
            </a:extLst>
          </p:cNvPr>
          <p:cNvPicPr>
            <a:picLocks noChangeAspect="1"/>
          </p:cNvPicPr>
          <p:nvPr/>
        </p:nvPicPr>
        <p:blipFill>
          <a:blip r:embed="rId6"/>
          <a:stretch>
            <a:fillRect/>
          </a:stretch>
        </p:blipFill>
        <p:spPr>
          <a:xfrm>
            <a:off x="2723471" y="3776941"/>
            <a:ext cx="3462880" cy="2801183"/>
          </a:xfrm>
          <a:prstGeom prst="rect">
            <a:avLst/>
          </a:prstGeom>
        </p:spPr>
      </p:pic>
    </p:spTree>
    <p:extLst>
      <p:ext uri="{BB962C8B-B14F-4D97-AF65-F5344CB8AC3E}">
        <p14:creationId xmlns:p14="http://schemas.microsoft.com/office/powerpoint/2010/main" val="372168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BC09F5-2C70-A55C-78C0-EF15AE8C7757}"/>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
        <p:nvSpPr>
          <p:cNvPr id="9" name="TextBox 8">
            <a:extLst>
              <a:ext uri="{FF2B5EF4-FFF2-40B4-BE49-F238E27FC236}">
                <a16:creationId xmlns:a16="http://schemas.microsoft.com/office/drawing/2014/main" id="{3B528428-DB9C-4454-7160-186D22CC2B70}"/>
              </a:ext>
            </a:extLst>
          </p:cNvPr>
          <p:cNvSpPr txBox="1"/>
          <p:nvPr/>
        </p:nvSpPr>
        <p:spPr>
          <a:xfrm>
            <a:off x="489613" y="6647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Question 2</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FC016A6-D626-92BD-7C40-8DE19D421C45}"/>
                  </a:ext>
                </a:extLst>
              </p:cNvPr>
              <p:cNvSpPr/>
              <p:nvPr/>
            </p:nvSpPr>
            <p:spPr>
              <a:xfrm>
                <a:off x="489612" y="972105"/>
                <a:ext cx="8085667" cy="1323439"/>
              </a:xfrm>
              <a:prstGeom prst="rect">
                <a:avLst/>
              </a:prstGeom>
            </p:spPr>
            <p:txBody>
              <a:bodyPr wrap="square">
                <a:spAutoFit/>
              </a:bodyPr>
              <a:lstStyle/>
              <a:p>
                <a:r>
                  <a:rPr lang="en-CA" sz="2000" dirty="0">
                    <a:solidFill>
                      <a:prstClr val="black"/>
                    </a:solidFill>
                    <a:latin typeface="Times New Roman" panose="02020603050405020304" pitchFamily="18" charset="0"/>
                    <a:cs typeface="Times New Roman" panose="02020603050405020304" pitchFamily="18" charset="0"/>
                  </a:rPr>
                  <a:t>Q2</a:t>
                </a:r>
                <a:r>
                  <a:rPr lang="en-CA" sz="2000" b="1" dirty="0">
                    <a:solidFill>
                      <a:prstClr val="black"/>
                    </a:solidFill>
                    <a:latin typeface="Times New Roman" panose="02020603050405020304" pitchFamily="18" charset="0"/>
                    <a:cs typeface="Times New Roman" panose="02020603050405020304" pitchFamily="18" charset="0"/>
                  </a:rPr>
                  <a:t>- </a:t>
                </a:r>
                <a:r>
                  <a:rPr lang="en-CA" sz="2000" dirty="0">
                    <a:solidFill>
                      <a:prstClr val="black"/>
                    </a:solidFill>
                    <a:latin typeface="Times New Roman" panose="02020603050405020304" pitchFamily="18" charset="0"/>
                    <a:cs typeface="Times New Roman" panose="02020603050405020304" pitchFamily="18" charset="0"/>
                  </a:rPr>
                  <a:t>Use the </a:t>
                </a:r>
                <a:r>
                  <a:rPr lang="en-CA" sz="2000" b="1" dirty="0" err="1">
                    <a:solidFill>
                      <a:prstClr val="black"/>
                    </a:solidFill>
                    <a:latin typeface="Times New Roman" panose="02020603050405020304" pitchFamily="18" charset="0"/>
                    <a:cs typeface="Times New Roman" panose="02020603050405020304" pitchFamily="18" charset="0"/>
                  </a:rPr>
                  <a:t>fplot</a:t>
                </a:r>
                <a:r>
                  <a:rPr lang="en-CA" sz="2000" dirty="0">
                    <a:solidFill>
                      <a:prstClr val="black"/>
                    </a:solidFill>
                    <a:latin typeface="Times New Roman" panose="02020603050405020304" pitchFamily="18" charset="0"/>
                    <a:cs typeface="Times New Roman" panose="02020603050405020304" pitchFamily="18" charset="0"/>
                  </a:rPr>
                  <a:t> command to plot and investigate the function</a:t>
                </a:r>
              </a:p>
              <a:p>
                <a:pPr algn="ctr"/>
                <a:r>
                  <a:rPr lang="en-CA" sz="20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func>
                      <m:funcPr>
                        <m:ctrlPr>
                          <a:rPr lang="en-CA" sz="2000" i="1" dirty="0" smtClean="0">
                            <a:solidFill>
                              <a:prstClr val="black"/>
                            </a:solidFill>
                            <a:latin typeface="Cambria Math" panose="02040503050406030204" pitchFamily="18" charset="0"/>
                          </a:rPr>
                        </m:ctrlPr>
                      </m:funcPr>
                      <m:fName>
                        <m:r>
                          <m:rPr>
                            <m:sty m:val="p"/>
                          </m:rPr>
                          <a:rPr lang="en-CA" sz="2000" dirty="0" smtClean="0">
                            <a:solidFill>
                              <a:prstClr val="black"/>
                            </a:solidFill>
                            <a:latin typeface="Cambria Math" panose="02040503050406030204" pitchFamily="18" charset="0"/>
                          </a:rPr>
                          <m:t>tan</m:t>
                        </m:r>
                      </m:fName>
                      <m:e>
                        <m:d>
                          <m:dPr>
                            <m:ctrlPr>
                              <a:rPr lang="en-CA" sz="2000" i="1" dirty="0" smtClean="0">
                                <a:solidFill>
                                  <a:prstClr val="black"/>
                                </a:solidFill>
                                <a:latin typeface="Cambria Math" panose="02040503050406030204" pitchFamily="18" charset="0"/>
                              </a:rPr>
                            </m:ctrlPr>
                          </m:dPr>
                          <m:e>
                            <m:func>
                              <m:funcPr>
                                <m:ctrlPr>
                                  <a:rPr lang="en-CA" sz="2000" i="1" dirty="0" smtClean="0">
                                    <a:solidFill>
                                      <a:prstClr val="black"/>
                                    </a:solidFill>
                                    <a:latin typeface="Cambria Math" panose="02040503050406030204" pitchFamily="18" charset="0"/>
                                  </a:rPr>
                                </m:ctrlPr>
                              </m:funcPr>
                              <m:fName>
                                <m:r>
                                  <m:rPr>
                                    <m:sty m:val="p"/>
                                  </m:rPr>
                                  <a:rPr lang="en-CA" sz="2000" dirty="0" smtClean="0">
                                    <a:solidFill>
                                      <a:prstClr val="black"/>
                                    </a:solidFill>
                                    <a:latin typeface="Cambria Math" panose="02040503050406030204" pitchFamily="18" charset="0"/>
                                  </a:rPr>
                                  <m:t>cos</m:t>
                                </m:r>
                              </m:fName>
                              <m:e>
                                <m:r>
                                  <a:rPr lang="en-CA" sz="2000" i="1" dirty="0" smtClean="0">
                                    <a:solidFill>
                                      <a:prstClr val="black"/>
                                    </a:solidFill>
                                    <a:latin typeface="Cambria Math" panose="02040503050406030204" pitchFamily="18" charset="0"/>
                                  </a:rPr>
                                  <m:t>𝑥</m:t>
                                </m:r>
                              </m:e>
                            </m:func>
                          </m:e>
                        </m:d>
                      </m:e>
                    </m:func>
                    <m:r>
                      <a:rPr lang="en-CA" sz="2000" i="1" dirty="0" smtClean="0">
                        <a:solidFill>
                          <a:prstClr val="black"/>
                        </a:solidFill>
                        <a:latin typeface="Cambria Math" panose="02040503050406030204" pitchFamily="18" charset="0"/>
                      </a:rPr>
                      <m:t>−</m:t>
                    </m:r>
                    <m:r>
                      <a:rPr lang="en-CA" sz="2000" i="1" dirty="0" smtClean="0">
                        <a:solidFill>
                          <a:prstClr val="black"/>
                        </a:solidFill>
                        <a:latin typeface="Cambria Math" panose="02040503050406030204" pitchFamily="18" charset="0"/>
                      </a:rPr>
                      <m:t>𝑠𝑖𝑛</m:t>
                    </m:r>
                    <m:r>
                      <a:rPr lang="en-CA" sz="2000" i="1" dirty="0" smtClean="0">
                        <a:solidFill>
                          <a:prstClr val="black"/>
                        </a:solidFill>
                        <a:latin typeface="Cambria Math" panose="02040503050406030204" pitchFamily="18" charset="0"/>
                      </a:rPr>
                      <m:t>⁡(</m:t>
                    </m:r>
                    <m:r>
                      <a:rPr lang="en-CA" sz="2000" i="1" dirty="0" smtClean="0">
                        <a:solidFill>
                          <a:prstClr val="black"/>
                        </a:solidFill>
                        <a:latin typeface="Cambria Math" panose="02040503050406030204" pitchFamily="18" charset="0"/>
                      </a:rPr>
                      <m:t>𝑡𝑎𝑛</m:t>
                    </m:r>
                    <m:r>
                      <a:rPr lang="en-CA" sz="2000" i="1" dirty="0" smtClean="0">
                        <a:solidFill>
                          <a:prstClr val="black"/>
                        </a:solidFill>
                        <a:latin typeface="Cambria Math" panose="02040503050406030204" pitchFamily="18" charset="0"/>
                      </a:rPr>
                      <m:t>⁡</m:t>
                    </m:r>
                    <m:r>
                      <a:rPr lang="en-CA" sz="2000" i="1" dirty="0" smtClean="0">
                        <a:solidFill>
                          <a:prstClr val="black"/>
                        </a:solidFill>
                        <a:latin typeface="Cambria Math" panose="02040503050406030204" pitchFamily="18" charset="0"/>
                      </a:rPr>
                      <m:t>𝑥</m:t>
                    </m:r>
                    <m:r>
                      <a:rPr lang="en-CA" sz="2000" i="1" dirty="0" smtClean="0">
                        <a:solidFill>
                          <a:prstClr val="black"/>
                        </a:solidFill>
                        <a:latin typeface="Cambria Math" panose="02040503050406030204" pitchFamily="18" charset="0"/>
                      </a:rPr>
                      <m:t>)</m:t>
                    </m:r>
                  </m:oMath>
                </a14:m>
                <a:endParaRPr lang="en-CA" sz="2000" dirty="0">
                  <a:solidFill>
                    <a:prstClr val="black"/>
                  </a:solidFill>
                  <a:latin typeface="Times New Roman" panose="02020603050405020304" pitchFamily="18" charset="0"/>
                  <a:cs typeface="Times New Roman" panose="02020603050405020304" pitchFamily="18" charset="0"/>
                </a:endParaRPr>
              </a:p>
              <a:p>
                <a14:m>
                  <m:oMath xmlns:m="http://schemas.openxmlformats.org/officeDocument/2006/math">
                    <m:r>
                      <a:rPr lang="en-CA" sz="2000" i="1" dirty="0" smtClean="0">
                        <a:solidFill>
                          <a:prstClr val="black"/>
                        </a:solidFill>
                        <a:latin typeface="Cambria Math" panose="02040503050406030204" pitchFamily="18" charset="0"/>
                      </a:rPr>
                      <m:t>𝑓𝑜𝑟</m:t>
                    </m:r>
                    <m:r>
                      <a:rPr lang="en-CA" sz="2000" i="1" dirty="0" smtClean="0">
                        <a:solidFill>
                          <a:prstClr val="black"/>
                        </a:solidFill>
                        <a:latin typeface="Cambria Math" panose="02040503050406030204" pitchFamily="18" charset="0"/>
                      </a:rPr>
                      <m:t> 0 ≤ </m:t>
                    </m:r>
                    <m:r>
                      <a:rPr lang="en-CA" sz="2000" i="1" dirty="0" smtClean="0">
                        <a:solidFill>
                          <a:prstClr val="black"/>
                        </a:solidFill>
                        <a:latin typeface="Cambria Math" panose="02040503050406030204" pitchFamily="18" charset="0"/>
                      </a:rPr>
                      <m:t>𝑥</m:t>
                    </m:r>
                    <m:r>
                      <a:rPr lang="en-CA" sz="2000" i="1" dirty="0" smtClean="0">
                        <a:solidFill>
                          <a:prstClr val="black"/>
                        </a:solidFill>
                        <a:latin typeface="Cambria Math" panose="02040503050406030204" pitchFamily="18" charset="0"/>
                      </a:rPr>
                      <m:t> ≤2</m:t>
                    </m:r>
                    <m:r>
                      <a:rPr lang="en-CA" sz="2000" i="1" dirty="0" smtClean="0">
                        <a:solidFill>
                          <a:prstClr val="black"/>
                        </a:solidFill>
                        <a:latin typeface="Cambria Math" panose="02040503050406030204" pitchFamily="18" charset="0"/>
                      </a:rPr>
                      <m:t>𝜋</m:t>
                    </m:r>
                  </m:oMath>
                </a14:m>
                <a:r>
                  <a:rPr lang="en-CA" sz="2000" dirty="0">
                    <a:solidFill>
                      <a:prstClr val="black"/>
                    </a:solidFill>
                    <a:latin typeface="Times New Roman" panose="02020603050405020304" pitchFamily="18" charset="0"/>
                    <a:cs typeface="Times New Roman" panose="02020603050405020304" pitchFamily="18" charset="0"/>
                  </a:rPr>
                  <a:t>. How many values of </a:t>
                </a:r>
                <a:r>
                  <a:rPr lang="en-CA" sz="2000" i="1" dirty="0">
                    <a:solidFill>
                      <a:prstClr val="black"/>
                    </a:solidFill>
                    <a:latin typeface="Times New Roman" panose="02020603050405020304" pitchFamily="18" charset="0"/>
                    <a:cs typeface="Times New Roman" panose="02020603050405020304" pitchFamily="18" charset="0"/>
                  </a:rPr>
                  <a:t>x </a:t>
                </a:r>
                <a:r>
                  <a:rPr lang="en-CA" sz="2000" dirty="0">
                    <a:solidFill>
                      <a:prstClr val="black"/>
                    </a:solidFill>
                    <a:latin typeface="Times New Roman" panose="02020603050405020304" pitchFamily="18" charset="0"/>
                    <a:cs typeface="Times New Roman" panose="02020603050405020304" pitchFamily="18" charset="0"/>
                  </a:rPr>
                  <a:t>are needed to obtain the same plot using the plot command? </a:t>
                </a:r>
              </a:p>
            </p:txBody>
          </p:sp>
        </mc:Choice>
        <mc:Fallback xmlns="">
          <p:sp>
            <p:nvSpPr>
              <p:cNvPr id="10" name="Rectangle 9">
                <a:extLst>
                  <a:ext uri="{FF2B5EF4-FFF2-40B4-BE49-F238E27FC236}">
                    <a16:creationId xmlns:a16="http://schemas.microsoft.com/office/drawing/2014/main" id="{8FC016A6-D626-92BD-7C40-8DE19D421C45}"/>
                  </a:ext>
                </a:extLst>
              </p:cNvPr>
              <p:cNvSpPr>
                <a:spLocks noRot="1" noChangeAspect="1" noMove="1" noResize="1" noEditPoints="1" noAdjustHandles="1" noChangeArrowheads="1" noChangeShapeType="1" noTextEdit="1"/>
              </p:cNvSpPr>
              <p:nvPr/>
            </p:nvSpPr>
            <p:spPr>
              <a:xfrm>
                <a:off x="489612" y="972105"/>
                <a:ext cx="8085667" cy="1323439"/>
              </a:xfrm>
              <a:prstGeom prst="rect">
                <a:avLst/>
              </a:prstGeom>
              <a:blipFill>
                <a:blip r:embed="rId2"/>
                <a:stretch>
                  <a:fillRect l="-754" t="-2294" r="-377" b="-6881"/>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45D78689-CD46-BC65-C4C2-D4E5CAA516C8}"/>
              </a:ext>
            </a:extLst>
          </p:cNvPr>
          <p:cNvPicPr>
            <a:picLocks noChangeAspect="1"/>
          </p:cNvPicPr>
          <p:nvPr/>
        </p:nvPicPr>
        <p:blipFill>
          <a:blip r:embed="rId3"/>
          <a:stretch>
            <a:fillRect/>
          </a:stretch>
        </p:blipFill>
        <p:spPr>
          <a:xfrm>
            <a:off x="514326" y="2598774"/>
            <a:ext cx="5199448" cy="3594474"/>
          </a:xfrm>
          <a:prstGeom prst="rect">
            <a:avLst/>
          </a:prstGeom>
        </p:spPr>
      </p:pic>
      <p:pic>
        <p:nvPicPr>
          <p:cNvPr id="12" name="Picture 11">
            <a:extLst>
              <a:ext uri="{FF2B5EF4-FFF2-40B4-BE49-F238E27FC236}">
                <a16:creationId xmlns:a16="http://schemas.microsoft.com/office/drawing/2014/main" id="{41D2D9E6-687C-FC79-BD45-CB852EB11961}"/>
              </a:ext>
            </a:extLst>
          </p:cNvPr>
          <p:cNvPicPr>
            <a:picLocks noChangeAspect="1"/>
          </p:cNvPicPr>
          <p:nvPr/>
        </p:nvPicPr>
        <p:blipFill>
          <a:blip r:embed="rId4"/>
          <a:stretch>
            <a:fillRect/>
          </a:stretch>
        </p:blipFill>
        <p:spPr>
          <a:xfrm>
            <a:off x="5192978" y="3534408"/>
            <a:ext cx="3570296" cy="2670802"/>
          </a:xfrm>
          <a:prstGeom prst="rect">
            <a:avLst/>
          </a:prstGeom>
        </p:spPr>
      </p:pic>
    </p:spTree>
    <p:extLst>
      <p:ext uri="{BB962C8B-B14F-4D97-AF65-F5344CB8AC3E}">
        <p14:creationId xmlns:p14="http://schemas.microsoft.com/office/powerpoint/2010/main" val="3875763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BC09F5-2C70-A55C-78C0-EF15AE8C7757}"/>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
        <p:nvSpPr>
          <p:cNvPr id="3" name="TextBox 2">
            <a:extLst>
              <a:ext uri="{FF2B5EF4-FFF2-40B4-BE49-F238E27FC236}">
                <a16:creationId xmlns:a16="http://schemas.microsoft.com/office/drawing/2014/main" id="{793D747D-352F-4B23-8887-791464451167}"/>
              </a:ext>
            </a:extLst>
          </p:cNvPr>
          <p:cNvSpPr txBox="1"/>
          <p:nvPr/>
        </p:nvSpPr>
        <p:spPr>
          <a:xfrm>
            <a:off x="489613" y="6647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Question 3</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0C78C21-7321-4EA2-06DD-04DD52751E8A}"/>
                  </a:ext>
                </a:extLst>
              </p:cNvPr>
              <p:cNvSpPr/>
              <p:nvPr/>
            </p:nvSpPr>
            <p:spPr>
              <a:xfrm>
                <a:off x="489613" y="954350"/>
                <a:ext cx="8164774" cy="1323439"/>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Q3</a:t>
                </a:r>
                <a:r>
                  <a:rPr kumimoji="0" lang="en-CA"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Plot the imaginary part versus the real part of the function </a:t>
                </a:r>
                <a14:m>
                  <m:oMath xmlns:m="http://schemas.openxmlformats.org/officeDocument/2006/math">
                    <m:sSup>
                      <m:sSupPr>
                        <m:ctrlP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(0.2 + 0.8</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𝑖</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e>
                      <m: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𝑛</m:t>
                        </m:r>
                      </m:sup>
                    </m:sSup>
                  </m:oMath>
                </a14:m>
                <a:r>
                  <a:rPr kumimoji="0" lang="en-CA" sz="2000" b="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for </a:t>
                </a:r>
                <a14:m>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0 ≤ </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𝑛</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 20</m:t>
                    </m:r>
                  </m:oMath>
                </a14:m>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Choose enough points to obtain a smooth curve. Label each axis and put a title on the plot. Use the axis command to change the tick-label spacing.</a:t>
                </a:r>
              </a:p>
            </p:txBody>
          </p:sp>
        </mc:Choice>
        <mc:Fallback xmlns="">
          <p:sp>
            <p:nvSpPr>
              <p:cNvPr id="5" name="Rectangle 4">
                <a:extLst>
                  <a:ext uri="{FF2B5EF4-FFF2-40B4-BE49-F238E27FC236}">
                    <a16:creationId xmlns:a16="http://schemas.microsoft.com/office/drawing/2014/main" id="{30C78C21-7321-4EA2-06DD-04DD52751E8A}"/>
                  </a:ext>
                </a:extLst>
              </p:cNvPr>
              <p:cNvSpPr>
                <a:spLocks noRot="1" noChangeAspect="1" noMove="1" noResize="1" noEditPoints="1" noAdjustHandles="1" noChangeArrowheads="1" noChangeShapeType="1" noTextEdit="1"/>
              </p:cNvSpPr>
              <p:nvPr/>
            </p:nvSpPr>
            <p:spPr>
              <a:xfrm>
                <a:off x="489613" y="954350"/>
                <a:ext cx="8164774" cy="1323439"/>
              </a:xfrm>
              <a:prstGeom prst="rect">
                <a:avLst/>
              </a:prstGeom>
              <a:blipFill>
                <a:blip r:embed="rId2"/>
                <a:stretch>
                  <a:fillRect l="-746" t="-2765" r="-746" b="-737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2402894-4098-BA35-B81F-80DD9331BECD}"/>
              </a:ext>
            </a:extLst>
          </p:cNvPr>
          <p:cNvPicPr>
            <a:picLocks noChangeAspect="1"/>
          </p:cNvPicPr>
          <p:nvPr/>
        </p:nvPicPr>
        <p:blipFill>
          <a:blip r:embed="rId3"/>
          <a:stretch>
            <a:fillRect/>
          </a:stretch>
        </p:blipFill>
        <p:spPr>
          <a:xfrm>
            <a:off x="597354" y="2324100"/>
            <a:ext cx="4714875" cy="1104900"/>
          </a:xfrm>
          <a:prstGeom prst="rect">
            <a:avLst/>
          </a:prstGeom>
        </p:spPr>
      </p:pic>
      <p:pic>
        <p:nvPicPr>
          <p:cNvPr id="7" name="Picture 6">
            <a:extLst>
              <a:ext uri="{FF2B5EF4-FFF2-40B4-BE49-F238E27FC236}">
                <a16:creationId xmlns:a16="http://schemas.microsoft.com/office/drawing/2014/main" id="{5358A661-9901-9CFC-B569-19FD1EE69B01}"/>
              </a:ext>
            </a:extLst>
          </p:cNvPr>
          <p:cNvPicPr>
            <a:picLocks noChangeAspect="1"/>
          </p:cNvPicPr>
          <p:nvPr/>
        </p:nvPicPr>
        <p:blipFill>
          <a:blip r:embed="rId4"/>
          <a:stretch>
            <a:fillRect/>
          </a:stretch>
        </p:blipFill>
        <p:spPr>
          <a:xfrm>
            <a:off x="2674620" y="3283622"/>
            <a:ext cx="3794760" cy="3322320"/>
          </a:xfrm>
          <a:prstGeom prst="rect">
            <a:avLst/>
          </a:prstGeom>
        </p:spPr>
      </p:pic>
    </p:spTree>
    <p:extLst>
      <p:ext uri="{BB962C8B-B14F-4D97-AF65-F5344CB8AC3E}">
        <p14:creationId xmlns:p14="http://schemas.microsoft.com/office/powerpoint/2010/main" val="2079341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US" dirty="0"/>
              <a:t>Saving Figures</a:t>
            </a:r>
            <a:endParaRPr lang="en-US" sz="1200" dirty="0"/>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59" y="1502229"/>
            <a:ext cx="7516544" cy="4746171"/>
          </a:xfrm>
        </p:spPr>
        <p:txBody>
          <a:bodyPr>
            <a:normAutofit/>
          </a:bodyPr>
          <a:lstStyle/>
          <a:p>
            <a:pPr>
              <a:spcBef>
                <a:spcPts val="1000"/>
              </a:spcBef>
              <a:spcAft>
                <a:spcPts val="1000"/>
              </a:spcAft>
            </a:pPr>
            <a:r>
              <a:rPr lang="en-GB" dirty="0"/>
              <a:t>To save a figure that can be opened in subsequent MATLAB sessions, save it in a figure file with the .fig file name extension. </a:t>
            </a:r>
          </a:p>
          <a:p>
            <a:pPr>
              <a:spcBef>
                <a:spcPts val="1000"/>
              </a:spcBef>
              <a:spcAft>
                <a:spcPts val="1000"/>
              </a:spcAft>
            </a:pPr>
            <a:r>
              <a:rPr lang="en-GB" dirty="0"/>
              <a:t>To do this, select </a:t>
            </a:r>
            <a:r>
              <a:rPr lang="en-GB" b="1" dirty="0"/>
              <a:t>Save</a:t>
            </a:r>
            <a:r>
              <a:rPr lang="en-GB" dirty="0"/>
              <a:t> from the Figure window </a:t>
            </a:r>
            <a:r>
              <a:rPr lang="en-GB" b="1" dirty="0"/>
              <a:t>File</a:t>
            </a:r>
            <a:r>
              <a:rPr lang="en-GB" dirty="0"/>
              <a:t> menu or click the </a:t>
            </a:r>
            <a:r>
              <a:rPr lang="en-GB" b="1" dirty="0"/>
              <a:t>Save</a:t>
            </a:r>
            <a:r>
              <a:rPr lang="en-GB" dirty="0"/>
              <a:t> button (the disk icon) on the toolbar. </a:t>
            </a:r>
          </a:p>
          <a:p>
            <a:pPr>
              <a:spcBef>
                <a:spcPts val="1000"/>
              </a:spcBef>
            </a:pPr>
            <a:r>
              <a:rPr lang="en-GB" dirty="0"/>
              <a:t>If this is the first time you are saving the file, the </a:t>
            </a:r>
            <a:r>
              <a:rPr lang="en-GB" b="1" dirty="0"/>
              <a:t>Save As</a:t>
            </a:r>
            <a:r>
              <a:rPr lang="en-GB" dirty="0"/>
              <a:t> dialog box appears. Make sure that the type is MATLAB Figure (*.fig). Specify the name you want assigned to the figure file. Click OK.</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24458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US" dirty="0"/>
              <a:t>Exporting Figures </a:t>
            </a:r>
            <a:r>
              <a:rPr lang="en-US" sz="1200" dirty="0"/>
              <a:t>1</a:t>
            </a:r>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58" y="1332364"/>
            <a:ext cx="8226993" cy="5341167"/>
          </a:xfrm>
        </p:spPr>
        <p:txBody>
          <a:bodyPr>
            <a:normAutofit/>
          </a:bodyPr>
          <a:lstStyle/>
          <a:p>
            <a:pPr>
              <a:lnSpc>
                <a:spcPct val="90000"/>
              </a:lnSpc>
              <a:spcAft>
                <a:spcPts val="600"/>
              </a:spcAft>
            </a:pPr>
            <a:r>
              <a:rPr lang="en-GB" dirty="0"/>
              <a:t>To save the figure in a format that can be used by another application, such as the standard graphics file formats TIFF or EPS, perform these steps.</a:t>
            </a:r>
          </a:p>
          <a:p>
            <a:pPr marL="457200" indent="-457200">
              <a:lnSpc>
                <a:spcPct val="90000"/>
              </a:lnSpc>
              <a:spcAft>
                <a:spcPts val="600"/>
              </a:spcAft>
              <a:buFont typeface="+mj-lt"/>
              <a:buAutoNum type="arabicPeriod"/>
            </a:pPr>
            <a:r>
              <a:rPr lang="en-GB" dirty="0"/>
              <a:t>Select </a:t>
            </a:r>
            <a:r>
              <a:rPr lang="en-GB" b="1" dirty="0"/>
              <a:t>Export Setup</a:t>
            </a:r>
            <a:r>
              <a:rPr lang="en-GB" dirty="0"/>
              <a:t> from the </a:t>
            </a:r>
            <a:r>
              <a:rPr lang="en-GB" b="1" dirty="0"/>
              <a:t>File</a:t>
            </a:r>
            <a:r>
              <a:rPr lang="en-GB" dirty="0"/>
              <a:t> menu. This dialog lets you specify options for the output file, such as the figure size, fonts, line size and style, and output format.</a:t>
            </a:r>
          </a:p>
          <a:p>
            <a:pPr marL="457200" indent="-457200">
              <a:lnSpc>
                <a:spcPct val="90000"/>
              </a:lnSpc>
              <a:buFont typeface="+mj-lt"/>
              <a:buAutoNum type="arabicPeriod"/>
            </a:pPr>
            <a:r>
              <a:rPr lang="en-GB" dirty="0"/>
              <a:t>Select </a:t>
            </a:r>
            <a:r>
              <a:rPr lang="en-GB" b="1" dirty="0"/>
              <a:t>Export</a:t>
            </a:r>
            <a:r>
              <a:rPr lang="en-GB" dirty="0"/>
              <a:t> from the </a:t>
            </a:r>
            <a:r>
              <a:rPr lang="en-GB" b="1" dirty="0"/>
              <a:t>Export Setup</a:t>
            </a:r>
            <a:r>
              <a:rPr lang="en-GB" dirty="0"/>
              <a:t> dialog. A standard </a:t>
            </a:r>
            <a:r>
              <a:rPr lang="en-GB" b="1" dirty="0"/>
              <a:t>Save As</a:t>
            </a:r>
            <a:r>
              <a:rPr lang="en-GB" dirty="0"/>
              <a:t> dialog appears.</a:t>
            </a:r>
          </a:p>
          <a:p>
            <a:pPr marL="457200" indent="-457200">
              <a:lnSpc>
                <a:spcPct val="90000"/>
              </a:lnSpc>
              <a:spcAft>
                <a:spcPts val="600"/>
              </a:spcAft>
              <a:buFont typeface="+mj-lt"/>
              <a:buAutoNum type="arabicPeriod"/>
            </a:pPr>
            <a:r>
              <a:rPr lang="en-GB" dirty="0"/>
              <a:t>Select the format from the list of formats in the </a:t>
            </a:r>
            <a:r>
              <a:rPr lang="en-GB" b="1" dirty="0"/>
              <a:t>Save As</a:t>
            </a:r>
            <a:r>
              <a:rPr lang="en-GB" dirty="0"/>
              <a:t> type menu. This selects the format of the exported file and adds the standard file name extension given to files of that type.</a:t>
            </a:r>
          </a:p>
          <a:p>
            <a:pPr marL="457200" indent="-457200">
              <a:lnSpc>
                <a:spcPct val="90000"/>
              </a:lnSpc>
              <a:spcAft>
                <a:spcPts val="600"/>
              </a:spcAft>
              <a:buFont typeface="+mj-lt"/>
              <a:buAutoNum type="arabicPeriod"/>
            </a:pPr>
            <a:r>
              <a:rPr lang="en-GB" dirty="0"/>
              <a:t>Enter the name you want to give the file, less the extension.  Then click </a:t>
            </a:r>
            <a:r>
              <a:rPr lang="en-GB" b="1" dirty="0"/>
              <a:t>Save.</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17</a:t>
            </a:fld>
            <a:endParaRPr lang="en-US" dirty="0"/>
          </a:p>
        </p:txBody>
      </p:sp>
    </p:spTree>
    <p:extLst>
      <p:ext uri="{BB962C8B-B14F-4D97-AF65-F5344CB8AC3E}">
        <p14:creationId xmlns:p14="http://schemas.microsoft.com/office/powerpoint/2010/main" val="275926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US" dirty="0"/>
              <a:t>Exporting Figures </a:t>
            </a:r>
            <a:r>
              <a:rPr lang="en-US" sz="1200" dirty="0"/>
              <a:t>2</a:t>
            </a:r>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59" y="1332365"/>
            <a:ext cx="7474341" cy="3794272"/>
          </a:xfrm>
        </p:spPr>
        <p:txBody>
          <a:bodyPr>
            <a:normAutofit/>
          </a:bodyPr>
          <a:lstStyle/>
          <a:p>
            <a:pPr>
              <a:spcAft>
                <a:spcPts val="600"/>
              </a:spcAft>
            </a:pPr>
            <a:r>
              <a:rPr lang="en-GB" dirty="0"/>
              <a:t>On Windows systems, you can also copy a figure to the clipboard and then paste it into another application:</a:t>
            </a:r>
          </a:p>
          <a:p>
            <a:pPr marL="457200" indent="-457200">
              <a:spcAft>
                <a:spcPts val="600"/>
              </a:spcAft>
              <a:buFont typeface="+mj-lt"/>
              <a:buAutoNum type="arabicPeriod"/>
            </a:pPr>
            <a:r>
              <a:rPr lang="en-GB" dirty="0"/>
              <a:t>Select </a:t>
            </a:r>
            <a:r>
              <a:rPr lang="en-GB" b="1" dirty="0"/>
              <a:t>Copy Options</a:t>
            </a:r>
            <a:r>
              <a:rPr lang="en-GB" dirty="0"/>
              <a:t> from the </a:t>
            </a:r>
            <a:r>
              <a:rPr lang="en-GB" b="1" dirty="0"/>
              <a:t>Edit</a:t>
            </a:r>
            <a:r>
              <a:rPr lang="en-GB" dirty="0"/>
              <a:t> menu. The </a:t>
            </a:r>
            <a:r>
              <a:rPr lang="en-GB" b="1" dirty="0"/>
              <a:t>Copying Options</a:t>
            </a:r>
            <a:r>
              <a:rPr lang="en-GB" dirty="0"/>
              <a:t> page of the </a:t>
            </a:r>
            <a:r>
              <a:rPr lang="en-GB" b="1" dirty="0"/>
              <a:t>Preferences</a:t>
            </a:r>
            <a:r>
              <a:rPr lang="en-GB" dirty="0"/>
              <a:t> dialog box appears.</a:t>
            </a:r>
          </a:p>
          <a:p>
            <a:pPr marL="457200" indent="-457200">
              <a:spcAft>
                <a:spcPts val="600"/>
              </a:spcAft>
              <a:buFont typeface="+mj-lt"/>
              <a:buAutoNum type="arabicPeriod"/>
            </a:pPr>
            <a:r>
              <a:rPr lang="en-GB" dirty="0"/>
              <a:t>Complete the fields on the </a:t>
            </a:r>
            <a:r>
              <a:rPr lang="en-GB" b="1" dirty="0"/>
              <a:t>Copying Options</a:t>
            </a:r>
            <a:r>
              <a:rPr lang="en-GB" dirty="0"/>
              <a:t> page and click </a:t>
            </a:r>
            <a:r>
              <a:rPr lang="en-GB" b="1" dirty="0"/>
              <a:t>OK.</a:t>
            </a:r>
          </a:p>
          <a:p>
            <a:pPr marL="457200" indent="-457200">
              <a:spcAft>
                <a:spcPts val="600"/>
              </a:spcAft>
              <a:buFont typeface="+mj-lt"/>
              <a:buAutoNum type="arabicPeriod"/>
            </a:pPr>
            <a:r>
              <a:rPr lang="en-GB" dirty="0"/>
              <a:t>Select </a:t>
            </a:r>
            <a:r>
              <a:rPr lang="en-GB" b="1" dirty="0"/>
              <a:t>Copy Figure</a:t>
            </a:r>
            <a:r>
              <a:rPr lang="en-GB" dirty="0"/>
              <a:t> from the </a:t>
            </a:r>
            <a:r>
              <a:rPr lang="en-GB" b="1" dirty="0"/>
              <a:t>Edit</a:t>
            </a:r>
            <a:r>
              <a:rPr lang="en-GB" dirty="0"/>
              <a:t> menu.</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1185932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a:xfrm>
            <a:off x="1841916" y="134980"/>
            <a:ext cx="5548234" cy="1197385"/>
          </a:xfrm>
        </p:spPr>
        <p:txBody>
          <a:bodyPr/>
          <a:lstStyle/>
          <a:p>
            <a:r>
              <a:rPr lang="en-GB" dirty="0"/>
              <a:t>Hints for Improving Plots: Tables 5.1-1 and 5.1-3 </a:t>
            </a:r>
            <a:r>
              <a:rPr lang="en-GB" sz="1200" dirty="0"/>
              <a:t>1</a:t>
            </a:r>
            <a:endParaRPr lang="en-US" sz="1200" dirty="0"/>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59" y="1332364"/>
            <a:ext cx="7531491" cy="4954136"/>
          </a:xfrm>
        </p:spPr>
        <p:txBody>
          <a:bodyPr>
            <a:normAutofit fontScale="85000" lnSpcReduction="10000"/>
          </a:bodyPr>
          <a:lstStyle/>
          <a:p>
            <a:pPr>
              <a:spcAft>
                <a:spcPts val="600"/>
              </a:spcAft>
            </a:pPr>
            <a:r>
              <a:rPr lang="en-GB" sz="2000" dirty="0"/>
              <a:t>The following actions, while not required, can nevertheless improve the appearance of your plots:</a:t>
            </a:r>
          </a:p>
          <a:p>
            <a:pPr marL="457200" indent="-457200">
              <a:spcAft>
                <a:spcPts val="600"/>
              </a:spcAft>
              <a:buFont typeface="+mj-lt"/>
              <a:buAutoNum type="arabicPeriod"/>
            </a:pPr>
            <a:r>
              <a:rPr lang="en-GB" sz="2000" dirty="0"/>
              <a:t>Start scales from zero whenever possible. This technique prevents a false impression of the magnitudes of any variations shown on the plot.</a:t>
            </a:r>
          </a:p>
          <a:p>
            <a:pPr marL="457200" indent="-457200">
              <a:spcAft>
                <a:spcPts val="600"/>
              </a:spcAft>
              <a:buFont typeface="+mj-lt"/>
              <a:buAutoNum type="arabicPeriod"/>
            </a:pPr>
            <a:r>
              <a:rPr lang="en-GB" sz="2000" dirty="0"/>
              <a:t>Use sensible tick-mark spacing.  If the quantities are months, choose a spacing of 12 because 1/10 of a year is not a convenient division. Space tick marks as close as is useful, but no closer. If the data is given monthly over a range of 24 months, 48 tick marks might be too dense, and also unnecessary.</a:t>
            </a:r>
          </a:p>
          <a:p>
            <a:pPr marL="457200" indent="-457200">
              <a:spcAft>
                <a:spcPts val="600"/>
              </a:spcAft>
              <a:buFont typeface="+mj-lt"/>
              <a:buAutoNum type="arabicPeriod" startAt="3"/>
            </a:pPr>
            <a:r>
              <a:rPr lang="en-GB" sz="2000" dirty="0"/>
              <a:t>Minimize the number of zeros in the data being plotted. For example, use a scale in millions of dollars when appropriate, instead of a scale in dollars with six zeros after every number.</a:t>
            </a:r>
          </a:p>
          <a:p>
            <a:pPr marL="457200" indent="-457200">
              <a:spcAft>
                <a:spcPts val="600"/>
              </a:spcAft>
              <a:buFont typeface="+mj-lt"/>
              <a:buAutoNum type="arabicPeriod" startAt="3"/>
            </a:pPr>
            <a:r>
              <a:rPr lang="en-GB" sz="2000" dirty="0"/>
              <a:t>Determine the minimum and maximum data values for each axis before plotting the data. Then set the axis limits to cover the entire data range plus an additional amount to allow convenient tick-mark spacing to be selected.</a:t>
            </a:r>
          </a:p>
          <a:p>
            <a:pPr>
              <a:spcAft>
                <a:spcPts val="600"/>
              </a:spcAft>
            </a:pPr>
            <a:r>
              <a:rPr lang="en-GB" sz="2000" dirty="0"/>
              <a:t>For example, if the data on the </a:t>
            </a:r>
            <a:r>
              <a:rPr lang="en-GB" sz="2000" i="1" dirty="0"/>
              <a:t>x</a:t>
            </a:r>
            <a:r>
              <a:rPr lang="en-GB" sz="2000" dirty="0"/>
              <a:t>-axis ranges from 1.2 to 9.6, a good choice for axis limits is 0 to 10. This choice allows you to use a tick spacing of 1 or 2.</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251393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CAE8A8-FE62-4BB5-98E8-2D7F19ADADC5}"/>
              </a:ext>
            </a:extLst>
          </p:cNvPr>
          <p:cNvSpPr>
            <a:spLocks noGrp="1"/>
          </p:cNvSpPr>
          <p:nvPr>
            <p:ph type="title"/>
          </p:nvPr>
        </p:nvSpPr>
        <p:spPr/>
        <p:txBody>
          <a:bodyPr/>
          <a:lstStyle/>
          <a:p>
            <a:r>
              <a:rPr lang="en-US" dirty="0"/>
              <a:t>Chapter 05</a:t>
            </a:r>
          </a:p>
        </p:txBody>
      </p:sp>
      <p:sp>
        <p:nvSpPr>
          <p:cNvPr id="7" name="Content Placeholder 6">
            <a:extLst>
              <a:ext uri="{FF2B5EF4-FFF2-40B4-BE49-F238E27FC236}">
                <a16:creationId xmlns:a16="http://schemas.microsoft.com/office/drawing/2014/main" id="{EAFF9B4B-61E6-49FD-BB76-48DCB654DE38}"/>
              </a:ext>
            </a:extLst>
          </p:cNvPr>
          <p:cNvSpPr>
            <a:spLocks noGrp="1"/>
          </p:cNvSpPr>
          <p:nvPr>
            <p:ph sz="quarter" idx="11"/>
          </p:nvPr>
        </p:nvSpPr>
        <p:spPr/>
        <p:txBody>
          <a:bodyPr/>
          <a:lstStyle/>
          <a:p>
            <a:r>
              <a:rPr lang="en-US" dirty="0"/>
              <a:t>Advanced Plotting</a:t>
            </a:r>
          </a:p>
        </p:txBody>
      </p:sp>
      <p:sp>
        <p:nvSpPr>
          <p:cNvPr id="8" name="Slide Number Placeholder 5">
            <a:extLst>
              <a:ext uri="{FF2B5EF4-FFF2-40B4-BE49-F238E27FC236}">
                <a16:creationId xmlns:a16="http://schemas.microsoft.com/office/drawing/2014/main" id="{5D952D9D-7158-440A-81F6-DFE892314B8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133574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a:xfrm>
            <a:off x="1841916" y="134980"/>
            <a:ext cx="5548234" cy="1197385"/>
          </a:xfrm>
        </p:spPr>
        <p:txBody>
          <a:bodyPr/>
          <a:lstStyle/>
          <a:p>
            <a:r>
              <a:rPr lang="en-GB" dirty="0"/>
              <a:t>Hints for Improving Plots: Tables 5.1-1 and 5.1-3 </a:t>
            </a:r>
            <a:r>
              <a:rPr lang="en-GB" sz="1200" dirty="0"/>
              <a:t>2</a:t>
            </a:r>
            <a:endParaRPr lang="en-US" sz="1200" dirty="0"/>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59" y="1332364"/>
            <a:ext cx="7459351" cy="5038455"/>
          </a:xfrm>
        </p:spPr>
        <p:txBody>
          <a:bodyPr>
            <a:normAutofit/>
          </a:bodyPr>
          <a:lstStyle/>
          <a:p>
            <a:pPr marL="457200" indent="-457200">
              <a:spcAft>
                <a:spcPts val="600"/>
              </a:spcAft>
              <a:buFont typeface="+mj-lt"/>
              <a:buAutoNum type="arabicPeriod" startAt="5"/>
            </a:pPr>
            <a:r>
              <a:rPr lang="en-GB" sz="2000" dirty="0"/>
              <a:t>Use a different line type for each curve when several are plotted on a single plot and they cross each other; for example, use a solid line, a dashed line, and combinations of lines and symbols. Beware of using </a:t>
            </a:r>
            <a:r>
              <a:rPr lang="en-GB" sz="2000" dirty="0" err="1"/>
              <a:t>colors</a:t>
            </a:r>
            <a:r>
              <a:rPr lang="en-GB" sz="2000" dirty="0"/>
              <a:t> to distinguish plots if you are going to make black-and-white printouts and photocopies.</a:t>
            </a:r>
          </a:p>
          <a:p>
            <a:pPr marL="457200" indent="-457200">
              <a:spcAft>
                <a:spcPts val="600"/>
              </a:spcAft>
              <a:buFont typeface="+mj-lt"/>
              <a:buAutoNum type="arabicPeriod" startAt="5"/>
            </a:pPr>
            <a:r>
              <a:rPr lang="en-GB" sz="2000" dirty="0"/>
              <a:t>Do not put many curves on one plot, particularly if they will be close to each other or cross one another at several points.</a:t>
            </a:r>
          </a:p>
          <a:p>
            <a:pPr marL="457200" indent="-457200">
              <a:spcAft>
                <a:spcPts val="600"/>
              </a:spcAft>
              <a:buFont typeface="+mj-lt"/>
              <a:buAutoNum type="arabicPeriod" startAt="5"/>
            </a:pPr>
            <a:r>
              <a:rPr lang="en-GB" sz="2000" dirty="0"/>
              <a:t>Use the same scale limits and tick spacing on each plot if you need to compare information on more than one plot.</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20</a:t>
            </a:fld>
            <a:endParaRPr lang="en-US" dirty="0"/>
          </a:p>
        </p:txBody>
      </p:sp>
    </p:spTree>
    <p:extLst>
      <p:ext uri="{BB962C8B-B14F-4D97-AF65-F5344CB8AC3E}">
        <p14:creationId xmlns:p14="http://schemas.microsoft.com/office/powerpoint/2010/main" val="3153699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a:xfrm>
            <a:off x="1841916" y="134980"/>
            <a:ext cx="5548234" cy="1197385"/>
          </a:xfrm>
        </p:spPr>
        <p:txBody>
          <a:bodyPr/>
          <a:lstStyle/>
          <a:p>
            <a:r>
              <a:rPr lang="en-GB" dirty="0"/>
              <a:t>Subplots </a:t>
            </a:r>
            <a:r>
              <a:rPr lang="en-GB" sz="1200" dirty="0"/>
              <a:t>1</a:t>
            </a:r>
            <a:endParaRPr lang="en-US" sz="1200" dirty="0"/>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60" y="1332364"/>
            <a:ext cx="7624242" cy="5038455"/>
          </a:xfrm>
        </p:spPr>
        <p:txBody>
          <a:bodyPr>
            <a:normAutofit/>
          </a:bodyPr>
          <a:lstStyle/>
          <a:p>
            <a:pPr>
              <a:spcAft>
                <a:spcPts val="600"/>
              </a:spcAft>
            </a:pPr>
            <a:r>
              <a:rPr lang="en-GB" dirty="0"/>
              <a:t>You can use the </a:t>
            </a:r>
            <a:r>
              <a:rPr lang="en-GB" dirty="0">
                <a:latin typeface="Courier Std"/>
              </a:rPr>
              <a:t>subplot</a:t>
            </a:r>
            <a:r>
              <a:rPr lang="en-GB" dirty="0"/>
              <a:t> command to obtain several smaller “subplots” in the same figure. The syntax is </a:t>
            </a:r>
            <a:r>
              <a:rPr lang="en-GB" dirty="0">
                <a:latin typeface="Courier Std"/>
              </a:rPr>
              <a:t>subplot(</a:t>
            </a:r>
            <a:r>
              <a:rPr lang="en-GB" dirty="0" err="1">
                <a:latin typeface="Courier Std"/>
              </a:rPr>
              <a:t>m,n,p</a:t>
            </a:r>
            <a:r>
              <a:rPr lang="en-GB" dirty="0">
                <a:latin typeface="Courier Std"/>
              </a:rPr>
              <a:t>)</a:t>
            </a:r>
            <a:r>
              <a:rPr lang="en-GB" dirty="0"/>
              <a:t>. This command divides the Figure window into an array of rectangular panes with </a:t>
            </a:r>
            <a:r>
              <a:rPr lang="en-GB" i="1" dirty="0"/>
              <a:t>m</a:t>
            </a:r>
            <a:r>
              <a:rPr lang="en-GB" dirty="0"/>
              <a:t> rows and </a:t>
            </a:r>
            <a:r>
              <a:rPr lang="en-GB" i="1" dirty="0"/>
              <a:t>n</a:t>
            </a:r>
            <a:r>
              <a:rPr lang="en-GB" dirty="0"/>
              <a:t> columns. The variable </a:t>
            </a:r>
            <a:r>
              <a:rPr lang="en-GB" dirty="0">
                <a:latin typeface="Courier Std"/>
              </a:rPr>
              <a:t>p</a:t>
            </a:r>
            <a:r>
              <a:rPr lang="en-GB" dirty="0"/>
              <a:t> tells MATLAB to place the output of the </a:t>
            </a:r>
            <a:r>
              <a:rPr lang="en-GB" dirty="0">
                <a:latin typeface="Courier Std"/>
              </a:rPr>
              <a:t>plot</a:t>
            </a:r>
            <a:r>
              <a:rPr lang="en-GB" dirty="0"/>
              <a:t> command following the </a:t>
            </a:r>
            <a:r>
              <a:rPr lang="en-GB" dirty="0">
                <a:latin typeface="Courier Std"/>
              </a:rPr>
              <a:t>subplot</a:t>
            </a:r>
            <a:r>
              <a:rPr lang="en-GB" dirty="0"/>
              <a:t> command into the </a:t>
            </a:r>
            <a:r>
              <a:rPr lang="en-GB" i="1" dirty="0" err="1"/>
              <a:t>p</a:t>
            </a:r>
            <a:r>
              <a:rPr lang="en-GB" dirty="0" err="1"/>
              <a:t>th</a:t>
            </a:r>
            <a:r>
              <a:rPr lang="en-GB" dirty="0"/>
              <a:t> pane. </a:t>
            </a:r>
          </a:p>
          <a:p>
            <a:pPr>
              <a:spcAft>
                <a:spcPts val="600"/>
              </a:spcAft>
            </a:pPr>
            <a:r>
              <a:rPr lang="en-GB" dirty="0"/>
              <a:t>For example, </a:t>
            </a:r>
            <a:r>
              <a:rPr lang="en-GB" dirty="0">
                <a:latin typeface="Courier Std"/>
              </a:rPr>
              <a:t>subplot(3,2,5)</a:t>
            </a:r>
            <a:r>
              <a:rPr lang="en-GB" dirty="0"/>
              <a:t> creates an array of six panes, three panes deep and two panes across, and directs the next plot to appear in the fifth pane (in the bottom-left corner).</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2273992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8E71-1B07-4EEF-8414-B76A4034D244}"/>
              </a:ext>
            </a:extLst>
          </p:cNvPr>
          <p:cNvSpPr>
            <a:spLocks noGrp="1"/>
          </p:cNvSpPr>
          <p:nvPr>
            <p:ph type="title"/>
          </p:nvPr>
        </p:nvSpPr>
        <p:spPr/>
        <p:txBody>
          <a:bodyPr/>
          <a:lstStyle/>
          <a:p>
            <a:r>
              <a:rPr lang="en-IN" dirty="0"/>
              <a:t>Subplots </a:t>
            </a:r>
            <a:r>
              <a:rPr lang="en-IN" sz="1200" dirty="0"/>
              <a:t>2</a:t>
            </a:r>
          </a:p>
        </p:txBody>
      </p:sp>
      <p:sp>
        <p:nvSpPr>
          <p:cNvPr id="3" name="Content Placeholder 2">
            <a:extLst>
              <a:ext uri="{FF2B5EF4-FFF2-40B4-BE49-F238E27FC236}">
                <a16:creationId xmlns:a16="http://schemas.microsoft.com/office/drawing/2014/main" id="{9E00D1B1-EF6D-4049-8BF0-A5863C9A0C6D}"/>
              </a:ext>
            </a:extLst>
          </p:cNvPr>
          <p:cNvSpPr>
            <a:spLocks noGrp="1"/>
          </p:cNvSpPr>
          <p:nvPr>
            <p:ph sz="quarter" idx="11"/>
          </p:nvPr>
        </p:nvSpPr>
        <p:spPr>
          <a:xfrm>
            <a:off x="342900" y="1616348"/>
            <a:ext cx="7615001" cy="945122"/>
          </a:xfrm>
        </p:spPr>
        <p:txBody>
          <a:bodyPr>
            <a:normAutofit/>
          </a:bodyPr>
          <a:lstStyle/>
          <a:p>
            <a:pPr>
              <a:lnSpc>
                <a:spcPct val="110000"/>
              </a:lnSpc>
            </a:pPr>
            <a:r>
              <a:rPr lang="en-GB" dirty="0"/>
              <a:t>The following script file created Figure 5.2 − 1, which shows the plots of the functions</a:t>
            </a:r>
            <a:endParaRPr lang="en-IN" dirty="0"/>
          </a:p>
        </p:txBody>
      </p:sp>
      <p:graphicFrame>
        <p:nvGraphicFramePr>
          <p:cNvPr id="12" name="Object 11">
            <a:extLst>
              <a:ext uri="{FF2B5EF4-FFF2-40B4-BE49-F238E27FC236}">
                <a16:creationId xmlns:a16="http://schemas.microsoft.com/office/drawing/2014/main" id="{6B4C8336-121F-425F-9EDD-62596276825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621778129"/>
              </p:ext>
            </p:extLst>
          </p:nvPr>
        </p:nvGraphicFramePr>
        <p:xfrm>
          <a:off x="4310063" y="1971675"/>
          <a:ext cx="2716212" cy="512763"/>
        </p:xfrm>
        <a:graphic>
          <a:graphicData uri="http://schemas.openxmlformats.org/presentationml/2006/ole">
            <mc:AlternateContent xmlns:mc="http://schemas.openxmlformats.org/markup-compatibility/2006">
              <mc:Choice xmlns:v="urn:schemas-microsoft-com:vml" Requires="v">
                <p:oleObj name="Equation" r:id="rId2" imgW="1346040" imgH="253800" progId="Equation.DSMT4">
                  <p:embed/>
                </p:oleObj>
              </mc:Choice>
              <mc:Fallback>
                <p:oleObj name="Equation" r:id="rId2" imgW="1346040" imgH="253800" progId="Equation.DSMT4">
                  <p:embed/>
                  <p:pic>
                    <p:nvPicPr>
                      <p:cNvPr id="0" name=""/>
                      <p:cNvPicPr/>
                      <p:nvPr/>
                    </p:nvPicPr>
                    <p:blipFill>
                      <a:blip r:embed="rId3"/>
                      <a:stretch>
                        <a:fillRect/>
                      </a:stretch>
                    </p:blipFill>
                    <p:spPr>
                      <a:xfrm>
                        <a:off x="4310063" y="1971675"/>
                        <a:ext cx="2716212" cy="512763"/>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55BF6CFF-200E-4AF9-9C9E-603FF9450F6D}"/>
              </a:ext>
            </a:extLst>
          </p:cNvPr>
          <p:cNvSpPr>
            <a:spLocks noGrp="1"/>
          </p:cNvSpPr>
          <p:nvPr>
            <p:ph sz="quarter" idx="12"/>
          </p:nvPr>
        </p:nvSpPr>
        <p:spPr>
          <a:xfrm>
            <a:off x="6998537" y="2018799"/>
            <a:ext cx="601480" cy="579438"/>
          </a:xfrm>
        </p:spPr>
        <p:txBody>
          <a:bodyPr/>
          <a:lstStyle/>
          <a:p>
            <a:r>
              <a:rPr lang="en-IN" dirty="0"/>
              <a:t>for</a:t>
            </a:r>
          </a:p>
        </p:txBody>
      </p:sp>
      <p:sp>
        <p:nvSpPr>
          <p:cNvPr id="5" name="Content Placeholder 4">
            <a:extLst>
              <a:ext uri="{FF2B5EF4-FFF2-40B4-BE49-F238E27FC236}">
                <a16:creationId xmlns:a16="http://schemas.microsoft.com/office/drawing/2014/main" id="{03038A81-9240-4F98-A560-1D5A7BDC63B6}"/>
              </a:ext>
            </a:extLst>
          </p:cNvPr>
          <p:cNvSpPr>
            <a:spLocks noGrp="1"/>
          </p:cNvSpPr>
          <p:nvPr>
            <p:ph sz="quarter" idx="13"/>
          </p:nvPr>
        </p:nvSpPr>
        <p:spPr>
          <a:xfrm>
            <a:off x="342900" y="2415422"/>
            <a:ext cx="2125092" cy="532989"/>
          </a:xfrm>
        </p:spPr>
        <p:txBody>
          <a:bodyPr/>
          <a:lstStyle/>
          <a:p>
            <a:r>
              <a:rPr lang="en-IN" dirty="0"/>
              <a:t>0 </a:t>
            </a:r>
            <a:r>
              <a:rPr lang="en-IN" dirty="0">
                <a:latin typeface="Cambria Math" panose="02040503050406030204" pitchFamily="18" charset="0"/>
                <a:ea typeface="Cambria Math" panose="02040503050406030204" pitchFamily="18" charset="0"/>
              </a:rPr>
              <a:t>≤  </a:t>
            </a:r>
            <a:r>
              <a:rPr lang="en-IN" dirty="0">
                <a:ea typeface="Cambria Math" panose="02040503050406030204" pitchFamily="18" charset="0"/>
              </a:rPr>
              <a:t>x</a:t>
            </a:r>
            <a:r>
              <a:rPr lang="en-IN" dirty="0">
                <a:latin typeface="Cambria Math" panose="02040503050406030204" pitchFamily="18" charset="0"/>
                <a:ea typeface="Cambria Math" panose="02040503050406030204" pitchFamily="18" charset="0"/>
              </a:rPr>
              <a:t> </a:t>
            </a:r>
            <a:r>
              <a:rPr lang="en-IN" sz="2000" dirty="0">
                <a:latin typeface="Cambria Math" panose="02040503050406030204" pitchFamily="18" charset="0"/>
                <a:ea typeface="Cambria Math" panose="02040503050406030204" pitchFamily="18" charset="0"/>
              </a:rPr>
              <a:t> </a:t>
            </a:r>
            <a:r>
              <a:rPr lang="en-IN" dirty="0">
                <a:latin typeface="Cambria Math" panose="02040503050406030204" pitchFamily="18" charset="0"/>
                <a:ea typeface="Cambria Math" panose="02040503050406030204" pitchFamily="18" charset="0"/>
              </a:rPr>
              <a:t>≤</a:t>
            </a:r>
            <a:r>
              <a:rPr lang="en-IN" dirty="0"/>
              <a:t> 5 and</a:t>
            </a:r>
          </a:p>
        </p:txBody>
      </p:sp>
      <p:graphicFrame>
        <p:nvGraphicFramePr>
          <p:cNvPr id="13" name="Object 12">
            <a:extLst>
              <a:ext uri="{FF2B5EF4-FFF2-40B4-BE49-F238E27FC236}">
                <a16:creationId xmlns:a16="http://schemas.microsoft.com/office/drawing/2014/main" id="{C402BDB9-E1AC-4119-ABBC-70F5E5521CF4}"/>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267851003"/>
              </p:ext>
            </p:extLst>
          </p:nvPr>
        </p:nvGraphicFramePr>
        <p:xfrm>
          <a:off x="2275768" y="2408238"/>
          <a:ext cx="1849438" cy="474662"/>
        </p:xfrm>
        <a:graphic>
          <a:graphicData uri="http://schemas.openxmlformats.org/presentationml/2006/ole">
            <mc:AlternateContent xmlns:mc="http://schemas.openxmlformats.org/markup-compatibility/2006">
              <mc:Choice xmlns:v="urn:schemas-microsoft-com:vml" Requires="v">
                <p:oleObj name="Equation" r:id="rId4" imgW="888840" imgH="228600" progId="Equation.DSMT4">
                  <p:embed/>
                </p:oleObj>
              </mc:Choice>
              <mc:Fallback>
                <p:oleObj name="Equation" r:id="rId4" imgW="888840" imgH="228600" progId="Equation.DSMT4">
                  <p:embed/>
                  <p:pic>
                    <p:nvPicPr>
                      <p:cNvPr id="0" name=""/>
                      <p:cNvPicPr/>
                      <p:nvPr/>
                    </p:nvPicPr>
                    <p:blipFill>
                      <a:blip r:embed="rId5"/>
                      <a:stretch>
                        <a:fillRect/>
                      </a:stretch>
                    </p:blipFill>
                    <p:spPr>
                      <a:xfrm>
                        <a:off x="2275768" y="2408238"/>
                        <a:ext cx="1849438" cy="474662"/>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DAF4F404-AE3E-41C8-BD42-6CFF7873C5FE}"/>
              </a:ext>
            </a:extLst>
          </p:cNvPr>
          <p:cNvSpPr>
            <a:spLocks noGrp="1"/>
          </p:cNvSpPr>
          <p:nvPr>
            <p:ph sz="quarter" idx="14"/>
          </p:nvPr>
        </p:nvSpPr>
        <p:spPr>
          <a:xfrm>
            <a:off x="4053779" y="2433406"/>
            <a:ext cx="2293755" cy="491741"/>
          </a:xfrm>
        </p:spPr>
        <p:txBody>
          <a:bodyPr>
            <a:normAutofit/>
          </a:bodyPr>
          <a:lstStyle/>
          <a:p>
            <a:pPr algn="ctr"/>
            <a:r>
              <a:rPr lang="en-IN" dirty="0"/>
              <a:t>for −6 </a:t>
            </a:r>
            <a:r>
              <a:rPr lang="en-IN" dirty="0">
                <a:latin typeface="Cambria Math" panose="02040503050406030204" pitchFamily="18" charset="0"/>
                <a:ea typeface="Cambria Math" panose="02040503050406030204" pitchFamily="18" charset="0"/>
              </a:rPr>
              <a:t>≤ </a:t>
            </a:r>
            <a:r>
              <a:rPr lang="en-IN" sz="2200" dirty="0">
                <a:latin typeface="Cambria Math" panose="02040503050406030204" pitchFamily="18" charset="0"/>
                <a:ea typeface="Cambria Math" panose="02040503050406030204" pitchFamily="18" charset="0"/>
              </a:rPr>
              <a:t> </a:t>
            </a:r>
            <a:r>
              <a:rPr lang="en-IN" dirty="0">
                <a:ea typeface="Cambria Math" panose="02040503050406030204" pitchFamily="18" charset="0"/>
              </a:rPr>
              <a:t>x </a:t>
            </a:r>
            <a:r>
              <a:rPr lang="en-IN" dirty="0">
                <a:latin typeface="Cambria Math" panose="02040503050406030204" pitchFamily="18" charset="0"/>
                <a:ea typeface="Cambria Math" panose="02040503050406030204" pitchFamily="18" charset="0"/>
              </a:rPr>
              <a:t>≤</a:t>
            </a:r>
            <a:r>
              <a:rPr lang="en-IN" dirty="0"/>
              <a:t> 6.</a:t>
            </a:r>
          </a:p>
        </p:txBody>
      </p:sp>
      <p:sp>
        <p:nvSpPr>
          <p:cNvPr id="7" name="Content Placeholder 6">
            <a:extLst>
              <a:ext uri="{FF2B5EF4-FFF2-40B4-BE49-F238E27FC236}">
                <a16:creationId xmlns:a16="http://schemas.microsoft.com/office/drawing/2014/main" id="{46554A55-32D3-41D0-B2F7-5FB4B1C0558E}"/>
              </a:ext>
            </a:extLst>
          </p:cNvPr>
          <p:cNvSpPr>
            <a:spLocks noGrp="1"/>
          </p:cNvSpPr>
          <p:nvPr>
            <p:ph sz="quarter" idx="15"/>
          </p:nvPr>
        </p:nvSpPr>
        <p:spPr>
          <a:xfrm>
            <a:off x="1670467" y="3276328"/>
            <a:ext cx="5803066" cy="3078439"/>
          </a:xfrm>
        </p:spPr>
        <p:txBody>
          <a:bodyPr>
            <a:normAutofit/>
          </a:bodyPr>
          <a:lstStyle/>
          <a:p>
            <a:pPr>
              <a:lnSpc>
                <a:spcPct val="80000"/>
              </a:lnSpc>
            </a:pPr>
            <a:r>
              <a:rPr lang="es-ES" sz="2000" dirty="0">
                <a:latin typeface="Courier Std"/>
              </a:rPr>
              <a:t>x = 0:0.01:5;</a:t>
            </a:r>
          </a:p>
          <a:p>
            <a:pPr>
              <a:lnSpc>
                <a:spcPct val="80000"/>
              </a:lnSpc>
            </a:pPr>
            <a:r>
              <a:rPr lang="es-ES" sz="2000" dirty="0">
                <a:latin typeface="Courier Std"/>
              </a:rPr>
              <a:t>y = </a:t>
            </a:r>
            <a:r>
              <a:rPr lang="es-ES" sz="2000" dirty="0" err="1">
                <a:latin typeface="Courier Std"/>
              </a:rPr>
              <a:t>exp</a:t>
            </a:r>
            <a:r>
              <a:rPr lang="es-ES" sz="2000" dirty="0">
                <a:latin typeface="Courier Std"/>
              </a:rPr>
              <a:t>(-1.2*x).*sin(10*x+5);</a:t>
            </a:r>
          </a:p>
          <a:p>
            <a:pPr>
              <a:lnSpc>
                <a:spcPct val="80000"/>
              </a:lnSpc>
            </a:pPr>
            <a:r>
              <a:rPr lang="es-ES" sz="2000" dirty="0" err="1">
                <a:latin typeface="Courier Std"/>
              </a:rPr>
              <a:t>subplot</a:t>
            </a:r>
            <a:r>
              <a:rPr lang="es-ES" sz="2000" dirty="0">
                <a:latin typeface="Courier Std"/>
              </a:rPr>
              <a:t>(1,2,1)</a:t>
            </a:r>
          </a:p>
          <a:p>
            <a:pPr>
              <a:lnSpc>
                <a:spcPct val="80000"/>
              </a:lnSpc>
            </a:pPr>
            <a:r>
              <a:rPr lang="es-ES" sz="2000" dirty="0" err="1">
                <a:latin typeface="Courier Std"/>
              </a:rPr>
              <a:t>plot</a:t>
            </a:r>
            <a:r>
              <a:rPr lang="es-ES" sz="2000" dirty="0">
                <a:latin typeface="Courier Std"/>
              </a:rPr>
              <a:t>(</a:t>
            </a:r>
            <a:r>
              <a:rPr lang="es-ES" sz="2000" dirty="0" err="1">
                <a:latin typeface="Courier Std"/>
              </a:rPr>
              <a:t>x,y</a:t>
            </a:r>
            <a:r>
              <a:rPr lang="es-ES" sz="2000" dirty="0">
                <a:latin typeface="Courier Std"/>
              </a:rPr>
              <a:t>),axis([0 5 -1 1])</a:t>
            </a:r>
          </a:p>
          <a:p>
            <a:pPr>
              <a:lnSpc>
                <a:spcPct val="80000"/>
              </a:lnSpc>
            </a:pPr>
            <a:r>
              <a:rPr lang="es-ES" sz="2000" dirty="0">
                <a:latin typeface="Courier Std"/>
              </a:rPr>
              <a:t>x = -6:0.01:6;</a:t>
            </a:r>
          </a:p>
          <a:p>
            <a:pPr>
              <a:lnSpc>
                <a:spcPct val="80000"/>
              </a:lnSpc>
            </a:pPr>
            <a:r>
              <a:rPr lang="es-ES" sz="2000" dirty="0">
                <a:latin typeface="Courier Std"/>
              </a:rPr>
              <a:t>y = </a:t>
            </a:r>
            <a:r>
              <a:rPr lang="es-ES" sz="2000" dirty="0" err="1">
                <a:latin typeface="Courier Std"/>
              </a:rPr>
              <a:t>abs</a:t>
            </a:r>
            <a:r>
              <a:rPr lang="es-ES" sz="2000" dirty="0">
                <a:latin typeface="Courier Std"/>
              </a:rPr>
              <a:t>(x.^3-100);</a:t>
            </a:r>
          </a:p>
          <a:p>
            <a:pPr>
              <a:lnSpc>
                <a:spcPct val="80000"/>
              </a:lnSpc>
            </a:pPr>
            <a:r>
              <a:rPr lang="es-ES" sz="2000" dirty="0" err="1">
                <a:latin typeface="Courier Std"/>
              </a:rPr>
              <a:t>subplot</a:t>
            </a:r>
            <a:r>
              <a:rPr lang="es-ES" sz="2000" dirty="0">
                <a:latin typeface="Courier Std"/>
              </a:rPr>
              <a:t>(1,2,2)</a:t>
            </a:r>
          </a:p>
          <a:p>
            <a:pPr>
              <a:lnSpc>
                <a:spcPct val="80000"/>
              </a:lnSpc>
            </a:pPr>
            <a:r>
              <a:rPr lang="es-ES" sz="2000" dirty="0" err="1">
                <a:latin typeface="Courier Std"/>
              </a:rPr>
              <a:t>plot</a:t>
            </a:r>
            <a:r>
              <a:rPr lang="es-ES" sz="2000" dirty="0">
                <a:latin typeface="Courier Std"/>
              </a:rPr>
              <a:t>(</a:t>
            </a:r>
            <a:r>
              <a:rPr lang="es-ES" sz="2000" dirty="0" err="1">
                <a:latin typeface="Courier Std"/>
              </a:rPr>
              <a:t>x,y</a:t>
            </a:r>
            <a:r>
              <a:rPr lang="es-ES" sz="2000" dirty="0">
                <a:latin typeface="Courier Std"/>
              </a:rPr>
              <a:t>),axis([-6 6 0 350])</a:t>
            </a:r>
            <a:endParaRPr lang="en-IN" sz="2000" dirty="0">
              <a:latin typeface="Courier Std"/>
            </a:endParaRPr>
          </a:p>
        </p:txBody>
      </p:sp>
      <p:sp>
        <p:nvSpPr>
          <p:cNvPr id="11" name="Slide Number Placeholder 10">
            <a:extLst>
              <a:ext uri="{FF2B5EF4-FFF2-40B4-BE49-F238E27FC236}">
                <a16:creationId xmlns:a16="http://schemas.microsoft.com/office/drawing/2014/main" id="{C1412352-155E-4DE0-BAFC-A32BFB7D2B30}"/>
              </a:ext>
            </a:extLst>
          </p:cNvPr>
          <p:cNvSpPr>
            <a:spLocks noGrp="1"/>
          </p:cNvSpPr>
          <p:nvPr>
            <p:ph type="sldNum" sz="quarter" idx="10"/>
          </p:nvPr>
        </p:nvSpPr>
        <p:spPr/>
        <p:txBody>
          <a:bodyPr/>
          <a:lstStyle/>
          <a:p>
            <a:fld id="{68151E55-6873-49E2-B8D5-2F265E6F1973}" type="slidenum">
              <a:rPr lang="en-US" smtClean="0"/>
              <a:t>22</a:t>
            </a:fld>
            <a:endParaRPr lang="en-US" dirty="0"/>
          </a:p>
        </p:txBody>
      </p:sp>
    </p:spTree>
    <p:extLst>
      <p:ext uri="{BB962C8B-B14F-4D97-AF65-F5344CB8AC3E}">
        <p14:creationId xmlns:p14="http://schemas.microsoft.com/office/powerpoint/2010/main" val="1626506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1BC-C2E8-435A-94AA-88ADB60F2227}"/>
              </a:ext>
            </a:extLst>
          </p:cNvPr>
          <p:cNvSpPr>
            <a:spLocks noGrp="1"/>
          </p:cNvSpPr>
          <p:nvPr>
            <p:ph type="title"/>
          </p:nvPr>
        </p:nvSpPr>
        <p:spPr>
          <a:xfrm>
            <a:off x="837575" y="136256"/>
            <a:ext cx="7466975" cy="1207959"/>
          </a:xfrm>
        </p:spPr>
        <p:txBody>
          <a:bodyPr/>
          <a:lstStyle/>
          <a:p>
            <a:r>
              <a:rPr lang="en-GB" dirty="0"/>
              <a:t>Application of the Subplot Command:  Figure 5.2–1</a:t>
            </a:r>
            <a:endParaRPr lang="en-IN" dirty="0"/>
          </a:p>
        </p:txBody>
      </p:sp>
      <p:sp>
        <p:nvSpPr>
          <p:cNvPr id="3" name="Content Placeholder 2">
            <a:extLst>
              <a:ext uri="{FF2B5EF4-FFF2-40B4-BE49-F238E27FC236}">
                <a16:creationId xmlns:a16="http://schemas.microsoft.com/office/drawing/2014/main" id="{E201FAC5-40E7-4AC6-B507-EEF754958AEC}"/>
              </a:ext>
            </a:extLst>
          </p:cNvPr>
          <p:cNvSpPr>
            <a:spLocks noGrp="1"/>
          </p:cNvSpPr>
          <p:nvPr>
            <p:ph sz="quarter" idx="11"/>
          </p:nvPr>
        </p:nvSpPr>
        <p:spPr>
          <a:xfrm>
            <a:off x="342900" y="1616348"/>
            <a:ext cx="4663815" cy="2131193"/>
          </a:xfrm>
        </p:spPr>
        <p:txBody>
          <a:bodyPr>
            <a:normAutofit/>
          </a:bodyPr>
          <a:lstStyle/>
          <a:p>
            <a:r>
              <a:rPr lang="en-IN" sz="2000" dirty="0"/>
              <a:t>% Code Fragment</a:t>
            </a:r>
          </a:p>
          <a:p>
            <a:r>
              <a:rPr lang="en-IN" sz="2000" dirty="0"/>
              <a:t>x = 0:0.01:5;y = exp(−1.2*x).*sin(10*x+5);</a:t>
            </a:r>
          </a:p>
          <a:p>
            <a:r>
              <a:rPr lang="en-IN" sz="2000" dirty="0"/>
              <a:t>subplot(1,2,1),plot(</a:t>
            </a:r>
            <a:r>
              <a:rPr lang="en-IN" sz="2000" dirty="0" err="1"/>
              <a:t>x,y</a:t>
            </a:r>
            <a:r>
              <a:rPr lang="en-IN" sz="2000" dirty="0"/>
              <a:t>),</a:t>
            </a:r>
          </a:p>
          <a:p>
            <a:r>
              <a:rPr lang="en-IN" sz="2000" dirty="0"/>
              <a:t>x = −6:0.01:6;y = abs(x.^3−100);</a:t>
            </a:r>
          </a:p>
          <a:p>
            <a:r>
              <a:rPr lang="en-IN" sz="2000" dirty="0"/>
              <a:t>subplot(1,2,2),plot(</a:t>
            </a:r>
            <a:r>
              <a:rPr lang="en-IN" sz="2000" dirty="0" err="1"/>
              <a:t>x,y</a:t>
            </a:r>
            <a:r>
              <a:rPr lang="en-IN" sz="2000" dirty="0"/>
              <a:t>)</a:t>
            </a:r>
          </a:p>
        </p:txBody>
      </p:sp>
      <p:pic>
        <p:nvPicPr>
          <p:cNvPr id="12" name="Picture 3" descr="Set of 2 graphs of x against y shows two types of curves.">
            <a:extLst>
              <a:ext uri="{FF2B5EF4-FFF2-40B4-BE49-F238E27FC236}">
                <a16:creationId xmlns:a16="http://schemas.microsoft.com/office/drawing/2014/main" id="{97893883-79CE-405F-BD67-4E86189E1A5F}"/>
              </a:ext>
            </a:extLst>
          </p:cNvPr>
          <p:cNvPicPr>
            <a:picLocks noChangeAspect="1" noChangeArrowheads="1"/>
          </p:cNvPicPr>
          <p:nvPr/>
        </p:nvPicPr>
        <p:blipFill>
          <a:blip r:embed="rId2" cstate="print"/>
          <a:srcRect/>
          <a:stretch>
            <a:fillRect/>
          </a:stretch>
        </p:blipFill>
        <p:spPr bwMode="auto">
          <a:xfrm>
            <a:off x="4576066" y="2885285"/>
            <a:ext cx="4433018" cy="3324764"/>
          </a:xfrm>
          <a:prstGeom prst="rect">
            <a:avLst/>
          </a:prstGeom>
          <a:noFill/>
          <a:ln w="9525" algn="ctr">
            <a:noFill/>
            <a:miter lim="800000"/>
            <a:headEnd/>
            <a:tailEnd/>
          </a:ln>
          <a:effectLst/>
        </p:spPr>
      </p:pic>
      <p:sp>
        <p:nvSpPr>
          <p:cNvPr id="9" name="Text Placeholder 8">
            <a:extLst>
              <a:ext uri="{FF2B5EF4-FFF2-40B4-BE49-F238E27FC236}">
                <a16:creationId xmlns:a16="http://schemas.microsoft.com/office/drawing/2014/main" id="{1A84B0F2-AD05-44A8-872B-AAC07E25D97A}"/>
              </a:ext>
            </a:extLst>
          </p:cNvPr>
          <p:cNvSpPr>
            <a:spLocks noGrp="1"/>
          </p:cNvSpPr>
          <p:nvPr>
            <p:ph type="body" sz="quarter" idx="17"/>
          </p:nvPr>
        </p:nvSpPr>
        <p:spPr/>
        <p:txBody>
          <a:bodyPr/>
          <a:lstStyle/>
          <a:p>
            <a:r>
              <a:rPr lang="en-GB" dirty="0">
                <a:hlinkClick r:id="" action="ppaction://noaction"/>
              </a:rPr>
              <a:t>Access the text alternative for slide images.</a:t>
            </a:r>
            <a:endParaRPr lang="en-GB" dirty="0"/>
          </a:p>
        </p:txBody>
      </p:sp>
      <p:sp>
        <p:nvSpPr>
          <p:cNvPr id="11" name="Slide Number Placeholder 10">
            <a:extLst>
              <a:ext uri="{FF2B5EF4-FFF2-40B4-BE49-F238E27FC236}">
                <a16:creationId xmlns:a16="http://schemas.microsoft.com/office/drawing/2014/main" id="{FFFE816D-53C4-4D92-9BCB-B77A6BE69D7C}"/>
              </a:ext>
            </a:extLst>
          </p:cNvPr>
          <p:cNvSpPr>
            <a:spLocks noGrp="1"/>
          </p:cNvSpPr>
          <p:nvPr>
            <p:ph type="sldNum" sz="quarter" idx="10"/>
          </p:nvPr>
        </p:nvSpPr>
        <p:spPr/>
        <p:txBody>
          <a:bodyPr/>
          <a:lstStyle/>
          <a:p>
            <a:fld id="{68151E55-6873-49E2-B8D5-2F265E6F1973}" type="slidenum">
              <a:rPr lang="en-US" smtClean="0"/>
              <a:t>23</a:t>
            </a:fld>
            <a:endParaRPr lang="en-US" dirty="0"/>
          </a:p>
        </p:txBody>
      </p:sp>
    </p:spTree>
    <p:extLst>
      <p:ext uri="{BB962C8B-B14F-4D97-AF65-F5344CB8AC3E}">
        <p14:creationId xmlns:p14="http://schemas.microsoft.com/office/powerpoint/2010/main" val="571759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BC09F5-2C70-A55C-78C0-EF15AE8C7757}"/>
              </a:ext>
            </a:extLst>
          </p:cNvPr>
          <p:cNvSpPr>
            <a:spLocks noGrp="1"/>
          </p:cNvSpPr>
          <p:nvPr>
            <p:ph type="sldNum" sz="quarter" idx="10"/>
          </p:nvPr>
        </p:nvSpPr>
        <p:spPr/>
        <p:txBody>
          <a:bodyPr/>
          <a:lstStyle/>
          <a:p>
            <a:fld id="{68151E55-6873-49E2-B8D5-2F265E6F1973}" type="slidenum">
              <a:rPr lang="en-US" smtClean="0"/>
              <a:pPr/>
              <a:t>24</a:t>
            </a:fld>
            <a:endParaRPr lang="en-US" dirty="0"/>
          </a:p>
        </p:txBody>
      </p:sp>
      <p:sp>
        <p:nvSpPr>
          <p:cNvPr id="3" name="TextBox 2">
            <a:extLst>
              <a:ext uri="{FF2B5EF4-FFF2-40B4-BE49-F238E27FC236}">
                <a16:creationId xmlns:a16="http://schemas.microsoft.com/office/drawing/2014/main" id="{CB4800FA-924E-9CEA-9061-7BC2B44589DC}"/>
              </a:ext>
            </a:extLst>
          </p:cNvPr>
          <p:cNvSpPr txBox="1"/>
          <p:nvPr/>
        </p:nvSpPr>
        <p:spPr>
          <a:xfrm>
            <a:off x="489613" y="6647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Subplots</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09DBE80-779B-76E5-C83D-470FF12487D9}"/>
                  </a:ext>
                </a:extLst>
              </p:cNvPr>
              <p:cNvSpPr txBox="1">
                <a:spLocks/>
              </p:cNvSpPr>
              <p:nvPr/>
            </p:nvSpPr>
            <p:spPr>
              <a:xfrm>
                <a:off x="489613" y="990600"/>
                <a:ext cx="8015195" cy="962487"/>
              </a:xfrm>
              <a:prstGeom prst="rect">
                <a:avLst/>
              </a:prstGeom>
            </p:spPr>
            <p:txBody>
              <a:bodyPr/>
              <a:lstStyle>
                <a:lvl1pPr marL="0" indent="0" algn="l" rtl="0" eaLnBrk="0" fontAlgn="base" hangingPunct="0">
                  <a:spcBef>
                    <a:spcPts val="1200"/>
                  </a:spcBef>
                  <a:spcAft>
                    <a:spcPts val="600"/>
                  </a:spcAft>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320040" algn="l" rtl="0" eaLnBrk="0" fontAlgn="base" hangingPunct="0">
                  <a:spcBef>
                    <a:spcPts val="1200"/>
                  </a:spcBef>
                  <a:spcAft>
                    <a:spcPts val="600"/>
                  </a:spcAft>
                  <a:buClr>
                    <a:srgbClr val="214E91"/>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22960" indent="-274320" algn="l" rtl="0" eaLnBrk="0" fontAlgn="base" hangingPunct="0">
                  <a:spcBef>
                    <a:spcPts val="1200"/>
                  </a:spcBef>
                  <a:spcAft>
                    <a:spcPts val="600"/>
                  </a:spcAft>
                  <a:buClr>
                    <a:srgbClr val="B6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188720" indent="-228600" algn="l" rtl="0" eaLnBrk="0" fontAlgn="base" hangingPunct="0">
                  <a:spcBef>
                    <a:spcPts val="1200"/>
                  </a:spcBef>
                  <a:spcAft>
                    <a:spcPts val="600"/>
                  </a:spcAft>
                  <a:buClr>
                    <a:srgbClr val="420747"/>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1554480" indent="-228600" algn="l" rtl="0" eaLnBrk="0" fontAlgn="base" hangingPunct="0">
                  <a:spcBef>
                    <a:spcPts val="1200"/>
                  </a:spcBef>
                  <a:spcAft>
                    <a:spcPts val="600"/>
                  </a:spcAft>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ts val="1200"/>
                  </a:spcBef>
                  <a:spcAft>
                    <a:spcPts val="600"/>
                  </a:spcAft>
                  <a:buClrTx/>
                  <a:buSzTx/>
                  <a:buFont typeface="Arial" panose="020B0604020202020204" pitchFamily="34" charset="0"/>
                  <a:buNone/>
                  <a:tabLst/>
                  <a:defRPr/>
                </a:pPr>
                <a:r>
                  <a:rPr kumimoji="0" lang="en-CA"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The following script file created a figure, which shows the plots of the functions </a:t>
                </a:r>
                <a14:m>
                  <m:oMath xmlns:m="http://schemas.openxmlformats.org/officeDocument/2006/math">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𝑦</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 =</m:t>
                    </m:r>
                    <m:sSup>
                      <m:sSupPr>
                        <m:ctrlP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𝑒</m:t>
                        </m:r>
                      </m:e>
                      <m:sup>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−1.2</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𝑥</m:t>
                        </m:r>
                      </m:sup>
                    </m:sSup>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 </m:t>
                    </m:r>
                    <m:r>
                      <m:rPr>
                        <m:sty m:val="p"/>
                      </m:rP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sin</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⁡(10</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𝑥</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+ 5)</m:t>
                    </m:r>
                  </m:oMath>
                </a14:m>
                <a:r>
                  <a:rPr kumimoji="0" lang="en-CA"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for </a:t>
                </a:r>
                <a14:m>
                  <m:oMath xmlns:m="http://schemas.openxmlformats.org/officeDocument/2006/math">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0 ≤</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𝑥</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 ≤ 5 </m:t>
                    </m:r>
                  </m:oMath>
                </a14:m>
                <a:r>
                  <a:rPr kumimoji="0" lang="en-CA"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and </a:t>
                </a:r>
                <a14:m>
                  <m:oMath xmlns:m="http://schemas.openxmlformats.org/officeDocument/2006/math">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𝑦</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 = |</m:t>
                    </m:r>
                    <m:sSup>
                      <m:sSupPr>
                        <m:ctrlP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𝑥</m:t>
                        </m:r>
                      </m:e>
                      <m:sup>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3</m:t>
                        </m:r>
                      </m:sup>
                    </m:sSup>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 − 100| </m:t>
                    </m:r>
                  </m:oMath>
                </a14:m>
                <a:r>
                  <a:rPr kumimoji="0" lang="en-CA"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and </a:t>
                </a:r>
                <a14:m>
                  <m:oMath xmlns:m="http://schemas.openxmlformats.org/officeDocument/2006/math">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𝑦</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 =</m:t>
                    </m:r>
                    <m:sSup>
                      <m:sSupPr>
                        <m:ctrlP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ctrlPr>
                      </m:sSupPr>
                      <m:e>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𝑥</m:t>
                        </m:r>
                      </m:e>
                      <m:sup>
                        <m:r>
                          <a:rPr kumimoji="0" lang="en-CA" sz="20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rPr>
                          <m:t>2</m:t>
                        </m:r>
                      </m:sup>
                    </m:sSup>
                  </m:oMath>
                </a14:m>
                <a:r>
                  <a:rPr kumimoji="0" lang="en-CA"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for </a:t>
                </a:r>
                <a14:m>
                  <m:oMath xmlns:m="http://schemas.openxmlformats.org/officeDocument/2006/math">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−6 ≤</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𝑥</m:t>
                    </m:r>
                    <m:r>
                      <a:rPr kumimoji="0" lang="en-CA" sz="2000" b="0" i="1" u="none" strike="noStrike" kern="1200" cap="none" spc="0" normalizeH="0" baseline="0" noProof="0" dirty="0">
                        <a:ln>
                          <a:noFill/>
                        </a:ln>
                        <a:solidFill>
                          <a:sysClr val="windowText" lastClr="000000"/>
                        </a:solidFill>
                        <a:effectLst/>
                        <a:uLnTx/>
                        <a:uFillTx/>
                        <a:latin typeface="Cambria Math" panose="02040503050406030204" pitchFamily="18" charset="0"/>
                      </a:rPr>
                      <m:t> ≤ 6</m:t>
                    </m:r>
                  </m:oMath>
                </a14:m>
                <a:r>
                  <a:rPr kumimoji="0" lang="en-CA" sz="20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t>
                </a:r>
              </a:p>
            </p:txBody>
          </p:sp>
        </mc:Choice>
        <mc:Fallback xmlns="">
          <p:sp>
            <p:nvSpPr>
              <p:cNvPr id="5" name="Content Placeholder 2">
                <a:extLst>
                  <a:ext uri="{FF2B5EF4-FFF2-40B4-BE49-F238E27FC236}">
                    <a16:creationId xmlns:a16="http://schemas.microsoft.com/office/drawing/2014/main" id="{609DBE80-779B-76E5-C83D-470FF12487D9}"/>
                  </a:ext>
                </a:extLst>
              </p:cNvPr>
              <p:cNvSpPr txBox="1">
                <a:spLocks noRot="1" noChangeAspect="1" noMove="1" noResize="1" noEditPoints="1" noAdjustHandles="1" noChangeArrowheads="1" noChangeShapeType="1" noTextEdit="1"/>
              </p:cNvSpPr>
              <p:nvPr/>
            </p:nvSpPr>
            <p:spPr>
              <a:xfrm>
                <a:off x="489613" y="990600"/>
                <a:ext cx="8015195" cy="962487"/>
              </a:xfrm>
              <a:prstGeom prst="rect">
                <a:avLst/>
              </a:prstGeom>
              <a:blipFill>
                <a:blip r:embed="rId2"/>
                <a:stretch>
                  <a:fillRect l="-760" t="-3822" r="-837" b="-1592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E7374B91-BCA8-BE5C-4A86-3DD52FCC1830}"/>
              </a:ext>
            </a:extLst>
          </p:cNvPr>
          <p:cNvPicPr>
            <a:picLocks noChangeAspect="1"/>
          </p:cNvPicPr>
          <p:nvPr/>
        </p:nvPicPr>
        <p:blipFill>
          <a:blip r:embed="rId3"/>
          <a:stretch>
            <a:fillRect/>
          </a:stretch>
        </p:blipFill>
        <p:spPr>
          <a:xfrm>
            <a:off x="4672797" y="2145021"/>
            <a:ext cx="3739516" cy="4138502"/>
          </a:xfrm>
          <a:prstGeom prst="rect">
            <a:avLst/>
          </a:prstGeom>
        </p:spPr>
      </p:pic>
      <p:pic>
        <p:nvPicPr>
          <p:cNvPr id="7" name="Picture 6">
            <a:extLst>
              <a:ext uri="{FF2B5EF4-FFF2-40B4-BE49-F238E27FC236}">
                <a16:creationId xmlns:a16="http://schemas.microsoft.com/office/drawing/2014/main" id="{BD8DAB3E-0BB1-9AC6-BBC5-0DD299CA6429}"/>
              </a:ext>
            </a:extLst>
          </p:cNvPr>
          <p:cNvPicPr>
            <a:picLocks noChangeAspect="1"/>
          </p:cNvPicPr>
          <p:nvPr/>
        </p:nvPicPr>
        <p:blipFill>
          <a:blip r:embed="rId4"/>
          <a:stretch>
            <a:fillRect/>
          </a:stretch>
        </p:blipFill>
        <p:spPr>
          <a:xfrm>
            <a:off x="645018" y="2870611"/>
            <a:ext cx="3486150" cy="2781300"/>
          </a:xfrm>
          <a:prstGeom prst="rect">
            <a:avLst/>
          </a:prstGeom>
        </p:spPr>
      </p:pic>
    </p:spTree>
    <p:extLst>
      <p:ext uri="{BB962C8B-B14F-4D97-AF65-F5344CB8AC3E}">
        <p14:creationId xmlns:p14="http://schemas.microsoft.com/office/powerpoint/2010/main" val="2271238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9BA5-AF8E-49C1-B9C8-6499A8E5BE24}"/>
              </a:ext>
            </a:extLst>
          </p:cNvPr>
          <p:cNvSpPr>
            <a:spLocks noGrp="1"/>
          </p:cNvSpPr>
          <p:nvPr>
            <p:ph type="title"/>
          </p:nvPr>
        </p:nvSpPr>
        <p:spPr/>
        <p:txBody>
          <a:bodyPr/>
          <a:lstStyle/>
          <a:p>
            <a:r>
              <a:rPr lang="en-GB" dirty="0"/>
              <a:t>Data Markers and Line Types </a:t>
            </a:r>
            <a:r>
              <a:rPr lang="en-GB" sz="1200" dirty="0"/>
              <a:t>1</a:t>
            </a:r>
            <a:endParaRPr lang="en-US" sz="1200" dirty="0"/>
          </a:p>
        </p:txBody>
      </p:sp>
      <p:sp>
        <p:nvSpPr>
          <p:cNvPr id="3" name="Content Placeholder 2">
            <a:extLst>
              <a:ext uri="{FF2B5EF4-FFF2-40B4-BE49-F238E27FC236}">
                <a16:creationId xmlns:a16="http://schemas.microsoft.com/office/drawing/2014/main" id="{91240D7C-6BBD-4611-A48D-3A33E2886147}"/>
              </a:ext>
            </a:extLst>
          </p:cNvPr>
          <p:cNvSpPr>
            <a:spLocks noGrp="1"/>
          </p:cNvSpPr>
          <p:nvPr>
            <p:ph sz="quarter" idx="11"/>
          </p:nvPr>
        </p:nvSpPr>
        <p:spPr>
          <a:xfrm>
            <a:off x="579413" y="1502229"/>
            <a:ext cx="7985174" cy="4746171"/>
          </a:xfrm>
        </p:spPr>
        <p:txBody>
          <a:bodyPr/>
          <a:lstStyle/>
          <a:p>
            <a:pPr>
              <a:spcBef>
                <a:spcPts val="1200"/>
              </a:spcBef>
              <a:spcAft>
                <a:spcPts val="600"/>
              </a:spcAft>
            </a:pPr>
            <a:r>
              <a:rPr lang="en-GB" dirty="0"/>
              <a:t>To plot </a:t>
            </a:r>
            <a:r>
              <a:rPr lang="en-GB" dirty="0">
                <a:latin typeface="Courier Std"/>
              </a:rPr>
              <a:t>y</a:t>
            </a:r>
            <a:r>
              <a:rPr lang="en-GB" dirty="0"/>
              <a:t> versus </a:t>
            </a:r>
            <a:r>
              <a:rPr lang="en-GB" dirty="0">
                <a:latin typeface="Courier Std"/>
              </a:rPr>
              <a:t>x</a:t>
            </a:r>
            <a:r>
              <a:rPr lang="en-GB" dirty="0"/>
              <a:t> with a solid line and </a:t>
            </a:r>
            <a:r>
              <a:rPr lang="en-GB" dirty="0">
                <a:latin typeface="Courier Std"/>
              </a:rPr>
              <a:t>u</a:t>
            </a:r>
            <a:r>
              <a:rPr lang="en-GB" dirty="0"/>
              <a:t> versus </a:t>
            </a:r>
            <a:r>
              <a:rPr lang="en-GB" dirty="0">
                <a:latin typeface="Courier Std"/>
              </a:rPr>
              <a:t>v</a:t>
            </a:r>
            <a:r>
              <a:rPr lang="en-GB" dirty="0"/>
              <a:t> with a dashed line, type </a:t>
            </a:r>
            <a:r>
              <a:rPr lang="en-GB" dirty="0">
                <a:latin typeface="Courier Std"/>
              </a:rPr>
              <a:t>plot(</a:t>
            </a:r>
            <a:r>
              <a:rPr lang="en-GB" dirty="0" err="1">
                <a:latin typeface="Courier Std"/>
              </a:rPr>
              <a:t>x,y,u,v</a:t>
            </a:r>
            <a:r>
              <a:rPr lang="en-GB" dirty="0">
                <a:latin typeface="Courier Std"/>
              </a:rPr>
              <a:t>,‘--’)</a:t>
            </a:r>
            <a:r>
              <a:rPr lang="en-GB" dirty="0"/>
              <a:t>, where the symbols </a:t>
            </a:r>
            <a:r>
              <a:rPr lang="en-GB" dirty="0">
                <a:latin typeface="Courier Std"/>
              </a:rPr>
              <a:t>‘--’</a:t>
            </a:r>
            <a:r>
              <a:rPr lang="en-GB" dirty="0"/>
              <a:t> represent a dashed line. </a:t>
            </a:r>
          </a:p>
          <a:p>
            <a:pPr>
              <a:spcBef>
                <a:spcPts val="1200"/>
              </a:spcBef>
              <a:spcAft>
                <a:spcPts val="600"/>
              </a:spcAft>
            </a:pPr>
            <a:r>
              <a:rPr lang="en-GB" dirty="0"/>
              <a:t>Table 5.2–1 gives the symbols for other line types. </a:t>
            </a:r>
          </a:p>
          <a:p>
            <a:pPr>
              <a:spcBef>
                <a:spcPts val="1200"/>
              </a:spcBef>
              <a:spcAft>
                <a:spcPts val="600"/>
              </a:spcAft>
            </a:pPr>
            <a:r>
              <a:rPr lang="en-GB" dirty="0"/>
              <a:t>To plot </a:t>
            </a:r>
            <a:r>
              <a:rPr lang="en-GB" dirty="0">
                <a:latin typeface="Courier Std"/>
              </a:rPr>
              <a:t>y</a:t>
            </a:r>
            <a:r>
              <a:rPr lang="en-GB" dirty="0"/>
              <a:t> versus </a:t>
            </a:r>
            <a:r>
              <a:rPr lang="en-GB" dirty="0">
                <a:latin typeface="Courier Std"/>
              </a:rPr>
              <a:t>x</a:t>
            </a:r>
            <a:r>
              <a:rPr lang="en-GB" dirty="0"/>
              <a:t> with asterisks </a:t>
            </a:r>
            <a:r>
              <a:rPr lang="en-GB" sz="1000" dirty="0"/>
              <a:t>asterisk</a:t>
            </a:r>
            <a:r>
              <a:rPr lang="en-GB" dirty="0"/>
              <a:t> connected with a dotted line, you must plot the data twice by typing </a:t>
            </a:r>
            <a:r>
              <a:rPr lang="en-GB" dirty="0">
                <a:latin typeface="Courier Std"/>
              </a:rPr>
              <a:t>plot(</a:t>
            </a:r>
            <a:r>
              <a:rPr lang="en-GB" dirty="0" err="1">
                <a:latin typeface="Courier Std"/>
              </a:rPr>
              <a:t>x,y</a:t>
            </a:r>
            <a:r>
              <a:rPr lang="en-GB" dirty="0">
                <a:latin typeface="Courier Std"/>
              </a:rPr>
              <a:t>,‘*’,</a:t>
            </a:r>
            <a:r>
              <a:rPr lang="en-GB" dirty="0" err="1">
                <a:latin typeface="Courier Std"/>
              </a:rPr>
              <a:t>x,y</a:t>
            </a:r>
            <a:r>
              <a:rPr lang="en-GB" dirty="0">
                <a:latin typeface="Courier Std"/>
              </a:rPr>
              <a:t>,‘:’)</a:t>
            </a:r>
            <a:r>
              <a:rPr lang="en-GB" dirty="0"/>
              <a:t>.</a:t>
            </a:r>
          </a:p>
        </p:txBody>
      </p:sp>
      <p:pic>
        <p:nvPicPr>
          <p:cNvPr id="5" name="Picture 4">
            <a:extLst>
              <a:ext uri="{FF2B5EF4-FFF2-40B4-BE49-F238E27FC236}">
                <a16:creationId xmlns:a16="http://schemas.microsoft.com/office/drawing/2014/main" id="{B612E9F3-A9F9-4A68-941F-E691A579DDA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2792" y="3458029"/>
            <a:ext cx="432739" cy="417285"/>
          </a:xfrm>
          <a:prstGeom prst="rect">
            <a:avLst/>
          </a:prstGeom>
        </p:spPr>
      </p:pic>
      <p:sp>
        <p:nvSpPr>
          <p:cNvPr id="6" name="Slide Number Placeholder 5">
            <a:extLst>
              <a:ext uri="{FF2B5EF4-FFF2-40B4-BE49-F238E27FC236}">
                <a16:creationId xmlns:a16="http://schemas.microsoft.com/office/drawing/2014/main" id="{FE9D52BE-3843-4051-93DA-8FB2B408AD85}"/>
              </a:ext>
            </a:extLst>
          </p:cNvPr>
          <p:cNvSpPr>
            <a:spLocks noGrp="1"/>
          </p:cNvSpPr>
          <p:nvPr>
            <p:ph type="sldNum" sz="quarter" idx="10"/>
          </p:nvPr>
        </p:nvSpPr>
        <p:spPr/>
        <p:txBody>
          <a:bodyPr/>
          <a:lstStyle/>
          <a:p>
            <a:fld id="{68151E55-6873-49E2-B8D5-2F265E6F1973}" type="slidenum">
              <a:rPr lang="en-US" smtClean="0"/>
              <a:t>25</a:t>
            </a:fld>
            <a:endParaRPr lang="en-US" dirty="0"/>
          </a:p>
        </p:txBody>
      </p:sp>
      <p:sp>
        <p:nvSpPr>
          <p:cNvPr id="9" name="Content Placeholder 2">
            <a:extLst>
              <a:ext uri="{FF2B5EF4-FFF2-40B4-BE49-F238E27FC236}">
                <a16:creationId xmlns:a16="http://schemas.microsoft.com/office/drawing/2014/main" id="{5725D755-E563-CAA2-2753-9C7738154636}"/>
              </a:ext>
            </a:extLst>
          </p:cNvPr>
          <p:cNvSpPr txBox="1">
            <a:spLocks/>
          </p:cNvSpPr>
          <p:nvPr/>
        </p:nvSpPr>
        <p:spPr>
          <a:xfrm>
            <a:off x="554013" y="4769305"/>
            <a:ext cx="7867901" cy="1288596"/>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spcAft>
                <a:spcPts val="600"/>
              </a:spcAft>
            </a:pPr>
            <a:r>
              <a:rPr lang="en-GB" dirty="0"/>
              <a:t>To plot </a:t>
            </a:r>
            <a:r>
              <a:rPr lang="en-GB" dirty="0">
                <a:latin typeface="Courier Std"/>
              </a:rPr>
              <a:t>y</a:t>
            </a:r>
            <a:r>
              <a:rPr lang="en-GB" dirty="0"/>
              <a:t> versus </a:t>
            </a:r>
            <a:r>
              <a:rPr lang="en-GB" dirty="0">
                <a:latin typeface="Courier Std"/>
              </a:rPr>
              <a:t>x</a:t>
            </a:r>
            <a:r>
              <a:rPr lang="en-GB" dirty="0"/>
              <a:t> with green asterisks </a:t>
            </a:r>
            <a:r>
              <a:rPr lang="en-GB" sz="800" dirty="0"/>
              <a:t>asterisk</a:t>
            </a:r>
            <a:r>
              <a:rPr lang="en-GB" dirty="0"/>
              <a:t> connected with a red dashed line, you must plot the data twice by typing </a:t>
            </a:r>
            <a:r>
              <a:rPr lang="en-GB" dirty="0">
                <a:latin typeface="Courier Std"/>
              </a:rPr>
              <a:t>plot(</a:t>
            </a:r>
            <a:r>
              <a:rPr lang="en-GB" dirty="0" err="1">
                <a:latin typeface="Courier Std"/>
              </a:rPr>
              <a:t>x,y,‘g</a:t>
            </a:r>
            <a:r>
              <a:rPr lang="en-GB" dirty="0">
                <a:latin typeface="Courier Std"/>
              </a:rPr>
              <a:t>*’,</a:t>
            </a:r>
            <a:r>
              <a:rPr lang="en-GB" dirty="0" err="1">
                <a:latin typeface="Courier Std"/>
              </a:rPr>
              <a:t>x,y,‘r</a:t>
            </a:r>
            <a:r>
              <a:rPr lang="en-GB" dirty="0">
                <a:latin typeface="Courier Std"/>
              </a:rPr>
              <a:t>--’)</a:t>
            </a:r>
            <a:r>
              <a:rPr lang="en-GB" dirty="0"/>
              <a:t>.</a:t>
            </a:r>
          </a:p>
        </p:txBody>
      </p:sp>
      <p:pic>
        <p:nvPicPr>
          <p:cNvPr id="10" name="Picture 9">
            <a:extLst>
              <a:ext uri="{FF2B5EF4-FFF2-40B4-BE49-F238E27FC236}">
                <a16:creationId xmlns:a16="http://schemas.microsoft.com/office/drawing/2014/main" id="{3149754D-0A0A-C699-2C52-E14BD003029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18708" y="4801269"/>
            <a:ext cx="410879" cy="396206"/>
          </a:xfrm>
          <a:prstGeom prst="rect">
            <a:avLst/>
          </a:prstGeom>
        </p:spPr>
      </p:pic>
    </p:spTree>
    <p:extLst>
      <p:ext uri="{BB962C8B-B14F-4D97-AF65-F5344CB8AC3E}">
        <p14:creationId xmlns:p14="http://schemas.microsoft.com/office/powerpoint/2010/main" val="3226226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86B4-9BEB-4CAD-8E46-2043051B79EE}"/>
              </a:ext>
            </a:extLst>
          </p:cNvPr>
          <p:cNvSpPr>
            <a:spLocks noGrp="1"/>
          </p:cNvSpPr>
          <p:nvPr>
            <p:ph type="title"/>
          </p:nvPr>
        </p:nvSpPr>
        <p:spPr>
          <a:xfrm>
            <a:off x="897534" y="136256"/>
            <a:ext cx="7332064" cy="1207959"/>
          </a:xfrm>
        </p:spPr>
        <p:txBody>
          <a:bodyPr/>
          <a:lstStyle/>
          <a:p>
            <a:r>
              <a:rPr lang="en-GB" dirty="0"/>
              <a:t>Specifiers for Data Markers, Line Types, and </a:t>
            </a:r>
            <a:r>
              <a:rPr lang="en-GB" dirty="0" err="1"/>
              <a:t>Colors</a:t>
            </a:r>
            <a:r>
              <a:rPr lang="en-GB" dirty="0"/>
              <a:t>: Table 5.2–1</a:t>
            </a:r>
            <a:endParaRPr lang="en-IN" dirty="0"/>
          </a:p>
        </p:txBody>
      </p:sp>
      <p:sp>
        <p:nvSpPr>
          <p:cNvPr id="3" name="Content Placeholder 2" hidden="1">
            <a:extLst>
              <a:ext uri="{FF2B5EF4-FFF2-40B4-BE49-F238E27FC236}">
                <a16:creationId xmlns:a16="http://schemas.microsoft.com/office/drawing/2014/main" id="{9AB12E44-A890-4B36-936C-8E8ADC6A19FA}"/>
              </a:ext>
            </a:extLst>
          </p:cNvPr>
          <p:cNvSpPr>
            <a:spLocks noGrp="1"/>
          </p:cNvSpPr>
          <p:nvPr>
            <p:ph sz="quarter" idx="11"/>
          </p:nvPr>
        </p:nvSpPr>
        <p:spPr>
          <a:xfrm>
            <a:off x="1178038" y="2194679"/>
            <a:ext cx="5537555" cy="2003000"/>
          </a:xfrm>
        </p:spPr>
        <p:txBody>
          <a:bodyPr>
            <a:normAutofit fontScale="92500" lnSpcReduction="20000"/>
          </a:bodyPr>
          <a:lstStyle/>
          <a:p>
            <a:r>
              <a:rPr lang="en-GB" dirty="0"/>
              <a:t>A table summarizes specifiers for data markers, line types, and </a:t>
            </a:r>
            <a:r>
              <a:rPr lang="en-GB" dirty="0" err="1"/>
              <a:t>colors</a:t>
            </a:r>
            <a:r>
              <a:rPr lang="en-GB" dirty="0"/>
              <a:t>. Dot markers, line types, and </a:t>
            </a:r>
            <a:r>
              <a:rPr lang="en-GB" dirty="0" err="1"/>
              <a:t>colors</a:t>
            </a:r>
            <a:r>
              <a:rPr lang="en-GB" dirty="0"/>
              <a:t> are divided into two </a:t>
            </a:r>
            <a:r>
              <a:rPr lang="en-GB" dirty="0" err="1"/>
              <a:t>subcolumns</a:t>
            </a:r>
            <a:r>
              <a:rPr lang="en-GB" dirty="0"/>
              <a:t> each where first </a:t>
            </a:r>
            <a:r>
              <a:rPr lang="en-GB" dirty="0" err="1"/>
              <a:t>subcolumn</a:t>
            </a:r>
            <a:r>
              <a:rPr lang="en-GB" dirty="0"/>
              <a:t> notes specifiers and second </a:t>
            </a:r>
            <a:r>
              <a:rPr lang="en-GB" dirty="0" err="1"/>
              <a:t>subcolumn</a:t>
            </a:r>
            <a:r>
              <a:rPr lang="en-GB" dirty="0"/>
              <a:t> notes symbol. Last four rows of line types are empty. There is a notes for dagger.</a:t>
            </a:r>
          </a:p>
        </p:txBody>
      </p:sp>
      <mc:AlternateContent xmlns:mc="http://schemas.openxmlformats.org/markup-compatibility/2006" xmlns:a14="http://schemas.microsoft.com/office/drawing/2010/main">
        <mc:Choice Requires="a14">
          <p:graphicFrame>
            <p:nvGraphicFramePr>
              <p:cNvPr id="12" name="Table 2">
                <a:extLst>
                  <a:ext uri="{FF2B5EF4-FFF2-40B4-BE49-F238E27FC236}">
                    <a16:creationId xmlns:a16="http://schemas.microsoft.com/office/drawing/2014/main" id="{55364421-E550-45E1-8822-CE7834C181E5}"/>
                  </a:ext>
                </a:extLst>
              </p:cNvPr>
              <p:cNvGraphicFramePr>
                <a:graphicFrameLocks noGrp="1"/>
              </p:cNvGraphicFramePr>
              <p:nvPr>
                <p:extLst>
                  <p:ext uri="{D42A27DB-BD31-4B8C-83A1-F6EECF244321}">
                    <p14:modId xmlns:p14="http://schemas.microsoft.com/office/powerpoint/2010/main" val="3837116405"/>
                  </p:ext>
                </p:extLst>
              </p:nvPr>
            </p:nvGraphicFramePr>
            <p:xfrm>
              <a:off x="457200" y="1767840"/>
              <a:ext cx="8366760" cy="3566160"/>
            </p:xfrm>
            <a:graphic>
              <a:graphicData uri="http://schemas.openxmlformats.org/drawingml/2006/table">
                <a:tbl>
                  <a:tblPr firstRow="1" bandRow="1">
                    <a:tableStyleId>{5C22544A-7EE6-4342-B048-85BDC9FD1C3A}</a:tableStyleId>
                  </a:tblPr>
                  <a:tblGrid>
                    <a:gridCol w="256032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18872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b="1" dirty="0">
                              <a:solidFill>
                                <a:schemeClr val="tx1"/>
                              </a:solidFill>
                              <a:latin typeface="Times New Roman" panose="02020603050405020304" pitchFamily="18" charset="0"/>
                              <a:cs typeface="Times New Roman" panose="02020603050405020304" pitchFamily="18" charset="0"/>
                            </a:rPr>
                            <a:t>Data markers</a:t>
                          </a:r>
                          <a:r>
                            <a:rPr lang="en-US" altLang="en-US" sz="2000" b="1" baseline="30000" dirty="0">
                              <a:solidFill>
                                <a:schemeClr val="tx1"/>
                              </a:solidFill>
                              <a:latin typeface="Times New Roman" panose="02020603050405020304" pitchFamily="18" charset="0"/>
                              <a:cs typeface="Times New Roman" panose="02020603050405020304" pitchFamily="18" charset="0"/>
                            </a:rPr>
                            <a:t>†</a:t>
                          </a:r>
                          <a:endParaRPr lang="en-US" altLang="en-US" sz="2000"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b="1" dirty="0">
                              <a:solidFill>
                                <a:schemeClr val="tx1"/>
                              </a:solidFill>
                              <a:latin typeface="Times New Roman" panose="02020603050405020304" pitchFamily="18" charset="0"/>
                              <a:cs typeface="Times New Roman" panose="02020603050405020304" pitchFamily="18" charset="0"/>
                            </a:rPr>
                            <a:t>Line types</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b="1" dirty="0">
                              <a:solidFill>
                                <a:schemeClr val="tx1"/>
                              </a:solidFill>
                              <a:latin typeface="Times New Roman" panose="02020603050405020304" pitchFamily="18" charset="0"/>
                              <a:cs typeface="Times New Roman" panose="02020603050405020304" pitchFamily="18" charset="0"/>
                            </a:rPr>
                            <a:t>Colors</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Dot (.)</a:t>
                          </a:r>
                        </a:p>
                      </a:txBody>
                      <a:tcPr>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a:t>
                          </a:r>
                        </a:p>
                      </a:txBody>
                      <a:tcPr>
                        <a:lnR w="12700" cap="flat" cmpd="sng" algn="ctr">
                          <a:solidFill>
                            <a:schemeClr val="tx1"/>
                          </a:solidFill>
                          <a:prstDash val="solid"/>
                          <a:round/>
                          <a:headEnd type="none" w="med" len="med"/>
                          <a:tailEnd type="none" w="med" len="med"/>
                        </a:ln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Solid line</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a:t>
                          </a: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Black</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k</a:t>
                          </a:r>
                        </a:p>
                      </a:txBody>
                      <a:tcPr>
                        <a:solidFill>
                          <a:schemeClr val="bg1"/>
                        </a:solidFill>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Asterisk </a:t>
                          </a:r>
                          <a:r>
                            <a:rPr lang="en-US" altLang="en-US" sz="500" dirty="0" err="1">
                              <a:solidFill>
                                <a:schemeClr val="tx1"/>
                              </a:solidFill>
                              <a:latin typeface="Times New Roman" panose="02020603050405020304" pitchFamily="18" charset="0"/>
                              <a:cs typeface="Times New Roman" panose="02020603050405020304" pitchFamily="18" charset="0"/>
                            </a:rPr>
                            <a:t>Asterisk</a:t>
                          </a:r>
                          <a:endParaRPr lang="en-US" altLang="en-US" sz="5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en-US" sz="500" dirty="0">
                              <a:solidFill>
                                <a:schemeClr val="tx1"/>
                              </a:solidFill>
                              <a:latin typeface="Times New Roman" panose="02020603050405020304" pitchFamily="18" charset="0"/>
                              <a:cs typeface="Times New Roman" panose="02020603050405020304" pitchFamily="18" charset="0"/>
                            </a:rPr>
                            <a:t>Asterisk</a:t>
                          </a:r>
                          <a:endParaRPr lang="en-US" sz="5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Dashed line</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en-US" sz="700" dirty="0">
                              <a:solidFill>
                                <a:schemeClr val="tx1"/>
                              </a:solidFill>
                              <a:latin typeface="Times New Roman" panose="02020603050405020304" pitchFamily="18" charset="0"/>
                              <a:cs typeface="Times New Roman" panose="02020603050405020304" pitchFamily="18" charset="0"/>
                            </a:rPr>
                            <a:t>dashed line</a:t>
                          </a:r>
                          <a:endParaRPr lang="en-US" sz="7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Blue</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b</a:t>
                          </a:r>
                        </a:p>
                      </a:txBody>
                      <a:tcPr>
                        <a:solidFill>
                          <a:schemeClr val="bg1"/>
                        </a:solidFill>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Cross </a:t>
                          </a:r>
                          <a:r>
                            <a:rPr lang="en-US" altLang="en-US" sz="500" dirty="0" err="1">
                              <a:solidFill>
                                <a:schemeClr val="tx1"/>
                              </a:solidFill>
                              <a:latin typeface="Times New Roman" panose="02020603050405020304" pitchFamily="18" charset="0"/>
                              <a:cs typeface="Times New Roman" panose="02020603050405020304" pitchFamily="18" charset="0"/>
                            </a:rPr>
                            <a:t>Cross</a:t>
                          </a:r>
                          <a:endParaRPr lang="en-US" altLang="en-US" sz="5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sz="2000" dirty="0">
                              <a:solidFill>
                                <a:schemeClr val="tx1"/>
                              </a:solidFill>
                              <a:latin typeface="Times New Roman" panose="02020603050405020304" pitchFamily="18" charset="0"/>
                              <a:ea typeface="Cambria Math"/>
                              <a:cs typeface="Times New Roman" panose="02020603050405020304" pitchFamily="18" charset="0"/>
                            </a:rPr>
                            <a:t>  </a:t>
                          </a:r>
                          <a14:m>
                            <m:oMath xmlns:m="http://schemas.openxmlformats.org/officeDocument/2006/math">
                              <m:r>
                                <a:rPr lang="en-US" sz="2000" i="1" smtClean="0">
                                  <a:solidFill>
                                    <a:schemeClr val="tx1"/>
                                  </a:solidFill>
                                  <a:latin typeface="Cambria Math"/>
                                  <a:ea typeface="Cambria Math"/>
                                </a:rPr>
                                <m:t>×</m:t>
                              </m:r>
                            </m:oMath>
                          </a14:m>
                          <a:endParaRPr lang="en-US" sz="2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Dash-dotted line</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 .</a:t>
                          </a: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Cyan</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c</a:t>
                          </a:r>
                        </a:p>
                      </a:txBody>
                      <a:tcPr>
                        <a:solidFill>
                          <a:schemeClr val="bg1"/>
                        </a:solidFill>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Circle </a:t>
                          </a:r>
                          <a:r>
                            <a:rPr lang="en-US" altLang="en-US" sz="500" dirty="0" err="1">
                              <a:solidFill>
                                <a:schemeClr val="tx1"/>
                              </a:solidFill>
                              <a:latin typeface="Times New Roman" panose="02020603050405020304" pitchFamily="18" charset="0"/>
                              <a:cs typeface="Times New Roman" panose="02020603050405020304" pitchFamily="18" charset="0"/>
                            </a:rPr>
                            <a:t>Circle</a:t>
                          </a:r>
                          <a:endParaRPr lang="en-US" altLang="en-US" sz="5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en-US" sz="500" dirty="0">
                              <a:solidFill>
                                <a:schemeClr val="tx1"/>
                              </a:solidFill>
                              <a:latin typeface="Times New Roman" panose="02020603050405020304" pitchFamily="18" charset="0"/>
                              <a:cs typeface="Times New Roman" panose="02020603050405020304" pitchFamily="18" charset="0"/>
                            </a:rPr>
                            <a:t>Circle</a:t>
                          </a:r>
                          <a:endParaRPr lang="en-US" sz="5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Dotted line</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en-US" sz="700" dirty="0">
                              <a:solidFill>
                                <a:schemeClr val="tx1"/>
                              </a:solidFill>
                              <a:latin typeface="Times New Roman" panose="02020603050405020304" pitchFamily="18" charset="0"/>
                              <a:cs typeface="Times New Roman" panose="02020603050405020304" pitchFamily="18" charset="0"/>
                            </a:rPr>
                            <a:t>dotted line</a:t>
                          </a:r>
                          <a:endParaRPr lang="en-US" sz="7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Green</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g</a:t>
                          </a:r>
                        </a:p>
                      </a:txBody>
                      <a:tcPr>
                        <a:solidFill>
                          <a:schemeClr val="bg1"/>
                        </a:solidFill>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Plus sign (</a:t>
                          </a:r>
                          <a14:m>
                            <m:oMath xmlns:m="http://schemas.openxmlformats.org/officeDocument/2006/math">
                              <m:r>
                                <a:rPr lang="en-US" altLang="en-US" sz="2000" i="1" dirty="0" smtClean="0">
                                  <a:solidFill>
                                    <a:schemeClr val="tx1"/>
                                  </a:solidFill>
                                  <a:latin typeface="Cambria Math"/>
                                </a:rPr>
                                <m:t>+</m:t>
                              </m:r>
                            </m:oMath>
                          </a14:m>
                          <a:r>
                            <a:rPr lang="en-US" altLang="en-US" sz="2000" dirty="0">
                              <a:solidFill>
                                <a:schemeClr val="tx1"/>
                              </a:solidFill>
                              <a:latin typeface="Times New Roman" panose="02020603050405020304" pitchFamily="18" charset="0"/>
                              <a:cs typeface="Times New Roman" panose="02020603050405020304" pitchFamily="18" charset="0"/>
                            </a:rPr>
                            <a:t>)</a:t>
                          </a:r>
                        </a:p>
                      </a:txBody>
                      <a:tcPr>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a:ea typeface="Cambria Math"/>
                                  </a:rPr>
                                  <m:t>                  </m:t>
                                </m:r>
                                <m:r>
                                  <a:rPr lang="en-US" sz="2000" i="1" smtClean="0">
                                    <a:solidFill>
                                      <a:schemeClr val="tx1"/>
                                    </a:solidFill>
                                    <a:latin typeface="Cambria Math"/>
                                    <a:ea typeface="Cambria Math"/>
                                  </a:rPr>
                                  <m:t>+</m:t>
                                </m:r>
                              </m:oMath>
                            </m:oMathPara>
                          </a14:m>
                          <a:endParaRPr lang="en-US" sz="2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Magenta</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m</a:t>
                          </a:r>
                        </a:p>
                      </a:txBody>
                      <a:tcPr>
                        <a:solidFill>
                          <a:schemeClr val="bg1"/>
                        </a:solidFill>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Square </a:t>
                          </a:r>
                          <a:r>
                            <a:rPr lang="en-US" altLang="en-US" sz="500" dirty="0" err="1">
                              <a:solidFill>
                                <a:schemeClr val="tx1"/>
                              </a:solidFill>
                              <a:latin typeface="Times New Roman" panose="02020603050405020304" pitchFamily="18" charset="0"/>
                              <a:cs typeface="Times New Roman" panose="02020603050405020304" pitchFamily="18" charset="0"/>
                            </a:rPr>
                            <a:t>Square</a:t>
                          </a:r>
                          <a:endParaRPr lang="en-US" altLang="en-US" sz="5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s</a:t>
                          </a:r>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Red</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r</a:t>
                          </a:r>
                        </a:p>
                      </a:txBody>
                      <a:tcPr>
                        <a:solidFill>
                          <a:schemeClr val="bg1"/>
                        </a:solidFill>
                      </a:tcPr>
                    </a:tc>
                    <a:extLst>
                      <a:ext uri="{0D108BD9-81ED-4DB2-BD59-A6C34878D82A}">
                        <a16:rowId xmlns:a16="http://schemas.microsoft.com/office/drawing/2014/main" val="10006"/>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Diamond </a:t>
                          </a:r>
                          <a:r>
                            <a:rPr lang="en-US" altLang="en-US" sz="500" dirty="0" err="1">
                              <a:solidFill>
                                <a:schemeClr val="tx1"/>
                              </a:solidFill>
                              <a:latin typeface="Times New Roman" panose="02020603050405020304" pitchFamily="18" charset="0"/>
                              <a:cs typeface="Times New Roman" panose="02020603050405020304" pitchFamily="18" charset="0"/>
                            </a:rPr>
                            <a:t>Diamond</a:t>
                          </a:r>
                          <a:endParaRPr lang="en-US" altLang="en-US" sz="5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d</a:t>
                          </a:r>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White</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w</a:t>
                          </a:r>
                        </a:p>
                      </a:txBody>
                      <a:tcPr>
                        <a:solidFill>
                          <a:schemeClr val="bg1"/>
                        </a:solidFill>
                      </a:tcPr>
                    </a:tc>
                    <a:extLst>
                      <a:ext uri="{0D108BD9-81ED-4DB2-BD59-A6C34878D82A}">
                        <a16:rowId xmlns:a16="http://schemas.microsoft.com/office/drawing/2014/main" val="10007"/>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Five-pointed star (w)</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Yellow</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y</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mc:Choice>
        <mc:Fallback xmlns="">
          <p:graphicFrame>
            <p:nvGraphicFramePr>
              <p:cNvPr id="12" name="Table 2">
                <a:extLst>
                  <a:ext uri="{FF2B5EF4-FFF2-40B4-BE49-F238E27FC236}">
                    <a16:creationId xmlns:a16="http://schemas.microsoft.com/office/drawing/2014/main" id="{55364421-E550-45E1-8822-CE7834C181E5}"/>
                  </a:ext>
                </a:extLst>
              </p:cNvPr>
              <p:cNvGraphicFramePr>
                <a:graphicFrameLocks noGrp="1"/>
              </p:cNvGraphicFramePr>
              <p:nvPr>
                <p:extLst>
                  <p:ext uri="{D42A27DB-BD31-4B8C-83A1-F6EECF244321}">
                    <p14:modId xmlns:p14="http://schemas.microsoft.com/office/powerpoint/2010/main" val="3837116405"/>
                  </p:ext>
                </p:extLst>
              </p:nvPr>
            </p:nvGraphicFramePr>
            <p:xfrm>
              <a:off x="457200" y="1767840"/>
              <a:ext cx="8366760" cy="3566160"/>
            </p:xfrm>
            <a:graphic>
              <a:graphicData uri="http://schemas.openxmlformats.org/drawingml/2006/table">
                <a:tbl>
                  <a:tblPr firstRow="1" bandRow="1">
                    <a:tableStyleId>{5C22544A-7EE6-4342-B048-85BDC9FD1C3A}</a:tableStyleId>
                  </a:tblPr>
                  <a:tblGrid>
                    <a:gridCol w="256032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18872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962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b="1" dirty="0">
                              <a:solidFill>
                                <a:schemeClr val="tx1"/>
                              </a:solidFill>
                              <a:latin typeface="Times New Roman" panose="02020603050405020304" pitchFamily="18" charset="0"/>
                              <a:cs typeface="Times New Roman" panose="02020603050405020304" pitchFamily="18" charset="0"/>
                            </a:rPr>
                            <a:t>Data markers</a:t>
                          </a:r>
                          <a:r>
                            <a:rPr lang="en-US" altLang="en-US" sz="2000" b="1" baseline="30000" dirty="0">
                              <a:solidFill>
                                <a:schemeClr val="tx1"/>
                              </a:solidFill>
                              <a:latin typeface="Times New Roman" panose="02020603050405020304" pitchFamily="18" charset="0"/>
                              <a:cs typeface="Times New Roman" panose="02020603050405020304" pitchFamily="18" charset="0"/>
                            </a:rPr>
                            <a:t>†</a:t>
                          </a:r>
                          <a:endParaRPr lang="en-US" altLang="en-US" sz="2000"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b="1" dirty="0">
                              <a:solidFill>
                                <a:schemeClr val="tx1"/>
                              </a:solidFill>
                              <a:latin typeface="Times New Roman" panose="02020603050405020304" pitchFamily="18" charset="0"/>
                              <a:cs typeface="Times New Roman" panose="02020603050405020304" pitchFamily="18" charset="0"/>
                            </a:rPr>
                            <a:t>Line types</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b="1" dirty="0">
                              <a:solidFill>
                                <a:schemeClr val="tx1"/>
                              </a:solidFill>
                              <a:latin typeface="Times New Roman" panose="02020603050405020304" pitchFamily="18" charset="0"/>
                              <a:cs typeface="Times New Roman" panose="02020603050405020304" pitchFamily="18" charset="0"/>
                            </a:rPr>
                            <a:t>Colors</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0"/>
                      </a:ext>
                    </a:extLst>
                  </a:tr>
                  <a:tr h="3962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Dot (.)</a:t>
                          </a:r>
                        </a:p>
                      </a:txBody>
                      <a:tcPr>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a:t>
                          </a:r>
                        </a:p>
                      </a:txBody>
                      <a:tcPr>
                        <a:lnR w="12700" cap="flat" cmpd="sng" algn="ctr">
                          <a:solidFill>
                            <a:schemeClr val="tx1"/>
                          </a:solidFill>
                          <a:prstDash val="solid"/>
                          <a:round/>
                          <a:headEnd type="none" w="med" len="med"/>
                          <a:tailEnd type="none" w="med" len="med"/>
                        </a:ln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Solid line</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a:t>
                          </a: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Black</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k</a:t>
                          </a:r>
                        </a:p>
                      </a:txBody>
                      <a:tcPr>
                        <a:solidFill>
                          <a:schemeClr val="bg1"/>
                        </a:solidFill>
                      </a:tcPr>
                    </a:tc>
                    <a:extLst>
                      <a:ext uri="{0D108BD9-81ED-4DB2-BD59-A6C34878D82A}">
                        <a16:rowId xmlns:a16="http://schemas.microsoft.com/office/drawing/2014/main" val="10001"/>
                      </a:ext>
                    </a:extLst>
                  </a:tr>
                  <a:tr h="3962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Asterisk </a:t>
                          </a:r>
                          <a:r>
                            <a:rPr lang="en-US" altLang="en-US" sz="500" dirty="0" err="1">
                              <a:solidFill>
                                <a:schemeClr val="tx1"/>
                              </a:solidFill>
                              <a:latin typeface="Times New Roman" panose="02020603050405020304" pitchFamily="18" charset="0"/>
                              <a:cs typeface="Times New Roman" panose="02020603050405020304" pitchFamily="18" charset="0"/>
                            </a:rPr>
                            <a:t>Asterisk</a:t>
                          </a:r>
                          <a:endParaRPr lang="en-US" altLang="en-US" sz="5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en-US" sz="500" dirty="0">
                              <a:solidFill>
                                <a:schemeClr val="tx1"/>
                              </a:solidFill>
                              <a:latin typeface="Times New Roman" panose="02020603050405020304" pitchFamily="18" charset="0"/>
                              <a:cs typeface="Times New Roman" panose="02020603050405020304" pitchFamily="18" charset="0"/>
                            </a:rPr>
                            <a:t>Asterisk</a:t>
                          </a:r>
                          <a:endParaRPr lang="en-US" sz="5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Dashed line</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en-US" sz="700" dirty="0">
                              <a:solidFill>
                                <a:schemeClr val="tx1"/>
                              </a:solidFill>
                              <a:latin typeface="Times New Roman" panose="02020603050405020304" pitchFamily="18" charset="0"/>
                              <a:cs typeface="Times New Roman" panose="02020603050405020304" pitchFamily="18" charset="0"/>
                            </a:rPr>
                            <a:t>dashed line</a:t>
                          </a:r>
                          <a:endParaRPr lang="en-US" sz="7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Blue</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b</a:t>
                          </a:r>
                        </a:p>
                      </a:txBody>
                      <a:tcPr>
                        <a:solidFill>
                          <a:schemeClr val="bg1"/>
                        </a:solidFill>
                      </a:tcPr>
                    </a:tc>
                    <a:extLst>
                      <a:ext uri="{0D108BD9-81ED-4DB2-BD59-A6C34878D82A}">
                        <a16:rowId xmlns:a16="http://schemas.microsoft.com/office/drawing/2014/main" val="10002"/>
                      </a:ext>
                    </a:extLst>
                  </a:tr>
                  <a:tr h="3962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Cross </a:t>
                          </a:r>
                          <a:r>
                            <a:rPr lang="en-US" altLang="en-US" sz="500" dirty="0" err="1">
                              <a:solidFill>
                                <a:schemeClr val="tx1"/>
                              </a:solidFill>
                              <a:latin typeface="Times New Roman" panose="02020603050405020304" pitchFamily="18" charset="0"/>
                              <a:cs typeface="Times New Roman" panose="02020603050405020304" pitchFamily="18" charset="0"/>
                            </a:rPr>
                            <a:t>Cross</a:t>
                          </a:r>
                          <a:endParaRPr lang="en-US" altLang="en-US" sz="5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a:p>
                      </a:txBody>
                      <a:tcPr>
                        <a:lnR w="12700" cap="flat" cmpd="sng" algn="ctr">
                          <a:solidFill>
                            <a:schemeClr val="tx1"/>
                          </a:solidFill>
                          <a:prstDash val="solid"/>
                          <a:round/>
                          <a:headEnd type="none" w="med" len="med"/>
                          <a:tailEnd type="none" w="med" len="med"/>
                        </a:lnR>
                        <a:blipFill>
                          <a:blip r:embed="rId2"/>
                          <a:stretch>
                            <a:fillRect l="-281333" t="-307692" r="-538000" b="-527692"/>
                          </a:stretch>
                        </a:blip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Dash-dotted line</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 .</a:t>
                          </a: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Cyan</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c</a:t>
                          </a:r>
                        </a:p>
                      </a:txBody>
                      <a:tcPr>
                        <a:solidFill>
                          <a:schemeClr val="bg1"/>
                        </a:solidFill>
                      </a:tcPr>
                    </a:tc>
                    <a:extLst>
                      <a:ext uri="{0D108BD9-81ED-4DB2-BD59-A6C34878D82A}">
                        <a16:rowId xmlns:a16="http://schemas.microsoft.com/office/drawing/2014/main" val="10003"/>
                      </a:ext>
                    </a:extLst>
                  </a:tr>
                  <a:tr h="3962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Circle </a:t>
                          </a:r>
                          <a:r>
                            <a:rPr lang="en-US" altLang="en-US" sz="500" dirty="0" err="1">
                              <a:solidFill>
                                <a:schemeClr val="tx1"/>
                              </a:solidFill>
                              <a:latin typeface="Times New Roman" panose="02020603050405020304" pitchFamily="18" charset="0"/>
                              <a:cs typeface="Times New Roman" panose="02020603050405020304" pitchFamily="18" charset="0"/>
                            </a:rPr>
                            <a:t>Circle</a:t>
                          </a:r>
                          <a:endParaRPr lang="en-US" altLang="en-US" sz="5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en-US" sz="500" dirty="0">
                              <a:solidFill>
                                <a:schemeClr val="tx1"/>
                              </a:solidFill>
                              <a:latin typeface="Times New Roman" panose="02020603050405020304" pitchFamily="18" charset="0"/>
                              <a:cs typeface="Times New Roman" panose="02020603050405020304" pitchFamily="18" charset="0"/>
                            </a:rPr>
                            <a:t>Circle</a:t>
                          </a:r>
                          <a:endParaRPr lang="en-US" sz="5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Dotted line</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altLang="en-US" sz="700" dirty="0">
                              <a:solidFill>
                                <a:schemeClr val="tx1"/>
                              </a:solidFill>
                              <a:latin typeface="Times New Roman" panose="02020603050405020304" pitchFamily="18" charset="0"/>
                              <a:cs typeface="Times New Roman" panose="02020603050405020304" pitchFamily="18" charset="0"/>
                            </a:rPr>
                            <a:t>dotted line</a:t>
                          </a:r>
                          <a:endParaRPr lang="en-US" sz="7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Green</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g</a:t>
                          </a:r>
                        </a:p>
                      </a:txBody>
                      <a:tcPr>
                        <a:solidFill>
                          <a:schemeClr val="bg1"/>
                        </a:solidFill>
                      </a:tcPr>
                    </a:tc>
                    <a:extLst>
                      <a:ext uri="{0D108BD9-81ED-4DB2-BD59-A6C34878D82A}">
                        <a16:rowId xmlns:a16="http://schemas.microsoft.com/office/drawing/2014/main" val="10004"/>
                      </a:ext>
                    </a:extLst>
                  </a:tr>
                  <a:tr h="396240">
                    <a:tc>
                      <a:txBody>
                        <a:bodyPr/>
                        <a:lstStyle/>
                        <a:p>
                          <a:endParaRPr lang="en-US"/>
                        </a:p>
                      </a:txBody>
                      <a:tcPr>
                        <a:blipFill>
                          <a:blip r:embed="rId2"/>
                          <a:stretch>
                            <a:fillRect l="-476" t="-507692" r="-227857" b="-327692"/>
                          </a:stretch>
                        </a:blipFill>
                      </a:tcPr>
                    </a:tc>
                    <a:tc>
                      <a:txBody>
                        <a:bodyPr/>
                        <a:lstStyle/>
                        <a:p>
                          <a:endParaRPr lang="en-US"/>
                        </a:p>
                      </a:txBody>
                      <a:tcPr>
                        <a:lnR w="12700" cap="flat" cmpd="sng" algn="ctr">
                          <a:solidFill>
                            <a:schemeClr val="tx1"/>
                          </a:solidFill>
                          <a:prstDash val="solid"/>
                          <a:round/>
                          <a:headEnd type="none" w="med" len="med"/>
                          <a:tailEnd type="none" w="med" len="med"/>
                        </a:lnR>
                        <a:blipFill>
                          <a:blip r:embed="rId2"/>
                          <a:stretch>
                            <a:fillRect l="-281333" t="-507692" r="-538000" b="-327692"/>
                          </a:stretch>
                        </a:blipFill>
                      </a:tcPr>
                    </a:tc>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Magenta</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m</a:t>
                          </a:r>
                        </a:p>
                      </a:txBody>
                      <a:tcPr>
                        <a:solidFill>
                          <a:schemeClr val="bg1"/>
                        </a:solidFill>
                      </a:tcPr>
                    </a:tc>
                    <a:extLst>
                      <a:ext uri="{0D108BD9-81ED-4DB2-BD59-A6C34878D82A}">
                        <a16:rowId xmlns:a16="http://schemas.microsoft.com/office/drawing/2014/main" val="10005"/>
                      </a:ext>
                    </a:extLst>
                  </a:tr>
                  <a:tr h="3962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Square </a:t>
                          </a:r>
                          <a:r>
                            <a:rPr lang="en-US" altLang="en-US" sz="500" dirty="0" err="1">
                              <a:solidFill>
                                <a:schemeClr val="tx1"/>
                              </a:solidFill>
                              <a:latin typeface="Times New Roman" panose="02020603050405020304" pitchFamily="18" charset="0"/>
                              <a:cs typeface="Times New Roman" panose="02020603050405020304" pitchFamily="18" charset="0"/>
                            </a:rPr>
                            <a:t>Square</a:t>
                          </a:r>
                          <a:endParaRPr lang="en-US" altLang="en-US" sz="5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s</a:t>
                          </a:r>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Red</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r</a:t>
                          </a:r>
                        </a:p>
                      </a:txBody>
                      <a:tcPr>
                        <a:solidFill>
                          <a:schemeClr val="bg1"/>
                        </a:solidFill>
                      </a:tcPr>
                    </a:tc>
                    <a:extLst>
                      <a:ext uri="{0D108BD9-81ED-4DB2-BD59-A6C34878D82A}">
                        <a16:rowId xmlns:a16="http://schemas.microsoft.com/office/drawing/2014/main" val="10006"/>
                      </a:ext>
                    </a:extLst>
                  </a:tr>
                  <a:tr h="3962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Diamond </a:t>
                          </a:r>
                          <a:r>
                            <a:rPr lang="en-US" altLang="en-US" sz="500" dirty="0" err="1">
                              <a:solidFill>
                                <a:schemeClr val="tx1"/>
                              </a:solidFill>
                              <a:latin typeface="Times New Roman" panose="02020603050405020304" pitchFamily="18" charset="0"/>
                              <a:cs typeface="Times New Roman" panose="02020603050405020304" pitchFamily="18" charset="0"/>
                            </a:rPr>
                            <a:t>Diamond</a:t>
                          </a:r>
                          <a:endParaRPr lang="en-US" altLang="en-US" sz="5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d</a:t>
                          </a:r>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White</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w</a:t>
                          </a:r>
                        </a:p>
                      </a:txBody>
                      <a:tcPr>
                        <a:solidFill>
                          <a:schemeClr val="bg1"/>
                        </a:solidFill>
                      </a:tcPr>
                    </a:tc>
                    <a:extLst>
                      <a:ext uri="{0D108BD9-81ED-4DB2-BD59-A6C34878D82A}">
                        <a16:rowId xmlns:a16="http://schemas.microsoft.com/office/drawing/2014/main" val="10007"/>
                      </a:ext>
                    </a:extLst>
                  </a:tr>
                  <a:tr h="3962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Five-pointed star (w)</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Yellow</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y</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mc:Fallback>
      </mc:AlternateContent>
      <p:pic>
        <p:nvPicPr>
          <p:cNvPr id="6" name="Picture 5">
            <a:extLst>
              <a:ext uri="{FF2B5EF4-FFF2-40B4-BE49-F238E27FC236}">
                <a16:creationId xmlns:a16="http://schemas.microsoft.com/office/drawing/2014/main" id="{51DF3164-A265-4AD1-96D7-029BD1C3DAA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143" y="2614912"/>
            <a:ext cx="408657" cy="361504"/>
          </a:xfrm>
          <a:prstGeom prst="rect">
            <a:avLst/>
          </a:prstGeom>
        </p:spPr>
      </p:pic>
      <p:pic>
        <p:nvPicPr>
          <p:cNvPr id="8" name="Picture 7">
            <a:extLst>
              <a:ext uri="{FF2B5EF4-FFF2-40B4-BE49-F238E27FC236}">
                <a16:creationId xmlns:a16="http://schemas.microsoft.com/office/drawing/2014/main" id="{68E0A046-5008-4E86-8502-7B6CCF80C2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9131" y="2995128"/>
            <a:ext cx="339870" cy="404607"/>
          </a:xfrm>
          <a:prstGeom prst="rect">
            <a:avLst/>
          </a:prstGeom>
        </p:spPr>
      </p:pic>
      <p:pic>
        <p:nvPicPr>
          <p:cNvPr id="10" name="Picture 9">
            <a:extLst>
              <a:ext uri="{FF2B5EF4-FFF2-40B4-BE49-F238E27FC236}">
                <a16:creationId xmlns:a16="http://schemas.microsoft.com/office/drawing/2014/main" id="{7D84782D-05FC-4D75-9F3A-7AB4B9F35AE5}"/>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4616" y="3403924"/>
            <a:ext cx="379372" cy="346382"/>
          </a:xfrm>
          <a:prstGeom prst="rect">
            <a:avLst/>
          </a:prstGeom>
        </p:spPr>
      </p:pic>
      <p:pic>
        <p:nvPicPr>
          <p:cNvPr id="14" name="Picture 13">
            <a:extLst>
              <a:ext uri="{FF2B5EF4-FFF2-40B4-BE49-F238E27FC236}">
                <a16:creationId xmlns:a16="http://schemas.microsoft.com/office/drawing/2014/main" id="{48709779-DF5C-40E3-8A95-4387F2589502}"/>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5916" y="4204565"/>
            <a:ext cx="386777" cy="346766"/>
          </a:xfrm>
          <a:prstGeom prst="rect">
            <a:avLst/>
          </a:prstGeom>
        </p:spPr>
      </p:pic>
      <p:pic>
        <p:nvPicPr>
          <p:cNvPr id="16" name="Picture 15">
            <a:extLst>
              <a:ext uri="{FF2B5EF4-FFF2-40B4-BE49-F238E27FC236}">
                <a16:creationId xmlns:a16="http://schemas.microsoft.com/office/drawing/2014/main" id="{4F104F10-97F2-4AB5-8F3B-363D5C00EA87}"/>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5988" y="4598373"/>
            <a:ext cx="393890" cy="288852"/>
          </a:xfrm>
          <a:prstGeom prst="rect">
            <a:avLst/>
          </a:prstGeom>
        </p:spPr>
      </p:pic>
      <p:pic>
        <p:nvPicPr>
          <p:cNvPr id="18" name="Picture 17">
            <a:extLst>
              <a:ext uri="{FF2B5EF4-FFF2-40B4-BE49-F238E27FC236}">
                <a16:creationId xmlns:a16="http://schemas.microsoft.com/office/drawing/2014/main" id="{CFC1B5D0-8EAF-4EEE-A944-735BDC55A913}"/>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42947" y="2614912"/>
            <a:ext cx="314653" cy="243142"/>
          </a:xfrm>
          <a:prstGeom prst="rect">
            <a:avLst/>
          </a:prstGeom>
        </p:spPr>
      </p:pic>
      <p:pic>
        <p:nvPicPr>
          <p:cNvPr id="20" name="Picture 19">
            <a:extLst>
              <a:ext uri="{FF2B5EF4-FFF2-40B4-BE49-F238E27FC236}">
                <a16:creationId xmlns:a16="http://schemas.microsoft.com/office/drawing/2014/main" id="{A076CAC1-F6C2-451A-8F4F-7BB47E7A092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83159" y="3390342"/>
            <a:ext cx="339868" cy="275132"/>
          </a:xfrm>
          <a:prstGeom prst="rect">
            <a:avLst/>
          </a:prstGeom>
        </p:spPr>
      </p:pic>
      <p:pic>
        <p:nvPicPr>
          <p:cNvPr id="22" name="Picture 21">
            <a:extLst>
              <a:ext uri="{FF2B5EF4-FFF2-40B4-BE49-F238E27FC236}">
                <a16:creationId xmlns:a16="http://schemas.microsoft.com/office/drawing/2014/main" id="{4776E8F4-0CE2-45A0-91AB-E071996F4D72}"/>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77884" y="2630581"/>
            <a:ext cx="413201" cy="206601"/>
          </a:xfrm>
          <a:prstGeom prst="rect">
            <a:avLst/>
          </a:prstGeom>
        </p:spPr>
      </p:pic>
      <p:pic>
        <p:nvPicPr>
          <p:cNvPr id="24" name="Picture 23">
            <a:extLst>
              <a:ext uri="{FF2B5EF4-FFF2-40B4-BE49-F238E27FC236}">
                <a16:creationId xmlns:a16="http://schemas.microsoft.com/office/drawing/2014/main" id="{8E8C9A7E-D8CA-4A0F-AA98-8EC753DDEF26}"/>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92645" y="3415556"/>
            <a:ext cx="426132" cy="293884"/>
          </a:xfrm>
          <a:prstGeom prst="rect">
            <a:avLst/>
          </a:prstGeom>
        </p:spPr>
      </p:pic>
      <p:sp>
        <p:nvSpPr>
          <p:cNvPr id="4" name="Content Placeholder 3">
            <a:extLst>
              <a:ext uri="{FF2B5EF4-FFF2-40B4-BE49-F238E27FC236}">
                <a16:creationId xmlns:a16="http://schemas.microsoft.com/office/drawing/2014/main" id="{BB5FCDD5-AB6E-4713-99FD-7DD900A25A0C}"/>
              </a:ext>
            </a:extLst>
          </p:cNvPr>
          <p:cNvSpPr>
            <a:spLocks noGrp="1"/>
          </p:cNvSpPr>
          <p:nvPr>
            <p:ph sz="quarter" idx="12"/>
          </p:nvPr>
        </p:nvSpPr>
        <p:spPr>
          <a:xfrm>
            <a:off x="342900" y="5441428"/>
            <a:ext cx="7212143" cy="475938"/>
          </a:xfrm>
        </p:spPr>
        <p:txBody>
          <a:bodyPr>
            <a:normAutofit/>
          </a:bodyPr>
          <a:lstStyle/>
          <a:p>
            <a:r>
              <a:rPr lang="en-GB" sz="1800" baseline="30000" dirty="0"/>
              <a:t>†</a:t>
            </a:r>
            <a:r>
              <a:rPr lang="en-GB" sz="1800" dirty="0"/>
              <a:t>Other data markers are available. Search for “markers” in MATLAB help.</a:t>
            </a:r>
          </a:p>
        </p:txBody>
      </p:sp>
      <p:sp>
        <p:nvSpPr>
          <p:cNvPr id="11" name="Slide Number Placeholder 10">
            <a:extLst>
              <a:ext uri="{FF2B5EF4-FFF2-40B4-BE49-F238E27FC236}">
                <a16:creationId xmlns:a16="http://schemas.microsoft.com/office/drawing/2014/main" id="{AC55700C-393B-4EEC-8894-9D50DCE13627}"/>
              </a:ext>
            </a:extLst>
          </p:cNvPr>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629548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ECB7-110A-4955-8881-50265BB4C6C0}"/>
              </a:ext>
            </a:extLst>
          </p:cNvPr>
          <p:cNvSpPr>
            <a:spLocks noGrp="1"/>
          </p:cNvSpPr>
          <p:nvPr>
            <p:ph type="title"/>
          </p:nvPr>
        </p:nvSpPr>
        <p:spPr/>
        <p:txBody>
          <a:bodyPr/>
          <a:lstStyle/>
          <a:p>
            <a:r>
              <a:rPr lang="en-GB" dirty="0"/>
              <a:t>Use of Data Markers:  Figure 5.2–2</a:t>
            </a:r>
            <a:endParaRPr lang="en-US" sz="1200" dirty="0"/>
          </a:p>
        </p:txBody>
      </p:sp>
      <p:pic>
        <p:nvPicPr>
          <p:cNvPr id="7" name="Picture 2" descr="Set of 2 graphs of x against y shows two a data points increasing linearly and a curve drawn along them.">
            <a:extLst>
              <a:ext uri="{FF2B5EF4-FFF2-40B4-BE49-F238E27FC236}">
                <a16:creationId xmlns:a16="http://schemas.microsoft.com/office/drawing/2014/main" id="{346960AF-A21E-4D07-BEF8-5986A9DA9DD4}"/>
              </a:ext>
            </a:extLst>
          </p:cNvPr>
          <p:cNvPicPr>
            <a:picLocks noChangeAspect="1" noChangeArrowheads="1"/>
          </p:cNvPicPr>
          <p:nvPr/>
        </p:nvPicPr>
        <p:blipFill>
          <a:blip r:embed="rId2" cstate="print"/>
          <a:srcRect/>
          <a:stretch>
            <a:fillRect/>
          </a:stretch>
        </p:blipFill>
        <p:spPr bwMode="auto">
          <a:xfrm>
            <a:off x="1036108" y="1024330"/>
            <a:ext cx="7071784" cy="5303838"/>
          </a:xfrm>
          <a:prstGeom prst="rect">
            <a:avLst/>
          </a:prstGeom>
          <a:noFill/>
          <a:ln w="9525" algn="ctr">
            <a:noFill/>
            <a:miter lim="800000"/>
            <a:headEnd/>
            <a:tailEnd/>
          </a:ln>
          <a:effectLst/>
        </p:spPr>
      </p:pic>
      <p:sp>
        <p:nvSpPr>
          <p:cNvPr id="4" name="Text Placeholder 3">
            <a:extLst>
              <a:ext uri="{FF2B5EF4-FFF2-40B4-BE49-F238E27FC236}">
                <a16:creationId xmlns:a16="http://schemas.microsoft.com/office/drawing/2014/main" id="{743C5D6B-EB9D-4A5C-8A2F-E52A0925CC0F}"/>
              </a:ext>
            </a:extLst>
          </p:cNvPr>
          <p:cNvSpPr>
            <a:spLocks noGrp="1"/>
          </p:cNvSpPr>
          <p:nvPr>
            <p:ph type="body" sz="quarter" idx="12"/>
          </p:nvPr>
        </p:nvSpPr>
        <p:spPr/>
        <p:txBody>
          <a:bodyPr/>
          <a:lstStyle/>
          <a:p>
            <a:r>
              <a:rPr lang="en-US" dirty="0">
                <a:hlinkClick r:id="" action="ppaction://noaction"/>
              </a:rPr>
              <a:t>Access the text alternative for slide images.</a:t>
            </a:r>
            <a:endParaRPr lang="en-US" dirty="0"/>
          </a:p>
        </p:txBody>
      </p:sp>
      <p:sp>
        <p:nvSpPr>
          <p:cNvPr id="6" name="Slide Number Placeholder 5">
            <a:extLst>
              <a:ext uri="{FF2B5EF4-FFF2-40B4-BE49-F238E27FC236}">
                <a16:creationId xmlns:a16="http://schemas.microsoft.com/office/drawing/2014/main" id="{CBC5D620-72BB-46FA-B880-F8AD5AF5E791}"/>
              </a:ext>
            </a:extLst>
          </p:cNvPr>
          <p:cNvSpPr>
            <a:spLocks noGrp="1"/>
          </p:cNvSpPr>
          <p:nvPr>
            <p:ph type="sldNum" sz="quarter" idx="10"/>
          </p:nvPr>
        </p:nvSpPr>
        <p:spPr/>
        <p:txBody>
          <a:bodyPr/>
          <a:lstStyle/>
          <a:p>
            <a:fld id="{68151E55-6873-49E2-B8D5-2F265E6F1973}" type="slidenum">
              <a:rPr lang="en-US" smtClean="0"/>
              <a:t>27</a:t>
            </a:fld>
            <a:endParaRPr lang="en-US" dirty="0"/>
          </a:p>
        </p:txBody>
      </p:sp>
    </p:spTree>
    <p:extLst>
      <p:ext uri="{BB962C8B-B14F-4D97-AF65-F5344CB8AC3E}">
        <p14:creationId xmlns:p14="http://schemas.microsoft.com/office/powerpoint/2010/main" val="1049940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normAutofit/>
          </a:bodyPr>
          <a:lstStyle/>
          <a:p>
            <a:r>
              <a:rPr lang="en-US" dirty="0"/>
              <a:t>Labeling Curves and Data</a:t>
            </a:r>
          </a:p>
        </p:txBody>
      </p:sp>
      <p:sp>
        <p:nvSpPr>
          <p:cNvPr id="13" name="Content Placeholder 12">
            <a:extLst>
              <a:ext uri="{FF2B5EF4-FFF2-40B4-BE49-F238E27FC236}">
                <a16:creationId xmlns:a16="http://schemas.microsoft.com/office/drawing/2014/main" id="{CBEE37A1-4C75-45A7-A356-3CC62DD0E070}"/>
              </a:ext>
            </a:extLst>
          </p:cNvPr>
          <p:cNvSpPr>
            <a:spLocks noGrp="1"/>
          </p:cNvSpPr>
          <p:nvPr>
            <p:ph sz="quarter" idx="11"/>
          </p:nvPr>
        </p:nvSpPr>
        <p:spPr>
          <a:xfrm>
            <a:off x="721628" y="1502229"/>
            <a:ext cx="7507972" cy="4746171"/>
          </a:xfrm>
        </p:spPr>
        <p:txBody>
          <a:bodyPr>
            <a:normAutofit fontScale="92500"/>
          </a:bodyPr>
          <a:lstStyle/>
          <a:p>
            <a:pPr>
              <a:spcBef>
                <a:spcPts val="1200"/>
              </a:spcBef>
              <a:spcAft>
                <a:spcPts val="600"/>
              </a:spcAft>
            </a:pPr>
            <a:r>
              <a:rPr lang="en-GB" dirty="0"/>
              <a:t>The </a:t>
            </a:r>
            <a:r>
              <a:rPr lang="en-GB" dirty="0">
                <a:latin typeface="Courier Std"/>
              </a:rPr>
              <a:t>legend</a:t>
            </a:r>
            <a:r>
              <a:rPr lang="en-GB" dirty="0"/>
              <a:t> command automatically obtains from the plot the line type used for each data set and displays a sample of this line type in the legend box next to the string you selected. The following script file produced the plot in the next slide.</a:t>
            </a:r>
          </a:p>
          <a:p>
            <a:pPr>
              <a:spcBef>
                <a:spcPts val="1200"/>
              </a:spcBef>
              <a:spcAft>
                <a:spcPts val="600"/>
              </a:spcAft>
            </a:pPr>
            <a:r>
              <a:rPr lang="en-GB" sz="1600" dirty="0">
                <a:latin typeface="Courier Std"/>
              </a:rPr>
              <a:t>x = 0:0.01:2;</a:t>
            </a:r>
          </a:p>
          <a:p>
            <a:pPr>
              <a:spcBef>
                <a:spcPts val="1200"/>
              </a:spcBef>
              <a:spcAft>
                <a:spcPts val="600"/>
              </a:spcAft>
            </a:pPr>
            <a:r>
              <a:rPr lang="en-GB" sz="1600" dirty="0">
                <a:latin typeface="Courier Std"/>
              </a:rPr>
              <a:t>y = </a:t>
            </a:r>
            <a:r>
              <a:rPr lang="en-GB" sz="1600" dirty="0" err="1">
                <a:latin typeface="Courier Std"/>
              </a:rPr>
              <a:t>sinh</a:t>
            </a:r>
            <a:r>
              <a:rPr lang="en-GB" sz="1600" dirty="0">
                <a:latin typeface="Courier Std"/>
              </a:rPr>
              <a:t>(x);</a:t>
            </a:r>
          </a:p>
          <a:p>
            <a:pPr>
              <a:spcBef>
                <a:spcPts val="1200"/>
              </a:spcBef>
              <a:spcAft>
                <a:spcPts val="600"/>
              </a:spcAft>
            </a:pPr>
            <a:r>
              <a:rPr lang="en-GB" sz="1600" dirty="0">
                <a:latin typeface="Courier Std"/>
              </a:rPr>
              <a:t>z = tanh(x);</a:t>
            </a:r>
          </a:p>
          <a:p>
            <a:pPr>
              <a:spcBef>
                <a:spcPts val="1200"/>
              </a:spcBef>
              <a:spcAft>
                <a:spcPts val="600"/>
              </a:spcAft>
            </a:pPr>
            <a:r>
              <a:rPr lang="en-GB" sz="1600" dirty="0">
                <a:latin typeface="Courier Std"/>
              </a:rPr>
              <a:t>plot(</a:t>
            </a:r>
            <a:r>
              <a:rPr lang="en-GB" sz="1600" dirty="0" err="1">
                <a:latin typeface="Courier Std"/>
              </a:rPr>
              <a:t>x,y,x,z</a:t>
            </a:r>
            <a:r>
              <a:rPr lang="en-GB" sz="1600" dirty="0">
                <a:latin typeface="Courier Std"/>
              </a:rPr>
              <a:t>,‘--’)</a:t>
            </a:r>
          </a:p>
          <a:p>
            <a:pPr>
              <a:spcBef>
                <a:spcPts val="1200"/>
              </a:spcBef>
              <a:spcAft>
                <a:spcPts val="600"/>
              </a:spcAft>
            </a:pPr>
            <a:r>
              <a:rPr lang="en-GB" sz="1600" dirty="0" err="1">
                <a:latin typeface="Courier Std"/>
              </a:rPr>
              <a:t>xlabel</a:t>
            </a:r>
            <a:r>
              <a:rPr lang="en-GB" sz="1600" dirty="0">
                <a:latin typeface="Courier Std"/>
              </a:rPr>
              <a:t>(‘x’)</a:t>
            </a:r>
          </a:p>
          <a:p>
            <a:pPr>
              <a:spcBef>
                <a:spcPts val="1200"/>
              </a:spcBef>
              <a:spcAft>
                <a:spcPts val="600"/>
              </a:spcAft>
            </a:pPr>
            <a:r>
              <a:rPr lang="en-GB" sz="1600" dirty="0" err="1">
                <a:latin typeface="Courier Std"/>
              </a:rPr>
              <a:t>ylabel</a:t>
            </a:r>
            <a:r>
              <a:rPr lang="en-GB" sz="1600" dirty="0">
                <a:latin typeface="Courier Std"/>
              </a:rPr>
              <a:t>(‘Hyperbolic Sine and Tangent’)</a:t>
            </a:r>
          </a:p>
          <a:p>
            <a:pPr>
              <a:spcBef>
                <a:spcPts val="1200"/>
              </a:spcBef>
              <a:spcAft>
                <a:spcPts val="600"/>
              </a:spcAft>
            </a:pPr>
            <a:r>
              <a:rPr lang="en-GB" sz="1600" dirty="0">
                <a:latin typeface="Courier Std"/>
              </a:rPr>
              <a:t>legend(‘</a:t>
            </a:r>
            <a:r>
              <a:rPr lang="en-GB" sz="1600" dirty="0" err="1">
                <a:latin typeface="Courier Std"/>
              </a:rPr>
              <a:t>sinh</a:t>
            </a:r>
            <a:r>
              <a:rPr lang="en-GB" sz="1600" dirty="0">
                <a:latin typeface="Courier Std"/>
              </a:rPr>
              <a:t>(x)’,‘tanh(x)’)</a:t>
            </a:r>
          </a:p>
        </p:txBody>
      </p:sp>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4002619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1BC-C2E8-435A-94AA-88ADB60F2227}"/>
              </a:ext>
            </a:extLst>
          </p:cNvPr>
          <p:cNvSpPr>
            <a:spLocks noGrp="1"/>
          </p:cNvSpPr>
          <p:nvPr>
            <p:ph type="title"/>
          </p:nvPr>
        </p:nvSpPr>
        <p:spPr>
          <a:xfrm>
            <a:off x="837575" y="136257"/>
            <a:ext cx="7466975" cy="853094"/>
          </a:xfrm>
        </p:spPr>
        <p:txBody>
          <a:bodyPr/>
          <a:lstStyle/>
          <a:p>
            <a:r>
              <a:rPr lang="en-GB" dirty="0"/>
              <a:t>Application of the Legend Command</a:t>
            </a:r>
            <a:endParaRPr lang="en-IN" dirty="0"/>
          </a:p>
        </p:txBody>
      </p:sp>
      <p:sp>
        <p:nvSpPr>
          <p:cNvPr id="3" name="Content Placeholder 2">
            <a:extLst>
              <a:ext uri="{FF2B5EF4-FFF2-40B4-BE49-F238E27FC236}">
                <a16:creationId xmlns:a16="http://schemas.microsoft.com/office/drawing/2014/main" id="{E201FAC5-40E7-4AC6-B507-EEF754958AEC}"/>
              </a:ext>
            </a:extLst>
          </p:cNvPr>
          <p:cNvSpPr>
            <a:spLocks noGrp="1"/>
          </p:cNvSpPr>
          <p:nvPr>
            <p:ph sz="quarter" idx="11"/>
          </p:nvPr>
        </p:nvSpPr>
        <p:spPr>
          <a:xfrm>
            <a:off x="342900" y="1016749"/>
            <a:ext cx="5128510" cy="1562312"/>
          </a:xfrm>
        </p:spPr>
        <p:txBody>
          <a:bodyPr>
            <a:normAutofit/>
          </a:bodyPr>
          <a:lstStyle/>
          <a:p>
            <a:pPr>
              <a:spcBef>
                <a:spcPts val="1200"/>
              </a:spcBef>
              <a:spcAft>
                <a:spcPts val="600"/>
              </a:spcAft>
            </a:pPr>
            <a:r>
              <a:rPr lang="en-IN" sz="2000" dirty="0"/>
              <a:t>%Code Fragment</a:t>
            </a:r>
          </a:p>
          <a:p>
            <a:pPr>
              <a:spcBef>
                <a:spcPts val="1200"/>
              </a:spcBef>
              <a:spcAft>
                <a:spcPts val="600"/>
              </a:spcAft>
            </a:pPr>
            <a:r>
              <a:rPr lang="en-IN" sz="2000" dirty="0"/>
              <a:t>x = 0:0.01:2; y = </a:t>
            </a:r>
            <a:r>
              <a:rPr lang="en-IN" sz="2000" dirty="0" err="1"/>
              <a:t>sinh</a:t>
            </a:r>
            <a:r>
              <a:rPr lang="en-IN" sz="2000" dirty="0"/>
              <a:t>(x); z = tanh(x);</a:t>
            </a:r>
          </a:p>
          <a:p>
            <a:pPr>
              <a:spcBef>
                <a:spcPts val="1200"/>
              </a:spcBef>
              <a:spcAft>
                <a:spcPts val="600"/>
              </a:spcAft>
            </a:pPr>
            <a:r>
              <a:rPr lang="en-IN" sz="2000" dirty="0"/>
              <a:t>plot(</a:t>
            </a:r>
            <a:r>
              <a:rPr lang="en-IN" sz="2000" dirty="0" err="1"/>
              <a:t>x,y,x,z</a:t>
            </a:r>
            <a:r>
              <a:rPr lang="en-IN" sz="2000" dirty="0"/>
              <a:t>,‘− −’), legend(‘</a:t>
            </a:r>
            <a:r>
              <a:rPr lang="en-IN" sz="2000" dirty="0" err="1"/>
              <a:t>sinh</a:t>
            </a:r>
            <a:r>
              <a:rPr lang="en-IN" sz="2000" dirty="0"/>
              <a:t>(x)’,‘tanh(x)’) </a:t>
            </a:r>
          </a:p>
        </p:txBody>
      </p:sp>
      <p:pic>
        <p:nvPicPr>
          <p:cNvPr id="7" name="Picture 3" descr="A graph of x against hyperbolic sine and tangent.">
            <a:extLst>
              <a:ext uri="{FF2B5EF4-FFF2-40B4-BE49-F238E27FC236}">
                <a16:creationId xmlns:a16="http://schemas.microsoft.com/office/drawing/2014/main" id="{0D9DBDAD-DD98-4B96-8297-F38FEFE96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479" y="2546266"/>
            <a:ext cx="5001042" cy="3754704"/>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1A84B0F2-AD05-44A8-872B-AAC07E25D97A}"/>
              </a:ext>
            </a:extLst>
          </p:cNvPr>
          <p:cNvSpPr>
            <a:spLocks noGrp="1"/>
          </p:cNvSpPr>
          <p:nvPr>
            <p:ph type="body" sz="quarter" idx="17"/>
          </p:nvPr>
        </p:nvSpPr>
        <p:spPr/>
        <p:txBody>
          <a:bodyPr/>
          <a:lstStyle/>
          <a:p>
            <a:r>
              <a:rPr lang="en-GB" dirty="0">
                <a:hlinkClick r:id="" action="ppaction://noaction"/>
              </a:rPr>
              <a:t>Access the text alternative for slide images.</a:t>
            </a:r>
            <a:endParaRPr lang="en-GB" dirty="0"/>
          </a:p>
        </p:txBody>
      </p:sp>
      <p:sp>
        <p:nvSpPr>
          <p:cNvPr id="11" name="Slide Number Placeholder 10">
            <a:extLst>
              <a:ext uri="{FF2B5EF4-FFF2-40B4-BE49-F238E27FC236}">
                <a16:creationId xmlns:a16="http://schemas.microsoft.com/office/drawing/2014/main" id="{FFFE816D-53C4-4D92-9BCB-B77A6BE69D7C}"/>
              </a:ext>
            </a:extLst>
          </p:cNvPr>
          <p:cNvSpPr>
            <a:spLocks noGrp="1"/>
          </p:cNvSpPr>
          <p:nvPr>
            <p:ph type="sldNum" sz="quarter" idx="10"/>
          </p:nvPr>
        </p:nvSpPr>
        <p:spPr/>
        <p:txBody>
          <a:bodyPr/>
          <a:lstStyle/>
          <a:p>
            <a:fld id="{68151E55-6873-49E2-B8D5-2F265E6F1973}" type="slidenum">
              <a:rPr lang="en-US" smtClean="0"/>
              <a:t>29</a:t>
            </a:fld>
            <a:endParaRPr lang="en-US" dirty="0"/>
          </a:p>
        </p:txBody>
      </p:sp>
    </p:spTree>
    <p:extLst>
      <p:ext uri="{BB962C8B-B14F-4D97-AF65-F5344CB8AC3E}">
        <p14:creationId xmlns:p14="http://schemas.microsoft.com/office/powerpoint/2010/main" val="1005672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7A31-2A83-4F34-8F54-952A5EEBD7D2}"/>
              </a:ext>
            </a:extLst>
          </p:cNvPr>
          <p:cNvSpPr>
            <a:spLocks noGrp="1"/>
          </p:cNvSpPr>
          <p:nvPr>
            <p:ph type="title"/>
          </p:nvPr>
        </p:nvSpPr>
        <p:spPr>
          <a:xfrm>
            <a:off x="1257298" y="134980"/>
            <a:ext cx="6627526" cy="1197385"/>
          </a:xfrm>
        </p:spPr>
        <p:txBody>
          <a:bodyPr>
            <a:normAutofit/>
          </a:bodyPr>
          <a:lstStyle/>
          <a:p>
            <a:r>
              <a:rPr lang="en-GB" dirty="0"/>
              <a:t>Nomenclature for a Typical </a:t>
            </a:r>
            <a:r>
              <a:rPr lang="en-GB" i="1" dirty="0" err="1"/>
              <a:t>xy</a:t>
            </a:r>
            <a:r>
              <a:rPr lang="en-GB" dirty="0"/>
              <a:t> Plot:  Figure 5.1–1</a:t>
            </a:r>
            <a:endParaRPr lang="en-US" dirty="0"/>
          </a:p>
        </p:txBody>
      </p:sp>
      <p:pic>
        <p:nvPicPr>
          <p:cNvPr id="8" name="Picture 2" descr="A graph of time (in seconds) against height (in feet) shows two downward sloping curves for height of falling object versus time.">
            <a:extLst>
              <a:ext uri="{FF2B5EF4-FFF2-40B4-BE49-F238E27FC236}">
                <a16:creationId xmlns:a16="http://schemas.microsoft.com/office/drawing/2014/main" id="{F4FACC1C-CF26-490F-8D5E-A7C1BCC7428E}"/>
              </a:ext>
            </a:extLst>
          </p:cNvPr>
          <p:cNvPicPr>
            <a:picLocks noChangeAspect="1" noChangeArrowheads="1"/>
          </p:cNvPicPr>
          <p:nvPr/>
        </p:nvPicPr>
        <p:blipFill>
          <a:blip r:embed="rId2" cstate="print"/>
          <a:srcRect/>
          <a:stretch>
            <a:fillRect/>
          </a:stretch>
        </p:blipFill>
        <p:spPr bwMode="auto">
          <a:xfrm>
            <a:off x="1146983" y="1209605"/>
            <a:ext cx="6848156" cy="5136931"/>
          </a:xfrm>
          <a:prstGeom prst="rect">
            <a:avLst/>
          </a:prstGeom>
          <a:noFill/>
          <a:ln w="9525" algn="ctr">
            <a:noFill/>
            <a:miter lim="800000"/>
            <a:headEnd/>
            <a:tailEnd/>
          </a:ln>
          <a:effectLst/>
        </p:spPr>
      </p:pic>
      <p:sp>
        <p:nvSpPr>
          <p:cNvPr id="9" name="Text Placeholder 3">
            <a:extLst>
              <a:ext uri="{FF2B5EF4-FFF2-40B4-BE49-F238E27FC236}">
                <a16:creationId xmlns:a16="http://schemas.microsoft.com/office/drawing/2014/main" id="{BDA2AE65-9FAE-4524-8E53-002FDE1F029F}"/>
              </a:ext>
            </a:extLst>
          </p:cNvPr>
          <p:cNvSpPr>
            <a:spLocks noGrp="1"/>
          </p:cNvSpPr>
          <p:nvPr>
            <p:ph type="body" sz="quarter" idx="12" hasCustomPrompt="1"/>
          </p:nvPr>
        </p:nvSpPr>
        <p:spPr>
          <a:xfrm>
            <a:off x="3369347" y="6313715"/>
            <a:ext cx="2405307" cy="266700"/>
          </a:xfrm>
        </p:spPr>
        <p:txBody>
          <a:bodyPr anchor="b">
            <a:noAutofit/>
          </a:bodyPr>
          <a:lstStyle>
            <a:lvl1pPr algn="ctr">
              <a:defRPr sz="900"/>
            </a:lvl1pPr>
          </a:lstStyle>
          <a:p>
            <a:pPr lvl="0"/>
            <a:r>
              <a:rPr lang="en-GB" dirty="0">
                <a:hlinkClick r:id="" action="ppaction://noaction"/>
              </a:rPr>
              <a:t>Access the text alternative for slide images.</a:t>
            </a:r>
            <a:endParaRPr lang="en-GB" dirty="0"/>
          </a:p>
        </p:txBody>
      </p:sp>
      <p:sp>
        <p:nvSpPr>
          <p:cNvPr id="7" name="Slide Number Placeholder 5">
            <a:extLst>
              <a:ext uri="{FF2B5EF4-FFF2-40B4-BE49-F238E27FC236}">
                <a16:creationId xmlns:a16="http://schemas.microsoft.com/office/drawing/2014/main" id="{178DE560-FA4E-4BA5-8981-2519CBEDAF9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2963765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ECB7-110A-4955-8881-50265BB4C6C0}"/>
              </a:ext>
            </a:extLst>
          </p:cNvPr>
          <p:cNvSpPr>
            <a:spLocks noGrp="1"/>
          </p:cNvSpPr>
          <p:nvPr>
            <p:ph type="title"/>
          </p:nvPr>
        </p:nvSpPr>
        <p:spPr>
          <a:xfrm>
            <a:off x="1077419" y="134980"/>
            <a:ext cx="6987290" cy="1197385"/>
          </a:xfrm>
        </p:spPr>
        <p:txBody>
          <a:bodyPr/>
          <a:lstStyle/>
          <a:p>
            <a:r>
              <a:rPr lang="en-GB" dirty="0"/>
              <a:t>Application of the Hold Command: Figure 5.2–4</a:t>
            </a:r>
            <a:endParaRPr lang="en-US" sz="1200" dirty="0"/>
          </a:p>
        </p:txBody>
      </p:sp>
      <p:pic>
        <p:nvPicPr>
          <p:cNvPr id="8" name="Picture 2" descr="A graph of x against y-axis shows two spiral curves.">
            <a:extLst>
              <a:ext uri="{FF2B5EF4-FFF2-40B4-BE49-F238E27FC236}">
                <a16:creationId xmlns:a16="http://schemas.microsoft.com/office/drawing/2014/main" id="{E13BBEA9-953F-4BD9-96BC-812972204FAC}"/>
              </a:ext>
            </a:extLst>
          </p:cNvPr>
          <p:cNvPicPr>
            <a:picLocks noChangeAspect="1" noChangeArrowheads="1"/>
          </p:cNvPicPr>
          <p:nvPr/>
        </p:nvPicPr>
        <p:blipFill>
          <a:blip r:embed="rId2" cstate="print"/>
          <a:srcRect/>
          <a:stretch>
            <a:fillRect/>
          </a:stretch>
        </p:blipFill>
        <p:spPr bwMode="auto">
          <a:xfrm>
            <a:off x="2011094" y="2606823"/>
            <a:ext cx="5119939" cy="3840242"/>
          </a:xfrm>
          <a:prstGeom prst="rect">
            <a:avLst/>
          </a:prstGeom>
          <a:noFill/>
          <a:ln w="9525" algn="ctr">
            <a:noFill/>
            <a:miter lim="800000"/>
            <a:headEnd/>
            <a:tailEnd/>
          </a:ln>
          <a:effectLst/>
        </p:spPr>
      </p:pic>
      <p:sp>
        <p:nvSpPr>
          <p:cNvPr id="4" name="Text Placeholder 3">
            <a:extLst>
              <a:ext uri="{FF2B5EF4-FFF2-40B4-BE49-F238E27FC236}">
                <a16:creationId xmlns:a16="http://schemas.microsoft.com/office/drawing/2014/main" id="{743C5D6B-EB9D-4A5C-8A2F-E52A0925CC0F}"/>
              </a:ext>
            </a:extLst>
          </p:cNvPr>
          <p:cNvSpPr>
            <a:spLocks noGrp="1"/>
          </p:cNvSpPr>
          <p:nvPr>
            <p:ph type="body" sz="quarter" idx="12"/>
          </p:nvPr>
        </p:nvSpPr>
        <p:spPr/>
        <p:txBody>
          <a:bodyPr/>
          <a:lstStyle/>
          <a:p>
            <a:r>
              <a:rPr lang="en-US" dirty="0">
                <a:hlinkClick r:id="" action="ppaction://noaction"/>
              </a:rPr>
              <a:t>Access the text alternative for slide images.</a:t>
            </a:r>
            <a:endParaRPr lang="en-US" dirty="0"/>
          </a:p>
        </p:txBody>
      </p:sp>
      <p:sp>
        <p:nvSpPr>
          <p:cNvPr id="6" name="Slide Number Placeholder 5">
            <a:extLst>
              <a:ext uri="{FF2B5EF4-FFF2-40B4-BE49-F238E27FC236}">
                <a16:creationId xmlns:a16="http://schemas.microsoft.com/office/drawing/2014/main" id="{CBC5D620-72BB-46FA-B880-F8AD5AF5E791}"/>
              </a:ext>
            </a:extLst>
          </p:cNvPr>
          <p:cNvSpPr>
            <a:spLocks noGrp="1"/>
          </p:cNvSpPr>
          <p:nvPr>
            <p:ph type="sldNum" sz="quarter" idx="10"/>
          </p:nvPr>
        </p:nvSpPr>
        <p:spPr/>
        <p:txBody>
          <a:bodyPr/>
          <a:lstStyle/>
          <a:p>
            <a:fld id="{68151E55-6873-49E2-B8D5-2F265E6F1973}" type="slidenum">
              <a:rPr lang="en-US" smtClean="0"/>
              <a:t>30</a:t>
            </a:fld>
            <a:endParaRPr lang="en-US" dirty="0"/>
          </a:p>
        </p:txBody>
      </p:sp>
      <p:sp>
        <p:nvSpPr>
          <p:cNvPr id="7" name="TextBox 6">
            <a:extLst>
              <a:ext uri="{FF2B5EF4-FFF2-40B4-BE49-F238E27FC236}">
                <a16:creationId xmlns:a16="http://schemas.microsoft.com/office/drawing/2014/main" id="{53AD8659-2879-44EF-1465-74A8B4ED098A}"/>
              </a:ext>
            </a:extLst>
          </p:cNvPr>
          <p:cNvSpPr txBox="1"/>
          <p:nvPr/>
        </p:nvSpPr>
        <p:spPr>
          <a:xfrm>
            <a:off x="395416" y="1115878"/>
            <a:ext cx="9008076" cy="1323439"/>
          </a:xfrm>
          <a:prstGeom prst="rect">
            <a:avLst/>
          </a:prstGeom>
          <a:noFill/>
        </p:spPr>
        <p:txBody>
          <a:bodyPr wrap="square">
            <a:spAutoFit/>
          </a:bodyPr>
          <a:lstStyle/>
          <a:p>
            <a:r>
              <a:rPr lang="en-US" sz="1600" dirty="0"/>
              <a:t>figure</a:t>
            </a:r>
          </a:p>
          <a:p>
            <a:r>
              <a:rPr lang="en-US" sz="1600" dirty="0"/>
              <a:t>x = -1:0.01:1;</a:t>
            </a:r>
          </a:p>
          <a:p>
            <a:r>
              <a:rPr lang="en-US" sz="1600" dirty="0"/>
              <a:t>y1 = 3+exp(-x).*sin(6*x)</a:t>
            </a:r>
          </a:p>
          <a:p>
            <a:r>
              <a:rPr lang="en-US" sz="1600" dirty="0"/>
              <a:t>y2 = 4+exp(-x).*cos(6*x)</a:t>
            </a:r>
          </a:p>
          <a:p>
            <a:r>
              <a:rPr lang="en-US" sz="1600" dirty="0"/>
              <a:t>plot((0.1+0.9i).^(0:0.01:10)), hold, plot(y1, y2), </a:t>
            </a:r>
            <a:r>
              <a:rPr lang="en-US" sz="1600" dirty="0" err="1"/>
              <a:t>gtext</a:t>
            </a:r>
            <a:r>
              <a:rPr lang="en-US" sz="1600" dirty="0"/>
              <a:t>('y2 vs. y1'), </a:t>
            </a:r>
            <a:r>
              <a:rPr lang="en-US" sz="1600" dirty="0" err="1"/>
              <a:t>gtext</a:t>
            </a:r>
            <a:r>
              <a:rPr lang="en-US" sz="1600" dirty="0"/>
              <a:t>('</a:t>
            </a:r>
            <a:r>
              <a:rPr lang="en-US" sz="1600" dirty="0" err="1"/>
              <a:t>Imag</a:t>
            </a:r>
            <a:r>
              <a:rPr lang="en-US" sz="1600" dirty="0"/>
              <a:t>(x) vs. real(z)')</a:t>
            </a:r>
          </a:p>
        </p:txBody>
      </p:sp>
    </p:spTree>
    <p:extLst>
      <p:ext uri="{BB962C8B-B14F-4D97-AF65-F5344CB8AC3E}">
        <p14:creationId xmlns:p14="http://schemas.microsoft.com/office/powerpoint/2010/main" val="31808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BC09F5-2C70-A55C-78C0-EF15AE8C7757}"/>
              </a:ext>
            </a:extLst>
          </p:cNvPr>
          <p:cNvSpPr>
            <a:spLocks noGrp="1"/>
          </p:cNvSpPr>
          <p:nvPr>
            <p:ph type="sldNum" sz="quarter" idx="10"/>
          </p:nvPr>
        </p:nvSpPr>
        <p:spPr/>
        <p:txBody>
          <a:bodyPr/>
          <a:lstStyle/>
          <a:p>
            <a:fld id="{68151E55-6873-49E2-B8D5-2F265E6F1973}" type="slidenum">
              <a:rPr lang="en-US" smtClean="0"/>
              <a:pPr/>
              <a:t>31</a:t>
            </a:fld>
            <a:endParaRPr lang="en-US" dirty="0"/>
          </a:p>
        </p:txBody>
      </p:sp>
      <p:sp>
        <p:nvSpPr>
          <p:cNvPr id="8" name="TextBox 7">
            <a:extLst>
              <a:ext uri="{FF2B5EF4-FFF2-40B4-BE49-F238E27FC236}">
                <a16:creationId xmlns:a16="http://schemas.microsoft.com/office/drawing/2014/main" id="{DDDF92C5-08E7-6CE2-AD06-542543AC1BA1}"/>
              </a:ext>
            </a:extLst>
          </p:cNvPr>
          <p:cNvSpPr txBox="1"/>
          <p:nvPr/>
        </p:nvSpPr>
        <p:spPr>
          <a:xfrm>
            <a:off x="489613" y="6647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Application of hold command:</a:t>
            </a:r>
          </a:p>
        </p:txBody>
      </p:sp>
      <p:pic>
        <p:nvPicPr>
          <p:cNvPr id="9" name="Picture 8">
            <a:extLst>
              <a:ext uri="{FF2B5EF4-FFF2-40B4-BE49-F238E27FC236}">
                <a16:creationId xmlns:a16="http://schemas.microsoft.com/office/drawing/2014/main" id="{124D5FCD-1E3C-7283-9ED4-B3BEB3CB35AC}"/>
              </a:ext>
            </a:extLst>
          </p:cNvPr>
          <p:cNvPicPr>
            <a:picLocks noChangeAspect="1"/>
          </p:cNvPicPr>
          <p:nvPr/>
        </p:nvPicPr>
        <p:blipFill>
          <a:blip r:embed="rId2"/>
          <a:stretch>
            <a:fillRect/>
          </a:stretch>
        </p:blipFill>
        <p:spPr>
          <a:xfrm>
            <a:off x="3918012" y="1519422"/>
            <a:ext cx="5105400" cy="3819155"/>
          </a:xfrm>
          <a:prstGeom prst="rect">
            <a:avLst/>
          </a:prstGeom>
        </p:spPr>
      </p:pic>
      <p:pic>
        <p:nvPicPr>
          <p:cNvPr id="10" name="Picture 9">
            <a:extLst>
              <a:ext uri="{FF2B5EF4-FFF2-40B4-BE49-F238E27FC236}">
                <a16:creationId xmlns:a16="http://schemas.microsoft.com/office/drawing/2014/main" id="{59E883FF-C31A-10CC-757C-DE18B6C2438A}"/>
              </a:ext>
            </a:extLst>
          </p:cNvPr>
          <p:cNvPicPr>
            <a:picLocks noChangeAspect="1"/>
          </p:cNvPicPr>
          <p:nvPr/>
        </p:nvPicPr>
        <p:blipFill>
          <a:blip r:embed="rId3"/>
          <a:stretch>
            <a:fillRect/>
          </a:stretch>
        </p:blipFill>
        <p:spPr>
          <a:xfrm>
            <a:off x="1190023" y="2586601"/>
            <a:ext cx="1685925" cy="1600200"/>
          </a:xfrm>
          <a:prstGeom prst="rect">
            <a:avLst/>
          </a:prstGeom>
        </p:spPr>
      </p:pic>
    </p:spTree>
    <p:extLst>
      <p:ext uri="{BB962C8B-B14F-4D97-AF65-F5344CB8AC3E}">
        <p14:creationId xmlns:p14="http://schemas.microsoft.com/office/powerpoint/2010/main" val="1499245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BC09F5-2C70-A55C-78C0-EF15AE8C7757}"/>
              </a:ext>
            </a:extLst>
          </p:cNvPr>
          <p:cNvSpPr>
            <a:spLocks noGrp="1"/>
          </p:cNvSpPr>
          <p:nvPr>
            <p:ph type="sldNum" sz="quarter" idx="10"/>
          </p:nvPr>
        </p:nvSpPr>
        <p:spPr/>
        <p:txBody>
          <a:bodyPr/>
          <a:lstStyle/>
          <a:p>
            <a:fld id="{68151E55-6873-49E2-B8D5-2F265E6F1973}" type="slidenum">
              <a:rPr lang="en-US" smtClean="0"/>
              <a:pPr/>
              <a:t>32</a:t>
            </a:fld>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4402277-F917-BDC1-636E-2F830207225B}"/>
                  </a:ext>
                </a:extLst>
              </p:cNvPr>
              <p:cNvSpPr/>
              <p:nvPr/>
            </p:nvSpPr>
            <p:spPr>
              <a:xfrm>
                <a:off x="266700" y="1003506"/>
                <a:ext cx="8610600" cy="1634743"/>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Q4- Pick a suitable spacing for </a:t>
                </a:r>
                <a14:m>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=0:0.01:8;   </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𝑎𝑛𝑑</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𝑣</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=−8:0.01:8;</m:t>
                    </m:r>
                  </m:oMath>
                </a14:m>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and then use the </a:t>
                </a:r>
                <a:r>
                  <a:rPr kumimoji="0" lang="en-CA"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subplot</a:t>
                </a: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command to plot the following functions </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CA" sz="200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𝑧</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sSup>
                        <m:sSupPr>
                          <m:ctrlPr>
                            <a:rPr kumimoji="0" lang="en-CA" sz="200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𝑒</m:t>
                          </m:r>
                        </m:e>
                        <m: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−0.5</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𝑡</m:t>
                          </m:r>
                        </m:sup>
                      </m:s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𝑐𝑜𝑠</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⁡(20</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− 6) </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𝑓𝑜𝑟</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0 ≤ </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 8 </m:t>
                      </m:r>
                    </m:oMath>
                  </m:oMathPara>
                </a14:m>
                <a:endPar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lang="en-CA" sz="2000" i="1" kern="0" dirty="0" smtClean="0">
                        <a:solidFill>
                          <a:prstClr val="black"/>
                        </a:solidFill>
                        <a:latin typeface="Cambria Math" panose="02040503050406030204" pitchFamily="18" charset="0"/>
                      </a:rPr>
                      <m:t> </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𝑢</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 6 </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𝑙𝑜𝑔</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10 (</m:t>
                    </m:r>
                    <m:sSup>
                      <m:sSupPr>
                        <m:ctrlPr>
                          <a:rPr kumimoji="0" lang="en-CA" sz="200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𝑣</m:t>
                        </m:r>
                      </m:e>
                      <m: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2</m:t>
                        </m:r>
                      </m:sup>
                    </m:s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+20) </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𝑓𝑜𝑟</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−8 ≤ </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𝑣</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 8</m:t>
                    </m:r>
                  </m:oMath>
                </a14:m>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p:txBody>
          </p:sp>
        </mc:Choice>
        <mc:Fallback xmlns="">
          <p:sp>
            <p:nvSpPr>
              <p:cNvPr id="3" name="Rectangle 2">
                <a:extLst>
                  <a:ext uri="{FF2B5EF4-FFF2-40B4-BE49-F238E27FC236}">
                    <a16:creationId xmlns:a16="http://schemas.microsoft.com/office/drawing/2014/main" id="{24402277-F917-BDC1-636E-2F830207225B}"/>
                  </a:ext>
                </a:extLst>
              </p:cNvPr>
              <p:cNvSpPr>
                <a:spLocks noRot="1" noChangeAspect="1" noMove="1" noResize="1" noEditPoints="1" noAdjustHandles="1" noChangeArrowheads="1" noChangeShapeType="1" noTextEdit="1"/>
              </p:cNvSpPr>
              <p:nvPr/>
            </p:nvSpPr>
            <p:spPr>
              <a:xfrm>
                <a:off x="266700" y="1003506"/>
                <a:ext cx="8610600" cy="1634743"/>
              </a:xfrm>
              <a:prstGeom prst="rect">
                <a:avLst/>
              </a:prstGeom>
              <a:blipFill>
                <a:blip r:embed="rId2"/>
                <a:stretch>
                  <a:fillRect l="-779" t="-2239" r="-708" b="-597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20C3375-BA07-8CD9-4890-0B9B4820A10B}"/>
              </a:ext>
            </a:extLst>
          </p:cNvPr>
          <p:cNvPicPr>
            <a:picLocks noChangeAspect="1"/>
          </p:cNvPicPr>
          <p:nvPr/>
        </p:nvPicPr>
        <p:blipFill>
          <a:blip r:embed="rId3"/>
          <a:stretch>
            <a:fillRect/>
          </a:stretch>
        </p:blipFill>
        <p:spPr>
          <a:xfrm>
            <a:off x="4374425" y="2805793"/>
            <a:ext cx="4642514" cy="3497894"/>
          </a:xfrm>
          <a:prstGeom prst="rect">
            <a:avLst/>
          </a:prstGeom>
        </p:spPr>
      </p:pic>
      <p:pic>
        <p:nvPicPr>
          <p:cNvPr id="6" name="Picture 5">
            <a:extLst>
              <a:ext uri="{FF2B5EF4-FFF2-40B4-BE49-F238E27FC236}">
                <a16:creationId xmlns:a16="http://schemas.microsoft.com/office/drawing/2014/main" id="{4FDD0641-646A-DBCB-9031-AC7D390196CF}"/>
              </a:ext>
            </a:extLst>
          </p:cNvPr>
          <p:cNvPicPr>
            <a:picLocks noChangeAspect="1"/>
          </p:cNvPicPr>
          <p:nvPr/>
        </p:nvPicPr>
        <p:blipFill>
          <a:blip r:embed="rId4"/>
          <a:stretch>
            <a:fillRect/>
          </a:stretch>
        </p:blipFill>
        <p:spPr>
          <a:xfrm>
            <a:off x="880532" y="3650185"/>
            <a:ext cx="3429000" cy="1809750"/>
          </a:xfrm>
          <a:prstGeom prst="rect">
            <a:avLst/>
          </a:prstGeom>
        </p:spPr>
      </p:pic>
      <p:sp>
        <p:nvSpPr>
          <p:cNvPr id="7" name="TextBox 6">
            <a:extLst>
              <a:ext uri="{FF2B5EF4-FFF2-40B4-BE49-F238E27FC236}">
                <a16:creationId xmlns:a16="http://schemas.microsoft.com/office/drawing/2014/main" id="{AEC81F4E-93C1-2C75-9602-1F235D80EDA8}"/>
              </a:ext>
            </a:extLst>
          </p:cNvPr>
          <p:cNvSpPr txBox="1"/>
          <p:nvPr/>
        </p:nvSpPr>
        <p:spPr>
          <a:xfrm>
            <a:off x="489613" y="6647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Question 4</a:t>
            </a:r>
          </a:p>
        </p:txBody>
      </p:sp>
    </p:spTree>
    <p:extLst>
      <p:ext uri="{BB962C8B-B14F-4D97-AF65-F5344CB8AC3E}">
        <p14:creationId xmlns:p14="http://schemas.microsoft.com/office/powerpoint/2010/main" val="1981528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BC09F5-2C70-A55C-78C0-EF15AE8C7757}"/>
              </a:ext>
            </a:extLst>
          </p:cNvPr>
          <p:cNvSpPr>
            <a:spLocks noGrp="1"/>
          </p:cNvSpPr>
          <p:nvPr>
            <p:ph type="sldNum" sz="quarter" idx="10"/>
          </p:nvPr>
        </p:nvSpPr>
        <p:spPr/>
        <p:txBody>
          <a:bodyPr/>
          <a:lstStyle/>
          <a:p>
            <a:fld id="{68151E55-6873-49E2-B8D5-2F265E6F1973}" type="slidenum">
              <a:rPr lang="en-US" smtClean="0"/>
              <a:pPr/>
              <a:t>33</a:t>
            </a:fld>
            <a:endParaRPr lang="en-US" dirty="0"/>
          </a:p>
        </p:txBody>
      </p:sp>
      <p:sp>
        <p:nvSpPr>
          <p:cNvPr id="8" name="TextBox 7">
            <a:extLst>
              <a:ext uri="{FF2B5EF4-FFF2-40B4-BE49-F238E27FC236}">
                <a16:creationId xmlns:a16="http://schemas.microsoft.com/office/drawing/2014/main" id="{33C94A81-C132-AEAA-9B87-EADC50C55A42}"/>
              </a:ext>
            </a:extLst>
          </p:cNvPr>
          <p:cNvSpPr txBox="1"/>
          <p:nvPr/>
        </p:nvSpPr>
        <p:spPr>
          <a:xfrm>
            <a:off x="489613" y="6647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Question 5</a:t>
            </a:r>
          </a:p>
        </p:txBody>
      </p:sp>
      <p:sp>
        <p:nvSpPr>
          <p:cNvPr id="9" name="Rectangle 8">
            <a:extLst>
              <a:ext uri="{FF2B5EF4-FFF2-40B4-BE49-F238E27FC236}">
                <a16:creationId xmlns:a16="http://schemas.microsoft.com/office/drawing/2014/main" id="{B9A594A1-3E10-3392-96D1-404B99267411}"/>
              </a:ext>
            </a:extLst>
          </p:cNvPr>
          <p:cNvSpPr/>
          <p:nvPr/>
        </p:nvSpPr>
        <p:spPr>
          <a:xfrm>
            <a:off x="265246" y="1064862"/>
            <a:ext cx="8534400" cy="1631216"/>
          </a:xfrm>
          <a:prstGeom prst="rect">
            <a:avLst/>
          </a:prstGeom>
        </p:spPr>
        <p:txBody>
          <a:bodyPr wrap="square">
            <a:spAutoFit/>
          </a:bodyPr>
          <a:lstStyle/>
          <a:p>
            <a:pPr algn="just"/>
            <a:r>
              <a:rPr lang="en-CA" sz="2000" dirty="0">
                <a:solidFill>
                  <a:prstClr val="black"/>
                </a:solidFill>
                <a:latin typeface="Times New Roman" panose="02020603050405020304" pitchFamily="18" charset="0"/>
                <a:cs typeface="Times New Roman" panose="02020603050405020304" pitchFamily="18" charset="0"/>
              </a:rPr>
              <a:t>Q5</a:t>
            </a:r>
            <a:r>
              <a:rPr lang="en-CA" sz="2000" b="1" dirty="0">
                <a:solidFill>
                  <a:prstClr val="black"/>
                </a:solidFill>
                <a:latin typeface="Times New Roman" panose="02020603050405020304" pitchFamily="18" charset="0"/>
                <a:cs typeface="Times New Roman" panose="02020603050405020304" pitchFamily="18" charset="0"/>
              </a:rPr>
              <a:t>- </a:t>
            </a:r>
            <a:r>
              <a:rPr lang="en-CA" sz="2000" dirty="0">
                <a:solidFill>
                  <a:prstClr val="black"/>
                </a:solidFill>
                <a:latin typeface="Times New Roman" panose="02020603050405020304" pitchFamily="18" charset="0"/>
                <a:cs typeface="Times New Roman" panose="02020603050405020304" pitchFamily="18" charset="0"/>
              </a:rPr>
              <a:t>Plot the following two data sets on the same plot. For each set, </a:t>
            </a:r>
            <a:r>
              <a:rPr lang="en-CA" sz="2000" i="1" dirty="0">
                <a:solidFill>
                  <a:prstClr val="black"/>
                </a:solidFill>
                <a:latin typeface="Times New Roman" panose="02020603050405020304" pitchFamily="18" charset="0"/>
                <a:cs typeface="Times New Roman" panose="02020603050405020304" pitchFamily="18" charset="0"/>
              </a:rPr>
              <a:t>x </a:t>
            </a:r>
            <a:r>
              <a:rPr lang="en-CA" sz="2000" dirty="0">
                <a:solidFill>
                  <a:prstClr val="black"/>
                </a:solidFill>
                <a:latin typeface="Times New Roman" panose="02020603050405020304" pitchFamily="18" charset="0"/>
                <a:cs typeface="Times New Roman" panose="02020603050405020304" pitchFamily="18" charset="0"/>
              </a:rPr>
              <a:t>= 0, 1, 2, 3, 4, 5. Use a different data marker for each set. Connect the markers for the first set with solid lines. Connect the markers for the second set with dashed lines. Use a legend, and label the plot axes appropriately. The first set is </a:t>
            </a:r>
            <a:r>
              <a:rPr lang="en-CA" sz="2000" i="1" dirty="0">
                <a:solidFill>
                  <a:prstClr val="black"/>
                </a:solidFill>
                <a:latin typeface="Times New Roman" panose="02020603050405020304" pitchFamily="18" charset="0"/>
                <a:cs typeface="Times New Roman" panose="02020603050405020304" pitchFamily="18" charset="0"/>
              </a:rPr>
              <a:t>y </a:t>
            </a:r>
            <a:r>
              <a:rPr lang="en-CA" sz="2000" dirty="0">
                <a:solidFill>
                  <a:prstClr val="black"/>
                </a:solidFill>
                <a:latin typeface="Times New Roman" panose="02020603050405020304" pitchFamily="18" charset="0"/>
                <a:cs typeface="Times New Roman" panose="02020603050405020304" pitchFamily="18" charset="0"/>
              </a:rPr>
              <a:t>= 11, 13, 8, 7, 5, 9. The second set is </a:t>
            </a:r>
            <a:r>
              <a:rPr lang="en-CA" sz="2000" i="1" dirty="0">
                <a:solidFill>
                  <a:prstClr val="black"/>
                </a:solidFill>
                <a:latin typeface="Times New Roman" panose="02020603050405020304" pitchFamily="18" charset="0"/>
                <a:cs typeface="Times New Roman" panose="02020603050405020304" pitchFamily="18" charset="0"/>
              </a:rPr>
              <a:t>y </a:t>
            </a:r>
            <a:r>
              <a:rPr lang="en-CA" sz="2000" dirty="0">
                <a:solidFill>
                  <a:prstClr val="black"/>
                </a:solidFill>
                <a:latin typeface="Times New Roman" panose="02020603050405020304" pitchFamily="18" charset="0"/>
                <a:cs typeface="Times New Roman" panose="02020603050405020304" pitchFamily="18" charset="0"/>
              </a:rPr>
              <a:t>= 2, 4, 5, 3, 2, 4.</a:t>
            </a:r>
          </a:p>
        </p:txBody>
      </p:sp>
      <p:pic>
        <p:nvPicPr>
          <p:cNvPr id="10" name="Picture 9">
            <a:extLst>
              <a:ext uri="{FF2B5EF4-FFF2-40B4-BE49-F238E27FC236}">
                <a16:creationId xmlns:a16="http://schemas.microsoft.com/office/drawing/2014/main" id="{5A7543F6-F8B3-3F37-777A-C74E85FD4754}"/>
              </a:ext>
            </a:extLst>
          </p:cNvPr>
          <p:cNvPicPr>
            <a:picLocks noChangeAspect="1"/>
          </p:cNvPicPr>
          <p:nvPr/>
        </p:nvPicPr>
        <p:blipFill>
          <a:blip r:embed="rId2"/>
          <a:stretch>
            <a:fillRect/>
          </a:stretch>
        </p:blipFill>
        <p:spPr>
          <a:xfrm>
            <a:off x="4284645" y="2760758"/>
            <a:ext cx="4515001" cy="3377500"/>
          </a:xfrm>
          <a:prstGeom prst="rect">
            <a:avLst/>
          </a:prstGeom>
        </p:spPr>
      </p:pic>
      <p:pic>
        <p:nvPicPr>
          <p:cNvPr id="11" name="Picture 10">
            <a:extLst>
              <a:ext uri="{FF2B5EF4-FFF2-40B4-BE49-F238E27FC236}">
                <a16:creationId xmlns:a16="http://schemas.microsoft.com/office/drawing/2014/main" id="{91AC65FA-A051-268F-A36B-E900FEA593DF}"/>
              </a:ext>
            </a:extLst>
          </p:cNvPr>
          <p:cNvPicPr>
            <a:picLocks noChangeAspect="1"/>
          </p:cNvPicPr>
          <p:nvPr/>
        </p:nvPicPr>
        <p:blipFill>
          <a:blip r:embed="rId3"/>
          <a:stretch>
            <a:fillRect/>
          </a:stretch>
        </p:blipFill>
        <p:spPr>
          <a:xfrm>
            <a:off x="284145" y="3897058"/>
            <a:ext cx="4010025" cy="1104900"/>
          </a:xfrm>
          <a:prstGeom prst="rect">
            <a:avLst/>
          </a:prstGeom>
        </p:spPr>
      </p:pic>
    </p:spTree>
    <p:extLst>
      <p:ext uri="{BB962C8B-B14F-4D97-AF65-F5344CB8AC3E}">
        <p14:creationId xmlns:p14="http://schemas.microsoft.com/office/powerpoint/2010/main" val="61361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BC09F5-2C70-A55C-78C0-EF15AE8C7757}"/>
              </a:ext>
            </a:extLst>
          </p:cNvPr>
          <p:cNvSpPr>
            <a:spLocks noGrp="1"/>
          </p:cNvSpPr>
          <p:nvPr>
            <p:ph type="sldNum" sz="quarter" idx="10"/>
          </p:nvPr>
        </p:nvSpPr>
        <p:spPr/>
        <p:txBody>
          <a:bodyPr/>
          <a:lstStyle/>
          <a:p>
            <a:fld id="{68151E55-6873-49E2-B8D5-2F265E6F1973}" type="slidenum">
              <a:rPr lang="en-US" smtClean="0"/>
              <a:pPr/>
              <a:t>34</a:t>
            </a:fld>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8249794-FC51-934C-16C4-0D1E078B2E9C}"/>
                  </a:ext>
                </a:extLst>
              </p:cNvPr>
              <p:cNvSpPr/>
              <p:nvPr/>
            </p:nvSpPr>
            <p:spPr>
              <a:xfrm>
                <a:off x="383779" y="995039"/>
                <a:ext cx="8191500" cy="1015663"/>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CA" sz="2000" kern="0" dirty="0">
                    <a:solidFill>
                      <a:prstClr val="black"/>
                    </a:solidFill>
                    <a:latin typeface="Times New Roman" panose="02020603050405020304" pitchFamily="18" charset="0"/>
                    <a:cs typeface="Times New Roman" panose="02020603050405020304" pitchFamily="18" charset="0"/>
                  </a:rPr>
                  <a:t>Q6</a:t>
                </a:r>
                <a:r>
                  <a:rPr kumimoji="0" lang="en-CA"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Plot </a:t>
                </a:r>
                <a14:m>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𝑦</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m:t>
                    </m:r>
                    <m:r>
                      <m:rPr>
                        <m:sty m:val="p"/>
                      </m:rPr>
                      <a:rPr kumimoji="0" lang="en-CA" sz="2000" b="0" i="1" u="none" strike="noStrike" kern="0" cap="none" spc="0" normalizeH="0" baseline="0" noProof="0" dirty="0" err="1" smtClean="0">
                        <a:ln>
                          <a:noFill/>
                        </a:ln>
                        <a:solidFill>
                          <a:prstClr val="black"/>
                        </a:solidFill>
                        <a:effectLst/>
                        <a:uLnTx/>
                        <a:uFillTx/>
                        <a:latin typeface="Cambria Math" panose="02040503050406030204" pitchFamily="18" charset="0"/>
                      </a:rPr>
                      <m:t>sinh</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m:t>
                    </m:r>
                  </m:oMath>
                </a14:m>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and </a:t>
                </a:r>
                <a14:m>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𝑦</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=0.5</m:t>
                    </m:r>
                    <m:sSup>
                      <m:sSupPr>
                        <m:ctrlP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𝑒</m:t>
                        </m:r>
                      </m:e>
                      <m: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sup>
                    </m:sSup>
                  </m:oMath>
                </a14:m>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on the same plot for </a:t>
                </a:r>
                <a14:m>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0≤</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≤2</m:t>
                    </m:r>
                  </m:oMath>
                </a14:m>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Use a solid line type for each, the </a:t>
                </a:r>
                <a:r>
                  <a:rPr kumimoji="0" lang="en-CA" sz="2000" b="1" i="1"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gtext</a:t>
                </a:r>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command to label the </a:t>
                </a:r>
                <a:r>
                  <a:rPr kumimoji="0" lang="en-CA" sz="2000" b="0" i="1"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sinh</a:t>
                </a:r>
                <a:r>
                  <a:rPr kumimoji="0" lang="en-CA" sz="2000" b="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x </a:t>
                </a:r>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curve, and the </a:t>
                </a:r>
                <a14:m>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0.5</m:t>
                    </m:r>
                    <m:sSup>
                      <m:sSupPr>
                        <m:ctrlP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𝑒</m:t>
                        </m:r>
                      </m:e>
                      <m: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sup>
                    </m:sSup>
                  </m:oMath>
                </a14:m>
                <a:r>
                  <a:rPr kumimoji="0" lang="en-CA" sz="2000" b="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curve. Label the plot axes appropriately.</a:t>
                </a:r>
              </a:p>
            </p:txBody>
          </p:sp>
        </mc:Choice>
        <mc:Fallback xmlns="">
          <p:sp>
            <p:nvSpPr>
              <p:cNvPr id="3" name="Rectangle 2">
                <a:extLst>
                  <a:ext uri="{FF2B5EF4-FFF2-40B4-BE49-F238E27FC236}">
                    <a16:creationId xmlns:a16="http://schemas.microsoft.com/office/drawing/2014/main" id="{B8249794-FC51-934C-16C4-0D1E078B2E9C}"/>
                  </a:ext>
                </a:extLst>
              </p:cNvPr>
              <p:cNvSpPr>
                <a:spLocks noRot="1" noChangeAspect="1" noMove="1" noResize="1" noEditPoints="1" noAdjustHandles="1" noChangeArrowheads="1" noChangeShapeType="1" noTextEdit="1"/>
              </p:cNvSpPr>
              <p:nvPr/>
            </p:nvSpPr>
            <p:spPr>
              <a:xfrm>
                <a:off x="383779" y="995039"/>
                <a:ext cx="8191500" cy="1015663"/>
              </a:xfrm>
              <a:prstGeom prst="rect">
                <a:avLst/>
              </a:prstGeom>
              <a:blipFill>
                <a:blip r:embed="rId2"/>
                <a:stretch>
                  <a:fillRect l="-818" t="-2994" r="-744" b="-958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2BA2820-F54E-575C-5919-293256120179}"/>
              </a:ext>
            </a:extLst>
          </p:cNvPr>
          <p:cNvPicPr>
            <a:picLocks noChangeAspect="1"/>
          </p:cNvPicPr>
          <p:nvPr/>
        </p:nvPicPr>
        <p:blipFill>
          <a:blip r:embed="rId3"/>
          <a:stretch>
            <a:fillRect/>
          </a:stretch>
        </p:blipFill>
        <p:spPr>
          <a:xfrm>
            <a:off x="447675" y="2082461"/>
            <a:ext cx="4124325" cy="1133475"/>
          </a:xfrm>
          <a:prstGeom prst="rect">
            <a:avLst/>
          </a:prstGeom>
        </p:spPr>
      </p:pic>
      <p:pic>
        <p:nvPicPr>
          <p:cNvPr id="6" name="Picture 5">
            <a:extLst>
              <a:ext uri="{FF2B5EF4-FFF2-40B4-BE49-F238E27FC236}">
                <a16:creationId xmlns:a16="http://schemas.microsoft.com/office/drawing/2014/main" id="{02D1E60B-CA7F-A8F0-FB8F-EDEEB155218F}"/>
              </a:ext>
            </a:extLst>
          </p:cNvPr>
          <p:cNvPicPr>
            <a:picLocks noChangeAspect="1"/>
          </p:cNvPicPr>
          <p:nvPr/>
        </p:nvPicPr>
        <p:blipFill>
          <a:blip r:embed="rId4"/>
          <a:stretch>
            <a:fillRect/>
          </a:stretch>
        </p:blipFill>
        <p:spPr>
          <a:xfrm>
            <a:off x="4178539" y="2801312"/>
            <a:ext cx="4396740" cy="3528060"/>
          </a:xfrm>
          <a:prstGeom prst="rect">
            <a:avLst/>
          </a:prstGeom>
        </p:spPr>
      </p:pic>
      <p:sp>
        <p:nvSpPr>
          <p:cNvPr id="7" name="TextBox 6">
            <a:extLst>
              <a:ext uri="{FF2B5EF4-FFF2-40B4-BE49-F238E27FC236}">
                <a16:creationId xmlns:a16="http://schemas.microsoft.com/office/drawing/2014/main" id="{3B5B6A99-F3A2-AEF2-ABFC-CE8FDBAF7B56}"/>
              </a:ext>
            </a:extLst>
          </p:cNvPr>
          <p:cNvSpPr txBox="1"/>
          <p:nvPr/>
        </p:nvSpPr>
        <p:spPr>
          <a:xfrm>
            <a:off x="489613" y="6647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Question 6</a:t>
            </a:r>
          </a:p>
        </p:txBody>
      </p:sp>
    </p:spTree>
    <p:extLst>
      <p:ext uri="{BB962C8B-B14F-4D97-AF65-F5344CB8AC3E}">
        <p14:creationId xmlns:p14="http://schemas.microsoft.com/office/powerpoint/2010/main" val="317248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ECB7-110A-4955-8881-50265BB4C6C0}"/>
              </a:ext>
            </a:extLst>
          </p:cNvPr>
          <p:cNvSpPr>
            <a:spLocks noGrp="1"/>
          </p:cNvSpPr>
          <p:nvPr>
            <p:ph type="title"/>
          </p:nvPr>
        </p:nvSpPr>
        <p:spPr>
          <a:xfrm>
            <a:off x="178310" y="21722"/>
            <a:ext cx="8787379" cy="1197385"/>
          </a:xfrm>
        </p:spPr>
        <p:txBody>
          <a:bodyPr>
            <a:normAutofit fontScale="90000"/>
          </a:bodyPr>
          <a:lstStyle/>
          <a:p>
            <a:r>
              <a:rPr lang="en-GB" dirty="0"/>
              <a:t>Why use log scales? Rectilinear scales cannot properly display variations over wide ranges: Figure 5.2-5a</a:t>
            </a:r>
            <a:endParaRPr lang="en-US" sz="1200" dirty="0"/>
          </a:p>
        </p:txBody>
      </p:sp>
      <p:pic>
        <p:nvPicPr>
          <p:cNvPr id="7" name="Picture 2" descr="A graph of x against y-axis shows an L-shaped curve.">
            <a:extLst>
              <a:ext uri="{FF2B5EF4-FFF2-40B4-BE49-F238E27FC236}">
                <a16:creationId xmlns:a16="http://schemas.microsoft.com/office/drawing/2014/main" id="{7CFEEF10-71FA-4883-A9FA-EC8BEA359C05}"/>
              </a:ext>
            </a:extLst>
          </p:cNvPr>
          <p:cNvPicPr>
            <a:picLocks noChangeAspect="1" noChangeArrowheads="1"/>
          </p:cNvPicPr>
          <p:nvPr/>
        </p:nvPicPr>
        <p:blipFill>
          <a:blip r:embed="rId2" cstate="print"/>
          <a:srcRect/>
          <a:stretch>
            <a:fillRect/>
          </a:stretch>
        </p:blipFill>
        <p:spPr bwMode="auto">
          <a:xfrm>
            <a:off x="1896946" y="2568725"/>
            <a:ext cx="5171120" cy="3878340"/>
          </a:xfrm>
          <a:prstGeom prst="rect">
            <a:avLst/>
          </a:prstGeom>
          <a:noFill/>
          <a:ln w="9525" algn="ctr">
            <a:noFill/>
            <a:miter lim="800000"/>
            <a:headEnd/>
            <a:tailEnd/>
          </a:ln>
          <a:effectLst/>
        </p:spPr>
      </p:pic>
      <p:sp>
        <p:nvSpPr>
          <p:cNvPr id="4" name="Text Placeholder 3">
            <a:extLst>
              <a:ext uri="{FF2B5EF4-FFF2-40B4-BE49-F238E27FC236}">
                <a16:creationId xmlns:a16="http://schemas.microsoft.com/office/drawing/2014/main" id="{743C5D6B-EB9D-4A5C-8A2F-E52A0925CC0F}"/>
              </a:ext>
            </a:extLst>
          </p:cNvPr>
          <p:cNvSpPr>
            <a:spLocks noGrp="1"/>
          </p:cNvSpPr>
          <p:nvPr>
            <p:ph type="body" sz="quarter" idx="12"/>
          </p:nvPr>
        </p:nvSpPr>
        <p:spPr/>
        <p:txBody>
          <a:bodyPr/>
          <a:lstStyle/>
          <a:p>
            <a:r>
              <a:rPr lang="en-US" dirty="0">
                <a:hlinkClick r:id="" action="ppaction://noaction"/>
              </a:rPr>
              <a:t>Access the text alternative for slide images.</a:t>
            </a:r>
            <a:endParaRPr lang="en-US" dirty="0"/>
          </a:p>
        </p:txBody>
      </p:sp>
      <p:sp>
        <p:nvSpPr>
          <p:cNvPr id="6" name="Slide Number Placeholder 5">
            <a:extLst>
              <a:ext uri="{FF2B5EF4-FFF2-40B4-BE49-F238E27FC236}">
                <a16:creationId xmlns:a16="http://schemas.microsoft.com/office/drawing/2014/main" id="{CBC5D620-72BB-46FA-B880-F8AD5AF5E791}"/>
              </a:ext>
            </a:extLst>
          </p:cNvPr>
          <p:cNvSpPr>
            <a:spLocks noGrp="1"/>
          </p:cNvSpPr>
          <p:nvPr>
            <p:ph type="sldNum" sz="quarter" idx="10"/>
          </p:nvPr>
        </p:nvSpPr>
        <p:spPr/>
        <p:txBody>
          <a:bodyPr/>
          <a:lstStyle/>
          <a:p>
            <a:fld id="{68151E55-6873-49E2-B8D5-2F265E6F1973}" type="slidenum">
              <a:rPr lang="en-US" smtClean="0"/>
              <a:t>35</a:t>
            </a:fld>
            <a:endParaRPr lang="en-US" dirty="0"/>
          </a:p>
        </p:txBody>
      </p:sp>
      <p:sp>
        <p:nvSpPr>
          <p:cNvPr id="8" name="TextBox 7">
            <a:extLst>
              <a:ext uri="{FF2B5EF4-FFF2-40B4-BE49-F238E27FC236}">
                <a16:creationId xmlns:a16="http://schemas.microsoft.com/office/drawing/2014/main" id="{D6CCA731-115B-437B-204A-E9CB13256EFD}"/>
              </a:ext>
            </a:extLst>
          </p:cNvPr>
          <p:cNvSpPr txBox="1"/>
          <p:nvPr/>
        </p:nvSpPr>
        <p:spPr>
          <a:xfrm>
            <a:off x="2384854" y="1120251"/>
            <a:ext cx="6067167" cy="1384995"/>
          </a:xfrm>
          <a:prstGeom prst="rect">
            <a:avLst/>
          </a:prstGeom>
          <a:noFill/>
        </p:spPr>
        <p:txBody>
          <a:bodyPr wrap="square">
            <a:spAutoFit/>
          </a:bodyPr>
          <a:lstStyle/>
          <a:p>
            <a:r>
              <a:rPr lang="en-US" sz="1400" dirty="0"/>
              <a:t>x1 = 0:0.01:100;</a:t>
            </a:r>
          </a:p>
          <a:p>
            <a:r>
              <a:rPr lang="en-US" sz="1400" dirty="0"/>
              <a:t>u1 = x1.^2;</a:t>
            </a:r>
          </a:p>
          <a:p>
            <a:r>
              <a:rPr lang="en-US" sz="1400" dirty="0"/>
              <a:t>num1 = 100*(1-0.01*u1).^2 + 0.02*u1;</a:t>
            </a:r>
          </a:p>
          <a:p>
            <a:r>
              <a:rPr lang="en-US" sz="1400" dirty="0"/>
              <a:t>den1 = (1-u1).^2+0.1*u1;</a:t>
            </a:r>
          </a:p>
          <a:p>
            <a:r>
              <a:rPr lang="en-US" sz="1400" dirty="0"/>
              <a:t>y1 = sqrt(num1./den1);</a:t>
            </a:r>
          </a:p>
          <a:p>
            <a:r>
              <a:rPr lang="en-US" sz="1400" dirty="0"/>
              <a:t>subplot(1,2,1), plot(x1,y1),</a:t>
            </a:r>
            <a:r>
              <a:rPr lang="en-US" sz="1400" dirty="0" err="1"/>
              <a:t>xlabel</a:t>
            </a:r>
            <a:r>
              <a:rPr lang="en-US" sz="1400" dirty="0"/>
              <a:t>('z'), </a:t>
            </a:r>
            <a:r>
              <a:rPr lang="en-US" sz="1400" dirty="0" err="1"/>
              <a:t>ylabel</a:t>
            </a:r>
            <a:r>
              <a:rPr lang="en-US" sz="1400" dirty="0"/>
              <a:t>('y')</a:t>
            </a:r>
          </a:p>
        </p:txBody>
      </p:sp>
    </p:spTree>
    <p:extLst>
      <p:ext uri="{BB962C8B-B14F-4D97-AF65-F5344CB8AC3E}">
        <p14:creationId xmlns:p14="http://schemas.microsoft.com/office/powerpoint/2010/main" val="569802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ECB7-110A-4955-8881-50265BB4C6C0}"/>
              </a:ext>
            </a:extLst>
          </p:cNvPr>
          <p:cNvSpPr>
            <a:spLocks noGrp="1"/>
          </p:cNvSpPr>
          <p:nvPr>
            <p:ph type="title"/>
          </p:nvPr>
        </p:nvSpPr>
        <p:spPr>
          <a:xfrm>
            <a:off x="1017551" y="21722"/>
            <a:ext cx="7108898" cy="1197385"/>
          </a:xfrm>
        </p:spPr>
        <p:txBody>
          <a:bodyPr>
            <a:normAutofit/>
          </a:bodyPr>
          <a:lstStyle/>
          <a:p>
            <a:r>
              <a:rPr lang="en-GB" dirty="0"/>
              <a:t>A log-log plot can display wide variations in data values: Figure 5.2-5b</a:t>
            </a:r>
            <a:endParaRPr lang="en-US" sz="1200" dirty="0"/>
          </a:p>
        </p:txBody>
      </p:sp>
      <p:pic>
        <p:nvPicPr>
          <p:cNvPr id="8" name="Picture 2" descr="A graph of x against y-axis shows a Z-shaped curve.">
            <a:extLst>
              <a:ext uri="{FF2B5EF4-FFF2-40B4-BE49-F238E27FC236}">
                <a16:creationId xmlns:a16="http://schemas.microsoft.com/office/drawing/2014/main" id="{0EC07BC7-313D-4DCF-BA3F-CFDA003C19E0}"/>
              </a:ext>
            </a:extLst>
          </p:cNvPr>
          <p:cNvPicPr>
            <a:picLocks noChangeAspect="1" noChangeArrowheads="1"/>
          </p:cNvPicPr>
          <p:nvPr/>
        </p:nvPicPr>
        <p:blipFill>
          <a:blip r:embed="rId2" cstate="print"/>
          <a:srcRect/>
          <a:stretch>
            <a:fillRect/>
          </a:stretch>
        </p:blipFill>
        <p:spPr bwMode="auto">
          <a:xfrm>
            <a:off x="1776778" y="2498825"/>
            <a:ext cx="5217146" cy="3913745"/>
          </a:xfrm>
          <a:prstGeom prst="rect">
            <a:avLst/>
          </a:prstGeom>
          <a:noFill/>
          <a:ln w="9525" algn="ctr">
            <a:noFill/>
            <a:miter lim="800000"/>
            <a:headEnd/>
            <a:tailEnd/>
          </a:ln>
          <a:effectLst/>
        </p:spPr>
      </p:pic>
      <p:sp>
        <p:nvSpPr>
          <p:cNvPr id="4" name="Text Placeholder 3">
            <a:extLst>
              <a:ext uri="{FF2B5EF4-FFF2-40B4-BE49-F238E27FC236}">
                <a16:creationId xmlns:a16="http://schemas.microsoft.com/office/drawing/2014/main" id="{743C5D6B-EB9D-4A5C-8A2F-E52A0925CC0F}"/>
              </a:ext>
            </a:extLst>
          </p:cNvPr>
          <p:cNvSpPr>
            <a:spLocks noGrp="1"/>
          </p:cNvSpPr>
          <p:nvPr>
            <p:ph type="body" sz="quarter" idx="12"/>
          </p:nvPr>
        </p:nvSpPr>
        <p:spPr/>
        <p:txBody>
          <a:bodyPr/>
          <a:lstStyle/>
          <a:p>
            <a:r>
              <a:rPr lang="en-US" dirty="0">
                <a:hlinkClick r:id="" action="ppaction://noaction"/>
              </a:rPr>
              <a:t>Access the text alternative for slide images.</a:t>
            </a:r>
            <a:endParaRPr lang="en-US" dirty="0"/>
          </a:p>
        </p:txBody>
      </p:sp>
      <p:sp>
        <p:nvSpPr>
          <p:cNvPr id="6" name="Slide Number Placeholder 5">
            <a:extLst>
              <a:ext uri="{FF2B5EF4-FFF2-40B4-BE49-F238E27FC236}">
                <a16:creationId xmlns:a16="http://schemas.microsoft.com/office/drawing/2014/main" id="{CBC5D620-72BB-46FA-B880-F8AD5AF5E791}"/>
              </a:ext>
            </a:extLst>
          </p:cNvPr>
          <p:cNvSpPr>
            <a:spLocks noGrp="1"/>
          </p:cNvSpPr>
          <p:nvPr>
            <p:ph type="sldNum" sz="quarter" idx="10"/>
          </p:nvPr>
        </p:nvSpPr>
        <p:spPr/>
        <p:txBody>
          <a:bodyPr/>
          <a:lstStyle/>
          <a:p>
            <a:fld id="{68151E55-6873-49E2-B8D5-2F265E6F1973}" type="slidenum">
              <a:rPr lang="en-US" smtClean="0"/>
              <a:t>36</a:t>
            </a:fld>
            <a:endParaRPr lang="en-US" dirty="0"/>
          </a:p>
        </p:txBody>
      </p:sp>
      <p:sp>
        <p:nvSpPr>
          <p:cNvPr id="7" name="TextBox 6">
            <a:extLst>
              <a:ext uri="{FF2B5EF4-FFF2-40B4-BE49-F238E27FC236}">
                <a16:creationId xmlns:a16="http://schemas.microsoft.com/office/drawing/2014/main" id="{F9F677E2-2343-4FB2-C065-74B6273D974A}"/>
              </a:ext>
            </a:extLst>
          </p:cNvPr>
          <p:cNvSpPr txBox="1"/>
          <p:nvPr/>
        </p:nvSpPr>
        <p:spPr>
          <a:xfrm>
            <a:off x="1964724" y="1113830"/>
            <a:ext cx="6476335" cy="1384995"/>
          </a:xfrm>
          <a:prstGeom prst="rect">
            <a:avLst/>
          </a:prstGeom>
          <a:noFill/>
        </p:spPr>
        <p:txBody>
          <a:bodyPr wrap="square">
            <a:spAutoFit/>
          </a:bodyPr>
          <a:lstStyle/>
          <a:p>
            <a:r>
              <a:rPr lang="en-US" sz="1400" dirty="0"/>
              <a:t>x2 = </a:t>
            </a:r>
            <a:r>
              <a:rPr lang="en-US" sz="1400" dirty="0" err="1"/>
              <a:t>logspace</a:t>
            </a:r>
            <a:r>
              <a:rPr lang="en-US" sz="1400" dirty="0"/>
              <a:t>(-2,2,500);</a:t>
            </a:r>
          </a:p>
          <a:p>
            <a:r>
              <a:rPr lang="en-US" sz="1400" dirty="0"/>
              <a:t>u2 = x2.^2;</a:t>
            </a:r>
          </a:p>
          <a:p>
            <a:r>
              <a:rPr lang="en-US" sz="1400" dirty="0"/>
              <a:t>num2 = 100*(1-0.01*u2).^2+0.02*u2;</a:t>
            </a:r>
          </a:p>
          <a:p>
            <a:r>
              <a:rPr lang="en-US" sz="1400" dirty="0"/>
              <a:t>den2=(1-u2).^2+0.1*u2;</a:t>
            </a:r>
          </a:p>
          <a:p>
            <a:r>
              <a:rPr lang="en-US" sz="1400" dirty="0"/>
              <a:t>y2=sqrt(num2./den2);</a:t>
            </a:r>
          </a:p>
          <a:p>
            <a:r>
              <a:rPr lang="en-US" sz="1400" dirty="0"/>
              <a:t>subplot(1,2,2),loglog(x2,y2), </a:t>
            </a:r>
            <a:r>
              <a:rPr lang="en-US" sz="1400" dirty="0" err="1"/>
              <a:t>xlabel</a:t>
            </a:r>
            <a:r>
              <a:rPr lang="en-US" sz="1400" dirty="0"/>
              <a:t>('x'), </a:t>
            </a:r>
            <a:r>
              <a:rPr lang="en-US" sz="1400" dirty="0" err="1"/>
              <a:t>ylabel</a:t>
            </a:r>
            <a:r>
              <a:rPr lang="en-US" sz="1400" dirty="0"/>
              <a:t>('y')</a:t>
            </a:r>
          </a:p>
        </p:txBody>
      </p:sp>
    </p:spTree>
    <p:extLst>
      <p:ext uri="{BB962C8B-B14F-4D97-AF65-F5344CB8AC3E}">
        <p14:creationId xmlns:p14="http://schemas.microsoft.com/office/powerpoint/2010/main" val="2330835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A6C6-412B-4AFA-8E1A-AF5A5973AD34}"/>
              </a:ext>
            </a:extLst>
          </p:cNvPr>
          <p:cNvSpPr>
            <a:spLocks noGrp="1"/>
          </p:cNvSpPr>
          <p:nvPr>
            <p:ph type="title"/>
          </p:nvPr>
        </p:nvSpPr>
        <p:spPr/>
        <p:txBody>
          <a:bodyPr/>
          <a:lstStyle/>
          <a:p>
            <a:r>
              <a:rPr lang="en-IN" dirty="0"/>
              <a:t>Logarithmic Plots </a:t>
            </a:r>
            <a:r>
              <a:rPr lang="en-IN" sz="1200" dirty="0"/>
              <a:t>1</a:t>
            </a:r>
          </a:p>
        </p:txBody>
      </p:sp>
      <p:sp>
        <p:nvSpPr>
          <p:cNvPr id="3" name="Content Placeholder 2">
            <a:extLst>
              <a:ext uri="{FF2B5EF4-FFF2-40B4-BE49-F238E27FC236}">
                <a16:creationId xmlns:a16="http://schemas.microsoft.com/office/drawing/2014/main" id="{00452B29-6587-4FB2-AE5B-CBE8A6DD6129}"/>
              </a:ext>
            </a:extLst>
          </p:cNvPr>
          <p:cNvSpPr>
            <a:spLocks noGrp="1"/>
          </p:cNvSpPr>
          <p:nvPr>
            <p:ph sz="quarter" idx="11"/>
          </p:nvPr>
        </p:nvSpPr>
        <p:spPr>
          <a:xfrm>
            <a:off x="342900" y="1207219"/>
            <a:ext cx="8210550" cy="3736703"/>
          </a:xfrm>
        </p:spPr>
        <p:txBody>
          <a:bodyPr>
            <a:normAutofit/>
          </a:bodyPr>
          <a:lstStyle/>
          <a:p>
            <a:r>
              <a:rPr lang="en-GB" sz="2000" dirty="0"/>
              <a:t>It is important to remember the following points when using log scales:</a:t>
            </a:r>
          </a:p>
          <a:p>
            <a:pPr marL="457200" indent="-457200">
              <a:buFont typeface="+mj-lt"/>
              <a:buAutoNum type="arabicPeriod"/>
            </a:pPr>
            <a:r>
              <a:rPr lang="en-GB" sz="2000" dirty="0"/>
              <a:t>You cannot plot negative numbers on a log scale, because the logarithm of a negative number is not defined as a real number.</a:t>
            </a:r>
          </a:p>
          <a:p>
            <a:pPr marL="457200" indent="-457200">
              <a:buFont typeface="+mj-lt"/>
              <a:buAutoNum type="arabicPeriod"/>
            </a:pPr>
            <a:r>
              <a:rPr lang="en-GB" sz="2000" dirty="0"/>
              <a:t>You cannot plot the number 0 on a log scale, because         0 = ln 0 = −∞. </a:t>
            </a:r>
            <a:endParaRPr lang="en-IN" sz="2000" dirty="0"/>
          </a:p>
        </p:txBody>
      </p:sp>
      <p:graphicFrame>
        <p:nvGraphicFramePr>
          <p:cNvPr id="12" name="Object 11">
            <a:extLst>
              <a:ext uri="{FF2B5EF4-FFF2-40B4-BE49-F238E27FC236}">
                <a16:creationId xmlns:a16="http://schemas.microsoft.com/office/drawing/2014/main" id="{3F0AC12C-1D02-4A00-B96E-EBD22CFB2DD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230438492"/>
              </p:ext>
            </p:extLst>
          </p:nvPr>
        </p:nvGraphicFramePr>
        <p:xfrm>
          <a:off x="6307138" y="2307434"/>
          <a:ext cx="598487" cy="444087"/>
        </p:xfrm>
        <a:graphic>
          <a:graphicData uri="http://schemas.openxmlformats.org/presentationml/2006/ole">
            <mc:AlternateContent xmlns:mc="http://schemas.openxmlformats.org/markup-compatibility/2006">
              <mc:Choice xmlns:v="urn:schemas-microsoft-com:vml" Requires="v">
                <p:oleObj name="Equation" r:id="rId2" imgW="342720" imgH="228600" progId="Equation.DSMT4">
                  <p:embed/>
                </p:oleObj>
              </mc:Choice>
              <mc:Fallback>
                <p:oleObj name="Equation" r:id="rId2" imgW="342720" imgH="228600" progId="Equation.DSMT4">
                  <p:embed/>
                  <p:pic>
                    <p:nvPicPr>
                      <p:cNvPr id="0" name=""/>
                      <p:cNvPicPr/>
                      <p:nvPr/>
                    </p:nvPicPr>
                    <p:blipFill>
                      <a:blip r:embed="rId3"/>
                      <a:stretch>
                        <a:fillRect/>
                      </a:stretch>
                    </p:blipFill>
                    <p:spPr>
                      <a:xfrm>
                        <a:off x="6307138" y="2307434"/>
                        <a:ext cx="598487" cy="444087"/>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ECBCE5A3-5D13-46F6-B20E-EADA2B3F445B}"/>
              </a:ext>
            </a:extLst>
          </p:cNvPr>
          <p:cNvSpPr>
            <a:spLocks noGrp="1"/>
          </p:cNvSpPr>
          <p:nvPr>
            <p:ph sz="quarter" idx="12"/>
          </p:nvPr>
        </p:nvSpPr>
        <p:spPr>
          <a:xfrm>
            <a:off x="819150" y="2702657"/>
            <a:ext cx="7769161" cy="574376"/>
          </a:xfrm>
        </p:spPr>
        <p:txBody>
          <a:bodyPr>
            <a:normAutofit fontScale="92500"/>
          </a:bodyPr>
          <a:lstStyle/>
          <a:p>
            <a:r>
              <a:rPr lang="en-GB" sz="2000" dirty="0"/>
              <a:t>You must choose an appropriately small number as the lower limit on the plot.</a:t>
            </a:r>
            <a:endParaRPr lang="en-IN" sz="2000" dirty="0"/>
          </a:p>
          <a:p>
            <a:endParaRPr lang="en-IN" sz="2000" dirty="0"/>
          </a:p>
        </p:txBody>
      </p:sp>
      <p:sp>
        <p:nvSpPr>
          <p:cNvPr id="11" name="Slide Number Placeholder 10">
            <a:extLst>
              <a:ext uri="{FF2B5EF4-FFF2-40B4-BE49-F238E27FC236}">
                <a16:creationId xmlns:a16="http://schemas.microsoft.com/office/drawing/2014/main" id="{3898428D-C540-41FF-ADCC-25CDE964FEEA}"/>
              </a:ext>
            </a:extLst>
          </p:cNvPr>
          <p:cNvSpPr>
            <a:spLocks noGrp="1"/>
          </p:cNvSpPr>
          <p:nvPr>
            <p:ph type="sldNum" sz="quarter" idx="10"/>
          </p:nvPr>
        </p:nvSpPr>
        <p:spPr/>
        <p:txBody>
          <a:bodyPr/>
          <a:lstStyle/>
          <a:p>
            <a:fld id="{68151E55-6873-49E2-B8D5-2F265E6F1973}" type="slidenum">
              <a:rPr lang="en-US" smtClean="0"/>
              <a:t>37</a:t>
            </a:fld>
            <a:endParaRPr lang="en-US" dirty="0"/>
          </a:p>
        </p:txBody>
      </p:sp>
      <p:sp>
        <p:nvSpPr>
          <p:cNvPr id="8" name="Content Placeholder 2">
            <a:extLst>
              <a:ext uri="{FF2B5EF4-FFF2-40B4-BE49-F238E27FC236}">
                <a16:creationId xmlns:a16="http://schemas.microsoft.com/office/drawing/2014/main" id="{BCA167F4-42A0-1B2D-D879-6DF495B692BF}"/>
              </a:ext>
            </a:extLst>
          </p:cNvPr>
          <p:cNvSpPr txBox="1">
            <a:spLocks/>
          </p:cNvSpPr>
          <p:nvPr/>
        </p:nvSpPr>
        <p:spPr>
          <a:xfrm>
            <a:off x="342900" y="3113719"/>
            <a:ext cx="8458200" cy="1651509"/>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3"/>
            </a:pPr>
            <a:r>
              <a:rPr lang="en-GB" sz="2000"/>
              <a:t>The tick-mark labels on a log scale are the actual values being plotted; they are not the logarithms of the numbers. For example, the range of </a:t>
            </a:r>
            <a:r>
              <a:rPr lang="en-GB" sz="2000" i="1"/>
              <a:t>x</a:t>
            </a:r>
            <a:r>
              <a:rPr lang="en-GB" sz="2000"/>
              <a:t> values in the plot in Figure 5.2–3 is from</a:t>
            </a:r>
            <a:endParaRPr lang="en-IN" sz="2000" dirty="0"/>
          </a:p>
        </p:txBody>
      </p:sp>
      <p:graphicFrame>
        <p:nvGraphicFramePr>
          <p:cNvPr id="9" name="Object 8">
            <a:extLst>
              <a:ext uri="{FF2B5EF4-FFF2-40B4-BE49-F238E27FC236}">
                <a16:creationId xmlns:a16="http://schemas.microsoft.com/office/drawing/2014/main" id="{89E2942D-65E4-A8D0-1D33-43FA3BE2FF9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206633409"/>
              </p:ext>
            </p:extLst>
          </p:nvPr>
        </p:nvGraphicFramePr>
        <p:xfrm>
          <a:off x="4137388" y="3759296"/>
          <a:ext cx="2844437" cy="354525"/>
        </p:xfrm>
        <a:graphic>
          <a:graphicData uri="http://schemas.openxmlformats.org/presentationml/2006/ole">
            <mc:AlternateContent xmlns:mc="http://schemas.openxmlformats.org/markup-compatibility/2006">
              <mc:Choice xmlns:v="urn:schemas-microsoft-com:vml" Requires="v">
                <p:oleObj name="Equation" r:id="rId4" imgW="1422360" imgH="203040" progId="Equation.DSMT4">
                  <p:embed/>
                </p:oleObj>
              </mc:Choice>
              <mc:Fallback>
                <p:oleObj name="Equation" r:id="rId4" imgW="1422360" imgH="203040" progId="Equation.DSMT4">
                  <p:embed/>
                  <p:pic>
                    <p:nvPicPr>
                      <p:cNvPr id="12" name="Object 11">
                        <a:extLst>
                          <a:ext uri="{FF2B5EF4-FFF2-40B4-BE49-F238E27FC236}">
                            <a16:creationId xmlns:a16="http://schemas.microsoft.com/office/drawing/2014/main" id="{3F0AC12C-1D02-4A00-B96E-EBD22CFB2DD5}"/>
                          </a:ext>
                          <a:ext uri="{C183D7F6-B498-43B3-948B-1728B52AA6E4}">
                            <adec:decorative xmlns:adec="http://schemas.microsoft.com/office/drawing/2017/decorative" val="1"/>
                          </a:ext>
                        </a:extLst>
                      </p:cNvPr>
                      <p:cNvPicPr/>
                      <p:nvPr/>
                    </p:nvPicPr>
                    <p:blipFill>
                      <a:blip r:embed="rId5"/>
                      <a:stretch>
                        <a:fillRect/>
                      </a:stretch>
                    </p:blipFill>
                    <p:spPr>
                      <a:xfrm>
                        <a:off x="4137388" y="3759296"/>
                        <a:ext cx="2844437" cy="354525"/>
                      </a:xfrm>
                      <a:prstGeom prst="rect">
                        <a:avLst/>
                      </a:prstGeom>
                    </p:spPr>
                  </p:pic>
                </p:oleObj>
              </mc:Fallback>
            </mc:AlternateContent>
          </a:graphicData>
        </a:graphic>
      </p:graphicFrame>
      <p:sp>
        <p:nvSpPr>
          <p:cNvPr id="10" name="Content Placeholder 3">
            <a:extLst>
              <a:ext uri="{FF2B5EF4-FFF2-40B4-BE49-F238E27FC236}">
                <a16:creationId xmlns:a16="http://schemas.microsoft.com/office/drawing/2014/main" id="{E9451367-C28C-A1AF-326F-A1C2C34E039F}"/>
              </a:ext>
            </a:extLst>
          </p:cNvPr>
          <p:cNvSpPr txBox="1">
            <a:spLocks/>
          </p:cNvSpPr>
          <p:nvPr/>
        </p:nvSpPr>
        <p:spPr>
          <a:xfrm>
            <a:off x="342900" y="4101941"/>
            <a:ext cx="8526669" cy="2335369"/>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4"/>
            </a:pPr>
            <a:r>
              <a:rPr lang="en-GB" sz="2000" dirty="0"/>
              <a:t>Gridlines and tick marks within a decade are unevenly spaced. If 8 gridlines or tick marks occur within the decade, they correspond to values equal to 2, 3, 4, . . . , 8, 9 times the value represented by the first gridline or tick mark of the decade.</a:t>
            </a:r>
            <a:endParaRPr lang="en-IN" sz="2000" dirty="0"/>
          </a:p>
        </p:txBody>
      </p:sp>
    </p:spTree>
    <p:extLst>
      <p:ext uri="{BB962C8B-B14F-4D97-AF65-F5344CB8AC3E}">
        <p14:creationId xmlns:p14="http://schemas.microsoft.com/office/powerpoint/2010/main" val="513224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normAutofit/>
          </a:bodyPr>
          <a:lstStyle/>
          <a:p>
            <a:r>
              <a:rPr lang="en-US" dirty="0"/>
              <a:t>Logarithmic Plots </a:t>
            </a:r>
            <a:r>
              <a:rPr lang="en-US" sz="1200" dirty="0"/>
              <a:t>3</a:t>
            </a:r>
          </a:p>
        </p:txBody>
      </p:sp>
      <p:sp>
        <p:nvSpPr>
          <p:cNvPr id="13" name="Content Placeholder 12">
            <a:extLst>
              <a:ext uri="{FF2B5EF4-FFF2-40B4-BE49-F238E27FC236}">
                <a16:creationId xmlns:a16="http://schemas.microsoft.com/office/drawing/2014/main" id="{CBEE37A1-4C75-45A7-A356-3CC62DD0E070}"/>
              </a:ext>
            </a:extLst>
          </p:cNvPr>
          <p:cNvSpPr>
            <a:spLocks noGrp="1"/>
          </p:cNvSpPr>
          <p:nvPr>
            <p:ph sz="quarter" idx="11"/>
          </p:nvPr>
        </p:nvSpPr>
        <p:spPr>
          <a:xfrm>
            <a:off x="721629" y="1502229"/>
            <a:ext cx="7477992" cy="4746171"/>
          </a:xfrm>
        </p:spPr>
        <p:txBody>
          <a:bodyPr>
            <a:normAutofit/>
          </a:bodyPr>
          <a:lstStyle/>
          <a:p>
            <a:pPr marL="457200" indent="-457200">
              <a:spcBef>
                <a:spcPts val="1200"/>
              </a:spcBef>
              <a:spcAft>
                <a:spcPts val="600"/>
              </a:spcAft>
              <a:buFont typeface="+mj-lt"/>
              <a:buAutoNum type="arabicPeriod" startAt="5"/>
            </a:pPr>
            <a:r>
              <a:rPr lang="en-GB" dirty="0"/>
              <a:t>Equal distances on a log scale correspond to multiplication by the same constant (as opposed to addition of the same constant on a rectilinear scale). </a:t>
            </a:r>
          </a:p>
          <a:p>
            <a:pPr marL="457200">
              <a:spcBef>
                <a:spcPts val="1200"/>
              </a:spcBef>
              <a:spcAft>
                <a:spcPts val="600"/>
              </a:spcAft>
            </a:pPr>
            <a:r>
              <a:rPr lang="en-GB" dirty="0"/>
              <a:t>For example, all numbers that differ by a factor of 10 are separated by the same distance on a log scale. That is, the distance between 0.3 and 3 is the same as the distance between 30 and 300. This separation is referred to as a </a:t>
            </a:r>
            <a:r>
              <a:rPr lang="en-GB" i="1" dirty="0"/>
              <a:t>decade</a:t>
            </a:r>
            <a:r>
              <a:rPr lang="en-GB" dirty="0"/>
              <a:t> or </a:t>
            </a:r>
            <a:r>
              <a:rPr lang="en-GB" i="1" dirty="0"/>
              <a:t>cycle</a:t>
            </a:r>
            <a:r>
              <a:rPr lang="en-GB" dirty="0"/>
              <a:t>. </a:t>
            </a:r>
          </a:p>
          <a:p>
            <a:pPr marL="457200">
              <a:spcBef>
                <a:spcPts val="1200"/>
              </a:spcBef>
              <a:spcAft>
                <a:spcPts val="600"/>
              </a:spcAft>
            </a:pPr>
            <a:r>
              <a:rPr lang="en-GB" dirty="0"/>
              <a:t>The plot shown in Figure 5.2–3 covers three decades in </a:t>
            </a:r>
            <a:r>
              <a:rPr lang="en-GB" i="1" dirty="0"/>
              <a:t>x</a:t>
            </a:r>
            <a:r>
              <a:rPr lang="en-GB" dirty="0"/>
              <a:t> (from 0.1 to 100) and four decades in </a:t>
            </a:r>
            <a:r>
              <a:rPr lang="en-GB" i="1" dirty="0"/>
              <a:t>y</a:t>
            </a:r>
            <a:r>
              <a:rPr lang="en-GB" dirty="0"/>
              <a:t> and is thus called a </a:t>
            </a:r>
            <a:r>
              <a:rPr lang="en-GB" i="1" dirty="0"/>
              <a:t>four-by-three-cycle plot</a:t>
            </a:r>
            <a:r>
              <a:rPr lang="en-GB" dirty="0"/>
              <a:t>.</a:t>
            </a:r>
          </a:p>
        </p:txBody>
      </p:sp>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38</a:t>
            </a:fld>
            <a:endParaRPr lang="en-US" dirty="0"/>
          </a:p>
        </p:txBody>
      </p:sp>
    </p:spTree>
    <p:extLst>
      <p:ext uri="{BB962C8B-B14F-4D97-AF65-F5344CB8AC3E}">
        <p14:creationId xmlns:p14="http://schemas.microsoft.com/office/powerpoint/2010/main" val="1324194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normAutofit/>
          </a:bodyPr>
          <a:lstStyle/>
          <a:p>
            <a:r>
              <a:rPr lang="en-US" dirty="0"/>
              <a:t>Logarithmic Plots </a:t>
            </a:r>
            <a:r>
              <a:rPr lang="en-US" sz="1200" dirty="0"/>
              <a:t>4</a:t>
            </a:r>
          </a:p>
        </p:txBody>
      </p:sp>
      <p:sp>
        <p:nvSpPr>
          <p:cNvPr id="13" name="Content Placeholder 12">
            <a:extLst>
              <a:ext uri="{FF2B5EF4-FFF2-40B4-BE49-F238E27FC236}">
                <a16:creationId xmlns:a16="http://schemas.microsoft.com/office/drawing/2014/main" id="{CBEE37A1-4C75-45A7-A356-3CC62DD0E070}"/>
              </a:ext>
            </a:extLst>
          </p:cNvPr>
          <p:cNvSpPr>
            <a:spLocks noGrp="1"/>
          </p:cNvSpPr>
          <p:nvPr>
            <p:ph sz="quarter" idx="11"/>
          </p:nvPr>
        </p:nvSpPr>
        <p:spPr>
          <a:xfrm>
            <a:off x="721629" y="1502229"/>
            <a:ext cx="7657874" cy="4746171"/>
          </a:xfrm>
        </p:spPr>
        <p:txBody>
          <a:bodyPr>
            <a:normAutofit/>
          </a:bodyPr>
          <a:lstStyle/>
          <a:p>
            <a:pPr>
              <a:spcBef>
                <a:spcPts val="1200"/>
              </a:spcBef>
              <a:spcAft>
                <a:spcPts val="600"/>
              </a:spcAft>
            </a:pPr>
            <a:r>
              <a:rPr lang="en-GB" dirty="0"/>
              <a:t>MATLAB has three commands for generating plots having log scales. The appropriate command depends on which axis must have a log scale. </a:t>
            </a:r>
          </a:p>
          <a:p>
            <a:pPr marL="457200" indent="-457200">
              <a:spcBef>
                <a:spcPts val="1200"/>
              </a:spcBef>
              <a:spcAft>
                <a:spcPts val="600"/>
              </a:spcAft>
              <a:buFont typeface="+mj-lt"/>
              <a:buAutoNum type="arabicPeriod"/>
            </a:pPr>
            <a:r>
              <a:rPr lang="en-GB" dirty="0"/>
              <a:t>Use the </a:t>
            </a:r>
            <a:r>
              <a:rPr lang="en-GB" dirty="0">
                <a:latin typeface="Courier Std"/>
              </a:rPr>
              <a:t>loglog(</a:t>
            </a:r>
            <a:r>
              <a:rPr lang="en-GB" dirty="0" err="1">
                <a:latin typeface="Courier Std"/>
              </a:rPr>
              <a:t>x,y</a:t>
            </a:r>
            <a:r>
              <a:rPr lang="en-GB" dirty="0">
                <a:latin typeface="Courier Std"/>
              </a:rPr>
              <a:t>)</a:t>
            </a:r>
            <a:r>
              <a:rPr lang="en-GB" dirty="0"/>
              <a:t> command to have both scales logarithmic.</a:t>
            </a:r>
          </a:p>
          <a:p>
            <a:pPr marL="457200" indent="-457200">
              <a:spcBef>
                <a:spcPts val="1200"/>
              </a:spcBef>
              <a:spcAft>
                <a:spcPts val="600"/>
              </a:spcAft>
              <a:buFont typeface="+mj-lt"/>
              <a:buAutoNum type="arabicPeriod"/>
            </a:pPr>
            <a:r>
              <a:rPr lang="en-GB" dirty="0"/>
              <a:t>Use the </a:t>
            </a:r>
            <a:r>
              <a:rPr lang="en-GB" dirty="0" err="1">
                <a:latin typeface="Courier Std"/>
              </a:rPr>
              <a:t>semilogx</a:t>
            </a:r>
            <a:r>
              <a:rPr lang="en-GB" dirty="0">
                <a:latin typeface="Courier Std"/>
              </a:rPr>
              <a:t>(</a:t>
            </a:r>
            <a:r>
              <a:rPr lang="en-GB" dirty="0" err="1">
                <a:latin typeface="Courier Std"/>
              </a:rPr>
              <a:t>x,y</a:t>
            </a:r>
            <a:r>
              <a:rPr lang="en-GB" dirty="0">
                <a:latin typeface="Courier Std"/>
              </a:rPr>
              <a:t>)</a:t>
            </a:r>
            <a:r>
              <a:rPr lang="en-GB" dirty="0"/>
              <a:t> command to have the </a:t>
            </a:r>
            <a:r>
              <a:rPr lang="en-GB" i="1" dirty="0"/>
              <a:t>x</a:t>
            </a:r>
            <a:r>
              <a:rPr lang="en-GB" dirty="0"/>
              <a:t> scale logarithmic and the </a:t>
            </a:r>
            <a:r>
              <a:rPr lang="en-GB" i="1" dirty="0"/>
              <a:t>y</a:t>
            </a:r>
            <a:r>
              <a:rPr lang="en-GB" dirty="0"/>
              <a:t> scale rectilinear.</a:t>
            </a:r>
          </a:p>
          <a:p>
            <a:pPr marL="457200" indent="-457200">
              <a:spcBef>
                <a:spcPts val="1200"/>
              </a:spcBef>
              <a:spcAft>
                <a:spcPts val="600"/>
              </a:spcAft>
              <a:buFont typeface="+mj-lt"/>
              <a:buAutoNum type="arabicPeriod"/>
            </a:pPr>
            <a:r>
              <a:rPr lang="en-GB" dirty="0"/>
              <a:t>Use the </a:t>
            </a:r>
            <a:r>
              <a:rPr lang="en-GB" dirty="0" err="1">
                <a:latin typeface="Courier Std"/>
              </a:rPr>
              <a:t>semilogy</a:t>
            </a:r>
            <a:r>
              <a:rPr lang="en-GB" dirty="0">
                <a:latin typeface="Courier Std"/>
              </a:rPr>
              <a:t>(</a:t>
            </a:r>
            <a:r>
              <a:rPr lang="en-GB" dirty="0" err="1">
                <a:latin typeface="Courier Std"/>
              </a:rPr>
              <a:t>x,y</a:t>
            </a:r>
            <a:r>
              <a:rPr lang="en-GB" dirty="0">
                <a:latin typeface="Courier Std"/>
              </a:rPr>
              <a:t>)</a:t>
            </a:r>
            <a:r>
              <a:rPr lang="en-GB" dirty="0"/>
              <a:t> command to have the </a:t>
            </a:r>
            <a:r>
              <a:rPr lang="en-GB" i="1" dirty="0"/>
              <a:t>y</a:t>
            </a:r>
            <a:r>
              <a:rPr lang="en-GB" dirty="0"/>
              <a:t> scale logarithmic and the </a:t>
            </a:r>
            <a:r>
              <a:rPr lang="en-GB" i="1" dirty="0"/>
              <a:t>x</a:t>
            </a:r>
            <a:r>
              <a:rPr lang="en-GB" dirty="0"/>
              <a:t> scale rectilinear.</a:t>
            </a:r>
          </a:p>
        </p:txBody>
      </p:sp>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39</a:t>
            </a:fld>
            <a:endParaRPr lang="en-US" dirty="0"/>
          </a:p>
        </p:txBody>
      </p:sp>
    </p:spTree>
    <p:extLst>
      <p:ext uri="{BB962C8B-B14F-4D97-AF65-F5344CB8AC3E}">
        <p14:creationId xmlns:p14="http://schemas.microsoft.com/office/powerpoint/2010/main" val="2473869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6BC1-99E9-4BA9-922C-B7E0DE3D190B}"/>
              </a:ext>
            </a:extLst>
          </p:cNvPr>
          <p:cNvSpPr>
            <a:spLocks noGrp="1"/>
          </p:cNvSpPr>
          <p:nvPr>
            <p:ph type="title"/>
          </p:nvPr>
        </p:nvSpPr>
        <p:spPr>
          <a:xfrm>
            <a:off x="342900" y="134981"/>
            <a:ext cx="8458200" cy="944312"/>
          </a:xfrm>
        </p:spPr>
        <p:txBody>
          <a:bodyPr/>
          <a:lstStyle/>
          <a:p>
            <a:r>
              <a:rPr lang="en-US" dirty="0"/>
              <a:t>Generating a Plot</a:t>
            </a:r>
            <a:endParaRPr lang="en-US" sz="1200" dirty="0"/>
          </a:p>
        </p:txBody>
      </p:sp>
      <p:sp>
        <p:nvSpPr>
          <p:cNvPr id="3" name="Content Placeholder 2">
            <a:extLst>
              <a:ext uri="{FF2B5EF4-FFF2-40B4-BE49-F238E27FC236}">
                <a16:creationId xmlns:a16="http://schemas.microsoft.com/office/drawing/2014/main" id="{9AEC7445-DE54-4FF3-8AE7-646DA1D40654}"/>
              </a:ext>
            </a:extLst>
          </p:cNvPr>
          <p:cNvSpPr>
            <a:spLocks noGrp="1"/>
          </p:cNvSpPr>
          <p:nvPr>
            <p:ph sz="quarter" idx="11"/>
          </p:nvPr>
        </p:nvSpPr>
        <p:spPr>
          <a:xfrm>
            <a:off x="342900" y="1214203"/>
            <a:ext cx="8458200" cy="5008797"/>
          </a:xfrm>
        </p:spPr>
        <p:txBody>
          <a:bodyPr>
            <a:normAutofit/>
          </a:bodyPr>
          <a:lstStyle/>
          <a:p>
            <a:pPr defTabSz="342900">
              <a:spcBef>
                <a:spcPts val="600"/>
              </a:spcBef>
              <a:spcAft>
                <a:spcPts val="600"/>
              </a:spcAft>
            </a:pPr>
            <a:r>
              <a:rPr lang="en-GB" b="1" dirty="0"/>
              <a:t>An Example:</a:t>
            </a:r>
            <a:r>
              <a:rPr lang="en-GB" dirty="0"/>
              <a:t> The following MATLAB session plots </a:t>
            </a:r>
            <a:r>
              <a:rPr lang="en-GB" i="1" dirty="0"/>
              <a:t>y</a:t>
            </a:r>
            <a:r>
              <a:rPr lang="en-GB" dirty="0"/>
              <a:t> = 0.4 </a:t>
            </a:r>
            <a:r>
              <a:rPr lang="en-US" dirty="0"/>
              <a:t>√</a:t>
            </a:r>
            <a:r>
              <a:rPr lang="en-GB" dirty="0"/>
              <a:t>1.8x for 0 </a:t>
            </a:r>
            <a:r>
              <a:rPr lang="en-GB" dirty="0">
                <a:latin typeface="Cambria Math" panose="02040503050406030204" pitchFamily="18" charset="0"/>
                <a:ea typeface="Cambria Math" panose="02040503050406030204" pitchFamily="18" charset="0"/>
              </a:rPr>
              <a:t>≤ </a:t>
            </a:r>
            <a:r>
              <a:rPr lang="en-GB" dirty="0">
                <a:ea typeface="Cambria Math" panose="02040503050406030204" pitchFamily="18" charset="0"/>
              </a:rPr>
              <a:t>x</a:t>
            </a:r>
            <a:r>
              <a:rPr lang="en-GB" dirty="0">
                <a:latin typeface="Cambria Math" panose="02040503050406030204" pitchFamily="18" charset="0"/>
                <a:ea typeface="Cambria Math" panose="02040503050406030204" pitchFamily="18" charset="0"/>
              </a:rPr>
              <a:t> ≤</a:t>
            </a:r>
            <a:r>
              <a:rPr lang="en-GB" dirty="0"/>
              <a:t>52, where y represents the height of a rocket after launch, in miles, and x is the horizontal (downrange) distance in miles.</a:t>
            </a:r>
          </a:p>
          <a:p>
            <a:pPr defTabSz="342900">
              <a:spcBef>
                <a:spcPts val="600"/>
              </a:spcBef>
              <a:spcAft>
                <a:spcPts val="600"/>
              </a:spcAft>
            </a:pPr>
            <a:r>
              <a:rPr lang="en-GB" sz="1800" dirty="0"/>
              <a:t>The Autoscaling Feature in MATLAB </a:t>
            </a:r>
          </a:p>
          <a:p>
            <a:pPr defTabSz="342900">
              <a:spcBef>
                <a:spcPts val="600"/>
              </a:spcBef>
              <a:spcAft>
                <a:spcPts val="600"/>
              </a:spcAft>
            </a:pPr>
            <a:r>
              <a:rPr lang="en-GB" sz="1800" dirty="0"/>
              <a:t>Selects Tick-Mark Spacing</a:t>
            </a:r>
          </a:p>
          <a:p>
            <a:pPr defTabSz="342900">
              <a:spcBef>
                <a:spcPts val="600"/>
              </a:spcBef>
              <a:spcAft>
                <a:spcPts val="600"/>
              </a:spcAft>
            </a:pPr>
            <a:endParaRPr lang="en-GB" sz="1800" dirty="0"/>
          </a:p>
          <a:p>
            <a:pPr defTabSz="342900">
              <a:spcBef>
                <a:spcPts val="0"/>
              </a:spcBef>
            </a:pPr>
            <a:r>
              <a:rPr lang="en-GB" sz="1600" dirty="0">
                <a:latin typeface="Courier Std" pitchFamily="49" charset="0"/>
              </a:rPr>
              <a:t>&gt;&gt;x = 0:0.1:52;</a:t>
            </a:r>
          </a:p>
          <a:p>
            <a:pPr defTabSz="342900">
              <a:spcBef>
                <a:spcPts val="0"/>
              </a:spcBef>
            </a:pPr>
            <a:r>
              <a:rPr lang="en-GB" sz="1600" dirty="0">
                <a:latin typeface="Courier Std" pitchFamily="49" charset="0"/>
              </a:rPr>
              <a:t>&gt;&gt;y = 0.4*sqrt(1.8*x);</a:t>
            </a:r>
          </a:p>
          <a:p>
            <a:pPr defTabSz="342900">
              <a:spcBef>
                <a:spcPts val="0"/>
              </a:spcBef>
            </a:pPr>
            <a:r>
              <a:rPr lang="en-GB" sz="1600" dirty="0">
                <a:latin typeface="Courier Std" pitchFamily="49" charset="0"/>
              </a:rPr>
              <a:t>&gt;&gt;plot(</a:t>
            </a:r>
            <a:r>
              <a:rPr lang="en-GB" sz="1600" dirty="0" err="1">
                <a:latin typeface="Courier Std" pitchFamily="49" charset="0"/>
              </a:rPr>
              <a:t>x,y</a:t>
            </a:r>
            <a:r>
              <a:rPr lang="en-GB" sz="1600" dirty="0">
                <a:latin typeface="Courier Std" pitchFamily="49" charset="0"/>
              </a:rPr>
              <a:t>)</a:t>
            </a:r>
          </a:p>
          <a:p>
            <a:pPr defTabSz="342900">
              <a:spcBef>
                <a:spcPts val="0"/>
              </a:spcBef>
            </a:pPr>
            <a:r>
              <a:rPr lang="en-GB" sz="1600" dirty="0">
                <a:latin typeface="Courier Std" pitchFamily="49" charset="0"/>
              </a:rPr>
              <a:t>&gt;&gt;</a:t>
            </a:r>
            <a:r>
              <a:rPr lang="en-GB" sz="1600" dirty="0" err="1">
                <a:latin typeface="Courier Std" pitchFamily="49" charset="0"/>
              </a:rPr>
              <a:t>xlabel</a:t>
            </a:r>
            <a:r>
              <a:rPr lang="en-GB" sz="1600" dirty="0">
                <a:latin typeface="Courier Std" pitchFamily="49" charset="0"/>
              </a:rPr>
              <a:t>(’Distance (miles)’)</a:t>
            </a:r>
          </a:p>
          <a:p>
            <a:pPr defTabSz="342900">
              <a:spcBef>
                <a:spcPts val="0"/>
              </a:spcBef>
            </a:pPr>
            <a:r>
              <a:rPr lang="en-GB" sz="1600" dirty="0">
                <a:latin typeface="Courier Std" pitchFamily="49" charset="0"/>
              </a:rPr>
              <a:t>&gt;&gt;</a:t>
            </a:r>
            <a:r>
              <a:rPr lang="en-GB" sz="1600" dirty="0" err="1">
                <a:latin typeface="Courier Std" pitchFamily="49" charset="0"/>
              </a:rPr>
              <a:t>ylabel</a:t>
            </a:r>
            <a:r>
              <a:rPr lang="en-GB" sz="1600" dirty="0">
                <a:latin typeface="Courier Std" pitchFamily="49" charset="0"/>
              </a:rPr>
              <a:t>(’Height (miles)’)</a:t>
            </a:r>
          </a:p>
          <a:p>
            <a:pPr defTabSz="342900">
              <a:spcBef>
                <a:spcPts val="0"/>
              </a:spcBef>
            </a:pPr>
            <a:r>
              <a:rPr lang="en-GB" sz="1600" dirty="0">
                <a:latin typeface="Courier Std" pitchFamily="49" charset="0"/>
              </a:rPr>
              <a:t>&gt;&gt;title(’Rocket Height as a Function of Downrange Distance’)</a:t>
            </a:r>
          </a:p>
          <a:p>
            <a:pPr defTabSz="342900">
              <a:spcBef>
                <a:spcPts val="600"/>
              </a:spcBef>
              <a:spcAft>
                <a:spcPts val="600"/>
              </a:spcAft>
            </a:pPr>
            <a:endParaRPr lang="en-GB" sz="1800" dirty="0">
              <a:latin typeface="Courier Std" pitchFamily="49" charset="0"/>
            </a:endParaRPr>
          </a:p>
        </p:txBody>
      </p:sp>
      <p:sp>
        <p:nvSpPr>
          <p:cNvPr id="6" name="Slide Number Placeholder 5">
            <a:extLst>
              <a:ext uri="{FF2B5EF4-FFF2-40B4-BE49-F238E27FC236}">
                <a16:creationId xmlns:a16="http://schemas.microsoft.com/office/drawing/2014/main" id="{69206D0D-95D6-4A09-B33E-5DC3FDB85884}"/>
              </a:ext>
            </a:extLst>
          </p:cNvPr>
          <p:cNvSpPr>
            <a:spLocks noGrp="1"/>
          </p:cNvSpPr>
          <p:nvPr>
            <p:ph type="sldNum" sz="quarter" idx="10"/>
          </p:nvPr>
        </p:nvSpPr>
        <p:spPr/>
        <p:txBody>
          <a:bodyPr/>
          <a:lstStyle/>
          <a:p>
            <a:fld id="{68151E55-6873-49E2-B8D5-2F265E6F1973}" type="slidenum">
              <a:rPr lang="en-US" smtClean="0"/>
              <a:t>4</a:t>
            </a:fld>
            <a:endParaRPr lang="en-US" dirty="0"/>
          </a:p>
        </p:txBody>
      </p:sp>
      <p:pic>
        <p:nvPicPr>
          <p:cNvPr id="5" name="Picture 2" descr="A graph shows rocket height as a function of downrange distance.">
            <a:extLst>
              <a:ext uri="{FF2B5EF4-FFF2-40B4-BE49-F238E27FC236}">
                <a16:creationId xmlns:a16="http://schemas.microsoft.com/office/drawing/2014/main" id="{5CAC93B0-897E-ADA4-64DE-DF0DA6B6A2D9}"/>
              </a:ext>
            </a:extLst>
          </p:cNvPr>
          <p:cNvPicPr>
            <a:picLocks noChangeAspect="1" noChangeArrowheads="1"/>
          </p:cNvPicPr>
          <p:nvPr/>
        </p:nvPicPr>
        <p:blipFill>
          <a:blip r:embed="rId2" cstate="print"/>
          <a:srcRect/>
          <a:stretch>
            <a:fillRect/>
          </a:stretch>
        </p:blipFill>
        <p:spPr bwMode="auto">
          <a:xfrm>
            <a:off x="4572000" y="2475365"/>
            <a:ext cx="3735882" cy="2802519"/>
          </a:xfrm>
          <a:prstGeom prst="rect">
            <a:avLst/>
          </a:prstGeom>
          <a:noFill/>
          <a:ln w="9525" algn="ctr">
            <a:noFill/>
            <a:miter lim="800000"/>
            <a:headEnd/>
            <a:tailEnd/>
          </a:ln>
          <a:effectLst/>
        </p:spPr>
      </p:pic>
      <p:sp>
        <p:nvSpPr>
          <p:cNvPr id="7" name="Text Placeholder 3">
            <a:extLst>
              <a:ext uri="{FF2B5EF4-FFF2-40B4-BE49-F238E27FC236}">
                <a16:creationId xmlns:a16="http://schemas.microsoft.com/office/drawing/2014/main" id="{B4D525E9-FF8C-9E8C-D7B2-E4FC9877D3A8}"/>
              </a:ext>
            </a:extLst>
          </p:cNvPr>
          <p:cNvSpPr>
            <a:spLocks noGrp="1"/>
          </p:cNvSpPr>
          <p:nvPr>
            <p:ph type="body" sz="quarter" idx="12"/>
          </p:nvPr>
        </p:nvSpPr>
        <p:spPr>
          <a:xfrm>
            <a:off x="3369347" y="6313715"/>
            <a:ext cx="2405307" cy="266700"/>
          </a:xfrm>
        </p:spPr>
        <p:txBody>
          <a:bodyPr/>
          <a:lstStyle/>
          <a:p>
            <a:r>
              <a:rPr lang="en-US" dirty="0">
                <a:hlinkClick r:id="" action="ppaction://noaction"/>
              </a:rPr>
              <a:t>Access the text alternative for slide images.</a:t>
            </a:r>
            <a:endParaRPr lang="en-US" dirty="0"/>
          </a:p>
        </p:txBody>
      </p:sp>
    </p:spTree>
    <p:extLst>
      <p:ext uri="{BB962C8B-B14F-4D97-AF65-F5344CB8AC3E}">
        <p14:creationId xmlns:p14="http://schemas.microsoft.com/office/powerpoint/2010/main" val="2191368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normAutofit/>
          </a:bodyPr>
          <a:lstStyle/>
          <a:p>
            <a:r>
              <a:rPr lang="en-GB" dirty="0"/>
              <a:t>Specialized Plot Commands: Table 5.2-3</a:t>
            </a:r>
            <a:endParaRPr lang="en-US" sz="1200" dirty="0"/>
          </a:p>
        </p:txBody>
      </p:sp>
      <p:graphicFrame>
        <p:nvGraphicFramePr>
          <p:cNvPr id="7" name="Table 2">
            <a:extLst>
              <a:ext uri="{FF2B5EF4-FFF2-40B4-BE49-F238E27FC236}">
                <a16:creationId xmlns:a16="http://schemas.microsoft.com/office/drawing/2014/main" id="{2E376D03-EEA7-4AFA-B4C9-4E4344EFB5E4}"/>
              </a:ext>
            </a:extLst>
          </p:cNvPr>
          <p:cNvGraphicFramePr>
            <a:graphicFrameLocks noGrp="1"/>
          </p:cNvGraphicFramePr>
          <p:nvPr>
            <p:extLst>
              <p:ext uri="{D42A27DB-BD31-4B8C-83A1-F6EECF244321}">
                <p14:modId xmlns:p14="http://schemas.microsoft.com/office/powerpoint/2010/main" val="2093044153"/>
              </p:ext>
            </p:extLst>
          </p:nvPr>
        </p:nvGraphicFramePr>
        <p:xfrm>
          <a:off x="457200" y="1828800"/>
          <a:ext cx="7997252" cy="3657600"/>
        </p:xfrm>
        <a:graphic>
          <a:graphicData uri="http://schemas.openxmlformats.org/drawingml/2006/table">
            <a:tbl>
              <a:tblPr firstRow="1" bandRow="1">
                <a:tableStyleId>{5C22544A-7EE6-4342-B048-85BDC9FD1C3A}</a:tableStyleId>
              </a:tblPr>
              <a:tblGrid>
                <a:gridCol w="3184091">
                  <a:extLst>
                    <a:ext uri="{9D8B030D-6E8A-4147-A177-3AD203B41FA5}">
                      <a16:colId xmlns:a16="http://schemas.microsoft.com/office/drawing/2014/main" val="20000"/>
                    </a:ext>
                  </a:extLst>
                </a:gridCol>
                <a:gridCol w="4813161">
                  <a:extLst>
                    <a:ext uri="{9D8B030D-6E8A-4147-A177-3AD203B41FA5}">
                      <a16:colId xmlns:a16="http://schemas.microsoft.com/office/drawing/2014/main" val="20001"/>
                    </a:ext>
                  </a:extLst>
                </a:gridCol>
              </a:tblGrid>
              <a:tr h="406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800" b="1" dirty="0">
                          <a:solidFill>
                            <a:schemeClr val="tx1"/>
                          </a:solidFill>
                          <a:latin typeface="Times New Roman" panose="02020603050405020304" pitchFamily="18" charset="0"/>
                          <a:cs typeface="Times New Roman" panose="02020603050405020304" pitchFamily="18" charset="0"/>
                        </a:rPr>
                        <a:t>Command</a:t>
                      </a:r>
                    </a:p>
                  </a:txBody>
                  <a:tcPr>
                    <a:solidFill>
                      <a:schemeClr val="bg1"/>
                    </a:solidFill>
                  </a:tcPr>
                </a:tc>
                <a:tc>
                  <a:txBody>
                    <a:bodyPr/>
                    <a:lstStyle/>
                    <a:p>
                      <a:r>
                        <a:rPr lang="en-US" altLang="en-US" sz="1800" b="1" dirty="0">
                          <a:solidFill>
                            <a:schemeClr val="tx1"/>
                          </a:solidFill>
                          <a:latin typeface="Times New Roman" panose="02020603050405020304" pitchFamily="18" charset="0"/>
                          <a:cs typeface="Times New Roman" panose="02020603050405020304" pitchFamily="18" charset="0"/>
                        </a:rPr>
                        <a:t>Description</a:t>
                      </a:r>
                      <a:endParaRPr lang="en-US"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0"/>
                  </a:ext>
                </a:extLst>
              </a:tr>
              <a:tr h="406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800" dirty="0">
                          <a:solidFill>
                            <a:schemeClr val="tx1"/>
                          </a:solidFill>
                          <a:latin typeface="Courier Std" pitchFamily="49" charset="0"/>
                        </a:rPr>
                        <a:t>bar(</a:t>
                      </a:r>
                      <a:r>
                        <a:rPr lang="en-US" altLang="en-US" sz="1800" dirty="0" err="1">
                          <a:solidFill>
                            <a:schemeClr val="tx1"/>
                          </a:solidFill>
                          <a:latin typeface="Courier Std" pitchFamily="49" charset="0"/>
                        </a:rPr>
                        <a:t>x,y</a:t>
                      </a:r>
                      <a:r>
                        <a:rPr lang="en-US" altLang="en-US" sz="1800" dirty="0">
                          <a:solidFill>
                            <a:schemeClr val="tx1"/>
                          </a:solidFill>
                          <a:latin typeface="Courier Std" pitchFamily="49" charset="0"/>
                        </a:rPr>
                        <a:t>)</a:t>
                      </a:r>
                    </a:p>
                  </a:txBody>
                  <a:tcPr>
                    <a:solidFill>
                      <a:schemeClr val="bg1"/>
                    </a:solidFill>
                  </a:tcPr>
                </a:tc>
                <a:tc>
                  <a:txBody>
                    <a:bodyPr/>
                    <a:lstStyle/>
                    <a:p>
                      <a:r>
                        <a:rPr lang="en-US" altLang="en-US" sz="1800" dirty="0">
                          <a:solidFill>
                            <a:schemeClr val="tx1"/>
                          </a:solidFill>
                          <a:latin typeface="Times New Roman" panose="02020603050405020304" pitchFamily="18" charset="0"/>
                          <a:cs typeface="Times New Roman" panose="02020603050405020304" pitchFamily="18" charset="0"/>
                        </a:rPr>
                        <a:t>Creates a bar chart of</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Courier Std" pitchFamily="49" charset="0"/>
                          <a:cs typeface="Arial" panose="020B0604020202020204" pitchFamily="34" charset="0"/>
                        </a:rPr>
                        <a:t>y</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Times New Roman" panose="02020603050405020304" pitchFamily="18" charset="0"/>
                          <a:cs typeface="Times New Roman" panose="02020603050405020304" pitchFamily="18" charset="0"/>
                        </a:rPr>
                        <a:t>versus</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Courier Std" pitchFamily="49" charset="0"/>
                          <a:cs typeface="Arial" panose="020B0604020202020204" pitchFamily="34" charset="0"/>
                        </a:rPr>
                        <a:t>x</a:t>
                      </a:r>
                      <a:r>
                        <a:rPr lang="en-US" altLang="en-US" sz="1800"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1"/>
                  </a:ext>
                </a:extLst>
              </a:tr>
              <a:tr h="7112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800" dirty="0" err="1">
                          <a:solidFill>
                            <a:schemeClr val="tx1"/>
                          </a:solidFill>
                          <a:latin typeface="Courier Std" pitchFamily="49" charset="0"/>
                        </a:rPr>
                        <a:t>yyaxis</a:t>
                      </a:r>
                      <a:r>
                        <a:rPr lang="en-US" altLang="en-US" sz="1800" dirty="0">
                          <a:solidFill>
                            <a:schemeClr val="tx1"/>
                          </a:solidFill>
                          <a:latin typeface="Courier Std" pitchFamily="49" charset="0"/>
                        </a:rPr>
                        <a:t>(x1,y1,x2,y2)</a:t>
                      </a:r>
                    </a:p>
                  </a:txBody>
                  <a:tcPr>
                    <a:solidFill>
                      <a:schemeClr val="bg1"/>
                    </a:solidFill>
                  </a:tcPr>
                </a:tc>
                <a:tc>
                  <a:txBody>
                    <a:bodyPr/>
                    <a:lstStyle/>
                    <a:p>
                      <a:r>
                        <a:rPr lang="en-US" altLang="en-US" sz="1800" dirty="0">
                          <a:solidFill>
                            <a:schemeClr val="tx1"/>
                          </a:solidFill>
                          <a:latin typeface="Times New Roman" panose="02020603050405020304" pitchFamily="18" charset="0"/>
                          <a:cs typeface="Times New Roman" panose="02020603050405020304" pitchFamily="18" charset="0"/>
                        </a:rPr>
                        <a:t>Produces a plot with two </a:t>
                      </a:r>
                      <a:r>
                        <a:rPr lang="en-US" altLang="en-US" sz="1800" i="1" dirty="0">
                          <a:solidFill>
                            <a:schemeClr val="tx1"/>
                          </a:solidFill>
                          <a:latin typeface="Times New Roman" panose="02020603050405020304" pitchFamily="18" charset="0"/>
                          <a:cs typeface="Times New Roman" panose="02020603050405020304" pitchFamily="18" charset="0"/>
                        </a:rPr>
                        <a:t>y</a:t>
                      </a:r>
                      <a:r>
                        <a:rPr lang="en-US" altLang="en-US" sz="1800" dirty="0">
                          <a:solidFill>
                            <a:schemeClr val="tx1"/>
                          </a:solidFill>
                          <a:latin typeface="Times New Roman" panose="02020603050405020304" pitchFamily="18" charset="0"/>
                          <a:cs typeface="Times New Roman" panose="02020603050405020304" pitchFamily="18" charset="0"/>
                        </a:rPr>
                        <a:t>-axes,</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Courier Std" pitchFamily="49" charset="0"/>
                          <a:cs typeface="Arial" panose="020B0604020202020204" pitchFamily="34" charset="0"/>
                        </a:rPr>
                        <a:t>y1</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Times New Roman" panose="02020603050405020304" pitchFamily="18" charset="0"/>
                          <a:cs typeface="Times New Roman" panose="02020603050405020304" pitchFamily="18" charset="0"/>
                        </a:rPr>
                        <a:t>on the left and</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Courier Std" pitchFamily="49" charset="0"/>
                          <a:cs typeface="Arial" panose="020B0604020202020204" pitchFamily="34" charset="0"/>
                        </a:rPr>
                        <a:t>y2</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Times New Roman" panose="02020603050405020304" pitchFamily="18" charset="0"/>
                          <a:cs typeface="Times New Roman" panose="02020603050405020304" pitchFamily="18" charset="0"/>
                        </a:rPr>
                        <a:t>on the right.</a:t>
                      </a:r>
                      <a:endParaRPr lang="en-US"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2"/>
                  </a:ext>
                </a:extLst>
              </a:tr>
              <a:tr h="1320800">
                <a:tc>
                  <a:txBody>
                    <a:bodyPr/>
                    <a:lstStyle/>
                    <a:p>
                      <a:r>
                        <a:rPr lang="en-US" altLang="en-US" sz="1800" dirty="0">
                          <a:solidFill>
                            <a:schemeClr val="tx1"/>
                          </a:solidFill>
                          <a:latin typeface="Courier Std" pitchFamily="49" charset="0"/>
                        </a:rPr>
                        <a:t>polar(</a:t>
                      </a:r>
                      <a:r>
                        <a:rPr lang="en-US" altLang="en-US" sz="1800" dirty="0" err="1">
                          <a:solidFill>
                            <a:schemeClr val="tx1"/>
                          </a:solidFill>
                          <a:latin typeface="Courier Std" pitchFamily="49" charset="0"/>
                        </a:rPr>
                        <a:t>theta,r,’type</a:t>
                      </a:r>
                      <a:r>
                        <a:rPr lang="en-US" altLang="en-US" sz="1800" dirty="0">
                          <a:solidFill>
                            <a:schemeClr val="tx1"/>
                          </a:solidFill>
                          <a:latin typeface="Courier Std" pitchFamily="49" charset="0"/>
                        </a:rPr>
                        <a:t>’)</a:t>
                      </a:r>
                      <a:endParaRPr lang="en-US" dirty="0">
                        <a:solidFill>
                          <a:schemeClr val="tx1"/>
                        </a:solidFill>
                        <a:latin typeface="Courier Std" pitchFamily="49" charset="0"/>
                      </a:endParaRPr>
                    </a:p>
                  </a:txBody>
                  <a:tcPr>
                    <a:solidFill>
                      <a:schemeClr val="bg1"/>
                    </a:solidFill>
                  </a:tcPr>
                </a:tc>
                <a:tc>
                  <a:txBody>
                    <a:bodyPr/>
                    <a:lstStyle/>
                    <a:p>
                      <a:r>
                        <a:rPr lang="en-US" altLang="en-US" sz="1800" dirty="0">
                          <a:solidFill>
                            <a:schemeClr val="tx1"/>
                          </a:solidFill>
                          <a:latin typeface="Times New Roman" panose="02020603050405020304" pitchFamily="18" charset="0"/>
                          <a:cs typeface="Times New Roman" panose="02020603050405020304" pitchFamily="18" charset="0"/>
                        </a:rPr>
                        <a:t>Produces a polar plot from the polar coordinates</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Courier Std" pitchFamily="49" charset="0"/>
                          <a:cs typeface="Arial" panose="020B0604020202020204" pitchFamily="34" charset="0"/>
                        </a:rPr>
                        <a:t>theta</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Times New Roman" panose="02020603050405020304" pitchFamily="18" charset="0"/>
                          <a:cs typeface="Times New Roman" panose="02020603050405020304" pitchFamily="18" charset="0"/>
                        </a:rPr>
                        <a:t>and</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Courier Std" pitchFamily="49" charset="0"/>
                          <a:cs typeface="Arial" panose="020B0604020202020204" pitchFamily="34" charset="0"/>
                        </a:rPr>
                        <a:t>r</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Times New Roman" panose="02020603050405020304" pitchFamily="18" charset="0"/>
                          <a:cs typeface="Times New Roman" panose="02020603050405020304" pitchFamily="18" charset="0"/>
                        </a:rPr>
                        <a:t>using the line type, data marker, and colors specified in the string</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Courier Std" pitchFamily="49" charset="0"/>
                          <a:cs typeface="Arial" panose="020B0604020202020204" pitchFamily="34" charset="0"/>
                        </a:rPr>
                        <a:t>type</a:t>
                      </a:r>
                      <a:r>
                        <a:rPr lang="en-US" altLang="en-US" sz="1800"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3"/>
                  </a:ext>
                </a:extLst>
              </a:tr>
              <a:tr h="406400">
                <a:tc>
                  <a:txBody>
                    <a:bodyPr/>
                    <a:lstStyle/>
                    <a:p>
                      <a:r>
                        <a:rPr lang="en-US" altLang="en-US" sz="1800" dirty="0">
                          <a:solidFill>
                            <a:schemeClr val="tx1"/>
                          </a:solidFill>
                          <a:latin typeface="Courier Std" pitchFamily="49" charset="0"/>
                        </a:rPr>
                        <a:t>stairs(</a:t>
                      </a:r>
                      <a:r>
                        <a:rPr lang="en-US" altLang="en-US" sz="1800" dirty="0" err="1">
                          <a:solidFill>
                            <a:schemeClr val="tx1"/>
                          </a:solidFill>
                          <a:latin typeface="Courier Std" pitchFamily="49" charset="0"/>
                        </a:rPr>
                        <a:t>x,y</a:t>
                      </a:r>
                      <a:r>
                        <a:rPr lang="en-US" altLang="en-US" sz="1800" dirty="0">
                          <a:solidFill>
                            <a:schemeClr val="tx1"/>
                          </a:solidFill>
                          <a:latin typeface="Courier Std" pitchFamily="49" charset="0"/>
                        </a:rPr>
                        <a:t>)</a:t>
                      </a:r>
                      <a:endParaRPr lang="en-US" dirty="0">
                        <a:solidFill>
                          <a:schemeClr val="tx1"/>
                        </a:solidFill>
                        <a:latin typeface="Courier Std" pitchFamily="49" charset="0"/>
                      </a:endParaRPr>
                    </a:p>
                  </a:txBody>
                  <a:tcPr>
                    <a:solidFill>
                      <a:schemeClr val="bg1"/>
                    </a:solidFill>
                  </a:tcPr>
                </a:tc>
                <a:tc>
                  <a:txBody>
                    <a:bodyPr/>
                    <a:lstStyle/>
                    <a:p>
                      <a:r>
                        <a:rPr lang="en-US" altLang="en-US" sz="1800" dirty="0">
                          <a:solidFill>
                            <a:schemeClr val="tx1"/>
                          </a:solidFill>
                          <a:latin typeface="Times New Roman" panose="02020603050405020304" pitchFamily="18" charset="0"/>
                          <a:cs typeface="Times New Roman" panose="02020603050405020304" pitchFamily="18" charset="0"/>
                        </a:rPr>
                        <a:t>Produces a stairs plot of</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Courier Std" pitchFamily="49" charset="0"/>
                          <a:cs typeface="Arial" panose="020B0604020202020204" pitchFamily="34" charset="0"/>
                        </a:rPr>
                        <a:t>y</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Times New Roman" panose="02020603050405020304" pitchFamily="18" charset="0"/>
                          <a:cs typeface="Times New Roman" panose="02020603050405020304" pitchFamily="18" charset="0"/>
                        </a:rPr>
                        <a:t>versus</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Courier Std" pitchFamily="49" charset="0"/>
                          <a:cs typeface="Arial" panose="020B0604020202020204" pitchFamily="34" charset="0"/>
                        </a:rPr>
                        <a:t>x</a:t>
                      </a:r>
                      <a:r>
                        <a:rPr lang="en-US" altLang="en-US" sz="1800"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4"/>
                  </a:ext>
                </a:extLst>
              </a:tr>
              <a:tr h="406400">
                <a:tc>
                  <a:txBody>
                    <a:bodyPr/>
                    <a:lstStyle/>
                    <a:p>
                      <a:r>
                        <a:rPr lang="en-US" altLang="en-US" sz="1800" dirty="0">
                          <a:solidFill>
                            <a:schemeClr val="tx1"/>
                          </a:solidFill>
                          <a:latin typeface="Courier Std" pitchFamily="49" charset="0"/>
                        </a:rPr>
                        <a:t>stem(</a:t>
                      </a:r>
                      <a:r>
                        <a:rPr lang="en-US" altLang="en-US" sz="1800" dirty="0" err="1">
                          <a:solidFill>
                            <a:schemeClr val="tx1"/>
                          </a:solidFill>
                          <a:latin typeface="Courier Std" pitchFamily="49" charset="0"/>
                        </a:rPr>
                        <a:t>x,y</a:t>
                      </a:r>
                      <a:r>
                        <a:rPr lang="en-US" altLang="en-US" sz="1800" dirty="0">
                          <a:solidFill>
                            <a:schemeClr val="tx1"/>
                          </a:solidFill>
                          <a:latin typeface="Courier Std" pitchFamily="49" charset="0"/>
                        </a:rPr>
                        <a:t>)</a:t>
                      </a:r>
                      <a:endParaRPr lang="en-US" dirty="0">
                        <a:solidFill>
                          <a:schemeClr val="tx1"/>
                        </a:solidFill>
                        <a:latin typeface="Courier Std" pitchFamily="49" charset="0"/>
                      </a:endParaRPr>
                    </a:p>
                  </a:txBody>
                  <a:tcPr>
                    <a:solidFill>
                      <a:schemeClr val="bg1"/>
                    </a:solidFill>
                  </a:tcPr>
                </a:tc>
                <a:tc>
                  <a:txBody>
                    <a:bodyPr/>
                    <a:lstStyle/>
                    <a:p>
                      <a:r>
                        <a:rPr lang="en-US" altLang="en-US" sz="1800" dirty="0">
                          <a:solidFill>
                            <a:schemeClr val="tx1"/>
                          </a:solidFill>
                          <a:latin typeface="Times New Roman" panose="02020603050405020304" pitchFamily="18" charset="0"/>
                          <a:cs typeface="Times New Roman" panose="02020603050405020304" pitchFamily="18" charset="0"/>
                        </a:rPr>
                        <a:t>Produces a stem plot of</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Courier Std" pitchFamily="49" charset="0"/>
                          <a:cs typeface="Arial" panose="020B0604020202020204" pitchFamily="34" charset="0"/>
                        </a:rPr>
                        <a:t>y</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Times New Roman" panose="02020603050405020304" pitchFamily="18" charset="0"/>
                          <a:cs typeface="Times New Roman" panose="02020603050405020304" pitchFamily="18" charset="0"/>
                        </a:rPr>
                        <a:t>versus</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a:solidFill>
                            <a:schemeClr val="tx1"/>
                          </a:solidFill>
                          <a:latin typeface="Courier Std" pitchFamily="49" charset="0"/>
                          <a:cs typeface="Arial" panose="020B0604020202020204" pitchFamily="34" charset="0"/>
                        </a:rPr>
                        <a:t>x</a:t>
                      </a:r>
                      <a:r>
                        <a:rPr lang="en-US" altLang="en-US" sz="1800"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5"/>
                  </a:ext>
                </a:extLst>
              </a:tr>
            </a:tbl>
          </a:graphicData>
        </a:graphic>
      </p:graphicFrame>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40</a:t>
            </a:fld>
            <a:endParaRPr lang="en-US" dirty="0"/>
          </a:p>
        </p:txBody>
      </p:sp>
    </p:spTree>
    <p:extLst>
      <p:ext uri="{BB962C8B-B14F-4D97-AF65-F5344CB8AC3E}">
        <p14:creationId xmlns:p14="http://schemas.microsoft.com/office/powerpoint/2010/main" val="749400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ECB7-110A-4955-8881-50265BB4C6C0}"/>
              </a:ext>
            </a:extLst>
          </p:cNvPr>
          <p:cNvSpPr>
            <a:spLocks noGrp="1"/>
          </p:cNvSpPr>
          <p:nvPr>
            <p:ph type="title"/>
          </p:nvPr>
        </p:nvSpPr>
        <p:spPr>
          <a:xfrm>
            <a:off x="942807" y="132935"/>
            <a:ext cx="7271801" cy="1197385"/>
          </a:xfrm>
        </p:spPr>
        <p:txBody>
          <a:bodyPr>
            <a:normAutofit/>
          </a:bodyPr>
          <a:lstStyle/>
          <a:p>
            <a:r>
              <a:rPr lang="en-GB" dirty="0"/>
              <a:t>Exponential and Power Functions Plotted on Log Scales: Figure 5.2-6</a:t>
            </a:r>
            <a:endParaRPr lang="en-US" sz="1200" dirty="0"/>
          </a:p>
        </p:txBody>
      </p:sp>
      <p:pic>
        <p:nvPicPr>
          <p:cNvPr id="7" name="Picture 2" descr="Set of 2 graphs of x against y shows multiple curves.">
            <a:extLst>
              <a:ext uri="{FF2B5EF4-FFF2-40B4-BE49-F238E27FC236}">
                <a16:creationId xmlns:a16="http://schemas.microsoft.com/office/drawing/2014/main" id="{A909A649-4FB0-40E6-9B5F-9AAB8DC871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5275" y="1760519"/>
            <a:ext cx="5038725" cy="394495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743C5D6B-EB9D-4A5C-8A2F-E52A0925CC0F}"/>
              </a:ext>
            </a:extLst>
          </p:cNvPr>
          <p:cNvSpPr>
            <a:spLocks noGrp="1"/>
          </p:cNvSpPr>
          <p:nvPr>
            <p:ph type="body" sz="quarter" idx="12"/>
          </p:nvPr>
        </p:nvSpPr>
        <p:spPr/>
        <p:txBody>
          <a:bodyPr/>
          <a:lstStyle/>
          <a:p>
            <a:r>
              <a:rPr lang="en-US" dirty="0">
                <a:hlinkClick r:id="" action="ppaction://noaction"/>
              </a:rPr>
              <a:t>Access the text alternative for slide images.</a:t>
            </a:r>
            <a:endParaRPr lang="en-US" dirty="0"/>
          </a:p>
        </p:txBody>
      </p:sp>
      <p:sp>
        <p:nvSpPr>
          <p:cNvPr id="6" name="Slide Number Placeholder 5">
            <a:extLst>
              <a:ext uri="{FF2B5EF4-FFF2-40B4-BE49-F238E27FC236}">
                <a16:creationId xmlns:a16="http://schemas.microsoft.com/office/drawing/2014/main" id="{CBC5D620-72BB-46FA-B880-F8AD5AF5E791}"/>
              </a:ext>
            </a:extLst>
          </p:cNvPr>
          <p:cNvSpPr>
            <a:spLocks noGrp="1"/>
          </p:cNvSpPr>
          <p:nvPr>
            <p:ph type="sldNum" sz="quarter" idx="10"/>
          </p:nvPr>
        </p:nvSpPr>
        <p:spPr/>
        <p:txBody>
          <a:bodyPr/>
          <a:lstStyle/>
          <a:p>
            <a:fld id="{68151E55-6873-49E2-B8D5-2F265E6F1973}" type="slidenum">
              <a:rPr lang="en-US" smtClean="0"/>
              <a:t>41</a:t>
            </a:fld>
            <a:endParaRPr lang="en-US" dirty="0"/>
          </a:p>
        </p:txBody>
      </p:sp>
      <p:sp>
        <p:nvSpPr>
          <p:cNvPr id="8" name="TextBox 7">
            <a:extLst>
              <a:ext uri="{FF2B5EF4-FFF2-40B4-BE49-F238E27FC236}">
                <a16:creationId xmlns:a16="http://schemas.microsoft.com/office/drawing/2014/main" id="{BFF876A4-8E5E-29F1-1BAD-CDAE66334042}"/>
              </a:ext>
            </a:extLst>
          </p:cNvPr>
          <p:cNvSpPr txBox="1"/>
          <p:nvPr/>
        </p:nvSpPr>
        <p:spPr>
          <a:xfrm>
            <a:off x="266700" y="2639442"/>
            <a:ext cx="4572000" cy="2246769"/>
          </a:xfrm>
          <a:prstGeom prst="rect">
            <a:avLst/>
          </a:prstGeom>
          <a:noFill/>
        </p:spPr>
        <p:txBody>
          <a:bodyPr wrap="square">
            <a:spAutoFit/>
          </a:bodyPr>
          <a:lstStyle/>
          <a:p>
            <a:r>
              <a:rPr lang="en-US" sz="1400" dirty="0"/>
              <a:t>x1 = 0:0.01:3;</a:t>
            </a:r>
          </a:p>
          <a:p>
            <a:r>
              <a:rPr lang="en-US" sz="1400" dirty="0"/>
              <a:t>y1 = 25*exp(0.5*x1);</a:t>
            </a:r>
          </a:p>
          <a:p>
            <a:r>
              <a:rPr lang="en-US" sz="1400" dirty="0"/>
              <a:t>y2 = 40*(1.7.^x1);</a:t>
            </a:r>
          </a:p>
          <a:p>
            <a:r>
              <a:rPr lang="en-US" sz="1400" dirty="0"/>
              <a:t>x2 = </a:t>
            </a:r>
            <a:r>
              <a:rPr lang="en-US" sz="1400" dirty="0" err="1"/>
              <a:t>logspace</a:t>
            </a:r>
            <a:r>
              <a:rPr lang="en-US" sz="1400" dirty="0"/>
              <a:t>(-1,1,500);</a:t>
            </a:r>
          </a:p>
          <a:p>
            <a:r>
              <a:rPr lang="en-US" sz="1400" dirty="0"/>
              <a:t>y3 = 15*x2.^(0.37);</a:t>
            </a:r>
          </a:p>
          <a:p>
            <a:r>
              <a:rPr lang="en-US" sz="1400" dirty="0"/>
              <a:t>subplot(1,2,1), </a:t>
            </a:r>
            <a:r>
              <a:rPr lang="en-US" sz="1400" dirty="0" err="1"/>
              <a:t>semilogy</a:t>
            </a:r>
            <a:r>
              <a:rPr lang="en-US" sz="1400" dirty="0"/>
              <a:t>(x1,y1,x1,y2,'--'), ...</a:t>
            </a:r>
          </a:p>
          <a:p>
            <a:r>
              <a:rPr lang="en-US" sz="1400" dirty="0"/>
              <a:t>  legend('y = 25e^{0.5x}', 'y=40(1.7)^x'), ...</a:t>
            </a:r>
          </a:p>
          <a:p>
            <a:r>
              <a:rPr lang="en-US" sz="1400" dirty="0"/>
              <a:t>  </a:t>
            </a:r>
            <a:r>
              <a:rPr lang="en-US" sz="1400" dirty="0" err="1"/>
              <a:t>xlabel</a:t>
            </a:r>
            <a:r>
              <a:rPr lang="en-US" sz="1400" dirty="0"/>
              <a:t>('x'), </a:t>
            </a:r>
            <a:r>
              <a:rPr lang="en-US" sz="1400" dirty="0" err="1"/>
              <a:t>ylabel</a:t>
            </a:r>
            <a:r>
              <a:rPr lang="en-US" sz="1400" dirty="0"/>
              <a:t>('y'), grid, ...</a:t>
            </a:r>
          </a:p>
          <a:p>
            <a:r>
              <a:rPr lang="en-US" sz="1400" dirty="0"/>
              <a:t>  subplot(1,2,2), loglog(x2,y3),legend('y=15x^{0.37}'),...</a:t>
            </a:r>
          </a:p>
          <a:p>
            <a:r>
              <a:rPr lang="en-US" sz="1400" dirty="0"/>
              <a:t>  </a:t>
            </a:r>
            <a:r>
              <a:rPr lang="en-US" sz="1400" dirty="0" err="1"/>
              <a:t>xlabel</a:t>
            </a:r>
            <a:r>
              <a:rPr lang="en-US" sz="1400" dirty="0"/>
              <a:t>('x'), </a:t>
            </a:r>
            <a:r>
              <a:rPr lang="en-US" sz="1400" dirty="0" err="1"/>
              <a:t>ylabel</a:t>
            </a:r>
            <a:r>
              <a:rPr lang="en-US" sz="1400" dirty="0"/>
              <a:t>('y'),grid</a:t>
            </a:r>
          </a:p>
        </p:txBody>
      </p:sp>
    </p:spTree>
    <p:extLst>
      <p:ext uri="{BB962C8B-B14F-4D97-AF65-F5344CB8AC3E}">
        <p14:creationId xmlns:p14="http://schemas.microsoft.com/office/powerpoint/2010/main" val="1106528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3C5D6B-EB9D-4A5C-8A2F-E52A0925CC0F}"/>
              </a:ext>
            </a:extLst>
          </p:cNvPr>
          <p:cNvSpPr>
            <a:spLocks noGrp="1"/>
          </p:cNvSpPr>
          <p:nvPr>
            <p:ph type="body" sz="quarter" idx="12"/>
          </p:nvPr>
        </p:nvSpPr>
        <p:spPr/>
        <p:txBody>
          <a:bodyPr/>
          <a:lstStyle/>
          <a:p>
            <a:r>
              <a:rPr lang="en-US" dirty="0">
                <a:hlinkClick r:id="" action="ppaction://noaction"/>
              </a:rPr>
              <a:t>Access the text alternative for slide images.</a:t>
            </a:r>
            <a:endParaRPr lang="en-US" dirty="0"/>
          </a:p>
        </p:txBody>
      </p:sp>
      <p:sp>
        <p:nvSpPr>
          <p:cNvPr id="6" name="Slide Number Placeholder 5">
            <a:extLst>
              <a:ext uri="{FF2B5EF4-FFF2-40B4-BE49-F238E27FC236}">
                <a16:creationId xmlns:a16="http://schemas.microsoft.com/office/drawing/2014/main" id="{CBC5D620-72BB-46FA-B880-F8AD5AF5E791}"/>
              </a:ext>
            </a:extLst>
          </p:cNvPr>
          <p:cNvSpPr>
            <a:spLocks noGrp="1"/>
          </p:cNvSpPr>
          <p:nvPr>
            <p:ph type="sldNum" sz="quarter" idx="10"/>
          </p:nvPr>
        </p:nvSpPr>
        <p:spPr/>
        <p:txBody>
          <a:bodyPr/>
          <a:lstStyle/>
          <a:p>
            <a:fld id="{68151E55-6873-49E2-B8D5-2F265E6F1973}" type="slidenum">
              <a:rPr lang="en-US" smtClean="0"/>
              <a:t>42</a:t>
            </a:fld>
            <a:endParaRPr lang="en-US" dirty="0"/>
          </a:p>
        </p:txBody>
      </p:sp>
      <p:sp>
        <p:nvSpPr>
          <p:cNvPr id="9" name="TextBox 8">
            <a:extLst>
              <a:ext uri="{FF2B5EF4-FFF2-40B4-BE49-F238E27FC236}">
                <a16:creationId xmlns:a16="http://schemas.microsoft.com/office/drawing/2014/main" id="{BA26E0CE-2FA4-0F5C-C017-04A602830AE0}"/>
              </a:ext>
            </a:extLst>
          </p:cNvPr>
          <p:cNvSpPr txBox="1"/>
          <p:nvPr/>
        </p:nvSpPr>
        <p:spPr>
          <a:xfrm>
            <a:off x="489613" y="6647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Question 7</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49F7238-134C-DD0C-F754-1084C391E7D4}"/>
                  </a:ext>
                </a:extLst>
              </p:cNvPr>
              <p:cNvSpPr/>
              <p:nvPr/>
            </p:nvSpPr>
            <p:spPr>
              <a:xfrm>
                <a:off x="489612" y="977283"/>
                <a:ext cx="8164775" cy="1019190"/>
              </a:xfrm>
              <a:prstGeom prst="rect">
                <a:avLst/>
              </a:prstGeom>
            </p:spPr>
            <p:txBody>
              <a:bodyPr wrap="square">
                <a:spAutoFit/>
              </a:bodyPr>
              <a:lstStyle/>
              <a:p>
                <a:pPr algn="just"/>
                <a:r>
                  <a:rPr lang="en-CA" sz="2000" dirty="0">
                    <a:solidFill>
                      <a:prstClr val="black"/>
                    </a:solidFill>
                    <a:latin typeface="Times New Roman" panose="02020603050405020304" pitchFamily="18" charset="0"/>
                    <a:cs typeface="Times New Roman" panose="02020603050405020304" pitchFamily="18" charset="0"/>
                  </a:rPr>
                  <a:t>Q7</a:t>
                </a:r>
                <a:r>
                  <a:rPr lang="en-CA" sz="2000" b="1" dirty="0">
                    <a:solidFill>
                      <a:prstClr val="black"/>
                    </a:solidFill>
                    <a:latin typeface="Times New Roman" panose="02020603050405020304" pitchFamily="18" charset="0"/>
                    <a:cs typeface="Times New Roman" panose="02020603050405020304" pitchFamily="18" charset="0"/>
                  </a:rPr>
                  <a:t>- </a:t>
                </a:r>
                <a:r>
                  <a:rPr lang="en-CA" sz="2000" dirty="0">
                    <a:solidFill>
                      <a:prstClr val="black"/>
                    </a:solidFill>
                    <a:latin typeface="Times New Roman" panose="02020603050405020304" pitchFamily="18" charset="0"/>
                    <a:cs typeface="Times New Roman" panose="02020603050405020304" pitchFamily="18" charset="0"/>
                  </a:rPr>
                  <a:t>Plot the following functions using axes that will produce a straight-line plot. The power function is </a:t>
                </a:r>
                <a14:m>
                  <m:oMath xmlns:m="http://schemas.openxmlformats.org/officeDocument/2006/math">
                    <m:r>
                      <a:rPr lang="en-CA" sz="2000" i="1" dirty="0" smtClean="0">
                        <a:solidFill>
                          <a:prstClr val="black"/>
                        </a:solidFill>
                        <a:latin typeface="Cambria Math" panose="02040503050406030204" pitchFamily="18" charset="0"/>
                      </a:rPr>
                      <m:t>𝑦</m:t>
                    </m:r>
                    <m:r>
                      <a:rPr lang="en-CA" sz="2000" i="1" dirty="0">
                        <a:solidFill>
                          <a:prstClr val="black"/>
                        </a:solidFill>
                        <a:latin typeface="Cambria Math" panose="02040503050406030204" pitchFamily="18" charset="0"/>
                      </a:rPr>
                      <m:t>=2</m:t>
                    </m:r>
                    <m:sSup>
                      <m:sSupPr>
                        <m:ctrlPr>
                          <a:rPr lang="en-CA" sz="2000" i="1" dirty="0" smtClean="0">
                            <a:solidFill>
                              <a:prstClr val="black"/>
                            </a:solidFill>
                            <a:latin typeface="Cambria Math" panose="02040503050406030204" pitchFamily="18" charset="0"/>
                          </a:rPr>
                        </m:ctrlPr>
                      </m:sSupPr>
                      <m:e>
                        <m:r>
                          <a:rPr lang="en-CA" sz="2000" i="1" dirty="0" smtClean="0">
                            <a:solidFill>
                              <a:prstClr val="black"/>
                            </a:solidFill>
                            <a:latin typeface="Cambria Math" panose="02040503050406030204" pitchFamily="18" charset="0"/>
                          </a:rPr>
                          <m:t>𝑥</m:t>
                        </m:r>
                      </m:e>
                      <m:sup>
                        <m:r>
                          <a:rPr lang="en-CA" sz="2000" i="1" dirty="0" smtClean="0">
                            <a:solidFill>
                              <a:prstClr val="black"/>
                            </a:solidFill>
                            <a:latin typeface="Cambria Math" panose="02040503050406030204" pitchFamily="18" charset="0"/>
                          </a:rPr>
                          <m:t>−0.5</m:t>
                        </m:r>
                      </m:sup>
                    </m:sSup>
                  </m:oMath>
                </a14:m>
                <a:r>
                  <a:rPr lang="en-CA" sz="2000" dirty="0">
                    <a:solidFill>
                      <a:prstClr val="black"/>
                    </a:solidFill>
                    <a:latin typeface="Times New Roman" panose="02020603050405020304" pitchFamily="18" charset="0"/>
                    <a:cs typeface="Times New Roman" panose="02020603050405020304" pitchFamily="18" charset="0"/>
                  </a:rPr>
                  <a:t>, and the exponential function is </a:t>
                </a:r>
                <a14:m>
                  <m:oMath xmlns:m="http://schemas.openxmlformats.org/officeDocument/2006/math">
                    <m:r>
                      <a:rPr lang="en-CA" sz="2000" i="1" dirty="0" smtClean="0">
                        <a:solidFill>
                          <a:prstClr val="black"/>
                        </a:solidFill>
                        <a:latin typeface="Cambria Math" panose="02040503050406030204" pitchFamily="18" charset="0"/>
                      </a:rPr>
                      <m:t>𝑦</m:t>
                    </m:r>
                    <m:r>
                      <a:rPr lang="en-CA" sz="2000" i="1" dirty="0" smtClean="0">
                        <a:solidFill>
                          <a:prstClr val="black"/>
                        </a:solidFill>
                        <a:latin typeface="Cambria Math" panose="02040503050406030204" pitchFamily="18" charset="0"/>
                      </a:rPr>
                      <m:t> = </m:t>
                    </m:r>
                    <m:sSup>
                      <m:sSupPr>
                        <m:ctrlPr>
                          <a:rPr lang="en-CA" sz="2000" i="1" dirty="0" smtClean="0">
                            <a:solidFill>
                              <a:prstClr val="black"/>
                            </a:solidFill>
                            <a:latin typeface="Cambria Math" panose="02040503050406030204" pitchFamily="18" charset="0"/>
                          </a:rPr>
                        </m:ctrlPr>
                      </m:sSupPr>
                      <m:e>
                        <m:r>
                          <a:rPr lang="en-CA" sz="2000" i="1" dirty="0" smtClean="0">
                            <a:solidFill>
                              <a:prstClr val="black"/>
                            </a:solidFill>
                            <a:latin typeface="Cambria Math" panose="02040503050406030204" pitchFamily="18" charset="0"/>
                          </a:rPr>
                          <m:t>10</m:t>
                        </m:r>
                      </m:e>
                      <m:sup>
                        <m:r>
                          <a:rPr lang="en-CA" sz="2000" i="1" dirty="0" smtClean="0">
                            <a:solidFill>
                              <a:prstClr val="black"/>
                            </a:solidFill>
                            <a:latin typeface="Cambria Math" panose="02040503050406030204" pitchFamily="18" charset="0"/>
                          </a:rPr>
                          <m:t>1−</m:t>
                        </m:r>
                        <m:r>
                          <a:rPr lang="en-CA" sz="2000" i="1" dirty="0" smtClean="0">
                            <a:solidFill>
                              <a:prstClr val="black"/>
                            </a:solidFill>
                            <a:latin typeface="Cambria Math" panose="02040503050406030204" pitchFamily="18" charset="0"/>
                          </a:rPr>
                          <m:t>𝑥</m:t>
                        </m:r>
                      </m:sup>
                    </m:sSup>
                  </m:oMath>
                </a14:m>
                <a:r>
                  <a:rPr lang="en-CA" sz="2000" b="1" dirty="0">
                    <a:solidFill>
                      <a:prstClr val="black"/>
                    </a:solidFill>
                    <a:latin typeface="Times New Roman" panose="02020603050405020304" pitchFamily="18" charset="0"/>
                    <a:cs typeface="Times New Roman" panose="02020603050405020304" pitchFamily="18" charset="0"/>
                  </a:rPr>
                  <a:t>.</a:t>
                </a:r>
              </a:p>
            </p:txBody>
          </p:sp>
        </mc:Choice>
        <mc:Fallback xmlns="">
          <p:sp>
            <p:nvSpPr>
              <p:cNvPr id="10" name="Rectangle 9">
                <a:extLst>
                  <a:ext uri="{FF2B5EF4-FFF2-40B4-BE49-F238E27FC236}">
                    <a16:creationId xmlns:a16="http://schemas.microsoft.com/office/drawing/2014/main" id="{249F7238-134C-DD0C-F754-1084C391E7D4}"/>
                  </a:ext>
                </a:extLst>
              </p:cNvPr>
              <p:cNvSpPr>
                <a:spLocks noRot="1" noChangeAspect="1" noMove="1" noResize="1" noEditPoints="1" noAdjustHandles="1" noChangeArrowheads="1" noChangeShapeType="1" noTextEdit="1"/>
              </p:cNvSpPr>
              <p:nvPr/>
            </p:nvSpPr>
            <p:spPr>
              <a:xfrm>
                <a:off x="489612" y="977283"/>
                <a:ext cx="8164775" cy="1019190"/>
              </a:xfrm>
              <a:prstGeom prst="rect">
                <a:avLst/>
              </a:prstGeom>
              <a:blipFill>
                <a:blip r:embed="rId2"/>
                <a:stretch>
                  <a:fillRect l="-746" t="-2976" r="-746" b="-9524"/>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C1134458-23E4-D535-0B25-043511948CF5}"/>
              </a:ext>
            </a:extLst>
          </p:cNvPr>
          <p:cNvPicPr>
            <a:picLocks noChangeAspect="1"/>
          </p:cNvPicPr>
          <p:nvPr/>
        </p:nvPicPr>
        <p:blipFill>
          <a:blip r:embed="rId3"/>
          <a:stretch>
            <a:fillRect/>
          </a:stretch>
        </p:blipFill>
        <p:spPr>
          <a:xfrm>
            <a:off x="662959" y="2156761"/>
            <a:ext cx="5048250" cy="1552575"/>
          </a:xfrm>
          <a:prstGeom prst="rect">
            <a:avLst/>
          </a:prstGeom>
        </p:spPr>
      </p:pic>
      <p:pic>
        <p:nvPicPr>
          <p:cNvPr id="12" name="Picture 11">
            <a:extLst>
              <a:ext uri="{FF2B5EF4-FFF2-40B4-BE49-F238E27FC236}">
                <a16:creationId xmlns:a16="http://schemas.microsoft.com/office/drawing/2014/main" id="{F1912FBF-CBFD-31F6-580B-531B2B1EFBEA}"/>
              </a:ext>
            </a:extLst>
          </p:cNvPr>
          <p:cNvPicPr>
            <a:picLocks noChangeAspect="1"/>
          </p:cNvPicPr>
          <p:nvPr/>
        </p:nvPicPr>
        <p:blipFill>
          <a:blip r:embed="rId4"/>
          <a:stretch>
            <a:fillRect/>
          </a:stretch>
        </p:blipFill>
        <p:spPr>
          <a:xfrm>
            <a:off x="4417973" y="3259817"/>
            <a:ext cx="4480560" cy="3215640"/>
          </a:xfrm>
          <a:prstGeom prst="rect">
            <a:avLst/>
          </a:prstGeom>
        </p:spPr>
      </p:pic>
    </p:spTree>
    <p:extLst>
      <p:ext uri="{BB962C8B-B14F-4D97-AF65-F5344CB8AC3E}">
        <p14:creationId xmlns:p14="http://schemas.microsoft.com/office/powerpoint/2010/main" val="155624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C5691E1-4507-6954-3D5C-102635048479}"/>
              </a:ext>
            </a:extLst>
          </p:cNvPr>
          <p:cNvSpPr>
            <a:spLocks noGrp="1"/>
          </p:cNvSpPr>
          <p:nvPr>
            <p:ph type="body" sz="quarter" idx="13"/>
          </p:nvPr>
        </p:nvSpPr>
        <p:spPr/>
        <p:txBody>
          <a:bodyPr/>
          <a:lstStyle/>
          <a:p>
            <a:endParaRPr lang="en-US"/>
          </a:p>
        </p:txBody>
      </p:sp>
      <p:sp>
        <p:nvSpPr>
          <p:cNvPr id="6" name="Slide Number Placeholder 5">
            <a:extLst>
              <a:ext uri="{FF2B5EF4-FFF2-40B4-BE49-F238E27FC236}">
                <a16:creationId xmlns:a16="http://schemas.microsoft.com/office/drawing/2014/main" id="{B0C4062A-165D-C292-4A67-B80FAD298E54}"/>
              </a:ext>
            </a:extLst>
          </p:cNvPr>
          <p:cNvSpPr>
            <a:spLocks noGrp="1"/>
          </p:cNvSpPr>
          <p:nvPr>
            <p:ph type="sldNum" sz="quarter" idx="10"/>
          </p:nvPr>
        </p:nvSpPr>
        <p:spPr/>
        <p:txBody>
          <a:bodyPr/>
          <a:lstStyle/>
          <a:p>
            <a:fld id="{68151E55-6873-49E2-B8D5-2F265E6F1973}" type="slidenum">
              <a:rPr lang="en-US" smtClean="0"/>
              <a:t>43</a:t>
            </a:fld>
            <a:endParaRPr lang="en-US" dirty="0"/>
          </a:p>
        </p:txBody>
      </p:sp>
      <p:sp>
        <p:nvSpPr>
          <p:cNvPr id="7" name="TextBox 6">
            <a:extLst>
              <a:ext uri="{FF2B5EF4-FFF2-40B4-BE49-F238E27FC236}">
                <a16:creationId xmlns:a16="http://schemas.microsoft.com/office/drawing/2014/main" id="{0BBA9BC7-21B0-6B6A-DEEB-0C3B66A51B8A}"/>
              </a:ext>
            </a:extLst>
          </p:cNvPr>
          <p:cNvSpPr txBox="1"/>
          <p:nvPr/>
        </p:nvSpPr>
        <p:spPr>
          <a:xfrm>
            <a:off x="489613" y="6647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Question 8</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6988988-E5FC-6622-E6A4-C0456C27AD4E}"/>
                  </a:ext>
                </a:extLst>
              </p:cNvPr>
              <p:cNvSpPr/>
              <p:nvPr/>
            </p:nvSpPr>
            <p:spPr>
              <a:xfrm>
                <a:off x="489613" y="1064862"/>
                <a:ext cx="8085666" cy="707886"/>
              </a:xfrm>
              <a:prstGeom prst="rect">
                <a:avLst/>
              </a:prstGeom>
            </p:spPr>
            <p:txBody>
              <a:bodyPr wrap="square">
                <a:spAutoFit/>
              </a:bodyPr>
              <a:lstStyle/>
              <a:p>
                <a:pPr algn="just"/>
                <a:r>
                  <a:rPr lang="en-CA" sz="2000" dirty="0">
                    <a:solidFill>
                      <a:prstClr val="black"/>
                    </a:solidFill>
                    <a:latin typeface="Times New Roman" panose="02020603050405020304" pitchFamily="18" charset="0"/>
                    <a:cs typeface="Times New Roman" panose="02020603050405020304" pitchFamily="18" charset="0"/>
                  </a:rPr>
                  <a:t>Q8</a:t>
                </a:r>
                <a:r>
                  <a:rPr lang="en-CA" sz="2000" b="1" dirty="0">
                    <a:solidFill>
                      <a:prstClr val="black"/>
                    </a:solidFill>
                    <a:latin typeface="Times New Roman" panose="02020603050405020304" pitchFamily="18" charset="0"/>
                    <a:cs typeface="Times New Roman" panose="02020603050405020304" pitchFamily="18" charset="0"/>
                  </a:rPr>
                  <a:t>- </a:t>
                </a:r>
                <a:r>
                  <a:rPr lang="en-CA" sz="2000" dirty="0">
                    <a:solidFill>
                      <a:prstClr val="black"/>
                    </a:solidFill>
                    <a:latin typeface="Times New Roman" panose="02020603050405020304" pitchFamily="18" charset="0"/>
                    <a:cs typeface="Times New Roman" panose="02020603050405020304" pitchFamily="18" charset="0"/>
                  </a:rPr>
                  <a:t>Plot the function </a:t>
                </a:r>
                <a14:m>
                  <m:oMath xmlns:m="http://schemas.openxmlformats.org/officeDocument/2006/math">
                    <m:r>
                      <a:rPr lang="es-ES" sz="2000" i="1" dirty="0" smtClean="0">
                        <a:solidFill>
                          <a:prstClr val="black"/>
                        </a:solidFill>
                        <a:latin typeface="Cambria Math" panose="02040503050406030204" pitchFamily="18" charset="0"/>
                      </a:rPr>
                      <m:t>𝑦</m:t>
                    </m:r>
                    <m:r>
                      <a:rPr lang="es-ES" sz="2000" i="1" dirty="0" smtClean="0">
                        <a:solidFill>
                          <a:prstClr val="black"/>
                        </a:solidFill>
                        <a:latin typeface="Cambria Math" panose="02040503050406030204" pitchFamily="18" charset="0"/>
                      </a:rPr>
                      <m:t>=8</m:t>
                    </m:r>
                    <m:sSup>
                      <m:sSupPr>
                        <m:ctrlPr>
                          <a:rPr lang="es-ES" sz="2000" i="1" dirty="0" smtClean="0">
                            <a:solidFill>
                              <a:prstClr val="black"/>
                            </a:solidFill>
                            <a:latin typeface="Cambria Math" panose="02040503050406030204" pitchFamily="18" charset="0"/>
                          </a:rPr>
                        </m:ctrlPr>
                      </m:sSupPr>
                      <m:e>
                        <m:r>
                          <a:rPr lang="en-CA" sz="2000" i="1" dirty="0" smtClean="0">
                            <a:solidFill>
                              <a:prstClr val="black"/>
                            </a:solidFill>
                            <a:latin typeface="Cambria Math" panose="02040503050406030204" pitchFamily="18" charset="0"/>
                          </a:rPr>
                          <m:t>𝑥</m:t>
                        </m:r>
                      </m:e>
                      <m:sup>
                        <m:r>
                          <a:rPr lang="en-CA" sz="2000" i="1" dirty="0" smtClean="0">
                            <a:solidFill>
                              <a:prstClr val="black"/>
                            </a:solidFill>
                            <a:latin typeface="Cambria Math" panose="02040503050406030204" pitchFamily="18" charset="0"/>
                          </a:rPr>
                          <m:t>3</m:t>
                        </m:r>
                      </m:sup>
                    </m:sSup>
                    <m:r>
                      <a:rPr lang="es-ES" sz="2000" i="1" dirty="0" smtClean="0">
                        <a:solidFill>
                          <a:prstClr val="black"/>
                        </a:solidFill>
                        <a:latin typeface="Cambria Math" panose="02040503050406030204" pitchFamily="18" charset="0"/>
                      </a:rPr>
                      <m:t> </m:t>
                    </m:r>
                    <m:r>
                      <a:rPr lang="es-ES" sz="2000" i="1" dirty="0" err="1">
                        <a:solidFill>
                          <a:prstClr val="black"/>
                        </a:solidFill>
                        <a:latin typeface="Cambria Math" panose="02040503050406030204" pitchFamily="18" charset="0"/>
                      </a:rPr>
                      <m:t>𝑓𝑜𝑟</m:t>
                    </m:r>
                    <m:r>
                      <a:rPr lang="es-ES" sz="2000" i="1" dirty="0">
                        <a:solidFill>
                          <a:prstClr val="black"/>
                        </a:solidFill>
                        <a:latin typeface="Cambria Math" panose="02040503050406030204" pitchFamily="18" charset="0"/>
                      </a:rPr>
                      <m:t> −1≤ </m:t>
                    </m:r>
                    <m:r>
                      <a:rPr lang="es-ES" sz="2000" i="1" dirty="0">
                        <a:solidFill>
                          <a:prstClr val="black"/>
                        </a:solidFill>
                        <a:latin typeface="Cambria Math" panose="02040503050406030204" pitchFamily="18" charset="0"/>
                      </a:rPr>
                      <m:t>𝑥</m:t>
                    </m:r>
                    <m:r>
                      <a:rPr lang="es-ES" sz="2000" i="1" dirty="0">
                        <a:solidFill>
                          <a:prstClr val="black"/>
                        </a:solidFill>
                        <a:latin typeface="Cambria Math" panose="02040503050406030204" pitchFamily="18" charset="0"/>
                      </a:rPr>
                      <m:t>≤1 </m:t>
                    </m:r>
                  </m:oMath>
                </a14:m>
                <a:r>
                  <a:rPr lang="en-CA" sz="2000" dirty="0">
                    <a:solidFill>
                      <a:prstClr val="black"/>
                    </a:solidFill>
                    <a:latin typeface="Times New Roman" panose="02020603050405020304" pitchFamily="18" charset="0"/>
                    <a:cs typeface="Times New Roman" panose="02020603050405020304" pitchFamily="18" charset="0"/>
                  </a:rPr>
                  <a:t>with a tick spacing of </a:t>
                </a:r>
                <a14:m>
                  <m:oMath xmlns:m="http://schemas.openxmlformats.org/officeDocument/2006/math">
                    <m:r>
                      <a:rPr lang="en-CA" sz="2000" i="1" dirty="0" smtClean="0">
                        <a:solidFill>
                          <a:prstClr val="black"/>
                        </a:solidFill>
                        <a:latin typeface="Cambria Math" panose="02040503050406030204" pitchFamily="18" charset="0"/>
                      </a:rPr>
                      <m:t>0.25</m:t>
                    </m:r>
                  </m:oMath>
                </a14:m>
                <a:r>
                  <a:rPr lang="en-CA" sz="2000" dirty="0">
                    <a:solidFill>
                      <a:prstClr val="black"/>
                    </a:solidFill>
                    <a:latin typeface="Times New Roman" panose="02020603050405020304" pitchFamily="18" charset="0"/>
                    <a:cs typeface="Times New Roman" panose="02020603050405020304" pitchFamily="18" charset="0"/>
                  </a:rPr>
                  <a:t> on the </a:t>
                </a:r>
                <a14:m>
                  <m:oMath xmlns:m="http://schemas.openxmlformats.org/officeDocument/2006/math">
                    <m:r>
                      <a:rPr lang="en-CA" sz="2000" i="1" dirty="0" smtClean="0">
                        <a:solidFill>
                          <a:prstClr val="black"/>
                        </a:solidFill>
                        <a:latin typeface="Cambria Math" panose="02040503050406030204" pitchFamily="18" charset="0"/>
                      </a:rPr>
                      <m:t>𝑥</m:t>
                    </m:r>
                    <m:r>
                      <a:rPr lang="en-CA" sz="2000" i="1" dirty="0" smtClean="0">
                        <a:solidFill>
                          <a:prstClr val="black"/>
                        </a:solidFill>
                        <a:latin typeface="Cambria Math" panose="02040503050406030204" pitchFamily="18" charset="0"/>
                      </a:rPr>
                      <m:t> </m:t>
                    </m:r>
                  </m:oMath>
                </a14:m>
                <a:r>
                  <a:rPr lang="en-CA" sz="2000" dirty="0">
                    <a:solidFill>
                      <a:prstClr val="black"/>
                    </a:solidFill>
                    <a:latin typeface="Times New Roman" panose="02020603050405020304" pitchFamily="18" charset="0"/>
                    <a:cs typeface="Times New Roman" panose="02020603050405020304" pitchFamily="18" charset="0"/>
                  </a:rPr>
                  <a:t>axis and </a:t>
                </a:r>
                <a14:m>
                  <m:oMath xmlns:m="http://schemas.openxmlformats.org/officeDocument/2006/math">
                    <m:r>
                      <a:rPr lang="en-CA" sz="2000" i="1" dirty="0" smtClean="0">
                        <a:solidFill>
                          <a:prstClr val="black"/>
                        </a:solidFill>
                        <a:latin typeface="Cambria Math" panose="02040503050406030204" pitchFamily="18" charset="0"/>
                      </a:rPr>
                      <m:t>2</m:t>
                    </m:r>
                  </m:oMath>
                </a14:m>
                <a:r>
                  <a:rPr lang="en-CA" sz="2000" dirty="0">
                    <a:solidFill>
                      <a:prstClr val="black"/>
                    </a:solidFill>
                    <a:latin typeface="Times New Roman" panose="02020603050405020304" pitchFamily="18" charset="0"/>
                    <a:cs typeface="Times New Roman" panose="02020603050405020304" pitchFamily="18" charset="0"/>
                  </a:rPr>
                  <a:t> on the </a:t>
                </a:r>
                <a:r>
                  <a:rPr lang="en-CA" sz="2000" i="1" dirty="0">
                    <a:solidFill>
                      <a:prstClr val="black"/>
                    </a:solidFill>
                    <a:latin typeface="Times New Roman" panose="02020603050405020304" pitchFamily="18" charset="0"/>
                    <a:cs typeface="Times New Roman" panose="02020603050405020304" pitchFamily="18" charset="0"/>
                  </a:rPr>
                  <a:t>y </a:t>
                </a:r>
                <a:r>
                  <a:rPr lang="en-CA" sz="2000" dirty="0">
                    <a:solidFill>
                      <a:prstClr val="black"/>
                    </a:solidFill>
                    <a:latin typeface="Times New Roman" panose="02020603050405020304" pitchFamily="18" charset="0"/>
                    <a:cs typeface="Times New Roman" panose="02020603050405020304" pitchFamily="18" charset="0"/>
                  </a:rPr>
                  <a:t>axis.</a:t>
                </a:r>
              </a:p>
            </p:txBody>
          </p:sp>
        </mc:Choice>
        <mc:Fallback xmlns="">
          <p:sp>
            <p:nvSpPr>
              <p:cNvPr id="8" name="Rectangle 7">
                <a:extLst>
                  <a:ext uri="{FF2B5EF4-FFF2-40B4-BE49-F238E27FC236}">
                    <a16:creationId xmlns:a16="http://schemas.microsoft.com/office/drawing/2014/main" id="{A6988988-E5FC-6622-E6A4-C0456C27AD4E}"/>
                  </a:ext>
                </a:extLst>
              </p:cNvPr>
              <p:cNvSpPr>
                <a:spLocks noRot="1" noChangeAspect="1" noMove="1" noResize="1" noEditPoints="1" noAdjustHandles="1" noChangeArrowheads="1" noChangeShapeType="1" noTextEdit="1"/>
              </p:cNvSpPr>
              <p:nvPr/>
            </p:nvSpPr>
            <p:spPr>
              <a:xfrm>
                <a:off x="489613" y="1064862"/>
                <a:ext cx="8085666" cy="707886"/>
              </a:xfrm>
              <a:prstGeom prst="rect">
                <a:avLst/>
              </a:prstGeom>
              <a:blipFill>
                <a:blip r:embed="rId2"/>
                <a:stretch>
                  <a:fillRect l="-754" t="-5172" b="-1465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8442C73E-E428-4126-AC4F-4C1990ACE48E}"/>
              </a:ext>
            </a:extLst>
          </p:cNvPr>
          <p:cNvPicPr>
            <a:picLocks noChangeAspect="1"/>
          </p:cNvPicPr>
          <p:nvPr/>
        </p:nvPicPr>
        <p:blipFill>
          <a:blip r:embed="rId3"/>
          <a:stretch>
            <a:fillRect/>
          </a:stretch>
        </p:blipFill>
        <p:spPr>
          <a:xfrm>
            <a:off x="607334" y="1858623"/>
            <a:ext cx="5248275" cy="885825"/>
          </a:xfrm>
          <a:prstGeom prst="rect">
            <a:avLst/>
          </a:prstGeom>
        </p:spPr>
      </p:pic>
      <p:pic>
        <p:nvPicPr>
          <p:cNvPr id="10" name="Picture 9">
            <a:extLst>
              <a:ext uri="{FF2B5EF4-FFF2-40B4-BE49-F238E27FC236}">
                <a16:creationId xmlns:a16="http://schemas.microsoft.com/office/drawing/2014/main" id="{546D6709-6BAC-B701-C1CB-BE3EC10A51EB}"/>
              </a:ext>
            </a:extLst>
          </p:cNvPr>
          <p:cNvPicPr>
            <a:picLocks noChangeAspect="1"/>
          </p:cNvPicPr>
          <p:nvPr/>
        </p:nvPicPr>
        <p:blipFill>
          <a:blip r:embed="rId4"/>
          <a:stretch>
            <a:fillRect/>
          </a:stretch>
        </p:blipFill>
        <p:spPr>
          <a:xfrm>
            <a:off x="2467586" y="2809128"/>
            <a:ext cx="4394854" cy="3534820"/>
          </a:xfrm>
          <a:prstGeom prst="rect">
            <a:avLst/>
          </a:prstGeom>
        </p:spPr>
      </p:pic>
    </p:spTree>
    <p:extLst>
      <p:ext uri="{BB962C8B-B14F-4D97-AF65-F5344CB8AC3E}">
        <p14:creationId xmlns:p14="http://schemas.microsoft.com/office/powerpoint/2010/main" val="1032527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BDCD8A-6F81-3FFE-7237-D0FFA6045828}"/>
              </a:ext>
            </a:extLst>
          </p:cNvPr>
          <p:cNvSpPr>
            <a:spLocks noGrp="1"/>
          </p:cNvSpPr>
          <p:nvPr>
            <p:ph type="sldNum" sz="quarter" idx="10"/>
          </p:nvPr>
        </p:nvSpPr>
        <p:spPr/>
        <p:txBody>
          <a:bodyPr/>
          <a:lstStyle/>
          <a:p>
            <a:fld id="{68151E55-6873-49E2-B8D5-2F265E6F1973}" type="slidenum">
              <a:rPr lang="en-US" smtClean="0"/>
              <a:t>44</a:t>
            </a:fld>
            <a:endParaRPr lang="en-US" dirty="0"/>
          </a:p>
        </p:txBody>
      </p:sp>
      <p:sp>
        <p:nvSpPr>
          <p:cNvPr id="7" name="TextBox 6">
            <a:extLst>
              <a:ext uri="{FF2B5EF4-FFF2-40B4-BE49-F238E27FC236}">
                <a16:creationId xmlns:a16="http://schemas.microsoft.com/office/drawing/2014/main" id="{1166F236-CBD9-7699-A920-97F41A573293}"/>
              </a:ext>
            </a:extLst>
          </p:cNvPr>
          <p:cNvSpPr txBox="1"/>
          <p:nvPr/>
        </p:nvSpPr>
        <p:spPr>
          <a:xfrm>
            <a:off x="489613" y="6647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Specialized plot commands:</a:t>
            </a:r>
          </a:p>
        </p:txBody>
      </p:sp>
      <p:graphicFrame>
        <p:nvGraphicFramePr>
          <p:cNvPr id="8" name="Table 2">
            <a:extLst>
              <a:ext uri="{FF2B5EF4-FFF2-40B4-BE49-F238E27FC236}">
                <a16:creationId xmlns:a16="http://schemas.microsoft.com/office/drawing/2014/main" id="{80BDC127-FE72-EC8C-F89B-EE4FE64F4878}"/>
              </a:ext>
            </a:extLst>
          </p:cNvPr>
          <p:cNvGraphicFramePr>
            <a:graphicFrameLocks noGrp="1"/>
          </p:cNvGraphicFramePr>
          <p:nvPr>
            <p:extLst>
              <p:ext uri="{D42A27DB-BD31-4B8C-83A1-F6EECF244321}">
                <p14:modId xmlns:p14="http://schemas.microsoft.com/office/powerpoint/2010/main" val="1899058063"/>
              </p:ext>
            </p:extLst>
          </p:nvPr>
        </p:nvGraphicFramePr>
        <p:xfrm>
          <a:off x="489613" y="1129542"/>
          <a:ext cx="8085666" cy="3657600"/>
        </p:xfrm>
        <a:graphic>
          <a:graphicData uri="http://schemas.openxmlformats.org/drawingml/2006/table">
            <a:tbl>
              <a:tblPr firstRow="1" bandRow="1"/>
              <a:tblGrid>
                <a:gridCol w="2653082">
                  <a:extLst>
                    <a:ext uri="{9D8B030D-6E8A-4147-A177-3AD203B41FA5}">
                      <a16:colId xmlns:a16="http://schemas.microsoft.com/office/drawing/2014/main" val="20000"/>
                    </a:ext>
                  </a:extLst>
                </a:gridCol>
                <a:gridCol w="5432584">
                  <a:extLst>
                    <a:ext uri="{9D8B030D-6E8A-4147-A177-3AD203B41FA5}">
                      <a16:colId xmlns:a16="http://schemas.microsoft.com/office/drawing/2014/main" val="20001"/>
                    </a:ext>
                  </a:extLst>
                </a:gridCol>
              </a:tblGrid>
              <a:tr h="406400">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altLang="en-US" sz="2000" b="1" dirty="0">
                          <a:solidFill>
                            <a:schemeClr val="tx1"/>
                          </a:solidFill>
                          <a:latin typeface="Times New Roman" panose="02020603050405020304" pitchFamily="18" charset="0"/>
                          <a:cs typeface="Times New Roman" panose="02020603050405020304" pitchFamily="18" charset="0"/>
                        </a:rPr>
                        <a:t>Command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algn="just"/>
                      <a:r>
                        <a:rPr lang="en-US" altLang="en-US" sz="2000" b="1" dirty="0">
                          <a:solidFill>
                            <a:schemeClr val="tx1"/>
                          </a:solidFill>
                          <a:latin typeface="Times New Roman" panose="02020603050405020304" pitchFamily="18" charset="0"/>
                          <a:cs typeface="Times New Roman" panose="02020603050405020304" pitchFamily="18" charset="0"/>
                        </a:rPr>
                        <a:t>Description</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40640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altLang="en-US" sz="2000" dirty="0">
                          <a:solidFill>
                            <a:schemeClr val="tx1"/>
                          </a:solidFill>
                          <a:latin typeface="Times New Roman" panose="02020603050405020304" pitchFamily="18" charset="0"/>
                          <a:cs typeface="Times New Roman" panose="02020603050405020304" pitchFamily="18" charset="0"/>
                        </a:rPr>
                        <a:t>bar(</a:t>
                      </a:r>
                      <a:r>
                        <a:rPr lang="en-US" altLang="en-US" sz="2000" dirty="0" err="1">
                          <a:solidFill>
                            <a:schemeClr val="tx1"/>
                          </a:solidFill>
                          <a:latin typeface="Times New Roman" panose="02020603050405020304" pitchFamily="18" charset="0"/>
                          <a:cs typeface="Times New Roman" panose="02020603050405020304" pitchFamily="18" charset="0"/>
                        </a:rPr>
                        <a:t>x,y</a:t>
                      </a:r>
                      <a:r>
                        <a:rPr lang="en-US" altLang="en-US" sz="2000" dirty="0">
                          <a:solidFill>
                            <a:schemeClr val="tx1"/>
                          </a:solidFill>
                          <a:latin typeface="Times New Roman" panose="02020603050405020304" pitchFamily="18" charset="0"/>
                          <a:cs typeface="Times New Roman" panose="02020603050405020304" pitchFamily="18" charset="0"/>
                        </a:rPr>
                        <a:t>)</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just"/>
                      <a:r>
                        <a:rPr lang="en-US" altLang="en-US" sz="2000" dirty="0">
                          <a:solidFill>
                            <a:schemeClr val="tx1"/>
                          </a:solidFill>
                          <a:latin typeface="Times New Roman" panose="02020603050405020304" pitchFamily="18" charset="0"/>
                          <a:cs typeface="Times New Roman" panose="02020603050405020304" pitchFamily="18" charset="0"/>
                        </a:rPr>
                        <a:t>Creates a bar chart of y versus x.</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71120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altLang="en-US" sz="2000" dirty="0" err="1">
                          <a:solidFill>
                            <a:schemeClr val="tx1"/>
                          </a:solidFill>
                          <a:latin typeface="Times New Roman" panose="02020603050405020304" pitchFamily="18" charset="0"/>
                          <a:cs typeface="Times New Roman" panose="02020603050405020304" pitchFamily="18" charset="0"/>
                        </a:rPr>
                        <a:t>plotyy</a:t>
                      </a:r>
                      <a:r>
                        <a:rPr lang="en-US" altLang="en-US" sz="2000" dirty="0">
                          <a:solidFill>
                            <a:schemeClr val="tx1"/>
                          </a:solidFill>
                          <a:latin typeface="Times New Roman" panose="02020603050405020304" pitchFamily="18" charset="0"/>
                          <a:cs typeface="Times New Roman" panose="02020603050405020304" pitchFamily="18" charset="0"/>
                        </a:rPr>
                        <a:t>(x1,y1,x2,y2)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just"/>
                      <a:r>
                        <a:rPr lang="en-US" altLang="en-US" sz="2000" dirty="0">
                          <a:solidFill>
                            <a:schemeClr val="tx1"/>
                          </a:solidFill>
                          <a:latin typeface="Times New Roman" panose="02020603050405020304" pitchFamily="18" charset="0"/>
                          <a:cs typeface="Times New Roman" panose="02020603050405020304" pitchFamily="18" charset="0"/>
                        </a:rPr>
                        <a:t>Produces a plot with two </a:t>
                      </a:r>
                      <a:r>
                        <a:rPr lang="en-US" altLang="en-US" sz="2000" i="1" dirty="0">
                          <a:solidFill>
                            <a:schemeClr val="tx1"/>
                          </a:solidFill>
                          <a:latin typeface="Times New Roman" panose="02020603050405020304" pitchFamily="18" charset="0"/>
                          <a:cs typeface="Times New Roman" panose="02020603050405020304" pitchFamily="18" charset="0"/>
                        </a:rPr>
                        <a:t>y</a:t>
                      </a:r>
                      <a:r>
                        <a:rPr lang="en-US" altLang="en-US" sz="2000" dirty="0">
                          <a:solidFill>
                            <a:schemeClr val="tx1"/>
                          </a:solidFill>
                          <a:latin typeface="Times New Roman" panose="02020603050405020304" pitchFamily="18" charset="0"/>
                          <a:cs typeface="Times New Roman" panose="02020603050405020304" pitchFamily="18" charset="0"/>
                        </a:rPr>
                        <a:t>-axes, y1 on the left and y2 on the right.</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132080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just"/>
                      <a:r>
                        <a:rPr lang="en-US" altLang="en-US" sz="2000" dirty="0">
                          <a:solidFill>
                            <a:schemeClr val="tx1"/>
                          </a:solidFill>
                          <a:latin typeface="Times New Roman" panose="02020603050405020304" pitchFamily="18" charset="0"/>
                          <a:cs typeface="Times New Roman" panose="02020603050405020304" pitchFamily="18" charset="0"/>
                        </a:rPr>
                        <a:t>polar(</a:t>
                      </a:r>
                      <a:r>
                        <a:rPr lang="en-US" altLang="en-US" sz="2000" dirty="0" err="1">
                          <a:solidFill>
                            <a:schemeClr val="tx1"/>
                          </a:solidFill>
                          <a:latin typeface="Times New Roman" panose="02020603050405020304" pitchFamily="18" charset="0"/>
                          <a:cs typeface="Times New Roman" panose="02020603050405020304" pitchFamily="18" charset="0"/>
                        </a:rPr>
                        <a:t>theta,r,’type</a:t>
                      </a:r>
                      <a:r>
                        <a:rPr lang="en-US" altLang="en-US"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just"/>
                      <a:r>
                        <a:rPr lang="en-US" altLang="en-US" sz="2000" dirty="0">
                          <a:solidFill>
                            <a:schemeClr val="tx1"/>
                          </a:solidFill>
                          <a:latin typeface="Times New Roman" panose="02020603050405020304" pitchFamily="18" charset="0"/>
                          <a:cs typeface="Times New Roman" panose="02020603050405020304" pitchFamily="18" charset="0"/>
                        </a:rPr>
                        <a:t>Produces a polar plot from the polar coordinates theta and r, using the line type, data marker, and colors specified in the string type.</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r h="40640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just"/>
                      <a:r>
                        <a:rPr lang="en-US" altLang="en-US" sz="2000" dirty="0">
                          <a:solidFill>
                            <a:schemeClr val="tx1"/>
                          </a:solidFill>
                          <a:latin typeface="Times New Roman" panose="02020603050405020304" pitchFamily="18" charset="0"/>
                          <a:cs typeface="Times New Roman" panose="02020603050405020304" pitchFamily="18" charset="0"/>
                        </a:rPr>
                        <a:t>stairs(</a:t>
                      </a:r>
                      <a:r>
                        <a:rPr lang="en-US" altLang="en-US" sz="2000" dirty="0" err="1">
                          <a:solidFill>
                            <a:schemeClr val="tx1"/>
                          </a:solidFill>
                          <a:latin typeface="Times New Roman" panose="02020603050405020304" pitchFamily="18" charset="0"/>
                          <a:cs typeface="Times New Roman" panose="02020603050405020304" pitchFamily="18" charset="0"/>
                        </a:rPr>
                        <a:t>x,y</a:t>
                      </a:r>
                      <a:r>
                        <a:rPr lang="en-US" altLang="en-US"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just"/>
                      <a:r>
                        <a:rPr lang="en-US" altLang="en-US" sz="2000" dirty="0">
                          <a:solidFill>
                            <a:schemeClr val="tx1"/>
                          </a:solidFill>
                          <a:latin typeface="Times New Roman" panose="02020603050405020304" pitchFamily="18" charset="0"/>
                          <a:cs typeface="Times New Roman" panose="02020603050405020304" pitchFamily="18" charset="0"/>
                        </a:rPr>
                        <a:t>Produces a stairs plot of y versus x.</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40640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just"/>
                      <a:r>
                        <a:rPr lang="en-US" altLang="en-US" sz="2000" dirty="0">
                          <a:solidFill>
                            <a:schemeClr val="tx1"/>
                          </a:solidFill>
                          <a:latin typeface="Times New Roman" panose="02020603050405020304" pitchFamily="18" charset="0"/>
                          <a:cs typeface="Times New Roman" panose="02020603050405020304" pitchFamily="18" charset="0"/>
                        </a:rPr>
                        <a:t>stem(</a:t>
                      </a:r>
                      <a:r>
                        <a:rPr lang="en-US" altLang="en-US" sz="2000" dirty="0" err="1">
                          <a:solidFill>
                            <a:schemeClr val="tx1"/>
                          </a:solidFill>
                          <a:latin typeface="Times New Roman" panose="02020603050405020304" pitchFamily="18" charset="0"/>
                          <a:cs typeface="Times New Roman" panose="02020603050405020304" pitchFamily="18" charset="0"/>
                        </a:rPr>
                        <a:t>x,y</a:t>
                      </a:r>
                      <a:r>
                        <a:rPr lang="en-US" altLang="en-US"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just"/>
                      <a:r>
                        <a:rPr lang="en-US" altLang="en-US" sz="2000" dirty="0">
                          <a:solidFill>
                            <a:schemeClr val="tx1"/>
                          </a:solidFill>
                          <a:latin typeface="Times New Roman" panose="02020603050405020304" pitchFamily="18" charset="0"/>
                          <a:cs typeface="Times New Roman" panose="02020603050405020304" pitchFamily="18" charset="0"/>
                        </a:rPr>
                        <a:t>Produces a stem plot of y versus x.</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58842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BDCD8A-6F81-3FFE-7237-D0FFA6045828}"/>
              </a:ext>
            </a:extLst>
          </p:cNvPr>
          <p:cNvSpPr>
            <a:spLocks noGrp="1"/>
          </p:cNvSpPr>
          <p:nvPr>
            <p:ph type="sldNum" sz="quarter" idx="10"/>
          </p:nvPr>
        </p:nvSpPr>
        <p:spPr/>
        <p:txBody>
          <a:bodyPr/>
          <a:lstStyle/>
          <a:p>
            <a:fld id="{68151E55-6873-49E2-B8D5-2F265E6F1973}" type="slidenum">
              <a:rPr lang="en-US" smtClean="0"/>
              <a:t>45</a:t>
            </a:fld>
            <a:endParaRPr lang="en-US" dirty="0"/>
          </a:p>
        </p:txBody>
      </p:sp>
      <p:sp>
        <p:nvSpPr>
          <p:cNvPr id="4" name="TextBox 3">
            <a:extLst>
              <a:ext uri="{FF2B5EF4-FFF2-40B4-BE49-F238E27FC236}">
                <a16:creationId xmlns:a16="http://schemas.microsoft.com/office/drawing/2014/main" id="{A03C56D9-D454-B929-B775-B673296C39E6}"/>
              </a:ext>
            </a:extLst>
          </p:cNvPr>
          <p:cNvSpPr txBox="1"/>
          <p:nvPr/>
        </p:nvSpPr>
        <p:spPr>
          <a:xfrm>
            <a:off x="489613" y="6647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Specialized plot commands:</a:t>
            </a:r>
          </a:p>
        </p:txBody>
      </p:sp>
      <p:pic>
        <p:nvPicPr>
          <p:cNvPr id="7" name="Picture 6">
            <a:extLst>
              <a:ext uri="{FF2B5EF4-FFF2-40B4-BE49-F238E27FC236}">
                <a16:creationId xmlns:a16="http://schemas.microsoft.com/office/drawing/2014/main" id="{73B4E219-C8D7-037E-3F7F-CD8D0B2F16B9}"/>
              </a:ext>
            </a:extLst>
          </p:cNvPr>
          <p:cNvPicPr>
            <a:picLocks noChangeAspect="1"/>
          </p:cNvPicPr>
          <p:nvPr/>
        </p:nvPicPr>
        <p:blipFill>
          <a:blip r:embed="rId2"/>
          <a:stretch>
            <a:fillRect/>
          </a:stretch>
        </p:blipFill>
        <p:spPr>
          <a:xfrm>
            <a:off x="187524" y="929742"/>
            <a:ext cx="3894341" cy="3103511"/>
          </a:xfrm>
          <a:prstGeom prst="rect">
            <a:avLst/>
          </a:prstGeom>
        </p:spPr>
      </p:pic>
      <p:pic>
        <p:nvPicPr>
          <p:cNvPr id="8" name="Picture 7">
            <a:extLst>
              <a:ext uri="{FF2B5EF4-FFF2-40B4-BE49-F238E27FC236}">
                <a16:creationId xmlns:a16="http://schemas.microsoft.com/office/drawing/2014/main" id="{4335C4AA-3A18-FEFF-538A-9E491C3D756C}"/>
              </a:ext>
            </a:extLst>
          </p:cNvPr>
          <p:cNvPicPr>
            <a:picLocks noChangeAspect="1"/>
          </p:cNvPicPr>
          <p:nvPr/>
        </p:nvPicPr>
        <p:blipFill>
          <a:blip r:embed="rId3"/>
          <a:stretch>
            <a:fillRect/>
          </a:stretch>
        </p:blipFill>
        <p:spPr>
          <a:xfrm>
            <a:off x="4805844" y="912968"/>
            <a:ext cx="3979220" cy="3103511"/>
          </a:xfrm>
          <a:prstGeom prst="rect">
            <a:avLst/>
          </a:prstGeom>
        </p:spPr>
      </p:pic>
      <p:pic>
        <p:nvPicPr>
          <p:cNvPr id="9" name="Picture 8">
            <a:extLst>
              <a:ext uri="{FF2B5EF4-FFF2-40B4-BE49-F238E27FC236}">
                <a16:creationId xmlns:a16="http://schemas.microsoft.com/office/drawing/2014/main" id="{4F923BA9-3410-36B6-683E-961E275AB4C6}"/>
              </a:ext>
            </a:extLst>
          </p:cNvPr>
          <p:cNvPicPr>
            <a:picLocks noChangeAspect="1"/>
          </p:cNvPicPr>
          <p:nvPr/>
        </p:nvPicPr>
        <p:blipFill>
          <a:blip r:embed="rId4"/>
          <a:stretch>
            <a:fillRect/>
          </a:stretch>
        </p:blipFill>
        <p:spPr>
          <a:xfrm>
            <a:off x="2548796" y="3690679"/>
            <a:ext cx="3798995" cy="3073116"/>
          </a:xfrm>
          <a:prstGeom prst="rect">
            <a:avLst/>
          </a:prstGeom>
        </p:spPr>
      </p:pic>
      <p:pic>
        <p:nvPicPr>
          <p:cNvPr id="10" name="Picture 9">
            <a:extLst>
              <a:ext uri="{FF2B5EF4-FFF2-40B4-BE49-F238E27FC236}">
                <a16:creationId xmlns:a16="http://schemas.microsoft.com/office/drawing/2014/main" id="{FF7CCD2F-059F-8A05-9AD2-E1360594C642}"/>
              </a:ext>
            </a:extLst>
          </p:cNvPr>
          <p:cNvPicPr>
            <a:picLocks noChangeAspect="1"/>
          </p:cNvPicPr>
          <p:nvPr/>
        </p:nvPicPr>
        <p:blipFill>
          <a:blip r:embed="rId5"/>
          <a:stretch>
            <a:fillRect/>
          </a:stretch>
        </p:blipFill>
        <p:spPr>
          <a:xfrm>
            <a:off x="653785" y="4548670"/>
            <a:ext cx="1428750" cy="1133475"/>
          </a:xfrm>
          <a:prstGeom prst="rect">
            <a:avLst/>
          </a:prstGeom>
        </p:spPr>
      </p:pic>
    </p:spTree>
    <p:extLst>
      <p:ext uri="{BB962C8B-B14F-4D97-AF65-F5344CB8AC3E}">
        <p14:creationId xmlns:p14="http://schemas.microsoft.com/office/powerpoint/2010/main" val="2110129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9474-ACAA-4A80-B091-39D9A96EAC94}"/>
              </a:ext>
            </a:extLst>
          </p:cNvPr>
          <p:cNvSpPr>
            <a:spLocks noGrp="1"/>
          </p:cNvSpPr>
          <p:nvPr>
            <p:ph type="title"/>
          </p:nvPr>
        </p:nvSpPr>
        <p:spPr>
          <a:xfrm>
            <a:off x="342900" y="136257"/>
            <a:ext cx="8458200" cy="922008"/>
          </a:xfrm>
        </p:spPr>
        <p:txBody>
          <a:bodyPr/>
          <a:lstStyle/>
          <a:p>
            <a:r>
              <a:rPr lang="en-GB" dirty="0"/>
              <a:t>A Polar Plot Showing an Orbit: Figure 5.2–7</a:t>
            </a:r>
            <a:endParaRPr lang="en-IN" dirty="0"/>
          </a:p>
        </p:txBody>
      </p:sp>
      <p:sp>
        <p:nvSpPr>
          <p:cNvPr id="3" name="Content Placeholder 2">
            <a:extLst>
              <a:ext uri="{FF2B5EF4-FFF2-40B4-BE49-F238E27FC236}">
                <a16:creationId xmlns:a16="http://schemas.microsoft.com/office/drawing/2014/main" id="{A76E25D9-3EE1-476F-9E59-95BA0702A0D6}"/>
              </a:ext>
            </a:extLst>
          </p:cNvPr>
          <p:cNvSpPr>
            <a:spLocks noGrp="1"/>
          </p:cNvSpPr>
          <p:nvPr>
            <p:ph sz="quarter" idx="11"/>
          </p:nvPr>
        </p:nvSpPr>
        <p:spPr>
          <a:xfrm>
            <a:off x="342900" y="1136667"/>
            <a:ext cx="5079582" cy="1207959"/>
          </a:xfrm>
        </p:spPr>
        <p:txBody>
          <a:bodyPr>
            <a:normAutofit fontScale="85000" lnSpcReduction="20000"/>
          </a:bodyPr>
          <a:lstStyle/>
          <a:p>
            <a:r>
              <a:rPr lang="en-IN" sz="2000" dirty="0"/>
              <a:t>% Code Fragment</a:t>
            </a:r>
          </a:p>
          <a:p>
            <a:r>
              <a:rPr lang="en-IN" sz="2000" dirty="0"/>
              <a:t>theta = 0:pi/90:2*pi;</a:t>
            </a:r>
          </a:p>
          <a:p>
            <a:r>
              <a:rPr lang="en-IN" sz="2000" dirty="0"/>
              <a:t>r = 2./(1−0.5*cos(theta));</a:t>
            </a:r>
          </a:p>
          <a:p>
            <a:r>
              <a:rPr lang="en-IN" sz="2000" dirty="0" err="1"/>
              <a:t>polarplot</a:t>
            </a:r>
            <a:r>
              <a:rPr lang="en-IN" sz="2000" dirty="0"/>
              <a:t>(</a:t>
            </a:r>
            <a:r>
              <a:rPr lang="en-IN" sz="2000" dirty="0" err="1"/>
              <a:t>theta,r</a:t>
            </a:r>
            <a:r>
              <a:rPr lang="en-IN" sz="2000" dirty="0"/>
              <a:t>)   % in Octave use polar(</a:t>
            </a:r>
            <a:r>
              <a:rPr lang="en-IN" sz="2000" dirty="0" err="1"/>
              <a:t>theta,r</a:t>
            </a:r>
            <a:r>
              <a:rPr lang="en-IN" sz="2000" dirty="0"/>
              <a:t>)</a:t>
            </a:r>
          </a:p>
        </p:txBody>
      </p:sp>
      <p:pic>
        <p:nvPicPr>
          <p:cNvPr id="12" name="Picture 3" descr="A polar plot showing an orbit having an eccentricity of 0.5.">
            <a:extLst>
              <a:ext uri="{FF2B5EF4-FFF2-40B4-BE49-F238E27FC236}">
                <a16:creationId xmlns:a16="http://schemas.microsoft.com/office/drawing/2014/main" id="{652470E1-A341-4C75-A5FF-32564F7338E1}"/>
              </a:ext>
            </a:extLst>
          </p:cNvPr>
          <p:cNvPicPr>
            <a:picLocks noChangeAspect="1" noChangeArrowheads="1"/>
          </p:cNvPicPr>
          <p:nvPr/>
        </p:nvPicPr>
        <p:blipFill>
          <a:blip r:embed="rId2" cstate="print"/>
          <a:srcRect/>
          <a:stretch>
            <a:fillRect/>
          </a:stretch>
        </p:blipFill>
        <p:spPr bwMode="auto">
          <a:xfrm>
            <a:off x="2032209" y="2416958"/>
            <a:ext cx="5079582" cy="3810000"/>
          </a:xfrm>
          <a:prstGeom prst="rect">
            <a:avLst/>
          </a:prstGeom>
          <a:noFill/>
          <a:ln w="9525" algn="ctr">
            <a:noFill/>
            <a:miter lim="800000"/>
            <a:headEnd/>
            <a:tailEnd/>
          </a:ln>
          <a:effectLst/>
        </p:spPr>
      </p:pic>
      <p:sp>
        <p:nvSpPr>
          <p:cNvPr id="9" name="Text Placeholder 8">
            <a:extLst>
              <a:ext uri="{FF2B5EF4-FFF2-40B4-BE49-F238E27FC236}">
                <a16:creationId xmlns:a16="http://schemas.microsoft.com/office/drawing/2014/main" id="{7F4D1F4D-EA29-4635-9D20-6A76D388B455}"/>
              </a:ext>
            </a:extLst>
          </p:cNvPr>
          <p:cNvSpPr>
            <a:spLocks noGrp="1"/>
          </p:cNvSpPr>
          <p:nvPr>
            <p:ph type="body" sz="quarter" idx="17"/>
          </p:nvPr>
        </p:nvSpPr>
        <p:spPr/>
        <p:txBody>
          <a:bodyPr/>
          <a:lstStyle/>
          <a:p>
            <a:r>
              <a:rPr lang="en-GB" dirty="0">
                <a:hlinkClick r:id="" action="ppaction://noaction"/>
              </a:rPr>
              <a:t>Access the text alternative for slide images.</a:t>
            </a:r>
            <a:endParaRPr lang="en-IN" dirty="0"/>
          </a:p>
        </p:txBody>
      </p:sp>
      <p:sp>
        <p:nvSpPr>
          <p:cNvPr id="11" name="Slide Number Placeholder 10">
            <a:extLst>
              <a:ext uri="{FF2B5EF4-FFF2-40B4-BE49-F238E27FC236}">
                <a16:creationId xmlns:a16="http://schemas.microsoft.com/office/drawing/2014/main" id="{41B47BE2-B4F7-4F7A-AAE3-E7B037F84AD2}"/>
              </a:ext>
            </a:extLst>
          </p:cNvPr>
          <p:cNvSpPr>
            <a:spLocks noGrp="1"/>
          </p:cNvSpPr>
          <p:nvPr>
            <p:ph type="sldNum" sz="quarter" idx="10"/>
          </p:nvPr>
        </p:nvSpPr>
        <p:spPr/>
        <p:txBody>
          <a:bodyPr/>
          <a:lstStyle/>
          <a:p>
            <a:fld id="{68151E55-6873-49E2-B8D5-2F265E6F1973}" type="slidenum">
              <a:rPr lang="en-US" smtClean="0"/>
              <a:t>46</a:t>
            </a:fld>
            <a:endParaRPr lang="en-US" dirty="0"/>
          </a:p>
        </p:txBody>
      </p:sp>
    </p:spTree>
    <p:extLst>
      <p:ext uri="{BB962C8B-B14F-4D97-AF65-F5344CB8AC3E}">
        <p14:creationId xmlns:p14="http://schemas.microsoft.com/office/powerpoint/2010/main" val="29902832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9474-ACAA-4A80-B091-39D9A96EAC94}"/>
              </a:ext>
            </a:extLst>
          </p:cNvPr>
          <p:cNvSpPr>
            <a:spLocks noGrp="1"/>
          </p:cNvSpPr>
          <p:nvPr>
            <p:ph type="title"/>
          </p:nvPr>
        </p:nvSpPr>
        <p:spPr>
          <a:xfrm>
            <a:off x="342900" y="136257"/>
            <a:ext cx="8458200" cy="922008"/>
          </a:xfrm>
        </p:spPr>
        <p:txBody>
          <a:bodyPr/>
          <a:lstStyle/>
          <a:p>
            <a:r>
              <a:rPr lang="en-GB" dirty="0"/>
              <a:t>The </a:t>
            </a:r>
            <a:r>
              <a:rPr lang="en-GB" dirty="0" err="1"/>
              <a:t>errorbar</a:t>
            </a:r>
            <a:r>
              <a:rPr lang="en-GB" dirty="0"/>
              <a:t> Command: Figure 5.2-8</a:t>
            </a:r>
            <a:endParaRPr lang="en-IN" dirty="0"/>
          </a:p>
        </p:txBody>
      </p:sp>
      <p:sp>
        <p:nvSpPr>
          <p:cNvPr id="3" name="Content Placeholder 2">
            <a:extLst>
              <a:ext uri="{FF2B5EF4-FFF2-40B4-BE49-F238E27FC236}">
                <a16:creationId xmlns:a16="http://schemas.microsoft.com/office/drawing/2014/main" id="{A76E25D9-3EE1-476F-9E59-95BA0702A0D6}"/>
              </a:ext>
            </a:extLst>
          </p:cNvPr>
          <p:cNvSpPr>
            <a:spLocks noGrp="1"/>
          </p:cNvSpPr>
          <p:nvPr>
            <p:ph sz="quarter" idx="11"/>
          </p:nvPr>
        </p:nvSpPr>
        <p:spPr>
          <a:xfrm>
            <a:off x="342900" y="889017"/>
            <a:ext cx="6696075" cy="1403133"/>
          </a:xfrm>
        </p:spPr>
        <p:txBody>
          <a:bodyPr>
            <a:normAutofit fontScale="77500" lnSpcReduction="20000"/>
          </a:bodyPr>
          <a:lstStyle/>
          <a:p>
            <a:r>
              <a:rPr lang="en-IN" sz="2000" dirty="0"/>
              <a:t>% Code Fragment</a:t>
            </a:r>
          </a:p>
          <a:p>
            <a:r>
              <a:rPr lang="en-IN" sz="2000" dirty="0"/>
              <a:t>x = </a:t>
            </a:r>
            <a:r>
              <a:rPr lang="en-IN" sz="2000" dirty="0" err="1"/>
              <a:t>linspace</a:t>
            </a:r>
            <a:r>
              <a:rPr lang="en-IN" sz="2000" dirty="0"/>
              <a:t>(0.1, pi, 20);</a:t>
            </a:r>
          </a:p>
          <a:p>
            <a:r>
              <a:rPr lang="en-IN" sz="2000" dirty="0" err="1"/>
              <a:t>approx</a:t>
            </a:r>
            <a:r>
              <a:rPr lang="en-IN" sz="2000" dirty="0"/>
              <a:t> = 1 - x.^2/2;</a:t>
            </a:r>
          </a:p>
          <a:p>
            <a:r>
              <a:rPr lang="en-IN" sz="2000" dirty="0"/>
              <a:t>error = </a:t>
            </a:r>
            <a:r>
              <a:rPr lang="en-IN" sz="2000" dirty="0" err="1"/>
              <a:t>approx</a:t>
            </a:r>
            <a:r>
              <a:rPr lang="en-IN" sz="2000" dirty="0"/>
              <a:t> - cos(x);</a:t>
            </a:r>
          </a:p>
          <a:p>
            <a:r>
              <a:rPr lang="en-IN" sz="2000" dirty="0" err="1"/>
              <a:t>errorbar</a:t>
            </a:r>
            <a:r>
              <a:rPr lang="en-IN" sz="2000" dirty="0"/>
              <a:t>(x, cos(x), error), legend('cos(x)'), title('Approximation = 1 - x^2/2')</a:t>
            </a:r>
          </a:p>
        </p:txBody>
      </p:sp>
      <p:pic>
        <p:nvPicPr>
          <p:cNvPr id="7" name="Picture 3" descr="A range graph of x against y-axis shows approximation equals 1 minus x2 over 2.">
            <a:extLst>
              <a:ext uri="{FF2B5EF4-FFF2-40B4-BE49-F238E27FC236}">
                <a16:creationId xmlns:a16="http://schemas.microsoft.com/office/drawing/2014/main" id="{743323F6-F463-4AD0-B9B2-2B25118EA0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5317" y="2446674"/>
            <a:ext cx="6009908" cy="380797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7F4D1F4D-EA29-4635-9D20-6A76D388B455}"/>
              </a:ext>
            </a:extLst>
          </p:cNvPr>
          <p:cNvSpPr>
            <a:spLocks noGrp="1"/>
          </p:cNvSpPr>
          <p:nvPr>
            <p:ph type="body" sz="quarter" idx="17"/>
          </p:nvPr>
        </p:nvSpPr>
        <p:spPr/>
        <p:txBody>
          <a:bodyPr/>
          <a:lstStyle/>
          <a:p>
            <a:r>
              <a:rPr lang="en-GB" dirty="0">
                <a:hlinkClick r:id="" action="ppaction://noaction"/>
              </a:rPr>
              <a:t>Access the text alternative for slide images.</a:t>
            </a:r>
            <a:endParaRPr lang="en-IN" dirty="0"/>
          </a:p>
        </p:txBody>
      </p:sp>
      <p:sp>
        <p:nvSpPr>
          <p:cNvPr id="11" name="Slide Number Placeholder 10">
            <a:extLst>
              <a:ext uri="{FF2B5EF4-FFF2-40B4-BE49-F238E27FC236}">
                <a16:creationId xmlns:a16="http://schemas.microsoft.com/office/drawing/2014/main" id="{41B47BE2-B4F7-4F7A-AAE3-E7B037F84AD2}"/>
              </a:ext>
            </a:extLst>
          </p:cNvPr>
          <p:cNvSpPr>
            <a:spLocks noGrp="1"/>
          </p:cNvSpPr>
          <p:nvPr>
            <p:ph type="sldNum" sz="quarter" idx="10"/>
          </p:nvPr>
        </p:nvSpPr>
        <p:spPr/>
        <p:txBody>
          <a:bodyPr/>
          <a:lstStyle/>
          <a:p>
            <a:fld id="{68151E55-6873-49E2-B8D5-2F265E6F1973}" type="slidenum">
              <a:rPr lang="en-US" smtClean="0"/>
              <a:t>47</a:t>
            </a:fld>
            <a:endParaRPr lang="en-US" dirty="0"/>
          </a:p>
        </p:txBody>
      </p:sp>
    </p:spTree>
    <p:extLst>
      <p:ext uri="{BB962C8B-B14F-4D97-AF65-F5344CB8AC3E}">
        <p14:creationId xmlns:p14="http://schemas.microsoft.com/office/powerpoint/2010/main" val="3830705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normAutofit/>
          </a:bodyPr>
          <a:lstStyle/>
          <a:p>
            <a:r>
              <a:rPr lang="en-US" dirty="0"/>
              <a:t>Plotting Implicit Functions</a:t>
            </a:r>
            <a:endParaRPr lang="en-US" sz="1200" dirty="0"/>
          </a:p>
        </p:txBody>
      </p:sp>
      <p:sp>
        <p:nvSpPr>
          <p:cNvPr id="13" name="Content Placeholder 12">
            <a:extLst>
              <a:ext uri="{FF2B5EF4-FFF2-40B4-BE49-F238E27FC236}">
                <a16:creationId xmlns:a16="http://schemas.microsoft.com/office/drawing/2014/main" id="{CBEE37A1-4C75-45A7-A356-3CC62DD0E070}"/>
              </a:ext>
            </a:extLst>
          </p:cNvPr>
          <p:cNvSpPr>
            <a:spLocks noGrp="1"/>
          </p:cNvSpPr>
          <p:nvPr>
            <p:ph sz="quarter" idx="11"/>
          </p:nvPr>
        </p:nvSpPr>
        <p:spPr>
          <a:xfrm>
            <a:off x="540476" y="1055914"/>
            <a:ext cx="8260624" cy="4746171"/>
          </a:xfrm>
        </p:spPr>
        <p:txBody>
          <a:bodyPr>
            <a:normAutofit/>
          </a:bodyPr>
          <a:lstStyle/>
          <a:p>
            <a:pPr>
              <a:spcBef>
                <a:spcPts val="1200"/>
              </a:spcBef>
              <a:spcAft>
                <a:spcPts val="600"/>
              </a:spcAft>
            </a:pPr>
            <a:r>
              <a:rPr lang="en-GB" sz="2000" dirty="0"/>
              <a:t>MATLAB provides the function </a:t>
            </a:r>
            <a:r>
              <a:rPr lang="en-GB" sz="2000" dirty="0" err="1">
                <a:latin typeface="Courier Std"/>
              </a:rPr>
              <a:t>fimplicit</a:t>
            </a:r>
            <a:r>
              <a:rPr lang="en-GB" sz="2000" dirty="0">
                <a:latin typeface="Courier Std"/>
              </a:rPr>
              <a:t>(f)</a:t>
            </a:r>
            <a:r>
              <a:rPr lang="en-GB" sz="2000" dirty="0"/>
              <a:t> to plot the implicit function defined by the equation </a:t>
            </a:r>
            <a:r>
              <a:rPr lang="en-GB" sz="2000" i="1" dirty="0"/>
              <a:t>f(</a:t>
            </a:r>
            <a:r>
              <a:rPr lang="en-GB" sz="2000" i="1" dirty="0" err="1"/>
              <a:t>x,y</a:t>
            </a:r>
            <a:r>
              <a:rPr lang="en-GB" sz="2000" i="1" dirty="0"/>
              <a:t>)</a:t>
            </a:r>
            <a:r>
              <a:rPr lang="en-GB" sz="2000" dirty="0"/>
              <a:t> = 0 over the default interval [−5 5] for </a:t>
            </a:r>
            <a:r>
              <a:rPr lang="en-GB" sz="2000" i="1" dirty="0"/>
              <a:t>x</a:t>
            </a:r>
            <a:r>
              <a:rPr lang="en-GB" sz="2000" dirty="0"/>
              <a:t> and </a:t>
            </a:r>
            <a:r>
              <a:rPr lang="en-GB" sz="2000" i="1" dirty="0"/>
              <a:t>y</a:t>
            </a:r>
            <a:r>
              <a:rPr lang="en-GB" sz="2000" dirty="0"/>
              <a:t>. For example, to plot the hyperbola defined by x^2 − y^2 − 1 = 0 over the default interval of [−5 5], you type</a:t>
            </a:r>
          </a:p>
          <a:p>
            <a:pPr>
              <a:spcBef>
                <a:spcPts val="1200"/>
              </a:spcBef>
              <a:spcAft>
                <a:spcPts val="600"/>
              </a:spcAft>
            </a:pPr>
            <a:r>
              <a:rPr lang="en-GB" sz="2000" dirty="0">
                <a:latin typeface="Courier Std"/>
              </a:rPr>
              <a:t>&gt;&gt;</a:t>
            </a:r>
            <a:r>
              <a:rPr lang="en-GB" sz="2000" dirty="0" err="1">
                <a:latin typeface="Courier Std"/>
              </a:rPr>
              <a:t>fimplicit</a:t>
            </a:r>
            <a:r>
              <a:rPr lang="en-GB" sz="2000" dirty="0">
                <a:latin typeface="Courier Std"/>
              </a:rPr>
              <a:t>(@(x,y) x.^2 − y.^2 − 1)</a:t>
            </a:r>
          </a:p>
          <a:p>
            <a:pPr>
              <a:spcBef>
                <a:spcPts val="1200"/>
              </a:spcBef>
              <a:spcAft>
                <a:spcPts val="600"/>
              </a:spcAft>
            </a:pPr>
            <a:r>
              <a:rPr lang="en-GB" sz="2000" dirty="0"/>
              <a:t>If the limits for </a:t>
            </a:r>
            <a:r>
              <a:rPr lang="en-GB" sz="2000" i="1" dirty="0"/>
              <a:t>x</a:t>
            </a:r>
            <a:r>
              <a:rPr lang="en-GB" sz="2000" dirty="0"/>
              <a:t> are [−2  2] and the limits for </a:t>
            </a:r>
            <a:r>
              <a:rPr lang="en-GB" sz="2000" i="1" dirty="0"/>
              <a:t>y</a:t>
            </a:r>
            <a:r>
              <a:rPr lang="en-GB" sz="2000" dirty="0"/>
              <a:t> are [−4  4], you would type</a:t>
            </a:r>
          </a:p>
          <a:p>
            <a:pPr>
              <a:spcBef>
                <a:spcPts val="1200"/>
              </a:spcBef>
              <a:spcAft>
                <a:spcPts val="600"/>
              </a:spcAft>
            </a:pPr>
            <a:r>
              <a:rPr lang="en-GB" sz="2000" dirty="0">
                <a:latin typeface="Courier Std"/>
              </a:rPr>
              <a:t>&gt;&gt;</a:t>
            </a:r>
            <a:r>
              <a:rPr lang="en-GB" sz="2000" dirty="0" err="1">
                <a:latin typeface="Courier Std"/>
              </a:rPr>
              <a:t>fimplicit</a:t>
            </a:r>
            <a:r>
              <a:rPr lang="en-GB" sz="2000" dirty="0">
                <a:latin typeface="Courier Std"/>
              </a:rPr>
              <a:t>(@(x,y) x.^2 − y.^2 − 1, [−2 2 −4 4])</a:t>
            </a:r>
          </a:p>
        </p:txBody>
      </p:sp>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48</a:t>
            </a:fld>
            <a:endParaRPr lang="en-US" dirty="0"/>
          </a:p>
        </p:txBody>
      </p:sp>
      <p:pic>
        <p:nvPicPr>
          <p:cNvPr id="5" name="Picture 4">
            <a:extLst>
              <a:ext uri="{FF2B5EF4-FFF2-40B4-BE49-F238E27FC236}">
                <a16:creationId xmlns:a16="http://schemas.microsoft.com/office/drawing/2014/main" id="{B9478D13-BEB6-5845-F459-A41C198061D1}"/>
              </a:ext>
            </a:extLst>
          </p:cNvPr>
          <p:cNvPicPr>
            <a:picLocks noChangeAspect="1"/>
          </p:cNvPicPr>
          <p:nvPr/>
        </p:nvPicPr>
        <p:blipFill>
          <a:blip r:embed="rId2"/>
          <a:stretch>
            <a:fillRect/>
          </a:stretch>
        </p:blipFill>
        <p:spPr>
          <a:xfrm>
            <a:off x="1023642" y="3919018"/>
            <a:ext cx="2897615" cy="2471152"/>
          </a:xfrm>
          <a:prstGeom prst="rect">
            <a:avLst/>
          </a:prstGeom>
        </p:spPr>
      </p:pic>
      <p:pic>
        <p:nvPicPr>
          <p:cNvPr id="6" name="Picture 5">
            <a:extLst>
              <a:ext uri="{FF2B5EF4-FFF2-40B4-BE49-F238E27FC236}">
                <a16:creationId xmlns:a16="http://schemas.microsoft.com/office/drawing/2014/main" id="{C9178BD5-4CC5-704A-92E7-CDDA0BBD565A}"/>
              </a:ext>
            </a:extLst>
          </p:cNvPr>
          <p:cNvPicPr>
            <a:picLocks noChangeAspect="1"/>
          </p:cNvPicPr>
          <p:nvPr/>
        </p:nvPicPr>
        <p:blipFill>
          <a:blip r:embed="rId3"/>
          <a:stretch>
            <a:fillRect/>
          </a:stretch>
        </p:blipFill>
        <p:spPr>
          <a:xfrm>
            <a:off x="5032748" y="3919018"/>
            <a:ext cx="3056425" cy="2471152"/>
          </a:xfrm>
          <a:prstGeom prst="rect">
            <a:avLst/>
          </a:prstGeom>
        </p:spPr>
      </p:pic>
    </p:spTree>
    <p:extLst>
      <p:ext uri="{BB962C8B-B14F-4D97-AF65-F5344CB8AC3E}">
        <p14:creationId xmlns:p14="http://schemas.microsoft.com/office/powerpoint/2010/main" val="2237989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normAutofit/>
          </a:bodyPr>
          <a:lstStyle/>
          <a:p>
            <a:r>
              <a:rPr lang="en-US" dirty="0"/>
              <a:t>Publishing Reports Containing Graphics </a:t>
            </a:r>
            <a:r>
              <a:rPr lang="en-US" sz="1200" dirty="0"/>
              <a:t>1</a:t>
            </a:r>
          </a:p>
        </p:txBody>
      </p:sp>
      <p:sp>
        <p:nvSpPr>
          <p:cNvPr id="13" name="Content Placeholder 12">
            <a:extLst>
              <a:ext uri="{FF2B5EF4-FFF2-40B4-BE49-F238E27FC236}">
                <a16:creationId xmlns:a16="http://schemas.microsoft.com/office/drawing/2014/main" id="{CBEE37A1-4C75-45A7-A356-3CC62DD0E070}"/>
              </a:ext>
            </a:extLst>
          </p:cNvPr>
          <p:cNvSpPr>
            <a:spLocks noGrp="1"/>
          </p:cNvSpPr>
          <p:nvPr>
            <p:ph sz="quarter" idx="11"/>
          </p:nvPr>
        </p:nvSpPr>
        <p:spPr>
          <a:xfrm>
            <a:off x="721627" y="1502229"/>
            <a:ext cx="7627893" cy="4746171"/>
          </a:xfrm>
        </p:spPr>
        <p:txBody>
          <a:bodyPr>
            <a:normAutofit/>
          </a:bodyPr>
          <a:lstStyle/>
          <a:p>
            <a:pPr>
              <a:spcBef>
                <a:spcPts val="1200"/>
              </a:spcBef>
              <a:spcAft>
                <a:spcPts val="600"/>
              </a:spcAft>
            </a:pPr>
            <a:r>
              <a:rPr lang="en-GB" dirty="0"/>
              <a:t>Open the Editor, type in the M-file that forms the basis of the report, and save it. Use the double percent character (%%) to indicate a section heading in the report. This character marks the beginning of a new cell, which is a group of commands. Use the </a:t>
            </a:r>
            <a:r>
              <a:rPr lang="en-GB" dirty="0">
                <a:latin typeface="Courier Std"/>
              </a:rPr>
              <a:t>publish</a:t>
            </a:r>
            <a:r>
              <a:rPr lang="en-GB" dirty="0"/>
              <a:t> and </a:t>
            </a:r>
            <a:r>
              <a:rPr lang="en-GB" dirty="0">
                <a:latin typeface="Courier Std"/>
              </a:rPr>
              <a:t>open</a:t>
            </a:r>
            <a:r>
              <a:rPr lang="en-GB" dirty="0"/>
              <a:t> functions to create the report in the desired format, such as HTML.</a:t>
            </a:r>
          </a:p>
        </p:txBody>
      </p:sp>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49</a:t>
            </a:fld>
            <a:endParaRPr lang="en-US" dirty="0"/>
          </a:p>
        </p:txBody>
      </p:sp>
    </p:spTree>
    <p:extLst>
      <p:ext uri="{BB962C8B-B14F-4D97-AF65-F5344CB8AC3E}">
        <p14:creationId xmlns:p14="http://schemas.microsoft.com/office/powerpoint/2010/main" val="190694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GB" dirty="0"/>
              <a:t>Obtaining a Hard Copy of the Plot</a:t>
            </a:r>
            <a:endParaRPr lang="en-US" sz="1200" dirty="0"/>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59" y="1502229"/>
            <a:ext cx="7534302" cy="4746171"/>
          </a:xfrm>
        </p:spPr>
        <p:txBody>
          <a:bodyPr/>
          <a:lstStyle/>
          <a:p>
            <a:r>
              <a:rPr lang="en-GB" dirty="0"/>
              <a:t>The plot will appear in the Figure window. You can obtain a hard copy of the plot in several ways:</a:t>
            </a:r>
          </a:p>
          <a:p>
            <a:pPr marL="457200" indent="-457200">
              <a:buFont typeface="+mj-lt"/>
              <a:buAutoNum type="arabicPeriod"/>
            </a:pPr>
            <a:r>
              <a:rPr lang="en-GB" dirty="0"/>
              <a:t>Use the menu system. Select </a:t>
            </a:r>
            <a:r>
              <a:rPr lang="en-GB" b="1" dirty="0"/>
              <a:t>Print</a:t>
            </a:r>
            <a:r>
              <a:rPr lang="en-GB" dirty="0"/>
              <a:t> on the File menu in the Figure window. Answer </a:t>
            </a:r>
            <a:r>
              <a:rPr lang="en-GB" b="1" dirty="0"/>
              <a:t>OK</a:t>
            </a:r>
            <a:r>
              <a:rPr lang="en-GB" dirty="0"/>
              <a:t> when you are prompted to continue the printing process.</a:t>
            </a:r>
          </a:p>
          <a:p>
            <a:pPr marL="457200" indent="-457200">
              <a:buFont typeface="+mj-lt"/>
              <a:buAutoNum type="arabicPeriod"/>
            </a:pPr>
            <a:r>
              <a:rPr lang="en-GB" dirty="0"/>
              <a:t>Type </a:t>
            </a:r>
            <a:r>
              <a:rPr lang="en-GB" dirty="0">
                <a:latin typeface="Courier Std"/>
              </a:rPr>
              <a:t>print</a:t>
            </a:r>
            <a:r>
              <a:rPr lang="en-GB" dirty="0"/>
              <a:t> at the command line. This command sends the current plot directly to the printer.</a:t>
            </a:r>
          </a:p>
          <a:p>
            <a:pPr marL="457200" indent="-457200">
              <a:buFont typeface="+mj-lt"/>
              <a:buAutoNum type="arabicPeriod"/>
            </a:pPr>
            <a:r>
              <a:rPr lang="en-GB" dirty="0"/>
              <a:t>Save the plot to a file to be printed later or imported into another application such as a word processor. You need to know something about graphics file formats to use this file properly. See the subsection </a:t>
            </a:r>
            <a:r>
              <a:rPr lang="en-GB" b="1" dirty="0"/>
              <a:t>Exporting Figures</a:t>
            </a:r>
            <a:r>
              <a:rPr lang="en-GB" dirty="0"/>
              <a:t>.</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28213794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normAutofit/>
          </a:bodyPr>
          <a:lstStyle/>
          <a:p>
            <a:r>
              <a:rPr lang="en-US" dirty="0"/>
              <a:t>Publishing Reports Containing Graphics </a:t>
            </a:r>
            <a:r>
              <a:rPr lang="en-US" sz="1200" dirty="0"/>
              <a:t>2</a:t>
            </a:r>
          </a:p>
        </p:txBody>
      </p:sp>
      <p:sp>
        <p:nvSpPr>
          <p:cNvPr id="13" name="Content Placeholder 12">
            <a:extLst>
              <a:ext uri="{FF2B5EF4-FFF2-40B4-BE49-F238E27FC236}">
                <a16:creationId xmlns:a16="http://schemas.microsoft.com/office/drawing/2014/main" id="{CBEE37A1-4C75-45A7-A356-3CC62DD0E070}"/>
              </a:ext>
            </a:extLst>
          </p:cNvPr>
          <p:cNvSpPr>
            <a:spLocks noGrp="1"/>
          </p:cNvSpPr>
          <p:nvPr>
            <p:ph sz="quarter" idx="11"/>
          </p:nvPr>
        </p:nvSpPr>
        <p:spPr>
          <a:xfrm>
            <a:off x="524053" y="1502229"/>
            <a:ext cx="8458199" cy="5171302"/>
          </a:xfrm>
        </p:spPr>
        <p:txBody>
          <a:bodyPr>
            <a:normAutofit/>
          </a:bodyPr>
          <a:lstStyle/>
          <a:p>
            <a:pPr>
              <a:spcBef>
                <a:spcPts val="1200"/>
              </a:spcBef>
              <a:spcAft>
                <a:spcPts val="600"/>
              </a:spcAft>
            </a:pPr>
            <a:r>
              <a:rPr lang="en-GB" sz="2000" dirty="0"/>
              <a:t>For example, the code is</a:t>
            </a:r>
          </a:p>
          <a:p>
            <a:pPr>
              <a:lnSpc>
                <a:spcPct val="90000"/>
              </a:lnSpc>
              <a:spcBef>
                <a:spcPts val="1800"/>
              </a:spcBef>
            </a:pPr>
            <a:r>
              <a:rPr lang="en-GB" sz="1800" dirty="0">
                <a:latin typeface="Courier Std"/>
              </a:rPr>
              <a:t>%% Example of Report Publishing: </a:t>
            </a:r>
          </a:p>
          <a:p>
            <a:pPr>
              <a:lnSpc>
                <a:spcPct val="90000"/>
              </a:lnSpc>
              <a:spcBef>
                <a:spcPts val="1200"/>
              </a:spcBef>
            </a:pPr>
            <a:r>
              <a:rPr lang="en-GB" sz="1800" dirty="0">
                <a:latin typeface="Courier Std"/>
              </a:rPr>
              <a:t>% Plotting the cubic y = x^3 − 6x^2 + 10x+4. </a:t>
            </a:r>
          </a:p>
          <a:p>
            <a:pPr>
              <a:lnSpc>
                <a:spcPct val="90000"/>
              </a:lnSpc>
              <a:spcBef>
                <a:spcPts val="1200"/>
              </a:spcBef>
            </a:pPr>
            <a:r>
              <a:rPr lang="en-GB" sz="1800" dirty="0">
                <a:latin typeface="Courier Std"/>
              </a:rPr>
              <a:t>%% Create the independent variable. </a:t>
            </a:r>
          </a:p>
          <a:p>
            <a:pPr>
              <a:lnSpc>
                <a:spcPct val="90000"/>
              </a:lnSpc>
              <a:spcBef>
                <a:spcPts val="1200"/>
              </a:spcBef>
            </a:pPr>
            <a:r>
              <a:rPr lang="en-GB" sz="1800" dirty="0">
                <a:latin typeface="Courier Std"/>
              </a:rPr>
              <a:t>x = </a:t>
            </a:r>
            <a:r>
              <a:rPr lang="en-GB" sz="1800" dirty="0" err="1">
                <a:latin typeface="Courier Std"/>
              </a:rPr>
              <a:t>linspace</a:t>
            </a:r>
            <a:r>
              <a:rPr lang="en-GB" sz="1800" dirty="0">
                <a:latin typeface="Courier Std"/>
              </a:rPr>
              <a:t>(0, 4, 300); % Use 300 points between 0 and 4.</a:t>
            </a:r>
          </a:p>
          <a:p>
            <a:pPr>
              <a:lnSpc>
                <a:spcPct val="90000"/>
              </a:lnSpc>
              <a:spcBef>
                <a:spcPts val="1200"/>
              </a:spcBef>
            </a:pPr>
            <a:r>
              <a:rPr lang="en-GB" sz="1800" dirty="0">
                <a:latin typeface="Courier Std"/>
              </a:rPr>
              <a:t>%% Define the cubic from its coefficients.</a:t>
            </a:r>
          </a:p>
          <a:p>
            <a:pPr>
              <a:lnSpc>
                <a:spcPct val="90000"/>
              </a:lnSpc>
              <a:spcBef>
                <a:spcPts val="1200"/>
              </a:spcBef>
            </a:pPr>
            <a:r>
              <a:rPr lang="en-GB" sz="1800" dirty="0">
                <a:latin typeface="Courier Std"/>
              </a:rPr>
              <a:t>p = [1, −6, 10, 4]; % p contains the coefficients. </a:t>
            </a:r>
          </a:p>
          <a:p>
            <a:pPr>
              <a:lnSpc>
                <a:spcPct val="90000"/>
              </a:lnSpc>
              <a:spcBef>
                <a:spcPts val="1200"/>
              </a:spcBef>
            </a:pPr>
            <a:r>
              <a:rPr lang="en-GB" sz="1800" dirty="0">
                <a:latin typeface="Courier Std"/>
              </a:rPr>
              <a:t>%% Plot the cubic.</a:t>
            </a:r>
          </a:p>
          <a:p>
            <a:pPr>
              <a:lnSpc>
                <a:spcPct val="90000"/>
              </a:lnSpc>
              <a:spcBef>
                <a:spcPts val="1200"/>
              </a:spcBef>
            </a:pPr>
            <a:r>
              <a:rPr lang="en-GB" sz="1800" dirty="0">
                <a:latin typeface="Courier Std"/>
              </a:rPr>
              <a:t>plot(</a:t>
            </a:r>
            <a:r>
              <a:rPr lang="en-GB" sz="1800" dirty="0" err="1">
                <a:latin typeface="Courier Std"/>
              </a:rPr>
              <a:t>x,polyval</a:t>
            </a:r>
            <a:r>
              <a:rPr lang="en-GB" sz="1800" dirty="0">
                <a:latin typeface="Courier Std"/>
              </a:rPr>
              <a:t>(</a:t>
            </a:r>
            <a:r>
              <a:rPr lang="en-GB" sz="1800" dirty="0" err="1">
                <a:latin typeface="Courier Std"/>
              </a:rPr>
              <a:t>p,x</a:t>
            </a:r>
            <a:r>
              <a:rPr lang="en-GB" sz="1800" dirty="0">
                <a:latin typeface="Courier Std"/>
              </a:rPr>
              <a:t>)), </a:t>
            </a:r>
            <a:r>
              <a:rPr lang="en-GB" sz="1800" dirty="0" err="1">
                <a:latin typeface="Courier Std"/>
              </a:rPr>
              <a:t>xlabel</a:t>
            </a:r>
            <a:r>
              <a:rPr lang="en-GB" sz="1800" dirty="0">
                <a:latin typeface="Courier Std"/>
              </a:rPr>
              <a:t>(‘x’), </a:t>
            </a:r>
            <a:r>
              <a:rPr lang="en-GB" sz="1800" dirty="0" err="1">
                <a:latin typeface="Courier Std"/>
              </a:rPr>
              <a:t>ylabel</a:t>
            </a:r>
            <a:r>
              <a:rPr lang="en-GB" sz="1800" dirty="0">
                <a:latin typeface="Courier Std"/>
              </a:rPr>
              <a:t>(‘y’),</a:t>
            </a:r>
          </a:p>
          <a:p>
            <a:pPr>
              <a:lnSpc>
                <a:spcPct val="90000"/>
              </a:lnSpc>
              <a:spcBef>
                <a:spcPts val="1200"/>
              </a:spcBef>
            </a:pPr>
            <a:r>
              <a:rPr lang="en-GB" sz="1800" dirty="0">
                <a:latin typeface="Courier Std"/>
              </a:rPr>
              <a:t>publish (‘</a:t>
            </a:r>
            <a:r>
              <a:rPr lang="en-GB" sz="1800" dirty="0" err="1">
                <a:latin typeface="Courier Std"/>
              </a:rPr>
              <a:t>polyplot</a:t>
            </a:r>
            <a:r>
              <a:rPr lang="en-GB" sz="1800" dirty="0">
                <a:latin typeface="Courier Std"/>
              </a:rPr>
              <a:t>’,‘html’),open html/polyplot.html</a:t>
            </a:r>
          </a:p>
          <a:p>
            <a:pPr>
              <a:spcBef>
                <a:spcPts val="1800"/>
              </a:spcBef>
              <a:spcAft>
                <a:spcPts val="600"/>
              </a:spcAft>
            </a:pPr>
            <a:r>
              <a:rPr lang="en-GB" sz="2000" dirty="0"/>
              <a:t>The report is shown on the next slide.</a:t>
            </a:r>
          </a:p>
        </p:txBody>
      </p:sp>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50</a:t>
            </a:fld>
            <a:endParaRPr lang="en-US" dirty="0"/>
          </a:p>
        </p:txBody>
      </p:sp>
    </p:spTree>
    <p:extLst>
      <p:ext uri="{BB962C8B-B14F-4D97-AF65-F5344CB8AC3E}">
        <p14:creationId xmlns:p14="http://schemas.microsoft.com/office/powerpoint/2010/main" val="1971145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9474-ACAA-4A80-B091-39D9A96EAC94}"/>
              </a:ext>
            </a:extLst>
          </p:cNvPr>
          <p:cNvSpPr>
            <a:spLocks noGrp="1"/>
          </p:cNvSpPr>
          <p:nvPr>
            <p:ph type="title"/>
          </p:nvPr>
        </p:nvSpPr>
        <p:spPr>
          <a:xfrm>
            <a:off x="342900" y="136257"/>
            <a:ext cx="8458200" cy="922008"/>
          </a:xfrm>
        </p:spPr>
        <p:txBody>
          <a:bodyPr/>
          <a:lstStyle/>
          <a:p>
            <a:r>
              <a:rPr lang="en-GB" dirty="0"/>
              <a:t>Example of Report Publishing</a:t>
            </a:r>
            <a:endParaRPr lang="en-IN" dirty="0"/>
          </a:p>
        </p:txBody>
      </p:sp>
      <p:sp>
        <p:nvSpPr>
          <p:cNvPr id="3" name="Content Placeholder 2">
            <a:extLst>
              <a:ext uri="{FF2B5EF4-FFF2-40B4-BE49-F238E27FC236}">
                <a16:creationId xmlns:a16="http://schemas.microsoft.com/office/drawing/2014/main" id="{A76E25D9-3EE1-476F-9E59-95BA0702A0D6}"/>
              </a:ext>
            </a:extLst>
          </p:cNvPr>
          <p:cNvSpPr>
            <a:spLocks noGrp="1"/>
          </p:cNvSpPr>
          <p:nvPr>
            <p:ph sz="quarter" idx="11"/>
          </p:nvPr>
        </p:nvSpPr>
        <p:spPr>
          <a:xfrm>
            <a:off x="342899" y="1136667"/>
            <a:ext cx="6321425" cy="3420343"/>
          </a:xfrm>
        </p:spPr>
        <p:txBody>
          <a:bodyPr>
            <a:normAutofit/>
          </a:bodyPr>
          <a:lstStyle/>
          <a:p>
            <a:r>
              <a:rPr lang="en-GB" sz="2000" dirty="0"/>
              <a:t>Plotting the cubic </a:t>
            </a:r>
            <a:r>
              <a:rPr lang="en-GB" sz="2000" i="1" dirty="0"/>
              <a:t>y</a:t>
            </a:r>
            <a:r>
              <a:rPr lang="en-GB" sz="2000" dirty="0"/>
              <a:t> = </a:t>
            </a:r>
            <a:r>
              <a:rPr lang="en-GB" sz="2000" i="1" dirty="0"/>
              <a:t>x</a:t>
            </a:r>
            <a:r>
              <a:rPr lang="en-GB" sz="2000" dirty="0"/>
              <a:t>^3 − 6</a:t>
            </a:r>
            <a:r>
              <a:rPr lang="en-GB" sz="2000" i="1" dirty="0"/>
              <a:t>x</a:t>
            </a:r>
            <a:r>
              <a:rPr lang="en-GB" sz="2000" dirty="0"/>
              <a:t>^2 + 10</a:t>
            </a:r>
            <a:r>
              <a:rPr lang="en-GB" sz="2000" i="1" dirty="0"/>
              <a:t>x</a:t>
            </a:r>
            <a:r>
              <a:rPr lang="en-GB" sz="2000" dirty="0"/>
              <a:t> + 4.</a:t>
            </a:r>
          </a:p>
          <a:p>
            <a:r>
              <a:rPr lang="en-GB" sz="2000" dirty="0"/>
              <a:t>Create the independent variable.</a:t>
            </a:r>
          </a:p>
          <a:p>
            <a:r>
              <a:rPr lang="en-GB" sz="2000" dirty="0"/>
              <a:t>x = </a:t>
            </a:r>
            <a:r>
              <a:rPr lang="en-GB" sz="2000" dirty="0" err="1"/>
              <a:t>linspace</a:t>
            </a:r>
            <a:r>
              <a:rPr lang="en-GB" sz="2000" dirty="0"/>
              <a:t> (0,4,300) ; % Use 300 points between 0 and 4.</a:t>
            </a:r>
          </a:p>
          <a:p>
            <a:r>
              <a:rPr lang="en-GB" sz="2000" dirty="0"/>
              <a:t>Define the cubic.</a:t>
            </a:r>
          </a:p>
          <a:p>
            <a:r>
              <a:rPr lang="en-GB" sz="2000" dirty="0"/>
              <a:t>p = [1,−6,10,4] ;  % p contains the coefficients.</a:t>
            </a:r>
          </a:p>
          <a:p>
            <a:r>
              <a:rPr lang="en-GB" sz="2000" dirty="0"/>
              <a:t>Plot the cubic.</a:t>
            </a:r>
          </a:p>
          <a:p>
            <a:r>
              <a:rPr lang="en-GB" sz="2000" dirty="0"/>
              <a:t>plot(</a:t>
            </a:r>
            <a:r>
              <a:rPr lang="en-GB" sz="2000" dirty="0" err="1"/>
              <a:t>x,polyval</a:t>
            </a:r>
            <a:r>
              <a:rPr lang="en-GB" sz="2000" dirty="0"/>
              <a:t> (</a:t>
            </a:r>
            <a:r>
              <a:rPr lang="en-GB" sz="2000" dirty="0" err="1"/>
              <a:t>p,x</a:t>
            </a:r>
            <a:r>
              <a:rPr lang="en-GB" sz="2000" dirty="0"/>
              <a:t>)),</a:t>
            </a:r>
            <a:r>
              <a:rPr lang="en-GB" sz="2000" dirty="0" err="1"/>
              <a:t>xlabel</a:t>
            </a:r>
            <a:r>
              <a:rPr lang="en-GB" sz="2000" dirty="0"/>
              <a:t>(’x’),</a:t>
            </a:r>
            <a:r>
              <a:rPr lang="en-GB" sz="2000" dirty="0" err="1"/>
              <a:t>ylabel</a:t>
            </a:r>
            <a:r>
              <a:rPr lang="en-GB" sz="2000" dirty="0"/>
              <a:t> (’y’)</a:t>
            </a:r>
          </a:p>
        </p:txBody>
      </p:sp>
      <p:pic>
        <p:nvPicPr>
          <p:cNvPr id="8" name="Picture 3" descr="A graph shows a curve increasing from (0, 4) to (4, 12) through (1.25, 9) &amp; (3, 7).">
            <a:extLst>
              <a:ext uri="{FF2B5EF4-FFF2-40B4-BE49-F238E27FC236}">
                <a16:creationId xmlns:a16="http://schemas.microsoft.com/office/drawing/2014/main" id="{387E27A9-C8FA-4FC4-B3E3-37E91C7E7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277850"/>
            <a:ext cx="3732791"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Placeholder 8" hidden="1">
            <a:extLst>
              <a:ext uri="{FF2B5EF4-FFF2-40B4-BE49-F238E27FC236}">
                <a16:creationId xmlns:a16="http://schemas.microsoft.com/office/drawing/2014/main" id="{7F4D1F4D-EA29-4635-9D20-6A76D388B455}"/>
              </a:ext>
            </a:extLst>
          </p:cNvPr>
          <p:cNvSpPr>
            <a:spLocks noGrp="1"/>
          </p:cNvSpPr>
          <p:nvPr>
            <p:ph type="body" sz="quarter" idx="17"/>
          </p:nvPr>
        </p:nvSpPr>
        <p:spPr/>
        <p:txBody>
          <a:bodyPr/>
          <a:lstStyle/>
          <a:p>
            <a:endParaRPr lang="en-IN" dirty="0"/>
          </a:p>
        </p:txBody>
      </p:sp>
      <p:sp>
        <p:nvSpPr>
          <p:cNvPr id="11" name="Slide Number Placeholder 10">
            <a:extLst>
              <a:ext uri="{FF2B5EF4-FFF2-40B4-BE49-F238E27FC236}">
                <a16:creationId xmlns:a16="http://schemas.microsoft.com/office/drawing/2014/main" id="{41B47BE2-B4F7-4F7A-AAE3-E7B037F84AD2}"/>
              </a:ext>
            </a:extLst>
          </p:cNvPr>
          <p:cNvSpPr>
            <a:spLocks noGrp="1"/>
          </p:cNvSpPr>
          <p:nvPr>
            <p:ph type="sldNum" sz="quarter" idx="10"/>
          </p:nvPr>
        </p:nvSpPr>
        <p:spPr/>
        <p:txBody>
          <a:bodyPr/>
          <a:lstStyle/>
          <a:p>
            <a:fld id="{68151E55-6873-49E2-B8D5-2F265E6F1973}" type="slidenum">
              <a:rPr lang="en-US" smtClean="0"/>
              <a:t>51</a:t>
            </a:fld>
            <a:endParaRPr lang="en-US" dirty="0"/>
          </a:p>
        </p:txBody>
      </p:sp>
    </p:spTree>
    <p:extLst>
      <p:ext uri="{BB962C8B-B14F-4D97-AF65-F5344CB8AC3E}">
        <p14:creationId xmlns:p14="http://schemas.microsoft.com/office/powerpoint/2010/main" val="50992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normAutofit/>
          </a:bodyPr>
          <a:lstStyle/>
          <a:p>
            <a:r>
              <a:rPr lang="en-US" dirty="0"/>
              <a:t>The Live Editor </a:t>
            </a:r>
            <a:r>
              <a:rPr lang="en-US" sz="1200" dirty="0"/>
              <a:t>1</a:t>
            </a:r>
          </a:p>
        </p:txBody>
      </p:sp>
      <p:sp>
        <p:nvSpPr>
          <p:cNvPr id="13" name="Content Placeholder 12">
            <a:extLst>
              <a:ext uri="{FF2B5EF4-FFF2-40B4-BE49-F238E27FC236}">
                <a16:creationId xmlns:a16="http://schemas.microsoft.com/office/drawing/2014/main" id="{CBEE37A1-4C75-45A7-A356-3CC62DD0E070}"/>
              </a:ext>
            </a:extLst>
          </p:cNvPr>
          <p:cNvSpPr>
            <a:spLocks noGrp="1"/>
          </p:cNvSpPr>
          <p:nvPr>
            <p:ph sz="quarter" idx="11"/>
          </p:nvPr>
        </p:nvSpPr>
        <p:spPr>
          <a:xfrm>
            <a:off x="721627" y="1502229"/>
            <a:ext cx="7507973" cy="4746171"/>
          </a:xfrm>
        </p:spPr>
        <p:txBody>
          <a:bodyPr>
            <a:normAutofit/>
          </a:bodyPr>
          <a:lstStyle/>
          <a:p>
            <a:pPr>
              <a:spcBef>
                <a:spcPts val="1200"/>
              </a:spcBef>
              <a:spcAft>
                <a:spcPts val="600"/>
              </a:spcAft>
            </a:pPr>
            <a:r>
              <a:rPr lang="en-GB" sz="2200" dirty="0"/>
              <a:t>A </a:t>
            </a:r>
            <a:r>
              <a:rPr lang="en-GB" sz="2200" i="1" dirty="0"/>
              <a:t>live script</a:t>
            </a:r>
            <a:r>
              <a:rPr lang="en-GB" sz="2200" dirty="0"/>
              <a:t> is an </a:t>
            </a:r>
            <a:r>
              <a:rPr lang="en-GB" sz="2200" i="1" dirty="0"/>
              <a:t>interactive</a:t>
            </a:r>
            <a:r>
              <a:rPr lang="en-GB" sz="2200" dirty="0"/>
              <a:t> document that contains output, including graphics, along with the code that produced them, together in a single interactive environment called the </a:t>
            </a:r>
            <a:r>
              <a:rPr lang="en-GB" sz="2200" i="1" dirty="0"/>
              <a:t>Live Editor</a:t>
            </a:r>
            <a:r>
              <a:rPr lang="en-GB" sz="2200" dirty="0"/>
              <a:t>. You can also include formatted text, images, hyperlinks, and equations to produce an interactive shareable narrative. Live scripts are stored in a file with the extension .</a:t>
            </a:r>
            <a:r>
              <a:rPr lang="en-GB" sz="2200" b="1" dirty="0"/>
              <a:t>mlx</a:t>
            </a:r>
            <a:r>
              <a:rPr lang="en-GB" sz="2200" dirty="0"/>
              <a:t>. You can convert the scripts to HTML or PDF files for publication.</a:t>
            </a:r>
          </a:p>
          <a:p>
            <a:pPr>
              <a:spcBef>
                <a:spcPts val="1200"/>
              </a:spcBef>
              <a:spcAft>
                <a:spcPts val="600"/>
              </a:spcAft>
            </a:pPr>
            <a:r>
              <a:rPr lang="en-GB" sz="2200" dirty="0"/>
              <a:t>The Live Editor enables you to work more efficiently because you can write, execute, and test code without leaving the environment, and you can run blocks of code individually or the whole file. You can see the results and graphics next to the code that produced them, and you can see errors at the file location where they occur.</a:t>
            </a:r>
          </a:p>
        </p:txBody>
      </p:sp>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52</a:t>
            </a:fld>
            <a:endParaRPr lang="en-US" dirty="0"/>
          </a:p>
        </p:txBody>
      </p:sp>
    </p:spTree>
    <p:extLst>
      <p:ext uri="{BB962C8B-B14F-4D97-AF65-F5344CB8AC3E}">
        <p14:creationId xmlns:p14="http://schemas.microsoft.com/office/powerpoint/2010/main" val="1310852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normAutofit/>
          </a:bodyPr>
          <a:lstStyle/>
          <a:p>
            <a:r>
              <a:rPr lang="en-US" dirty="0"/>
              <a:t>The Live Editor </a:t>
            </a:r>
            <a:r>
              <a:rPr lang="en-US" sz="1200" dirty="0"/>
              <a:t>2</a:t>
            </a:r>
          </a:p>
        </p:txBody>
      </p:sp>
      <p:sp>
        <p:nvSpPr>
          <p:cNvPr id="13" name="Content Placeholder 12">
            <a:extLst>
              <a:ext uri="{FF2B5EF4-FFF2-40B4-BE49-F238E27FC236}">
                <a16:creationId xmlns:a16="http://schemas.microsoft.com/office/drawing/2014/main" id="{CBEE37A1-4C75-45A7-A356-3CC62DD0E070}"/>
              </a:ext>
            </a:extLst>
          </p:cNvPr>
          <p:cNvSpPr>
            <a:spLocks noGrp="1"/>
          </p:cNvSpPr>
          <p:nvPr>
            <p:ph sz="quarter" idx="11"/>
          </p:nvPr>
        </p:nvSpPr>
        <p:spPr>
          <a:xfrm>
            <a:off x="721627" y="1502229"/>
            <a:ext cx="7507973" cy="5033482"/>
          </a:xfrm>
        </p:spPr>
        <p:txBody>
          <a:bodyPr>
            <a:normAutofit fontScale="92500"/>
          </a:bodyPr>
          <a:lstStyle/>
          <a:p>
            <a:pPr>
              <a:spcBef>
                <a:spcPts val="1200"/>
              </a:spcBef>
              <a:spcAft>
                <a:spcPts val="600"/>
              </a:spcAft>
            </a:pPr>
            <a:r>
              <a:rPr lang="en-GB" sz="2200" dirty="0"/>
              <a:t>The Live Editor enables you to work more efficiently because you can write, execute, and test code without leaving the environment, and you can run blocks of code individually or the whole file. You can see the results and graphics next to the code that produced them, and you can see errors at the file location where they occur.</a:t>
            </a:r>
          </a:p>
          <a:p>
            <a:pPr>
              <a:spcBef>
                <a:spcPts val="1200"/>
              </a:spcBef>
              <a:spcAft>
                <a:spcPts val="600"/>
              </a:spcAft>
            </a:pPr>
            <a:r>
              <a:rPr lang="en-GB" sz="2200" dirty="0"/>
              <a:t>Two ways to open a new live script are:</a:t>
            </a:r>
          </a:p>
          <a:p>
            <a:pPr marL="457200" indent="-457200">
              <a:spcBef>
                <a:spcPts val="1200"/>
              </a:spcBef>
              <a:spcAft>
                <a:spcPts val="600"/>
              </a:spcAft>
              <a:buFont typeface="+mj-lt"/>
              <a:buAutoNum type="arabicPeriod"/>
            </a:pPr>
            <a:r>
              <a:rPr lang="en-GB" sz="2200" dirty="0"/>
              <a:t>On the Home tab, in the New drop-down menu, select </a:t>
            </a:r>
            <a:r>
              <a:rPr lang="en-GB" sz="2200" b="1" dirty="0"/>
              <a:t>Live Script</a:t>
            </a:r>
            <a:r>
              <a:rPr lang="en-GB" sz="2200" dirty="0"/>
              <a:t>. Highlight the desired commands from the Command History, right-click, and select </a:t>
            </a:r>
            <a:r>
              <a:rPr lang="en-GB" sz="2200" b="1" dirty="0"/>
              <a:t>Create Live Script</a:t>
            </a:r>
            <a:r>
              <a:rPr lang="en-GB" sz="2200" dirty="0"/>
              <a:t>, or</a:t>
            </a:r>
          </a:p>
          <a:p>
            <a:pPr marL="457200" indent="-457200">
              <a:spcBef>
                <a:spcPts val="1200"/>
              </a:spcBef>
              <a:spcAft>
                <a:spcPts val="600"/>
              </a:spcAft>
              <a:buFont typeface="+mj-lt"/>
              <a:buAutoNum type="arabicPeriod"/>
            </a:pPr>
            <a:r>
              <a:rPr lang="en-GB" sz="2200" dirty="0"/>
              <a:t>Enter your code in the Live Editor. See next slide or Figure 5.1–4 for an example. After entering the code, click at the top of the blue boundary to the left. The code will run. In the example shown, the plot will appear after the third line of code is executed.</a:t>
            </a:r>
          </a:p>
        </p:txBody>
      </p:sp>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53</a:t>
            </a:fld>
            <a:endParaRPr lang="en-US" dirty="0"/>
          </a:p>
        </p:txBody>
      </p:sp>
    </p:spTree>
    <p:extLst>
      <p:ext uri="{BB962C8B-B14F-4D97-AF65-F5344CB8AC3E}">
        <p14:creationId xmlns:p14="http://schemas.microsoft.com/office/powerpoint/2010/main" val="2794659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9474-ACAA-4A80-B091-39D9A96EAC94}"/>
              </a:ext>
            </a:extLst>
          </p:cNvPr>
          <p:cNvSpPr>
            <a:spLocks noGrp="1"/>
          </p:cNvSpPr>
          <p:nvPr>
            <p:ph type="title"/>
          </p:nvPr>
        </p:nvSpPr>
        <p:spPr>
          <a:xfrm>
            <a:off x="342900" y="136257"/>
            <a:ext cx="8458200" cy="922008"/>
          </a:xfrm>
        </p:spPr>
        <p:txBody>
          <a:bodyPr/>
          <a:lstStyle/>
          <a:p>
            <a:r>
              <a:rPr lang="en-GB" dirty="0"/>
              <a:t>The Live Editor </a:t>
            </a:r>
            <a:r>
              <a:rPr lang="en-GB" sz="1200" dirty="0"/>
              <a:t>3</a:t>
            </a:r>
            <a:endParaRPr lang="en-IN" sz="1200" dirty="0"/>
          </a:p>
        </p:txBody>
      </p:sp>
      <p:pic>
        <p:nvPicPr>
          <p:cNvPr id="10" name="Picture 2" descr="Screengrab of the Live Editor with code and graphical output show a curve increasing from (0, 1) through (6, 4400).">
            <a:extLst>
              <a:ext uri="{FF2B5EF4-FFF2-40B4-BE49-F238E27FC236}">
                <a16:creationId xmlns:a16="http://schemas.microsoft.com/office/drawing/2014/main" id="{F428D403-3FCC-4E39-96AE-6A0465E48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704" y="933140"/>
            <a:ext cx="8162591" cy="5303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Placeholder 8" hidden="1">
            <a:extLst>
              <a:ext uri="{FF2B5EF4-FFF2-40B4-BE49-F238E27FC236}">
                <a16:creationId xmlns:a16="http://schemas.microsoft.com/office/drawing/2014/main" id="{7F4D1F4D-EA29-4635-9D20-6A76D388B455}"/>
              </a:ext>
            </a:extLst>
          </p:cNvPr>
          <p:cNvSpPr>
            <a:spLocks noGrp="1"/>
          </p:cNvSpPr>
          <p:nvPr>
            <p:ph type="body" sz="quarter" idx="17"/>
          </p:nvPr>
        </p:nvSpPr>
        <p:spPr/>
        <p:txBody>
          <a:bodyPr/>
          <a:lstStyle/>
          <a:p>
            <a:r>
              <a:rPr lang="en-GB" dirty="0"/>
              <a:t>Access the text alternative for slide images.</a:t>
            </a:r>
            <a:endParaRPr lang="en-IN" dirty="0"/>
          </a:p>
        </p:txBody>
      </p:sp>
      <p:sp>
        <p:nvSpPr>
          <p:cNvPr id="6" name="Text Placeholder 9">
            <a:extLst>
              <a:ext uri="{FF2B5EF4-FFF2-40B4-BE49-F238E27FC236}">
                <a16:creationId xmlns:a16="http://schemas.microsoft.com/office/drawing/2014/main" id="{6D3F13BC-064E-4E44-B1A1-53A6E0178848}"/>
              </a:ext>
            </a:extLst>
          </p:cNvPr>
          <p:cNvSpPr>
            <a:spLocks noGrp="1"/>
          </p:cNvSpPr>
          <p:nvPr>
            <p:ph type="body" sz="quarter" idx="18" hasCustomPrompt="1"/>
          </p:nvPr>
        </p:nvSpPr>
        <p:spPr>
          <a:xfrm>
            <a:off x="3823565" y="6664758"/>
            <a:ext cx="4738688" cy="179387"/>
          </a:xfrm>
        </p:spPr>
        <p:txBody>
          <a:bodyPr>
            <a:noAutofit/>
          </a:bodyPr>
          <a:lstStyle>
            <a:lvl1pPr algn="r">
              <a:defRPr sz="800"/>
            </a:lvl1pPr>
            <a:lvl2pPr algn="r">
              <a:defRPr sz="800"/>
            </a:lvl2pPr>
            <a:lvl3pPr algn="r">
              <a:defRPr sz="800"/>
            </a:lvl3pPr>
            <a:lvl4pPr algn="r">
              <a:defRPr sz="800"/>
            </a:lvl4pPr>
            <a:lvl5pPr algn="r">
              <a:defRPr sz="800"/>
            </a:lvl5pPr>
          </a:lstStyle>
          <a:p>
            <a:r>
              <a:rPr lang="en-US" i="1" dirty="0"/>
              <a:t>Source: MATLAB </a:t>
            </a:r>
          </a:p>
        </p:txBody>
      </p:sp>
      <p:sp>
        <p:nvSpPr>
          <p:cNvPr id="11" name="Slide Number Placeholder 10">
            <a:extLst>
              <a:ext uri="{FF2B5EF4-FFF2-40B4-BE49-F238E27FC236}">
                <a16:creationId xmlns:a16="http://schemas.microsoft.com/office/drawing/2014/main" id="{41B47BE2-B4F7-4F7A-AAE3-E7B037F84AD2}"/>
              </a:ext>
            </a:extLst>
          </p:cNvPr>
          <p:cNvSpPr>
            <a:spLocks noGrp="1"/>
          </p:cNvSpPr>
          <p:nvPr>
            <p:ph type="sldNum" sz="quarter" idx="10"/>
          </p:nvPr>
        </p:nvSpPr>
        <p:spPr/>
        <p:txBody>
          <a:bodyPr/>
          <a:lstStyle/>
          <a:p>
            <a:fld id="{68151E55-6873-49E2-B8D5-2F265E6F1973}" type="slidenum">
              <a:rPr lang="en-US" smtClean="0"/>
              <a:t>54</a:t>
            </a:fld>
            <a:endParaRPr lang="en-US" dirty="0"/>
          </a:p>
        </p:txBody>
      </p:sp>
    </p:spTree>
    <p:extLst>
      <p:ext uri="{BB962C8B-B14F-4D97-AF65-F5344CB8AC3E}">
        <p14:creationId xmlns:p14="http://schemas.microsoft.com/office/powerpoint/2010/main" val="5587037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normAutofit/>
          </a:bodyPr>
          <a:lstStyle/>
          <a:p>
            <a:r>
              <a:rPr lang="en-US" dirty="0"/>
              <a:t>Interactive Plotting in MATLAB </a:t>
            </a:r>
            <a:r>
              <a:rPr lang="en-US" sz="1200" dirty="0"/>
              <a:t>1</a:t>
            </a:r>
          </a:p>
        </p:txBody>
      </p:sp>
      <p:sp>
        <p:nvSpPr>
          <p:cNvPr id="13" name="Content Placeholder 12">
            <a:extLst>
              <a:ext uri="{FF2B5EF4-FFF2-40B4-BE49-F238E27FC236}">
                <a16:creationId xmlns:a16="http://schemas.microsoft.com/office/drawing/2014/main" id="{CBEE37A1-4C75-45A7-A356-3CC62DD0E070}"/>
              </a:ext>
            </a:extLst>
          </p:cNvPr>
          <p:cNvSpPr>
            <a:spLocks noGrp="1"/>
          </p:cNvSpPr>
          <p:nvPr>
            <p:ph sz="quarter" idx="11"/>
          </p:nvPr>
        </p:nvSpPr>
        <p:spPr>
          <a:xfrm>
            <a:off x="721627" y="1159328"/>
            <a:ext cx="7761973" cy="5254171"/>
          </a:xfrm>
        </p:spPr>
        <p:txBody>
          <a:bodyPr>
            <a:normAutofit fontScale="70000" lnSpcReduction="20000"/>
          </a:bodyPr>
          <a:lstStyle/>
          <a:p>
            <a:pPr>
              <a:spcBef>
                <a:spcPts val="1200"/>
              </a:spcBef>
              <a:spcAft>
                <a:spcPts val="600"/>
              </a:spcAft>
            </a:pPr>
            <a:r>
              <a:rPr lang="en-GB" sz="2800" dirty="0"/>
              <a:t>This interface can be advantageous in situations where:</a:t>
            </a:r>
          </a:p>
          <a:p>
            <a:pPr marL="342900" indent="-342900">
              <a:spcBef>
                <a:spcPts val="1200"/>
              </a:spcBef>
              <a:spcAft>
                <a:spcPts val="600"/>
              </a:spcAft>
              <a:buFont typeface="Arial" panose="020B0604020202020204" pitchFamily="34" charset="0"/>
              <a:buChar char="•"/>
            </a:pPr>
            <a:r>
              <a:rPr lang="en-GB" dirty="0"/>
              <a:t>You need to create a large number of different types of plots,</a:t>
            </a:r>
          </a:p>
          <a:p>
            <a:pPr marL="342900" indent="-342900">
              <a:spcBef>
                <a:spcPts val="1200"/>
              </a:spcBef>
              <a:spcAft>
                <a:spcPts val="600"/>
              </a:spcAft>
              <a:buFont typeface="Arial" panose="020B0604020202020204" pitchFamily="34" charset="0"/>
              <a:buChar char="•"/>
            </a:pPr>
            <a:r>
              <a:rPr lang="en-GB" dirty="0"/>
              <a:t>You must construct plots involving many data sets,</a:t>
            </a:r>
          </a:p>
          <a:p>
            <a:pPr marL="342900" indent="-342900">
              <a:spcBef>
                <a:spcPts val="1200"/>
              </a:spcBef>
              <a:spcAft>
                <a:spcPts val="600"/>
              </a:spcAft>
              <a:buFont typeface="Arial" panose="020B0604020202020204" pitchFamily="34" charset="0"/>
              <a:buChar char="•"/>
            </a:pPr>
            <a:r>
              <a:rPr lang="en-GB" dirty="0"/>
              <a:t>You want to add annotations such as rectangles and ellipses, or</a:t>
            </a:r>
          </a:p>
          <a:p>
            <a:pPr marL="342900" indent="-342900">
              <a:spcBef>
                <a:spcPts val="1200"/>
              </a:spcBef>
              <a:spcAft>
                <a:spcPts val="600"/>
              </a:spcAft>
              <a:buFont typeface="Arial" panose="020B0604020202020204" pitchFamily="34" charset="0"/>
              <a:buChar char="•"/>
            </a:pPr>
            <a:r>
              <a:rPr lang="en-GB" dirty="0"/>
              <a:t>You want to change plot characteristics such as tick spacing, fonts, bolding, italics, and </a:t>
            </a:r>
            <a:r>
              <a:rPr lang="en-GB" dirty="0" err="1"/>
              <a:t>colors</a:t>
            </a:r>
            <a:r>
              <a:rPr lang="en-GB" dirty="0"/>
              <a:t>.</a:t>
            </a:r>
          </a:p>
          <a:p>
            <a:pPr>
              <a:spcBef>
                <a:spcPts val="1200"/>
              </a:spcBef>
              <a:spcAft>
                <a:spcPts val="600"/>
              </a:spcAft>
            </a:pPr>
            <a:r>
              <a:rPr lang="en-GB" sz="2800" dirty="0"/>
              <a:t>The interactive plotting environment in MATLAB is a set of tools for:</a:t>
            </a:r>
          </a:p>
          <a:p>
            <a:pPr marL="342900" indent="-342900">
              <a:spcBef>
                <a:spcPts val="1200"/>
              </a:spcBef>
              <a:spcAft>
                <a:spcPts val="600"/>
              </a:spcAft>
              <a:buFont typeface="Arial" panose="020B0604020202020204" pitchFamily="34" charset="0"/>
              <a:buChar char="•"/>
            </a:pPr>
            <a:r>
              <a:rPr lang="en-GB" dirty="0"/>
              <a:t>Creating different types of graphs,</a:t>
            </a:r>
          </a:p>
          <a:p>
            <a:pPr marL="342900" indent="-342900">
              <a:spcBef>
                <a:spcPts val="1200"/>
              </a:spcBef>
              <a:spcAft>
                <a:spcPts val="600"/>
              </a:spcAft>
              <a:buFont typeface="Arial" panose="020B0604020202020204" pitchFamily="34" charset="0"/>
              <a:buChar char="•"/>
            </a:pPr>
            <a:r>
              <a:rPr lang="en-GB" dirty="0"/>
              <a:t>Selecting variables to plot directly from the Workspace Browser,</a:t>
            </a:r>
          </a:p>
          <a:p>
            <a:pPr marL="342900" indent="-342900">
              <a:spcBef>
                <a:spcPts val="1200"/>
              </a:spcBef>
              <a:spcAft>
                <a:spcPts val="600"/>
              </a:spcAft>
              <a:buFont typeface="Arial" panose="020B0604020202020204" pitchFamily="34" charset="0"/>
              <a:buChar char="•"/>
            </a:pPr>
            <a:r>
              <a:rPr lang="en-GB" dirty="0"/>
              <a:t>Creating and editing subplots,</a:t>
            </a:r>
          </a:p>
          <a:p>
            <a:pPr marL="342900" indent="-342900">
              <a:spcBef>
                <a:spcPts val="1200"/>
              </a:spcBef>
              <a:spcAft>
                <a:spcPts val="600"/>
              </a:spcAft>
              <a:buFont typeface="Arial" panose="020B0604020202020204" pitchFamily="34" charset="0"/>
              <a:buChar char="•"/>
            </a:pPr>
            <a:r>
              <a:rPr lang="en-GB" dirty="0"/>
              <a:t>Adding annotations such as lines, arrows, text, rectangles, and ellipses, and</a:t>
            </a:r>
          </a:p>
          <a:p>
            <a:pPr marL="342900" indent="-342900">
              <a:spcBef>
                <a:spcPts val="1200"/>
              </a:spcBef>
              <a:spcAft>
                <a:spcPts val="600"/>
              </a:spcAft>
              <a:buFont typeface="Arial" panose="020B0604020202020204" pitchFamily="34" charset="0"/>
              <a:buChar char="•"/>
            </a:pPr>
            <a:r>
              <a:rPr lang="en-GB" dirty="0"/>
              <a:t>Editing properties of graphics objects, such as their </a:t>
            </a:r>
            <a:r>
              <a:rPr lang="en-GB" dirty="0" err="1"/>
              <a:t>color</a:t>
            </a:r>
            <a:r>
              <a:rPr lang="en-GB" dirty="0"/>
              <a:t>, line weight, and font.</a:t>
            </a:r>
          </a:p>
          <a:p>
            <a:pPr>
              <a:spcBef>
                <a:spcPts val="1200"/>
              </a:spcBef>
              <a:spcAft>
                <a:spcPts val="600"/>
              </a:spcAft>
            </a:pPr>
            <a:endParaRPr lang="en-GB" dirty="0"/>
          </a:p>
        </p:txBody>
      </p:sp>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55</a:t>
            </a:fld>
            <a:endParaRPr lang="en-US" dirty="0"/>
          </a:p>
        </p:txBody>
      </p:sp>
    </p:spTree>
    <p:extLst>
      <p:ext uri="{BB962C8B-B14F-4D97-AF65-F5344CB8AC3E}">
        <p14:creationId xmlns:p14="http://schemas.microsoft.com/office/powerpoint/2010/main" val="1617530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099C-F101-4623-A92E-7A3F74B82118}"/>
              </a:ext>
            </a:extLst>
          </p:cNvPr>
          <p:cNvSpPr>
            <a:spLocks noGrp="1"/>
          </p:cNvSpPr>
          <p:nvPr>
            <p:ph type="title"/>
          </p:nvPr>
        </p:nvSpPr>
        <p:spPr>
          <a:xfrm>
            <a:off x="1942545" y="106530"/>
            <a:ext cx="5258910" cy="1030523"/>
          </a:xfrm>
        </p:spPr>
        <p:txBody>
          <a:bodyPr>
            <a:normAutofit/>
          </a:bodyPr>
          <a:lstStyle/>
          <a:p>
            <a:r>
              <a:rPr lang="en-GB" sz="2900" dirty="0"/>
              <a:t>The Figure Toolbar Displayed: Figure 5.3–1</a:t>
            </a:r>
            <a:endParaRPr lang="en-IN" sz="2900" dirty="0"/>
          </a:p>
        </p:txBody>
      </p:sp>
      <p:pic>
        <p:nvPicPr>
          <p:cNvPr id="7" name="Picture 2" descr="A screengrab of a figure toolbar shows one bar.">
            <a:extLst>
              <a:ext uri="{FF2B5EF4-FFF2-40B4-BE49-F238E27FC236}">
                <a16:creationId xmlns:a16="http://schemas.microsoft.com/office/drawing/2014/main" id="{89041737-10D0-4864-8A9A-9B417AC90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2135"/>
            <a:ext cx="8229600" cy="114626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F91313C4-DAA7-4398-8B65-F6356CE2B463}"/>
              </a:ext>
            </a:extLst>
          </p:cNvPr>
          <p:cNvSpPr>
            <a:spLocks noGrp="1"/>
          </p:cNvSpPr>
          <p:nvPr>
            <p:ph type="body" sz="quarter" idx="13"/>
          </p:nvPr>
        </p:nvSpPr>
        <p:spPr/>
        <p:txBody>
          <a:bodyPr/>
          <a:lstStyle/>
          <a:p>
            <a:r>
              <a:rPr lang="en-US" i="1" dirty="0"/>
              <a:t>Source: MATLAB </a:t>
            </a:r>
          </a:p>
        </p:txBody>
      </p:sp>
      <p:sp>
        <p:nvSpPr>
          <p:cNvPr id="6" name="Slide Number Placeholder 5">
            <a:extLst>
              <a:ext uri="{FF2B5EF4-FFF2-40B4-BE49-F238E27FC236}">
                <a16:creationId xmlns:a16="http://schemas.microsoft.com/office/drawing/2014/main" id="{7C259F57-5218-4707-AEC5-C19826CFFFEF}"/>
              </a:ext>
            </a:extLst>
          </p:cNvPr>
          <p:cNvSpPr>
            <a:spLocks noGrp="1"/>
          </p:cNvSpPr>
          <p:nvPr>
            <p:ph type="sldNum" sz="quarter" idx="10"/>
          </p:nvPr>
        </p:nvSpPr>
        <p:spPr/>
        <p:txBody>
          <a:bodyPr/>
          <a:lstStyle/>
          <a:p>
            <a:fld id="{68151E55-6873-49E2-B8D5-2F265E6F1973}" type="slidenum">
              <a:rPr lang="en-US" smtClean="0"/>
              <a:t>56</a:t>
            </a:fld>
            <a:endParaRPr lang="en-US" dirty="0"/>
          </a:p>
        </p:txBody>
      </p:sp>
      <p:sp>
        <p:nvSpPr>
          <p:cNvPr id="8" name="Title 1">
            <a:extLst>
              <a:ext uri="{FF2B5EF4-FFF2-40B4-BE49-F238E27FC236}">
                <a16:creationId xmlns:a16="http://schemas.microsoft.com/office/drawing/2014/main" id="{206D367A-02A9-294B-A598-E8415399BC3D}"/>
              </a:ext>
            </a:extLst>
          </p:cNvPr>
          <p:cNvSpPr txBox="1">
            <a:spLocks/>
          </p:cNvSpPr>
          <p:nvPr/>
        </p:nvSpPr>
        <p:spPr>
          <a:xfrm>
            <a:off x="1957345" y="2986190"/>
            <a:ext cx="5258910" cy="102799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kern="1200">
                <a:solidFill>
                  <a:srgbClr val="214E91"/>
                </a:solidFill>
                <a:latin typeface="Times New Roman" panose="02020603050405020304" pitchFamily="18" charset="0"/>
                <a:ea typeface="+mj-ea"/>
                <a:cs typeface="Times New Roman" panose="02020603050405020304" pitchFamily="18" charset="0"/>
              </a:defRPr>
            </a:lvl1pPr>
          </a:lstStyle>
          <a:p>
            <a:r>
              <a:rPr lang="en-GB" sz="2900"/>
              <a:t>The Figure and Plot Edit Toolbars Displayed:  Figure 5.3–2</a:t>
            </a:r>
            <a:endParaRPr lang="en-IN" sz="2900" dirty="0"/>
          </a:p>
        </p:txBody>
      </p:sp>
      <p:pic>
        <p:nvPicPr>
          <p:cNvPr id="9" name="Picture 2" descr="A screengrab of a figure toolbar shows two bars.">
            <a:extLst>
              <a:ext uri="{FF2B5EF4-FFF2-40B4-BE49-F238E27FC236}">
                <a16:creationId xmlns:a16="http://schemas.microsoft.com/office/drawing/2014/main" id="{45B09009-F2F3-1832-2378-42DFA9F75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799" y="4239720"/>
            <a:ext cx="8200001" cy="147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447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normAutofit/>
          </a:bodyPr>
          <a:lstStyle/>
          <a:p>
            <a:r>
              <a:rPr lang="en-US" dirty="0"/>
              <a:t>Three-Dimensional Line Plots</a:t>
            </a:r>
            <a:endParaRPr lang="en-US" sz="1200" dirty="0"/>
          </a:p>
        </p:txBody>
      </p:sp>
      <p:sp>
        <p:nvSpPr>
          <p:cNvPr id="13" name="Content Placeholder 12">
            <a:extLst>
              <a:ext uri="{FF2B5EF4-FFF2-40B4-BE49-F238E27FC236}">
                <a16:creationId xmlns:a16="http://schemas.microsoft.com/office/drawing/2014/main" id="{CBEE37A1-4C75-45A7-A356-3CC62DD0E070}"/>
              </a:ext>
            </a:extLst>
          </p:cNvPr>
          <p:cNvSpPr>
            <a:spLocks noGrp="1"/>
          </p:cNvSpPr>
          <p:nvPr>
            <p:ph sz="quarter" idx="11"/>
          </p:nvPr>
        </p:nvSpPr>
        <p:spPr>
          <a:xfrm>
            <a:off x="691646" y="1527629"/>
            <a:ext cx="8452354" cy="3272971"/>
          </a:xfrm>
        </p:spPr>
        <p:txBody>
          <a:bodyPr>
            <a:normAutofit/>
          </a:bodyPr>
          <a:lstStyle/>
          <a:p>
            <a:pPr>
              <a:spcBef>
                <a:spcPts val="1200"/>
              </a:spcBef>
              <a:spcAft>
                <a:spcPts val="600"/>
              </a:spcAft>
            </a:pPr>
            <a:r>
              <a:rPr lang="en-GB" dirty="0"/>
              <a:t>The following program uses the </a:t>
            </a:r>
            <a:r>
              <a:rPr lang="en-GB" dirty="0">
                <a:latin typeface="Courier Std"/>
              </a:rPr>
              <a:t>plot3</a:t>
            </a:r>
            <a:r>
              <a:rPr lang="en-GB" dirty="0"/>
              <a:t> function to generate the spiral curve shown in Figure 5.4–1.</a:t>
            </a:r>
          </a:p>
          <a:p>
            <a:pPr>
              <a:lnSpc>
                <a:spcPct val="90000"/>
              </a:lnSpc>
              <a:spcBef>
                <a:spcPts val="0"/>
              </a:spcBef>
            </a:pPr>
            <a:r>
              <a:rPr lang="en-GB" sz="1800" dirty="0">
                <a:latin typeface="Courier New" panose="02070309020205020404" pitchFamily="49" charset="0"/>
                <a:cs typeface="Courier New" panose="02070309020205020404" pitchFamily="49" charset="0"/>
              </a:rPr>
              <a:t>&gt;&gt;t = 0:pi/50:10*pi;</a:t>
            </a:r>
          </a:p>
          <a:p>
            <a:pPr>
              <a:lnSpc>
                <a:spcPct val="90000"/>
              </a:lnSpc>
              <a:spcBef>
                <a:spcPts val="0"/>
              </a:spcBef>
            </a:pPr>
            <a:r>
              <a:rPr lang="en-GB" sz="1800" dirty="0">
                <a:latin typeface="Courier New" panose="02070309020205020404" pitchFamily="49" charset="0"/>
                <a:cs typeface="Courier New" panose="02070309020205020404" pitchFamily="49" charset="0"/>
              </a:rPr>
              <a:t>&gt;&gt;plot3(exp(-0.05*t).*sin(t),...</a:t>
            </a:r>
          </a:p>
          <a:p>
            <a:pPr>
              <a:lnSpc>
                <a:spcPct val="90000"/>
              </a:lnSpc>
              <a:spcBef>
                <a:spcPts val="0"/>
              </a:spcBef>
            </a:pPr>
            <a:r>
              <a:rPr lang="en-GB" sz="1800" dirty="0">
                <a:latin typeface="Courier New" panose="02070309020205020404" pitchFamily="49" charset="0"/>
                <a:cs typeface="Courier New" panose="02070309020205020404" pitchFamily="49" charset="0"/>
              </a:rPr>
              <a:t>	exp(-0.05*t).*cos(t),t),...</a:t>
            </a:r>
          </a:p>
          <a:p>
            <a:pPr>
              <a:lnSpc>
                <a:spcPct val="90000"/>
              </a:lnSpc>
              <a:spcBef>
                <a:spcPts val="0"/>
              </a:spcBef>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xlabel</a:t>
            </a:r>
            <a:r>
              <a:rPr lang="en-GB" sz="1800" dirty="0">
                <a:latin typeface="Courier New" panose="02070309020205020404" pitchFamily="49" charset="0"/>
                <a:cs typeface="Courier New" panose="02070309020205020404" pitchFamily="49" charset="0"/>
              </a:rPr>
              <a:t>(’x’),</a:t>
            </a:r>
            <a:r>
              <a:rPr lang="en-GB" sz="1800" dirty="0" err="1">
                <a:latin typeface="Courier New" panose="02070309020205020404" pitchFamily="49" charset="0"/>
                <a:cs typeface="Courier New" panose="02070309020205020404" pitchFamily="49" charset="0"/>
              </a:rPr>
              <a:t>ylabel</a:t>
            </a:r>
            <a:r>
              <a:rPr lang="en-GB" sz="1800" dirty="0">
                <a:latin typeface="Courier New" panose="02070309020205020404" pitchFamily="49" charset="0"/>
                <a:cs typeface="Courier New" panose="02070309020205020404" pitchFamily="49" charset="0"/>
              </a:rPr>
              <a:t>(’y’),</a:t>
            </a:r>
            <a:r>
              <a:rPr lang="en-GB" sz="1800" dirty="0" err="1">
                <a:latin typeface="Courier New" panose="02070309020205020404" pitchFamily="49" charset="0"/>
                <a:cs typeface="Courier New" panose="02070309020205020404" pitchFamily="49" charset="0"/>
              </a:rPr>
              <a:t>zlabel</a:t>
            </a:r>
            <a:r>
              <a:rPr lang="en-GB" sz="1800" dirty="0">
                <a:latin typeface="Courier New" panose="02070309020205020404" pitchFamily="49" charset="0"/>
                <a:cs typeface="Courier New" panose="02070309020205020404" pitchFamily="49" charset="0"/>
              </a:rPr>
              <a:t>(’z’),grid</a:t>
            </a:r>
            <a:endParaRPr lang="en-GB" dirty="0">
              <a:latin typeface="Courier New" panose="02070309020205020404" pitchFamily="49" charset="0"/>
              <a:cs typeface="Courier New" panose="02070309020205020404" pitchFamily="49" charset="0"/>
            </a:endParaRPr>
          </a:p>
        </p:txBody>
      </p:sp>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57</a:t>
            </a:fld>
            <a:endParaRPr lang="en-US" dirty="0"/>
          </a:p>
        </p:txBody>
      </p:sp>
      <p:pic>
        <p:nvPicPr>
          <p:cNvPr id="6" name="Picture 2" descr="A 3D graph shows a clockwise spiral curve rising from bottom to top across x, y, and z axis.">
            <a:extLst>
              <a:ext uri="{FF2B5EF4-FFF2-40B4-BE49-F238E27FC236}">
                <a16:creationId xmlns:a16="http://schemas.microsoft.com/office/drawing/2014/main" id="{529E3BA3-9A33-0753-C302-CAC259ABBF4B}"/>
              </a:ext>
            </a:extLst>
          </p:cNvPr>
          <p:cNvPicPr>
            <a:picLocks noChangeAspect="1" noChangeArrowheads="1"/>
          </p:cNvPicPr>
          <p:nvPr/>
        </p:nvPicPr>
        <p:blipFill>
          <a:blip r:embed="rId2" cstate="print"/>
          <a:srcRect/>
          <a:stretch>
            <a:fillRect/>
          </a:stretch>
        </p:blipFill>
        <p:spPr bwMode="auto">
          <a:xfrm>
            <a:off x="4912899" y="3503641"/>
            <a:ext cx="4069353" cy="3052734"/>
          </a:xfrm>
          <a:prstGeom prst="rect">
            <a:avLst/>
          </a:prstGeom>
          <a:noFill/>
          <a:ln w="9525" algn="ctr">
            <a:noFill/>
            <a:miter lim="800000"/>
            <a:headEnd/>
            <a:tailEnd/>
          </a:ln>
          <a:effectLst/>
        </p:spPr>
      </p:pic>
    </p:spTree>
    <p:extLst>
      <p:ext uri="{BB962C8B-B14F-4D97-AF65-F5344CB8AC3E}">
        <p14:creationId xmlns:p14="http://schemas.microsoft.com/office/powerpoint/2010/main" val="39890522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9E81-C7A1-48FC-9B49-8D39D4A421B7}"/>
              </a:ext>
            </a:extLst>
          </p:cNvPr>
          <p:cNvSpPr>
            <a:spLocks noGrp="1"/>
          </p:cNvSpPr>
          <p:nvPr>
            <p:ph type="title"/>
          </p:nvPr>
        </p:nvSpPr>
        <p:spPr>
          <a:xfrm>
            <a:off x="342900" y="-33316"/>
            <a:ext cx="8458200" cy="773002"/>
          </a:xfrm>
        </p:spPr>
        <p:txBody>
          <a:bodyPr/>
          <a:lstStyle/>
          <a:p>
            <a:r>
              <a:rPr lang="en-IN" dirty="0"/>
              <a:t>Surface Plots</a:t>
            </a:r>
          </a:p>
        </p:txBody>
      </p:sp>
      <p:sp>
        <p:nvSpPr>
          <p:cNvPr id="3" name="Content Placeholder 2">
            <a:extLst>
              <a:ext uri="{FF2B5EF4-FFF2-40B4-BE49-F238E27FC236}">
                <a16:creationId xmlns:a16="http://schemas.microsoft.com/office/drawing/2014/main" id="{BE9368CC-6230-4FE7-83F7-3E0A3A9A2151}"/>
              </a:ext>
            </a:extLst>
          </p:cNvPr>
          <p:cNvSpPr>
            <a:spLocks noGrp="1"/>
          </p:cNvSpPr>
          <p:nvPr>
            <p:ph sz="quarter" idx="11"/>
          </p:nvPr>
        </p:nvSpPr>
        <p:spPr>
          <a:xfrm>
            <a:off x="342900" y="653858"/>
            <a:ext cx="7197152" cy="916990"/>
          </a:xfrm>
        </p:spPr>
        <p:txBody>
          <a:bodyPr>
            <a:normAutofit/>
          </a:bodyPr>
          <a:lstStyle/>
          <a:p>
            <a:pPr>
              <a:lnSpc>
                <a:spcPct val="110000"/>
              </a:lnSpc>
            </a:pPr>
            <a:r>
              <a:rPr lang="en-GB" dirty="0"/>
              <a:t>The following session shows how to generate the surface plot of the function</a:t>
            </a:r>
            <a:endParaRPr lang="en-IN" dirty="0"/>
          </a:p>
        </p:txBody>
      </p:sp>
      <p:graphicFrame>
        <p:nvGraphicFramePr>
          <p:cNvPr id="12" name="Object 11">
            <a:extLst>
              <a:ext uri="{FF2B5EF4-FFF2-40B4-BE49-F238E27FC236}">
                <a16:creationId xmlns:a16="http://schemas.microsoft.com/office/drawing/2014/main" id="{921A3EFE-8FA9-4346-98CA-AF57DCE5F46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556874962"/>
              </p:ext>
            </p:extLst>
          </p:nvPr>
        </p:nvGraphicFramePr>
        <p:xfrm>
          <a:off x="2827365" y="970251"/>
          <a:ext cx="2406235" cy="579816"/>
        </p:xfrm>
        <a:graphic>
          <a:graphicData uri="http://schemas.openxmlformats.org/presentationml/2006/ole">
            <mc:AlternateContent xmlns:mc="http://schemas.openxmlformats.org/markup-compatibility/2006">
              <mc:Choice xmlns:v="urn:schemas-microsoft-com:vml" Requires="v">
                <p:oleObj name="Equation" r:id="rId2" imgW="1054080" imgH="253800" progId="Equation.DSMT4">
                  <p:embed/>
                </p:oleObj>
              </mc:Choice>
              <mc:Fallback>
                <p:oleObj name="Equation" r:id="rId2" imgW="1054080" imgH="253800" progId="Equation.DSMT4">
                  <p:embed/>
                  <p:pic>
                    <p:nvPicPr>
                      <p:cNvPr id="0" name=""/>
                      <p:cNvPicPr/>
                      <p:nvPr/>
                    </p:nvPicPr>
                    <p:blipFill>
                      <a:blip r:embed="rId3"/>
                      <a:stretch>
                        <a:fillRect/>
                      </a:stretch>
                    </p:blipFill>
                    <p:spPr>
                      <a:xfrm>
                        <a:off x="2827365" y="970251"/>
                        <a:ext cx="2406235" cy="579816"/>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7E4CE598-2881-471D-AB38-6B9C34FF8915}"/>
              </a:ext>
            </a:extLst>
          </p:cNvPr>
          <p:cNvSpPr>
            <a:spLocks noGrp="1"/>
          </p:cNvSpPr>
          <p:nvPr>
            <p:ph sz="quarter" idx="12"/>
          </p:nvPr>
        </p:nvSpPr>
        <p:spPr>
          <a:xfrm>
            <a:off x="5169728" y="1080083"/>
            <a:ext cx="2999907" cy="490674"/>
          </a:xfrm>
        </p:spPr>
        <p:txBody>
          <a:bodyPr/>
          <a:lstStyle/>
          <a:p>
            <a:r>
              <a:rPr lang="en-GB" dirty="0"/>
              <a:t>for −2 </a:t>
            </a:r>
            <a:r>
              <a:rPr lang="en-GB" dirty="0">
                <a:latin typeface="Cambria Math" panose="02040503050406030204" pitchFamily="18" charset="0"/>
                <a:ea typeface="Cambria Math" panose="02040503050406030204" pitchFamily="18" charset="0"/>
              </a:rPr>
              <a:t>≤ </a:t>
            </a:r>
            <a:r>
              <a:rPr lang="en-GB" i="1" dirty="0">
                <a:ea typeface="Cambria Math" panose="02040503050406030204" pitchFamily="18" charset="0"/>
              </a:rPr>
              <a:t>x</a:t>
            </a:r>
            <a:r>
              <a:rPr lang="en-GB" dirty="0">
                <a:latin typeface="Cambria Math" panose="02040503050406030204" pitchFamily="18" charset="0"/>
                <a:ea typeface="Cambria Math" panose="02040503050406030204" pitchFamily="18" charset="0"/>
              </a:rPr>
              <a:t> ≤</a:t>
            </a:r>
            <a:r>
              <a:rPr lang="en-GB" dirty="0"/>
              <a:t> 2 and −2</a:t>
            </a:r>
            <a:endParaRPr lang="en-IN" dirty="0"/>
          </a:p>
        </p:txBody>
      </p:sp>
      <p:sp>
        <p:nvSpPr>
          <p:cNvPr id="5" name="Content Placeholder 4">
            <a:extLst>
              <a:ext uri="{FF2B5EF4-FFF2-40B4-BE49-F238E27FC236}">
                <a16:creationId xmlns:a16="http://schemas.microsoft.com/office/drawing/2014/main" id="{C4BFE3B7-8675-4B55-AEA8-43A2BEC53D9E}"/>
              </a:ext>
            </a:extLst>
          </p:cNvPr>
          <p:cNvSpPr>
            <a:spLocks noGrp="1"/>
          </p:cNvSpPr>
          <p:nvPr>
            <p:ph sz="quarter" idx="13"/>
          </p:nvPr>
        </p:nvSpPr>
        <p:spPr>
          <a:xfrm>
            <a:off x="342900" y="1452934"/>
            <a:ext cx="6987291" cy="887412"/>
          </a:xfrm>
        </p:spPr>
        <p:txBody>
          <a:bodyPr>
            <a:normAutofit/>
          </a:bodyPr>
          <a:lstStyle/>
          <a:p>
            <a:r>
              <a:rPr lang="en-GB" dirty="0">
                <a:latin typeface="Cambria Math" panose="02040503050406030204" pitchFamily="18" charset="0"/>
                <a:ea typeface="Cambria Math" panose="02040503050406030204" pitchFamily="18" charset="0"/>
              </a:rPr>
              <a:t>≤</a:t>
            </a:r>
            <a:r>
              <a:rPr lang="en-GB" dirty="0"/>
              <a:t> </a:t>
            </a:r>
            <a:r>
              <a:rPr lang="en-GB" i="1" dirty="0"/>
              <a:t>y</a:t>
            </a:r>
            <a:r>
              <a:rPr lang="en-GB" dirty="0"/>
              <a:t> </a:t>
            </a:r>
            <a:r>
              <a:rPr lang="en-GB" dirty="0">
                <a:latin typeface="Cambria Math" panose="02040503050406030204" pitchFamily="18" charset="0"/>
                <a:ea typeface="Cambria Math" panose="02040503050406030204" pitchFamily="18" charset="0"/>
              </a:rPr>
              <a:t>≤</a:t>
            </a:r>
            <a:r>
              <a:rPr lang="en-GB" dirty="0"/>
              <a:t> 2, with a spacing of 0.1. This plot appears in Figure 5.4–2.</a:t>
            </a:r>
            <a:endParaRPr lang="en-IN" dirty="0"/>
          </a:p>
        </p:txBody>
      </p:sp>
      <p:sp>
        <p:nvSpPr>
          <p:cNvPr id="6" name="Content Placeholder 5">
            <a:extLst>
              <a:ext uri="{FF2B5EF4-FFF2-40B4-BE49-F238E27FC236}">
                <a16:creationId xmlns:a16="http://schemas.microsoft.com/office/drawing/2014/main" id="{2C0465C2-FDD4-4B90-BE3C-6FF35D0DF26D}"/>
              </a:ext>
            </a:extLst>
          </p:cNvPr>
          <p:cNvSpPr>
            <a:spLocks noGrp="1"/>
          </p:cNvSpPr>
          <p:nvPr>
            <p:ph sz="quarter" idx="14"/>
          </p:nvPr>
        </p:nvSpPr>
        <p:spPr>
          <a:xfrm>
            <a:off x="342900" y="2340346"/>
            <a:ext cx="8458200" cy="916990"/>
          </a:xfrm>
        </p:spPr>
        <p:txBody>
          <a:bodyPr>
            <a:normAutofit/>
          </a:bodyPr>
          <a:lstStyle/>
          <a:p>
            <a:pPr>
              <a:spcBef>
                <a:spcPts val="0"/>
              </a:spcBef>
            </a:pPr>
            <a:r>
              <a:rPr lang="en-IN" sz="1800" dirty="0">
                <a:latin typeface="Courier Std"/>
              </a:rPr>
              <a:t>&gt;&gt;[X,Y] = </a:t>
            </a:r>
            <a:r>
              <a:rPr lang="en-IN" sz="1800" dirty="0" err="1">
                <a:latin typeface="Courier Std"/>
              </a:rPr>
              <a:t>meshgrid</a:t>
            </a:r>
            <a:r>
              <a:rPr lang="en-IN" sz="1800" dirty="0">
                <a:latin typeface="Courier Std"/>
              </a:rPr>
              <a:t>(-2:0.1:2);</a:t>
            </a:r>
          </a:p>
          <a:p>
            <a:pPr>
              <a:spcBef>
                <a:spcPts val="0"/>
              </a:spcBef>
            </a:pPr>
            <a:r>
              <a:rPr lang="en-IN" sz="1800" dirty="0">
                <a:latin typeface="Courier Std"/>
              </a:rPr>
              <a:t>&gt;&gt;Z = X.*exp(-((X-Y.^2).^2+Y.^2));</a:t>
            </a:r>
          </a:p>
          <a:p>
            <a:pPr>
              <a:spcBef>
                <a:spcPts val="0"/>
              </a:spcBef>
            </a:pPr>
            <a:r>
              <a:rPr lang="en-IN" sz="1800" dirty="0">
                <a:latin typeface="Courier Std"/>
              </a:rPr>
              <a:t>&gt;&gt;mesh(X,Y,Z),</a:t>
            </a:r>
            <a:r>
              <a:rPr lang="en-IN" sz="1800" dirty="0" err="1">
                <a:latin typeface="Courier Std"/>
              </a:rPr>
              <a:t>xlabel</a:t>
            </a:r>
            <a:r>
              <a:rPr lang="en-IN" sz="1800" dirty="0">
                <a:latin typeface="Courier Std"/>
              </a:rPr>
              <a:t>(’x’),</a:t>
            </a:r>
            <a:r>
              <a:rPr lang="en-IN" sz="1800" dirty="0" err="1">
                <a:latin typeface="Courier Std"/>
              </a:rPr>
              <a:t>ylabel</a:t>
            </a:r>
            <a:r>
              <a:rPr lang="en-IN" sz="1800" dirty="0">
                <a:latin typeface="Courier Std"/>
              </a:rPr>
              <a:t>(’y’), </a:t>
            </a:r>
            <a:r>
              <a:rPr lang="en-IN" sz="1800" dirty="0" err="1">
                <a:latin typeface="Courier Std"/>
              </a:rPr>
              <a:t>zlabel</a:t>
            </a:r>
            <a:r>
              <a:rPr lang="en-IN" sz="1800" dirty="0">
                <a:latin typeface="Courier Std"/>
              </a:rPr>
              <a:t>(’z’)</a:t>
            </a:r>
          </a:p>
        </p:txBody>
      </p:sp>
      <p:sp>
        <p:nvSpPr>
          <p:cNvPr id="11" name="Slide Number Placeholder 10">
            <a:extLst>
              <a:ext uri="{FF2B5EF4-FFF2-40B4-BE49-F238E27FC236}">
                <a16:creationId xmlns:a16="http://schemas.microsoft.com/office/drawing/2014/main" id="{8818BF30-63A4-468F-958B-5E0AD272F591}"/>
              </a:ext>
            </a:extLst>
          </p:cNvPr>
          <p:cNvSpPr>
            <a:spLocks noGrp="1"/>
          </p:cNvSpPr>
          <p:nvPr>
            <p:ph type="sldNum" sz="quarter" idx="10"/>
          </p:nvPr>
        </p:nvSpPr>
        <p:spPr/>
        <p:txBody>
          <a:bodyPr/>
          <a:lstStyle/>
          <a:p>
            <a:fld id="{68151E55-6873-49E2-B8D5-2F265E6F1973}" type="slidenum">
              <a:rPr lang="en-US" smtClean="0"/>
              <a:t>58</a:t>
            </a:fld>
            <a:endParaRPr lang="en-US" dirty="0"/>
          </a:p>
        </p:txBody>
      </p:sp>
      <p:pic>
        <p:nvPicPr>
          <p:cNvPr id="9" name="Picture 8">
            <a:extLst>
              <a:ext uri="{FF2B5EF4-FFF2-40B4-BE49-F238E27FC236}">
                <a16:creationId xmlns:a16="http://schemas.microsoft.com/office/drawing/2014/main" id="{FB742883-78BF-2FD5-BE45-C75A7996E892}"/>
              </a:ext>
            </a:extLst>
          </p:cNvPr>
          <p:cNvPicPr>
            <a:picLocks noChangeAspect="1"/>
          </p:cNvPicPr>
          <p:nvPr/>
        </p:nvPicPr>
        <p:blipFill>
          <a:blip r:embed="rId4"/>
          <a:stretch>
            <a:fillRect/>
          </a:stretch>
        </p:blipFill>
        <p:spPr>
          <a:xfrm>
            <a:off x="2242241" y="3257336"/>
            <a:ext cx="4428794" cy="3248404"/>
          </a:xfrm>
          <a:prstGeom prst="rect">
            <a:avLst/>
          </a:prstGeom>
        </p:spPr>
      </p:pic>
    </p:spTree>
    <p:extLst>
      <p:ext uri="{BB962C8B-B14F-4D97-AF65-F5344CB8AC3E}">
        <p14:creationId xmlns:p14="http://schemas.microsoft.com/office/powerpoint/2010/main" val="3631347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9E81-C7A1-48FC-9B49-8D39D4A421B7}"/>
              </a:ext>
            </a:extLst>
          </p:cNvPr>
          <p:cNvSpPr>
            <a:spLocks noGrp="1"/>
          </p:cNvSpPr>
          <p:nvPr>
            <p:ph type="title"/>
          </p:nvPr>
        </p:nvSpPr>
        <p:spPr>
          <a:xfrm>
            <a:off x="342900" y="34656"/>
            <a:ext cx="8458200" cy="702359"/>
          </a:xfrm>
        </p:spPr>
        <p:txBody>
          <a:bodyPr/>
          <a:lstStyle/>
          <a:p>
            <a:r>
              <a:rPr lang="en-GB" dirty="0"/>
              <a:t>Contour Plot of the Function</a:t>
            </a:r>
            <a:endParaRPr lang="en-IN" dirty="0"/>
          </a:p>
        </p:txBody>
      </p:sp>
      <p:sp>
        <p:nvSpPr>
          <p:cNvPr id="3" name="Content Placeholder 2">
            <a:extLst>
              <a:ext uri="{FF2B5EF4-FFF2-40B4-BE49-F238E27FC236}">
                <a16:creationId xmlns:a16="http://schemas.microsoft.com/office/drawing/2014/main" id="{BE9368CC-6230-4FE7-83F7-3E0A3A9A2151}"/>
              </a:ext>
            </a:extLst>
          </p:cNvPr>
          <p:cNvSpPr>
            <a:spLocks noGrp="1"/>
          </p:cNvSpPr>
          <p:nvPr>
            <p:ph sz="quarter" idx="11"/>
          </p:nvPr>
        </p:nvSpPr>
        <p:spPr>
          <a:xfrm>
            <a:off x="342900" y="806257"/>
            <a:ext cx="7032261" cy="1366692"/>
          </a:xfrm>
        </p:spPr>
        <p:txBody>
          <a:bodyPr>
            <a:normAutofit lnSpcReduction="10000"/>
          </a:bodyPr>
          <a:lstStyle/>
          <a:p>
            <a:pPr>
              <a:lnSpc>
                <a:spcPct val="120000"/>
              </a:lnSpc>
            </a:pPr>
            <a:r>
              <a:rPr lang="en-GB" dirty="0"/>
              <a:t>The following session generates the contour plot of the function whose surface plot is shown in Figure 5.8–2; namely,</a:t>
            </a:r>
            <a:endParaRPr lang="en-IN" dirty="0"/>
          </a:p>
        </p:txBody>
      </p:sp>
      <p:graphicFrame>
        <p:nvGraphicFramePr>
          <p:cNvPr id="12" name="Object 11">
            <a:extLst>
              <a:ext uri="{FF2B5EF4-FFF2-40B4-BE49-F238E27FC236}">
                <a16:creationId xmlns:a16="http://schemas.microsoft.com/office/drawing/2014/main" id="{921A3EFE-8FA9-4346-98CA-AF57DCE5F46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121696146"/>
              </p:ext>
            </p:extLst>
          </p:nvPr>
        </p:nvGraphicFramePr>
        <p:xfrm>
          <a:off x="1433282" y="1527382"/>
          <a:ext cx="2406235" cy="579816"/>
        </p:xfrm>
        <a:graphic>
          <a:graphicData uri="http://schemas.openxmlformats.org/presentationml/2006/ole">
            <mc:AlternateContent xmlns:mc="http://schemas.openxmlformats.org/markup-compatibility/2006">
              <mc:Choice xmlns:v="urn:schemas-microsoft-com:vml" Requires="v">
                <p:oleObj name="Equation" r:id="rId2" imgW="1054080" imgH="253800" progId="Equation.DSMT4">
                  <p:embed/>
                </p:oleObj>
              </mc:Choice>
              <mc:Fallback>
                <p:oleObj name="Equation" r:id="rId2" imgW="1054080" imgH="253800" progId="Equation.DSMT4">
                  <p:embed/>
                  <p:pic>
                    <p:nvPicPr>
                      <p:cNvPr id="12" name="Object 11">
                        <a:extLst>
                          <a:ext uri="{FF2B5EF4-FFF2-40B4-BE49-F238E27FC236}">
                            <a16:creationId xmlns:a16="http://schemas.microsoft.com/office/drawing/2014/main" id="{921A3EFE-8FA9-4346-98CA-AF57DCE5F461}"/>
                          </a:ext>
                        </a:extLst>
                      </p:cNvPr>
                      <p:cNvPicPr/>
                      <p:nvPr/>
                    </p:nvPicPr>
                    <p:blipFill>
                      <a:blip r:embed="rId3"/>
                      <a:stretch>
                        <a:fillRect/>
                      </a:stretch>
                    </p:blipFill>
                    <p:spPr>
                      <a:xfrm>
                        <a:off x="1433282" y="1527382"/>
                        <a:ext cx="2406235" cy="579816"/>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7E4CE598-2881-471D-AB38-6B9C34FF8915}"/>
              </a:ext>
            </a:extLst>
          </p:cNvPr>
          <p:cNvSpPr>
            <a:spLocks noGrp="1"/>
          </p:cNvSpPr>
          <p:nvPr>
            <p:ph sz="quarter" idx="12"/>
          </p:nvPr>
        </p:nvSpPr>
        <p:spPr>
          <a:xfrm>
            <a:off x="3768148" y="1596628"/>
            <a:ext cx="3974272" cy="490674"/>
          </a:xfrm>
        </p:spPr>
        <p:txBody>
          <a:bodyPr>
            <a:normAutofit fontScale="92500"/>
          </a:bodyPr>
          <a:lstStyle/>
          <a:p>
            <a:r>
              <a:rPr lang="en-GB" dirty="0"/>
              <a:t>for −2 </a:t>
            </a:r>
            <a:r>
              <a:rPr lang="en-GB" dirty="0">
                <a:latin typeface="Cambria Math" panose="02040503050406030204" pitchFamily="18" charset="0"/>
                <a:ea typeface="Cambria Math" panose="02040503050406030204" pitchFamily="18" charset="0"/>
              </a:rPr>
              <a:t>≤</a:t>
            </a:r>
            <a:r>
              <a:rPr lang="en-GB" dirty="0"/>
              <a:t> </a:t>
            </a:r>
            <a:r>
              <a:rPr lang="en-GB" i="1" dirty="0"/>
              <a:t>x</a:t>
            </a:r>
            <a:r>
              <a:rPr lang="en-GB" dirty="0"/>
              <a:t> </a:t>
            </a:r>
            <a:r>
              <a:rPr lang="en-GB" dirty="0">
                <a:latin typeface="Cambria Math" panose="02040503050406030204" pitchFamily="18" charset="0"/>
                <a:ea typeface="Cambria Math" panose="02040503050406030204" pitchFamily="18" charset="0"/>
              </a:rPr>
              <a:t>≤</a:t>
            </a:r>
            <a:r>
              <a:rPr lang="en-GB" dirty="0"/>
              <a:t> 2 and −2 </a:t>
            </a:r>
            <a:r>
              <a:rPr lang="en-GB" dirty="0">
                <a:latin typeface="Cambria Math" panose="02040503050406030204" pitchFamily="18" charset="0"/>
                <a:ea typeface="Cambria Math" panose="02040503050406030204" pitchFamily="18" charset="0"/>
              </a:rPr>
              <a:t>≤</a:t>
            </a:r>
            <a:r>
              <a:rPr lang="en-GB" dirty="0"/>
              <a:t> </a:t>
            </a:r>
            <a:r>
              <a:rPr lang="en-GB" i="1" dirty="0"/>
              <a:t>y</a:t>
            </a:r>
            <a:r>
              <a:rPr lang="en-GB" dirty="0"/>
              <a:t> </a:t>
            </a:r>
            <a:r>
              <a:rPr lang="en-GB" dirty="0">
                <a:latin typeface="Cambria Math" panose="02040503050406030204" pitchFamily="18" charset="0"/>
                <a:ea typeface="Cambria Math" panose="02040503050406030204" pitchFamily="18" charset="0"/>
              </a:rPr>
              <a:t>≤</a:t>
            </a:r>
            <a:r>
              <a:rPr lang="en-GB" dirty="0"/>
              <a:t> 2,</a:t>
            </a:r>
            <a:endParaRPr lang="en-IN" dirty="0"/>
          </a:p>
        </p:txBody>
      </p:sp>
      <p:sp>
        <p:nvSpPr>
          <p:cNvPr id="5" name="Content Placeholder 4">
            <a:extLst>
              <a:ext uri="{FF2B5EF4-FFF2-40B4-BE49-F238E27FC236}">
                <a16:creationId xmlns:a16="http://schemas.microsoft.com/office/drawing/2014/main" id="{C4BFE3B7-8675-4B55-AEA8-43A2BEC53D9E}"/>
              </a:ext>
            </a:extLst>
          </p:cNvPr>
          <p:cNvSpPr>
            <a:spLocks noGrp="1"/>
          </p:cNvSpPr>
          <p:nvPr>
            <p:ph sz="quarter" idx="13"/>
          </p:nvPr>
        </p:nvSpPr>
        <p:spPr>
          <a:xfrm>
            <a:off x="342900" y="2011974"/>
            <a:ext cx="7766779" cy="495762"/>
          </a:xfrm>
        </p:spPr>
        <p:txBody>
          <a:bodyPr>
            <a:normAutofit/>
          </a:bodyPr>
          <a:lstStyle/>
          <a:p>
            <a:r>
              <a:rPr lang="en-GB" dirty="0">
                <a:ea typeface="Cambria Math" panose="02040503050406030204" pitchFamily="18" charset="0"/>
              </a:rPr>
              <a:t>with a spacing of 0.1. This plot appears in Figure 5.4–3.</a:t>
            </a:r>
            <a:endParaRPr lang="en-IN" dirty="0"/>
          </a:p>
        </p:txBody>
      </p:sp>
      <p:sp>
        <p:nvSpPr>
          <p:cNvPr id="6" name="Content Placeholder 5">
            <a:extLst>
              <a:ext uri="{FF2B5EF4-FFF2-40B4-BE49-F238E27FC236}">
                <a16:creationId xmlns:a16="http://schemas.microsoft.com/office/drawing/2014/main" id="{2C0465C2-FDD4-4B90-BE3C-6FF35D0DF26D}"/>
              </a:ext>
            </a:extLst>
          </p:cNvPr>
          <p:cNvSpPr>
            <a:spLocks noGrp="1"/>
          </p:cNvSpPr>
          <p:nvPr>
            <p:ph sz="quarter" idx="14"/>
          </p:nvPr>
        </p:nvSpPr>
        <p:spPr>
          <a:xfrm>
            <a:off x="381000" y="2530541"/>
            <a:ext cx="5765800" cy="953201"/>
          </a:xfrm>
        </p:spPr>
        <p:txBody>
          <a:bodyPr>
            <a:normAutofit/>
          </a:bodyPr>
          <a:lstStyle/>
          <a:p>
            <a:pPr>
              <a:spcBef>
                <a:spcPts val="0"/>
              </a:spcBef>
            </a:pPr>
            <a:r>
              <a:rPr lang="en-IN" sz="1800" dirty="0">
                <a:latin typeface="Courier Std"/>
              </a:rPr>
              <a:t>&gt;&gt;[X,Y] = </a:t>
            </a:r>
            <a:r>
              <a:rPr lang="en-IN" sz="1800" dirty="0" err="1">
                <a:latin typeface="Courier Std"/>
              </a:rPr>
              <a:t>meshgrid</a:t>
            </a:r>
            <a:r>
              <a:rPr lang="en-IN" sz="1800" dirty="0">
                <a:latin typeface="Courier Std"/>
              </a:rPr>
              <a:t>(-2:0.1:2);</a:t>
            </a:r>
          </a:p>
          <a:p>
            <a:pPr>
              <a:spcBef>
                <a:spcPts val="0"/>
              </a:spcBef>
            </a:pPr>
            <a:r>
              <a:rPr lang="en-IN" sz="1800" dirty="0">
                <a:latin typeface="Courier Std"/>
              </a:rPr>
              <a:t>&gt;&gt;Z = X.*exp(-((X- Y.^2).^2+Y.^2));</a:t>
            </a:r>
          </a:p>
          <a:p>
            <a:pPr>
              <a:spcBef>
                <a:spcPts val="0"/>
              </a:spcBef>
            </a:pPr>
            <a:r>
              <a:rPr lang="en-IN" sz="1800" dirty="0">
                <a:latin typeface="Courier Std"/>
              </a:rPr>
              <a:t>&gt;&gt;contour(X,Y,Z),</a:t>
            </a:r>
            <a:r>
              <a:rPr lang="en-IN" sz="1800" dirty="0" err="1">
                <a:latin typeface="Courier Std"/>
              </a:rPr>
              <a:t>xlabel</a:t>
            </a:r>
            <a:r>
              <a:rPr lang="en-IN" sz="1800" dirty="0">
                <a:latin typeface="Courier Std"/>
              </a:rPr>
              <a:t>(‘x’),</a:t>
            </a:r>
            <a:r>
              <a:rPr lang="en-IN" sz="1800" dirty="0" err="1">
                <a:latin typeface="Courier Std"/>
              </a:rPr>
              <a:t>ylabel</a:t>
            </a:r>
            <a:r>
              <a:rPr lang="en-IN" sz="1800" dirty="0">
                <a:latin typeface="Courier Std"/>
              </a:rPr>
              <a:t>(‘y’)</a:t>
            </a:r>
          </a:p>
        </p:txBody>
      </p:sp>
      <p:sp>
        <p:nvSpPr>
          <p:cNvPr id="11" name="Slide Number Placeholder 10">
            <a:extLst>
              <a:ext uri="{FF2B5EF4-FFF2-40B4-BE49-F238E27FC236}">
                <a16:creationId xmlns:a16="http://schemas.microsoft.com/office/drawing/2014/main" id="{8818BF30-63A4-468F-958B-5E0AD272F591}"/>
              </a:ext>
            </a:extLst>
          </p:cNvPr>
          <p:cNvSpPr>
            <a:spLocks noGrp="1"/>
          </p:cNvSpPr>
          <p:nvPr>
            <p:ph type="sldNum" sz="quarter" idx="10"/>
          </p:nvPr>
        </p:nvSpPr>
        <p:spPr/>
        <p:txBody>
          <a:bodyPr/>
          <a:lstStyle/>
          <a:p>
            <a:fld id="{68151E55-6873-49E2-B8D5-2F265E6F1973}" type="slidenum">
              <a:rPr lang="en-US" smtClean="0"/>
              <a:t>59</a:t>
            </a:fld>
            <a:endParaRPr lang="en-US" dirty="0"/>
          </a:p>
        </p:txBody>
      </p:sp>
      <p:pic>
        <p:nvPicPr>
          <p:cNvPr id="9" name="Picture 2" descr="A contour plot of x against y-axis shows two separate section for two contours at left and right side.">
            <a:extLst>
              <a:ext uri="{FF2B5EF4-FFF2-40B4-BE49-F238E27FC236}">
                <a16:creationId xmlns:a16="http://schemas.microsoft.com/office/drawing/2014/main" id="{8BFDF856-73FE-6A1D-1358-5FB91C344887}"/>
              </a:ext>
            </a:extLst>
          </p:cNvPr>
          <p:cNvPicPr>
            <a:picLocks noChangeAspect="1" noChangeArrowheads="1"/>
          </p:cNvPicPr>
          <p:nvPr/>
        </p:nvPicPr>
        <p:blipFill>
          <a:blip r:embed="rId4" cstate="print"/>
          <a:srcRect/>
          <a:stretch>
            <a:fillRect/>
          </a:stretch>
        </p:blipFill>
        <p:spPr bwMode="auto">
          <a:xfrm>
            <a:off x="4115918" y="3447908"/>
            <a:ext cx="4138910" cy="3104419"/>
          </a:xfrm>
          <a:prstGeom prst="rect">
            <a:avLst/>
          </a:prstGeom>
          <a:noFill/>
          <a:ln w="9525" algn="ctr">
            <a:noFill/>
            <a:miter lim="800000"/>
            <a:headEnd/>
            <a:tailEnd/>
          </a:ln>
          <a:effectLst/>
        </p:spPr>
      </p:pic>
    </p:spTree>
    <p:extLst>
      <p:ext uri="{BB962C8B-B14F-4D97-AF65-F5344CB8AC3E}">
        <p14:creationId xmlns:p14="http://schemas.microsoft.com/office/powerpoint/2010/main" val="188036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GB" dirty="0"/>
              <a:t>Closing the Figure Window</a:t>
            </a:r>
            <a:endParaRPr lang="en-US" sz="1200" dirty="0"/>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59" y="1502229"/>
            <a:ext cx="7609252" cy="4746171"/>
          </a:xfrm>
        </p:spPr>
        <p:txBody>
          <a:bodyPr/>
          <a:lstStyle/>
          <a:p>
            <a:r>
              <a:rPr lang="en-GB" dirty="0"/>
              <a:t>When you are finished with the plot, close the figure window by selecting </a:t>
            </a:r>
            <a:r>
              <a:rPr lang="en-GB" b="1" dirty="0"/>
              <a:t>Close</a:t>
            </a:r>
            <a:r>
              <a:rPr lang="en-GB" dirty="0"/>
              <a:t> from the File menu in the Figure window.</a:t>
            </a:r>
          </a:p>
          <a:p>
            <a:r>
              <a:rPr lang="en-GB" dirty="0"/>
              <a:t>Note that using the </a:t>
            </a:r>
            <a:r>
              <a:rPr lang="en-GB" b="1" dirty="0"/>
              <a:t>Alt-Tab</a:t>
            </a:r>
            <a:r>
              <a:rPr lang="en-GB" dirty="0"/>
              <a:t> key combination in Windows-based systems will return you to the Command window without closing the figure window. </a:t>
            </a:r>
          </a:p>
          <a:p>
            <a:r>
              <a:rPr lang="en-GB" dirty="0"/>
              <a:t>If you do not close the window, it will not reappear when a new </a:t>
            </a:r>
            <a:r>
              <a:rPr lang="en-GB" dirty="0">
                <a:latin typeface="Courier Std"/>
              </a:rPr>
              <a:t>plot</a:t>
            </a:r>
            <a:r>
              <a:rPr lang="en-GB" dirty="0"/>
              <a:t> command is executed. However, the figure will still be updated.</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3216412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p:txBody>
          <a:bodyPr>
            <a:normAutofit/>
          </a:bodyPr>
          <a:lstStyle/>
          <a:p>
            <a:r>
              <a:rPr lang="en-US" dirty="0"/>
              <a:t>Surface Plots of Implicit Functions</a:t>
            </a:r>
            <a:endParaRPr lang="en-US" sz="1200" dirty="0"/>
          </a:p>
        </p:txBody>
      </p:sp>
      <p:sp>
        <p:nvSpPr>
          <p:cNvPr id="13" name="Content Placeholder 12">
            <a:extLst>
              <a:ext uri="{FF2B5EF4-FFF2-40B4-BE49-F238E27FC236}">
                <a16:creationId xmlns:a16="http://schemas.microsoft.com/office/drawing/2014/main" id="{CBEE37A1-4C75-45A7-A356-3CC62DD0E070}"/>
              </a:ext>
            </a:extLst>
          </p:cNvPr>
          <p:cNvSpPr>
            <a:spLocks noGrp="1"/>
          </p:cNvSpPr>
          <p:nvPr>
            <p:ph sz="quarter" idx="11"/>
          </p:nvPr>
        </p:nvSpPr>
        <p:spPr>
          <a:xfrm>
            <a:off x="526546" y="1172029"/>
            <a:ext cx="7784697" cy="5033482"/>
          </a:xfrm>
        </p:spPr>
        <p:txBody>
          <a:bodyPr>
            <a:normAutofit/>
          </a:bodyPr>
          <a:lstStyle/>
          <a:p>
            <a:pPr>
              <a:spcBef>
                <a:spcPts val="1200"/>
              </a:spcBef>
              <a:spcAft>
                <a:spcPts val="600"/>
              </a:spcAft>
            </a:pPr>
            <a:r>
              <a:rPr lang="en-GB" sz="2000" dirty="0"/>
              <a:t>MATLAB provides the function fimplicit3(f) to plot the three-dimensional implicit function defined by the equation </a:t>
            </a:r>
            <a:r>
              <a:rPr lang="en-GB" sz="2000" i="1" dirty="0"/>
              <a:t>f</a:t>
            </a:r>
            <a:r>
              <a:rPr lang="en-GB" sz="2000" dirty="0"/>
              <a:t>(</a:t>
            </a:r>
            <a:r>
              <a:rPr lang="en-GB" sz="2000" i="1" dirty="0"/>
              <a:t>x</a:t>
            </a:r>
            <a:r>
              <a:rPr lang="en-GB" sz="2000" dirty="0"/>
              <a:t>, </a:t>
            </a:r>
            <a:r>
              <a:rPr lang="en-GB" sz="2000" i="1" dirty="0"/>
              <a:t>y</a:t>
            </a:r>
            <a:r>
              <a:rPr lang="en-GB" sz="2000" dirty="0"/>
              <a:t>, </a:t>
            </a:r>
            <a:r>
              <a:rPr lang="en-GB" sz="2000" i="1" dirty="0"/>
              <a:t>z</a:t>
            </a:r>
            <a:r>
              <a:rPr lang="en-GB" sz="2000" dirty="0"/>
              <a:t>) = 0 over the default interval [−5 5] for </a:t>
            </a:r>
            <a:r>
              <a:rPr lang="en-GB" sz="2000" i="1" dirty="0"/>
              <a:t>x</a:t>
            </a:r>
            <a:r>
              <a:rPr lang="en-GB" sz="2000" dirty="0"/>
              <a:t>, </a:t>
            </a:r>
            <a:r>
              <a:rPr lang="en-GB" sz="2000" i="1" dirty="0"/>
              <a:t>y</a:t>
            </a:r>
            <a:r>
              <a:rPr lang="en-GB" sz="2000" dirty="0"/>
              <a:t>, and </a:t>
            </a:r>
            <a:r>
              <a:rPr lang="en-GB" sz="2000" i="1" dirty="0"/>
              <a:t>z</a:t>
            </a:r>
            <a:r>
              <a:rPr lang="en-GB" sz="2000" dirty="0"/>
              <a:t>. You can specify the interval with the syntax fimplicit3(</a:t>
            </a:r>
            <a:r>
              <a:rPr lang="en-GB" sz="2000" dirty="0" err="1"/>
              <a:t>f,interval</a:t>
            </a:r>
            <a:r>
              <a:rPr lang="en-GB" sz="2000" dirty="0"/>
              <a:t>). </a:t>
            </a:r>
          </a:p>
          <a:p>
            <a:pPr>
              <a:spcBef>
                <a:spcPts val="1200"/>
              </a:spcBef>
              <a:spcAft>
                <a:spcPts val="600"/>
              </a:spcAft>
            </a:pPr>
            <a:r>
              <a:rPr lang="en-GB" sz="2000" dirty="0"/>
              <a:t>For example, to plot the upper half of the hyperboloid </a:t>
            </a:r>
            <a:r>
              <a:rPr lang="en-GB" sz="2000" i="1" dirty="0"/>
              <a:t>x</a:t>
            </a:r>
            <a:r>
              <a:rPr lang="en-GB" sz="2000" dirty="0"/>
              <a:t>^2 + </a:t>
            </a:r>
            <a:r>
              <a:rPr lang="en-GB" sz="2000" i="1" dirty="0"/>
              <a:t>y</a:t>
            </a:r>
            <a:r>
              <a:rPr lang="en-GB" sz="2000" dirty="0"/>
              <a:t>^2 − </a:t>
            </a:r>
            <a:r>
              <a:rPr lang="en-GB" sz="2000" i="1" dirty="0"/>
              <a:t>z</a:t>
            </a:r>
            <a:r>
              <a:rPr lang="en-GB" sz="2000" dirty="0"/>
              <a:t>^2 = 0 you specify the interval as for </a:t>
            </a:r>
            <a:r>
              <a:rPr lang="en-GB" sz="2000" i="1" dirty="0"/>
              <a:t>z</a:t>
            </a:r>
            <a:r>
              <a:rPr lang="en-GB" sz="2000" dirty="0"/>
              <a:t> as [0  5], and for </a:t>
            </a:r>
            <a:r>
              <a:rPr lang="en-GB" sz="2000" i="1" dirty="0"/>
              <a:t>x</a:t>
            </a:r>
            <a:r>
              <a:rPr lang="en-GB" sz="2000" dirty="0"/>
              <a:t> and </a:t>
            </a:r>
            <a:r>
              <a:rPr lang="en-GB" sz="2000" i="1" dirty="0"/>
              <a:t>y</a:t>
            </a:r>
            <a:r>
              <a:rPr lang="en-GB" sz="2000" dirty="0"/>
              <a:t>, use the default interval [−5  5], as follows. </a:t>
            </a:r>
          </a:p>
          <a:p>
            <a:pPr>
              <a:spcBef>
                <a:spcPts val="1200"/>
              </a:spcBef>
              <a:spcAft>
                <a:spcPts val="600"/>
              </a:spcAft>
            </a:pPr>
            <a:r>
              <a:rPr lang="en-GB" sz="2000" dirty="0"/>
              <a:t>&gt;&gt;f = @(x,y,z) x.^2 + y.^2 − z.^2; </a:t>
            </a:r>
          </a:p>
          <a:p>
            <a:pPr>
              <a:spcBef>
                <a:spcPts val="1200"/>
              </a:spcBef>
              <a:spcAft>
                <a:spcPts val="600"/>
              </a:spcAft>
            </a:pPr>
            <a:r>
              <a:rPr lang="en-GB" sz="2000" dirty="0"/>
              <a:t>&gt;&gt;interval = [−5 5 −5 5 0 5];</a:t>
            </a:r>
          </a:p>
          <a:p>
            <a:pPr>
              <a:spcBef>
                <a:spcPts val="1200"/>
              </a:spcBef>
              <a:spcAft>
                <a:spcPts val="600"/>
              </a:spcAft>
            </a:pPr>
            <a:r>
              <a:rPr lang="en-GB" sz="2000" dirty="0"/>
              <a:t>&gt;&gt;fimplicit3(</a:t>
            </a:r>
            <a:r>
              <a:rPr lang="en-GB" sz="2000" dirty="0" err="1"/>
              <a:t>f,interval</a:t>
            </a:r>
            <a:r>
              <a:rPr lang="en-GB" sz="2000" dirty="0"/>
              <a:t>)</a:t>
            </a:r>
          </a:p>
        </p:txBody>
      </p:sp>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60</a:t>
            </a:fld>
            <a:endParaRPr lang="en-US" dirty="0"/>
          </a:p>
        </p:txBody>
      </p:sp>
      <p:pic>
        <p:nvPicPr>
          <p:cNvPr id="5" name="Picture 4">
            <a:extLst>
              <a:ext uri="{FF2B5EF4-FFF2-40B4-BE49-F238E27FC236}">
                <a16:creationId xmlns:a16="http://schemas.microsoft.com/office/drawing/2014/main" id="{914DBBA3-B7C9-A6B6-B5A8-C7F8295C07E4}"/>
              </a:ext>
            </a:extLst>
          </p:cNvPr>
          <p:cNvPicPr>
            <a:picLocks noChangeAspect="1"/>
          </p:cNvPicPr>
          <p:nvPr/>
        </p:nvPicPr>
        <p:blipFill>
          <a:blip r:embed="rId2"/>
          <a:stretch>
            <a:fillRect/>
          </a:stretch>
        </p:blipFill>
        <p:spPr>
          <a:xfrm>
            <a:off x="5016789" y="3624328"/>
            <a:ext cx="3609623" cy="2581183"/>
          </a:xfrm>
          <a:prstGeom prst="rect">
            <a:avLst/>
          </a:prstGeom>
        </p:spPr>
      </p:pic>
    </p:spTree>
    <p:extLst>
      <p:ext uri="{BB962C8B-B14F-4D97-AF65-F5344CB8AC3E}">
        <p14:creationId xmlns:p14="http://schemas.microsoft.com/office/powerpoint/2010/main" val="4044920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A61EE8A-0F36-4CDC-9FAE-D896B6D71E2B}"/>
              </a:ext>
            </a:extLst>
          </p:cNvPr>
          <p:cNvSpPr>
            <a:spLocks noGrp="1"/>
          </p:cNvSpPr>
          <p:nvPr>
            <p:ph type="title"/>
          </p:nvPr>
        </p:nvSpPr>
        <p:spPr>
          <a:xfrm>
            <a:off x="952499" y="134980"/>
            <a:ext cx="7262586" cy="1197385"/>
          </a:xfrm>
        </p:spPr>
        <p:txBody>
          <a:bodyPr>
            <a:normAutofit/>
          </a:bodyPr>
          <a:lstStyle/>
          <a:p>
            <a:r>
              <a:rPr lang="en-GB" dirty="0"/>
              <a:t>Other Three-Dimensional Plotting Functions: Table 5.4–1</a:t>
            </a:r>
            <a:endParaRPr lang="en-US" sz="1200" dirty="0"/>
          </a:p>
        </p:txBody>
      </p:sp>
      <p:graphicFrame>
        <p:nvGraphicFramePr>
          <p:cNvPr id="7" name="Table 2">
            <a:extLst>
              <a:ext uri="{FF2B5EF4-FFF2-40B4-BE49-F238E27FC236}">
                <a16:creationId xmlns:a16="http://schemas.microsoft.com/office/drawing/2014/main" id="{B49A7CEC-16B8-42FE-91EB-4B1526F37195}"/>
              </a:ext>
            </a:extLst>
          </p:cNvPr>
          <p:cNvGraphicFramePr>
            <a:graphicFrameLocks noGrp="1"/>
          </p:cNvGraphicFramePr>
          <p:nvPr>
            <p:extLst>
              <p:ext uri="{D42A27DB-BD31-4B8C-83A1-F6EECF244321}">
                <p14:modId xmlns:p14="http://schemas.microsoft.com/office/powerpoint/2010/main" val="2278116740"/>
              </p:ext>
            </p:extLst>
          </p:nvPr>
        </p:nvGraphicFramePr>
        <p:xfrm>
          <a:off x="786980" y="1940560"/>
          <a:ext cx="7577528" cy="2194560"/>
        </p:xfrm>
        <a:graphic>
          <a:graphicData uri="http://schemas.openxmlformats.org/drawingml/2006/table">
            <a:tbl>
              <a:tblPr firstRow="1" bandRow="1">
                <a:tableStyleId>{5C22544A-7EE6-4342-B048-85BDC9FD1C3A}</a:tableStyleId>
              </a:tblPr>
              <a:tblGrid>
                <a:gridCol w="2956345">
                  <a:extLst>
                    <a:ext uri="{9D8B030D-6E8A-4147-A177-3AD203B41FA5}">
                      <a16:colId xmlns:a16="http://schemas.microsoft.com/office/drawing/2014/main" val="20000"/>
                    </a:ext>
                  </a:extLst>
                </a:gridCol>
                <a:gridCol w="4621183">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2000" b="1" dirty="0">
                          <a:solidFill>
                            <a:schemeClr val="tx1"/>
                          </a:solidFill>
                          <a:latin typeface="Times New Roman" panose="02020603050405020304" pitchFamily="18" charset="0"/>
                          <a:cs typeface="Times New Roman" panose="02020603050405020304" pitchFamily="18" charset="0"/>
                        </a:rPr>
                        <a:t>Function</a:t>
                      </a:r>
                    </a:p>
                  </a:txBody>
                  <a:tcPr>
                    <a:solidFill>
                      <a:schemeClr val="bg1"/>
                    </a:solidFill>
                  </a:tcPr>
                </a:tc>
                <a:tc>
                  <a:txBody>
                    <a:bodyPr/>
                    <a:lstStyle/>
                    <a:p>
                      <a:r>
                        <a:rPr lang="en-US" altLang="en-US" sz="2000" b="1" dirty="0">
                          <a:solidFill>
                            <a:schemeClr val="tx1"/>
                          </a:solidFill>
                          <a:latin typeface="Times New Roman" panose="02020603050405020304" pitchFamily="18" charset="0"/>
                          <a:cs typeface="Times New Roman" panose="02020603050405020304" pitchFamily="18" charset="0"/>
                        </a:rPr>
                        <a:t>Description</a:t>
                      </a:r>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0"/>
                  </a:ext>
                </a:extLst>
              </a:tr>
              <a:tr h="370840">
                <a:tc>
                  <a:txBody>
                    <a:bodyPr/>
                    <a:lstStyle/>
                    <a:p>
                      <a:r>
                        <a:rPr lang="en-US" altLang="en-US" sz="2000" dirty="0">
                          <a:solidFill>
                            <a:schemeClr val="tx1"/>
                          </a:solidFill>
                          <a:latin typeface="Courier Std" pitchFamily="49" charset="0"/>
                        </a:rPr>
                        <a:t>surf(</a:t>
                      </a:r>
                      <a:r>
                        <a:rPr lang="en-US" altLang="en-US" sz="2000" dirty="0" err="1">
                          <a:solidFill>
                            <a:schemeClr val="tx1"/>
                          </a:solidFill>
                          <a:latin typeface="Courier Std" pitchFamily="49" charset="0"/>
                        </a:rPr>
                        <a:t>x,y,z</a:t>
                      </a:r>
                      <a:r>
                        <a:rPr lang="en-US" altLang="en-US" sz="2000" dirty="0">
                          <a:solidFill>
                            <a:schemeClr val="tx1"/>
                          </a:solidFill>
                          <a:latin typeface="Courier Std" pitchFamily="49" charset="0"/>
                        </a:rPr>
                        <a:t>)</a:t>
                      </a:r>
                      <a:endParaRPr lang="en-US" sz="2000" dirty="0">
                        <a:solidFill>
                          <a:schemeClr val="tx1"/>
                        </a:solidFill>
                        <a:latin typeface="Courier Std" pitchFamily="49" charset="0"/>
                      </a:endParaRPr>
                    </a:p>
                  </a:txBody>
                  <a:tcP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Creates a shaded 3D mesh surface plot.</a:t>
                      </a:r>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1"/>
                  </a:ext>
                </a:extLst>
              </a:tr>
              <a:tr h="370840">
                <a:tc>
                  <a:txBody>
                    <a:bodyPr/>
                    <a:lstStyle/>
                    <a:p>
                      <a:r>
                        <a:rPr lang="en-US" altLang="en-US" sz="2000" dirty="0" err="1">
                          <a:solidFill>
                            <a:schemeClr val="tx1"/>
                          </a:solidFill>
                          <a:latin typeface="Courier Std" pitchFamily="49" charset="0"/>
                        </a:rPr>
                        <a:t>surfc</a:t>
                      </a:r>
                      <a:r>
                        <a:rPr lang="en-US" altLang="en-US" sz="2000" dirty="0">
                          <a:solidFill>
                            <a:schemeClr val="tx1"/>
                          </a:solidFill>
                          <a:latin typeface="Courier Std" pitchFamily="49" charset="0"/>
                        </a:rPr>
                        <a:t>(</a:t>
                      </a:r>
                      <a:r>
                        <a:rPr lang="en-US" altLang="en-US" sz="2000" dirty="0" err="1">
                          <a:solidFill>
                            <a:schemeClr val="tx1"/>
                          </a:solidFill>
                          <a:latin typeface="Courier Std" pitchFamily="49" charset="0"/>
                        </a:rPr>
                        <a:t>x,y,z</a:t>
                      </a:r>
                      <a:r>
                        <a:rPr lang="en-US" altLang="en-US" sz="2000" dirty="0">
                          <a:solidFill>
                            <a:schemeClr val="tx1"/>
                          </a:solidFill>
                          <a:latin typeface="Courier Std" pitchFamily="49" charset="0"/>
                        </a:rPr>
                        <a:t>)</a:t>
                      </a:r>
                      <a:endParaRPr lang="en-US" sz="2000" dirty="0">
                        <a:solidFill>
                          <a:schemeClr val="tx1"/>
                        </a:solidFill>
                        <a:latin typeface="Courier Std" pitchFamily="49" charset="0"/>
                      </a:endParaRPr>
                    </a:p>
                  </a:txBody>
                  <a:tcP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Same as</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Courier Std" pitchFamily="49" charset="0"/>
                          <a:cs typeface="Arial" panose="020B0604020202020204" pitchFamily="34" charset="0"/>
                        </a:rPr>
                        <a:t>surf</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Times New Roman" panose="02020603050405020304" pitchFamily="18" charset="0"/>
                          <a:cs typeface="Times New Roman" panose="02020603050405020304" pitchFamily="18" charset="0"/>
                        </a:rPr>
                        <a:t>but draws contours under the surface.</a:t>
                      </a:r>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2"/>
                  </a:ext>
                </a:extLst>
              </a:tr>
              <a:tr h="370840">
                <a:tc>
                  <a:txBody>
                    <a:bodyPr/>
                    <a:lstStyle/>
                    <a:p>
                      <a:r>
                        <a:rPr lang="en-US" altLang="en-US" sz="2000" dirty="0">
                          <a:solidFill>
                            <a:schemeClr val="tx1"/>
                          </a:solidFill>
                          <a:latin typeface="Courier Std" pitchFamily="49" charset="0"/>
                        </a:rPr>
                        <a:t>waterfall(</a:t>
                      </a:r>
                      <a:r>
                        <a:rPr lang="en-US" altLang="en-US" sz="2000" dirty="0" err="1">
                          <a:solidFill>
                            <a:schemeClr val="tx1"/>
                          </a:solidFill>
                          <a:latin typeface="Courier Std" pitchFamily="49" charset="0"/>
                        </a:rPr>
                        <a:t>x,y,z</a:t>
                      </a:r>
                      <a:r>
                        <a:rPr lang="en-US" altLang="en-US" sz="2000" dirty="0">
                          <a:solidFill>
                            <a:schemeClr val="tx1"/>
                          </a:solidFill>
                          <a:latin typeface="Courier Std" pitchFamily="49" charset="0"/>
                        </a:rPr>
                        <a:t>)</a:t>
                      </a:r>
                      <a:endParaRPr lang="en-US" sz="2000" dirty="0">
                        <a:solidFill>
                          <a:schemeClr val="tx1"/>
                        </a:solidFill>
                        <a:latin typeface="Courier Std" pitchFamily="49" charset="0"/>
                      </a:endParaRPr>
                    </a:p>
                  </a:txBody>
                  <a:tcPr>
                    <a:solidFill>
                      <a:schemeClr val="bg1"/>
                    </a:solidFill>
                  </a:tcPr>
                </a:tc>
                <a:tc>
                  <a:txBody>
                    <a:bodyPr/>
                    <a:lstStyle/>
                    <a:p>
                      <a:r>
                        <a:rPr lang="en-US" altLang="en-US" sz="2000" dirty="0">
                          <a:solidFill>
                            <a:schemeClr val="tx1"/>
                          </a:solidFill>
                          <a:latin typeface="Times New Roman" panose="02020603050405020304" pitchFamily="18" charset="0"/>
                          <a:cs typeface="Times New Roman" panose="02020603050405020304" pitchFamily="18" charset="0"/>
                        </a:rPr>
                        <a:t>Same as</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Courier Std" pitchFamily="49" charset="0"/>
                          <a:cs typeface="Arial" panose="020B0604020202020204" pitchFamily="34" charset="0"/>
                        </a:rPr>
                        <a:t>mesh</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a:solidFill>
                            <a:schemeClr val="tx1"/>
                          </a:solidFill>
                          <a:latin typeface="Times New Roman" panose="02020603050405020304" pitchFamily="18" charset="0"/>
                          <a:cs typeface="Times New Roman" panose="02020603050405020304" pitchFamily="18" charset="0"/>
                        </a:rPr>
                        <a:t>but draws mesh lines in one direction only.</a:t>
                      </a:r>
                      <a:endParaRPr lang="en-US" sz="20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3"/>
                  </a:ext>
                </a:extLst>
              </a:tr>
            </a:tbl>
          </a:graphicData>
        </a:graphic>
      </p:graphicFrame>
      <p:sp>
        <p:nvSpPr>
          <p:cNvPr id="11" name="Slide Number Placeholder 10">
            <a:extLst>
              <a:ext uri="{FF2B5EF4-FFF2-40B4-BE49-F238E27FC236}">
                <a16:creationId xmlns:a16="http://schemas.microsoft.com/office/drawing/2014/main" id="{1DCACE95-DAC0-455A-8FAF-97F9D9A11F70}"/>
              </a:ext>
            </a:extLst>
          </p:cNvPr>
          <p:cNvSpPr>
            <a:spLocks noGrp="1"/>
          </p:cNvSpPr>
          <p:nvPr>
            <p:ph type="sldNum" sz="quarter" idx="10"/>
          </p:nvPr>
        </p:nvSpPr>
        <p:spPr/>
        <p:txBody>
          <a:bodyPr/>
          <a:lstStyle/>
          <a:p>
            <a:fld id="{68151E55-6873-49E2-B8D5-2F265E6F1973}" type="slidenum">
              <a:rPr lang="en-US" smtClean="0"/>
              <a:t>61</a:t>
            </a:fld>
            <a:endParaRPr lang="en-US" dirty="0"/>
          </a:p>
        </p:txBody>
      </p:sp>
    </p:spTree>
    <p:extLst>
      <p:ext uri="{BB962C8B-B14F-4D97-AF65-F5344CB8AC3E}">
        <p14:creationId xmlns:p14="http://schemas.microsoft.com/office/powerpoint/2010/main" val="22545194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41B47BE2-B4F7-4F7A-AAE3-E7B037F84AD2}"/>
              </a:ext>
            </a:extLst>
          </p:cNvPr>
          <p:cNvSpPr>
            <a:spLocks noGrp="1"/>
          </p:cNvSpPr>
          <p:nvPr>
            <p:ph type="sldNum" sz="quarter" idx="10"/>
          </p:nvPr>
        </p:nvSpPr>
        <p:spPr/>
        <p:txBody>
          <a:bodyPr/>
          <a:lstStyle/>
          <a:p>
            <a:fld id="{68151E55-6873-49E2-B8D5-2F265E6F1973}" type="slidenum">
              <a:rPr lang="en-US" smtClean="0"/>
              <a:t>62</a:t>
            </a:fld>
            <a:endParaRPr lang="en-US" dirty="0"/>
          </a:p>
        </p:txBody>
      </p:sp>
      <p:sp>
        <p:nvSpPr>
          <p:cNvPr id="12" name="TextBox 11">
            <a:extLst>
              <a:ext uri="{FF2B5EF4-FFF2-40B4-BE49-F238E27FC236}">
                <a16:creationId xmlns:a16="http://schemas.microsoft.com/office/drawing/2014/main" id="{6C77C0D7-981B-2B17-9107-79F2AB63ADC6}"/>
              </a:ext>
            </a:extLst>
          </p:cNvPr>
          <p:cNvSpPr txBox="1"/>
          <p:nvPr/>
        </p:nvSpPr>
        <p:spPr>
          <a:xfrm>
            <a:off x="489613" y="6647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13" name="Title 1">
                <a:extLst>
                  <a:ext uri="{FF2B5EF4-FFF2-40B4-BE49-F238E27FC236}">
                    <a16:creationId xmlns:a16="http://schemas.microsoft.com/office/drawing/2014/main" id="{D2FFFAA2-08C8-03B7-E592-7FC50D35DD62}"/>
                  </a:ext>
                </a:extLst>
              </p:cNvPr>
              <p:cNvSpPr txBox="1">
                <a:spLocks/>
              </p:cNvSpPr>
              <p:nvPr/>
            </p:nvSpPr>
            <p:spPr>
              <a:xfrm>
                <a:off x="417646" y="940294"/>
                <a:ext cx="8229600" cy="1005840"/>
              </a:xfrm>
              <a:prstGeom prst="rect">
                <a:avLst/>
              </a:prstGeom>
            </p:spPr>
            <p:txBody>
              <a:bodyPr anchor="ctr"/>
              <a:lstStyle>
                <a:lvl1pPr algn="ctr" rtl="0" eaLnBrk="0" fontAlgn="base" hangingPunct="0">
                  <a:spcBef>
                    <a:spcPct val="0"/>
                  </a:spcBef>
                  <a:spcAft>
                    <a:spcPct val="0"/>
                  </a:spcAft>
                  <a:defRPr sz="3200" b="1" kern="1200">
                    <a:solidFill>
                      <a:srgbClr val="214E9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R="0" lvl="0" algn="just"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Plots of the surface </a:t>
                </a:r>
                <a14:m>
                  <m:oMath xmlns:m="http://schemas.openxmlformats.org/officeDocument/2006/math">
                    <m: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t>𝑧</m:t>
                    </m:r>
                    <m: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rPr>
                      <m:t>=</m:t>
                    </m:r>
                    <m: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t>𝑥</m:t>
                    </m:r>
                    <m:sSup>
                      <m:sSupPr>
                        <m:ctrlP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ctrlPr>
                      </m:sSupPr>
                      <m:e>
                        <m: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t>𝑒</m:t>
                        </m:r>
                      </m:e>
                      <m:sup>
                        <m: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t>−(</m:t>
                        </m:r>
                        <m:sSup>
                          <m:sSupPr>
                            <m:ctrlP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ctrlPr>
                          </m:sSupPr>
                          <m:e>
                            <m:d>
                              <m:dPr>
                                <m:ctrlP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ctrlPr>
                              </m:dPr>
                              <m:e>
                                <m: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t>𝑥</m:t>
                                </m:r>
                                <m: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t>−</m:t>
                                </m:r>
                                <m:sSup>
                                  <m:sSupPr>
                                    <m:ctrlP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ctrlPr>
                                  </m:sSupPr>
                                  <m:e>
                                    <m: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t>𝑦</m:t>
                                    </m:r>
                                  </m:e>
                                  <m:sup>
                                    <m: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t>2</m:t>
                                    </m:r>
                                  </m:sup>
                                </m:sSup>
                              </m:e>
                            </m:d>
                          </m:e>
                          <m:sup>
                            <m: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t>2</m:t>
                            </m:r>
                          </m:sup>
                        </m:sSup>
                        <m: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t>+</m:t>
                        </m:r>
                        <m:sSup>
                          <m:sSupPr>
                            <m:ctrlP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ctrlPr>
                          </m:sSupPr>
                          <m:e>
                            <m: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t>𝑦</m:t>
                            </m:r>
                          </m:e>
                          <m:sup>
                            <m: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t>2</m:t>
                            </m:r>
                          </m:sup>
                        </m:sSup>
                        <m:r>
                          <a:rPr kumimoji="0" lang="en-CA" sz="2000" b="0" i="1" u="none" strike="noStrike" kern="1200" cap="none" spc="0" normalizeH="0" baseline="0" noProof="0" smtClean="0">
                            <a:ln>
                              <a:noFill/>
                            </a:ln>
                            <a:solidFill>
                              <a:schemeClr val="tx1"/>
                            </a:solidFill>
                            <a:effectLst/>
                            <a:uLnTx/>
                            <a:uFillTx/>
                            <a:latin typeface="Cambria Math" panose="02040503050406030204" pitchFamily="18" charset="0"/>
                          </a:rPr>
                          <m:t>)</m:t>
                        </m:r>
                      </m:sup>
                    </m:sSup>
                  </m:oMath>
                </a14:m>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created with the mesh function and</a:t>
                </a: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its variant forms: a) surf, b)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surfc</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c) waterfall, d) </a:t>
                </a:r>
                <a:r>
                  <a:rPr kumimoji="0" lang="en-US" sz="2000" b="0" i="0" u="none" strike="noStrike" kern="120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meshc</a:t>
                </a:r>
                <a:r>
                  <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p>
            </p:txBody>
          </p:sp>
        </mc:Choice>
        <mc:Fallback xmlns="">
          <p:sp>
            <p:nvSpPr>
              <p:cNvPr id="13" name="Title 1">
                <a:extLst>
                  <a:ext uri="{FF2B5EF4-FFF2-40B4-BE49-F238E27FC236}">
                    <a16:creationId xmlns:a16="http://schemas.microsoft.com/office/drawing/2014/main" id="{D2FFFAA2-08C8-03B7-E592-7FC50D35DD62}"/>
                  </a:ext>
                </a:extLst>
              </p:cNvPr>
              <p:cNvSpPr txBox="1">
                <a:spLocks noRot="1" noChangeAspect="1" noMove="1" noResize="1" noEditPoints="1" noAdjustHandles="1" noChangeArrowheads="1" noChangeShapeType="1" noTextEdit="1"/>
              </p:cNvSpPr>
              <p:nvPr/>
            </p:nvSpPr>
            <p:spPr>
              <a:xfrm>
                <a:off x="417646" y="940294"/>
                <a:ext cx="8229600" cy="1005840"/>
              </a:xfrm>
              <a:prstGeom prst="rect">
                <a:avLst/>
              </a:prstGeom>
              <a:blipFill>
                <a:blip r:embed="rId2"/>
                <a:stretch>
                  <a:fillRect l="-815" r="-741" b="-606"/>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D9E08CE6-B45E-FE22-24E3-44A95C574C3C}"/>
              </a:ext>
            </a:extLst>
          </p:cNvPr>
          <p:cNvPicPr>
            <a:picLocks noChangeAspect="1"/>
          </p:cNvPicPr>
          <p:nvPr/>
        </p:nvPicPr>
        <p:blipFill>
          <a:blip r:embed="rId3"/>
          <a:stretch>
            <a:fillRect/>
          </a:stretch>
        </p:blipFill>
        <p:spPr>
          <a:xfrm>
            <a:off x="3162300" y="1775771"/>
            <a:ext cx="5981700" cy="4581525"/>
          </a:xfrm>
          <a:prstGeom prst="rect">
            <a:avLst/>
          </a:prstGeom>
        </p:spPr>
      </p:pic>
      <p:pic>
        <p:nvPicPr>
          <p:cNvPr id="15" name="Picture 14">
            <a:extLst>
              <a:ext uri="{FF2B5EF4-FFF2-40B4-BE49-F238E27FC236}">
                <a16:creationId xmlns:a16="http://schemas.microsoft.com/office/drawing/2014/main" id="{532230B6-2D9B-CA46-DB6E-5C6C23BBD107}"/>
              </a:ext>
            </a:extLst>
          </p:cNvPr>
          <p:cNvPicPr>
            <a:picLocks noChangeAspect="1"/>
          </p:cNvPicPr>
          <p:nvPr/>
        </p:nvPicPr>
        <p:blipFill>
          <a:blip r:embed="rId4"/>
          <a:stretch>
            <a:fillRect/>
          </a:stretch>
        </p:blipFill>
        <p:spPr>
          <a:xfrm>
            <a:off x="344657" y="2854818"/>
            <a:ext cx="3181350" cy="2266950"/>
          </a:xfrm>
          <a:prstGeom prst="rect">
            <a:avLst/>
          </a:prstGeom>
        </p:spPr>
      </p:pic>
    </p:spTree>
    <p:extLst>
      <p:ext uri="{BB962C8B-B14F-4D97-AF65-F5344CB8AC3E}">
        <p14:creationId xmlns:p14="http://schemas.microsoft.com/office/powerpoint/2010/main" val="2832537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613" y="429969"/>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Question 9</a:t>
            </a:r>
          </a:p>
        </p:txBody>
      </p:sp>
      <p:sp>
        <p:nvSpPr>
          <p:cNvPr id="3" name="Slide Number Placeholder 2"/>
          <p:cNvSpPr>
            <a:spLocks noGrp="1"/>
          </p:cNvSpPr>
          <p:nvPr>
            <p:ph type="sldNum" sz="quarter" idx="12"/>
          </p:nvPr>
        </p:nvSpPr>
        <p:spPr>
          <a:xfrm>
            <a:off x="7060473" y="6475457"/>
            <a:ext cx="2057400" cy="365125"/>
          </a:xfrm>
        </p:spPr>
        <p:txBody>
          <a:bodyPr/>
          <a:lstStyle/>
          <a:p>
            <a:fld id="{732B0E10-991B-4857-B698-45C90E6B82BD}" type="slidenum">
              <a:rPr lang="en-US" sz="1200" b="1" smtClean="0">
                <a:solidFill>
                  <a:schemeClr val="tx1"/>
                </a:solidFill>
                <a:latin typeface="Times New Roman" panose="02020603050405020304" pitchFamily="18" charset="0"/>
                <a:cs typeface="Times New Roman" panose="02020603050405020304" pitchFamily="18" charset="0"/>
              </a:rPr>
              <a:t>63</a:t>
            </a:fld>
            <a:endParaRPr lang="en-US" sz="1200" b="1"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6FF1376-400D-4F57-A6CE-818014CB4D91}"/>
                  </a:ext>
                </a:extLst>
              </p:cNvPr>
              <p:cNvSpPr/>
              <p:nvPr/>
            </p:nvSpPr>
            <p:spPr>
              <a:xfrm>
                <a:off x="489613" y="755077"/>
                <a:ext cx="8153400" cy="1015663"/>
              </a:xfrm>
              <a:prstGeom prst="rect">
                <a:avLst/>
              </a:prstGeom>
            </p:spPr>
            <p:txBody>
              <a:bodyPr wrap="square">
                <a:spAutoFit/>
              </a:bodyPr>
              <a:lstStyle/>
              <a:p>
                <a:pPr algn="just"/>
                <a:r>
                  <a:rPr lang="en-CA" sz="2000" dirty="0">
                    <a:solidFill>
                      <a:prstClr val="black"/>
                    </a:solidFill>
                    <a:latin typeface="Times New Roman" panose="02020603050405020304" pitchFamily="18" charset="0"/>
                    <a:cs typeface="Times New Roman" panose="02020603050405020304" pitchFamily="18" charset="0"/>
                  </a:rPr>
                  <a:t>Q9</a:t>
                </a:r>
                <a:r>
                  <a:rPr lang="en-CA" sz="2000" b="1" dirty="0">
                    <a:solidFill>
                      <a:prstClr val="black"/>
                    </a:solidFill>
                    <a:latin typeface="Times New Roman" panose="02020603050405020304" pitchFamily="18" charset="0"/>
                    <a:cs typeface="Times New Roman" panose="02020603050405020304" pitchFamily="18" charset="0"/>
                  </a:rPr>
                  <a:t>- </a:t>
                </a:r>
                <a:r>
                  <a:rPr lang="en-CA" sz="2000" dirty="0">
                    <a:solidFill>
                      <a:prstClr val="black"/>
                    </a:solidFill>
                    <a:latin typeface="Times New Roman" panose="02020603050405020304" pitchFamily="18" charset="0"/>
                    <a:cs typeface="Times New Roman" panose="02020603050405020304" pitchFamily="18" charset="0"/>
                  </a:rPr>
                  <a:t>Obtain the plot of the following implicit function, known as the Ampersand curve. Use the axis equal command.</a:t>
                </a:r>
                <a:r>
                  <a:rPr lang="es-ES" sz="2000" dirty="0">
                    <a:solidFill>
                      <a:prstClr val="black"/>
                    </a:solidFill>
                    <a:latin typeface="Times New Roman" panose="02020603050405020304" pitchFamily="18" charset="0"/>
                    <a:cs typeface="Times New Roman" panose="02020603050405020304" pitchFamily="18" charset="0"/>
                  </a:rPr>
                  <a:t> </a:t>
                </a:r>
              </a:p>
              <a:p>
                <a:pPr algn="just"/>
                <a14:m>
                  <m:oMathPara xmlns:m="http://schemas.openxmlformats.org/officeDocument/2006/math">
                    <m:oMathParaPr>
                      <m:jc m:val="centerGroup"/>
                    </m:oMathParaPr>
                    <m:oMath xmlns:m="http://schemas.openxmlformats.org/officeDocument/2006/math">
                      <m:r>
                        <a:rPr lang="es-ES" sz="2000" i="1" dirty="0" smtClean="0">
                          <a:solidFill>
                            <a:prstClr val="black"/>
                          </a:solidFill>
                          <a:latin typeface="Cambria Math" panose="02040503050406030204" pitchFamily="18" charset="0"/>
                        </a:rPr>
                        <m:t>( </m:t>
                      </m:r>
                      <m:sSup>
                        <m:sSupPr>
                          <m:ctrlPr>
                            <a:rPr lang="es-ES" sz="2000" i="1" dirty="0" smtClean="0">
                              <a:solidFill>
                                <a:prstClr val="black"/>
                              </a:solidFill>
                              <a:latin typeface="Cambria Math" panose="02040503050406030204" pitchFamily="18" charset="0"/>
                            </a:rPr>
                          </m:ctrlPr>
                        </m:sSupPr>
                        <m:e>
                          <m:r>
                            <a:rPr lang="en-CA" sz="2000" i="1" dirty="0" smtClean="0">
                              <a:solidFill>
                                <a:prstClr val="black"/>
                              </a:solidFill>
                              <a:latin typeface="Cambria Math" panose="02040503050406030204" pitchFamily="18" charset="0"/>
                            </a:rPr>
                            <m:t>𝑦</m:t>
                          </m:r>
                        </m:e>
                        <m:sup>
                          <m:r>
                            <a:rPr lang="en-CA" sz="2000" i="1" dirty="0" smtClean="0">
                              <a:solidFill>
                                <a:prstClr val="black"/>
                              </a:solidFill>
                              <a:latin typeface="Cambria Math" panose="02040503050406030204" pitchFamily="18" charset="0"/>
                            </a:rPr>
                            <m:t>2</m:t>
                          </m:r>
                        </m:sup>
                      </m:sSup>
                      <m:r>
                        <a:rPr lang="es-ES" sz="2000" i="1" dirty="0">
                          <a:solidFill>
                            <a:prstClr val="black"/>
                          </a:solidFill>
                          <a:latin typeface="Cambria Math" panose="02040503050406030204" pitchFamily="18" charset="0"/>
                        </a:rPr>
                        <m:t>−</m:t>
                      </m:r>
                      <m:sSup>
                        <m:sSupPr>
                          <m:ctrlPr>
                            <a:rPr lang="es-ES" sz="2000" i="1" dirty="0" smtClean="0">
                              <a:solidFill>
                                <a:prstClr val="black"/>
                              </a:solidFill>
                              <a:latin typeface="Cambria Math" panose="02040503050406030204" pitchFamily="18" charset="0"/>
                            </a:rPr>
                          </m:ctrlPr>
                        </m:sSupPr>
                        <m:e>
                          <m:r>
                            <a:rPr lang="en-CA" sz="2000" i="1" dirty="0" smtClean="0">
                              <a:solidFill>
                                <a:prstClr val="black"/>
                              </a:solidFill>
                              <a:latin typeface="Cambria Math" panose="02040503050406030204" pitchFamily="18" charset="0"/>
                            </a:rPr>
                            <m:t>𝑥</m:t>
                          </m:r>
                        </m:e>
                        <m:sup>
                          <m:r>
                            <a:rPr lang="en-CA" sz="2000" i="1" dirty="0" smtClean="0">
                              <a:solidFill>
                                <a:prstClr val="black"/>
                              </a:solidFill>
                              <a:latin typeface="Cambria Math" panose="02040503050406030204" pitchFamily="18" charset="0"/>
                            </a:rPr>
                            <m:t>2</m:t>
                          </m:r>
                        </m:sup>
                      </m:sSup>
                      <m:r>
                        <a:rPr lang="es-ES" sz="2000" i="1" dirty="0">
                          <a:solidFill>
                            <a:prstClr val="black"/>
                          </a:solidFill>
                          <a:latin typeface="Cambria Math" panose="02040503050406030204" pitchFamily="18" charset="0"/>
                        </a:rPr>
                        <m:t>) (</m:t>
                      </m:r>
                      <m:r>
                        <a:rPr lang="es-ES" sz="2000" i="1" dirty="0">
                          <a:solidFill>
                            <a:prstClr val="black"/>
                          </a:solidFill>
                          <a:latin typeface="Cambria Math" panose="02040503050406030204" pitchFamily="18" charset="0"/>
                        </a:rPr>
                        <m:t>𝑥</m:t>
                      </m:r>
                      <m:r>
                        <a:rPr lang="es-ES" sz="2000" i="1" dirty="0">
                          <a:solidFill>
                            <a:prstClr val="black"/>
                          </a:solidFill>
                          <a:latin typeface="Cambria Math" panose="02040503050406030204" pitchFamily="18" charset="0"/>
                        </a:rPr>
                        <m:t>−1 ) (2</m:t>
                      </m:r>
                      <m:r>
                        <a:rPr lang="es-ES" sz="2000" i="1" dirty="0">
                          <a:solidFill>
                            <a:prstClr val="black"/>
                          </a:solidFill>
                          <a:latin typeface="Cambria Math" panose="02040503050406030204" pitchFamily="18" charset="0"/>
                        </a:rPr>
                        <m:t>𝑥</m:t>
                      </m:r>
                      <m:r>
                        <a:rPr lang="es-ES" sz="2000" i="1" dirty="0">
                          <a:solidFill>
                            <a:prstClr val="black"/>
                          </a:solidFill>
                          <a:latin typeface="Cambria Math" panose="02040503050406030204" pitchFamily="18" charset="0"/>
                        </a:rPr>
                        <m:t>−3 )=2</m:t>
                      </m:r>
                      <m:sSup>
                        <m:sSupPr>
                          <m:ctrlPr>
                            <a:rPr lang="es-ES" sz="2000" i="1" dirty="0" smtClean="0">
                              <a:solidFill>
                                <a:prstClr val="black"/>
                              </a:solidFill>
                              <a:latin typeface="Cambria Math" panose="02040503050406030204" pitchFamily="18" charset="0"/>
                            </a:rPr>
                          </m:ctrlPr>
                        </m:sSupPr>
                        <m:e>
                          <m:r>
                            <a:rPr lang="es-ES" sz="2000" i="1" dirty="0">
                              <a:solidFill>
                                <a:prstClr val="black"/>
                              </a:solidFill>
                              <a:latin typeface="Cambria Math" panose="02040503050406030204" pitchFamily="18" charset="0"/>
                            </a:rPr>
                            <m:t>(</m:t>
                          </m:r>
                          <m:sSup>
                            <m:sSupPr>
                              <m:ctrlPr>
                                <a:rPr lang="es-ES" sz="2000" i="1" dirty="0">
                                  <a:solidFill>
                                    <a:prstClr val="black"/>
                                  </a:solidFill>
                                  <a:latin typeface="Cambria Math" panose="02040503050406030204" pitchFamily="18" charset="0"/>
                                </a:rPr>
                              </m:ctrlPr>
                            </m:sSupPr>
                            <m:e>
                              <m:r>
                                <a:rPr lang="en-CA" sz="2000" i="1" dirty="0">
                                  <a:solidFill>
                                    <a:prstClr val="black"/>
                                  </a:solidFill>
                                  <a:latin typeface="Cambria Math" panose="02040503050406030204" pitchFamily="18" charset="0"/>
                                </a:rPr>
                                <m:t>𝑥</m:t>
                              </m:r>
                            </m:e>
                            <m:sup>
                              <m:r>
                                <a:rPr lang="en-CA" sz="2000" i="1" dirty="0">
                                  <a:solidFill>
                                    <a:prstClr val="black"/>
                                  </a:solidFill>
                                  <a:latin typeface="Cambria Math" panose="02040503050406030204" pitchFamily="18" charset="0"/>
                                </a:rPr>
                                <m:t>2</m:t>
                              </m:r>
                            </m:sup>
                          </m:sSup>
                          <m:r>
                            <a:rPr lang="es-ES" sz="2000" i="1" dirty="0">
                              <a:solidFill>
                                <a:prstClr val="black"/>
                              </a:solidFill>
                              <a:latin typeface="Cambria Math" panose="02040503050406030204" pitchFamily="18" charset="0"/>
                            </a:rPr>
                            <m:t>+</m:t>
                          </m:r>
                          <m:sSup>
                            <m:sSupPr>
                              <m:ctrlPr>
                                <a:rPr lang="es-ES" sz="2000" i="1" dirty="0">
                                  <a:solidFill>
                                    <a:prstClr val="black"/>
                                  </a:solidFill>
                                  <a:latin typeface="Cambria Math" panose="02040503050406030204" pitchFamily="18" charset="0"/>
                                </a:rPr>
                              </m:ctrlPr>
                            </m:sSupPr>
                            <m:e>
                              <m:r>
                                <a:rPr lang="en-CA" sz="2000" i="1" dirty="0">
                                  <a:solidFill>
                                    <a:prstClr val="black"/>
                                  </a:solidFill>
                                  <a:latin typeface="Cambria Math" panose="02040503050406030204" pitchFamily="18" charset="0"/>
                                </a:rPr>
                                <m:t>𝑦</m:t>
                              </m:r>
                            </m:e>
                            <m:sup>
                              <m:r>
                                <a:rPr lang="en-CA" sz="2000" i="1" dirty="0">
                                  <a:solidFill>
                                    <a:prstClr val="black"/>
                                  </a:solidFill>
                                  <a:latin typeface="Cambria Math" panose="02040503050406030204" pitchFamily="18" charset="0"/>
                                </a:rPr>
                                <m:t>2</m:t>
                              </m:r>
                            </m:sup>
                          </m:sSup>
                          <m:r>
                            <a:rPr lang="es-ES" sz="2000" i="1" dirty="0">
                              <a:solidFill>
                                <a:prstClr val="black"/>
                              </a:solidFill>
                              <a:latin typeface="Cambria Math" panose="02040503050406030204" pitchFamily="18" charset="0"/>
                            </a:rPr>
                            <m:t>−2</m:t>
                          </m:r>
                          <m:r>
                            <a:rPr lang="es-ES" sz="2000" i="1" dirty="0">
                              <a:solidFill>
                                <a:prstClr val="black"/>
                              </a:solidFill>
                              <a:latin typeface="Cambria Math" panose="02040503050406030204" pitchFamily="18" charset="0"/>
                            </a:rPr>
                            <m:t>𝑥</m:t>
                          </m:r>
                          <m:r>
                            <a:rPr lang="es-ES" sz="2000" i="1" dirty="0">
                              <a:solidFill>
                                <a:prstClr val="black"/>
                              </a:solidFill>
                              <a:latin typeface="Cambria Math" panose="02040503050406030204" pitchFamily="18" charset="0"/>
                            </a:rPr>
                            <m:t> )</m:t>
                          </m:r>
                        </m:e>
                        <m:sup>
                          <m:r>
                            <a:rPr lang="es-ES" sz="2000" i="1" dirty="0">
                              <a:solidFill>
                                <a:prstClr val="black"/>
                              </a:solidFill>
                              <a:latin typeface="Cambria Math" panose="02040503050406030204" pitchFamily="18" charset="0"/>
                            </a:rPr>
                            <m:t>2</m:t>
                          </m:r>
                        </m:sup>
                      </m:sSup>
                    </m:oMath>
                  </m:oMathPara>
                </a14:m>
                <a:endParaRPr lang="en-CA"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46FF1376-400D-4F57-A6CE-818014CB4D91}"/>
                  </a:ext>
                </a:extLst>
              </p:cNvPr>
              <p:cNvSpPr>
                <a:spLocks noRot="1" noChangeAspect="1" noMove="1" noResize="1" noEditPoints="1" noAdjustHandles="1" noChangeArrowheads="1" noChangeShapeType="1" noTextEdit="1"/>
              </p:cNvSpPr>
              <p:nvPr/>
            </p:nvSpPr>
            <p:spPr>
              <a:xfrm>
                <a:off x="489613" y="755077"/>
                <a:ext cx="8153400" cy="1015663"/>
              </a:xfrm>
              <a:prstGeom prst="rect">
                <a:avLst/>
              </a:prstGeom>
              <a:blipFill>
                <a:blip r:embed="rId2"/>
                <a:stretch>
                  <a:fillRect l="-747" t="-3614" r="-747" b="-6024"/>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AFB82BAA-8799-49B4-BE21-E61605C1016C}"/>
              </a:ext>
            </a:extLst>
          </p:cNvPr>
          <p:cNvSpPr/>
          <p:nvPr/>
        </p:nvSpPr>
        <p:spPr>
          <a:xfrm>
            <a:off x="500987" y="1619758"/>
            <a:ext cx="8142026" cy="707886"/>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srgbClr val="222222"/>
                </a:solidFill>
                <a:effectLst/>
                <a:uLnTx/>
                <a:uFillTx/>
                <a:latin typeface="Times New Roman" panose="02020603050405020304" pitchFamily="18" charset="0"/>
                <a:cs typeface="Times New Roman" panose="02020603050405020304" pitchFamily="18" charset="0"/>
              </a:rPr>
              <a:t>axis equal </a:t>
            </a:r>
            <a:r>
              <a:rPr kumimoji="0" lang="en-CA" sz="2000" b="0" i="0" u="none" strike="noStrike" kern="0" cap="none" spc="0" normalizeH="0" baseline="0" noProof="0" dirty="0">
                <a:ln>
                  <a:noFill/>
                </a:ln>
                <a:solidFill>
                  <a:srgbClr val="222222"/>
                </a:solidFill>
                <a:effectLst/>
                <a:uLnTx/>
                <a:uFillTx/>
                <a:latin typeface="Times New Roman" panose="02020603050405020304" pitchFamily="18" charset="0"/>
                <a:cs typeface="Times New Roman" panose="02020603050405020304" pitchFamily="18" charset="0"/>
              </a:rPr>
              <a:t>sets the aspect ratio so that the data units are the same in every direction.</a:t>
            </a:r>
            <a:endPar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1A768C6-3467-4A3A-A767-0888012641F8}"/>
              </a:ext>
            </a:extLst>
          </p:cNvPr>
          <p:cNvPicPr>
            <a:picLocks noChangeAspect="1"/>
          </p:cNvPicPr>
          <p:nvPr/>
        </p:nvPicPr>
        <p:blipFill>
          <a:blip r:embed="rId3"/>
          <a:stretch>
            <a:fillRect/>
          </a:stretch>
        </p:blipFill>
        <p:spPr>
          <a:xfrm>
            <a:off x="1574076" y="2417604"/>
            <a:ext cx="6581775" cy="419100"/>
          </a:xfrm>
          <a:prstGeom prst="rect">
            <a:avLst/>
          </a:prstGeom>
        </p:spPr>
      </p:pic>
      <p:pic>
        <p:nvPicPr>
          <p:cNvPr id="15" name="Picture 14">
            <a:extLst>
              <a:ext uri="{FF2B5EF4-FFF2-40B4-BE49-F238E27FC236}">
                <a16:creationId xmlns:a16="http://schemas.microsoft.com/office/drawing/2014/main" id="{1D8F0132-4CC4-48B5-B7CA-592C99ABE7A3}"/>
              </a:ext>
            </a:extLst>
          </p:cNvPr>
          <p:cNvPicPr>
            <a:picLocks noChangeAspect="1"/>
          </p:cNvPicPr>
          <p:nvPr/>
        </p:nvPicPr>
        <p:blipFill>
          <a:blip r:embed="rId4"/>
          <a:stretch>
            <a:fillRect/>
          </a:stretch>
        </p:blipFill>
        <p:spPr>
          <a:xfrm>
            <a:off x="2068077" y="2836704"/>
            <a:ext cx="4928737" cy="3696553"/>
          </a:xfrm>
          <a:prstGeom prst="rect">
            <a:avLst/>
          </a:prstGeom>
        </p:spPr>
      </p:pic>
    </p:spTree>
    <p:extLst>
      <p:ext uri="{BB962C8B-B14F-4D97-AF65-F5344CB8AC3E}">
        <p14:creationId xmlns:p14="http://schemas.microsoft.com/office/powerpoint/2010/main" val="32235982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613" y="405257"/>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Question 10</a:t>
            </a:r>
          </a:p>
        </p:txBody>
      </p:sp>
      <p:sp>
        <p:nvSpPr>
          <p:cNvPr id="3" name="Slide Number Placeholder 2"/>
          <p:cNvSpPr>
            <a:spLocks noGrp="1"/>
          </p:cNvSpPr>
          <p:nvPr>
            <p:ph type="sldNum" sz="quarter" idx="12"/>
          </p:nvPr>
        </p:nvSpPr>
        <p:spPr>
          <a:xfrm>
            <a:off x="7060473" y="6475457"/>
            <a:ext cx="2057400" cy="365125"/>
          </a:xfrm>
        </p:spPr>
        <p:txBody>
          <a:bodyPr/>
          <a:lstStyle/>
          <a:p>
            <a:fld id="{732B0E10-991B-4857-B698-45C90E6B82BD}" type="slidenum">
              <a:rPr lang="en-US" sz="1200" b="1" smtClean="0">
                <a:solidFill>
                  <a:schemeClr val="tx1"/>
                </a:solidFill>
                <a:latin typeface="Times New Roman" panose="02020603050405020304" pitchFamily="18" charset="0"/>
                <a:cs typeface="Times New Roman" panose="02020603050405020304" pitchFamily="18" charset="0"/>
              </a:rPr>
              <a:t>64</a:t>
            </a:fld>
            <a:endParaRPr lang="en-US" sz="1200" b="1"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6F5856E-E766-472E-BEC7-EA3653F9556D}"/>
                  </a:ext>
                </a:extLst>
              </p:cNvPr>
              <p:cNvSpPr/>
              <p:nvPr/>
            </p:nvSpPr>
            <p:spPr>
              <a:xfrm>
                <a:off x="489613" y="712610"/>
                <a:ext cx="8164774" cy="707886"/>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Q10</a:t>
                </a:r>
                <a:r>
                  <a:rPr kumimoji="0" lang="en-CA"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Use </a:t>
                </a:r>
                <a:r>
                  <a:rPr kumimoji="0" lang="en-CA" sz="2000" b="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plot3</a:t>
                </a:r>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and </a:t>
                </a:r>
                <a:r>
                  <a:rPr kumimoji="0" lang="en-CA" sz="2000" b="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fplot3</a:t>
                </a:r>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to plot the 3-D line plot described by </a:t>
                </a:r>
                <a14:m>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r>
                      <m:rPr>
                        <m:sty m:val="p"/>
                      </m:rP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sin</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𝑦</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r>
                      <m:rPr>
                        <m:sty m:val="p"/>
                      </m:rP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cos</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𝑧</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r>
                      <m:rPr>
                        <m:sty m:val="p"/>
                      </m:rP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ln</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m:t>
                    </m:r>
                  </m:oMath>
                </a14:m>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for </a:t>
                </a:r>
                <a14:m>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0&lt;</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𝑡</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&lt;30</m:t>
                    </m:r>
                  </m:oMath>
                </a14:m>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mc:Choice>
        <mc:Fallback xmlns="">
          <p:sp>
            <p:nvSpPr>
              <p:cNvPr id="14" name="Rectangle 13">
                <a:extLst>
                  <a:ext uri="{FF2B5EF4-FFF2-40B4-BE49-F238E27FC236}">
                    <a16:creationId xmlns:a16="http://schemas.microsoft.com/office/drawing/2014/main" id="{F6F5856E-E766-472E-BEC7-EA3653F9556D}"/>
                  </a:ext>
                </a:extLst>
              </p:cNvPr>
              <p:cNvSpPr>
                <a:spLocks noRot="1" noChangeAspect="1" noMove="1" noResize="1" noEditPoints="1" noAdjustHandles="1" noChangeArrowheads="1" noChangeShapeType="1" noTextEdit="1"/>
              </p:cNvSpPr>
              <p:nvPr/>
            </p:nvSpPr>
            <p:spPr>
              <a:xfrm>
                <a:off x="489613" y="712610"/>
                <a:ext cx="8164774" cy="707886"/>
              </a:xfrm>
              <a:prstGeom prst="rect">
                <a:avLst/>
              </a:prstGeom>
              <a:blipFill>
                <a:blip r:embed="rId2"/>
                <a:stretch>
                  <a:fillRect l="-746" t="-5172" b="-1465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4CBA887-BE72-4BE9-A018-E482EAB19156}"/>
              </a:ext>
            </a:extLst>
          </p:cNvPr>
          <p:cNvPicPr>
            <a:picLocks noChangeAspect="1"/>
          </p:cNvPicPr>
          <p:nvPr/>
        </p:nvPicPr>
        <p:blipFill>
          <a:blip r:embed="rId3"/>
          <a:stretch>
            <a:fillRect/>
          </a:stretch>
        </p:blipFill>
        <p:spPr>
          <a:xfrm>
            <a:off x="2838789" y="3095329"/>
            <a:ext cx="3953829" cy="3205399"/>
          </a:xfrm>
          <a:prstGeom prst="rect">
            <a:avLst/>
          </a:prstGeom>
        </p:spPr>
      </p:pic>
      <p:pic>
        <p:nvPicPr>
          <p:cNvPr id="9" name="Picture 8">
            <a:extLst>
              <a:ext uri="{FF2B5EF4-FFF2-40B4-BE49-F238E27FC236}">
                <a16:creationId xmlns:a16="http://schemas.microsoft.com/office/drawing/2014/main" id="{9BFED1AB-2482-459D-AFAC-17AF3D173F23}"/>
              </a:ext>
            </a:extLst>
          </p:cNvPr>
          <p:cNvPicPr>
            <a:picLocks noChangeAspect="1"/>
          </p:cNvPicPr>
          <p:nvPr/>
        </p:nvPicPr>
        <p:blipFill>
          <a:blip r:embed="rId4"/>
          <a:stretch>
            <a:fillRect/>
          </a:stretch>
        </p:blipFill>
        <p:spPr>
          <a:xfrm>
            <a:off x="545990" y="1485176"/>
            <a:ext cx="6219825" cy="666750"/>
          </a:xfrm>
          <a:prstGeom prst="rect">
            <a:avLst/>
          </a:prstGeom>
        </p:spPr>
      </p:pic>
      <p:pic>
        <p:nvPicPr>
          <p:cNvPr id="17" name="Picture 16">
            <a:extLst>
              <a:ext uri="{FF2B5EF4-FFF2-40B4-BE49-F238E27FC236}">
                <a16:creationId xmlns:a16="http://schemas.microsoft.com/office/drawing/2014/main" id="{1DAB7E38-BA08-47C6-9998-0DE472DC9F36}"/>
              </a:ext>
            </a:extLst>
          </p:cNvPr>
          <p:cNvPicPr>
            <a:picLocks noChangeAspect="1"/>
          </p:cNvPicPr>
          <p:nvPr/>
        </p:nvPicPr>
        <p:blipFill>
          <a:blip r:embed="rId5"/>
          <a:stretch>
            <a:fillRect/>
          </a:stretch>
        </p:blipFill>
        <p:spPr>
          <a:xfrm>
            <a:off x="631656" y="2555433"/>
            <a:ext cx="5734050" cy="447675"/>
          </a:xfrm>
          <a:prstGeom prst="rect">
            <a:avLst/>
          </a:prstGeom>
        </p:spPr>
      </p:pic>
    </p:spTree>
    <p:extLst>
      <p:ext uri="{BB962C8B-B14F-4D97-AF65-F5344CB8AC3E}">
        <p14:creationId xmlns:p14="http://schemas.microsoft.com/office/powerpoint/2010/main" val="34224814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9167" y="360052"/>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Question 11:</a:t>
            </a:r>
          </a:p>
        </p:txBody>
      </p:sp>
      <p:sp>
        <p:nvSpPr>
          <p:cNvPr id="3" name="Slide Number Placeholder 2"/>
          <p:cNvSpPr>
            <a:spLocks noGrp="1"/>
          </p:cNvSpPr>
          <p:nvPr>
            <p:ph type="sldNum" sz="quarter" idx="12"/>
          </p:nvPr>
        </p:nvSpPr>
        <p:spPr>
          <a:xfrm>
            <a:off x="7060473" y="6475457"/>
            <a:ext cx="2057400" cy="365125"/>
          </a:xfrm>
        </p:spPr>
        <p:txBody>
          <a:bodyPr/>
          <a:lstStyle/>
          <a:p>
            <a:fld id="{732B0E10-991B-4857-B698-45C90E6B82BD}" type="slidenum">
              <a:rPr lang="en-US" sz="1200" b="1" smtClean="0">
                <a:solidFill>
                  <a:schemeClr val="tx1"/>
                </a:solidFill>
                <a:latin typeface="Times New Roman" panose="02020603050405020304" pitchFamily="18" charset="0"/>
                <a:cs typeface="Times New Roman" panose="02020603050405020304" pitchFamily="18" charset="0"/>
              </a:rPr>
              <a:t>65</a:t>
            </a:fld>
            <a:endParaRPr lang="en-US" sz="1200" b="1"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3523CAE-DD44-4F89-8505-84D900B2B683}"/>
                  </a:ext>
                </a:extLst>
              </p:cNvPr>
              <p:cNvSpPr/>
              <p:nvPr/>
            </p:nvSpPr>
            <p:spPr>
              <a:xfrm>
                <a:off x="457200" y="943665"/>
                <a:ext cx="8229600" cy="707886"/>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Q11</a:t>
                </a:r>
                <a:r>
                  <a:rPr kumimoji="0" lang="en-CA"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Use mesh, </a:t>
                </a:r>
                <a:r>
                  <a:rPr kumimoji="0" lang="en-CA" sz="2000" b="0"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fmesh</a:t>
                </a:r>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contour, and </a:t>
                </a:r>
                <a:r>
                  <a:rPr kumimoji="0" lang="en-CA" sz="2000" b="0"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fcontour</a:t>
                </a:r>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to create a surface plot and a contour plot of the function </a:t>
                </a:r>
                <a14:m>
                  <m:oMath xmlns:m="http://schemas.openxmlformats.org/officeDocument/2006/math">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𝑧</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sSup>
                      <m:sSupPr>
                        <m:ctrlP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−2)</m:t>
                        </m:r>
                      </m:e>
                      <m: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2</m:t>
                        </m:r>
                      </m:sup>
                    </m:s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+2</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𝑥𝑦</m:t>
                    </m:r>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sSup>
                      <m:sSupPr>
                        <m:ctrlP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𝑦</m:t>
                        </m:r>
                      </m:e>
                      <m: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2</m:t>
                        </m:r>
                      </m:sup>
                    </m:sSup>
                  </m:oMath>
                </a14:m>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mc:Choice>
        <mc:Fallback xmlns="">
          <p:sp>
            <p:nvSpPr>
              <p:cNvPr id="12" name="Rectangle 11">
                <a:extLst>
                  <a:ext uri="{FF2B5EF4-FFF2-40B4-BE49-F238E27FC236}">
                    <a16:creationId xmlns:a16="http://schemas.microsoft.com/office/drawing/2014/main" id="{63523CAE-DD44-4F89-8505-84D900B2B683}"/>
                  </a:ext>
                </a:extLst>
              </p:cNvPr>
              <p:cNvSpPr>
                <a:spLocks noRot="1" noChangeAspect="1" noMove="1" noResize="1" noEditPoints="1" noAdjustHandles="1" noChangeArrowheads="1" noChangeShapeType="1" noTextEdit="1"/>
              </p:cNvSpPr>
              <p:nvPr/>
            </p:nvSpPr>
            <p:spPr>
              <a:xfrm>
                <a:off x="457200" y="943665"/>
                <a:ext cx="8229600" cy="707886"/>
              </a:xfrm>
              <a:prstGeom prst="rect">
                <a:avLst/>
              </a:prstGeom>
              <a:blipFill>
                <a:blip r:embed="rId3"/>
                <a:stretch>
                  <a:fillRect l="-741" t="-5172" r="-741" b="-14655"/>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0B413B45-4D05-41C9-B737-A041976910F4}"/>
              </a:ext>
            </a:extLst>
          </p:cNvPr>
          <p:cNvPicPr>
            <a:picLocks noChangeAspect="1"/>
          </p:cNvPicPr>
          <p:nvPr/>
        </p:nvPicPr>
        <p:blipFill rotWithShape="1">
          <a:blip r:embed="rId4"/>
          <a:srcRect l="7841" t="6105" r="2333" b="5484"/>
          <a:stretch/>
        </p:blipFill>
        <p:spPr>
          <a:xfrm>
            <a:off x="3927215" y="2139518"/>
            <a:ext cx="4834608" cy="3568823"/>
          </a:xfrm>
          <a:prstGeom prst="rect">
            <a:avLst/>
          </a:prstGeom>
        </p:spPr>
      </p:pic>
      <p:pic>
        <p:nvPicPr>
          <p:cNvPr id="13" name="Picture 12">
            <a:extLst>
              <a:ext uri="{FF2B5EF4-FFF2-40B4-BE49-F238E27FC236}">
                <a16:creationId xmlns:a16="http://schemas.microsoft.com/office/drawing/2014/main" id="{20993848-A9FD-4B13-A08C-C2D836A47132}"/>
              </a:ext>
            </a:extLst>
          </p:cNvPr>
          <p:cNvPicPr>
            <a:picLocks noChangeAspect="1"/>
          </p:cNvPicPr>
          <p:nvPr/>
        </p:nvPicPr>
        <p:blipFill>
          <a:blip r:embed="rId5"/>
          <a:stretch>
            <a:fillRect/>
          </a:stretch>
        </p:blipFill>
        <p:spPr>
          <a:xfrm>
            <a:off x="283854" y="2571379"/>
            <a:ext cx="3533775" cy="2705100"/>
          </a:xfrm>
          <a:prstGeom prst="rect">
            <a:avLst/>
          </a:prstGeom>
        </p:spPr>
      </p:pic>
    </p:spTree>
    <p:extLst>
      <p:ext uri="{BB962C8B-B14F-4D97-AF65-F5344CB8AC3E}">
        <p14:creationId xmlns:p14="http://schemas.microsoft.com/office/powerpoint/2010/main" val="33137626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9167" y="449009"/>
            <a:ext cx="8085666" cy="400110"/>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Question 12</a:t>
            </a:r>
          </a:p>
        </p:txBody>
      </p:sp>
      <p:sp>
        <p:nvSpPr>
          <p:cNvPr id="3" name="Slide Number Placeholder 2"/>
          <p:cNvSpPr>
            <a:spLocks noGrp="1"/>
          </p:cNvSpPr>
          <p:nvPr>
            <p:ph type="sldNum" sz="quarter" idx="12"/>
          </p:nvPr>
        </p:nvSpPr>
        <p:spPr>
          <a:xfrm>
            <a:off x="7060473" y="6475457"/>
            <a:ext cx="2057400" cy="365125"/>
          </a:xfrm>
        </p:spPr>
        <p:txBody>
          <a:bodyPr/>
          <a:lstStyle/>
          <a:p>
            <a:fld id="{732B0E10-991B-4857-B698-45C90E6B82BD}" type="slidenum">
              <a:rPr lang="en-US" sz="1200" b="1" smtClean="0">
                <a:solidFill>
                  <a:schemeClr val="tx1"/>
                </a:solidFill>
                <a:latin typeface="Times New Roman" panose="02020603050405020304" pitchFamily="18" charset="0"/>
                <a:cs typeface="Times New Roman" panose="02020603050405020304" pitchFamily="18" charset="0"/>
              </a:rPr>
              <a:t>66</a:t>
            </a:fld>
            <a:endParaRPr lang="en-US" sz="1200" b="1"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EABDBB1C-6309-4E3E-BA3B-0A525A6FD14C}"/>
                  </a:ext>
                </a:extLst>
              </p:cNvPr>
              <p:cNvSpPr/>
              <p:nvPr/>
            </p:nvSpPr>
            <p:spPr>
              <a:xfrm>
                <a:off x="457200" y="959528"/>
                <a:ext cx="8229600" cy="707886"/>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CA" sz="200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Q12</a:t>
                </a:r>
                <a:r>
                  <a:rPr kumimoji="0" lang="en-CA"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Use the fimplicit3 function to create a surface plot of the function</a:t>
                </a:r>
              </a:p>
              <a:p>
                <a:pPr marL="0" marR="0" lvl="0" indent="0" algn="just"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𝑥</m:t>
                          </m:r>
                        </m:e>
                        <m: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2</m:t>
                          </m:r>
                        </m:sup>
                      </m:s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sSup>
                        <m:sSupPr>
                          <m:ctrlP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𝑦</m:t>
                          </m:r>
                        </m:e>
                        <m: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2</m:t>
                          </m:r>
                        </m:sup>
                      </m:s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m:t>
                      </m:r>
                      <m:sSup>
                        <m:sSupPr>
                          <m:ctrlP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ctrlPr>
                        </m:sSupPr>
                        <m:e>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𝑧</m:t>
                          </m:r>
                        </m:e>
                        <m: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2</m:t>
                          </m:r>
                        </m:sup>
                      </m:sSup>
                      <m:r>
                        <a:rPr kumimoji="0" lang="en-CA" sz="2000" b="0" i="1" u="none" strike="noStrike" kern="0" cap="none" spc="0" normalizeH="0" baseline="0" noProof="0" dirty="0" smtClean="0">
                          <a:ln>
                            <a:noFill/>
                          </a:ln>
                          <a:solidFill>
                            <a:prstClr val="black"/>
                          </a:solidFill>
                          <a:effectLst/>
                          <a:uLnTx/>
                          <a:uFillTx/>
                          <a:latin typeface="Cambria Math" panose="02040503050406030204" pitchFamily="18" charset="0"/>
                        </a:rPr>
                        <m:t>= 0</m:t>
                      </m:r>
                    </m:oMath>
                  </m:oMathPara>
                </a14:m>
                <a:endParaRPr kumimoji="0" lang="en-CA"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EABDBB1C-6309-4E3E-BA3B-0A525A6FD14C}"/>
                  </a:ext>
                </a:extLst>
              </p:cNvPr>
              <p:cNvSpPr>
                <a:spLocks noRot="1" noChangeAspect="1" noMove="1" noResize="1" noEditPoints="1" noAdjustHandles="1" noChangeArrowheads="1" noChangeShapeType="1" noTextEdit="1"/>
              </p:cNvSpPr>
              <p:nvPr/>
            </p:nvSpPr>
            <p:spPr>
              <a:xfrm>
                <a:off x="457200" y="959528"/>
                <a:ext cx="8229600" cy="707886"/>
              </a:xfrm>
              <a:prstGeom prst="rect">
                <a:avLst/>
              </a:prstGeom>
              <a:blipFill>
                <a:blip r:embed="rId3"/>
                <a:stretch>
                  <a:fillRect l="-741" t="-4274" b="-4274"/>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E5062586-ECB2-4567-ADB2-8678A85A5553}"/>
              </a:ext>
            </a:extLst>
          </p:cNvPr>
          <p:cNvPicPr>
            <a:picLocks noChangeAspect="1"/>
          </p:cNvPicPr>
          <p:nvPr/>
        </p:nvPicPr>
        <p:blipFill>
          <a:blip r:embed="rId4"/>
          <a:stretch>
            <a:fillRect/>
          </a:stretch>
        </p:blipFill>
        <p:spPr>
          <a:xfrm>
            <a:off x="4114800" y="2471192"/>
            <a:ext cx="5029200" cy="3971925"/>
          </a:xfrm>
          <a:prstGeom prst="rect">
            <a:avLst/>
          </a:prstGeom>
        </p:spPr>
      </p:pic>
      <p:pic>
        <p:nvPicPr>
          <p:cNvPr id="9" name="Picture 8">
            <a:extLst>
              <a:ext uri="{FF2B5EF4-FFF2-40B4-BE49-F238E27FC236}">
                <a16:creationId xmlns:a16="http://schemas.microsoft.com/office/drawing/2014/main" id="{82E0E164-BDED-4D07-8FDF-340F989F244F}"/>
              </a:ext>
            </a:extLst>
          </p:cNvPr>
          <p:cNvPicPr>
            <a:picLocks noChangeAspect="1"/>
          </p:cNvPicPr>
          <p:nvPr/>
        </p:nvPicPr>
        <p:blipFill>
          <a:blip r:embed="rId5"/>
          <a:stretch>
            <a:fillRect/>
          </a:stretch>
        </p:blipFill>
        <p:spPr>
          <a:xfrm>
            <a:off x="457200" y="1977878"/>
            <a:ext cx="4848225" cy="676275"/>
          </a:xfrm>
          <a:prstGeom prst="rect">
            <a:avLst/>
          </a:prstGeom>
        </p:spPr>
      </p:pic>
    </p:spTree>
    <p:extLst>
      <p:ext uri="{BB962C8B-B14F-4D97-AF65-F5344CB8AC3E}">
        <p14:creationId xmlns:p14="http://schemas.microsoft.com/office/powerpoint/2010/main" val="28543354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ED24045-607F-425E-9D34-BDAD53B17E29}"/>
              </a:ext>
            </a:extLst>
          </p:cNvPr>
          <p:cNvSpPr>
            <a:spLocks noGrp="1"/>
          </p:cNvSpPr>
          <p:nvPr>
            <p:ph type="title"/>
          </p:nvPr>
        </p:nvSpPr>
        <p:spPr/>
        <p:txBody>
          <a:bodyPr/>
          <a:lstStyle/>
          <a:p>
            <a:r>
              <a:rPr lang="en-US" dirty="0"/>
              <a:t>End of Main Content</a:t>
            </a:r>
          </a:p>
        </p:txBody>
      </p:sp>
      <p:sp>
        <p:nvSpPr>
          <p:cNvPr id="4" name="Footer Placeholder 2">
            <a:extLst>
              <a:ext uri="{FF2B5EF4-FFF2-40B4-BE49-F238E27FC236}">
                <a16:creationId xmlns:a16="http://schemas.microsoft.com/office/drawing/2014/main" id="{B24A22A3-5CB5-44B0-9476-36962B349166}"/>
              </a:ext>
            </a:extLst>
          </p:cNvPr>
          <p:cNvSpPr txBox="1">
            <a:spLocks/>
          </p:cNvSpPr>
          <p:nvPr/>
        </p:nvSpPr>
        <p:spPr>
          <a:xfrm>
            <a:off x="0" y="6478588"/>
            <a:ext cx="9144000" cy="379412"/>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spcAft>
                <a:spcPct val="0"/>
              </a:spcAft>
              <a:defRPr/>
            </a:pPr>
            <a:r>
              <a:rPr lang="en-US" sz="800" dirty="0">
                <a:solidFill>
                  <a:srgbClr val="000000"/>
                </a:solidFill>
                <a:latin typeface="Times New Roman" panose="02020603050405020304" pitchFamily="18" charset="0"/>
                <a:cs typeface="Times New Roman" panose="02020603050405020304" pitchFamily="18" charset="0"/>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151404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GB" dirty="0"/>
              <a:t>Requirements for a Correct Plot </a:t>
            </a:r>
            <a:r>
              <a:rPr lang="en-GB" sz="1200" dirty="0"/>
              <a:t>1</a:t>
            </a:r>
            <a:endParaRPr lang="en-US" sz="1200" dirty="0"/>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59" y="1502229"/>
            <a:ext cx="7699194" cy="4746171"/>
          </a:xfrm>
        </p:spPr>
        <p:txBody>
          <a:bodyPr>
            <a:normAutofit fontScale="77500" lnSpcReduction="20000"/>
          </a:bodyPr>
          <a:lstStyle/>
          <a:p>
            <a:r>
              <a:rPr lang="en-GB" dirty="0"/>
              <a:t>The following list describes the essential features of any plot:</a:t>
            </a:r>
          </a:p>
          <a:p>
            <a:pPr marL="457200" indent="-457200">
              <a:buFont typeface="+mj-lt"/>
              <a:buAutoNum type="arabicPeriod"/>
            </a:pPr>
            <a:r>
              <a:rPr lang="en-GB" dirty="0"/>
              <a:t>Each axis must be </a:t>
            </a:r>
            <a:r>
              <a:rPr lang="en-GB" dirty="0" err="1"/>
              <a:t>labeled</a:t>
            </a:r>
            <a:r>
              <a:rPr lang="en-GB" dirty="0"/>
              <a:t> with the name of the quantity being plotted </a:t>
            </a:r>
            <a:r>
              <a:rPr lang="en-GB" i="1" dirty="0"/>
              <a:t>and its units!</a:t>
            </a:r>
            <a:r>
              <a:rPr lang="en-GB" dirty="0"/>
              <a:t> If two or more quantities having different units are plotted (such as when plotting both speed and distance versus time), indicate the units in the axis label if there is room, or in the legend or labels for each curve.</a:t>
            </a:r>
          </a:p>
          <a:p>
            <a:pPr marL="457200" indent="-457200">
              <a:buFont typeface="+mj-lt"/>
              <a:buAutoNum type="arabicPeriod"/>
            </a:pPr>
            <a:r>
              <a:rPr lang="en-GB" dirty="0"/>
              <a:t>Each axis should have regularly spaced tick marks at convenient intervals—not too sparse, but not too dense—with a spacing that is easy to interpret and interpolate. For example, use 0.1, 0.2, and so on, rather than 0.13, 0.26, and so on.</a:t>
            </a:r>
          </a:p>
          <a:p>
            <a:pPr marL="457200" indent="-457200">
              <a:buFont typeface="+mj-lt"/>
              <a:buAutoNum type="arabicPeriod" startAt="3"/>
            </a:pPr>
            <a:r>
              <a:rPr lang="en-GB" dirty="0"/>
              <a:t>If you are plotting more than one curve or data set, label each on its plot or use a legend to distinguish them.</a:t>
            </a:r>
          </a:p>
          <a:p>
            <a:pPr marL="457200" indent="-457200">
              <a:buFont typeface="+mj-lt"/>
              <a:buAutoNum type="arabicPeriod" startAt="3"/>
            </a:pPr>
            <a:r>
              <a:rPr lang="en-GB" dirty="0"/>
              <a:t>If you are preparing multiple plots of a similar type or if the axes’ labels cannot convey enough information, use a title.</a:t>
            </a:r>
          </a:p>
          <a:p>
            <a:pPr marL="457200" indent="-457200">
              <a:buFont typeface="+mj-lt"/>
              <a:buAutoNum type="arabicPeriod" startAt="3"/>
            </a:pPr>
            <a:r>
              <a:rPr lang="en-GB" dirty="0"/>
              <a:t>If you are plotting measured data, plot each data point with a symbol such as a circle, square, or cross (use the same symbol for every point in the same data set). If there are many data points, plot them using the dot symbol.</a:t>
            </a:r>
          </a:p>
          <a:p>
            <a:pPr marL="457200" indent="-457200">
              <a:buFont typeface="+mj-lt"/>
              <a:buAutoNum type="arabicPeriod"/>
            </a:pPr>
            <a:endParaRPr lang="en-GB" dirty="0"/>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4001195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p:txBody>
          <a:bodyPr/>
          <a:lstStyle/>
          <a:p>
            <a:r>
              <a:rPr lang="en-GB" dirty="0"/>
              <a:t>Requirements for a Correct Plot </a:t>
            </a:r>
            <a:r>
              <a:rPr lang="en-GB" sz="1200" dirty="0"/>
              <a:t>2</a:t>
            </a:r>
            <a:endParaRPr lang="en-US" sz="1200" dirty="0"/>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755259" y="1502229"/>
            <a:ext cx="7699194" cy="4746171"/>
          </a:xfrm>
        </p:spPr>
        <p:txBody>
          <a:bodyPr>
            <a:normAutofit/>
          </a:bodyPr>
          <a:lstStyle/>
          <a:p>
            <a:pPr marL="457200" indent="-457200">
              <a:buFont typeface="+mj-lt"/>
              <a:buAutoNum type="arabicPeriod" startAt="6"/>
            </a:pPr>
            <a:r>
              <a:rPr lang="en-GB" sz="2000" dirty="0"/>
              <a:t>Sometimes data symbols are connected by lines to help the viewer visualize the data, especially if there are few data points. However, connecting the data points, especially with a solid line, might be interpreted to imply knowledge of what occurs between the data points. Thus you should be careful to prevent such misinterpretation.</a:t>
            </a:r>
          </a:p>
          <a:p>
            <a:pPr marL="457200" indent="-457200">
              <a:buFont typeface="+mj-lt"/>
              <a:buAutoNum type="arabicPeriod" startAt="6"/>
            </a:pPr>
            <a:r>
              <a:rPr lang="en-GB" sz="2000" dirty="0"/>
              <a:t>If you are plotting points generated by evaluating a function (as opposed to measured data), do </a:t>
            </a:r>
            <a:r>
              <a:rPr lang="en-GB" sz="2000" i="1" dirty="0"/>
              <a:t>not</a:t>
            </a:r>
            <a:r>
              <a:rPr lang="en-GB" sz="2000" dirty="0"/>
              <a:t> use a symbol to plot the points. Instead, be sure to generate many points, and connect the points with solid lines.</a:t>
            </a:r>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9971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088B-6242-46A7-84CB-4C4227A31A68}"/>
              </a:ext>
            </a:extLst>
          </p:cNvPr>
          <p:cNvSpPr>
            <a:spLocks noGrp="1"/>
          </p:cNvSpPr>
          <p:nvPr>
            <p:ph type="title"/>
          </p:nvPr>
        </p:nvSpPr>
        <p:spPr>
          <a:xfrm>
            <a:off x="342900" y="130629"/>
            <a:ext cx="8458200" cy="1239740"/>
          </a:xfrm>
        </p:spPr>
        <p:txBody>
          <a:bodyPr anchor="ctr">
            <a:normAutofit/>
          </a:bodyPr>
          <a:lstStyle/>
          <a:p>
            <a:r>
              <a:rPr lang="en-GB" dirty="0"/>
              <a:t>The </a:t>
            </a:r>
            <a:r>
              <a:rPr lang="en-GB"/>
              <a:t>grid</a:t>
            </a:r>
            <a:r>
              <a:rPr lang="en-GB" dirty="0"/>
              <a:t> and </a:t>
            </a:r>
            <a:r>
              <a:rPr lang="en-GB"/>
              <a:t>axis</a:t>
            </a:r>
            <a:r>
              <a:rPr lang="en-GB" dirty="0"/>
              <a:t> Commands</a:t>
            </a:r>
            <a:endParaRPr lang="en-US"/>
          </a:p>
        </p:txBody>
      </p:sp>
      <p:sp>
        <p:nvSpPr>
          <p:cNvPr id="3" name="Content Placeholder 2">
            <a:extLst>
              <a:ext uri="{FF2B5EF4-FFF2-40B4-BE49-F238E27FC236}">
                <a16:creationId xmlns:a16="http://schemas.microsoft.com/office/drawing/2014/main" id="{D5CD8294-74BC-4336-BF70-883C5482BB54}"/>
              </a:ext>
            </a:extLst>
          </p:cNvPr>
          <p:cNvSpPr>
            <a:spLocks noGrp="1"/>
          </p:cNvSpPr>
          <p:nvPr>
            <p:ph sz="quarter" idx="11"/>
          </p:nvPr>
        </p:nvSpPr>
        <p:spPr>
          <a:xfrm>
            <a:off x="342900" y="1558542"/>
            <a:ext cx="4076700" cy="4689858"/>
          </a:xfrm>
        </p:spPr>
        <p:txBody>
          <a:bodyPr>
            <a:normAutofit/>
          </a:bodyPr>
          <a:lstStyle/>
          <a:p>
            <a:pPr>
              <a:lnSpc>
                <a:spcPct val="90000"/>
              </a:lnSpc>
            </a:pPr>
            <a:r>
              <a:rPr lang="en-GB" sz="1900"/>
              <a:t>The grid command displays gridlines at the tick marks corresponding to the tick labels.  Type grid on to add gridlines; type grid off to stop plotting gridlines. When used by itself, grid toggles this feature on or off, but you might want to use grid on and grid off to be sure.</a:t>
            </a:r>
          </a:p>
          <a:p>
            <a:pPr>
              <a:lnSpc>
                <a:spcPct val="90000"/>
              </a:lnSpc>
            </a:pPr>
            <a:r>
              <a:rPr lang="en-GB" sz="1900"/>
              <a:t>You can use the axis command to override the MATLAB selections for the axis limits. The basic syntax is axis([</a:t>
            </a:r>
            <a:r>
              <a:rPr lang="en-GB" sz="1900" err="1"/>
              <a:t>xmin</a:t>
            </a:r>
            <a:r>
              <a:rPr lang="en-GB" sz="1900"/>
              <a:t> </a:t>
            </a:r>
            <a:r>
              <a:rPr lang="en-GB" sz="1900" err="1"/>
              <a:t>xmax</a:t>
            </a:r>
            <a:r>
              <a:rPr lang="en-GB" sz="1900"/>
              <a:t> </a:t>
            </a:r>
            <a:r>
              <a:rPr lang="en-GB" sz="1900" err="1"/>
              <a:t>ymin</a:t>
            </a:r>
            <a:r>
              <a:rPr lang="en-GB" sz="1900"/>
              <a:t> </a:t>
            </a:r>
            <a:r>
              <a:rPr lang="en-GB" sz="1900" err="1"/>
              <a:t>ymax</a:t>
            </a:r>
            <a:r>
              <a:rPr lang="en-GB" sz="1900"/>
              <a:t>]). This command sets the scaling for the </a:t>
            </a:r>
            <a:r>
              <a:rPr lang="en-GB" sz="1900" i="1"/>
              <a:t>x</a:t>
            </a:r>
            <a:r>
              <a:rPr lang="en-GB" sz="1900"/>
              <a:t>- and </a:t>
            </a:r>
            <a:r>
              <a:rPr lang="en-GB" sz="1900" i="1"/>
              <a:t>y</a:t>
            </a:r>
            <a:r>
              <a:rPr lang="en-GB" sz="1900"/>
              <a:t>-axes to the minimum and maximum values indicated. Note that, unlike an array, this command does not use commas to separate the values.</a:t>
            </a:r>
          </a:p>
        </p:txBody>
      </p:sp>
      <p:pic>
        <p:nvPicPr>
          <p:cNvPr id="5" name="Picture 2" descr="The graph shows capacitor voltage versus time.">
            <a:extLst>
              <a:ext uri="{FF2B5EF4-FFF2-40B4-BE49-F238E27FC236}">
                <a16:creationId xmlns:a16="http://schemas.microsoft.com/office/drawing/2014/main" id="{8D7BCDDE-E892-4AA0-7F4A-808026E09A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24402" y="2104627"/>
            <a:ext cx="4076700" cy="3597688"/>
          </a:xfrm>
          <a:prstGeom prst="rect">
            <a:avLst/>
          </a:prstGeom>
          <a:solidFill>
            <a:srgbClr val="FFFFFF"/>
          </a:solidFill>
        </p:spPr>
      </p:pic>
      <p:sp>
        <p:nvSpPr>
          <p:cNvPr id="11" name="Text Placeholder 4">
            <a:extLst>
              <a:ext uri="{FF2B5EF4-FFF2-40B4-BE49-F238E27FC236}">
                <a16:creationId xmlns:a16="http://schemas.microsoft.com/office/drawing/2014/main" id="{17EC6064-F3DF-D741-6E80-5FD68F2AD101}"/>
              </a:ext>
            </a:extLst>
          </p:cNvPr>
          <p:cNvSpPr>
            <a:spLocks noGrp="1"/>
          </p:cNvSpPr>
          <p:nvPr>
            <p:ph type="body" sz="quarter" idx="12"/>
          </p:nvPr>
        </p:nvSpPr>
        <p:spPr>
          <a:xfrm>
            <a:off x="3369564" y="6313714"/>
            <a:ext cx="2404872" cy="266701"/>
          </a:xfrm>
        </p:spPr>
        <p:txBody>
          <a:bodyPr/>
          <a:lstStyle/>
          <a:p>
            <a:endParaRPr lang="en-US"/>
          </a:p>
        </p:txBody>
      </p:sp>
      <p:sp>
        <p:nvSpPr>
          <p:cNvPr id="13" name="Text Placeholder 5">
            <a:extLst>
              <a:ext uri="{FF2B5EF4-FFF2-40B4-BE49-F238E27FC236}">
                <a16:creationId xmlns:a16="http://schemas.microsoft.com/office/drawing/2014/main" id="{B3B48A5B-5009-6058-68C4-CEDED2106F72}"/>
              </a:ext>
            </a:extLst>
          </p:cNvPr>
          <p:cNvSpPr>
            <a:spLocks noGrp="1"/>
          </p:cNvSpPr>
          <p:nvPr>
            <p:ph type="body" sz="quarter" idx="13"/>
          </p:nvPr>
        </p:nvSpPr>
        <p:spPr>
          <a:xfrm>
            <a:off x="1562099" y="6684963"/>
            <a:ext cx="6972301" cy="173037"/>
          </a:xfrm>
        </p:spPr>
        <p:txBody>
          <a:bodyPr/>
          <a:lstStyle/>
          <a:p>
            <a:endParaRPr lang="en-US"/>
          </a:p>
        </p:txBody>
      </p:sp>
      <p:sp>
        <p:nvSpPr>
          <p:cNvPr id="6" name="Slide Number Placeholder 5">
            <a:extLst>
              <a:ext uri="{FF2B5EF4-FFF2-40B4-BE49-F238E27FC236}">
                <a16:creationId xmlns:a16="http://schemas.microsoft.com/office/drawing/2014/main" id="{BDFF1062-112E-4DFC-B017-3FFB4FC631AC}"/>
              </a:ext>
            </a:extLst>
          </p:cNvPr>
          <p:cNvSpPr>
            <a:spLocks noGrp="1"/>
          </p:cNvSpPr>
          <p:nvPr>
            <p:ph type="sldNum" sz="quarter" idx="10"/>
          </p:nvPr>
        </p:nvSpPr>
        <p:spPr>
          <a:xfrm>
            <a:off x="8626412" y="6673531"/>
            <a:ext cx="355840" cy="161396"/>
          </a:xfrm>
        </p:spPr>
        <p:txBody>
          <a:bodyPr anchor="ctr">
            <a:normAutofit/>
          </a:bodyPr>
          <a:lstStyle/>
          <a:p>
            <a:pPr>
              <a:lnSpc>
                <a:spcPct val="90000"/>
              </a:lnSpc>
              <a:spcAft>
                <a:spcPts val="600"/>
              </a:spcAft>
            </a:pPr>
            <a:fld id="{68151E55-6873-49E2-B8D5-2F265E6F1973}" type="slidenum">
              <a:rPr lang="en-US" sz="500" smtClean="0"/>
              <a:pPr>
                <a:lnSpc>
                  <a:spcPct val="90000"/>
                </a:lnSpc>
                <a:spcAft>
                  <a:spcPts val="600"/>
                </a:spcAft>
              </a:pPr>
              <a:t>9</a:t>
            </a:fld>
            <a:endParaRPr lang="en-US" sz="500"/>
          </a:p>
        </p:txBody>
      </p:sp>
      <p:sp>
        <p:nvSpPr>
          <p:cNvPr id="9" name="TextBox 8">
            <a:extLst>
              <a:ext uri="{FF2B5EF4-FFF2-40B4-BE49-F238E27FC236}">
                <a16:creationId xmlns:a16="http://schemas.microsoft.com/office/drawing/2014/main" id="{50458B93-55D8-3726-DFB2-874B6791A841}"/>
              </a:ext>
            </a:extLst>
          </p:cNvPr>
          <p:cNvSpPr txBox="1"/>
          <p:nvPr/>
        </p:nvSpPr>
        <p:spPr>
          <a:xfrm>
            <a:off x="5048249" y="1728638"/>
            <a:ext cx="4572000" cy="369332"/>
          </a:xfrm>
          <a:prstGeom prst="rect">
            <a:avLst/>
          </a:prstGeom>
          <a:noFill/>
        </p:spPr>
        <p:txBody>
          <a:bodyPr wrap="square">
            <a:spAutoFit/>
          </a:bodyPr>
          <a:lstStyle/>
          <a:p>
            <a:r>
              <a:rPr lang="en-GB" dirty="0"/>
              <a:t>Example of a Figure Window</a:t>
            </a:r>
            <a:endParaRPr lang="en-US" dirty="0"/>
          </a:p>
        </p:txBody>
      </p:sp>
    </p:spTree>
    <p:extLst>
      <p:ext uri="{BB962C8B-B14F-4D97-AF65-F5344CB8AC3E}">
        <p14:creationId xmlns:p14="http://schemas.microsoft.com/office/powerpoint/2010/main" val="315128610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FD471E24-E700-47B3-8F35-5567895F89DC}"/>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BB45D69B-A52D-4886-A737-4C8CA8BFF937}"/>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5AE2D7BD-21A3-4CD8-8976-3561E3978EEC}"/>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6ACF2E7B-D43C-4599-8698-6D45949AB7E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0AD3F672-27ED-4370-A10D-EB2879BA7BA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4605</TotalTime>
  <Words>5657</Words>
  <Application>Microsoft Office PowerPoint</Application>
  <PresentationFormat>On-screen Show (4:3)</PresentationFormat>
  <Paragraphs>458</Paragraphs>
  <Slides>67</Slides>
  <Notes>1</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67</vt:i4>
      </vt:variant>
    </vt:vector>
  </HeadingPairs>
  <TitlesOfParts>
    <vt:vector size="79" baseType="lpstr">
      <vt:lpstr>Arial</vt:lpstr>
      <vt:lpstr>Calibri</vt:lpstr>
      <vt:lpstr>Cambria Math</vt:lpstr>
      <vt:lpstr>Courier New</vt:lpstr>
      <vt:lpstr>Courier Std</vt:lpstr>
      <vt:lpstr>Times New Roman</vt:lpstr>
      <vt:lpstr>Title Slides Master</vt:lpstr>
      <vt:lpstr>MainContentSlideMaster</vt:lpstr>
      <vt:lpstr>ClosingMaster</vt:lpstr>
      <vt:lpstr>DividerSlideMaster</vt:lpstr>
      <vt:lpstr>ImageDescriptionAppendixSlideMaster</vt:lpstr>
      <vt:lpstr>Equation</vt:lpstr>
      <vt:lpstr>MATLAB for Engineering Applications Fifth Edition</vt:lpstr>
      <vt:lpstr>Chapter 05</vt:lpstr>
      <vt:lpstr>Nomenclature for a Typical xy Plot:  Figure 5.1–1</vt:lpstr>
      <vt:lpstr>Generating a Plot</vt:lpstr>
      <vt:lpstr>Obtaining a Hard Copy of the Plot</vt:lpstr>
      <vt:lpstr>Closing the Figure Window</vt:lpstr>
      <vt:lpstr>Requirements for a Correct Plot 1</vt:lpstr>
      <vt:lpstr>Requirements for a Correct Plot 2</vt:lpstr>
      <vt:lpstr>The grid and axis Commands</vt:lpstr>
      <vt:lpstr>The fplot Function 1</vt:lpstr>
      <vt:lpstr>The fplot Function 2</vt:lpstr>
      <vt:lpstr>PowerPoint Presentation</vt:lpstr>
      <vt:lpstr>PowerPoint Presentation</vt:lpstr>
      <vt:lpstr>PowerPoint Presentation</vt:lpstr>
      <vt:lpstr>PowerPoint Presentation</vt:lpstr>
      <vt:lpstr>Saving Figures</vt:lpstr>
      <vt:lpstr>Exporting Figures 1</vt:lpstr>
      <vt:lpstr>Exporting Figures 2</vt:lpstr>
      <vt:lpstr>Hints for Improving Plots: Tables 5.1-1 and 5.1-3 1</vt:lpstr>
      <vt:lpstr>Hints for Improving Plots: Tables 5.1-1 and 5.1-3 2</vt:lpstr>
      <vt:lpstr>Subplots 1</vt:lpstr>
      <vt:lpstr>Subplots 2</vt:lpstr>
      <vt:lpstr>Application of the Subplot Command:  Figure 5.2–1</vt:lpstr>
      <vt:lpstr>PowerPoint Presentation</vt:lpstr>
      <vt:lpstr>Data Markers and Line Types 1</vt:lpstr>
      <vt:lpstr>Specifiers for Data Markers, Line Types, and Colors: Table 5.2–1</vt:lpstr>
      <vt:lpstr>Use of Data Markers:  Figure 5.2–2</vt:lpstr>
      <vt:lpstr>Labeling Curves and Data</vt:lpstr>
      <vt:lpstr>Application of the Legend Command</vt:lpstr>
      <vt:lpstr>Application of the Hold Command: Figure 5.2–4</vt:lpstr>
      <vt:lpstr>PowerPoint Presentation</vt:lpstr>
      <vt:lpstr>PowerPoint Presentation</vt:lpstr>
      <vt:lpstr>PowerPoint Presentation</vt:lpstr>
      <vt:lpstr>PowerPoint Presentation</vt:lpstr>
      <vt:lpstr>Why use log scales? Rectilinear scales cannot properly display variations over wide ranges: Figure 5.2-5a</vt:lpstr>
      <vt:lpstr>A log-log plot can display wide variations in data values: Figure 5.2-5b</vt:lpstr>
      <vt:lpstr>Logarithmic Plots 1</vt:lpstr>
      <vt:lpstr>Logarithmic Plots 3</vt:lpstr>
      <vt:lpstr>Logarithmic Plots 4</vt:lpstr>
      <vt:lpstr>Specialized Plot Commands: Table 5.2-3</vt:lpstr>
      <vt:lpstr>Exponential and Power Functions Plotted on Log Scales: Figure 5.2-6</vt:lpstr>
      <vt:lpstr>PowerPoint Presentation</vt:lpstr>
      <vt:lpstr>PowerPoint Presentation</vt:lpstr>
      <vt:lpstr>PowerPoint Presentation</vt:lpstr>
      <vt:lpstr>PowerPoint Presentation</vt:lpstr>
      <vt:lpstr>A Polar Plot Showing an Orbit: Figure 5.2–7</vt:lpstr>
      <vt:lpstr>The errorbar Command: Figure 5.2-8</vt:lpstr>
      <vt:lpstr>Plotting Implicit Functions</vt:lpstr>
      <vt:lpstr>Publishing Reports Containing Graphics 1</vt:lpstr>
      <vt:lpstr>Publishing Reports Containing Graphics 2</vt:lpstr>
      <vt:lpstr>Example of Report Publishing</vt:lpstr>
      <vt:lpstr>The Live Editor 1</vt:lpstr>
      <vt:lpstr>The Live Editor 2</vt:lpstr>
      <vt:lpstr>The Live Editor 3</vt:lpstr>
      <vt:lpstr>Interactive Plotting in MATLAB 1</vt:lpstr>
      <vt:lpstr>The Figure Toolbar Displayed: Figure 5.3–1</vt:lpstr>
      <vt:lpstr>Three-Dimensional Line Plots</vt:lpstr>
      <vt:lpstr>Surface Plots</vt:lpstr>
      <vt:lpstr>Contour Plot of the Function</vt:lpstr>
      <vt:lpstr>Surface Plots of Implicit Functions</vt:lpstr>
      <vt:lpstr>Other Three-Dimensional Plotting Functions: Table 5.4–1</vt:lpstr>
      <vt:lpstr>PowerPoint Presentation</vt:lpstr>
      <vt:lpstr>PowerPoint Presentation</vt:lpstr>
      <vt:lpstr>PowerPoint Presentation</vt:lpstr>
      <vt:lpstr>PowerPoint Presentation</vt:lpstr>
      <vt:lpstr>PowerPoint Presentation</vt:lpstr>
      <vt:lpstr>End of Main Content</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Advanced Plotting</dc:title>
  <dc:creator>MHE</dc:creator>
  <cp:keywords>PPT</cp:keywords>
  <cp:lastModifiedBy>Yasser Alginahi</cp:lastModifiedBy>
  <cp:revision>334</cp:revision>
  <dcterms:created xsi:type="dcterms:W3CDTF">2019-10-17T17:37:14Z</dcterms:created>
  <dcterms:modified xsi:type="dcterms:W3CDTF">2022-10-04T19:24:26Z</dcterms:modified>
</cp:coreProperties>
</file>