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notesMasterIdLst>
    <p:notesMasterId r:id="rId52"/>
  </p:notesMasterIdLst>
  <p:handoutMasterIdLst>
    <p:handoutMasterId r:id="rId53"/>
  </p:handoutMasterIdLst>
  <p:sldIdLst>
    <p:sldId id="284" r:id="rId6"/>
    <p:sldId id="285" r:id="rId7"/>
    <p:sldId id="545" r:id="rId8"/>
    <p:sldId id="507" r:id="rId9"/>
    <p:sldId id="508" r:id="rId10"/>
    <p:sldId id="509" r:id="rId11"/>
    <p:sldId id="510" r:id="rId12"/>
    <p:sldId id="513" r:id="rId13"/>
    <p:sldId id="516" r:id="rId14"/>
    <p:sldId id="517" r:id="rId15"/>
    <p:sldId id="518" r:id="rId16"/>
    <p:sldId id="519" r:id="rId17"/>
    <p:sldId id="520" r:id="rId18"/>
    <p:sldId id="546" r:id="rId19"/>
    <p:sldId id="556" r:id="rId20"/>
    <p:sldId id="522" r:id="rId21"/>
    <p:sldId id="547" r:id="rId22"/>
    <p:sldId id="548" r:id="rId23"/>
    <p:sldId id="526" r:id="rId24"/>
    <p:sldId id="527" r:id="rId25"/>
    <p:sldId id="528" r:id="rId26"/>
    <p:sldId id="529" r:id="rId27"/>
    <p:sldId id="531" r:id="rId28"/>
    <p:sldId id="533" r:id="rId29"/>
    <p:sldId id="535" r:id="rId30"/>
    <p:sldId id="536" r:id="rId31"/>
    <p:sldId id="537" r:id="rId32"/>
    <p:sldId id="549" r:id="rId33"/>
    <p:sldId id="550" r:id="rId34"/>
    <p:sldId id="551" r:id="rId35"/>
    <p:sldId id="552" r:id="rId36"/>
    <p:sldId id="553" r:id="rId37"/>
    <p:sldId id="55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555" r:id="rId47"/>
    <p:sldId id="539" r:id="rId48"/>
    <p:sldId id="543" r:id="rId49"/>
    <p:sldId id="544" r:id="rId50"/>
    <p:sldId id="26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84"/>
            <p14:sldId id="285"/>
            <p14:sldId id="545"/>
            <p14:sldId id="507"/>
            <p14:sldId id="508"/>
            <p14:sldId id="509"/>
            <p14:sldId id="510"/>
            <p14:sldId id="513"/>
            <p14:sldId id="516"/>
            <p14:sldId id="517"/>
            <p14:sldId id="518"/>
            <p14:sldId id="519"/>
            <p14:sldId id="520"/>
            <p14:sldId id="546"/>
            <p14:sldId id="556"/>
            <p14:sldId id="522"/>
            <p14:sldId id="547"/>
            <p14:sldId id="548"/>
            <p14:sldId id="526"/>
            <p14:sldId id="527"/>
            <p14:sldId id="528"/>
            <p14:sldId id="529"/>
            <p14:sldId id="531"/>
            <p14:sldId id="533"/>
            <p14:sldId id="535"/>
            <p14:sldId id="536"/>
            <p14:sldId id="537"/>
            <p14:sldId id="549"/>
            <p14:sldId id="550"/>
            <p14:sldId id="551"/>
            <p14:sldId id="552"/>
            <p14:sldId id="553"/>
            <p14:sldId id="55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555"/>
            <p14:sldId id="539"/>
            <p14:sldId id="543"/>
            <p14:sldId id="54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C20"/>
    <a:srgbClr val="420747"/>
    <a:srgbClr val="585858"/>
    <a:srgbClr val="214D90"/>
    <a:srgbClr val="214E91"/>
    <a:srgbClr val="305266"/>
    <a:srgbClr val="CC4D00"/>
    <a:srgbClr val="444444"/>
    <a:srgbClr val="F0F0F0"/>
    <a:srgbClr val="EEE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257" autoAdjust="0"/>
  </p:normalViewPr>
  <p:slideViewPr>
    <p:cSldViewPr snapToGrid="0" showGuides="1">
      <p:cViewPr varScale="1">
        <p:scale>
          <a:sx n="80" d="100"/>
          <a:sy n="80" d="100"/>
        </p:scale>
        <p:origin x="1738" y="58"/>
      </p:cViewPr>
      <p:guideLst>
        <p:guide pos="3264"/>
        <p:guide orient="horz" pos="2256"/>
        <p:guide pos="5640"/>
      </p:guideLst>
    </p:cSldViewPr>
  </p:slideViewPr>
  <p:outlineViewPr>
    <p:cViewPr>
      <p:scale>
        <a:sx n="33" d="100"/>
        <a:sy n="33" d="100"/>
      </p:scale>
      <p:origin x="0" y="-19891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15A63-7CCE-4FF9-9235-9DFEF3D4CC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07B87-8867-4581-ACC0-0B27B4ACC1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EE311-3080-4ACB-8554-E55A1FD5E1D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E009A-A5B1-4716-9AC0-BB773C309F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D9CBC-218E-40B8-ACAF-8163A82BCF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38353-FF83-47E1-8ED8-724F9F70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C1FF-77D7-4844-B8AD-939095688ED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8B90A-4BD8-4740-AB4C-C1640650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8B90A-4BD8-4740-AB4C-C16406502D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8B90A-4BD8-4740-AB4C-C16406502D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8B90A-4BD8-4740-AB4C-C16406502D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Hill, LLC.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3824151" cy="612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280673"/>
            <a:ext cx="3824151" cy="6491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3098392"/>
            <a:ext cx="3824151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940073"/>
            <a:ext cx="3824151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781754"/>
            <a:ext cx="3824151" cy="64463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94968"/>
            <a:ext cx="3824151" cy="66649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F80A671-EC31-40AD-A0CD-6DF5F9204E8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936682" y="1499616"/>
            <a:ext cx="3864418" cy="612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09E53E7-2CCE-4A6D-B101-754C4363EC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936682" y="2282415"/>
            <a:ext cx="3864418" cy="6491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717DFEC-7510-4F2E-B3EA-9B0EF0273E5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936682" y="3101876"/>
            <a:ext cx="3864418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DE24F9AC-A317-455A-B224-19499F44D0E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936682" y="3945299"/>
            <a:ext cx="3864418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C9D36B7F-C6EB-41F3-9295-E6F1CE5C929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936682" y="4788722"/>
            <a:ext cx="3864418" cy="64463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0D53E673-7208-4FBA-8A4F-5728EF02E9F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36682" y="5603675"/>
            <a:ext cx="3864418" cy="66649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242A2DB-1323-40E0-858C-A38AAC1BDEC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DFB89E2-9649-4354-9A78-452A9C6091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0976D34C-30AB-4A20-8492-6123CD216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6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C216-596C-43D1-AFA9-56B25A6A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9920768-8C96-444E-AA85-2DA85E7D33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3824151" cy="380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18B665-308A-4CA7-A672-FE09BE0343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13015"/>
            <a:ext cx="3824151" cy="40316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036B807-DC5F-4FC6-B393-65B98404A8A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549184"/>
            <a:ext cx="3824151" cy="4180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FFC6D4E-662C-4EAF-A1EE-36531E127F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100235"/>
            <a:ext cx="3824151" cy="4180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FCF8C5B-04D9-49B3-B133-6864633767F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3651286"/>
            <a:ext cx="3824151" cy="4003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86BDE-D004-4953-9D95-C7A9EABCD67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4184656"/>
            <a:ext cx="3824151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04E9DC4-A6FA-4AB1-9FDB-E4A90647B8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42900" y="4731605"/>
            <a:ext cx="3824151" cy="380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F906F44-9192-489C-97D1-802385EAFB2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2900" y="5245004"/>
            <a:ext cx="3824152" cy="40316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447191D-BC44-4DC1-8EBD-E0FBB59905B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2900" y="5781176"/>
            <a:ext cx="3824152" cy="4180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28421AC-3134-46E3-BE8A-A2F5358EF4D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936682" y="1499616"/>
            <a:ext cx="3864418" cy="37417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EAA4997E-E73A-42E9-A263-A0E28696DF3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936682" y="2007730"/>
            <a:ext cx="3864418" cy="4003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5D8D50B8-9162-4A0B-9497-E52D62CE36D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36682" y="2542035"/>
            <a:ext cx="3864418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988E51C7-02F2-4DDF-8403-BE64E88A98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36680" y="3089919"/>
            <a:ext cx="3864419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AD01436-C6EF-4BE1-ABA1-12E7B802A96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36680" y="3637803"/>
            <a:ext cx="3864419" cy="402191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A101E739-B16E-4747-B277-8055858FCED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936680" y="4173932"/>
            <a:ext cx="3864419" cy="4217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96F84D66-FE77-496D-8769-94918476625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936679" y="4729618"/>
            <a:ext cx="3864420" cy="38461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1C906E35-6CD6-4624-A2EE-79E30E15BEA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936679" y="5248170"/>
            <a:ext cx="3864420" cy="40316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D68E1BFF-B404-4277-BA5A-CD1662A6C53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936679" y="5785277"/>
            <a:ext cx="3873125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73A3D331-549C-4102-ADDB-C9A941B2E5E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22CEFFA-E7EF-477D-A00A-83E94CD30E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F57A8244-EA95-4731-A98C-FB6329D91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6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7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/>
              <a:t>No reproduction or further distribution permitted without the prior written consent of McGraw Hill, LLC.</a:t>
            </a:r>
            <a:endParaRPr lang="en-US" dirty="0"/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710" y="2718040"/>
            <a:ext cx="7638581" cy="14219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4D7B735-6BCD-429E-BAFC-FAE7C88C5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E63B-4C32-4312-9A30-AF4C99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5943"/>
            <a:ext cx="8458200" cy="888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FF85-13E9-4193-97A7-595596DE5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8856" y="1178879"/>
            <a:ext cx="4586288" cy="370301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9CB4D6-F8C4-4851-A17A-263FC077A1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2900" y="1643230"/>
            <a:ext cx="8458200" cy="44788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BD63C-C974-4F40-85BB-8ACC273BE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8856" y="6215615"/>
            <a:ext cx="4586288" cy="317708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4BABA25-1259-4A5F-BF34-6556B751D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0" y="1515291"/>
            <a:ext cx="9144000" cy="250807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7000" b="1">
                <a:solidFill>
                  <a:srgbClr val="214D9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613264" y="4161272"/>
            <a:ext cx="5917473" cy="10508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63C4102-2DCB-40F6-A79C-320903766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3264" y="5773782"/>
            <a:ext cx="7530736" cy="474617"/>
          </a:xfrm>
          <a:prstGeom prst="rect">
            <a:avLst/>
          </a:prstGeom>
        </p:spPr>
        <p:txBody>
          <a:bodyPr/>
          <a:lstStyle>
            <a:lvl1pPr algn="r">
              <a:defRPr sz="2200" i="1">
                <a:solidFill>
                  <a:srgbClr val="420747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0CD3-6EE9-4CC2-BFB5-91E97B58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18" y="1651548"/>
            <a:ext cx="6701564" cy="1561915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CC4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CBDD3-DA0C-4A5E-B00D-A818801AC2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21218" y="3305175"/>
            <a:ext cx="6701564" cy="155420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214E9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092CC-E35B-4C56-8CF6-010A9E3E7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4979"/>
            <a:ext cx="8458200" cy="12070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502229"/>
            <a:ext cx="8458200" cy="4746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415A2-4C84-49F1-8B4A-2DB15FE385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9D56BA-2E1B-488D-88EE-53106705B7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7160"/>
            <a:ext cx="8458200" cy="12070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8458200" cy="260072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25317E-5EDE-41EA-98BE-90D6713C19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9010FE-734D-43BD-84A3-366DD524BE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5F8FB48-0CB8-4D8C-9B34-DC32FBBD1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7160"/>
            <a:ext cx="8458200" cy="12070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4076700" cy="468985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499616"/>
            <a:ext cx="4076700" cy="4708167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300AEF-0AC4-44B8-8A0C-B9B6DAFD0E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F37750-9FF1-4FE3-8204-066925A84C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5791200" cy="473432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499616"/>
            <a:ext cx="2383047" cy="475280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AB2648C-8D9E-4D65-9FC8-E82C22E822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E4816-6F01-4C04-B25D-90FDB27A52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8458200" cy="260072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43E587-5A59-4610-B643-C42E41B58E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729F840-B83A-495C-B180-7A7513DE47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8458200" cy="612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280673"/>
            <a:ext cx="8458200" cy="6491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3098392"/>
            <a:ext cx="8458200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940073"/>
            <a:ext cx="8458200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781754"/>
            <a:ext cx="8458200" cy="64463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94968"/>
            <a:ext cx="8458200" cy="66649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C616F31-F9A7-48D8-88C9-1E95A9A836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12FBFC1-249D-4231-AD05-0A18B4BB08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F56BAEB3-64CA-4A8D-A7D2-FFCE658F8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6"/>
            <a:ext cx="8458200" cy="1207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02229"/>
            <a:ext cx="8458200" cy="471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9" r:id="rId4"/>
    <p:sldLayoutId id="2147483695" r:id="rId5"/>
    <p:sldLayoutId id="2147483696" r:id="rId6"/>
    <p:sldLayoutId id="2147483697" r:id="rId7"/>
    <p:sldLayoutId id="2147483700" r:id="rId8"/>
    <p:sldLayoutId id="2147483706" r:id="rId9"/>
    <p:sldLayoutId id="2147483708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214E9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ort Copyright">
            <a:extLst>
              <a:ext uri="{FF2B5EF4-FFF2-40B4-BE49-F238E27FC236}">
                <a16:creationId xmlns:a16="http://schemas.microsoft.com/office/drawing/2014/main" id="{72ADC394-C7D8-40CA-8D8B-B9DD3248EA3C}"/>
              </a:ext>
            </a:extLst>
          </p:cNvPr>
          <p:cNvSpPr txBox="1"/>
          <p:nvPr userDrawn="1"/>
        </p:nvSpPr>
        <p:spPr>
          <a:xfrm>
            <a:off x="215659" y="6664281"/>
            <a:ext cx="1233578" cy="215444"/>
          </a:xfrm>
          <a:prstGeom prst="rect">
            <a:avLst/>
          </a:prstGeom>
          <a:noFill/>
        </p:spPr>
        <p:txBody>
          <a:bodyPr wrap="square" lIns="34290" rIns="3429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3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4.png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63.wmf"/><Relationship Id="rId3" Type="http://schemas.openxmlformats.org/officeDocument/2006/relationships/image" Target="../media/image500.png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36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emf"/><Relationship Id="rId5" Type="http://schemas.openxmlformats.org/officeDocument/2006/relationships/image" Target="../media/image71.png"/><Relationship Id="rId4" Type="http://schemas.openxmlformats.org/officeDocument/2006/relationships/image" Target="../media/image7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emf"/><Relationship Id="rId5" Type="http://schemas.openxmlformats.org/officeDocument/2006/relationships/image" Target="../media/image87.png"/><Relationship Id="rId4" Type="http://schemas.openxmlformats.org/officeDocument/2006/relationships/image" Target="../media/image8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8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5" Type="http://schemas.openxmlformats.org/officeDocument/2006/relationships/image" Target="../media/image85.emf"/><Relationship Id="rId4" Type="http://schemas.openxmlformats.org/officeDocument/2006/relationships/image" Target="../media/image7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w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B539-B8D0-4740-8297-703E6A586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MATLAB</a:t>
            </a:r>
            <a:br>
              <a:rPr lang="en-US" dirty="0"/>
            </a:br>
            <a:r>
              <a:rPr lang="en-US" sz="4000" b="0" i="1" dirty="0"/>
              <a:t>for Engineering Applications</a:t>
            </a:r>
            <a:br>
              <a:rPr lang="en-US" sz="4000" b="0" i="1" dirty="0"/>
            </a:br>
            <a:r>
              <a:rPr lang="en-US" sz="3500" dirty="0">
                <a:solidFill>
                  <a:srgbClr val="C30C20"/>
                </a:solidFill>
              </a:rPr>
              <a:t>Fifth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183F8-C1B8-4CD2-A60B-092C1726D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J. Palm III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D14E126-07CF-4986-AEC1-122911EBE6C9}"/>
              </a:ext>
            </a:extLst>
          </p:cNvPr>
          <p:cNvSpPr txBox="1">
            <a:spLocks/>
          </p:cNvSpPr>
          <p:nvPr/>
        </p:nvSpPr>
        <p:spPr>
          <a:xfrm>
            <a:off x="0" y="6478588"/>
            <a:ext cx="9144000" cy="37941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26354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246C-30DF-4D7E-A30B-FC4B1CA2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Std" pitchFamily="49" charset="0"/>
              </a:rPr>
              <a:t>polyfit</a:t>
            </a:r>
            <a:r>
              <a:rPr lang="en-US" dirty="0"/>
              <a:t> to Fit Equations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8CD28-313A-4EEE-8DF8-58EAA31D6FC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499615"/>
                <a:ext cx="8458199" cy="2939861"/>
              </a:xfrm>
            </p:spPr>
            <p:txBody>
              <a:bodyPr/>
              <a:lstStyle/>
              <a:p>
                <a:pPr defTabSz="457200">
                  <a:spcBef>
                    <a:spcPts val="1800"/>
                  </a:spcBef>
                  <a:spcAft>
                    <a:spcPts val="600"/>
                  </a:spcAft>
                  <a:tabLst>
                    <a:tab pos="571500" algn="l"/>
                  </a:tabLst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The linear function: 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y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mx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+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b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 </a:t>
                </a:r>
              </a:p>
              <a:p>
                <a:pPr defTabSz="457200">
                  <a:spcBef>
                    <a:spcPts val="1800"/>
                  </a:spcBef>
                  <a:spcAft>
                    <a:spcPts val="600"/>
                  </a:spcAft>
                  <a:tabLst>
                    <a:tab pos="571500" algn="l"/>
                  </a:tabLst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In this case the variables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w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and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z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in the polynomial                          </a:t>
                </a:r>
                <a:r>
                  <a:rPr lang="en-US" dirty="0">
                    <a:solidFill>
                      <a:prstClr val="black"/>
                    </a:solidFill>
                  </a:rPr>
                  <a:t>are the original data variables </a:t>
                </a:r>
                <a:r>
                  <a:rPr lang="en-US" i="1" dirty="0">
                    <a:solidFill>
                      <a:prstClr val="black"/>
                    </a:solidFill>
                  </a:rPr>
                  <a:t>x </a:t>
                </a:r>
                <a:r>
                  <a:rPr lang="en-US" dirty="0">
                    <a:solidFill>
                      <a:prstClr val="black"/>
                    </a:solidFill>
                  </a:rPr>
                  <a:t>and </a:t>
                </a:r>
                <a:r>
                  <a:rPr lang="en-US" i="1" dirty="0">
                    <a:solidFill>
                      <a:prstClr val="black"/>
                    </a:solidFill>
                  </a:rPr>
                  <a:t>y</a:t>
                </a:r>
                <a:r>
                  <a:rPr lang="en-US" dirty="0">
                    <a:solidFill>
                      <a:prstClr val="black"/>
                    </a:solidFill>
                  </a:rPr>
                  <a:t>, and we can find the linear function that fits the data by typing </a:t>
                </a: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p = </a:t>
                </a:r>
                <a:r>
                  <a:rPr lang="en-US" dirty="0" err="1">
                    <a:solidFill>
                      <a:prstClr val="black"/>
                    </a:solidFill>
                    <a:latin typeface="Courier Std" pitchFamily="49" charset="0"/>
                  </a:rPr>
                  <a:t>polyfit</a:t>
                </a: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(x,y,1)</a:t>
                </a:r>
                <a:r>
                  <a:rPr lang="en-US" dirty="0">
                    <a:solidFill>
                      <a:prstClr val="black"/>
                    </a:solidFill>
                  </a:rPr>
                  <a:t>. The first element </a:t>
                </a:r>
                <a:r>
                  <a:rPr lang="en-US" i="1" dirty="0">
                    <a:solidFill>
                      <a:prstClr val="black"/>
                    </a:solidFill>
                  </a:rPr>
                  <a:t>p</a:t>
                </a:r>
                <a:r>
                  <a:rPr lang="en-US" i="1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 of the vector </a:t>
                </a: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p</a:t>
                </a:r>
                <a:r>
                  <a:rPr lang="en-US" dirty="0">
                    <a:solidFill>
                      <a:prstClr val="black"/>
                    </a:solidFill>
                  </a:rPr>
                  <a:t> will be </a:t>
                </a:r>
                <a:r>
                  <a:rPr lang="en-US" i="1" dirty="0">
                    <a:solidFill>
                      <a:prstClr val="black"/>
                    </a:solidFill>
                  </a:rPr>
                  <a:t>m</a:t>
                </a:r>
                <a:r>
                  <a:rPr lang="en-US" dirty="0">
                    <a:solidFill>
                      <a:prstClr val="black"/>
                    </a:solidFill>
                  </a:rPr>
                  <a:t>, and the second element </a:t>
                </a:r>
                <a:r>
                  <a:rPr lang="en-US" i="1" dirty="0">
                    <a:solidFill>
                      <a:prstClr val="black"/>
                    </a:solidFill>
                  </a:rPr>
                  <a:t>p</a:t>
                </a:r>
                <a:r>
                  <a:rPr lang="en-US" i="1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 will be b.</a:t>
                </a:r>
                <a:endParaRPr lang="en-US" dirty="0"/>
              </a:p>
              <a:p>
                <a:pPr defTabSz="457200">
                  <a:spcBef>
                    <a:spcPts val="1800"/>
                  </a:spcBef>
                  <a:spcAft>
                    <a:spcPts val="600"/>
                  </a:spcAft>
                  <a:tabLst>
                    <a:tab pos="571500" algn="l"/>
                  </a:tabLst>
                  <a:defRPr/>
                </a:pPr>
                <a:endParaRPr lang="en-US" dirty="0"/>
              </a:p>
              <a:p>
                <a:pPr defTabSz="457200">
                  <a:spcBef>
                    <a:spcPts val="1800"/>
                  </a:spcBef>
                  <a:spcAft>
                    <a:spcPts val="600"/>
                  </a:spcAft>
                  <a:tabLst>
                    <a:tab pos="571500" algn="l"/>
                  </a:tabLst>
                  <a:defRPr/>
                </a:pPr>
                <a:endParaRPr lang="en-US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>
                    <a:tab pos="571500" algn="l"/>
                  </a:tabLst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8CD28-313A-4EEE-8DF8-58EAA31D6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499615"/>
                <a:ext cx="8458199" cy="2939861"/>
              </a:xfrm>
              <a:blipFill>
                <a:blip r:embed="rId3"/>
                <a:stretch>
                  <a:fillRect l="-1081" t="-1660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E69FB99-CC3E-48DD-8BEB-7F8F4DE4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133442"/>
              </p:ext>
            </p:extLst>
          </p:nvPr>
        </p:nvGraphicFramePr>
        <p:xfrm>
          <a:off x="6731381" y="2194923"/>
          <a:ext cx="1796288" cy="47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28600" progId="Equation.DSMT4">
                  <p:embed/>
                </p:oleObj>
              </mc:Choice>
              <mc:Fallback>
                <p:oleObj name="Equation" r:id="rId4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1381" y="2194923"/>
                        <a:ext cx="1796288" cy="47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0804ED-C30F-4F37-AB8C-7908BA56A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6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EB0-6C49-4ACF-8B3C-88ED7937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106E-F46B-4930-A28C-7A3BC410C5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334245"/>
            <a:ext cx="2863842" cy="52198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The power function: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E48B360-A871-4689-9F99-9717A0D7C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310650"/>
              </p:ext>
            </p:extLst>
          </p:nvPr>
        </p:nvGraphicFramePr>
        <p:xfrm>
          <a:off x="2928505" y="1325009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28600" progId="Equation.DSMT4">
                  <p:embed/>
                </p:oleObj>
              </mc:Choice>
              <mc:Fallback>
                <p:oleObj name="Equation" r:id="rId2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8505" y="1325009"/>
                        <a:ext cx="1143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E042-1A01-4983-9192-CC157A6890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1819054"/>
            <a:ext cx="1587500" cy="438912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this case</a:t>
            </a:r>
            <a:endParaRPr lang="en-US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7F7EF51-AB4E-4568-991D-22EE31463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63671"/>
              </p:ext>
            </p:extLst>
          </p:nvPr>
        </p:nvGraphicFramePr>
        <p:xfrm>
          <a:off x="972708" y="2331983"/>
          <a:ext cx="3145536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28600" progId="Equation.DSMT4">
                  <p:embed/>
                </p:oleObj>
              </mc:Choice>
              <mc:Fallback>
                <p:oleObj name="Equation" r:id="rId4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2708" y="2331983"/>
                        <a:ext cx="3145536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FC969-53CB-4A77-A09D-E0C618EC817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2798563"/>
            <a:ext cx="2402610" cy="39287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has the form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85FE096-36B2-4074-8A5B-2E674407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375451"/>
              </p:ext>
            </p:extLst>
          </p:nvPr>
        </p:nvGraphicFramePr>
        <p:xfrm>
          <a:off x="2745510" y="3320669"/>
          <a:ext cx="1658112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228600" progId="Equation.DSMT4">
                  <p:embed/>
                </p:oleObj>
              </mc:Choice>
              <mc:Fallback>
                <p:oleObj name="Equation" r:id="rId6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5510" y="3320669"/>
                        <a:ext cx="1658112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5288A-E374-44F7-BD2E-5755CDE263B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3765248"/>
            <a:ext cx="7628082" cy="714387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 the polynomial variables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related to the original data variables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</a:t>
            </a:r>
            <a:endParaRPr lang="en-US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C00068D-1CE5-41D7-BA6A-812CDCD5C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378409"/>
              </p:ext>
            </p:extLst>
          </p:nvPr>
        </p:nvGraphicFramePr>
        <p:xfrm>
          <a:off x="3206743" y="4119719"/>
          <a:ext cx="1341120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228600" progId="Equation.DSMT4">
                  <p:embed/>
                </p:oleObj>
              </mc:Choice>
              <mc:Fallback>
                <p:oleObj name="Equation" r:id="rId8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06743" y="4119719"/>
                        <a:ext cx="1341120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6E9869-5966-4066-9CBC-AA6B7C9E485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10017" y="4112403"/>
            <a:ext cx="629807" cy="392876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endParaRPr lang="en-US" dirty="0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B100871-7937-4632-9CFA-72C336F7D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41515"/>
              </p:ext>
            </p:extLst>
          </p:nvPr>
        </p:nvGraphicFramePr>
        <p:xfrm>
          <a:off x="5050063" y="4119719"/>
          <a:ext cx="1316736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228600" progId="Equation.DSMT4">
                  <p:embed/>
                </p:oleObj>
              </mc:Choice>
              <mc:Fallback>
                <p:oleObj name="Equation" r:id="rId10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50063" y="4119719"/>
                        <a:ext cx="1316736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EE45EC-6ED8-478B-8D26-0A6A088ACB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66799" y="4112403"/>
            <a:ext cx="1664576" cy="392447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Thus, we can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3AF927-74DF-4B2F-AF0D-CE48B82CFA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4438619"/>
            <a:ext cx="6120828" cy="166818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find the power function that fits the data by typing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p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polyfit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(log10(x),log10(y),1)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first element</a:t>
            </a:r>
            <a:endParaRPr lang="en-US" dirty="0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B00C574C-FD32-4921-97BE-3758CA58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70384"/>
              </p:ext>
            </p:extLst>
          </p:nvPr>
        </p:nvGraphicFramePr>
        <p:xfrm>
          <a:off x="2357370" y="5724943"/>
          <a:ext cx="341376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57370" y="5724943"/>
                        <a:ext cx="341376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4EE518-8743-4941-8FB4-F5D94E2B4AB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623893" y="5724335"/>
            <a:ext cx="4796924" cy="379447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the vector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will be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and the second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80CA46-4F97-4AC6-A38C-CE69607078A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4168" y="6058992"/>
            <a:ext cx="1189100" cy="382679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element</a:t>
            </a:r>
            <a:endParaRPr lang="en-US" dirty="0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0E1AA502-F811-41EC-B58A-838320E5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708670"/>
              </p:ext>
            </p:extLst>
          </p:nvPr>
        </p:nvGraphicFramePr>
        <p:xfrm>
          <a:off x="1323703" y="6081224"/>
          <a:ext cx="365760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28600" progId="Equation.DSMT4">
                  <p:embed/>
                </p:oleObj>
              </mc:Choice>
              <mc:Fallback>
                <p:oleObj name="Equation" r:id="rId1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23703" y="6081224"/>
                        <a:ext cx="365760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26FE61-26ED-46B9-80AE-4D72B8EBC9B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620982" y="6060738"/>
            <a:ext cx="1029544" cy="418408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will be</a:t>
            </a:r>
            <a:endParaRPr lang="en-US" dirty="0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328EA1D-63C0-485F-9179-7AD9589DA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26739"/>
              </p:ext>
            </p:extLst>
          </p:nvPr>
        </p:nvGraphicFramePr>
        <p:xfrm>
          <a:off x="2526033" y="6081835"/>
          <a:ext cx="829056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640" imgH="228600" progId="Equation.DSMT4">
                  <p:embed/>
                </p:oleObj>
              </mc:Choice>
              <mc:Fallback>
                <p:oleObj name="Equation" r:id="rId16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26033" y="6081835"/>
                        <a:ext cx="829056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3618B5-124C-4C48-9B76-C720DECFA57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264883" y="6055757"/>
            <a:ext cx="2484135" cy="438912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can find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</a:t>
            </a:r>
            <a:endParaRPr lang="en-US" dirty="0"/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0DD63E1-0336-4BCF-9A44-AE1156F4A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11144"/>
              </p:ext>
            </p:extLst>
          </p:nvPr>
        </p:nvGraphicFramePr>
        <p:xfrm>
          <a:off x="5563754" y="6058992"/>
          <a:ext cx="1121664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228600" progId="Equation.DSMT4">
                  <p:embed/>
                </p:oleObj>
              </mc:Choice>
              <mc:Fallback>
                <p:oleObj name="Equation" r:id="rId18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63754" y="6058992"/>
                        <a:ext cx="1121664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0BACC2B-C98F-4A1D-B809-4F2127DAF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EB0-6C49-4ACF-8B3C-88ED7937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Exponential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106E-F46B-4930-A28C-7A3BC410C5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334245"/>
            <a:ext cx="3443625" cy="48480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The exponential function: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E48B360-A871-4689-9F99-9717A0D7C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568579"/>
              </p:ext>
            </p:extLst>
          </p:nvPr>
        </p:nvGraphicFramePr>
        <p:xfrm>
          <a:off x="3557217" y="1324517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8E48B360-A871-4689-9F99-9717A0D7C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7217" y="1324517"/>
                        <a:ext cx="1574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E042-1A01-4983-9192-CC157A6890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1819054"/>
            <a:ext cx="1587500" cy="438912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this case</a:t>
            </a:r>
            <a:endParaRPr lang="en-US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7F7EF51-AB4E-4568-991D-22EE31463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151838"/>
              </p:ext>
            </p:extLst>
          </p:nvPr>
        </p:nvGraphicFramePr>
        <p:xfrm>
          <a:off x="1251288" y="2325910"/>
          <a:ext cx="25352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480" imgH="228600" progId="Equation.DSMT4">
                  <p:embed/>
                </p:oleObj>
              </mc:Choice>
              <mc:Fallback>
                <p:oleObj name="Equation" r:id="rId5" imgW="13204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7F7EF51-AB4E-4568-991D-22EE314631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1288" y="2325910"/>
                        <a:ext cx="253523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FC969-53CB-4A77-A09D-E0C618EC817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2798563"/>
            <a:ext cx="2402610" cy="39287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has the form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85FE096-36B2-4074-8A5B-2E674407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81006"/>
              </p:ext>
            </p:extLst>
          </p:nvPr>
        </p:nvGraphicFramePr>
        <p:xfrm>
          <a:off x="2509179" y="3308567"/>
          <a:ext cx="1658112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685FE096-36B2-4074-8A5B-2E674407F3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9179" y="3308567"/>
                        <a:ext cx="1658112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5288A-E374-44F7-BD2E-5755CDE263B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3813885"/>
            <a:ext cx="7628082" cy="714387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 the polynomial variables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related to the original data variables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</a:t>
            </a:r>
            <a:endParaRPr lang="en-US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C00068D-1CE5-41D7-BA6A-812CDCD5C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168607"/>
              </p:ext>
            </p:extLst>
          </p:nvPr>
        </p:nvGraphicFramePr>
        <p:xfrm>
          <a:off x="3211424" y="4167811"/>
          <a:ext cx="1341120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28600" progId="Equation.DSMT4">
                  <p:embed/>
                </p:oleObj>
              </mc:Choice>
              <mc:Fallback>
                <p:oleObj name="Equation" r:id="rId9" imgW="698400" imgH="2286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3C00068D-1CE5-41D7-BA6A-812CDCD5CD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1424" y="4167811"/>
                        <a:ext cx="1341120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86E9869-5966-4066-9CBC-AA6B7C9E4853}"/>
                  </a:ext>
                </a:extLst>
              </p:cNvPr>
              <p:cNvSpPr>
                <a:spLocks noGrp="1"/>
              </p:cNvSpPr>
              <p:nvPr>
                <p:ph sz="quarter" idx="17"/>
              </p:nvPr>
            </p:nvSpPr>
            <p:spPr>
              <a:xfrm>
                <a:off x="4514958" y="4149551"/>
                <a:ext cx="3280686" cy="475431"/>
              </a:xfrm>
            </p:spPr>
            <p:txBody>
              <a:bodyPr/>
              <a:lstStyle/>
              <a:p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and </a:t>
                </a:r>
                <a:r>
                  <a:rPr kumimoji="0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z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 We can find the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86E9869-5966-4066-9CBC-AA6B7C9E4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7"/>
              </p:nvPr>
            </p:nvSpPr>
            <p:spPr>
              <a:xfrm>
                <a:off x="4514958" y="4149551"/>
                <a:ext cx="3280686" cy="475431"/>
              </a:xfrm>
              <a:blipFill>
                <a:blip r:embed="rId12"/>
                <a:stretch>
                  <a:fillRect l="-2416" t="-897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3AF927-74DF-4B2F-AF0D-CE48B82CFA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50318" y="4492186"/>
            <a:ext cx="5603010" cy="166818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exponential function that fits the data by typing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p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polyfit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(x, log10(y),1)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first element</a:t>
            </a:r>
            <a:endParaRPr lang="en-US" dirty="0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B00C574C-FD32-4921-97BE-3758CA58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3657"/>
              </p:ext>
            </p:extLst>
          </p:nvPr>
        </p:nvGraphicFramePr>
        <p:xfrm>
          <a:off x="2367098" y="5705384"/>
          <a:ext cx="341376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B00C574C-FD32-4921-97BE-3758CA5820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7098" y="5705384"/>
                        <a:ext cx="341376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4EE518-8743-4941-8FB4-F5D94E2B4AB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633621" y="5724030"/>
            <a:ext cx="4796924" cy="379447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the vector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will be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and the second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80CA46-4F97-4AC6-A38C-CE69607078A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4168" y="6048956"/>
            <a:ext cx="1189100" cy="382679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element</a:t>
            </a:r>
            <a:endParaRPr lang="en-US" dirty="0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0E1AA502-F811-41EC-B58A-838320E5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772348"/>
              </p:ext>
            </p:extLst>
          </p:nvPr>
        </p:nvGraphicFramePr>
        <p:xfrm>
          <a:off x="1343159" y="6061563"/>
          <a:ext cx="365760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0E1AA502-F811-41EC-B58A-838320E58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3159" y="6061563"/>
                        <a:ext cx="365760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26FE61-26ED-46B9-80AE-4D72B8EBC9B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630710" y="6050703"/>
            <a:ext cx="1029544" cy="418408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will be</a:t>
            </a:r>
            <a:endParaRPr lang="en-US" dirty="0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328EA1D-63C0-485F-9179-7AD9589DA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22134"/>
              </p:ext>
            </p:extLst>
          </p:nvPr>
        </p:nvGraphicFramePr>
        <p:xfrm>
          <a:off x="2534777" y="6071901"/>
          <a:ext cx="829056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31640" imgH="228600" progId="Equation.DSMT4">
                  <p:embed/>
                </p:oleObj>
              </mc:Choice>
              <mc:Fallback>
                <p:oleObj name="Equation" r:id="rId17" imgW="431640" imgH="2286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D328EA1D-63C0-485F-9179-7AD9589DAB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34777" y="6071901"/>
                        <a:ext cx="829056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3618B5-124C-4C48-9B76-C720DECFA57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284339" y="6055447"/>
            <a:ext cx="2484135" cy="438912"/>
          </a:xfrm>
        </p:spPr>
        <p:txBody>
          <a:bodyPr/>
          <a:lstStyle/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can find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</a:t>
            </a:r>
            <a:endParaRPr lang="en-US" dirty="0"/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0DD63E1-0336-4BCF-9A44-AE1156F4A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79444"/>
              </p:ext>
            </p:extLst>
          </p:nvPr>
        </p:nvGraphicFramePr>
        <p:xfrm>
          <a:off x="5583210" y="6059177"/>
          <a:ext cx="1121664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83920" imgH="228600" progId="Equation.DSMT4">
                  <p:embed/>
                </p:oleObj>
              </mc:Choice>
              <mc:Fallback>
                <p:oleObj name="Equation" r:id="rId19" imgW="583920" imgH="22860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10DD63E1-0336-4BCF-9A44-AE1156F4A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83210" y="6059177"/>
                        <a:ext cx="1121664" cy="43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0BACC2B-C98F-4A1D-B809-4F2127DAF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9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3665-9846-4E37-90E5-59EA58CD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178" y="142916"/>
            <a:ext cx="6346658" cy="473033"/>
          </a:xfrm>
        </p:spPr>
        <p:txBody>
          <a:bodyPr>
            <a:noAutofit/>
          </a:bodyPr>
          <a:lstStyle/>
          <a:p>
            <a:r>
              <a:rPr lang="en-US" sz="1800" dirty="0"/>
              <a:t>Fitting a Linear Function: Speed Estimation from Sonar Range Measurements: Example 6.1-1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708B-3CD1-49F0-8B4A-C4BF2E2CF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86E4FE-C00A-7097-9717-2843672EBD62}"/>
                  </a:ext>
                </a:extLst>
              </p:cNvPr>
              <p:cNvSpPr txBox="1"/>
              <p:nvPr/>
            </p:nvSpPr>
            <p:spPr>
              <a:xfrm>
                <a:off x="541421" y="843677"/>
                <a:ext cx="816944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Sonar measurements of the range of an approaching underwater vehicle are given in the following table, where the distance is measured in nautical miles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𝑛𝑚𝑖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Assuming the relative speed </a:t>
                </a:r>
                <a:r>
                  <a:rPr lang="en-US" sz="1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constant, the range as function of time is given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18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𝑣𝑡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initial range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Estimate the speed </a:t>
                </a:r>
                <a:r>
                  <a:rPr lang="en-US" sz="18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when the range will be zero.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86E4FE-C00A-7097-9717-2843672E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1" y="843677"/>
                <a:ext cx="8169442" cy="1477328"/>
              </a:xfrm>
              <a:prstGeom prst="rect">
                <a:avLst/>
              </a:prstGeom>
              <a:blipFill>
                <a:blip r:embed="rId2"/>
                <a:stretch>
                  <a:fillRect l="-672" t="-2058" r="-597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72B311-27D8-D28C-C540-118C33A66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75434"/>
              </p:ext>
            </p:extLst>
          </p:nvPr>
        </p:nvGraphicFramePr>
        <p:xfrm>
          <a:off x="913397" y="2321005"/>
          <a:ext cx="7317205" cy="601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571">
                  <a:extLst>
                    <a:ext uri="{9D8B030D-6E8A-4147-A177-3AD203B41FA5}">
                      <a16:colId xmlns:a16="http://schemas.microsoft.com/office/drawing/2014/main" val="338752480"/>
                    </a:ext>
                  </a:extLst>
                </a:gridCol>
                <a:gridCol w="919439">
                  <a:extLst>
                    <a:ext uri="{9D8B030D-6E8A-4147-A177-3AD203B41FA5}">
                      <a16:colId xmlns:a16="http://schemas.microsoft.com/office/drawing/2014/main" val="253392848"/>
                    </a:ext>
                  </a:extLst>
                </a:gridCol>
                <a:gridCol w="919439">
                  <a:extLst>
                    <a:ext uri="{9D8B030D-6E8A-4147-A177-3AD203B41FA5}">
                      <a16:colId xmlns:a16="http://schemas.microsoft.com/office/drawing/2014/main" val="2534339099"/>
                    </a:ext>
                  </a:extLst>
                </a:gridCol>
                <a:gridCol w="919439">
                  <a:extLst>
                    <a:ext uri="{9D8B030D-6E8A-4147-A177-3AD203B41FA5}">
                      <a16:colId xmlns:a16="http://schemas.microsoft.com/office/drawing/2014/main" val="2855334551"/>
                    </a:ext>
                  </a:extLst>
                </a:gridCol>
                <a:gridCol w="919439">
                  <a:extLst>
                    <a:ext uri="{9D8B030D-6E8A-4147-A177-3AD203B41FA5}">
                      <a16:colId xmlns:a16="http://schemas.microsoft.com/office/drawing/2014/main" val="3454699047"/>
                    </a:ext>
                  </a:extLst>
                </a:gridCol>
                <a:gridCol w="919439">
                  <a:extLst>
                    <a:ext uri="{9D8B030D-6E8A-4147-A177-3AD203B41FA5}">
                      <a16:colId xmlns:a16="http://schemas.microsoft.com/office/drawing/2014/main" val="3876916999"/>
                    </a:ext>
                  </a:extLst>
                </a:gridCol>
                <a:gridCol w="919439">
                  <a:extLst>
                    <a:ext uri="{9D8B030D-6E8A-4147-A177-3AD203B41FA5}">
                      <a16:colId xmlns:a16="http://schemas.microsoft.com/office/drawing/2014/main" val="674197974"/>
                    </a:ext>
                  </a:extLst>
                </a:gridCol>
              </a:tblGrid>
              <a:tr h="226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Time, t (min)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26853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Range, r (</a:t>
                      </a:r>
                      <a:r>
                        <a:rPr lang="en-US" sz="1600" u="none" strike="noStrike" dirty="0" err="1">
                          <a:effectLst/>
                        </a:rPr>
                        <a:t>nmi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79777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27DD926-4F6A-0BED-A8DB-B24D40C43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4" y="3403310"/>
            <a:ext cx="2971800" cy="1190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77602-D27B-130D-E0A0-1227AC53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4" y="4685794"/>
            <a:ext cx="5238750" cy="1466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C2276E-82FA-198C-0384-CD6E441A3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856" y="3568546"/>
            <a:ext cx="3398520" cy="2827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71CB68-CE56-E153-6103-6AAE920AFBA0}"/>
              </a:ext>
            </a:extLst>
          </p:cNvPr>
          <p:cNvSpPr txBox="1"/>
          <p:nvPr/>
        </p:nvSpPr>
        <p:spPr>
          <a:xfrm>
            <a:off x="438135" y="3014502"/>
            <a:ext cx="8376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speed v = the slope = 0.3286 </a:t>
            </a:r>
            <a:r>
              <a:rPr lang="en-US" sz="1600" dirty="0" err="1"/>
              <a:t>nmi</a:t>
            </a:r>
            <a:r>
              <a:rPr lang="en-US" sz="1600" dirty="0"/>
              <a:t>/min   = 0.3286 </a:t>
            </a:r>
            <a:r>
              <a:rPr lang="en-US" sz="1600" dirty="0" err="1"/>
              <a:t>nmi</a:t>
            </a:r>
            <a:r>
              <a:rPr lang="en-US" sz="1600" dirty="0"/>
              <a:t>/min x 60min/</a:t>
            </a:r>
            <a:r>
              <a:rPr lang="en-US" sz="1600" dirty="0" err="1"/>
              <a:t>hr</a:t>
            </a:r>
            <a:r>
              <a:rPr lang="en-US" sz="1600" dirty="0"/>
              <a:t> = 19.7143 </a:t>
            </a:r>
            <a:r>
              <a:rPr lang="en-US" sz="1600" dirty="0" err="1"/>
              <a:t>nmi</a:t>
            </a:r>
            <a:r>
              <a:rPr lang="en-US" sz="1600" dirty="0"/>
              <a:t>/</a:t>
            </a:r>
            <a:r>
              <a:rPr lang="en-US" sz="1600" dirty="0" err="1"/>
              <a:t>hr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1B043-BE92-8170-5446-5E6F1F41420C}"/>
              </a:ext>
            </a:extLst>
          </p:cNvPr>
          <p:cNvSpPr txBox="1"/>
          <p:nvPr/>
        </p:nvSpPr>
        <p:spPr>
          <a:xfrm>
            <a:off x="655959" y="6275650"/>
            <a:ext cx="7463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the regression model r = -0.3286 t + 3.9762 when r = 0  then t = 12.1 min  </a:t>
            </a:r>
          </a:p>
        </p:txBody>
      </p:sp>
    </p:spTree>
    <p:extLst>
      <p:ext uri="{BB962C8B-B14F-4D97-AF65-F5344CB8AC3E}">
        <p14:creationId xmlns:p14="http://schemas.microsoft.com/office/powerpoint/2010/main" val="94305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E015A-46F9-6EAA-579E-C7A23DF02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2CDE-CE23-FD14-E946-EBB2C89E7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111F9-19E3-987B-7CBC-CC4F1621B323}"/>
              </a:ext>
            </a:extLst>
          </p:cNvPr>
          <p:cNvSpPr txBox="1"/>
          <p:nvPr/>
        </p:nvSpPr>
        <p:spPr>
          <a:xfrm>
            <a:off x="489613" y="198027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Fitting an exponential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A3FEB-1A2B-0DEC-442F-607051589635}"/>
              </a:ext>
            </a:extLst>
          </p:cNvPr>
          <p:cNvSpPr/>
          <p:nvPr/>
        </p:nvSpPr>
        <p:spPr>
          <a:xfrm>
            <a:off x="489613" y="524615"/>
            <a:ext cx="8174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of coffee cooling in a mug at room temperature (68°F) was measured at various times. The data follow.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AB71C6-D3E1-FDE0-93A1-96AF65805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18051"/>
              </p:ext>
            </p:extLst>
          </p:nvPr>
        </p:nvGraphicFramePr>
        <p:xfrm>
          <a:off x="2133600" y="1297181"/>
          <a:ext cx="4876799" cy="1419225"/>
        </p:xfrm>
        <a:graphic>
          <a:graphicData uri="http://schemas.openxmlformats.org/drawingml/2006/table">
            <a:tbl>
              <a:tblPr/>
              <a:tblGrid>
                <a:gridCol w="2702165">
                  <a:extLst>
                    <a:ext uri="{9D8B030D-6E8A-4147-A177-3AD203B41FA5}">
                      <a16:colId xmlns:a16="http://schemas.microsoft.com/office/drawing/2014/main" val="4225384227"/>
                    </a:ext>
                  </a:extLst>
                </a:gridCol>
                <a:gridCol w="2174634">
                  <a:extLst>
                    <a:ext uri="{9D8B030D-6E8A-4147-A177-3AD203B41FA5}">
                      <a16:colId xmlns:a16="http://schemas.microsoft.com/office/drawing/2014/main" val="3113446789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t (sec)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T (°F)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96832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499969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93626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967999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30846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EFBBDAC-0FD5-92DC-A94B-8284798145B0}"/>
              </a:ext>
            </a:extLst>
          </p:cNvPr>
          <p:cNvSpPr/>
          <p:nvPr/>
        </p:nvSpPr>
        <p:spPr>
          <a:xfrm>
            <a:off x="612559" y="2792901"/>
            <a:ext cx="79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 an exponential function model of the coffee’s temperature as a function of time, and use the model to estimate how long it took the temperature to reach 120°F.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4F1D9D-D6A3-FE4B-9267-94C724E4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9" y="3515727"/>
            <a:ext cx="4627248" cy="30377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C5F70B-E35D-5797-9AC8-39F2A9B59F3A}"/>
              </a:ext>
            </a:extLst>
          </p:cNvPr>
          <p:cNvSpPr txBox="1"/>
          <p:nvPr/>
        </p:nvSpPr>
        <p:spPr>
          <a:xfrm>
            <a:off x="5048250" y="3507297"/>
            <a:ext cx="2969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data can be described with the</a:t>
            </a:r>
          </a:p>
          <a:p>
            <a:r>
              <a:rPr lang="en-US" sz="1400" dirty="0"/>
              <a:t>Exponential function: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65F484-FF73-3303-6B68-466E6E70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82" y="3725717"/>
            <a:ext cx="1400175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AE5FBA-491D-F99D-85EB-40FD93BF1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702" y="4120272"/>
            <a:ext cx="3971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321AE-F08A-C5CD-D4FE-6BA34BC2B1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8088-F05C-5888-FEF4-FBE6E87DF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5490B8-4021-F63C-E4D4-0C8790A0E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2" y="2351637"/>
            <a:ext cx="5967558" cy="3411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7BD0D-AD63-10DE-465B-D3EEADFF5909}"/>
              </a:ext>
            </a:extLst>
          </p:cNvPr>
          <p:cNvSpPr txBox="1"/>
          <p:nvPr/>
        </p:nvSpPr>
        <p:spPr>
          <a:xfrm>
            <a:off x="354932" y="712621"/>
            <a:ext cx="8271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computed values are m = -1.5557x10-4 and b = 77.4469.  </a:t>
            </a:r>
          </a:p>
          <a:p>
            <a:r>
              <a:rPr lang="en-US" sz="1600" dirty="0"/>
              <a:t>Thus, the derived Model is </a:t>
            </a:r>
          </a:p>
          <a:p>
            <a:r>
              <a:rPr lang="en-US" sz="1600" dirty="0"/>
              <a:t>To estimate how long it will take for the coffee to cool to 120</a:t>
            </a:r>
            <a:r>
              <a:rPr lang="en-US" sz="1600" baseline="30000" dirty="0"/>
              <a:t>o</a:t>
            </a:r>
            <a:r>
              <a:rPr lang="en-US" sz="1600" dirty="0"/>
              <a:t>F.  We must solve the equation:                            for t.</a:t>
            </a:r>
          </a:p>
          <a:p>
            <a:r>
              <a:rPr lang="en-US" sz="1600" dirty="0"/>
              <a:t>The solution is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873AC6-DC15-8C36-A553-CAA14B2C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561" y="1005008"/>
            <a:ext cx="14097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CFE40-2726-625F-88DC-6DFDBB8B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97" y="1489550"/>
            <a:ext cx="1581150" cy="276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7CAF26-9D34-7EBF-509B-76BFC9314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732" y="1712210"/>
            <a:ext cx="2819400" cy="323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5D91D0-AF91-0978-E3AE-B4FBF474D736}"/>
              </a:ext>
            </a:extLst>
          </p:cNvPr>
          <p:cNvSpPr txBox="1"/>
          <p:nvPr/>
        </p:nvSpPr>
        <p:spPr>
          <a:xfrm>
            <a:off x="469232" y="6075947"/>
            <a:ext cx="6690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computed value of t_120 is 1113.  Thus, the time to reach 120oG is 1112 sec. </a:t>
            </a:r>
          </a:p>
        </p:txBody>
      </p:sp>
    </p:spTree>
    <p:extLst>
      <p:ext uri="{BB962C8B-B14F-4D97-AF65-F5344CB8AC3E}">
        <p14:creationId xmlns:p14="http://schemas.microsoft.com/office/powerpoint/2010/main" val="290372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3665-9846-4E37-90E5-59EA58CD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Fitting an Exponential Function: Temperature of a Cooling Cup of Coffee: Example 6.1-2</a:t>
            </a:r>
          </a:p>
        </p:txBody>
      </p:sp>
      <p:pic>
        <p:nvPicPr>
          <p:cNvPr id="7" name="Picture 6" descr="Set of 4 scatter plots of time (in seconds) against relative temperature (in first 3) and temperature (in last 1) (in degree Fahrenheit).">
            <a:extLst>
              <a:ext uri="{FF2B5EF4-FFF2-40B4-BE49-F238E27FC236}">
                <a16:creationId xmlns:a16="http://schemas.microsoft.com/office/drawing/2014/main" id="{D774F9D6-D8E4-42E7-937E-D0FE4737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/>
          <a:stretch/>
        </p:blipFill>
        <p:spPr>
          <a:xfrm>
            <a:off x="1323371" y="1222263"/>
            <a:ext cx="6497258" cy="512286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8633C-D018-4A33-8488-33DA3AB99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Access the text alternative for slide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708B-3CD1-49F0-8B4A-C4BF2E2CF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88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1DC-7F7C-A627-50B0-D75DA929C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7EFF-C1EF-944C-8265-D37DB0B807D3}"/>
              </a:ext>
            </a:extLst>
          </p:cNvPr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5C7288-73AA-166A-FD7F-81A40C2E1F6F}"/>
                  </a:ext>
                </a:extLst>
              </p:cNvPr>
              <p:cNvSpPr/>
              <p:nvPr/>
            </p:nvSpPr>
            <p:spPr>
              <a:xfrm>
                <a:off x="489613" y="998738"/>
                <a:ext cx="8085666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-The distance a spring stretches from its “free length” is a function of how much tension force is applied to it. The following table gives the spring length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the given applied force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produced in a particular spring. The spring's free length is 4.7 in. Find a functional relation between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extension from the free length,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𝑘𝑥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spring constant k is: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1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20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kumimoji="0" lang="en-CA" sz="2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(lb) 		              Spring length </a:t>
                </a:r>
                <a:r>
                  <a:rPr kumimoji="0" lang="en-CA" sz="2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(in.)</a:t>
                </a:r>
              </a:p>
              <a:p>
                <a:pPr marL="0" marR="0" lvl="4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0 				4.7</a:t>
                </a:r>
              </a:p>
              <a:p>
                <a:pPr marL="0" marR="0" lvl="4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0.94 				7.2</a:t>
                </a:r>
              </a:p>
              <a:p>
                <a:pPr marL="0" marR="0" lvl="4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2.30 				10.6</a:t>
                </a:r>
              </a:p>
              <a:p>
                <a:pPr marL="0" marR="0" lvl="4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3.28 				12.9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5C7288-73AA-166A-FD7F-81A40C2E1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3" y="998738"/>
                <a:ext cx="8085666" cy="3477875"/>
              </a:xfrm>
              <a:prstGeom prst="rect">
                <a:avLst/>
              </a:prstGeom>
              <a:blipFill>
                <a:blip r:embed="rId2"/>
                <a:stretch>
                  <a:fillRect l="-754" t="-1053" r="-754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14ECC85-B826-8EB4-D88F-D7D1155C4666}"/>
              </a:ext>
            </a:extLst>
          </p:cNvPr>
          <p:cNvSpPr txBox="1"/>
          <p:nvPr/>
        </p:nvSpPr>
        <p:spPr>
          <a:xfrm>
            <a:off x="584914" y="4800899"/>
            <a:ext cx="193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 (correct)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09940-354D-0696-A421-E2C08C65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898" y="4541293"/>
            <a:ext cx="2400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2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1DC-7F7C-A627-50B0-D75DA929C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C1626-9082-6C4F-5910-79D26537B022}"/>
              </a:ext>
            </a:extLst>
          </p:cNvPr>
          <p:cNvSpPr txBox="1"/>
          <p:nvPr/>
        </p:nvSpPr>
        <p:spPr>
          <a:xfrm>
            <a:off x="405389" y="37599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3F6C48-27CD-C3AB-B68C-509C84A15FA3}"/>
              </a:ext>
            </a:extLst>
          </p:cNvPr>
          <p:cNvSpPr/>
          <p:nvPr/>
        </p:nvSpPr>
        <p:spPr>
          <a:xfrm>
            <a:off x="405389" y="647250"/>
            <a:ext cx="85141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Q2. 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data for a certain country are as follows: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Year 			2012 	2013 	2014 	2015 	2016 	2017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Population (millions) 	10 	10.9 	11.7 	12.6 	13.8 	14.9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Obtain an exponential function that describes these data. How many years after 2012 will the population be double its 2012 size (20 millions)?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18906-A163-1104-13BB-BE64DD3F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28" y="3603143"/>
            <a:ext cx="2771775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D7469-AB57-032E-FDC7-0A230D1B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3" y="3165277"/>
            <a:ext cx="3562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64E8-742E-424D-8C27-4271ED6E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Least Squares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AE59-A3A9-4C17-80FE-7D34998B030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499616"/>
            <a:ext cx="7867245" cy="260072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The Least Squares Criterion: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used to fit a function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). It minimizes the sum of the squares of the residuals,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.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is defined as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71F6A68D-987F-40B7-8300-DB5A775E1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00016"/>
              </p:ext>
            </p:extLst>
          </p:nvPr>
        </p:nvGraphicFramePr>
        <p:xfrm>
          <a:off x="2952750" y="2749010"/>
          <a:ext cx="3238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431640" progId="Equation.DSMT4">
                  <p:embed/>
                </p:oleObj>
              </mc:Choice>
              <mc:Fallback>
                <p:oleObj name="Equation" r:id="rId2" imgW="1295280" imgH="431640" progId="Equation.DSMT4">
                  <p:embed/>
                  <p:pic>
                    <p:nvPicPr>
                      <p:cNvPr id="5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2750" y="2749010"/>
                        <a:ext cx="3238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F98D0-AA96-4609-87C6-0A70E578EEB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187757"/>
            <a:ext cx="7799151" cy="19050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We can use this criterion to compare the quality of the curve fit for two or more functions used to describe the same data. The function that gives the smallest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J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value gives the best fit.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DF0F-DEB3-40A6-83A0-44618A453F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0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CAE8A8-FE62-4BB5-98E8-2D7F19AD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18" y="1651548"/>
            <a:ext cx="6701564" cy="1561915"/>
          </a:xfrm>
        </p:spPr>
        <p:txBody>
          <a:bodyPr/>
          <a:lstStyle/>
          <a:p>
            <a:r>
              <a:rPr lang="en-US" dirty="0"/>
              <a:t>Chapter 06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FF9B4B-61E6-49FD-BB76-48DCB654DE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9403" y="3305175"/>
            <a:ext cx="7405194" cy="1554208"/>
          </a:xfrm>
        </p:spPr>
        <p:txBody>
          <a:bodyPr/>
          <a:lstStyle/>
          <a:p>
            <a:r>
              <a:rPr lang="en-US" dirty="0"/>
              <a:t>Model Building and Regression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952D9D-7158-440A-81F6-DFE892314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3665-9846-4E37-90E5-59EA58CD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the Least Squares Criterion</a:t>
            </a:r>
          </a:p>
        </p:txBody>
      </p:sp>
      <p:pic>
        <p:nvPicPr>
          <p:cNvPr id="8" name="Picture 2" descr="A graph shows an upward sloping line.">
            <a:extLst>
              <a:ext uri="{FF2B5EF4-FFF2-40B4-BE49-F238E27FC236}">
                <a16:creationId xmlns:a16="http://schemas.microsoft.com/office/drawing/2014/main" id="{675DAE16-B840-4115-8BC8-ECC3A05ED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988" y="1157590"/>
            <a:ext cx="6874025" cy="51558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8633C-D018-4A33-8488-33DA3AB99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Access the text alternative for slide images.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708B-3CD1-49F0-8B4A-C4BF2E2CF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0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DE0E-186A-4B5F-AF01-BAEFFC8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23" y="136256"/>
            <a:ext cx="7448955" cy="120795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Std" pitchFamily="49" charset="0"/>
              </a:rPr>
              <a:t>polyfit</a:t>
            </a:r>
            <a:r>
              <a:rPr lang="en-US" dirty="0"/>
              <a:t> Function Is Based on the Least Squares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0702-20F4-4FDD-AFF5-A9ACDE28E8E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Its syntax 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8B712-0DC3-419C-8E49-553A93B3CB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57400"/>
            <a:ext cx="3625985" cy="494777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Std" pitchFamily="49" charset="0"/>
                <a:ea typeface="+mn-ea"/>
                <a:cs typeface="+mn-cs"/>
              </a:rPr>
              <a:t>p 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Std" pitchFamily="49" charset="0"/>
                <a:ea typeface="+mn-ea"/>
                <a:cs typeface="+mn-cs"/>
              </a:rPr>
              <a:t>polyfit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Std" pitchFamily="49" charset="0"/>
                <a:ea typeface="+mn-ea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Std" pitchFamily="49" charset="0"/>
                <a:ea typeface="+mn-ea"/>
                <a:cs typeface="+mn-cs"/>
              </a:rPr>
              <a:t>x,y,n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Std" pitchFamily="49" charset="0"/>
                <a:ea typeface="+mn-ea"/>
                <a:cs typeface="+mn-cs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10958E-F676-4870-8F78-AE8F5A82FA2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396902" y="2057400"/>
                <a:ext cx="4404198" cy="3300984"/>
              </a:xfr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Fits a polynomial of degree 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 data described by the vectors 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x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and 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where 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x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is the independent variable. Returns a row vector p of length 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+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1 that contains the polynomial coefficients in order of descending powers.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10958E-F676-4870-8F78-AE8F5A82F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396902" y="2057400"/>
                <a:ext cx="4404198" cy="3300984"/>
              </a:xfrm>
              <a:blipFill>
                <a:blip r:embed="rId2"/>
                <a:stretch>
                  <a:fillRect l="-2075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C5C9CF-4D93-444B-AA37-94EFD82CD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1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3665-9846-4E37-90E5-59EA58CD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35" y="134979"/>
            <a:ext cx="8059686" cy="40730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Regression Using Polynomials of First through Fourth Degree</a:t>
            </a:r>
          </a:p>
        </p:txBody>
      </p:sp>
      <p:pic>
        <p:nvPicPr>
          <p:cNvPr id="8" name="Picture 2" descr="Set of 4 scatter plots of x against y shows first through fourth degrees.">
            <a:extLst>
              <a:ext uri="{FF2B5EF4-FFF2-40B4-BE49-F238E27FC236}">
                <a16:creationId xmlns:a16="http://schemas.microsoft.com/office/drawing/2014/main" id="{05D35C7F-D14C-4EBF-95DD-34C24B85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0293" y="2518183"/>
            <a:ext cx="4309619" cy="32329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708B-3CD1-49F0-8B4A-C4BF2E2CF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261256-98ED-1F7F-C23C-787E3E2E5E6C}"/>
                  </a:ext>
                </a:extLst>
              </p:cNvPr>
              <p:cNvSpPr/>
              <p:nvPr/>
            </p:nvSpPr>
            <p:spPr>
              <a:xfrm>
                <a:off x="489612" y="972104"/>
                <a:ext cx="808566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data set where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 1, 2, 3, . . . , 9 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           </a:t>
                </a:r>
                <a:endParaRPr kumimoji="0" lang="en-CA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 5, 6, 10, 20, 28, 33, 34, 36, 42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Fit polynomials of first through fourth degree to this data and compare the results.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261256-98ED-1F7F-C23C-787E3E2E5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2" y="972104"/>
                <a:ext cx="8085667" cy="1015663"/>
              </a:xfrm>
              <a:prstGeom prst="rect">
                <a:avLst/>
              </a:prstGeom>
              <a:blipFill>
                <a:blip r:embed="rId3"/>
                <a:stretch>
                  <a:fillRect l="-754" t="-2994" r="-75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C41F042-31D1-8E95-74B5-C9187FC59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03" y="2555428"/>
            <a:ext cx="3810000" cy="2847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BD643D-2497-DD59-C0D5-3597531C439E}"/>
              </a:ext>
            </a:extLst>
          </p:cNvPr>
          <p:cNvSpPr txBox="1"/>
          <p:nvPr/>
        </p:nvSpPr>
        <p:spPr>
          <a:xfrm>
            <a:off x="2246050" y="587701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order is the best option with a minimized error!</a:t>
            </a:r>
          </a:p>
        </p:txBody>
      </p:sp>
    </p:spTree>
    <p:extLst>
      <p:ext uri="{BB962C8B-B14F-4D97-AF65-F5344CB8AC3E}">
        <p14:creationId xmlns:p14="http://schemas.microsoft.com/office/powerpoint/2010/main" val="177126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E3F6-0968-478D-A9A1-84AD1390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Using Polynomials of High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8C46-5900-4541-AF74-F42E4796B87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4926" y="1171484"/>
            <a:ext cx="7174149" cy="900503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This fifth-degree polynomial passes through all six data points but exhibits large excursions between points.</a:t>
            </a:r>
          </a:p>
        </p:txBody>
      </p:sp>
      <p:pic>
        <p:nvPicPr>
          <p:cNvPr id="7" name="Picture 3" descr="A graph of x against y shows an upward sloping curve.">
            <a:extLst>
              <a:ext uri="{FF2B5EF4-FFF2-40B4-BE49-F238E27FC236}">
                <a16:creationId xmlns:a16="http://schemas.microsoft.com/office/drawing/2014/main" id="{F4256357-FDAF-455F-81C8-A8EF54B1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636" y="2004783"/>
            <a:ext cx="5724728" cy="42938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A3BB2-150D-492F-A359-F31F091B69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Access the text alternative for slide images.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888A-83B3-4658-9B4F-3DB106355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48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1944-9454-445F-94AF-0CA79B15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8512342" cy="625642"/>
          </a:xfrm>
        </p:spPr>
        <p:txBody>
          <a:bodyPr>
            <a:normAutofit/>
          </a:bodyPr>
          <a:lstStyle/>
          <a:p>
            <a:r>
              <a:rPr lang="en-US" dirty="0"/>
              <a:t>Assessing the Quality of a Curve Fit </a:t>
            </a:r>
            <a:r>
              <a:rPr lang="en-US" sz="1200" dirty="0"/>
              <a:t>1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5305-7800-49D0-B322-CB6C40093EE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8679" y="625642"/>
            <a:ext cx="7662964" cy="94914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Denote the sum of the squares of the deviation of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values from their mean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by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which can be computed from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D9F29331-46FD-47A1-BF92-0EECF716B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88735"/>
              </p:ext>
            </p:extLst>
          </p:nvPr>
        </p:nvGraphicFramePr>
        <p:xfrm>
          <a:off x="2562726" y="1525440"/>
          <a:ext cx="4591552" cy="91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431640" progId="Equation.DSMT4">
                  <p:embed/>
                </p:oleObj>
              </mc:Choice>
              <mc:Fallback>
                <p:oleObj name="Equation" r:id="rId2" imgW="2171520" imgH="431640" progId="Equation.DSMT4">
                  <p:embed/>
                  <p:pic>
                    <p:nvPicPr>
                      <p:cNvPr id="2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2726" y="1525440"/>
                        <a:ext cx="4591552" cy="91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5FF5-C2DD-463A-8E2E-04D6B1CFE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203F4A-8EC7-5101-DF90-75650CD3E21B}"/>
              </a:ext>
            </a:extLst>
          </p:cNvPr>
          <p:cNvSpPr txBox="1">
            <a:spLocks/>
          </p:cNvSpPr>
          <p:nvPr/>
        </p:nvSpPr>
        <p:spPr>
          <a:xfrm>
            <a:off x="342900" y="2318366"/>
            <a:ext cx="8385349" cy="11749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32004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214E9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7432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42074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5448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571500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formula can be used to compute another measure of the quality of the curve fit, the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determination,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the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r-squared value.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AA80271E-7F48-540C-DBB7-B3AAC00A2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47968"/>
              </p:ext>
            </p:extLst>
          </p:nvPr>
        </p:nvGraphicFramePr>
        <p:xfrm>
          <a:off x="385672" y="3456311"/>
          <a:ext cx="2590808" cy="8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431640" progId="Equation.DSMT4">
                  <p:embed/>
                </p:oleObj>
              </mc:Choice>
              <mc:Fallback>
                <p:oleObj name="Equation" r:id="rId4" imgW="1295280" imgH="43164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64EFF449-EBCE-4046-80DC-C151E0526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672" y="3456311"/>
                        <a:ext cx="2590808" cy="863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85F81009-5EAE-C368-6679-8B8AB9318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54954"/>
              </p:ext>
            </p:extLst>
          </p:nvPr>
        </p:nvGraphicFramePr>
        <p:xfrm>
          <a:off x="3583017" y="3456311"/>
          <a:ext cx="2065095" cy="84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31640" progId="Equation.DSMT4">
                  <p:embed/>
                </p:oleObj>
              </mc:Choice>
              <mc:Fallback>
                <p:oleObj name="Equation" r:id="rId6" imgW="1054080" imgH="431640" progId="Equation.DSMT4">
                  <p:embed/>
                  <p:pic>
                    <p:nvPicPr>
                      <p:cNvPr id="18" name="Object 3">
                        <a:extLst>
                          <a:ext uri="{FF2B5EF4-FFF2-40B4-BE49-F238E27FC236}">
                            <a16:creationId xmlns:a16="http://schemas.microsoft.com/office/drawing/2014/main" id="{463025D0-E97B-445A-8A4D-70EAD436A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3017" y="3456311"/>
                        <a:ext cx="2065095" cy="845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7C75F0E3-4948-D2B1-B6E0-4054620FC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92983"/>
              </p:ext>
            </p:extLst>
          </p:nvPr>
        </p:nvGraphicFramePr>
        <p:xfrm>
          <a:off x="6327617" y="3389482"/>
          <a:ext cx="1989832" cy="10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0" imgH="393480" progId="Equation.DSMT4">
                  <p:embed/>
                </p:oleObj>
              </mc:Choice>
              <mc:Fallback>
                <p:oleObj name="Equation" r:id="rId8" imgW="774360" imgH="393480" progId="Equation.DSMT4">
                  <p:embed/>
                  <p:pic>
                    <p:nvPicPr>
                      <p:cNvPr id="20" name="Object 3">
                        <a:extLst>
                          <a:ext uri="{FF2B5EF4-FFF2-40B4-BE49-F238E27FC236}">
                            <a16:creationId xmlns:a16="http://schemas.microsoft.com/office/drawing/2014/main" id="{7C2EF482-3ADC-4F1D-8E5B-2372E17F5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7617" y="3389482"/>
                        <a:ext cx="1989832" cy="100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5C7AC2A-28A0-4662-06B3-E26D8B78EF7B}"/>
              </a:ext>
            </a:extLst>
          </p:cNvPr>
          <p:cNvSpPr txBox="1">
            <a:spLocks/>
          </p:cNvSpPr>
          <p:nvPr/>
        </p:nvSpPr>
        <p:spPr>
          <a:xfrm>
            <a:off x="385671" y="4260764"/>
            <a:ext cx="8385349" cy="224831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32004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214E9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7432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42074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5448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indicates how much the data is spread around the mean, and the value of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indicates how much of the data spread is unaccounted for by the model.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Thus, the ratio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J/S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fractional variation unaccounted for by the model.</a:t>
            </a:r>
          </a:p>
        </p:txBody>
      </p:sp>
    </p:spTree>
    <p:extLst>
      <p:ext uri="{BB962C8B-B14F-4D97-AF65-F5344CB8AC3E}">
        <p14:creationId xmlns:p14="http://schemas.microsoft.com/office/powerpoint/2010/main" val="297145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FA09-7249-4EF8-A96B-F2DA773B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Quality of a Curve Fit </a:t>
            </a:r>
            <a:r>
              <a:rPr lang="en-US" sz="1200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D3F30-4A35-4B0B-A5FE-4A7343741AC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499616"/>
                <a:ext cx="7654619" cy="4317524"/>
              </a:xfr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ClrTx/>
                  <a:buSzTx/>
                  <a:buFont typeface="Arial"/>
                  <a:buNone/>
                  <a:tabLst>
                    <a:tab pos="571500" algn="l"/>
                  </a:tabLst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For a perfect fit,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J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0 and thus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D3F30-4A35-4B0B-A5FE-4A7343741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499616"/>
                <a:ext cx="7654619" cy="4317524"/>
              </a:xfrm>
              <a:blipFill>
                <a:blip r:embed="rId3"/>
                <a:stretch>
                  <a:fillRect l="-1194" t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DAD3B5B-2BB5-4AB9-B3B6-FA3D2E07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034352"/>
              </p:ext>
            </p:extLst>
          </p:nvPr>
        </p:nvGraphicFramePr>
        <p:xfrm>
          <a:off x="4285456" y="1501997"/>
          <a:ext cx="932688" cy="46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5456" y="1501997"/>
                        <a:ext cx="932688" cy="46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F7BF0-DE3B-4804-BA58-B56A94F8E2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48818" y="1500104"/>
            <a:ext cx="2143125" cy="402336"/>
          </a:xfrm>
        </p:spPr>
        <p:txBody>
          <a:bodyPr>
            <a:normAutofit fontScale="92500" lnSpcReduction="10000"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Thus, the closer</a:t>
            </a:r>
            <a:endParaRPr lang="en-US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1662A00-18AC-4869-8582-8886FE5B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56319"/>
              </p:ext>
            </p:extLst>
          </p:nvPr>
        </p:nvGraphicFramePr>
        <p:xfrm>
          <a:off x="7163912" y="1489067"/>
          <a:ext cx="351313" cy="405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190440" progId="Equation.DSMT4">
                  <p:embed/>
                </p:oleObj>
              </mc:Choice>
              <mc:Fallback>
                <p:oleObj name="Equation" r:id="rId6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63912" y="1489067"/>
                        <a:ext cx="351313" cy="405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F58CC-A995-4FFA-B269-A248554179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48594" y="1499712"/>
            <a:ext cx="483406" cy="402336"/>
          </a:xfrm>
        </p:spPr>
        <p:txBody>
          <a:bodyPr>
            <a:normAutofit fontScale="92500" lnSpcReduction="10000"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937DE-6CB8-4095-92CD-FA444D8687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1862957"/>
            <a:ext cx="4314825" cy="402336"/>
          </a:xfrm>
        </p:spPr>
        <p:txBody>
          <a:bodyPr>
            <a:normAutofit fontScale="92500" lnSpcReduction="10000"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1, the better the fit. The largest</a:t>
            </a:r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BD39B16-EA77-44F9-ADCC-906C11D8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84844"/>
              </p:ext>
            </p:extLst>
          </p:nvPr>
        </p:nvGraphicFramePr>
        <p:xfrm>
          <a:off x="4537710" y="1854423"/>
          <a:ext cx="348691" cy="40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190440" progId="Equation.DSMT4">
                  <p:embed/>
                </p:oleObj>
              </mc:Choice>
              <mc:Fallback>
                <p:oleObj name="Equation" r:id="rId8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37710" y="1854423"/>
                        <a:ext cx="348691" cy="402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968E42-1FFB-45CA-8D97-54D85A7FABC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29175" y="1854246"/>
            <a:ext cx="1666875" cy="4572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be is 1.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0FD83-C700-4F78-B073-CB9148843B9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2689163"/>
            <a:ext cx="7543800" cy="666495"/>
          </a:xfrm>
        </p:spPr>
        <p:txBody>
          <a:bodyPr>
            <a:normAutofit fontScale="92500"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possible for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larger than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and thus it is possible for</a:t>
            </a:r>
            <a:endParaRPr lang="en-US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DBF18D09-AA3B-4CB9-8FBA-32EB7842F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802343"/>
              </p:ext>
            </p:extLst>
          </p:nvPr>
        </p:nvGraphicFramePr>
        <p:xfrm>
          <a:off x="826306" y="3049524"/>
          <a:ext cx="348691" cy="40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190440" progId="Equation.DSMT4">
                  <p:embed/>
                </p:oleObj>
              </mc:Choice>
              <mc:Fallback>
                <p:oleObj name="Equation" r:id="rId10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6306" y="3049524"/>
                        <a:ext cx="348691" cy="402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34A8B-BD3A-4633-ACDA-C304FA9DAA8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109537" y="3060028"/>
            <a:ext cx="6851038" cy="402336"/>
          </a:xfrm>
        </p:spPr>
        <p:txBody>
          <a:bodyPr>
            <a:normAutofit fontScale="92500" lnSpcReduction="10000"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negative. Such cases, however, are indicative of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D19C27-448F-453C-A833-4397DBD0924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3423273"/>
            <a:ext cx="5505450" cy="409956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very poor model that should not be used.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D5D1BD-78BC-44C0-A9C8-B2A572CBD32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899" y="4237140"/>
            <a:ext cx="7858125" cy="833494"/>
          </a:xfrm>
        </p:spPr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a rule of thumb, a good fit accounts for at least 99 percent of the data variation. This value corresponds to</a:t>
            </a:r>
            <a:endParaRPr lang="en-US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43D7B69-2AF0-4560-AFD3-606EA86DF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4423"/>
              </p:ext>
            </p:extLst>
          </p:nvPr>
        </p:nvGraphicFramePr>
        <p:xfrm>
          <a:off x="6193313" y="4613434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240" imgH="228600" progId="Equation.DSMT4">
                  <p:embed/>
                </p:oleObj>
              </mc:Choice>
              <mc:Fallback>
                <p:oleObj name="Equation" r:id="rId12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93313" y="4613434"/>
                        <a:ext cx="1320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4B72091-5368-416E-ADC1-676F21D9B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6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0366-B3F9-4015-A59A-F227EB6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9118-79C5-4B54-85B3-C0B0DEB92F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02229"/>
            <a:ext cx="7724775" cy="47461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The effect of computational errors in computing the coefficients can be lessened by properly scaling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values.  You can scale the data yourself before using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polyfit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. Some common scaling methods are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Subtract the minimum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value or the mean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value from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data, if the range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is small, or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Divide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values by the maximum value or the mean value, if the range is large.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099B-2F68-44AD-8AF1-972C03916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7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1389-9452-4E23-AE31-BE8135DB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34979"/>
            <a:ext cx="8191500" cy="574884"/>
          </a:xfrm>
        </p:spPr>
        <p:txBody>
          <a:bodyPr>
            <a:normAutofit/>
          </a:bodyPr>
          <a:lstStyle/>
          <a:p>
            <a:r>
              <a:rPr lang="en-US" sz="2400" dirty="0"/>
              <a:t>Effect of Coefficient Accuracy on a Sixth-Degree Polynomial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41F4-3294-4179-A8A2-161EBF7C77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9942" y="709863"/>
            <a:ext cx="6200775" cy="888546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Top graph: 14 decimal-place accuracy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Bottom graph: 8 decimal-place accuracy</a:t>
            </a:r>
          </a:p>
        </p:txBody>
      </p:sp>
      <p:pic>
        <p:nvPicPr>
          <p:cNvPr id="7" name="Picture 3" descr="Two graphs show the sixth-degree polynomial with accurate coefficients and inaccurate coefficients.">
            <a:extLst>
              <a:ext uri="{FF2B5EF4-FFF2-40B4-BE49-F238E27FC236}">
                <a16:creationId xmlns:a16="http://schemas.microsoft.com/office/drawing/2014/main" id="{3E4F7631-5F1A-41F8-9F34-E73BA8FE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628" y="1787031"/>
            <a:ext cx="5078743" cy="3809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E057-22D0-47C8-850B-3C6647E2E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190DA7-FAC7-4511-920D-A96A8B0482C7}"/>
              </a:ext>
            </a:extLst>
          </p:cNvPr>
          <p:cNvSpPr/>
          <p:nvPr/>
        </p:nvSpPr>
        <p:spPr>
          <a:xfrm>
            <a:off x="476250" y="5596362"/>
            <a:ext cx="8085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High-degree polynomials can produce large errors if their coefficients are not represented with a large number of significant figures.</a:t>
            </a:r>
          </a:p>
        </p:txBody>
      </p:sp>
    </p:spTree>
    <p:extLst>
      <p:ext uri="{BB962C8B-B14F-4D97-AF65-F5344CB8AC3E}">
        <p14:creationId xmlns:p14="http://schemas.microsoft.com/office/powerpoint/2010/main" val="400135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1DC-7F7C-A627-50B0-D75DA929C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662A1-40CA-E51D-0D3B-6B2436EF95E1}"/>
              </a:ext>
            </a:extLst>
          </p:cNvPr>
          <p:cNvSpPr txBox="1"/>
          <p:nvPr/>
        </p:nvSpPr>
        <p:spPr>
          <a:xfrm>
            <a:off x="489613" y="489799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Scaling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A07B2B-793F-1D79-FD7F-4704B82DC6F3}"/>
              </a:ext>
            </a:extLst>
          </p:cNvPr>
          <p:cNvSpPr/>
          <p:nvPr/>
        </p:nvSpPr>
        <p:spPr>
          <a:xfrm>
            <a:off x="489613" y="1064862"/>
            <a:ext cx="8085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give the number of vehicles (in millions) crossing a bridge each year for 10 years. Fit a cubic polynomial to the data and use the fit to estimate the flow in the year 2010.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58980F-B171-D037-D123-94DCD2A4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06248"/>
              </p:ext>
            </p:extLst>
          </p:nvPr>
        </p:nvGraphicFramePr>
        <p:xfrm>
          <a:off x="387097" y="2168555"/>
          <a:ext cx="8369806" cy="593680"/>
        </p:xfrm>
        <a:graphic>
          <a:graphicData uri="http://schemas.openxmlformats.org/drawingml/2006/table">
            <a:tbl>
              <a:tblPr/>
              <a:tblGrid>
                <a:gridCol w="2239806">
                  <a:extLst>
                    <a:ext uri="{9D8B030D-6E8A-4147-A177-3AD203B41FA5}">
                      <a16:colId xmlns:a16="http://schemas.microsoft.com/office/drawing/2014/main" val="1037746410"/>
                    </a:ext>
                  </a:extLst>
                </a:gridCol>
                <a:gridCol w="628718">
                  <a:extLst>
                    <a:ext uri="{9D8B030D-6E8A-4147-A177-3AD203B41FA5}">
                      <a16:colId xmlns:a16="http://schemas.microsoft.com/office/drawing/2014/main" val="3221457255"/>
                    </a:ext>
                  </a:extLst>
                </a:gridCol>
                <a:gridCol w="628718">
                  <a:extLst>
                    <a:ext uri="{9D8B030D-6E8A-4147-A177-3AD203B41FA5}">
                      <a16:colId xmlns:a16="http://schemas.microsoft.com/office/drawing/2014/main" val="2659383576"/>
                    </a:ext>
                  </a:extLst>
                </a:gridCol>
                <a:gridCol w="628718">
                  <a:extLst>
                    <a:ext uri="{9D8B030D-6E8A-4147-A177-3AD203B41FA5}">
                      <a16:colId xmlns:a16="http://schemas.microsoft.com/office/drawing/2014/main" val="1392957332"/>
                    </a:ext>
                  </a:extLst>
                </a:gridCol>
                <a:gridCol w="628718">
                  <a:extLst>
                    <a:ext uri="{9D8B030D-6E8A-4147-A177-3AD203B41FA5}">
                      <a16:colId xmlns:a16="http://schemas.microsoft.com/office/drawing/2014/main" val="3501961225"/>
                    </a:ext>
                  </a:extLst>
                </a:gridCol>
                <a:gridCol w="628718">
                  <a:extLst>
                    <a:ext uri="{9D8B030D-6E8A-4147-A177-3AD203B41FA5}">
                      <a16:colId xmlns:a16="http://schemas.microsoft.com/office/drawing/2014/main" val="2608494179"/>
                    </a:ext>
                  </a:extLst>
                </a:gridCol>
                <a:gridCol w="628718">
                  <a:extLst>
                    <a:ext uri="{9D8B030D-6E8A-4147-A177-3AD203B41FA5}">
                      <a16:colId xmlns:a16="http://schemas.microsoft.com/office/drawing/2014/main" val="653850137"/>
                    </a:ext>
                  </a:extLst>
                </a:gridCol>
                <a:gridCol w="550128">
                  <a:extLst>
                    <a:ext uri="{9D8B030D-6E8A-4147-A177-3AD203B41FA5}">
                      <a16:colId xmlns:a16="http://schemas.microsoft.com/office/drawing/2014/main" val="2142755107"/>
                    </a:ext>
                  </a:extLst>
                </a:gridCol>
                <a:gridCol w="628718">
                  <a:extLst>
                    <a:ext uri="{9D8B030D-6E8A-4147-A177-3AD203B41FA5}">
                      <a16:colId xmlns:a16="http://schemas.microsoft.com/office/drawing/2014/main" val="482652012"/>
                    </a:ext>
                  </a:extLst>
                </a:gridCol>
                <a:gridCol w="628718">
                  <a:extLst>
                    <a:ext uri="{9D8B030D-6E8A-4147-A177-3AD203B41FA5}">
                      <a16:colId xmlns:a16="http://schemas.microsoft.com/office/drawing/2014/main" val="3981348772"/>
                    </a:ext>
                  </a:extLst>
                </a:gridCol>
                <a:gridCol w="550128">
                  <a:extLst>
                    <a:ext uri="{9D8B030D-6E8A-4147-A177-3AD203B41FA5}">
                      <a16:colId xmlns:a16="http://schemas.microsoft.com/office/drawing/2014/main" val="1054028782"/>
                    </a:ext>
                  </a:extLst>
                </a:gridCol>
              </a:tblGrid>
              <a:tr h="3906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2004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2007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916122"/>
                  </a:ext>
                </a:extLst>
              </a:tr>
              <a:tr h="17472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 flow(millions)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</a:t>
                      </a:r>
                    </a:p>
                  </a:txBody>
                  <a:tcPr marL="7280" marR="7280" marT="72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6389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9D883E5-2C9C-03B3-7B43-642C0D1DC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39" y="3156086"/>
            <a:ext cx="5553075" cy="156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B5112-263A-6871-F96C-44E3F5B9882A}"/>
              </a:ext>
            </a:extLst>
          </p:cNvPr>
          <p:cNvSpPr txBox="1"/>
          <p:nvPr/>
        </p:nvSpPr>
        <p:spPr>
          <a:xfrm>
            <a:off x="1346208" y="4919418"/>
            <a:ext cx="637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meaningful solution/formulation, so it may need scaling! </a:t>
            </a:r>
          </a:p>
        </p:txBody>
      </p:sp>
    </p:spTree>
    <p:extLst>
      <p:ext uri="{BB962C8B-B14F-4D97-AF65-F5344CB8AC3E}">
        <p14:creationId xmlns:p14="http://schemas.microsoft.com/office/powerpoint/2010/main" val="192160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1DC-7F7C-A627-50B0-D75DA929C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E052F-877E-ACF2-6A5F-E757B3652A7F}"/>
              </a:ext>
            </a:extLst>
          </p:cNvPr>
          <p:cNvSpPr txBox="1"/>
          <p:nvPr/>
        </p:nvSpPr>
        <p:spPr>
          <a:xfrm>
            <a:off x="540746" y="500460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Scaling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8DA2C-0598-DE45-AA8D-751E936C54F3}"/>
              </a:ext>
            </a:extLst>
          </p:cNvPr>
          <p:cNvSpPr txBox="1"/>
          <p:nvPr/>
        </p:nvSpPr>
        <p:spPr>
          <a:xfrm>
            <a:off x="2708507" y="1080550"/>
            <a:ext cx="364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solution using scaling!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C231B-2049-6DCF-660F-B5AE8ADB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8" y="1401607"/>
            <a:ext cx="4962525" cy="336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83A59-4BF6-EAB9-F525-D4D7F3F7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94" y="2073694"/>
            <a:ext cx="3551044" cy="304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2512-5537-FA41-F570-D700FAC5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88" y="4763932"/>
            <a:ext cx="3857625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318EBCB-EA6E-2183-6F1F-F73CB17ABD84}"/>
                  </a:ext>
                </a:extLst>
              </p:cNvPr>
              <p:cNvSpPr/>
              <p:nvPr/>
            </p:nvSpPr>
            <p:spPr>
              <a:xfrm>
                <a:off x="489613" y="5588098"/>
                <a:ext cx="799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0.0087(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−2000)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0.1851(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−2000)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+1.5991(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−2000)+2.0362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318EBCB-EA6E-2183-6F1F-F73CB17AB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3" y="5588098"/>
                <a:ext cx="7994817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8F278A-9E6E-4E35-96E2-42F00F1EB114}"/>
              </a:ext>
            </a:extLst>
          </p:cNvPr>
          <p:cNvSpPr txBox="1"/>
          <p:nvPr/>
        </p:nvSpPr>
        <p:spPr>
          <a:xfrm>
            <a:off x="3639203" y="5981496"/>
            <a:ext cx="169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(2010)=8.21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1866C-0C80-126F-81A3-7FF3A8482CE0}"/>
              </a:ext>
            </a:extLst>
          </p:cNvPr>
          <p:cNvSpPr txBox="1"/>
          <p:nvPr/>
        </p:nvSpPr>
        <p:spPr>
          <a:xfrm>
            <a:off x="1643207" y="4184615"/>
            <a:ext cx="169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936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04E2-07D9-99F1-B42D-297AE5EE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42192A5-BEA1-C587-03C1-B303BE166612}"/>
              </a:ext>
            </a:extLst>
          </p:cNvPr>
          <p:cNvSpPr txBox="1"/>
          <p:nvPr/>
        </p:nvSpPr>
        <p:spPr>
          <a:xfrm>
            <a:off x="529167" y="930879"/>
            <a:ext cx="808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and regression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1DA5F9-AE33-4FC1-9B35-A8ED5DDE0A4B}"/>
              </a:ext>
            </a:extLst>
          </p:cNvPr>
          <p:cNvSpPr txBox="1">
            <a:spLocks/>
          </p:cNvSpPr>
          <p:nvPr/>
        </p:nvSpPr>
        <p:spPr>
          <a:xfrm>
            <a:off x="613833" y="1769999"/>
            <a:ext cx="8001000" cy="3733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application of the plotting techniques is function discovery, the technique for using data plots to obtain a mathematical function or “mathematical model” that describes the process that generated the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Function Discovery: A systematic way of finding an equation that best fits the data is regression (also called the least-squares method). </a:t>
            </a:r>
          </a:p>
        </p:txBody>
      </p:sp>
    </p:spTree>
    <p:extLst>
      <p:ext uri="{BB962C8B-B14F-4D97-AF65-F5344CB8AC3E}">
        <p14:creationId xmlns:p14="http://schemas.microsoft.com/office/powerpoint/2010/main" val="124458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1DC-7F7C-A627-50B0-D75DA929C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9D84A-7300-82B0-2C09-8297978E7FDB}"/>
              </a:ext>
            </a:extLst>
          </p:cNvPr>
          <p:cNvSpPr txBox="1"/>
          <p:nvPr/>
        </p:nvSpPr>
        <p:spPr>
          <a:xfrm>
            <a:off x="489613" y="29117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2DA320-00BB-1F8E-5406-60C3CA808A91}"/>
                  </a:ext>
                </a:extLst>
              </p:cNvPr>
              <p:cNvSpPr/>
              <p:nvPr/>
            </p:nvSpPr>
            <p:spPr>
              <a:xfrm>
                <a:off x="489613" y="760166"/>
                <a:ext cx="816477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Q3</a:t>
                </a:r>
                <a:r>
                  <a:rPr lang="en-CA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CA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plot of a fourth-degree polynomial for the following data is: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0, 1, . . . , 5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0, 1, 44, 40, 11, 47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2DA320-00BB-1F8E-5406-60C3CA80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3" y="760166"/>
                <a:ext cx="8164774" cy="707886"/>
              </a:xfrm>
              <a:prstGeom prst="rect">
                <a:avLst/>
              </a:prstGeom>
              <a:blipFill>
                <a:blip r:embed="rId2"/>
                <a:stretch>
                  <a:fillRect l="-746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4DC021-5EF2-5AA7-C4B2-CBABCF6D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13" y="1485340"/>
            <a:ext cx="483870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1B16F-F7B8-ECA6-BC4C-5A69368A3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431" y="1441351"/>
            <a:ext cx="3145364" cy="2604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B0285-5CD5-72FA-E952-2F07C861A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45" y="3304425"/>
            <a:ext cx="287655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4296F-7964-AC7A-5B0C-B8CA5F20C526}"/>
              </a:ext>
            </a:extLst>
          </p:cNvPr>
          <p:cNvSpPr txBox="1"/>
          <p:nvPr/>
        </p:nvSpPr>
        <p:spPr>
          <a:xfrm>
            <a:off x="1439020" y="4447325"/>
            <a:ext cx="169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FD0969-CE71-CCE4-B58A-B25DA0B8B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431" y="3859404"/>
            <a:ext cx="3166442" cy="2622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D2B267-35CA-F565-8629-143F6C360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7" y="5278699"/>
            <a:ext cx="5881214" cy="5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5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1DC-7F7C-A627-50B0-D75DA929C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8E43E-7577-B269-461D-F0806A26C49F}"/>
              </a:ext>
            </a:extLst>
          </p:cNvPr>
          <p:cNvSpPr txBox="1"/>
          <p:nvPr/>
        </p:nvSpPr>
        <p:spPr>
          <a:xfrm>
            <a:off x="489613" y="470011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618ED-E39B-0131-D3C2-287E088B36A6}"/>
              </a:ext>
            </a:extLst>
          </p:cNvPr>
          <p:cNvSpPr/>
          <p:nvPr/>
        </p:nvSpPr>
        <p:spPr>
          <a:xfrm>
            <a:off x="568720" y="979503"/>
            <a:ext cx="80065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U.S. census data from 1790 to 1990 is stored in the file census. </a:t>
            </a:r>
            <a:r>
              <a: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which is supplied with MATLAB. Type load census to load this file. The first column, </a:t>
            </a:r>
            <a:r>
              <a:rPr kumimoji="0" lang="en-CA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cdate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contains the years, and the second column, pop, contains the population in millions. First try to fit a cubic polynomial to the data. If you get a warning message, scale the data by subtracting 1790 from the years, and fit a cubic. The coefficient of determination (r-squared value) 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4E5EE-6321-7AE3-3EBF-0563F113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1" y="3342628"/>
            <a:ext cx="187642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47063-53C7-D022-E306-32F28612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01" y="3004646"/>
            <a:ext cx="1371600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97018-AB48-4FA7-71D0-30B8FC844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591" y="2918495"/>
            <a:ext cx="3819525" cy="1457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715B1-FE97-4C9A-8832-C1462F6E2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591" y="4454161"/>
            <a:ext cx="29718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C807E4-3793-1371-6B02-96F02E19C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093" y="2963677"/>
            <a:ext cx="1171575" cy="133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2A90A6-C081-1DEE-4624-909ED945D327}"/>
              </a:ext>
            </a:extLst>
          </p:cNvPr>
          <p:cNvSpPr txBox="1"/>
          <p:nvPr/>
        </p:nvSpPr>
        <p:spPr>
          <a:xfrm>
            <a:off x="7333793" y="4297177"/>
            <a:ext cx="169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78DC1-8641-D275-432D-1D73D70987E7}"/>
              </a:ext>
            </a:extLst>
          </p:cNvPr>
          <p:cNvSpPr txBox="1"/>
          <p:nvPr/>
        </p:nvSpPr>
        <p:spPr>
          <a:xfrm>
            <a:off x="4261896" y="4753490"/>
            <a:ext cx="227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pop in 1965</a:t>
            </a:r>
            <a:endParaRPr lang="en-CA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54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1DC-7F7C-A627-50B0-D75DA929C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C6450-2C01-1700-1806-8371B1A40D1D}"/>
              </a:ext>
            </a:extLst>
          </p:cNvPr>
          <p:cNvSpPr txBox="1"/>
          <p:nvPr/>
        </p:nvSpPr>
        <p:spPr>
          <a:xfrm>
            <a:off x="353992" y="424121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432B1-58AA-ADE3-CE8A-6058AD12299C}"/>
                  </a:ext>
                </a:extLst>
              </p:cNvPr>
              <p:cNvSpPr/>
              <p:nvPr/>
            </p:nvSpPr>
            <p:spPr>
              <a:xfrm>
                <a:off x="353992" y="722597"/>
                <a:ext cx="8085666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Q5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data give the stopping distance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function of initial speed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 certain car model. Find a quadratic polynomial that fits the data.  Determine the quality of the curve fit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1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it-IT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(</m:t>
                    </m:r>
                    <m:r>
                      <a:rPr kumimoji="0" lang="it-IT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𝑚𝑖</m:t>
                    </m:r>
                    <m:r>
                      <a:rPr kumimoji="0" lang="it-IT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it-IT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h𝑟</m:t>
                    </m:r>
                    <m:r>
                      <a:rPr kumimoji="0" lang="it-IT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it-IT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20 	30 	40 	50 	60 	70</a:t>
                </a:r>
              </a:p>
              <a:p>
                <a:pPr marL="0" marR="0" lvl="1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(</m:t>
                    </m:r>
                    <m:r>
                      <a:rPr kumimoji="0" lang="en-CA" sz="20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𝑓𝑡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25 	50 	130 	185	 250 	330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432B1-58AA-ADE3-CE8A-6058AD122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92" y="722597"/>
                <a:ext cx="8085666" cy="1631216"/>
              </a:xfrm>
              <a:prstGeom prst="rect">
                <a:avLst/>
              </a:prstGeom>
              <a:blipFill>
                <a:blip r:embed="rId2"/>
                <a:stretch>
                  <a:fillRect l="-754" t="-2247" r="-830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D1EEE7D-0812-DCFE-BCFF-457BF7E00BC8}"/>
              </a:ext>
            </a:extLst>
          </p:cNvPr>
          <p:cNvSpPr/>
          <p:nvPr/>
        </p:nvSpPr>
        <p:spPr>
          <a:xfrm>
            <a:off x="353992" y="2453266"/>
            <a:ext cx="21804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0.9921</a:t>
            </a:r>
          </a:p>
          <a:p>
            <a:pPr marL="342900" indent="-342900"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0.9943 (correct)</a:t>
            </a:r>
          </a:p>
          <a:p>
            <a:pPr marL="342900" indent="-342900"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0.9962</a:t>
            </a:r>
          </a:p>
          <a:p>
            <a:pPr marL="342900" indent="-342900"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0.9998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1A270-1216-6392-742F-2364208D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38" y="3160536"/>
            <a:ext cx="4000500" cy="313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1837C-6C11-562E-8813-2E47AEE74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292" y="2517772"/>
            <a:ext cx="387096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1DC-7F7C-A627-50B0-D75DA929C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15481-39E0-F441-EB91-8714C9C27B39}"/>
              </a:ext>
            </a:extLst>
          </p:cNvPr>
          <p:cNvSpPr txBox="1"/>
          <p:nvPr/>
        </p:nvSpPr>
        <p:spPr>
          <a:xfrm>
            <a:off x="501630" y="460215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170707-4232-5405-0E33-46719399A9CB}"/>
                  </a:ext>
                </a:extLst>
              </p:cNvPr>
              <p:cNvSpPr/>
              <p:nvPr/>
            </p:nvSpPr>
            <p:spPr>
              <a:xfrm>
                <a:off x="501630" y="795334"/>
                <a:ext cx="808566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Q6-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function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s-E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 </m:t>
                    </m:r>
                    <m:r>
                      <a:rPr kumimoji="0" lang="es-E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s-E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)=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s-E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 +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kumimoji="0" lang="es-E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ln</m:t>
                    </m:r>
                    <m:r>
                      <a:rPr kumimoji="0" lang="es-E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0" lang="es-E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s-E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s-E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least-squares regression with the following data to estimate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170707-4232-5405-0E33-46719399A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0" y="795334"/>
                <a:ext cx="8085666" cy="1323439"/>
              </a:xfrm>
              <a:prstGeom prst="rect">
                <a:avLst/>
              </a:prstGeom>
              <a:blipFill>
                <a:blip r:embed="rId2"/>
                <a:stretch>
                  <a:fillRect l="-754" t="-2294" r="-528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0B079A-BC1C-4147-A510-DF4758584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42462"/>
              </p:ext>
            </p:extLst>
          </p:nvPr>
        </p:nvGraphicFramePr>
        <p:xfrm>
          <a:off x="1293361" y="2190931"/>
          <a:ext cx="6705600" cy="6400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284422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96977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1957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10015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5187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49667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47280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05260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5209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59829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0384531"/>
                    </a:ext>
                  </a:extLst>
                </a:gridCol>
              </a:tblGrid>
              <a:tr h="32766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endParaRPr lang="en-CA" sz="2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091373"/>
                  </a:ext>
                </a:extLst>
              </a:tr>
              <a:tr h="2971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endParaRPr lang="en-CA" sz="2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CA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670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DCB485-B377-FEFB-0B6F-DF320347586B}"/>
                  </a:ext>
                </a:extLst>
              </p:cNvPr>
              <p:cNvSpPr/>
              <p:nvPr/>
            </p:nvSpPr>
            <p:spPr>
              <a:xfrm>
                <a:off x="501630" y="2903746"/>
                <a:ext cx="44992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=14.4353   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=2.4543 </m:t>
                    </m:r>
                  </m:oMath>
                </a14:m>
                <a:endParaRPr kumimoji="0" lang="en-CA" sz="2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=7.34764   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=6.6895 </m:t>
                    </m:r>
                  </m:oMath>
                </a14:m>
                <a:endParaRPr kumimoji="0" lang="en-CA" sz="2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=5.7518    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=9.9123 </m:t>
                    </m:r>
                  </m:oMath>
                </a14:m>
                <a:r>
                  <a:rPr kumimoji="0" lang="en-CA" sz="20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(correct)</a:t>
                </a:r>
              </a:p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=3.4344      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0" lang="en-CA" sz="20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=11.472 </m:t>
                    </m:r>
                  </m:oMath>
                </a14:m>
                <a:endParaRPr kumimoji="0" lang="en-CA" sz="2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DCB485-B377-FEFB-0B6F-DF3203475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0" y="2903746"/>
                <a:ext cx="4499245" cy="1323439"/>
              </a:xfrm>
              <a:prstGeom prst="rect">
                <a:avLst/>
              </a:prstGeom>
              <a:blipFill>
                <a:blip r:embed="rId3"/>
                <a:stretch>
                  <a:fillRect l="-1355" t="-2304" r="-678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26C2FB1-5EBE-8F60-94A8-1B8704E86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75" y="4358169"/>
            <a:ext cx="5353050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B8F3A-B407-3643-5D31-69459C9E5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727" y="3866163"/>
            <a:ext cx="3819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0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E0CC96B-8A1B-419E-BD7E-D89AF1566B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359" y="1080550"/>
                <a:ext cx="8097281" cy="1778060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-32004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Clr>
                    <a:srgbClr val="214E9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22960" indent="-27432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Clr>
                    <a:srgbClr val="B60000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188720" indent="-22860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Clr>
                    <a:srgbClr val="420747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554480" indent="-22860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:r>
                  <a:rPr kumimoji="0" lang="en-CA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linear function of two or more variables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1, </m:t>
                    </m:r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2, . . . , </m:t>
                    </m:r>
                  </m:oMath>
                </a14:m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CA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find the coefficient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CA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fit a set of data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CA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least-squares sense?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E0CC96B-8A1B-419E-BD7E-D89AF156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9" y="1080550"/>
                <a:ext cx="8097281" cy="1778060"/>
              </a:xfrm>
              <a:prstGeom prst="rect">
                <a:avLst/>
              </a:prstGeom>
              <a:blipFill>
                <a:blip r:embed="rId3"/>
                <a:stretch>
                  <a:fillRect l="-828" t="-1712" r="-753" b="-54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60C2942-8931-487A-AF32-EA073AF0C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457" y="3151602"/>
            <a:ext cx="1073511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5C24D1-09DD-4882-A51B-91249CE34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841" y="2900932"/>
            <a:ext cx="2171216" cy="1504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52B59E-4476-4CCA-86B2-F9632F4F6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244" y="2872132"/>
            <a:ext cx="1330069" cy="1560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65218E-9FE8-482B-A451-356CC5C5A3CF}"/>
              </a:ext>
            </a:extLst>
          </p:cNvPr>
          <p:cNvSpPr/>
          <p:nvPr/>
        </p:nvSpPr>
        <p:spPr>
          <a:xfrm>
            <a:off x="588025" y="4743045"/>
            <a:ext cx="744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for the coefficients is given by </a:t>
            </a: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= X\y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553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Multiple linear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13C5A65-2E70-4820-80AF-8D75A28F1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359" y="1129542"/>
                <a:ext cx="8097281" cy="400110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-32004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Clr>
                    <a:srgbClr val="214E9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22960" indent="-27432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Clr>
                    <a:srgbClr val="B60000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188720" indent="-22860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Clr>
                    <a:srgbClr val="420747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554480" indent="-228600" algn="l" rtl="0" eaLnBrk="0" fontAlgn="base" hangingPunct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a linear model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A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CA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CA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describe the relationship.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13C5A65-2E70-4820-80AF-8D75A28F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9" y="1129542"/>
                <a:ext cx="8097281" cy="400110"/>
              </a:xfrm>
              <a:prstGeom prst="rect">
                <a:avLst/>
              </a:prstGeom>
              <a:blipFill>
                <a:blip r:embed="rId3"/>
                <a:stretch>
                  <a:fillRect l="-828" t="-7576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BFB8B3-6D7D-416B-AA0F-6EF8DF559E84}"/>
              </a:ext>
            </a:extLst>
          </p:cNvPr>
          <p:cNvGraphicFramePr>
            <a:graphicFrameLocks noGrp="1"/>
          </p:cNvGraphicFramePr>
          <p:nvPr/>
        </p:nvGraphicFramePr>
        <p:xfrm>
          <a:off x="4172620" y="2200588"/>
          <a:ext cx="4598566" cy="1508760"/>
        </p:xfrm>
        <a:graphic>
          <a:graphicData uri="http://schemas.openxmlformats.org/drawingml/2006/table">
            <a:tbl>
              <a:tblPr/>
              <a:tblGrid>
                <a:gridCol w="1913689">
                  <a:extLst>
                    <a:ext uri="{9D8B030D-6E8A-4147-A177-3AD203B41FA5}">
                      <a16:colId xmlns:a16="http://schemas.microsoft.com/office/drawing/2014/main" val="3803521372"/>
                    </a:ext>
                  </a:extLst>
                </a:gridCol>
                <a:gridCol w="1271032">
                  <a:extLst>
                    <a:ext uri="{9D8B030D-6E8A-4147-A177-3AD203B41FA5}">
                      <a16:colId xmlns:a16="http://schemas.microsoft.com/office/drawing/2014/main" val="4105496587"/>
                    </a:ext>
                  </a:extLst>
                </a:gridCol>
                <a:gridCol w="1413845">
                  <a:extLst>
                    <a:ext uri="{9D8B030D-6E8A-4147-A177-3AD203B41FA5}">
                      <a16:colId xmlns:a16="http://schemas.microsoft.com/office/drawing/2014/main" val="2953989832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Breaking strength (</a:t>
                      </a:r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element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element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9907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CA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CA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627602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08309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724528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951028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4364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5912BFB-7430-4C0E-8920-2C624C096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11" y="1594332"/>
            <a:ext cx="3267075" cy="421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99C2E-DB9C-4261-BB2F-256D3DE4F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936" y="4548247"/>
            <a:ext cx="1000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5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Linear-in-parameters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51B7DD-903C-4E4D-A5F3-08D57AAC4CA6}"/>
              </a:ext>
            </a:extLst>
          </p:cNvPr>
          <p:cNvSpPr txBox="1">
            <a:spLocks/>
          </p:cNvSpPr>
          <p:nvPr/>
        </p:nvSpPr>
        <p:spPr>
          <a:xfrm>
            <a:off x="489613" y="1080550"/>
            <a:ext cx="8077200" cy="18313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32004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214E9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7432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42074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5448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want to fit an expression that is neither a polynomial nor a function that can be converted to linear form by a logarithmic or other transformation.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we can still do a least-squares fit if the function is a linear expression in terms of its parameters.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3592F2-5B36-4E2E-9063-19EEA9159DDE}"/>
              </a:ext>
            </a:extLst>
          </p:cNvPr>
          <p:cNvSpPr txBox="1">
            <a:spLocks/>
          </p:cNvSpPr>
          <p:nvPr/>
        </p:nvSpPr>
        <p:spPr>
          <a:xfrm>
            <a:off x="489612" y="3043853"/>
            <a:ext cx="8077199" cy="8090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32004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214E9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7432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42074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5448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data gives the output voltage of a certain device as a function of time. Obtain a function that describes this data.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C30DF8-5B20-4429-87BD-AB2E1706E825}"/>
                  </a:ext>
                </a:extLst>
              </p:cNvPr>
              <p:cNvSpPr/>
              <p:nvPr/>
            </p:nvSpPr>
            <p:spPr>
              <a:xfrm>
                <a:off x="1480211" y="3800994"/>
                <a:ext cx="6096000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(first-order model)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C30DF8-5B20-4429-87BD-AB2E1706E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211" y="3800994"/>
                <a:ext cx="6096000" cy="411651"/>
              </a:xfrm>
              <a:prstGeom prst="rect">
                <a:avLst/>
              </a:prstGeom>
              <a:blipFill>
                <a:blip r:embed="rId3"/>
                <a:stretch>
                  <a:fillRect t="-5970" b="-268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CDD86EA-50E7-4316-A242-DFFD99DCF4AB}"/>
              </a:ext>
            </a:extLst>
          </p:cNvPr>
          <p:cNvSpPr/>
          <p:nvPr/>
        </p:nvSpPr>
        <p:spPr>
          <a:xfrm>
            <a:off x="489612" y="4243722"/>
            <a:ext cx="8264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first-order model written for each of the </a:t>
            </a:r>
            <a:r>
              <a:rPr kumimoji="0" lang="en-CA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points results in </a:t>
            </a:r>
            <a:r>
              <a:rPr kumimoji="0" lang="en-CA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equations, which can be expressed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7482E-3A6D-45B9-AC99-B8495DA74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481" y="4968790"/>
            <a:ext cx="2971800" cy="1305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CDBAAF-AE57-4259-9FD5-6CDB41DD6D03}"/>
              </a:ext>
            </a:extLst>
          </p:cNvPr>
          <p:cNvSpPr/>
          <p:nvPr/>
        </p:nvSpPr>
        <p:spPr>
          <a:xfrm>
            <a:off x="5672234" y="540811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latin typeface="STIXMathJax_Main-Bold"/>
              </a:rPr>
              <a:t>Xa</a:t>
            </a:r>
            <a:r>
              <a:rPr lang="en-CA" b="1" dirty="0">
                <a:latin typeface="STIXMathJax_Main-Bold"/>
              </a:rPr>
              <a:t> </a:t>
            </a:r>
            <a:r>
              <a:rPr lang="en-CA" dirty="0">
                <a:latin typeface="STIXMathJax_Main-Regular"/>
              </a:rPr>
              <a:t>= </a:t>
            </a:r>
            <a:r>
              <a:rPr lang="en-CA" b="1" dirty="0">
                <a:latin typeface="STIXMathJax_Main-Bold"/>
              </a:rPr>
              <a:t>y</a:t>
            </a:r>
            <a:r>
              <a:rPr lang="en-CA" dirty="0">
                <a:latin typeface="STIXMathJax_Main-Regular"/>
              </a:rPr>
              <a:t>′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2575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Linear-in-parameters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C55EBE-59C0-4296-8031-FBF85C58BF33}"/>
                  </a:ext>
                </a:extLst>
              </p:cNvPr>
              <p:cNvSpPr/>
              <p:nvPr/>
            </p:nvSpPr>
            <p:spPr>
              <a:xfrm>
                <a:off x="1524000" y="1129542"/>
                <a:ext cx="6096000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(first-order model)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C55EBE-59C0-4296-8031-FBF85C58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129542"/>
                <a:ext cx="6096000" cy="411651"/>
              </a:xfrm>
              <a:prstGeom prst="rect">
                <a:avLst/>
              </a:prstGeom>
              <a:blipFill>
                <a:blip r:embed="rId3"/>
                <a:stretch>
                  <a:fillRect t="-7353" b="-220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955E2DB-B5D7-4BE7-A681-00375E1D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90" y="1735771"/>
            <a:ext cx="6115050" cy="3181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B33FD9-6F5F-4D9F-AABD-FEF8EF55434B}"/>
              </a:ext>
            </a:extLst>
          </p:cNvPr>
          <p:cNvSpPr txBox="1"/>
          <p:nvPr/>
        </p:nvSpPr>
        <p:spPr>
          <a:xfrm>
            <a:off x="3622703" y="1691703"/>
            <a:ext cx="189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t and y</a:t>
            </a:r>
          </a:p>
        </p:txBody>
      </p:sp>
      <p:pic>
        <p:nvPicPr>
          <p:cNvPr id="12" name="Picture 3" descr="A graph of t (in seconds) against v (in volts) shows three curves.">
            <a:extLst>
              <a:ext uri="{FF2B5EF4-FFF2-40B4-BE49-F238E27FC236}">
                <a16:creationId xmlns:a16="http://schemas.microsoft.com/office/drawing/2014/main" id="{3D5C2AFA-E6E9-8C74-23E1-619C79BE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2663" y="2895377"/>
            <a:ext cx="4396510" cy="32978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7886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426627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Cftool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3D787-A888-4809-913F-C605B73F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5" y="1282684"/>
            <a:ext cx="334327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E8262-951B-400D-80B6-6CD5BC89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72" y="1831187"/>
            <a:ext cx="6536370" cy="4373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667616-3444-48C0-B98C-ADA0277F1B6D}"/>
                  </a:ext>
                </a:extLst>
              </p:cNvPr>
              <p:cNvSpPr/>
              <p:nvPr/>
            </p:nvSpPr>
            <p:spPr>
              <a:xfrm>
                <a:off x="4178930" y="1209736"/>
                <a:ext cx="4938943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(first-order model)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667616-3444-48C0-B98C-ADA0277F1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30" y="1209736"/>
                <a:ext cx="4938943" cy="411651"/>
              </a:xfrm>
              <a:prstGeom prst="rect">
                <a:avLst/>
              </a:prstGeom>
              <a:blipFill>
                <a:blip r:embed="rId4"/>
                <a:stretch>
                  <a:fillRect t="-7353"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313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BED778-8C5F-42E1-AC47-D5573ED035EC}"/>
                  </a:ext>
                </a:extLst>
              </p:cNvPr>
              <p:cNvSpPr/>
              <p:nvPr/>
            </p:nvSpPr>
            <p:spPr>
              <a:xfrm>
                <a:off x="489613" y="1064862"/>
                <a:ext cx="8246014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Q7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a linear model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 following data to describe the relationship. The maximum error is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lvl="2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		x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		</a:t>
                </a:r>
                <a:r>
                  <a:rPr kumimoji="0" lang="en-CA" sz="2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marR="0" lvl="2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3.8		7.5 		6</a:t>
                </a:r>
              </a:p>
              <a:p>
                <a:pPr marL="0" marR="0" lvl="4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		6 		9</a:t>
                </a:r>
              </a:p>
              <a:p>
                <a:pPr marL="0" marR="0" lvl="4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		13.5 		10.5</a:t>
                </a:r>
              </a:p>
              <a:p>
                <a:pPr marL="0" marR="0" lvl="4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		16.5 		18</a:t>
                </a:r>
              </a:p>
              <a:p>
                <a:pPr marL="0" marR="0" lvl="4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5.8 		19.5 		21</a:t>
                </a:r>
              </a:p>
              <a:p>
                <a:pPr marL="0" marR="0" lvl="4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5.6 		21 		25.5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BED778-8C5F-42E1-AC47-D5573ED03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3" y="1064862"/>
                <a:ext cx="8246014" cy="3170099"/>
              </a:xfrm>
              <a:prstGeom prst="rect">
                <a:avLst/>
              </a:prstGeom>
              <a:blipFill>
                <a:blip r:embed="rId3"/>
                <a:stretch>
                  <a:fillRect l="-739" t="-1154" r="-813" b="-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CD38B0-A33B-47C7-B3B9-F435F4BCB0AD}"/>
                  </a:ext>
                </a:extLst>
              </p:cNvPr>
              <p:cNvSpPr/>
              <p:nvPr/>
            </p:nvSpPr>
            <p:spPr>
              <a:xfrm>
                <a:off x="5229095" y="2414381"/>
                <a:ext cx="3804247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CA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CA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error</m:t>
                    </m:r>
                    <m:r>
                      <m:rPr>
                        <m:nor/>
                      </m:rPr>
                      <a:rPr lang="en-CA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    1.0847 (</m:t>
                    </m:r>
                    <m:r>
                      <m:rPr>
                        <m:nor/>
                      </m:rPr>
                      <a:rPr lang="en-CA" sz="20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correct</m:t>
                    </m:r>
                    <m:r>
                      <m:rPr>
                        <m:nor/>
                      </m:rPr>
                      <a:rPr lang="en-CA" sz="20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CA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error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    2.1249</m:t>
                    </m:r>
                  </m:oMath>
                </a14:m>
                <a:endParaRPr lang="en-CA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error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    3.8926</m:t>
                    </m:r>
                  </m:oMath>
                </a14:m>
                <a:endParaRPr lang="en-CA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error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    4.3285</m:t>
                    </m:r>
                  </m:oMath>
                </a14:m>
                <a:endParaRPr lang="en-CA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CD38B0-A33B-47C7-B3B9-F435F4BCB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095" y="2414381"/>
                <a:ext cx="3804247" cy="1323439"/>
              </a:xfrm>
              <a:prstGeom prst="rect">
                <a:avLst/>
              </a:prstGeom>
              <a:blipFill>
                <a:blip r:embed="rId4"/>
                <a:stretch>
                  <a:fillRect l="-1442" t="-461" b="-59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7D29C15-058A-4645-ACB8-55E3656C7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027" y="4728231"/>
            <a:ext cx="1073511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7A961F-358E-4301-80F7-568F29959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159" y="4467626"/>
            <a:ext cx="2171216" cy="1504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EDE1E0-6CC4-43B2-A4F1-682E94828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375" y="4481481"/>
            <a:ext cx="1330069" cy="15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BEDB-8ADD-43EA-9A6D-EB699DEC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Linear, Power, and Exponential Functions to Describe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3743A-B5A1-4B3B-8C97-DAE6B5BE83F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499615"/>
                <a:ext cx="7779696" cy="4696904"/>
              </a:xfr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Each function gives a straight line when plotted using a specific set of axes: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The linear function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y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mx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+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gives a straight line when plotted on rectilinear axes. Its slope is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and its intercept is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.</a:t>
                </a:r>
              </a:p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The power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3743A-B5A1-4B3B-8C97-DAE6B5BE8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499615"/>
                <a:ext cx="7779696" cy="4696904"/>
              </a:xfrm>
              <a:blipFill>
                <a:blip r:embed="rId4"/>
                <a:stretch>
                  <a:fillRect l="-1567" t="-1299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4EA1F72-F104-408B-B9BE-AFA5CF4C8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804850"/>
              </p:ext>
            </p:extLst>
          </p:nvPr>
        </p:nvGraphicFramePr>
        <p:xfrm>
          <a:off x="3318044" y="3916540"/>
          <a:ext cx="1063862" cy="45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8044" y="3916540"/>
                        <a:ext cx="1063862" cy="455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96250-8E0C-49BE-A4EC-AE08E61934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3679" y="3917765"/>
            <a:ext cx="3343883" cy="455941"/>
          </a:xfrm>
        </p:spPr>
        <p:txBody>
          <a:bodyPr>
            <a:normAutofit lnSpcReduction="10000"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gives a straight line when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28E41C-AC3F-4EE8-9A0D-1D203E2794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7466" y="4272977"/>
            <a:ext cx="3129874" cy="455941"/>
          </a:xfrm>
        </p:spPr>
        <p:txBody>
          <a:bodyPr>
            <a:normAutofit lnSpcReduction="10000"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plotted on log-log axes.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8E3B-333D-43CD-B451-8175C29DFC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4868457"/>
            <a:ext cx="3859449" cy="45594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exponential function</a:t>
            </a:r>
            <a:endParaRPr lang="en-US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05E3C4E-3AFD-4FF8-90C1-0E1DBC19C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48338"/>
              </p:ext>
            </p:extLst>
          </p:nvPr>
        </p:nvGraphicFramePr>
        <p:xfrm>
          <a:off x="3982171" y="4870450"/>
          <a:ext cx="15652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2171" y="4870450"/>
                        <a:ext cx="15652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C3C3E4-883E-49B1-A40A-BD85A0C6B0D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2351" y="4869006"/>
            <a:ext cx="2526760" cy="427773"/>
          </a:xfrm>
        </p:spPr>
        <p:txBody>
          <a:bodyPr>
            <a:normAutofit lnSpcReduction="10000"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its equivalent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948690-8214-46B1-8DAB-51C7DB040A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7466" y="5235966"/>
            <a:ext cx="804964" cy="455942"/>
          </a:xfrm>
        </p:spPr>
        <p:txBody>
          <a:bodyPr>
            <a:normAutofit lnSpcReduction="10000"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</a:t>
            </a:r>
            <a:endParaRPr lang="en-US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67E6161-F98F-452C-AD90-F390D78E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726229"/>
              </p:ext>
            </p:extLst>
          </p:nvPr>
        </p:nvGraphicFramePr>
        <p:xfrm>
          <a:off x="1501066" y="5224463"/>
          <a:ext cx="1206251" cy="48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71320" imgH="228600" progId="Equation.DSMT4">
                  <p:embed/>
                </p:oleObj>
              </mc:Choice>
              <mc:Fallback>
                <p:oleObj name="Equation" r:id="rId9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1066" y="5224463"/>
                        <a:ext cx="1206251" cy="482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B768D1-7E68-4383-B185-846B8D89226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01451" y="5233946"/>
            <a:ext cx="4791571" cy="482501"/>
          </a:xfrm>
        </p:spPr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give a straight line when plotted on 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6B31EB-93AE-4617-9DCE-F4B413FFBFA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97466" y="5607423"/>
            <a:ext cx="5535240" cy="427773"/>
          </a:xfrm>
        </p:spPr>
        <p:txBody>
          <a:bodyPr>
            <a:normAutofit lnSpcReduction="10000"/>
          </a:bodyPr>
          <a:lstStyle/>
          <a:p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semilog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plot whose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-axis is logarithmic.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210A65-E87B-4644-BC27-434F23371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83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83B53-3D2F-4C4A-8D1B-55A864A0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23" y="1080550"/>
            <a:ext cx="42195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31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8C913-9CEB-46E1-890E-EE232CCD838A}"/>
              </a:ext>
            </a:extLst>
          </p:cNvPr>
          <p:cNvSpPr txBox="1"/>
          <p:nvPr/>
        </p:nvSpPr>
        <p:spPr>
          <a:xfrm>
            <a:off x="489613" y="1064862"/>
            <a:ext cx="8164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Q8</a:t>
            </a: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CA" sz="20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CA" sz="2000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cftool</a:t>
            </a:r>
            <a:r>
              <a:rPr lang="en-CA" sz="20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toolbox, find a polynomial function that fits following t and y data. 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2824-B7E8-4366-89B3-9E0FDA08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837428"/>
            <a:ext cx="3305175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749826-17ED-4D90-BAAF-7AB3FADA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44" y="2305672"/>
            <a:ext cx="7315985" cy="42309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B0C05C-EE2E-46DA-902A-61525E8DD463}"/>
              </a:ext>
            </a:extLst>
          </p:cNvPr>
          <p:cNvSpPr/>
          <p:nvPr/>
        </p:nvSpPr>
        <p:spPr>
          <a:xfrm>
            <a:off x="1074198" y="5078027"/>
            <a:ext cx="1845214" cy="1208209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419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1DC-7F7C-A627-50B0-D75DA929C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143425-CAB0-2421-C9B0-1A8ADCBE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4979"/>
            <a:ext cx="8443337" cy="5031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Using Residuals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E6CBF-C22C-D5C8-1D42-58439527B08A}"/>
              </a:ext>
            </a:extLst>
          </p:cNvPr>
          <p:cNvSpPr txBox="1"/>
          <p:nvPr/>
        </p:nvSpPr>
        <p:spPr>
          <a:xfrm>
            <a:off x="428625" y="1181100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table gives data on the growth of a certain bacteria population with </a:t>
            </a:r>
          </a:p>
          <a:p>
            <a:r>
              <a:rPr lang="en-US" dirty="0"/>
              <a:t>time. Fit an equation to these data.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E4CFA-77E6-6765-14B6-FA53CE53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942975"/>
            <a:ext cx="2069831" cy="563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9A75FC-90FC-A829-9934-7381667EB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3" y="2191514"/>
            <a:ext cx="4210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FB39-2A00-46B5-9D1B-D991A2FE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22534"/>
            <a:ext cx="8458200" cy="677108"/>
          </a:xfrm>
        </p:spPr>
        <p:txBody>
          <a:bodyPr/>
          <a:lstStyle/>
          <a:p>
            <a:r>
              <a:rPr lang="en-US" dirty="0"/>
              <a:t>Using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222-D5B5-4D8D-80A9-7C7B37AA1D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637852"/>
            <a:ext cx="4724400" cy="459921"/>
          </a:xfrm>
        </p:spPr>
        <p:txBody>
          <a:bodyPr/>
          <a:lstStyle/>
          <a:p>
            <a:r>
              <a:rPr lang="en-US" dirty="0"/>
              <a:t>Residual plots of four models</a:t>
            </a:r>
          </a:p>
        </p:txBody>
      </p:sp>
      <p:pic>
        <p:nvPicPr>
          <p:cNvPr id="7" name="Picture 3" descr="Set of 4 graphs of t (in min) against residuals (in parts per million) shows multiple curves across a number of data points.">
            <a:extLst>
              <a:ext uri="{FF2B5EF4-FFF2-40B4-BE49-F238E27FC236}">
                <a16:creationId xmlns:a16="http://schemas.microsoft.com/office/drawing/2014/main" id="{B28D7777-3770-48F9-B80A-9F927E22D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179" y="1242825"/>
            <a:ext cx="5975641" cy="448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AD11AACD-BB2F-422E-86FB-56450CCE7F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12FA-9DE5-4EEC-B8DB-30DA70919C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4FBB5-987A-58C3-4162-A109E29C2D21}"/>
              </a:ext>
            </a:extLst>
          </p:cNvPr>
          <p:cNvSpPr txBox="1"/>
          <p:nvPr/>
        </p:nvSpPr>
        <p:spPr>
          <a:xfrm>
            <a:off x="230341" y="5680809"/>
            <a:ext cx="8913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cubic is the best fit of the four models considered. Its coefficient of determination </a:t>
            </a:r>
          </a:p>
          <a:p>
            <a:r>
              <a:rPr lang="en-US" dirty="0"/>
              <a:t>is r</a:t>
            </a:r>
            <a:r>
              <a:rPr lang="en-US" sz="2000" baseline="30000" dirty="0"/>
              <a:t>2</a:t>
            </a:r>
            <a:r>
              <a:rPr lang="en-US" sz="2000" dirty="0"/>
              <a:t> = 0.9999.  The model is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3A46DC-1F65-BDDC-E366-933E7B2AF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12" y="5956277"/>
            <a:ext cx="4943892" cy="4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75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BAFF-E157-4476-870E-BB0E59EB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Fitting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2605-661D-47B7-9D0D-10B5BA9942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02229"/>
            <a:ext cx="7915275" cy="4746171"/>
          </a:xfrm>
        </p:spPr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MATLAB supports curve fitting through the Basic Fitting interface. Using this interface, you can quickly perform basic curve fitting tasks within the same easy-to-use environment. The interface is designed so that you can: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 pitchFamily="18" charset="2"/>
              <a:ea typeface="+mn-ea"/>
            </a:endParaRPr>
          </a:p>
          <a:p>
            <a:pPr marL="347472" marR="0" lvl="0" indent="-347472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Fit data using a cubic spline or a polynomial up to degree 10.</a:t>
            </a:r>
          </a:p>
          <a:p>
            <a:pPr marL="347472" marR="0" lvl="0" indent="-347472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Plot multiple fits simultaneously for a given data set.</a:t>
            </a:r>
          </a:p>
          <a:p>
            <a:pPr marL="347472" marR="0" lvl="0" indent="-347472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Plot the residuals.</a:t>
            </a:r>
          </a:p>
          <a:p>
            <a:pPr marL="347472" marR="0" lvl="0" indent="-347472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Examine the numerical results of a fit.</a:t>
            </a:r>
          </a:p>
          <a:p>
            <a:pPr marL="347472" marR="0" lvl="0" indent="-347472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Interpolate or extrapolate a fit.</a:t>
            </a:r>
          </a:p>
          <a:p>
            <a:pPr marL="347472" marR="0" lvl="0" indent="-347472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Annotate the plot with the numerical fit results and the norm of residuals.</a:t>
            </a:r>
          </a:p>
          <a:p>
            <a:pPr marL="347472" marR="0" lvl="0" indent="-347472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Save the fit and evaluated results to the MATLAB workspace.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D97C-80F1-4630-8196-0CE817559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2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FB39-2A00-46B5-9D1B-D991A2FE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134979"/>
            <a:ext cx="7820025" cy="1207008"/>
          </a:xfrm>
        </p:spPr>
        <p:txBody>
          <a:bodyPr/>
          <a:lstStyle/>
          <a:p>
            <a:r>
              <a:rPr lang="en-US" dirty="0"/>
              <a:t>A Figure Produced by the Basic Fitting Interface: Figure 6.3-2</a:t>
            </a:r>
          </a:p>
        </p:txBody>
      </p:sp>
      <p:pic>
        <p:nvPicPr>
          <p:cNvPr id="10" name="Picture 4" descr="Screengrab of a fitting window shows 2 graphs for linear &amp; residual. The equation reads: y equals 3.079 asterisk x + 1.805; R squared equals 0.9959.">
            <a:extLst>
              <a:ext uri="{FF2B5EF4-FFF2-40B4-BE49-F238E27FC236}">
                <a16:creationId xmlns:a16="http://schemas.microsoft.com/office/drawing/2014/main" id="{741B0813-F933-4D92-8E8E-F7DEEBDE1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40" y="1293654"/>
            <a:ext cx="5532120" cy="49834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1EB29-5D0B-4499-978F-DEB82E496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Access the text alternative for slide images.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1AACD-BB2F-422E-86FB-56450CCE7F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i="1" dirty="0"/>
              <a:t>Source: MATLAB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12FA-9DE5-4EEC-B8DB-30DA70919C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31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ED24045-607F-425E-9D34-BDAD53B1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Main Content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24A22A3-5CB5-44B0-9476-36962B349166}"/>
              </a:ext>
            </a:extLst>
          </p:cNvPr>
          <p:cNvSpPr txBox="1">
            <a:spLocks/>
          </p:cNvSpPr>
          <p:nvPr/>
        </p:nvSpPr>
        <p:spPr>
          <a:xfrm>
            <a:off x="0" y="6478588"/>
            <a:ext cx="9144000" cy="37941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151404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78B2-F898-49A7-A7DE-406DC026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67BB-C997-41DF-AC34-F0B86C0314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95332"/>
            <a:ext cx="7624053" cy="99066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power function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85F9269-E22B-41EE-82A8-809C932F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921594"/>
              </p:ext>
            </p:extLst>
          </p:nvPr>
        </p:nvGraphicFramePr>
        <p:xfrm>
          <a:off x="2893439" y="1287292"/>
          <a:ext cx="1332117" cy="4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228600" progId="Equation.DSMT4">
                  <p:embed/>
                </p:oleObj>
              </mc:Choice>
              <mc:Fallback>
                <p:oleObj name="Equation" r:id="rId2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3439" y="1287292"/>
                        <a:ext cx="1332117" cy="47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3F6B-EECD-4467-A3C0-A531F71F4B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57666" y="1297020"/>
            <a:ext cx="3824288" cy="423412"/>
          </a:xfrm>
        </p:spPr>
        <p:txBody>
          <a:bodyPr>
            <a:normAutofit lnSpcReduction="10000"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the exponential function</a:t>
            </a:r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4A668BD-8BE6-4F32-9136-7DD4660E3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99485"/>
              </p:ext>
            </p:extLst>
          </p:nvPr>
        </p:nvGraphicFramePr>
        <p:xfrm>
          <a:off x="395688" y="1662617"/>
          <a:ext cx="1228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Equation.DSMT4">
                  <p:embed/>
                </p:oleObj>
              </mc:Choice>
              <mc:Fallback>
                <p:oleObj name="Equation" r:id="rId4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688" y="1662617"/>
                        <a:ext cx="12287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84D73-FA85-4220-BCBF-C687221DEB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76683" y="1662617"/>
            <a:ext cx="5795253" cy="461931"/>
          </a:xfrm>
        </p:spPr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plotted on linear, semi-log, and log-log axes.</a:t>
            </a:r>
            <a:endParaRPr lang="en-US" dirty="0"/>
          </a:p>
        </p:txBody>
      </p:sp>
      <p:pic>
        <p:nvPicPr>
          <p:cNvPr id="12" name="Picture 3" descr="Three graphs show function discovery.">
            <a:extLst>
              <a:ext uri="{FF2B5EF4-FFF2-40B4-BE49-F238E27FC236}">
                <a16:creationId xmlns:a16="http://schemas.microsoft.com/office/drawing/2014/main" id="{1666AEC5-79A2-4787-A320-31E029AFC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797508" y="2164080"/>
            <a:ext cx="5548985" cy="41620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E953C3-5A85-4F8F-ACD5-EDD3DCEDD4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Access the text alternative for slide images.</a:t>
            </a:r>
            <a:endParaRPr lang="en-US" dirty="0"/>
          </a:p>
        </p:txBody>
      </p:sp>
      <p:sp>
        <p:nvSpPr>
          <p:cNvPr id="10" name="Text Placeholder 9" hidden="1">
            <a:extLst>
              <a:ext uri="{FF2B5EF4-FFF2-40B4-BE49-F238E27FC236}">
                <a16:creationId xmlns:a16="http://schemas.microsoft.com/office/drawing/2014/main" id="{17777A3E-DFFB-4440-A3B7-3A1F1F76D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723712-90C6-4670-B711-ED6CEFC33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081D-D554-40FA-ABCB-75EA6E1B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6"/>
            <a:ext cx="8458200" cy="751891"/>
          </a:xfrm>
        </p:spPr>
        <p:txBody>
          <a:bodyPr/>
          <a:lstStyle/>
          <a:p>
            <a:r>
              <a:rPr lang="en-US" dirty="0"/>
              <a:t>Steps for Function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B0A8-EE6B-4019-9C02-915A67687E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958180"/>
            <a:ext cx="7662964" cy="777062"/>
          </a:xfrm>
        </p:spPr>
        <p:txBody>
          <a:bodyPr>
            <a:norm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AutoNum type="arabicPeriod"/>
              <a:tabLst>
                <a:tab pos="571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Examine the data near the origin. The exponential function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1B74ECD-8DDB-4319-BE3B-5EAB4524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12080"/>
              </p:ext>
            </p:extLst>
          </p:nvPr>
        </p:nvGraphicFramePr>
        <p:xfrm>
          <a:off x="833544" y="1264505"/>
          <a:ext cx="1584960" cy="47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28600" progId="Equation.DSMT4">
                  <p:embed/>
                </p:oleObj>
              </mc:Choice>
              <mc:Fallback>
                <p:oleObj name="Equation" r:id="rId2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544" y="1264505"/>
                        <a:ext cx="1584960" cy="47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14506-D126-4539-AFC1-47507C339B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68985" y="1299521"/>
            <a:ext cx="447481" cy="405455"/>
          </a:xfrm>
        </p:spPr>
        <p:txBody>
          <a:bodyPr>
            <a:norm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</a:t>
            </a:r>
            <a:endParaRPr lang="en-US" sz="2000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C6DE21C-E751-4FEB-86CC-C368C08CC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243382"/>
              </p:ext>
            </p:extLst>
          </p:nvPr>
        </p:nvGraphicFramePr>
        <p:xfrm>
          <a:off x="2765929" y="1280490"/>
          <a:ext cx="1584960" cy="47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228600" progId="Equation.DSMT4">
                  <p:embed/>
                </p:oleObj>
              </mc:Choice>
              <mc:Fallback>
                <p:oleObj name="Equation" r:id="rId4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5929" y="1280490"/>
                        <a:ext cx="1584960" cy="47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2C1EB8-A547-4F06-AEED-0EF99C1C37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0656" y="1307555"/>
            <a:ext cx="2001980" cy="479090"/>
          </a:xfrm>
        </p:spPr>
        <p:txBody>
          <a:bodyPr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never pass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E754C9-7598-4961-ACC9-615D495AB0C9}"/>
                  </a:ext>
                </a:extLst>
              </p:cNvPr>
              <p:cNvSpPr>
                <a:spLocks noGrp="1"/>
              </p:cNvSpPr>
              <p:nvPr>
                <p:ph sz="quarter" idx="16"/>
              </p:nvPr>
            </p:nvSpPr>
            <p:spPr>
              <a:xfrm>
                <a:off x="795537" y="1688040"/>
                <a:ext cx="7310238" cy="894724"/>
              </a:xfrm>
            </p:spPr>
            <p:txBody>
              <a:bodyPr/>
              <a:lstStyle/>
              <a:p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through the origin (unless of course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0, which is a trivial case). (See Figure 6.1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 for examples with 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1.)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E754C9-7598-4961-ACC9-615D495AB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xfrm>
                <a:off x="795537" y="1688040"/>
                <a:ext cx="7310238" cy="894724"/>
              </a:xfrm>
              <a:blipFill>
                <a:blip r:embed="rId7"/>
                <a:stretch>
                  <a:fillRect l="-917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3960FE-2D10-4395-9507-FBCBE5695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</a:t>
            </a:fld>
            <a:endParaRPr lang="en-US" dirty="0"/>
          </a:p>
        </p:txBody>
      </p:sp>
      <p:pic>
        <p:nvPicPr>
          <p:cNvPr id="28" name="Picture 2" descr="A graph of x against y-axis shows the exponential function y as 10 mx.">
            <a:extLst>
              <a:ext uri="{FF2B5EF4-FFF2-40B4-BE49-F238E27FC236}">
                <a16:creationId xmlns:a16="http://schemas.microsoft.com/office/drawing/2014/main" id="{F8A3A9A8-BBD6-1E08-067E-957E2B00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04741" y="2555871"/>
            <a:ext cx="5092295" cy="38192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26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3665-9846-4E37-90E5-59EA58CD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06" y="0"/>
            <a:ext cx="8458200" cy="819083"/>
          </a:xfrm>
        </p:spPr>
        <p:txBody>
          <a:bodyPr/>
          <a:lstStyle/>
          <a:p>
            <a:r>
              <a:rPr lang="en-US" dirty="0"/>
              <a:t>Example Plots of Exponential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708B-3CD1-49F0-8B4A-C4BF2E2CF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FF47A8B3-239F-F15B-18DD-DE6B84F6B9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900" y="1036724"/>
                <a:ext cx="7662964" cy="8190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44488" indent="-3429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517525" indent="-28575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741363" indent="-2857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71550" indent="-2857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prstClr val="black"/>
                    </a:solidFill>
                  </a:rPr>
                  <a:t>The linear function </a:t>
                </a:r>
                <a:r>
                  <a:rPr lang="en-US" sz="2000" i="1" dirty="0">
                    <a:solidFill>
                      <a:prstClr val="black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i="1" dirty="0">
                    <a:solidFill>
                      <a:prstClr val="black"/>
                    </a:solidFill>
                  </a:rPr>
                  <a:t>mx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i="1" dirty="0">
                    <a:solidFill>
                      <a:prstClr val="black"/>
                    </a:solidFill>
                  </a:rPr>
                  <a:t>b </a:t>
                </a:r>
                <a:r>
                  <a:rPr lang="en-US" sz="2000" dirty="0">
                    <a:solidFill>
                      <a:prstClr val="black"/>
                    </a:solidFill>
                  </a:rPr>
                  <a:t>can pass through the origin only if </a:t>
                </a:r>
                <a:r>
                  <a:rPr lang="en-US" sz="2000" i="1" dirty="0">
                    <a:solidFill>
                      <a:prstClr val="black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0. The power function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FF47A8B3-239F-F15B-18DD-DE6B84F6B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36724"/>
                <a:ext cx="7662964" cy="819083"/>
              </a:xfrm>
              <a:prstGeom prst="rect">
                <a:avLst/>
              </a:prstGeom>
              <a:blipFill>
                <a:blip r:embed="rId3"/>
                <a:stretch>
                  <a:fillRect l="-796" t="-3731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F9651C5-ACF4-3809-197C-9F32BB81B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73714"/>
              </p:ext>
            </p:extLst>
          </p:nvPr>
        </p:nvGraphicFramePr>
        <p:xfrm>
          <a:off x="2460212" y="1323322"/>
          <a:ext cx="1109470" cy="47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28600" progId="Equation.DSMT4">
                  <p:embed/>
                </p:oleObj>
              </mc:Choice>
              <mc:Fallback>
                <p:oleObj name="Equation" r:id="rId4" imgW="533160" imgH="2286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702C2E7-3BDB-44D6-BE8C-52B654E5985D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0212" y="1323322"/>
                        <a:ext cx="1109470" cy="47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BF54B7D-39B0-5DB0-B738-80BD75B24082}"/>
              </a:ext>
            </a:extLst>
          </p:cNvPr>
          <p:cNvSpPr txBox="1">
            <a:spLocks/>
          </p:cNvSpPr>
          <p:nvPr/>
        </p:nvSpPr>
        <p:spPr>
          <a:xfrm>
            <a:off x="3569682" y="1334361"/>
            <a:ext cx="2333625" cy="45340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prstClr val="black"/>
                </a:solidFill>
              </a:rPr>
              <a:t>can pass through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>
                <a:extLst>
                  <a:ext uri="{FF2B5EF4-FFF2-40B4-BE49-F238E27FC236}">
                    <a16:creationId xmlns:a16="http://schemas.microsoft.com/office/drawing/2014/main" id="{CBC3F801-CB7A-E432-8922-2E738EE382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900" y="1761472"/>
                <a:ext cx="7888894" cy="894724"/>
              </a:xfrm>
              <a:prstGeom prst="rect">
                <a:avLst/>
              </a:prstGeom>
            </p:spPr>
            <p:txBody>
              <a:bodyPr/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44488" indent="-3429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517525" indent="-28575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741363" indent="-2857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71550" indent="-2857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prstClr val="black"/>
                    </a:solidFill>
                  </a:rPr>
                  <a:t>the origin but only if </a:t>
                </a:r>
                <a:r>
                  <a:rPr lang="en-US" sz="2000" i="1" dirty="0">
                    <a:solidFill>
                      <a:prstClr val="black"/>
                    </a:solidFill>
                  </a:rPr>
                  <a:t>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i="1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</a:rPr>
                  <a:t>0. (See Figure 6.1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prstClr val="black"/>
                        </a:solidFill>
                      </a:rPr>
                      <m:t>–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2 for examples with </a:t>
                </a:r>
                <a:r>
                  <a:rPr lang="en-US" sz="2000" i="1" dirty="0">
                    <a:solidFill>
                      <a:prstClr val="black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1.)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Content Placeholder 8">
                <a:extLst>
                  <a:ext uri="{FF2B5EF4-FFF2-40B4-BE49-F238E27FC236}">
                    <a16:creationId xmlns:a16="http://schemas.microsoft.com/office/drawing/2014/main" id="{CBC3F801-CB7A-E432-8922-2E738EE3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761472"/>
                <a:ext cx="7888894" cy="894724"/>
              </a:xfrm>
              <a:prstGeom prst="rect">
                <a:avLst/>
              </a:prstGeom>
              <a:blipFill>
                <a:blip r:embed="rId6"/>
                <a:stretch>
                  <a:fillRect l="-773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A graph of x against y-axis shows the power function y as x m.">
            <a:extLst>
              <a:ext uri="{FF2B5EF4-FFF2-40B4-BE49-F238E27FC236}">
                <a16:creationId xmlns:a16="http://schemas.microsoft.com/office/drawing/2014/main" id="{DA276CC8-46BC-FABD-E3CB-CAD8F7D4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62638" y="2388620"/>
            <a:ext cx="5441320" cy="40812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998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000-5989-4080-AB6A-73087049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Function Discovery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57E5A-EF50-4290-A551-A61D62C5A1F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219201"/>
                <a:ext cx="8639352" cy="5029200"/>
              </a:xfrm>
            </p:spPr>
            <p:txBody>
              <a:bodyPr>
                <a:normAutofit/>
              </a:bodyPr>
              <a:lstStyle/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tabLst>
                    <a:tab pos="571500" algn="l"/>
                  </a:tabLst>
                  <a:defRPr/>
                </a:pPr>
                <a:r>
                  <a:rPr lang="en-US" sz="1800" dirty="0">
                    <a:solidFill>
                      <a:prstClr val="black"/>
                    </a:solidFill>
                  </a:rPr>
                  <a:t>2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.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Plot the data using rectilinear scales. If it forms a   straight line, then it can be represented by the linear function, and you are finished. Otherwise, if you have data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at 	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x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=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0, then</a:t>
                </a:r>
              </a:p>
              <a:p>
                <a:pPr marL="457200"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tabLst>
                    <a:tab pos="571500" algn="l"/>
                  </a:tabLst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a.	If 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(0)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=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0, try the power function.</a:t>
                </a:r>
              </a:p>
              <a:p>
                <a:pPr marL="457200"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tabLst>
                    <a:tab pos="571500" algn="l"/>
                  </a:tabLst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b.	If 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(0)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0, try the exponential function.</a:t>
                </a:r>
              </a:p>
              <a:p>
                <a:pPr marL="4572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>
                    <a:tab pos="571500" algn="l"/>
                  </a:tabLst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If data is not given for 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x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=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0, proceed to step 3.</a:t>
                </a:r>
              </a:p>
              <a:p>
                <a:pPr lvl="0" defTabSz="457200">
                  <a:spcBef>
                    <a:spcPts val="1200"/>
                  </a:spcBef>
                  <a:spcAft>
                    <a:spcPts val="600"/>
                  </a:spcAft>
                  <a:tabLst>
                    <a:tab pos="571500" algn="l"/>
                  </a:tabLst>
                </a:pPr>
                <a:r>
                  <a:rPr lang="en-US" sz="1800" dirty="0">
                    <a:solidFill>
                      <a:prstClr val="black"/>
                    </a:solidFill>
                  </a:rPr>
                  <a:t>3. If you suspect a power function, plot the data using log-log scales. Only a power function will form a straight line on a log-log plot. If you suspect an exponential function, plot the data using the </a:t>
                </a:r>
                <a:r>
                  <a:rPr lang="en-US" sz="1800" dirty="0" err="1">
                    <a:solidFill>
                      <a:prstClr val="black"/>
                    </a:solidFill>
                  </a:rPr>
                  <a:t>semilog</a:t>
                </a:r>
                <a:r>
                  <a:rPr lang="en-US" sz="1800" dirty="0">
                    <a:solidFill>
                      <a:prstClr val="black"/>
                    </a:solidFill>
                  </a:rPr>
                  <a:t> scales. Only an exponential function will form a straight line on a </a:t>
                </a:r>
                <a:r>
                  <a:rPr lang="en-US" sz="1800" dirty="0" err="1">
                    <a:solidFill>
                      <a:prstClr val="black"/>
                    </a:solidFill>
                  </a:rPr>
                  <a:t>semilog</a:t>
                </a:r>
                <a:r>
                  <a:rPr lang="en-US" sz="1800" dirty="0">
                    <a:solidFill>
                      <a:prstClr val="black"/>
                    </a:solidFill>
                  </a:rPr>
                  <a:t> plot.</a:t>
                </a:r>
              </a:p>
              <a:p>
                <a:pPr defTabSz="457200">
                  <a:spcBef>
                    <a:spcPts val="1200"/>
                  </a:spcBef>
                  <a:spcAft>
                    <a:spcPts val="600"/>
                  </a:spcAft>
                  <a:tabLst>
                    <a:tab pos="571500" algn="l"/>
                  </a:tabLst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4. In function discovery applications, we use the log-log and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semilog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plots 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only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to identify the function type, but not to find the coefficients 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and 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. The reason is that it is difficult to interpolate on log scales.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57E5A-EF50-4290-A551-A61D62C5A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219201"/>
                <a:ext cx="8639352" cy="5029200"/>
              </a:xfrm>
              <a:blipFill>
                <a:blip r:embed="rId2"/>
                <a:stretch>
                  <a:fillRect l="-565" t="-606" r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DE3C-8916-49F1-B288-661E353C4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96DE13-5357-4C68-9ECA-1B955ABD8F0C}"/>
                  </a:ext>
                </a:extLst>
              </p:cNvPr>
              <p:cNvSpPr/>
              <p:nvPr/>
            </p:nvSpPr>
            <p:spPr>
              <a:xfrm>
                <a:off x="3390900" y="5753080"/>
                <a:ext cx="54102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function 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bx</a:t>
                </a:r>
                <a:r>
                  <a:rPr lang="en-US" sz="2000" i="1" baseline="30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function 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(10)</a:t>
                </a:r>
                <a:r>
                  <a:rPr lang="en-US" sz="2000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mx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96DE13-5357-4C68-9ECA-1B955ABD8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5753080"/>
                <a:ext cx="5410200" cy="707886"/>
              </a:xfrm>
              <a:prstGeom prst="rect">
                <a:avLst/>
              </a:prstGeom>
              <a:blipFill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8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000-5989-4080-AB6A-73087049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Std" pitchFamily="49" charset="0"/>
              </a:rPr>
              <a:t>polyfit</a:t>
            </a:r>
            <a:r>
              <a:rPr lang="en-US" dirty="0"/>
              <a:t> Function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12541E9-3249-46D8-B371-95B64D70D4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56018"/>
                  </p:ext>
                </p:extLst>
              </p:nvPr>
            </p:nvGraphicFramePr>
            <p:xfrm>
              <a:off x="814688" y="1397000"/>
              <a:ext cx="7514624" cy="26212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4889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256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Command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dirty="0">
                              <a:latin typeface="Courier Std" pitchFamily="49" charset="0"/>
                            </a:rPr>
                            <a:t>p = </a:t>
                          </a:r>
                          <a:r>
                            <a:rPr lang="en-US" altLang="en-US" sz="2000" dirty="0" err="1">
                              <a:latin typeface="Courier Std" pitchFamily="49" charset="0"/>
                            </a:rPr>
                            <a:t>polyfit</a:t>
                          </a:r>
                          <a:r>
                            <a:rPr lang="en-US" altLang="en-US" sz="2000" dirty="0">
                              <a:latin typeface="Courier Std" pitchFamily="49" charset="0"/>
                            </a:rPr>
                            <a:t>(</a:t>
                          </a:r>
                          <a:r>
                            <a:rPr lang="en-US" altLang="en-US" sz="2000" dirty="0" err="1">
                              <a:latin typeface="Courier Std" pitchFamily="49" charset="0"/>
                            </a:rPr>
                            <a:t>x,y,n</a:t>
                          </a:r>
                          <a:r>
                            <a:rPr lang="en-US" altLang="en-US" sz="2000" dirty="0">
                              <a:latin typeface="Courier Std" pitchFamily="49" charset="0"/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Fits a polynomial of degree </a:t>
                          </a:r>
                          <a:r>
                            <a:rPr lang="en-US" alt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 </a:t>
                          </a:r>
                          <a:r>
                            <a:rPr lang="en-US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 data described by the vectors </a:t>
                          </a:r>
                          <a:r>
                            <a:rPr lang="en-US" alt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alt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where </a:t>
                          </a:r>
                          <a:r>
                            <a:rPr lang="en-US" alt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 the independent variable. Returns a row vector </a:t>
                          </a:r>
                          <a:r>
                            <a:rPr lang="en-US" altLang="en-US" sz="2000" dirty="0">
                              <a:latin typeface="Courier Std" pitchFamily="49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n-US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of length </a:t>
                          </a:r>
                          <a:r>
                            <a:rPr lang="en-US" altLang="en-US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2000" i="1" dirty="0" smtClean="0">
                                  <a:latin typeface="Cambria Math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 that contains the polynomial coefficients in order of descending powers.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12541E9-3249-46D8-B371-95B64D70D4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56018"/>
                  </p:ext>
                </p:extLst>
              </p:nvPr>
            </p:nvGraphicFramePr>
            <p:xfrm>
              <a:off x="814688" y="1397000"/>
              <a:ext cx="7514624" cy="26212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4889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256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Command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250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dirty="0">
                              <a:latin typeface="Courier Std" pitchFamily="49" charset="0"/>
                            </a:rPr>
                            <a:t>p = </a:t>
                          </a:r>
                          <a:r>
                            <a:rPr lang="en-US" altLang="en-US" sz="2000" dirty="0" err="1">
                              <a:latin typeface="Courier Std" pitchFamily="49" charset="0"/>
                            </a:rPr>
                            <a:t>polyfit</a:t>
                          </a:r>
                          <a:r>
                            <a:rPr lang="en-US" altLang="en-US" sz="2000" dirty="0">
                              <a:latin typeface="Courier Std" pitchFamily="49" charset="0"/>
                            </a:rPr>
                            <a:t>(</a:t>
                          </a:r>
                          <a:r>
                            <a:rPr lang="en-US" altLang="en-US" sz="2000" dirty="0" err="1">
                              <a:latin typeface="Courier Std" pitchFamily="49" charset="0"/>
                            </a:rPr>
                            <a:t>x,y,n</a:t>
                          </a:r>
                          <a:r>
                            <a:rPr lang="en-US" altLang="en-US" sz="2000" dirty="0">
                              <a:latin typeface="Courier Std" pitchFamily="49" charset="0"/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687" t="-19126" b="-4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DE3C-8916-49F1-B288-661E353C4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5A33-DA38-844A-0DC5-112DC240FC7D}"/>
              </a:ext>
            </a:extLst>
          </p:cNvPr>
          <p:cNvSpPr txBox="1"/>
          <p:nvPr/>
        </p:nvSpPr>
        <p:spPr>
          <a:xfrm>
            <a:off x="814688" y="4585970"/>
            <a:ext cx="768161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Syntax: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p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polyfit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x,y,n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tabLst>
                <a:tab pos="5715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where x and y contain the data,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is the order of the polynomial to be fitted,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is the vector of polynomial coefficients.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096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FD471E24-E700-47B3-8F35-5567895F89DC}"/>
    </a:ext>
  </a:extLst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BB45D69B-A52D-4886-A737-4C8CA8BFF937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5AE2D7BD-21A3-4CD8-8976-3561E3978EEC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6ACF2E7B-D43C-4599-8698-6D45949AB7E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0AD3F672-27ED-4370-A10D-EB2879BA7BA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3817</TotalTime>
  <Words>3138</Words>
  <Application>Microsoft Office PowerPoint</Application>
  <PresentationFormat>On-screen Show (4:3)</PresentationFormat>
  <Paragraphs>377</Paragraphs>
  <Slides>46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Courier Std</vt:lpstr>
      <vt:lpstr>STIXMathJax_Main-Bold</vt:lpstr>
      <vt:lpstr>STIXMathJax_Main-Regular</vt:lpstr>
      <vt:lpstr>Symbol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Equation</vt:lpstr>
      <vt:lpstr>MATLAB for Engineering Applications Fifth Edition</vt:lpstr>
      <vt:lpstr>Chapter 06</vt:lpstr>
      <vt:lpstr>PowerPoint Presentation</vt:lpstr>
      <vt:lpstr>Using the Linear, Power, and Exponential Functions to Describe Data</vt:lpstr>
      <vt:lpstr>Function Discovery</vt:lpstr>
      <vt:lpstr>Steps for Function Discovery</vt:lpstr>
      <vt:lpstr>Example Plots of Exponential Functions</vt:lpstr>
      <vt:lpstr>Steps for Function Discovery</vt:lpstr>
      <vt:lpstr>The polyfit Function</vt:lpstr>
      <vt:lpstr>Using polyfit to Fit Equations to Data</vt:lpstr>
      <vt:lpstr>The Power Function</vt:lpstr>
      <vt:lpstr>The Exponential Function</vt:lpstr>
      <vt:lpstr>Fitting a Linear Function: Speed Estimation from Sonar Range Measurements: Example 6.1-1</vt:lpstr>
      <vt:lpstr>PowerPoint Presentation</vt:lpstr>
      <vt:lpstr>PowerPoint Presentation</vt:lpstr>
      <vt:lpstr>Fitting an Exponential Function: Temperature of a Cooling Cup of Coffee: Example 6.1-2</vt:lpstr>
      <vt:lpstr>PowerPoint Presentation</vt:lpstr>
      <vt:lpstr>PowerPoint Presentation</vt:lpstr>
      <vt:lpstr>The Least Squares Criterion</vt:lpstr>
      <vt:lpstr>Illustration of the Least Squares Criterion</vt:lpstr>
      <vt:lpstr>The polyfit Function Is Based on the Least Squares Method</vt:lpstr>
      <vt:lpstr>Regression Using Polynomials of First through Fourth Degree</vt:lpstr>
      <vt:lpstr>Beware of Using Polynomials of High Degree</vt:lpstr>
      <vt:lpstr>Assessing the Quality of a Curve Fit 1</vt:lpstr>
      <vt:lpstr>Assessing the Quality of a Curve Fit 2</vt:lpstr>
      <vt:lpstr>Scaling the Data</vt:lpstr>
      <vt:lpstr>Effect of Coefficient Accuracy on a Sixth-Degree Polynomial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Residuals</vt:lpstr>
      <vt:lpstr>Using Residuals</vt:lpstr>
      <vt:lpstr>Basic Fitting Interface</vt:lpstr>
      <vt:lpstr>A Figure Produced by the Basic Fitting Interface: Figure 6.3-2</vt:lpstr>
      <vt:lpstr>End of Main Content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Model Building and Regression</dc:title>
  <dc:creator>MHE</dc:creator>
  <cp:keywords>PPT</cp:keywords>
  <cp:lastModifiedBy>Yasser Alginahi</cp:lastModifiedBy>
  <cp:revision>410</cp:revision>
  <dcterms:created xsi:type="dcterms:W3CDTF">2019-10-17T17:37:14Z</dcterms:created>
  <dcterms:modified xsi:type="dcterms:W3CDTF">2022-10-20T20:52:39Z</dcterms:modified>
</cp:coreProperties>
</file>