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 id="2147483691" r:id="rId2"/>
    <p:sldMasterId id="2147483684" r:id="rId3"/>
    <p:sldMasterId id="2147483686" r:id="rId4"/>
    <p:sldMasterId id="2147483701" r:id="rId5"/>
  </p:sldMasterIdLst>
  <p:notesMasterIdLst>
    <p:notesMasterId r:id="rId64"/>
  </p:notesMasterIdLst>
  <p:handoutMasterIdLst>
    <p:handoutMasterId r:id="rId65"/>
  </p:handoutMasterIdLst>
  <p:sldIdLst>
    <p:sldId id="284" r:id="rId6"/>
    <p:sldId id="285" r:id="rId7"/>
    <p:sldId id="596" r:id="rId8"/>
    <p:sldId id="597" r:id="rId9"/>
    <p:sldId id="546" r:id="rId10"/>
    <p:sldId id="510" r:id="rId11"/>
    <p:sldId id="547" r:id="rId12"/>
    <p:sldId id="548" r:id="rId13"/>
    <p:sldId id="549" r:id="rId14"/>
    <p:sldId id="598" r:id="rId15"/>
    <p:sldId id="550" r:id="rId16"/>
    <p:sldId id="551" r:id="rId17"/>
    <p:sldId id="554" r:id="rId18"/>
    <p:sldId id="555" r:id="rId19"/>
    <p:sldId id="556" r:id="rId20"/>
    <p:sldId id="558" r:id="rId21"/>
    <p:sldId id="559" r:id="rId22"/>
    <p:sldId id="560" r:id="rId23"/>
    <p:sldId id="561" r:id="rId24"/>
    <p:sldId id="562" r:id="rId25"/>
    <p:sldId id="599" r:id="rId26"/>
    <p:sldId id="564" r:id="rId27"/>
    <p:sldId id="565" r:id="rId28"/>
    <p:sldId id="566" r:id="rId29"/>
    <p:sldId id="567" r:id="rId30"/>
    <p:sldId id="568" r:id="rId31"/>
    <p:sldId id="569" r:id="rId32"/>
    <p:sldId id="570" r:id="rId33"/>
    <p:sldId id="571" r:id="rId34"/>
    <p:sldId id="572" r:id="rId35"/>
    <p:sldId id="552" r:id="rId36"/>
    <p:sldId id="600" r:id="rId37"/>
    <p:sldId id="601" r:id="rId38"/>
    <p:sldId id="573" r:id="rId39"/>
    <p:sldId id="575" r:id="rId40"/>
    <p:sldId id="602" r:id="rId41"/>
    <p:sldId id="576" r:id="rId42"/>
    <p:sldId id="511" r:id="rId43"/>
    <p:sldId id="578" r:id="rId44"/>
    <p:sldId id="579" r:id="rId45"/>
    <p:sldId id="580" r:id="rId46"/>
    <p:sldId id="581" r:id="rId47"/>
    <p:sldId id="582" r:id="rId48"/>
    <p:sldId id="603" r:id="rId49"/>
    <p:sldId id="583" r:id="rId50"/>
    <p:sldId id="604" r:id="rId51"/>
    <p:sldId id="605" r:id="rId52"/>
    <p:sldId id="606" r:id="rId53"/>
    <p:sldId id="585" r:id="rId54"/>
    <p:sldId id="607" r:id="rId55"/>
    <p:sldId id="586" r:id="rId56"/>
    <p:sldId id="588" r:id="rId57"/>
    <p:sldId id="590" r:id="rId58"/>
    <p:sldId id="591" r:id="rId59"/>
    <p:sldId id="592" r:id="rId60"/>
    <p:sldId id="594" r:id="rId61"/>
    <p:sldId id="595" r:id="rId62"/>
    <p:sldId id="267"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4"/>
            <p14:sldId id="285"/>
            <p14:sldId id="596"/>
            <p14:sldId id="597"/>
            <p14:sldId id="546"/>
            <p14:sldId id="510"/>
            <p14:sldId id="547"/>
            <p14:sldId id="548"/>
            <p14:sldId id="549"/>
            <p14:sldId id="598"/>
            <p14:sldId id="550"/>
            <p14:sldId id="551"/>
            <p14:sldId id="554"/>
            <p14:sldId id="555"/>
            <p14:sldId id="556"/>
            <p14:sldId id="558"/>
            <p14:sldId id="559"/>
            <p14:sldId id="560"/>
            <p14:sldId id="561"/>
            <p14:sldId id="562"/>
            <p14:sldId id="599"/>
            <p14:sldId id="564"/>
            <p14:sldId id="565"/>
            <p14:sldId id="566"/>
            <p14:sldId id="567"/>
            <p14:sldId id="568"/>
            <p14:sldId id="569"/>
            <p14:sldId id="570"/>
            <p14:sldId id="571"/>
            <p14:sldId id="572"/>
            <p14:sldId id="552"/>
            <p14:sldId id="600"/>
            <p14:sldId id="601"/>
            <p14:sldId id="573"/>
            <p14:sldId id="575"/>
            <p14:sldId id="602"/>
            <p14:sldId id="576"/>
            <p14:sldId id="511"/>
            <p14:sldId id="578"/>
            <p14:sldId id="579"/>
            <p14:sldId id="580"/>
            <p14:sldId id="581"/>
            <p14:sldId id="582"/>
            <p14:sldId id="603"/>
            <p14:sldId id="583"/>
            <p14:sldId id="604"/>
            <p14:sldId id="605"/>
            <p14:sldId id="606"/>
            <p14:sldId id="585"/>
            <p14:sldId id="607"/>
            <p14:sldId id="586"/>
            <p14:sldId id="588"/>
            <p14:sldId id="590"/>
            <p14:sldId id="591"/>
            <p14:sldId id="592"/>
            <p14:sldId id="594"/>
            <p14:sldId id="595"/>
            <p14:sldId id="267"/>
          </p14:sldIdLst>
        </p14:section>
        <p14:section name="Appendix: Image Descriptions for Unsighted Students" id="{5CA572AC-5630-456E-80DC-3D0A1D381E57}">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0C20"/>
    <a:srgbClr val="420747"/>
    <a:srgbClr val="585858"/>
    <a:srgbClr val="214D90"/>
    <a:srgbClr val="214E91"/>
    <a:srgbClr val="305266"/>
    <a:srgbClr val="CC4D00"/>
    <a:srgbClr val="444444"/>
    <a:srgbClr val="F0F0F0"/>
    <a:srgbClr val="EEE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257" autoAdjust="0"/>
  </p:normalViewPr>
  <p:slideViewPr>
    <p:cSldViewPr snapToGrid="0" showGuides="1">
      <p:cViewPr varScale="1">
        <p:scale>
          <a:sx n="80" d="100"/>
          <a:sy n="80" d="100"/>
        </p:scale>
        <p:origin x="1738" y="58"/>
      </p:cViewPr>
      <p:guideLst>
        <p:guide pos="3264"/>
        <p:guide orient="horz" pos="2256"/>
        <p:guide pos="5640"/>
      </p:guideLst>
    </p:cSldViewPr>
  </p:slideViewPr>
  <p:outlineViewPr>
    <p:cViewPr>
      <p:scale>
        <a:sx n="33" d="100"/>
        <a:sy n="33" d="100"/>
      </p:scale>
      <p:origin x="0" y="-4018"/>
    </p:cViewPr>
  </p:outlineViewPr>
  <p:notesTextViewPr>
    <p:cViewPr>
      <p:scale>
        <a:sx n="3" d="2"/>
        <a:sy n="3" d="2"/>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commentAuthors" Target="commentAuthor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415A63-7CCE-4FF9-9235-9DFEF3D4CC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FB07B87-8867-4581-ACC0-0B27B4ACC1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BEE311-3080-4ACB-8554-E55A1FD5E1DE}" type="datetimeFigureOut">
              <a:rPr lang="en-US" smtClean="0"/>
              <a:t>8/28/2022</a:t>
            </a:fld>
            <a:endParaRPr lang="en-US"/>
          </a:p>
        </p:txBody>
      </p:sp>
      <p:sp>
        <p:nvSpPr>
          <p:cNvPr id="4" name="Footer Placeholder 3">
            <a:extLst>
              <a:ext uri="{FF2B5EF4-FFF2-40B4-BE49-F238E27FC236}">
                <a16:creationId xmlns:a16="http://schemas.microsoft.com/office/drawing/2014/main" id="{CD6E009A-A5B1-4716-9AC0-BB773C309F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89D9CBC-218E-40B8-ACAF-8163A82BCF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538353-FF83-47E1-8ED8-724F9F708FF4}" type="slidenum">
              <a:rPr lang="en-US" smtClean="0"/>
              <a:t>‹#›</a:t>
            </a:fld>
            <a:endParaRPr lang="en-US"/>
          </a:p>
        </p:txBody>
      </p:sp>
    </p:spTree>
    <p:extLst>
      <p:ext uri="{BB962C8B-B14F-4D97-AF65-F5344CB8AC3E}">
        <p14:creationId xmlns:p14="http://schemas.microsoft.com/office/powerpoint/2010/main" val="3628317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C1FF-77D7-4844-B8AD-939095688ED6}" type="datetimeFigureOut">
              <a:rPr lang="en-US" smtClean="0"/>
              <a:t>8/28/2022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8B90A-4BD8-4740-AB4C-C16406502D8D}" type="slidenum">
              <a:rPr lang="en-US" smtClean="0"/>
              <a:t>‹#›</a:t>
            </a:fld>
            <a:endParaRPr lang="en-US"/>
          </a:p>
        </p:txBody>
      </p:sp>
    </p:spTree>
    <p:extLst>
      <p:ext uri="{BB962C8B-B14F-4D97-AF65-F5344CB8AC3E}">
        <p14:creationId xmlns:p14="http://schemas.microsoft.com/office/powerpoint/2010/main" val="4049433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FA8B90A-4BD8-4740-AB4C-C16406502D8D}" type="slidenum">
              <a:rPr lang="en-US" smtClean="0"/>
              <a:t>1</a:t>
            </a:fld>
            <a:endParaRPr lang="en-US"/>
          </a:p>
        </p:txBody>
      </p:sp>
    </p:spTree>
    <p:extLst>
      <p:ext uri="{BB962C8B-B14F-4D97-AF65-F5344CB8AC3E}">
        <p14:creationId xmlns:p14="http://schemas.microsoft.com/office/powerpoint/2010/main" val="1447367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8B90A-4BD8-4740-AB4C-C16406502D8D}" type="slidenum">
              <a:rPr lang="en-US" smtClean="0"/>
              <a:t>45</a:t>
            </a:fld>
            <a:endParaRPr lang="en-US"/>
          </a:p>
        </p:txBody>
      </p:sp>
    </p:spTree>
    <p:extLst>
      <p:ext uri="{BB962C8B-B14F-4D97-AF65-F5344CB8AC3E}">
        <p14:creationId xmlns:p14="http://schemas.microsoft.com/office/powerpoint/2010/main" val="2180280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latin typeface="Times New Roman" panose="02020603050405020304" pitchFamily="18" charset="0"/>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atin typeface="Times New Roman" panose="02020603050405020304" pitchFamily="18" charset="0"/>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solidFill>
              </a:defRPr>
            </a:lvl1pPr>
          </a:lstStyle>
          <a:p>
            <a:pPr defTabSz="457200">
              <a:spcBef>
                <a:spcPct val="20000"/>
              </a:spcBef>
              <a:defRPr/>
            </a:pPr>
            <a:r>
              <a:rPr lang="en-US" dirty="0"/>
              <a:t>© &lt; add the year&gt; McGraw Hill, LLC. All rights reserved. Authorized only for instructor use in the classroom.</a:t>
            </a:r>
          </a:p>
          <a:p>
            <a:pPr defTabSz="457200">
              <a:spcBef>
                <a:spcPct val="20000"/>
              </a:spcBef>
              <a:defRPr/>
            </a:pPr>
            <a:r>
              <a:rPr lang="en-US" dirty="0"/>
              <a:t>No reproduction or further distribution permitted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3824151"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280673"/>
            <a:ext cx="3824151"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98392"/>
            <a:ext cx="3824151"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40073"/>
            <a:ext cx="3824151"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1754"/>
            <a:ext cx="3824151" cy="644632"/>
          </a:xfrm>
        </p:spPr>
        <p:txBody>
          <a:bodyPr>
            <a:normAutofit/>
          </a:bodyPr>
          <a:lstStyle>
            <a:lvl1pPr>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3824151" cy="666495"/>
          </a:xfrm>
        </p:spPr>
        <p:txBody>
          <a:bodyPr>
            <a:normAutofit/>
          </a:bodyPr>
          <a:lstStyle>
            <a:lvl1pPr>
              <a:defRPr sz="2400"/>
            </a:lvl1pPr>
          </a:lstStyle>
          <a:p>
            <a:pPr lvl="0"/>
            <a:r>
              <a:rPr lang="en-US" dirty="0"/>
              <a:t>Slide Content 6</a:t>
            </a:r>
          </a:p>
        </p:txBody>
      </p:sp>
      <p:sp>
        <p:nvSpPr>
          <p:cNvPr id="12" name="Content Placeholder 7">
            <a:extLst>
              <a:ext uri="{FF2B5EF4-FFF2-40B4-BE49-F238E27FC236}">
                <a16:creationId xmlns:a16="http://schemas.microsoft.com/office/drawing/2014/main" id="{0F80A671-EC31-40AD-A0CD-6DF5F9204E83}"/>
              </a:ext>
            </a:extLst>
          </p:cNvPr>
          <p:cNvSpPr>
            <a:spLocks noGrp="1"/>
          </p:cNvSpPr>
          <p:nvPr>
            <p:ph sz="quarter" idx="19" hasCustomPrompt="1"/>
          </p:nvPr>
        </p:nvSpPr>
        <p:spPr>
          <a:xfrm>
            <a:off x="4936682" y="1499616"/>
            <a:ext cx="3864418" cy="612476"/>
          </a:xfrm>
          <a:prstGeom prst="rect">
            <a:avLst/>
          </a:prstGeom>
        </p:spPr>
        <p:txBody>
          <a:bodyPr>
            <a:normAutofit/>
          </a:bodyPr>
          <a:lstStyle>
            <a:lvl1pPr>
              <a:defRPr sz="2400"/>
            </a:lvl1pPr>
          </a:lstStyle>
          <a:p>
            <a:pPr lvl="0"/>
            <a:r>
              <a:rPr lang="en-US" dirty="0"/>
              <a:t>Slide Content 1</a:t>
            </a:r>
          </a:p>
        </p:txBody>
      </p:sp>
      <p:sp>
        <p:nvSpPr>
          <p:cNvPr id="14" name="Content Placeholder 8">
            <a:extLst>
              <a:ext uri="{FF2B5EF4-FFF2-40B4-BE49-F238E27FC236}">
                <a16:creationId xmlns:a16="http://schemas.microsoft.com/office/drawing/2014/main" id="{B09E53E7-2CCE-4A6D-B101-754C4363ECC1}"/>
              </a:ext>
            </a:extLst>
          </p:cNvPr>
          <p:cNvSpPr>
            <a:spLocks noGrp="1"/>
          </p:cNvSpPr>
          <p:nvPr>
            <p:ph sz="quarter" idx="20" hasCustomPrompt="1"/>
          </p:nvPr>
        </p:nvSpPr>
        <p:spPr>
          <a:xfrm>
            <a:off x="4936682" y="2282415"/>
            <a:ext cx="3864418" cy="649138"/>
          </a:xfrm>
        </p:spPr>
        <p:txBody>
          <a:bodyPr>
            <a:normAutofit/>
          </a:bodyPr>
          <a:lstStyle>
            <a:lvl1pPr>
              <a:defRPr sz="2400"/>
            </a:lvl1pPr>
          </a:lstStyle>
          <a:p>
            <a:pPr lvl="0"/>
            <a:r>
              <a:rPr lang="en-US" dirty="0"/>
              <a:t>Slide Content 2</a:t>
            </a:r>
          </a:p>
        </p:txBody>
      </p:sp>
      <p:sp>
        <p:nvSpPr>
          <p:cNvPr id="16" name="Content Placeholder 9">
            <a:extLst>
              <a:ext uri="{FF2B5EF4-FFF2-40B4-BE49-F238E27FC236}">
                <a16:creationId xmlns:a16="http://schemas.microsoft.com/office/drawing/2014/main" id="{6717DFEC-7510-4F2E-B3EA-9B0EF0273E53}"/>
              </a:ext>
            </a:extLst>
          </p:cNvPr>
          <p:cNvSpPr>
            <a:spLocks noGrp="1"/>
          </p:cNvSpPr>
          <p:nvPr>
            <p:ph sz="quarter" idx="21" hasCustomPrompt="1"/>
          </p:nvPr>
        </p:nvSpPr>
        <p:spPr>
          <a:xfrm>
            <a:off x="4936682" y="3101876"/>
            <a:ext cx="3864418" cy="673100"/>
          </a:xfrm>
        </p:spPr>
        <p:txBody>
          <a:bodyPr>
            <a:normAutofit/>
          </a:bodyPr>
          <a:lstStyle>
            <a:lvl1pPr>
              <a:defRPr sz="2400"/>
            </a:lvl1pPr>
          </a:lstStyle>
          <a:p>
            <a:pPr lvl="0"/>
            <a:r>
              <a:rPr lang="en-US" dirty="0"/>
              <a:t>Slide Content 3</a:t>
            </a:r>
          </a:p>
        </p:txBody>
      </p:sp>
      <p:sp>
        <p:nvSpPr>
          <p:cNvPr id="17" name="Content Placeholder 10">
            <a:extLst>
              <a:ext uri="{FF2B5EF4-FFF2-40B4-BE49-F238E27FC236}">
                <a16:creationId xmlns:a16="http://schemas.microsoft.com/office/drawing/2014/main" id="{DE24F9AC-A317-455A-B224-19499F44D0ED}"/>
              </a:ext>
            </a:extLst>
          </p:cNvPr>
          <p:cNvSpPr>
            <a:spLocks noGrp="1"/>
          </p:cNvSpPr>
          <p:nvPr>
            <p:ph sz="quarter" idx="22" hasCustomPrompt="1"/>
          </p:nvPr>
        </p:nvSpPr>
        <p:spPr>
          <a:xfrm>
            <a:off x="4936682" y="3945299"/>
            <a:ext cx="3864418" cy="673100"/>
          </a:xfrm>
        </p:spPr>
        <p:txBody>
          <a:bodyPr>
            <a:normAutofit/>
          </a:bodyPr>
          <a:lstStyle>
            <a:lvl1pPr>
              <a:defRPr sz="2400"/>
            </a:lvl1pPr>
          </a:lstStyle>
          <a:p>
            <a:pPr lvl="0"/>
            <a:r>
              <a:rPr lang="en-US" dirty="0"/>
              <a:t>Slide Content 4</a:t>
            </a:r>
          </a:p>
        </p:txBody>
      </p:sp>
      <p:sp>
        <p:nvSpPr>
          <p:cNvPr id="18" name="Content Placeholder 11">
            <a:extLst>
              <a:ext uri="{FF2B5EF4-FFF2-40B4-BE49-F238E27FC236}">
                <a16:creationId xmlns:a16="http://schemas.microsoft.com/office/drawing/2014/main" id="{C9D36B7F-C6EB-41F3-9295-E6F1CE5C9291}"/>
              </a:ext>
            </a:extLst>
          </p:cNvPr>
          <p:cNvSpPr>
            <a:spLocks noGrp="1"/>
          </p:cNvSpPr>
          <p:nvPr>
            <p:ph sz="quarter" idx="23" hasCustomPrompt="1"/>
          </p:nvPr>
        </p:nvSpPr>
        <p:spPr>
          <a:xfrm>
            <a:off x="4936682" y="4788722"/>
            <a:ext cx="3864418" cy="644632"/>
          </a:xfrm>
        </p:spPr>
        <p:txBody>
          <a:bodyPr>
            <a:normAutofit/>
          </a:bodyPr>
          <a:lstStyle>
            <a:lvl1pPr>
              <a:defRPr sz="2400"/>
            </a:lvl1pPr>
          </a:lstStyle>
          <a:p>
            <a:pPr lvl="0"/>
            <a:r>
              <a:rPr lang="en-US" dirty="0"/>
              <a:t>Slide Content 5</a:t>
            </a:r>
          </a:p>
        </p:txBody>
      </p:sp>
      <p:sp>
        <p:nvSpPr>
          <p:cNvPr id="19" name="Content Placeholder 12">
            <a:extLst>
              <a:ext uri="{FF2B5EF4-FFF2-40B4-BE49-F238E27FC236}">
                <a16:creationId xmlns:a16="http://schemas.microsoft.com/office/drawing/2014/main" id="{0D53E673-7208-4FBA-8A4F-5728EF02E9FC}"/>
              </a:ext>
            </a:extLst>
          </p:cNvPr>
          <p:cNvSpPr>
            <a:spLocks noGrp="1"/>
          </p:cNvSpPr>
          <p:nvPr>
            <p:ph sz="quarter" idx="24" hasCustomPrompt="1"/>
          </p:nvPr>
        </p:nvSpPr>
        <p:spPr>
          <a:xfrm>
            <a:off x="4936682" y="5603675"/>
            <a:ext cx="3864418" cy="666495"/>
          </a:xfrm>
        </p:spPr>
        <p:txBody>
          <a:bodyPr>
            <a:normAutofit/>
          </a:bodyPr>
          <a:lstStyle>
            <a:lvl1pPr>
              <a:defRPr sz="2400"/>
            </a:lvl1pPr>
          </a:lstStyle>
          <a:p>
            <a:pPr lvl="0"/>
            <a:r>
              <a:rPr lang="en-US" dirty="0"/>
              <a:t>Slide Content 6</a:t>
            </a:r>
          </a:p>
        </p:txBody>
      </p:sp>
      <p:sp>
        <p:nvSpPr>
          <p:cNvPr id="23" name="Text Placeholder 5">
            <a:extLst>
              <a:ext uri="{FF2B5EF4-FFF2-40B4-BE49-F238E27FC236}">
                <a16:creationId xmlns:a16="http://schemas.microsoft.com/office/drawing/2014/main" id="{4242A2DB-1323-40E0-858C-A38AAC1BDEC5}"/>
              </a:ext>
            </a:extLst>
          </p:cNvPr>
          <p:cNvSpPr>
            <a:spLocks noGrp="1"/>
          </p:cNvSpPr>
          <p:nvPr>
            <p:ph type="body" sz="quarter" idx="2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24" name="Text Placeholder 9">
            <a:extLst>
              <a:ext uri="{FF2B5EF4-FFF2-40B4-BE49-F238E27FC236}">
                <a16:creationId xmlns:a16="http://schemas.microsoft.com/office/drawing/2014/main" id="{CDFB89E2-9649-4354-9A78-452A9C6091F0}"/>
              </a:ext>
            </a:extLst>
          </p:cNvPr>
          <p:cNvSpPr>
            <a:spLocks noGrp="1"/>
          </p:cNvSpPr>
          <p:nvPr>
            <p:ph type="body" sz="quarter" idx="2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22" name="Slide Number Placeholder">
            <a:extLst>
              <a:ext uri="{FF2B5EF4-FFF2-40B4-BE49-F238E27FC236}">
                <a16:creationId xmlns:a16="http://schemas.microsoft.com/office/drawing/2014/main" id="{0976D34C-30AB-4A20-8492-6123CD216BC9}"/>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64996637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C216-596C-43D1-AFA9-56B25A6ADB31}"/>
              </a:ext>
            </a:extLst>
          </p:cNvPr>
          <p:cNvSpPr>
            <a:spLocks noGrp="1"/>
          </p:cNvSpPr>
          <p:nvPr>
            <p:ph type="title"/>
          </p:nvPr>
        </p:nvSpPr>
        <p:spPr/>
        <p:txBody>
          <a:bodyPr>
            <a:normAutofit/>
          </a:bodyPr>
          <a:lstStyle>
            <a:lvl1pPr>
              <a:defRPr sz="3200"/>
            </a:lvl1pPr>
          </a:lstStyle>
          <a:p>
            <a:r>
              <a:rPr lang="en-US" dirty="0"/>
              <a:t>Click to edit Master title style</a:t>
            </a:r>
          </a:p>
        </p:txBody>
      </p:sp>
      <p:sp>
        <p:nvSpPr>
          <p:cNvPr id="4" name="Content Placeholder 1">
            <a:extLst>
              <a:ext uri="{FF2B5EF4-FFF2-40B4-BE49-F238E27FC236}">
                <a16:creationId xmlns:a16="http://schemas.microsoft.com/office/drawing/2014/main" id="{69920768-8C96-444E-AA85-2DA85E7D336A}"/>
              </a:ext>
            </a:extLst>
          </p:cNvPr>
          <p:cNvSpPr>
            <a:spLocks noGrp="1"/>
          </p:cNvSpPr>
          <p:nvPr>
            <p:ph sz="quarter" idx="11" hasCustomPrompt="1"/>
          </p:nvPr>
        </p:nvSpPr>
        <p:spPr>
          <a:xfrm>
            <a:off x="342900" y="1499616"/>
            <a:ext cx="3824151" cy="380396"/>
          </a:xfrm>
          <a:prstGeom prst="rect">
            <a:avLst/>
          </a:prstGeom>
        </p:spPr>
        <p:txBody>
          <a:bodyPr>
            <a:noAutofit/>
          </a:bodyPr>
          <a:lstStyle>
            <a:lvl1pPr>
              <a:defRPr sz="2400"/>
            </a:lvl1pPr>
          </a:lstStyle>
          <a:p>
            <a:pPr lvl="0"/>
            <a:r>
              <a:rPr lang="en-US" dirty="0"/>
              <a:t>Slide Content 1</a:t>
            </a:r>
          </a:p>
        </p:txBody>
      </p:sp>
      <p:sp>
        <p:nvSpPr>
          <p:cNvPr id="5" name="Content Placeholder 2">
            <a:extLst>
              <a:ext uri="{FF2B5EF4-FFF2-40B4-BE49-F238E27FC236}">
                <a16:creationId xmlns:a16="http://schemas.microsoft.com/office/drawing/2014/main" id="{6018B665-308A-4CA7-A672-FE09BE034391}"/>
              </a:ext>
            </a:extLst>
          </p:cNvPr>
          <p:cNvSpPr>
            <a:spLocks noGrp="1"/>
          </p:cNvSpPr>
          <p:nvPr>
            <p:ph sz="quarter" idx="14" hasCustomPrompt="1"/>
          </p:nvPr>
        </p:nvSpPr>
        <p:spPr>
          <a:xfrm>
            <a:off x="342900" y="2013015"/>
            <a:ext cx="3824151" cy="403166"/>
          </a:xfrm>
        </p:spPr>
        <p:txBody>
          <a:bodyPr>
            <a:noAutofit/>
          </a:bodyPr>
          <a:lstStyle>
            <a:lvl1pPr>
              <a:defRPr sz="2400"/>
            </a:lvl1pPr>
          </a:lstStyle>
          <a:p>
            <a:pPr lvl="0"/>
            <a:r>
              <a:rPr lang="en-US" dirty="0"/>
              <a:t>Slide Content 2</a:t>
            </a:r>
          </a:p>
        </p:txBody>
      </p:sp>
      <p:sp>
        <p:nvSpPr>
          <p:cNvPr id="6" name="Content Placeholder 3">
            <a:extLst>
              <a:ext uri="{FF2B5EF4-FFF2-40B4-BE49-F238E27FC236}">
                <a16:creationId xmlns:a16="http://schemas.microsoft.com/office/drawing/2014/main" id="{E036B807-DC5F-4FC6-B393-65B98404A8A5}"/>
              </a:ext>
            </a:extLst>
          </p:cNvPr>
          <p:cNvSpPr>
            <a:spLocks noGrp="1"/>
          </p:cNvSpPr>
          <p:nvPr>
            <p:ph sz="quarter" idx="15" hasCustomPrompt="1"/>
          </p:nvPr>
        </p:nvSpPr>
        <p:spPr>
          <a:xfrm>
            <a:off x="342900" y="2549184"/>
            <a:ext cx="3824151" cy="418048"/>
          </a:xfrm>
        </p:spPr>
        <p:txBody>
          <a:bodyPr>
            <a:noAutofit/>
          </a:bodyPr>
          <a:lstStyle>
            <a:lvl1pPr>
              <a:defRPr sz="2400"/>
            </a:lvl1pPr>
          </a:lstStyle>
          <a:p>
            <a:pPr lvl="0"/>
            <a:r>
              <a:rPr lang="en-US" dirty="0"/>
              <a:t>Slide Content 3</a:t>
            </a:r>
          </a:p>
        </p:txBody>
      </p:sp>
      <p:sp>
        <p:nvSpPr>
          <p:cNvPr id="7" name="Content Placeholder 4">
            <a:extLst>
              <a:ext uri="{FF2B5EF4-FFF2-40B4-BE49-F238E27FC236}">
                <a16:creationId xmlns:a16="http://schemas.microsoft.com/office/drawing/2014/main" id="{7FFC6D4E-662C-4EAF-A1EE-36531E127FEF}"/>
              </a:ext>
            </a:extLst>
          </p:cNvPr>
          <p:cNvSpPr>
            <a:spLocks noGrp="1"/>
          </p:cNvSpPr>
          <p:nvPr>
            <p:ph sz="quarter" idx="16" hasCustomPrompt="1"/>
          </p:nvPr>
        </p:nvSpPr>
        <p:spPr>
          <a:xfrm>
            <a:off x="342900" y="3100235"/>
            <a:ext cx="3824151" cy="418048"/>
          </a:xfrm>
        </p:spPr>
        <p:txBody>
          <a:bodyPr>
            <a:noAutofit/>
          </a:bodyPr>
          <a:lstStyle>
            <a:lvl1pPr>
              <a:defRPr sz="2400"/>
            </a:lvl1pPr>
          </a:lstStyle>
          <a:p>
            <a:pPr lvl="0"/>
            <a:r>
              <a:rPr lang="en-US" dirty="0"/>
              <a:t>Slide Content 4</a:t>
            </a:r>
          </a:p>
        </p:txBody>
      </p:sp>
      <p:sp>
        <p:nvSpPr>
          <p:cNvPr id="8" name="Content Placeholder 5">
            <a:extLst>
              <a:ext uri="{FF2B5EF4-FFF2-40B4-BE49-F238E27FC236}">
                <a16:creationId xmlns:a16="http://schemas.microsoft.com/office/drawing/2014/main" id="{AFCF8C5B-04D9-49B3-B133-6864633767F8}"/>
              </a:ext>
            </a:extLst>
          </p:cNvPr>
          <p:cNvSpPr>
            <a:spLocks noGrp="1"/>
          </p:cNvSpPr>
          <p:nvPr>
            <p:ph sz="quarter" idx="17" hasCustomPrompt="1"/>
          </p:nvPr>
        </p:nvSpPr>
        <p:spPr>
          <a:xfrm>
            <a:off x="342900" y="3651286"/>
            <a:ext cx="3824151" cy="400367"/>
          </a:xfrm>
        </p:spPr>
        <p:txBody>
          <a:bodyPr>
            <a:noAutofit/>
          </a:bodyPr>
          <a:lstStyle>
            <a:lvl1pPr>
              <a:defRPr sz="2400"/>
            </a:lvl1pPr>
          </a:lstStyle>
          <a:p>
            <a:pPr lvl="0"/>
            <a:r>
              <a:rPr lang="en-US" dirty="0"/>
              <a:t>Slide Content 5</a:t>
            </a:r>
          </a:p>
        </p:txBody>
      </p:sp>
      <p:sp>
        <p:nvSpPr>
          <p:cNvPr id="9" name="Content Placeholder 6">
            <a:extLst>
              <a:ext uri="{FF2B5EF4-FFF2-40B4-BE49-F238E27FC236}">
                <a16:creationId xmlns:a16="http://schemas.microsoft.com/office/drawing/2014/main" id="{F9186BDE-D004-4953-9D95-C7A9EABCD675}"/>
              </a:ext>
            </a:extLst>
          </p:cNvPr>
          <p:cNvSpPr>
            <a:spLocks noGrp="1"/>
          </p:cNvSpPr>
          <p:nvPr>
            <p:ph sz="quarter" idx="18" hasCustomPrompt="1"/>
          </p:nvPr>
        </p:nvSpPr>
        <p:spPr>
          <a:xfrm>
            <a:off x="342900" y="4184656"/>
            <a:ext cx="3824151" cy="413946"/>
          </a:xfrm>
        </p:spPr>
        <p:txBody>
          <a:bodyPr>
            <a:noAutofit/>
          </a:bodyPr>
          <a:lstStyle>
            <a:lvl1pPr>
              <a:defRPr sz="2400"/>
            </a:lvl1pPr>
          </a:lstStyle>
          <a:p>
            <a:pPr lvl="0"/>
            <a:r>
              <a:rPr lang="en-US" dirty="0"/>
              <a:t>Slide Content 6</a:t>
            </a:r>
          </a:p>
        </p:txBody>
      </p:sp>
      <p:sp>
        <p:nvSpPr>
          <p:cNvPr id="10" name="Content Placeholder 7">
            <a:extLst>
              <a:ext uri="{FF2B5EF4-FFF2-40B4-BE49-F238E27FC236}">
                <a16:creationId xmlns:a16="http://schemas.microsoft.com/office/drawing/2014/main" id="{204E9DC4-A6FA-4AB1-9FDB-E4A90647B8ED}"/>
              </a:ext>
            </a:extLst>
          </p:cNvPr>
          <p:cNvSpPr>
            <a:spLocks noGrp="1"/>
          </p:cNvSpPr>
          <p:nvPr>
            <p:ph sz="quarter" idx="19" hasCustomPrompt="1"/>
          </p:nvPr>
        </p:nvSpPr>
        <p:spPr>
          <a:xfrm>
            <a:off x="342900" y="4731605"/>
            <a:ext cx="3824151" cy="380396"/>
          </a:xfrm>
          <a:prstGeom prst="rect">
            <a:avLst/>
          </a:prstGeom>
        </p:spPr>
        <p:txBody>
          <a:bodyPr>
            <a:noAutofit/>
          </a:bodyPr>
          <a:lstStyle>
            <a:lvl1pPr>
              <a:defRPr sz="2400"/>
            </a:lvl1pPr>
          </a:lstStyle>
          <a:p>
            <a:pPr lvl="0"/>
            <a:r>
              <a:rPr lang="en-US" dirty="0"/>
              <a:t>Slide Content 1</a:t>
            </a:r>
          </a:p>
        </p:txBody>
      </p:sp>
      <p:sp>
        <p:nvSpPr>
          <p:cNvPr id="11" name="Content Placeholder 8">
            <a:extLst>
              <a:ext uri="{FF2B5EF4-FFF2-40B4-BE49-F238E27FC236}">
                <a16:creationId xmlns:a16="http://schemas.microsoft.com/office/drawing/2014/main" id="{CF906F44-9192-489C-97D1-802385EAFB23}"/>
              </a:ext>
            </a:extLst>
          </p:cNvPr>
          <p:cNvSpPr>
            <a:spLocks noGrp="1"/>
          </p:cNvSpPr>
          <p:nvPr>
            <p:ph sz="quarter" idx="20" hasCustomPrompt="1"/>
          </p:nvPr>
        </p:nvSpPr>
        <p:spPr>
          <a:xfrm>
            <a:off x="342900" y="5245004"/>
            <a:ext cx="3824152" cy="403166"/>
          </a:xfrm>
        </p:spPr>
        <p:txBody>
          <a:bodyPr>
            <a:noAutofit/>
          </a:bodyPr>
          <a:lstStyle>
            <a:lvl1pPr>
              <a:defRPr sz="2400"/>
            </a:lvl1pPr>
          </a:lstStyle>
          <a:p>
            <a:pPr lvl="0"/>
            <a:r>
              <a:rPr lang="en-US" dirty="0"/>
              <a:t>Slide Content 2</a:t>
            </a:r>
          </a:p>
        </p:txBody>
      </p:sp>
      <p:sp>
        <p:nvSpPr>
          <p:cNvPr id="12" name="Content Placeholder 9">
            <a:extLst>
              <a:ext uri="{FF2B5EF4-FFF2-40B4-BE49-F238E27FC236}">
                <a16:creationId xmlns:a16="http://schemas.microsoft.com/office/drawing/2014/main" id="{A447191D-BC44-4DC1-8EBD-E0FBB59905B8}"/>
              </a:ext>
            </a:extLst>
          </p:cNvPr>
          <p:cNvSpPr>
            <a:spLocks noGrp="1"/>
          </p:cNvSpPr>
          <p:nvPr>
            <p:ph sz="quarter" idx="21" hasCustomPrompt="1"/>
          </p:nvPr>
        </p:nvSpPr>
        <p:spPr>
          <a:xfrm>
            <a:off x="342900" y="5781176"/>
            <a:ext cx="3824152" cy="418048"/>
          </a:xfrm>
        </p:spPr>
        <p:txBody>
          <a:bodyPr>
            <a:noAutofit/>
          </a:bodyPr>
          <a:lstStyle>
            <a:lvl1pPr>
              <a:defRPr sz="2400"/>
            </a:lvl1pPr>
          </a:lstStyle>
          <a:p>
            <a:pPr lvl="0"/>
            <a:r>
              <a:rPr lang="en-US" dirty="0"/>
              <a:t>Slide Content 3</a:t>
            </a:r>
          </a:p>
        </p:txBody>
      </p:sp>
      <p:sp>
        <p:nvSpPr>
          <p:cNvPr id="13" name="Content Placeholder 10">
            <a:extLst>
              <a:ext uri="{FF2B5EF4-FFF2-40B4-BE49-F238E27FC236}">
                <a16:creationId xmlns:a16="http://schemas.microsoft.com/office/drawing/2014/main" id="{F28421AC-3134-46E3-BE8A-A2F5358EF4D7}"/>
              </a:ext>
            </a:extLst>
          </p:cNvPr>
          <p:cNvSpPr>
            <a:spLocks noGrp="1"/>
          </p:cNvSpPr>
          <p:nvPr>
            <p:ph sz="quarter" idx="22" hasCustomPrompt="1"/>
          </p:nvPr>
        </p:nvSpPr>
        <p:spPr>
          <a:xfrm>
            <a:off x="4936682" y="1499616"/>
            <a:ext cx="3864418" cy="374176"/>
          </a:xfrm>
        </p:spPr>
        <p:txBody>
          <a:bodyPr>
            <a:noAutofit/>
          </a:bodyPr>
          <a:lstStyle>
            <a:lvl1pPr>
              <a:defRPr sz="2400"/>
            </a:lvl1pPr>
          </a:lstStyle>
          <a:p>
            <a:pPr lvl="0"/>
            <a:r>
              <a:rPr lang="en-US" dirty="0"/>
              <a:t>Slide Content 4</a:t>
            </a:r>
          </a:p>
        </p:txBody>
      </p:sp>
      <p:sp>
        <p:nvSpPr>
          <p:cNvPr id="14" name="Content Placeholder 11">
            <a:extLst>
              <a:ext uri="{FF2B5EF4-FFF2-40B4-BE49-F238E27FC236}">
                <a16:creationId xmlns:a16="http://schemas.microsoft.com/office/drawing/2014/main" id="{EAA4997E-E73A-42E9-A263-A0E28696DF39}"/>
              </a:ext>
            </a:extLst>
          </p:cNvPr>
          <p:cNvSpPr>
            <a:spLocks noGrp="1"/>
          </p:cNvSpPr>
          <p:nvPr>
            <p:ph sz="quarter" idx="23" hasCustomPrompt="1"/>
          </p:nvPr>
        </p:nvSpPr>
        <p:spPr>
          <a:xfrm>
            <a:off x="4936682" y="2007730"/>
            <a:ext cx="3864418" cy="400367"/>
          </a:xfrm>
        </p:spPr>
        <p:txBody>
          <a:bodyPr>
            <a:noAutofit/>
          </a:bodyPr>
          <a:lstStyle>
            <a:lvl1pPr>
              <a:defRPr sz="2400"/>
            </a:lvl1pPr>
          </a:lstStyle>
          <a:p>
            <a:pPr lvl="0"/>
            <a:r>
              <a:rPr lang="en-US" dirty="0"/>
              <a:t>Slide Content 5</a:t>
            </a:r>
          </a:p>
        </p:txBody>
      </p:sp>
      <p:sp>
        <p:nvSpPr>
          <p:cNvPr id="15" name="Content Placeholder 12">
            <a:extLst>
              <a:ext uri="{FF2B5EF4-FFF2-40B4-BE49-F238E27FC236}">
                <a16:creationId xmlns:a16="http://schemas.microsoft.com/office/drawing/2014/main" id="{5D8D50B8-9162-4A0B-9497-E52D62CE36D2}"/>
              </a:ext>
            </a:extLst>
          </p:cNvPr>
          <p:cNvSpPr>
            <a:spLocks noGrp="1"/>
          </p:cNvSpPr>
          <p:nvPr>
            <p:ph sz="quarter" idx="24" hasCustomPrompt="1"/>
          </p:nvPr>
        </p:nvSpPr>
        <p:spPr>
          <a:xfrm>
            <a:off x="4936682" y="2542035"/>
            <a:ext cx="3864418" cy="413946"/>
          </a:xfrm>
        </p:spPr>
        <p:txBody>
          <a:bodyPr>
            <a:noAutofit/>
          </a:bodyPr>
          <a:lstStyle>
            <a:lvl1pPr>
              <a:defRPr sz="2400"/>
            </a:lvl1pPr>
          </a:lstStyle>
          <a:p>
            <a:pPr lvl="0"/>
            <a:r>
              <a:rPr lang="en-US" dirty="0"/>
              <a:t>Slide Content 6</a:t>
            </a:r>
          </a:p>
        </p:txBody>
      </p:sp>
      <p:sp>
        <p:nvSpPr>
          <p:cNvPr id="16" name="Content Placeholder 13">
            <a:extLst>
              <a:ext uri="{FF2B5EF4-FFF2-40B4-BE49-F238E27FC236}">
                <a16:creationId xmlns:a16="http://schemas.microsoft.com/office/drawing/2014/main" id="{988E51C7-02F2-4DDF-8403-BE64E88A9846}"/>
              </a:ext>
            </a:extLst>
          </p:cNvPr>
          <p:cNvSpPr>
            <a:spLocks noGrp="1"/>
          </p:cNvSpPr>
          <p:nvPr>
            <p:ph sz="quarter" idx="25" hasCustomPrompt="1"/>
          </p:nvPr>
        </p:nvSpPr>
        <p:spPr>
          <a:xfrm>
            <a:off x="4936680" y="3089919"/>
            <a:ext cx="3864419" cy="413946"/>
          </a:xfrm>
        </p:spPr>
        <p:txBody>
          <a:bodyPr>
            <a:noAutofit/>
          </a:bodyPr>
          <a:lstStyle>
            <a:lvl1pPr>
              <a:defRPr sz="2400"/>
            </a:lvl1pPr>
          </a:lstStyle>
          <a:p>
            <a:pPr lvl="0"/>
            <a:r>
              <a:rPr lang="en-US" dirty="0"/>
              <a:t>Slide Content 6</a:t>
            </a:r>
          </a:p>
        </p:txBody>
      </p:sp>
      <p:sp>
        <p:nvSpPr>
          <p:cNvPr id="17" name="Content Placeholder 14">
            <a:extLst>
              <a:ext uri="{FF2B5EF4-FFF2-40B4-BE49-F238E27FC236}">
                <a16:creationId xmlns:a16="http://schemas.microsoft.com/office/drawing/2014/main" id="{0AD01436-C6EF-4BE1-ABA1-12E7B802A96F}"/>
              </a:ext>
            </a:extLst>
          </p:cNvPr>
          <p:cNvSpPr>
            <a:spLocks noGrp="1"/>
          </p:cNvSpPr>
          <p:nvPr>
            <p:ph sz="quarter" idx="26" hasCustomPrompt="1"/>
          </p:nvPr>
        </p:nvSpPr>
        <p:spPr>
          <a:xfrm>
            <a:off x="4936680" y="3637803"/>
            <a:ext cx="3864419" cy="402191"/>
          </a:xfrm>
        </p:spPr>
        <p:txBody>
          <a:bodyPr>
            <a:noAutofit/>
          </a:bodyPr>
          <a:lstStyle>
            <a:lvl1pPr>
              <a:defRPr sz="2400"/>
            </a:lvl1pPr>
          </a:lstStyle>
          <a:p>
            <a:pPr lvl="0"/>
            <a:r>
              <a:rPr lang="en-US" dirty="0"/>
              <a:t>Slide Content 6</a:t>
            </a:r>
          </a:p>
        </p:txBody>
      </p:sp>
      <p:sp>
        <p:nvSpPr>
          <p:cNvPr id="18" name="Content Placeholder 15">
            <a:extLst>
              <a:ext uri="{FF2B5EF4-FFF2-40B4-BE49-F238E27FC236}">
                <a16:creationId xmlns:a16="http://schemas.microsoft.com/office/drawing/2014/main" id="{A101E739-B16E-4747-B277-8055858FCEDE}"/>
              </a:ext>
            </a:extLst>
          </p:cNvPr>
          <p:cNvSpPr>
            <a:spLocks noGrp="1"/>
          </p:cNvSpPr>
          <p:nvPr>
            <p:ph sz="quarter" idx="27" hasCustomPrompt="1"/>
          </p:nvPr>
        </p:nvSpPr>
        <p:spPr>
          <a:xfrm>
            <a:off x="4936680" y="4173932"/>
            <a:ext cx="3864419" cy="421748"/>
          </a:xfrm>
        </p:spPr>
        <p:txBody>
          <a:bodyPr>
            <a:noAutofit/>
          </a:bodyPr>
          <a:lstStyle>
            <a:lvl1pPr>
              <a:defRPr sz="2400"/>
            </a:lvl1pPr>
          </a:lstStyle>
          <a:p>
            <a:pPr lvl="0"/>
            <a:r>
              <a:rPr lang="en-US" dirty="0"/>
              <a:t>Slide Content 6</a:t>
            </a:r>
          </a:p>
        </p:txBody>
      </p:sp>
      <p:sp>
        <p:nvSpPr>
          <p:cNvPr id="19" name="Content Placeholder 16">
            <a:extLst>
              <a:ext uri="{FF2B5EF4-FFF2-40B4-BE49-F238E27FC236}">
                <a16:creationId xmlns:a16="http://schemas.microsoft.com/office/drawing/2014/main" id="{96F84D66-FE77-496D-8769-949184766255}"/>
              </a:ext>
            </a:extLst>
          </p:cNvPr>
          <p:cNvSpPr>
            <a:spLocks noGrp="1"/>
          </p:cNvSpPr>
          <p:nvPr>
            <p:ph sz="quarter" idx="28" hasCustomPrompt="1"/>
          </p:nvPr>
        </p:nvSpPr>
        <p:spPr>
          <a:xfrm>
            <a:off x="4936679" y="4729618"/>
            <a:ext cx="3864420" cy="384613"/>
          </a:xfrm>
        </p:spPr>
        <p:txBody>
          <a:bodyPr>
            <a:noAutofit/>
          </a:bodyPr>
          <a:lstStyle>
            <a:lvl1pPr>
              <a:defRPr sz="2400"/>
            </a:lvl1pPr>
          </a:lstStyle>
          <a:p>
            <a:pPr lvl="0"/>
            <a:r>
              <a:rPr lang="en-US" dirty="0"/>
              <a:t>Slide Content 6</a:t>
            </a:r>
          </a:p>
        </p:txBody>
      </p:sp>
      <p:sp>
        <p:nvSpPr>
          <p:cNvPr id="20" name="Content Placeholder 17">
            <a:extLst>
              <a:ext uri="{FF2B5EF4-FFF2-40B4-BE49-F238E27FC236}">
                <a16:creationId xmlns:a16="http://schemas.microsoft.com/office/drawing/2014/main" id="{1C906E35-6CD6-4624-A2EE-79E30E15BEAC}"/>
              </a:ext>
            </a:extLst>
          </p:cNvPr>
          <p:cNvSpPr>
            <a:spLocks noGrp="1"/>
          </p:cNvSpPr>
          <p:nvPr>
            <p:ph sz="quarter" idx="29" hasCustomPrompt="1"/>
          </p:nvPr>
        </p:nvSpPr>
        <p:spPr>
          <a:xfrm>
            <a:off x="4936679" y="5248170"/>
            <a:ext cx="3864420" cy="403166"/>
          </a:xfrm>
        </p:spPr>
        <p:txBody>
          <a:bodyPr>
            <a:noAutofit/>
          </a:bodyPr>
          <a:lstStyle>
            <a:lvl1pPr>
              <a:defRPr sz="2400"/>
            </a:lvl1pPr>
          </a:lstStyle>
          <a:p>
            <a:pPr lvl="0"/>
            <a:r>
              <a:rPr lang="en-US" dirty="0"/>
              <a:t>Slide Content 6</a:t>
            </a:r>
          </a:p>
        </p:txBody>
      </p:sp>
      <p:sp>
        <p:nvSpPr>
          <p:cNvPr id="21" name="Content Placeholder 18">
            <a:extLst>
              <a:ext uri="{FF2B5EF4-FFF2-40B4-BE49-F238E27FC236}">
                <a16:creationId xmlns:a16="http://schemas.microsoft.com/office/drawing/2014/main" id="{D68E1BFF-B404-4277-BA5A-CD1662A6C539}"/>
              </a:ext>
            </a:extLst>
          </p:cNvPr>
          <p:cNvSpPr>
            <a:spLocks noGrp="1"/>
          </p:cNvSpPr>
          <p:nvPr>
            <p:ph sz="quarter" idx="30" hasCustomPrompt="1"/>
          </p:nvPr>
        </p:nvSpPr>
        <p:spPr>
          <a:xfrm>
            <a:off x="4936679" y="5785277"/>
            <a:ext cx="3873125" cy="413946"/>
          </a:xfrm>
        </p:spPr>
        <p:txBody>
          <a:bodyPr>
            <a:noAutofit/>
          </a:bodyPr>
          <a:lstStyle>
            <a:lvl1pPr>
              <a:defRPr sz="2400"/>
            </a:lvl1pPr>
          </a:lstStyle>
          <a:p>
            <a:pPr lvl="0"/>
            <a:r>
              <a:rPr lang="en-US" dirty="0"/>
              <a:t>Slide Content 6</a:t>
            </a:r>
          </a:p>
        </p:txBody>
      </p:sp>
      <p:sp>
        <p:nvSpPr>
          <p:cNvPr id="24" name="Text Placeholder 5">
            <a:extLst>
              <a:ext uri="{FF2B5EF4-FFF2-40B4-BE49-F238E27FC236}">
                <a16:creationId xmlns:a16="http://schemas.microsoft.com/office/drawing/2014/main" id="{73A3D331-549C-4102-ADDB-C9A941B2E5EE}"/>
              </a:ext>
            </a:extLst>
          </p:cNvPr>
          <p:cNvSpPr>
            <a:spLocks noGrp="1"/>
          </p:cNvSpPr>
          <p:nvPr>
            <p:ph type="body" sz="quarter" idx="31"/>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28" name="Text Placeholder 9">
            <a:extLst>
              <a:ext uri="{FF2B5EF4-FFF2-40B4-BE49-F238E27FC236}">
                <a16:creationId xmlns:a16="http://schemas.microsoft.com/office/drawing/2014/main" id="{822CEFFA-E7EF-477D-A00A-83E94CD30E8E}"/>
              </a:ext>
            </a:extLst>
          </p:cNvPr>
          <p:cNvSpPr>
            <a:spLocks noGrp="1"/>
          </p:cNvSpPr>
          <p:nvPr>
            <p:ph type="body" sz="quarter" idx="32"/>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27" name="Slide Number Placeholder">
            <a:extLst>
              <a:ext uri="{FF2B5EF4-FFF2-40B4-BE49-F238E27FC236}">
                <a16:creationId xmlns:a16="http://schemas.microsoft.com/office/drawing/2014/main" id="{F57A8244-EA95-4731-A98C-FB6329D9184D}"/>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74396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LLC. All rights reserved. Authorized only for instructor use in the classroom.</a:t>
            </a:r>
          </a:p>
          <a:p>
            <a:pPr defTabSz="457200">
              <a:spcBef>
                <a:spcPct val="20000"/>
              </a:spcBef>
              <a:defRPr/>
            </a:pPr>
            <a:r>
              <a:rPr lang="en-US"/>
              <a:t>No reproduction or further distribution permitted without the prior written consent of McGraw Hill, LLC.</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Because learning changes everything.</a:t>
            </a:r>
            <a:r>
              <a:rPr kumimoji="0" lang="en-US" sz="1400" b="0" i="0" u="none" strike="noStrike" kern="1200" cap="none" spc="40" normalizeH="0" baseline="6000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40" normalizeH="0" baseline="6000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www.mheducation.com</a:t>
            </a:r>
            <a:endPar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744366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752710" y="2718040"/>
            <a:ext cx="7638581" cy="1421920"/>
          </a:xfrm>
          <a:prstGeom prst="rect">
            <a:avLst/>
          </a:prstGeom>
        </p:spPr>
        <p:txBody>
          <a:bodyPr anchor="t">
            <a:normAutofit/>
          </a:bodyPr>
          <a:lstStyle>
            <a:lvl1pPr algn="l">
              <a:defRPr sz="3600">
                <a:solidFill>
                  <a:schemeClr val="tx1"/>
                </a:solidFill>
              </a:defRPr>
            </a:lvl1pPr>
          </a:lstStyle>
          <a:p>
            <a:r>
              <a:rPr lang="en-US" dirty="0"/>
              <a:t>Accessibility Content: Text Alternatives for Images</a:t>
            </a:r>
          </a:p>
        </p:txBody>
      </p:sp>
      <p:sp>
        <p:nvSpPr>
          <p:cNvPr id="4" name="Slide Number Placeholder">
            <a:extLst>
              <a:ext uri="{FF2B5EF4-FFF2-40B4-BE49-F238E27FC236}">
                <a16:creationId xmlns:a16="http://schemas.microsoft.com/office/drawing/2014/main" id="{24D7B735-6BCD-429E-BAFC-FAE7C88C5E23}"/>
              </a:ext>
            </a:extLst>
          </p:cNvPr>
          <p:cNvSpPr>
            <a:spLocks noGrp="1"/>
          </p:cNvSpPr>
          <p:nvPr>
            <p:ph type="sldNum" sz="quarter" idx="10"/>
          </p:nvPr>
        </p:nvSpPr>
        <p:spPr>
          <a:xfrm>
            <a:off x="8626412" y="6673531"/>
            <a:ext cx="355840" cy="161396"/>
          </a:xfrm>
          <a:prstGeom prst="rect">
            <a:avLst/>
          </a:prstGeom>
        </p:spPr>
        <p:txBody>
          <a:bodyPr/>
          <a:lstStyle>
            <a:lvl1pPr algn="r">
              <a:defRPr sz="800">
                <a:solidFill>
                  <a:schemeClr val="bg1"/>
                </a:solidFill>
                <a:latin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6E63B-4C32-4312-9A30-AF4C99C2257B}"/>
              </a:ext>
            </a:extLst>
          </p:cNvPr>
          <p:cNvSpPr>
            <a:spLocks noGrp="1"/>
          </p:cNvSpPr>
          <p:nvPr>
            <p:ph type="title"/>
          </p:nvPr>
        </p:nvSpPr>
        <p:spPr>
          <a:xfrm>
            <a:off x="342900" y="195943"/>
            <a:ext cx="8458200" cy="888886"/>
          </a:xfrm>
        </p:spPr>
        <p:txBody>
          <a:bodyPr/>
          <a:lstStyle/>
          <a:p>
            <a:r>
              <a:rPr lang="en-US" dirty="0"/>
              <a:t>Click to edit Master title style</a:t>
            </a:r>
          </a:p>
        </p:txBody>
      </p:sp>
      <p:sp>
        <p:nvSpPr>
          <p:cNvPr id="5" name="Text Placeholder 4">
            <a:extLst>
              <a:ext uri="{FF2B5EF4-FFF2-40B4-BE49-F238E27FC236}">
                <a16:creationId xmlns:a16="http://schemas.microsoft.com/office/drawing/2014/main" id="{3FD3FF85-13E9-4193-97A7-595596DE57B2}"/>
              </a:ext>
            </a:extLst>
          </p:cNvPr>
          <p:cNvSpPr>
            <a:spLocks noGrp="1"/>
          </p:cNvSpPr>
          <p:nvPr>
            <p:ph type="body" sz="quarter" idx="11"/>
          </p:nvPr>
        </p:nvSpPr>
        <p:spPr>
          <a:xfrm>
            <a:off x="2278856" y="1178879"/>
            <a:ext cx="4586288" cy="370301"/>
          </a:xfrm>
        </p:spPr>
        <p:txBody>
          <a:bodyPr anchor="ctr">
            <a:normAutofit/>
          </a:bodyPr>
          <a:lstStyle>
            <a:lvl1pPr algn="ctr">
              <a:defRPr sz="1200"/>
            </a:lvl1pPr>
          </a:lstStyle>
          <a:p>
            <a:pPr lvl="0"/>
            <a:r>
              <a:rPr lang="en-US" dirty="0"/>
              <a:t>Click to edit Master text styles</a:t>
            </a:r>
          </a:p>
        </p:txBody>
      </p:sp>
      <p:sp>
        <p:nvSpPr>
          <p:cNvPr id="7" name="Content Placeholder 6">
            <a:extLst>
              <a:ext uri="{FF2B5EF4-FFF2-40B4-BE49-F238E27FC236}">
                <a16:creationId xmlns:a16="http://schemas.microsoft.com/office/drawing/2014/main" id="{699CB4D6-F8C4-4851-A17A-263FC077A167}"/>
              </a:ext>
            </a:extLst>
          </p:cNvPr>
          <p:cNvSpPr>
            <a:spLocks noGrp="1"/>
          </p:cNvSpPr>
          <p:nvPr>
            <p:ph sz="quarter" idx="12"/>
          </p:nvPr>
        </p:nvSpPr>
        <p:spPr>
          <a:xfrm>
            <a:off x="342900" y="1643230"/>
            <a:ext cx="8458200" cy="4478897"/>
          </a:xfrm>
        </p:spPr>
        <p:txBody>
          <a:bodyPr/>
          <a:lstStyle/>
          <a:p>
            <a:pPr lvl="0"/>
            <a:r>
              <a:rPr lang="en-US" dirty="0"/>
              <a:t>Click to edit Master text styles</a:t>
            </a:r>
          </a:p>
        </p:txBody>
      </p:sp>
      <p:sp>
        <p:nvSpPr>
          <p:cNvPr id="9" name="Text Placeholder 8">
            <a:extLst>
              <a:ext uri="{FF2B5EF4-FFF2-40B4-BE49-F238E27FC236}">
                <a16:creationId xmlns:a16="http://schemas.microsoft.com/office/drawing/2014/main" id="{E4EBD63C-C974-4F40-85BB-8ACC273BEB26}"/>
              </a:ext>
            </a:extLst>
          </p:cNvPr>
          <p:cNvSpPr>
            <a:spLocks noGrp="1"/>
          </p:cNvSpPr>
          <p:nvPr>
            <p:ph type="body" sz="quarter" idx="13"/>
          </p:nvPr>
        </p:nvSpPr>
        <p:spPr>
          <a:xfrm>
            <a:off x="2278856" y="6215615"/>
            <a:ext cx="4586288" cy="317708"/>
          </a:xfrm>
        </p:spPr>
        <p:txBody>
          <a:bodyPr anchor="ctr">
            <a:normAutofit/>
          </a:bodyPr>
          <a:lstStyle>
            <a:lvl1pPr algn="ctr">
              <a:defRPr sz="1200"/>
            </a:lvl1pPr>
          </a:lstStyle>
          <a:p>
            <a:pPr lvl="0"/>
            <a:r>
              <a:rPr lang="en-US" dirty="0"/>
              <a:t>Click to edit Master text styles</a:t>
            </a:r>
          </a:p>
        </p:txBody>
      </p:sp>
      <p:sp>
        <p:nvSpPr>
          <p:cNvPr id="10" name="Slide Number Placeholder 2">
            <a:extLst>
              <a:ext uri="{FF2B5EF4-FFF2-40B4-BE49-F238E27FC236}">
                <a16:creationId xmlns:a16="http://schemas.microsoft.com/office/drawing/2014/main" id="{64BABA25-1259-4A5F-BF34-6556B751D096}"/>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572871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28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sp>
        <p:nvSpPr>
          <p:cNvPr id="7" name="Title"/>
          <p:cNvSpPr>
            <a:spLocks noGrp="1"/>
          </p:cNvSpPr>
          <p:nvPr userDrawn="1">
            <p:ph type="ctrTitle" hasCustomPrompt="1"/>
          </p:nvPr>
        </p:nvSpPr>
        <p:spPr>
          <a:xfrm>
            <a:off x="0" y="1515291"/>
            <a:ext cx="9144000" cy="2508071"/>
          </a:xfrm>
          <a:prstGeom prst="rect">
            <a:avLst/>
          </a:prstGeom>
        </p:spPr>
        <p:txBody>
          <a:bodyPr anchor="t">
            <a:noAutofit/>
          </a:bodyPr>
          <a:lstStyle>
            <a:lvl1pPr algn="ctr">
              <a:lnSpc>
                <a:spcPct val="100000"/>
              </a:lnSpc>
              <a:defRPr sz="7000" b="1">
                <a:solidFill>
                  <a:srgbClr val="214D90"/>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1613264" y="4161272"/>
            <a:ext cx="5917473" cy="1050808"/>
          </a:xfrm>
          <a:prstGeom prst="rect">
            <a:avLst/>
          </a:prstGeom>
        </p:spPr>
        <p:txBody>
          <a:bodyPr/>
          <a:lstStyle>
            <a:lvl1pPr marL="0" indent="0" algn="ctr">
              <a:buNone/>
              <a:defRPr sz="3500" b="0">
                <a:solidFill>
                  <a:srgbClr val="585858"/>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9" name="Text Placeholder 5">
            <a:extLst>
              <a:ext uri="{FF2B5EF4-FFF2-40B4-BE49-F238E27FC236}">
                <a16:creationId xmlns:a16="http://schemas.microsoft.com/office/drawing/2014/main" id="{963C4102-2DCB-40F6-A79C-3209037665E9}"/>
              </a:ext>
            </a:extLst>
          </p:cNvPr>
          <p:cNvSpPr>
            <a:spLocks noGrp="1"/>
          </p:cNvSpPr>
          <p:nvPr>
            <p:ph type="body" sz="quarter" idx="14"/>
          </p:nvPr>
        </p:nvSpPr>
        <p:spPr>
          <a:xfrm>
            <a:off x="1613264" y="5773782"/>
            <a:ext cx="7530736" cy="474617"/>
          </a:xfrm>
          <a:prstGeom prst="rect">
            <a:avLst/>
          </a:prstGeom>
        </p:spPr>
        <p:txBody>
          <a:bodyPr/>
          <a:lstStyle>
            <a:lvl1pPr algn="r">
              <a:defRPr sz="2200" i="1">
                <a:solidFill>
                  <a:srgbClr val="420747"/>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60CD3-6EE9-4CC2-BFB5-91E97B58BAE3}"/>
              </a:ext>
            </a:extLst>
          </p:cNvPr>
          <p:cNvSpPr>
            <a:spLocks noGrp="1"/>
          </p:cNvSpPr>
          <p:nvPr>
            <p:ph type="title"/>
          </p:nvPr>
        </p:nvSpPr>
        <p:spPr>
          <a:xfrm>
            <a:off x="1221218" y="1651548"/>
            <a:ext cx="6701564" cy="1561915"/>
          </a:xfrm>
        </p:spPr>
        <p:txBody>
          <a:bodyPr>
            <a:normAutofit/>
          </a:bodyPr>
          <a:lstStyle>
            <a:lvl1pPr>
              <a:defRPr sz="4800" b="1">
                <a:solidFill>
                  <a:srgbClr val="CC4D00"/>
                </a:solidFill>
              </a:defRPr>
            </a:lvl1pPr>
          </a:lstStyle>
          <a:p>
            <a:r>
              <a:rPr lang="en-US" dirty="0"/>
              <a:t>Click to edit Master title style</a:t>
            </a:r>
          </a:p>
        </p:txBody>
      </p:sp>
      <p:sp>
        <p:nvSpPr>
          <p:cNvPr id="5" name="Content Placeholder 4">
            <a:extLst>
              <a:ext uri="{FF2B5EF4-FFF2-40B4-BE49-F238E27FC236}">
                <a16:creationId xmlns:a16="http://schemas.microsoft.com/office/drawing/2014/main" id="{045CBDD3-DA0C-4A5E-B00D-A818801AC21B}"/>
              </a:ext>
            </a:extLst>
          </p:cNvPr>
          <p:cNvSpPr>
            <a:spLocks noGrp="1"/>
          </p:cNvSpPr>
          <p:nvPr>
            <p:ph sz="quarter" idx="11"/>
          </p:nvPr>
        </p:nvSpPr>
        <p:spPr>
          <a:xfrm>
            <a:off x="1221218" y="3305175"/>
            <a:ext cx="6701564" cy="1554208"/>
          </a:xfrm>
        </p:spPr>
        <p:txBody>
          <a:bodyPr>
            <a:normAutofit/>
          </a:bodyPr>
          <a:lstStyle>
            <a:lvl1pPr algn="ctr">
              <a:defRPr sz="4000" b="1">
                <a:solidFill>
                  <a:srgbClr val="214E91"/>
                </a:solidFill>
              </a:defRPr>
            </a:lvl1pPr>
          </a:lstStyle>
          <a:p>
            <a:pPr lvl="0"/>
            <a:r>
              <a:rPr lang="en-US" dirty="0"/>
              <a:t>Click to edit Master text styles</a:t>
            </a:r>
          </a:p>
        </p:txBody>
      </p:sp>
      <p:sp>
        <p:nvSpPr>
          <p:cNvPr id="3" name="Slide Number Placeholder 2">
            <a:extLst>
              <a:ext uri="{FF2B5EF4-FFF2-40B4-BE49-F238E27FC236}">
                <a16:creationId xmlns:a16="http://schemas.microsoft.com/office/drawing/2014/main" id="{E97092CC-E35B-4C56-8CF6-010A9E3E7FC5}"/>
              </a:ext>
            </a:extLst>
          </p:cNvPr>
          <p:cNvSpPr>
            <a:spLocks noGrp="1"/>
          </p:cNvSpPr>
          <p:nvPr>
            <p:ph type="sldNum" sz="quarter" idx="10"/>
          </p:nvPr>
        </p:nvSpPr>
        <p:spPr/>
        <p:txBody>
          <a:body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114479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4979"/>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02229"/>
            <a:ext cx="8458200" cy="4746171"/>
          </a:xfrm>
          <a:prstGeom prst="rect">
            <a:avLst/>
          </a:prstGeo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Text Placeholder 5">
            <a:extLst>
              <a:ext uri="{FF2B5EF4-FFF2-40B4-BE49-F238E27FC236}">
                <a16:creationId xmlns:a16="http://schemas.microsoft.com/office/drawing/2014/main" id="{DA4415A2-4C84-49F1-8B4A-2DB15FE38571}"/>
              </a:ext>
            </a:extLst>
          </p:cNvPr>
          <p:cNvSpPr>
            <a:spLocks noGrp="1"/>
          </p:cNvSpPr>
          <p:nvPr>
            <p:ph type="body" sz="quarter" idx="14"/>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CB9D56BA-2E1B-488D-88EE-53106705B7C8}"/>
              </a:ext>
            </a:extLst>
          </p:cNvPr>
          <p:cNvSpPr>
            <a:spLocks noGrp="1"/>
          </p:cNvSpPr>
          <p:nvPr>
            <p:ph type="body" sz="quarter" idx="15"/>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7160"/>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2600724"/>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9" name="Text Placeholder 5">
            <a:extLst>
              <a:ext uri="{FF2B5EF4-FFF2-40B4-BE49-F238E27FC236}">
                <a16:creationId xmlns:a16="http://schemas.microsoft.com/office/drawing/2014/main" id="{4825317E-5EDE-41EA-98BE-90D6713C1971}"/>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2" name="Text Placeholder 9">
            <a:extLst>
              <a:ext uri="{FF2B5EF4-FFF2-40B4-BE49-F238E27FC236}">
                <a16:creationId xmlns:a16="http://schemas.microsoft.com/office/drawing/2014/main" id="{609010FE-734D-43BD-84A3-366DD524BE90}"/>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11" name="Slide Number Placeholder">
            <a:extLst>
              <a:ext uri="{FF2B5EF4-FFF2-40B4-BE49-F238E27FC236}">
                <a16:creationId xmlns:a16="http://schemas.microsoft.com/office/drawing/2014/main" id="{F5F8FB48-0CB8-4D8C-9B34-DC32FBBD1DEE}"/>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7160"/>
            <a:ext cx="8458200" cy="120700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4076700" cy="4689858"/>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499616"/>
            <a:ext cx="4076700" cy="4708167"/>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05300AEF-0AC4-44B8-8A0C-B9B6DAFD0E65}"/>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24F37750-9FF1-4FE3-8204-066925A84C31}"/>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5791200" cy="47343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499616"/>
            <a:ext cx="2383047" cy="4752805"/>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Text Placeholder 5">
            <a:extLst>
              <a:ext uri="{FF2B5EF4-FFF2-40B4-BE49-F238E27FC236}">
                <a16:creationId xmlns:a16="http://schemas.microsoft.com/office/drawing/2014/main" id="{1AB2648C-8D9E-4D65-9FC8-E82C22E8228B}"/>
              </a:ext>
            </a:extLst>
          </p:cNvPr>
          <p:cNvSpPr>
            <a:spLocks noGrp="1"/>
          </p:cNvSpPr>
          <p:nvPr>
            <p:ph type="body" sz="quarter" idx="15"/>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0" name="Text Placeholder 9">
            <a:extLst>
              <a:ext uri="{FF2B5EF4-FFF2-40B4-BE49-F238E27FC236}">
                <a16:creationId xmlns:a16="http://schemas.microsoft.com/office/drawing/2014/main" id="{33CE4816-6F01-4C04-B25D-90FDB27A5238}"/>
              </a:ext>
            </a:extLst>
          </p:cNvPr>
          <p:cNvSpPr>
            <a:spLocks noGrp="1"/>
          </p:cNvSpPr>
          <p:nvPr>
            <p:ph type="body" sz="quarter" idx="16"/>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8"/>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2600723"/>
          </a:xfrm>
          <a:prstGeom prst="rect">
            <a:avLst/>
          </a:prstGeom>
        </p:spPr>
        <p:txBody>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normAutofit/>
          </a:bodyPr>
          <a:lstStyle>
            <a:lvl1pPr>
              <a:spcBef>
                <a:spcPts val="600"/>
              </a:spcBef>
              <a:spcAft>
                <a:spcPts val="0"/>
              </a:spcAft>
              <a:defRPr sz="2400"/>
            </a:lvl1pPr>
            <a:lvl2pPr>
              <a:spcBef>
                <a:spcPts val="600"/>
              </a:spcBef>
              <a:spcAft>
                <a:spcPts val="0"/>
              </a:spcAft>
              <a:defRPr sz="2400"/>
            </a:lvl2pPr>
            <a:lvl3pPr>
              <a:spcBef>
                <a:spcPts val="600"/>
              </a:spcBef>
              <a:spcAft>
                <a:spcPts val="0"/>
              </a:spcAft>
              <a:defRPr sz="2400"/>
            </a:lvl3pPr>
          </a:lstStyle>
          <a:p>
            <a:pPr lvl="0"/>
            <a:r>
              <a:rPr lang="en-US" dirty="0"/>
              <a:t>Slide Content 3</a:t>
            </a:r>
          </a:p>
          <a:p>
            <a:pPr lvl="1"/>
            <a:r>
              <a:rPr lang="en-US" dirty="0"/>
              <a:t>Second level</a:t>
            </a:r>
          </a:p>
          <a:p>
            <a:pPr lvl="2"/>
            <a:r>
              <a:rPr lang="en-US" dirty="0"/>
              <a:t>Third level</a:t>
            </a:r>
          </a:p>
        </p:txBody>
      </p:sp>
      <p:sp>
        <p:nvSpPr>
          <p:cNvPr id="10" name="Text Placeholder 5">
            <a:extLst>
              <a:ext uri="{FF2B5EF4-FFF2-40B4-BE49-F238E27FC236}">
                <a16:creationId xmlns:a16="http://schemas.microsoft.com/office/drawing/2014/main" id="{E243E587-5A59-4610-B643-C42E41B58EEA}"/>
              </a:ext>
            </a:extLst>
          </p:cNvPr>
          <p:cNvSpPr>
            <a:spLocks noGrp="1"/>
          </p:cNvSpPr>
          <p:nvPr>
            <p:ph type="body" sz="quarter" idx="16"/>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1" name="Text Placeholder 9">
            <a:extLst>
              <a:ext uri="{FF2B5EF4-FFF2-40B4-BE49-F238E27FC236}">
                <a16:creationId xmlns:a16="http://schemas.microsoft.com/office/drawing/2014/main" id="{A729F840-B83A-495C-B180-7A7513DE474D}"/>
              </a:ext>
            </a:extLst>
          </p:cNvPr>
          <p:cNvSpPr>
            <a:spLocks noGrp="1"/>
          </p:cNvSpPr>
          <p:nvPr>
            <p:ph type="body" sz="quarter" idx="17"/>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36256"/>
            <a:ext cx="8458200" cy="1207959"/>
          </a:xfrm>
          <a:prstGeom prst="rect">
            <a:avLst/>
          </a:prstGeom>
        </p:spPr>
        <p:txBody>
          <a:bodyPr anchor="ctr">
            <a:normAutofit/>
          </a:bodyPr>
          <a:lstStyle>
            <a:lvl1pPr>
              <a:defRPr sz="32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499616"/>
            <a:ext cx="8458200" cy="612476"/>
          </a:xfrm>
          <a:prstGeom prst="rect">
            <a:avLst/>
          </a:prstGeom>
        </p:spPr>
        <p:txBody>
          <a:bodyPr>
            <a:normAutofit/>
          </a:bodyPr>
          <a:lstStyle>
            <a:lvl1pPr>
              <a:defRPr sz="2400"/>
            </a:lvl1pPr>
          </a:lstStyle>
          <a:p>
            <a:pPr lvl="0"/>
            <a:r>
              <a:rPr lang="en-US" dirty="0"/>
              <a:t>Slide Content 1</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280673"/>
            <a:ext cx="8458200" cy="649138"/>
          </a:xfrm>
        </p:spPr>
        <p:txBody>
          <a:bodyPr>
            <a:normAutofit/>
          </a:bodyPr>
          <a:lstStyle>
            <a:lvl1pPr>
              <a:defRPr sz="2400"/>
            </a:lvl1pPr>
          </a:lstStyle>
          <a:p>
            <a:pPr lvl="0"/>
            <a:r>
              <a:rPr lang="en-US" dirty="0"/>
              <a:t>Slide Content 2</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3098392"/>
            <a:ext cx="8458200" cy="673100"/>
          </a:xfrm>
        </p:spPr>
        <p:txBody>
          <a:bodyPr>
            <a:normAutofit/>
          </a:bodyPr>
          <a:lstStyle>
            <a:lvl1pPr>
              <a:defRPr sz="2400"/>
            </a:lvl1pPr>
          </a:lstStyle>
          <a:p>
            <a:pPr lvl="0"/>
            <a:r>
              <a:rPr lang="en-US" dirty="0"/>
              <a:t>Slide Content 3</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940073"/>
            <a:ext cx="8458200" cy="673100"/>
          </a:xfrm>
        </p:spPr>
        <p:txBody>
          <a:bodyPr>
            <a:normAutofit/>
          </a:bodyPr>
          <a:lstStyle>
            <a:lvl1pPr>
              <a:defRPr sz="2400"/>
            </a:lvl1pPr>
          </a:lstStyle>
          <a:p>
            <a:pPr lvl="0"/>
            <a:r>
              <a:rPr lang="en-US" dirty="0"/>
              <a:t>Slide Content 4</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781754"/>
            <a:ext cx="8458200" cy="644632"/>
          </a:xfrm>
        </p:spPr>
        <p:txBody>
          <a:bodyPr>
            <a:normAutofit/>
          </a:bodyPr>
          <a:lstStyle>
            <a:lvl1pPr>
              <a:spcBef>
                <a:spcPts val="600"/>
              </a:spcBef>
              <a:spcAft>
                <a:spcPts val="0"/>
              </a:spcAft>
              <a:defRPr sz="2400"/>
            </a:lvl1pPr>
          </a:lstStyle>
          <a:p>
            <a:pPr lvl="0"/>
            <a:r>
              <a:rPr lang="en-US" dirty="0"/>
              <a:t>Slide Content 5</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94968"/>
            <a:ext cx="8458200" cy="666495"/>
          </a:xfrm>
        </p:spPr>
        <p:txBody>
          <a:bodyPr>
            <a:normAutofit/>
          </a:bodyPr>
          <a:lstStyle>
            <a:lvl1pPr>
              <a:spcBef>
                <a:spcPts val="600"/>
              </a:spcBef>
              <a:spcAft>
                <a:spcPts val="0"/>
              </a:spcAft>
              <a:defRPr sz="2400"/>
            </a:lvl1pPr>
          </a:lstStyle>
          <a:p>
            <a:pPr lvl="0"/>
            <a:r>
              <a:rPr lang="en-US" dirty="0"/>
              <a:t>Slide Content 6</a:t>
            </a:r>
          </a:p>
        </p:txBody>
      </p:sp>
      <p:sp>
        <p:nvSpPr>
          <p:cNvPr id="17" name="Text Placeholder 5">
            <a:extLst>
              <a:ext uri="{FF2B5EF4-FFF2-40B4-BE49-F238E27FC236}">
                <a16:creationId xmlns:a16="http://schemas.microsoft.com/office/drawing/2014/main" id="{5C616F31-F9A7-48D8-88C9-1E95A9A83636}"/>
              </a:ext>
            </a:extLst>
          </p:cNvPr>
          <p:cNvSpPr>
            <a:spLocks noGrp="1"/>
          </p:cNvSpPr>
          <p:nvPr>
            <p:ph type="body" sz="quarter" idx="19"/>
          </p:nvPr>
        </p:nvSpPr>
        <p:spPr>
          <a:xfrm>
            <a:off x="3368675" y="6313488"/>
            <a:ext cx="2406650" cy="266700"/>
          </a:xfrm>
        </p:spPr>
        <p:txBody>
          <a:bodyPr anchor="ctr">
            <a:noAutofit/>
          </a:bodyPr>
          <a:lstStyle>
            <a:lvl1pPr algn="ctr">
              <a:defRPr sz="900">
                <a:latin typeface="Times New Roman" panose="02020603050405020304" pitchFamily="18" charset="0"/>
                <a:cs typeface="Times New Roman" panose="02020603050405020304" pitchFamily="18" charset="0"/>
              </a:defRPr>
            </a:lvl1pPr>
            <a:lvl2pPr>
              <a:defRPr sz="900">
                <a:latin typeface="Times New Roman" panose="02020603050405020304" pitchFamily="18" charset="0"/>
                <a:cs typeface="Times New Roman" panose="02020603050405020304" pitchFamily="18" charset="0"/>
              </a:defRPr>
            </a:lvl2pPr>
            <a:lvl3pPr>
              <a:defRPr sz="900">
                <a:latin typeface="Times New Roman" panose="02020603050405020304" pitchFamily="18" charset="0"/>
                <a:cs typeface="Times New Roman" panose="02020603050405020304" pitchFamily="18" charset="0"/>
              </a:defRPr>
            </a:lvl3pPr>
            <a:lvl4pPr>
              <a:defRPr sz="900">
                <a:latin typeface="Times New Roman" panose="02020603050405020304" pitchFamily="18" charset="0"/>
                <a:cs typeface="Times New Roman" panose="02020603050405020304" pitchFamily="18" charset="0"/>
              </a:defRPr>
            </a:lvl4pPr>
            <a:lvl5pPr>
              <a:defRPr sz="900">
                <a:latin typeface="Times New Roman" panose="02020603050405020304" pitchFamily="18" charset="0"/>
                <a:cs typeface="Times New Roman" panose="02020603050405020304" pitchFamily="18" charset="0"/>
              </a:defRPr>
            </a:lvl5pPr>
          </a:lstStyle>
          <a:p>
            <a:pPr lvl="0"/>
            <a:endParaRPr lang="en-US" dirty="0"/>
          </a:p>
        </p:txBody>
      </p:sp>
      <p:sp>
        <p:nvSpPr>
          <p:cNvPr id="18" name="Text Placeholder 9">
            <a:extLst>
              <a:ext uri="{FF2B5EF4-FFF2-40B4-BE49-F238E27FC236}">
                <a16:creationId xmlns:a16="http://schemas.microsoft.com/office/drawing/2014/main" id="{112FBFC1-249D-4231-AD05-0A18B4BB085C}"/>
              </a:ext>
            </a:extLst>
          </p:cNvPr>
          <p:cNvSpPr>
            <a:spLocks noGrp="1"/>
          </p:cNvSpPr>
          <p:nvPr>
            <p:ph type="body" sz="quarter" idx="20"/>
          </p:nvPr>
        </p:nvSpPr>
        <p:spPr>
          <a:xfrm>
            <a:off x="1562100" y="6684264"/>
            <a:ext cx="6972300" cy="173736"/>
          </a:xfrm>
        </p:spPr>
        <p:txBody>
          <a:bodyPr anchor="ctr">
            <a:noAutofit/>
          </a:bodyPr>
          <a:lstStyle>
            <a:lvl1pPr algn="r">
              <a:defRPr sz="800">
                <a:latin typeface="Times New Roman" panose="02020603050405020304" pitchFamily="18" charset="0"/>
                <a:cs typeface="Times New Roman" panose="02020603050405020304" pitchFamily="18" charset="0"/>
              </a:defRPr>
            </a:lvl1pPr>
            <a:lvl2pPr algn="r">
              <a:defRPr sz="800">
                <a:latin typeface="Times New Roman" panose="02020603050405020304" pitchFamily="18" charset="0"/>
                <a:cs typeface="Times New Roman" panose="02020603050405020304" pitchFamily="18" charset="0"/>
              </a:defRPr>
            </a:lvl2pPr>
            <a:lvl3pPr algn="r">
              <a:defRPr sz="800">
                <a:latin typeface="Times New Roman" panose="02020603050405020304" pitchFamily="18" charset="0"/>
                <a:cs typeface="Times New Roman" panose="02020603050405020304" pitchFamily="18" charset="0"/>
              </a:defRPr>
            </a:lvl3pPr>
            <a:lvl4pPr algn="r">
              <a:defRPr sz="800">
                <a:latin typeface="Times New Roman" panose="02020603050405020304" pitchFamily="18" charset="0"/>
                <a:cs typeface="Times New Roman" panose="02020603050405020304" pitchFamily="18" charset="0"/>
              </a:defRPr>
            </a:lvl4pPr>
            <a:lvl5pPr algn="r">
              <a:defRPr sz="800">
                <a:latin typeface="Times New Roman" panose="02020603050405020304" pitchFamily="18" charset="0"/>
                <a:cs typeface="Times New Roman" panose="02020603050405020304" pitchFamily="18" charset="0"/>
              </a:defRPr>
            </a:lvl5pPr>
          </a:lstStyle>
          <a:p>
            <a:pPr lvl="0"/>
            <a:endParaRPr lang="en-US" dirty="0"/>
          </a:p>
        </p:txBody>
      </p:sp>
      <p:sp>
        <p:nvSpPr>
          <p:cNvPr id="16" name="Slide Number Placeholder">
            <a:extLst>
              <a:ext uri="{FF2B5EF4-FFF2-40B4-BE49-F238E27FC236}">
                <a16:creationId xmlns:a16="http://schemas.microsoft.com/office/drawing/2014/main" id="{F56BAEB3-64CA-4A8D-A7D2-FFCE658F8C50}"/>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6"/>
            <a:ext cx="8458200" cy="1207958"/>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502229"/>
            <a:ext cx="8458200" cy="471602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9" r:id="rId4"/>
    <p:sldLayoutId id="2147483695" r:id="rId5"/>
    <p:sldLayoutId id="2147483696" r:id="rId6"/>
    <p:sldLayoutId id="2147483697" r:id="rId7"/>
    <p:sldLayoutId id="2147483700" r:id="rId8"/>
    <p:sldLayoutId id="2147483706" r:id="rId9"/>
  </p:sldLayoutIdLst>
  <p:hf hdr="0" dt="0"/>
  <p:txStyles>
    <p:titleStyle>
      <a:lvl1pPr algn="ctr" defTabSz="914400" rtl="0" eaLnBrk="1" latinLnBrk="0" hangingPunct="1">
        <a:lnSpc>
          <a:spcPct val="90000"/>
        </a:lnSpc>
        <a:spcBef>
          <a:spcPct val="0"/>
        </a:spcBef>
        <a:buNone/>
        <a:defRPr sz="4000" b="0" kern="1200">
          <a:solidFill>
            <a:srgbClr val="214E9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8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solidFill>
                <a:latin typeface="Times New Roman" panose="02020603050405020304" pitchFamily="18" charset="0"/>
                <a:cs typeface="Times New Roman" panose="02020603050405020304" pitchFamily="18" charset="0"/>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Short Copyright">
            <a:extLst>
              <a:ext uri="{FF2B5EF4-FFF2-40B4-BE49-F238E27FC236}">
                <a16:creationId xmlns:a16="http://schemas.microsoft.com/office/drawing/2014/main" id="{72ADC394-C7D8-40CA-8D8B-B9DD3248EA3C}"/>
              </a:ext>
            </a:extLst>
          </p:cNvPr>
          <p:cNvSpPr txBox="1"/>
          <p:nvPr userDrawn="1"/>
        </p:nvSpPr>
        <p:spPr>
          <a:xfrm>
            <a:off x="215659" y="6664281"/>
            <a:ext cx="1233578" cy="215444"/>
          </a:xfrm>
          <a:prstGeom prst="rect">
            <a:avLst/>
          </a:prstGeom>
          <a:noFill/>
        </p:spPr>
        <p:txBody>
          <a:bodyPr wrap="square" lIns="34290" rIns="3429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ctr" defTabSz="914400" rtl="0" eaLnBrk="1" latinLnBrk="0" hangingPunct="1">
        <a:lnSpc>
          <a:spcPct val="90000"/>
        </a:lnSpc>
        <a:spcBef>
          <a:spcPct val="0"/>
        </a:spcBef>
        <a:buNone/>
        <a:defRPr sz="24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6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rgbClr val="C50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solidFill>
                <a:latin typeface="Times New Roman" panose="02020603050405020304" pitchFamily="18" charset="0"/>
                <a:cs typeface="Times New Roman" panose="02020603050405020304" pitchFamily="18" charset="0"/>
              </a:rPr>
              <a:t>© McGraw Hill LLC</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7" r:id="rId1"/>
    <p:sldLayoutId id="2147483703" r:id="rId2"/>
  </p:sldLayoutIdLst>
  <p:hf hdr="0" dt="0"/>
  <p:txStyles>
    <p:titleStyle>
      <a:lvl1pPr algn="ctr" defTabSz="914400" rtl="0" eaLnBrk="1" latinLnBrk="0" hangingPunct="1">
        <a:lnSpc>
          <a:spcPct val="90000"/>
        </a:lnSpc>
        <a:spcBef>
          <a:spcPct val="0"/>
        </a:spcBef>
        <a:buNone/>
        <a:defRPr sz="2800" b="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6.wmf"/><Relationship Id="rId7" Type="http://schemas.openxmlformats.org/officeDocument/2006/relationships/image" Target="../media/image18.wmf"/><Relationship Id="rId12" Type="http://schemas.openxmlformats.org/officeDocument/2006/relationships/image" Target="../media/image20.png"/><Relationship Id="rId2" Type="http://schemas.openxmlformats.org/officeDocument/2006/relationships/oleObject" Target="../embeddings/oleObject1.bin"/><Relationship Id="rId1" Type="http://schemas.openxmlformats.org/officeDocument/2006/relationships/slideLayout" Target="../slideLayouts/slideLayout10.xml"/><Relationship Id="rId6" Type="http://schemas.openxmlformats.org/officeDocument/2006/relationships/oleObject" Target="../embeddings/oleObject3.bin"/><Relationship Id="rId11" Type="http://schemas.openxmlformats.org/officeDocument/2006/relationships/image" Target="../media/image19.png"/><Relationship Id="rId5" Type="http://schemas.openxmlformats.org/officeDocument/2006/relationships/image" Target="../media/image17.wmf"/><Relationship Id="rId4" Type="http://schemas.openxmlformats.org/officeDocument/2006/relationships/oleObject" Target="../embeddings/oleObject2.bin"/><Relationship Id="rId9"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B539-B8D0-4740-8297-703E6A5864A6}"/>
              </a:ext>
            </a:extLst>
          </p:cNvPr>
          <p:cNvSpPr>
            <a:spLocks noGrp="1"/>
          </p:cNvSpPr>
          <p:nvPr>
            <p:ph type="ctrTitle"/>
          </p:nvPr>
        </p:nvSpPr>
        <p:spPr/>
        <p:txBody>
          <a:bodyPr/>
          <a:lstStyle/>
          <a:p>
            <a:r>
              <a:rPr lang="en-US" dirty="0"/>
              <a:t>MATLAB</a:t>
            </a:r>
            <a:br>
              <a:rPr lang="en-US" dirty="0"/>
            </a:br>
            <a:r>
              <a:rPr lang="en-US" sz="4000" b="0" i="1" dirty="0"/>
              <a:t>for Engineering Applications</a:t>
            </a:r>
            <a:br>
              <a:rPr lang="en-US" sz="4000" b="0" i="1" dirty="0"/>
            </a:br>
            <a:r>
              <a:rPr lang="en-US" sz="3500" dirty="0">
                <a:solidFill>
                  <a:srgbClr val="C30C20"/>
                </a:solidFill>
              </a:rPr>
              <a:t>Fifth Edition</a:t>
            </a:r>
          </a:p>
        </p:txBody>
      </p:sp>
      <p:sp>
        <p:nvSpPr>
          <p:cNvPr id="3" name="Subtitle 2">
            <a:extLst>
              <a:ext uri="{FF2B5EF4-FFF2-40B4-BE49-F238E27FC236}">
                <a16:creationId xmlns:a16="http://schemas.microsoft.com/office/drawing/2014/main" id="{568183F8-C1B8-4CD2-A60B-092C1726D073}"/>
              </a:ext>
            </a:extLst>
          </p:cNvPr>
          <p:cNvSpPr>
            <a:spLocks noGrp="1"/>
          </p:cNvSpPr>
          <p:nvPr>
            <p:ph type="subTitle" idx="1"/>
          </p:nvPr>
        </p:nvSpPr>
        <p:spPr/>
        <p:txBody>
          <a:bodyPr/>
          <a:lstStyle/>
          <a:p>
            <a:r>
              <a:rPr lang="en-US" dirty="0"/>
              <a:t>William J. Palm III</a:t>
            </a:r>
          </a:p>
        </p:txBody>
      </p:sp>
      <p:sp>
        <p:nvSpPr>
          <p:cNvPr id="6" name="Footer Placeholder 2">
            <a:extLst>
              <a:ext uri="{FF2B5EF4-FFF2-40B4-BE49-F238E27FC236}">
                <a16:creationId xmlns:a16="http://schemas.microsoft.com/office/drawing/2014/main" id="{FD14E126-07CF-4986-AEC1-122911EBE6C9}"/>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26354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968D-5C75-B057-F249-573DBA79D3FE}"/>
              </a:ext>
            </a:extLst>
          </p:cNvPr>
          <p:cNvSpPr>
            <a:spLocks noGrp="1"/>
          </p:cNvSpPr>
          <p:nvPr>
            <p:ph type="title"/>
          </p:nvPr>
        </p:nvSpPr>
        <p:spPr/>
        <p:txBody>
          <a:bodyPr>
            <a:normAutofit/>
          </a:bodyPr>
          <a:lstStyle/>
          <a:p>
            <a:r>
              <a:rPr lang="en-US" sz="3600" dirty="0"/>
              <a:t>Relative frequency histogram for 100 </a:t>
            </a:r>
            <a:br>
              <a:rPr lang="en-US" sz="3600" dirty="0"/>
            </a:br>
            <a:r>
              <a:rPr lang="en-US" sz="3600" dirty="0"/>
              <a:t>thread tests</a:t>
            </a:r>
          </a:p>
        </p:txBody>
      </p:sp>
      <p:sp>
        <p:nvSpPr>
          <p:cNvPr id="6" name="Slide Number Placeholder 5">
            <a:extLst>
              <a:ext uri="{FF2B5EF4-FFF2-40B4-BE49-F238E27FC236}">
                <a16:creationId xmlns:a16="http://schemas.microsoft.com/office/drawing/2014/main" id="{365F82C8-0B2E-FEE8-E4DD-B4E9D58CBB09}"/>
              </a:ext>
            </a:extLst>
          </p:cNvPr>
          <p:cNvSpPr>
            <a:spLocks noGrp="1"/>
          </p:cNvSpPr>
          <p:nvPr>
            <p:ph type="sldNum" sz="quarter" idx="10"/>
          </p:nvPr>
        </p:nvSpPr>
        <p:spPr/>
        <p:txBody>
          <a:bodyPr/>
          <a:lstStyle/>
          <a:p>
            <a:fld id="{68151E55-6873-49E2-B8D5-2F265E6F1973}" type="slidenum">
              <a:rPr lang="en-US" smtClean="0"/>
              <a:t>10</a:t>
            </a:fld>
            <a:endParaRPr lang="en-US" dirty="0"/>
          </a:p>
        </p:txBody>
      </p:sp>
      <p:pic>
        <p:nvPicPr>
          <p:cNvPr id="8" name="Picture 7">
            <a:extLst>
              <a:ext uri="{FF2B5EF4-FFF2-40B4-BE49-F238E27FC236}">
                <a16:creationId xmlns:a16="http://schemas.microsoft.com/office/drawing/2014/main" id="{9E4B8523-7B90-906B-7B76-73C56194295E}"/>
              </a:ext>
            </a:extLst>
          </p:cNvPr>
          <p:cNvPicPr>
            <a:picLocks noChangeAspect="1"/>
          </p:cNvPicPr>
          <p:nvPr/>
        </p:nvPicPr>
        <p:blipFill>
          <a:blip r:embed="rId2"/>
          <a:stretch>
            <a:fillRect/>
          </a:stretch>
        </p:blipFill>
        <p:spPr>
          <a:xfrm>
            <a:off x="1181476" y="1302440"/>
            <a:ext cx="6781048" cy="5118217"/>
          </a:xfrm>
          <a:prstGeom prst="rect">
            <a:avLst/>
          </a:prstGeom>
        </p:spPr>
      </p:pic>
    </p:spTree>
    <p:extLst>
      <p:ext uri="{BB962C8B-B14F-4D97-AF65-F5344CB8AC3E}">
        <p14:creationId xmlns:p14="http://schemas.microsoft.com/office/powerpoint/2010/main" val="435771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600075" y="134979"/>
            <a:ext cx="7943850" cy="1207008"/>
          </a:xfrm>
        </p:spPr>
        <p:txBody>
          <a:bodyPr/>
          <a:lstStyle/>
          <a:p>
            <a:r>
              <a:rPr lang="en-US" dirty="0"/>
              <a:t>Histogram Functions</a:t>
            </a:r>
          </a:p>
        </p:txBody>
      </p:sp>
      <p:graphicFrame>
        <p:nvGraphicFramePr>
          <p:cNvPr id="5" name="Table 2">
            <a:extLst>
              <a:ext uri="{FF2B5EF4-FFF2-40B4-BE49-F238E27FC236}">
                <a16:creationId xmlns:a16="http://schemas.microsoft.com/office/drawing/2014/main" id="{CF7700DF-F0DA-4B6D-A6DB-A7A66DA4E68B}"/>
              </a:ext>
            </a:extLst>
          </p:cNvPr>
          <p:cNvGraphicFramePr>
            <a:graphicFrameLocks noGrp="1"/>
          </p:cNvGraphicFramePr>
          <p:nvPr>
            <p:extLst>
              <p:ext uri="{D42A27DB-BD31-4B8C-83A1-F6EECF244321}">
                <p14:modId xmlns:p14="http://schemas.microsoft.com/office/powerpoint/2010/main" val="3501395822"/>
              </p:ext>
            </p:extLst>
          </p:nvPr>
        </p:nvGraphicFramePr>
        <p:xfrm>
          <a:off x="704850" y="1549400"/>
          <a:ext cx="7572375" cy="4668520"/>
        </p:xfrm>
        <a:graphic>
          <a:graphicData uri="http://schemas.openxmlformats.org/drawingml/2006/table">
            <a:tbl>
              <a:tblPr firstRow="1" bandRow="1"/>
              <a:tblGrid>
                <a:gridCol w="2933700">
                  <a:extLst>
                    <a:ext uri="{9D8B030D-6E8A-4147-A177-3AD203B41FA5}">
                      <a16:colId xmlns:a16="http://schemas.microsoft.com/office/drawing/2014/main" val="20000"/>
                    </a:ext>
                  </a:extLst>
                </a:gridCol>
                <a:gridCol w="4638675">
                  <a:extLst>
                    <a:ext uri="{9D8B030D-6E8A-4147-A177-3AD203B41FA5}">
                      <a16:colId xmlns:a16="http://schemas.microsoft.com/office/drawing/2014/main" val="20001"/>
                    </a:ext>
                  </a:extLst>
                </a:gridCol>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b="1" dirty="0">
                          <a:solidFill>
                            <a:schemeClr val="tx1"/>
                          </a:solidFill>
                          <a:latin typeface="Times New Roman" panose="02020603050405020304" pitchFamily="18" charset="0"/>
                          <a:cs typeface="Times New Roman" panose="02020603050405020304" pitchFamily="18" charset="0"/>
                        </a:rPr>
                        <a:t>Command</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b="1" dirty="0">
                          <a:solidFill>
                            <a:schemeClr val="tx1"/>
                          </a:solidFill>
                          <a:latin typeface="Times New Roman" panose="02020603050405020304" pitchFamily="18" charset="0"/>
                          <a:cs typeface="Times New Roman" panose="02020603050405020304" pitchFamily="18" charset="0"/>
                        </a:rPr>
                        <a:t>Description</a:t>
                      </a:r>
                      <a:endParaRPr lang="en-US"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bar(</a:t>
                      </a:r>
                      <a:r>
                        <a:rPr lang="en-US" dirty="0" err="1">
                          <a:solidFill>
                            <a:schemeClr val="tx1"/>
                          </a:solidFill>
                          <a:latin typeface="Times New Roman" panose="02020603050405020304" pitchFamily="18" charset="0"/>
                          <a:cs typeface="Times New Roman" panose="02020603050405020304" pitchFamily="18" charset="0"/>
                        </a:rPr>
                        <a:t>x,y</a:t>
                      </a:r>
                      <a:r>
                        <a:rPr lang="en-US" dirty="0">
                          <a:solidFill>
                            <a:schemeClr val="tx1"/>
                          </a:solidFill>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Creates a bar chart of y versus x using the default color scheme.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bar(</a:t>
                      </a:r>
                      <a:r>
                        <a:rPr lang="en-US" dirty="0" err="1">
                          <a:solidFill>
                            <a:schemeClr val="tx1"/>
                          </a:solidFill>
                          <a:latin typeface="Times New Roman" panose="02020603050405020304" pitchFamily="18" charset="0"/>
                          <a:cs typeface="Times New Roman" panose="02020603050405020304" pitchFamily="18" charset="0"/>
                        </a:rPr>
                        <a:t>x,y,‘w</a:t>
                      </a:r>
                      <a:r>
                        <a:rPr lang="en-US" dirty="0">
                          <a:solidFill>
                            <a:schemeClr val="tx1"/>
                          </a:solidFill>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Creates a bar chart of y versus x using  unshaded rectangles.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histogram(y)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Aggregates the data in the vector y into bins of uniform width between the minimum and maximum values in y, using the default color.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histogram(</a:t>
                      </a:r>
                      <a:r>
                        <a:rPr lang="en-US" dirty="0" err="1">
                          <a:solidFill>
                            <a:schemeClr val="tx1"/>
                          </a:solidFill>
                          <a:latin typeface="Times New Roman" panose="02020603050405020304" pitchFamily="18" charset="0"/>
                          <a:cs typeface="Times New Roman" panose="02020603050405020304" pitchFamily="18" charset="0"/>
                        </a:rPr>
                        <a:t>y,n</a:t>
                      </a:r>
                      <a:r>
                        <a:rPr lang="en-US" dirty="0">
                          <a:solidFill>
                            <a:schemeClr val="tx1"/>
                          </a:solidFill>
                          <a:latin typeface="Times New Roman" panose="02020603050405020304" pitchFamily="18" charset="0"/>
                          <a:cs typeface="Times New Roman" panose="02020603050405020304" pitchFamily="18" charset="0"/>
                        </a:rPr>
                        <a: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Aggregates the data in the vector y into n bins of uniform width between the minimum and maximum values in y.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histogram(y,‘</a:t>
                      </a:r>
                      <a:r>
                        <a:rPr lang="en-US" dirty="0" err="1">
                          <a:solidFill>
                            <a:schemeClr val="tx1"/>
                          </a:solidFill>
                          <a:latin typeface="Times New Roman" panose="02020603050405020304" pitchFamily="18" charset="0"/>
                          <a:cs typeface="Times New Roman" panose="02020603050405020304" pitchFamily="18" charset="0"/>
                        </a:rPr>
                        <a:t>FaceColor</a:t>
                      </a:r>
                      <a:r>
                        <a:rPr lang="en-US" dirty="0">
                          <a:solidFill>
                            <a:schemeClr val="tx1"/>
                          </a:solidFill>
                          <a:latin typeface="Times New Roman" panose="02020603050405020304" pitchFamily="18" charset="0"/>
                          <a:cs typeface="Times New Roman" panose="02020603050405020304" pitchFamily="18" charset="0"/>
                        </a:rPr>
                        <a:t>’,‘w’)</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solidFill>
                            <a:schemeClr val="tx1"/>
                          </a:solidFill>
                          <a:latin typeface="Times New Roman" panose="02020603050405020304" pitchFamily="18" charset="0"/>
                          <a:cs typeface="Times New Roman" panose="02020603050405020304" pitchFamily="18" charset="0"/>
                        </a:rPr>
                        <a:t>Aggregates the data in the vector y into bins of uniform width between the minimum and maximum values in y, using </a:t>
                      </a:r>
                      <a:r>
                        <a:rPr lang="en-US" dirty="0" err="1">
                          <a:solidFill>
                            <a:schemeClr val="tx1"/>
                          </a:solidFill>
                          <a:latin typeface="Times New Roman" panose="02020603050405020304" pitchFamily="18" charset="0"/>
                          <a:cs typeface="Times New Roman" panose="02020603050405020304" pitchFamily="18" charset="0"/>
                        </a:rPr>
                        <a:t>unshaded</a:t>
                      </a:r>
                      <a:r>
                        <a:rPr lang="en-US" dirty="0">
                          <a:solidFill>
                            <a:schemeClr val="tx1"/>
                          </a:solidFill>
                          <a:latin typeface="Times New Roman" panose="02020603050405020304" pitchFamily="18" charset="0"/>
                          <a:cs typeface="Times New Roman" panose="02020603050405020304" pitchFamily="18" charset="0"/>
                        </a:rPr>
                        <a:t> (white) rectangles.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11</a:t>
            </a:fld>
            <a:endParaRPr lang="en-US" dirty="0"/>
          </a:p>
        </p:txBody>
      </p:sp>
    </p:spTree>
    <p:extLst>
      <p:ext uri="{BB962C8B-B14F-4D97-AF65-F5344CB8AC3E}">
        <p14:creationId xmlns:p14="http://schemas.microsoft.com/office/powerpoint/2010/main" val="43374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342900" y="137160"/>
            <a:ext cx="8458200" cy="1207008"/>
          </a:xfrm>
        </p:spPr>
        <p:txBody>
          <a:bodyPr anchor="ctr">
            <a:normAutofit/>
          </a:bodyPr>
          <a:lstStyle/>
          <a:p>
            <a:r>
              <a:rPr lang="en-US" dirty="0"/>
              <a:t>The Data Statistics Tool</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499616"/>
            <a:ext cx="4076700" cy="4689858"/>
          </a:xfrm>
        </p:spPr>
        <p:txBody>
          <a:bodyPr>
            <a:normAutofit/>
          </a:bodyPr>
          <a:lstStyle/>
          <a:p>
            <a:pPr marL="0" marR="0" lvl="0" indent="0" defTabSz="457200" rtl="0" eaLnBrk="1" fontAlgn="auto" latinLnBrk="0" hangingPunct="1">
              <a:spcBef>
                <a:spcPts val="1200"/>
              </a:spcBef>
              <a:spcAft>
                <a:spcPts val="600"/>
              </a:spcAft>
              <a:buClrTx/>
              <a:buSzTx/>
              <a:buFont typeface="Arial"/>
              <a:buNone/>
              <a:tabLst/>
              <a:defRPr/>
            </a:pPr>
            <a:r>
              <a:rPr kumimoji="0" lang="en-US" b="0" i="0" u="none" strike="noStrike" kern="1200" cap="none" spc="0" normalizeH="0" baseline="0" noProof="0" dirty="0">
                <a:ln>
                  <a:noFill/>
                </a:ln>
                <a:effectLst/>
                <a:uLnTx/>
                <a:uFillTx/>
              </a:rPr>
              <a:t>With the Data Statistics tool you can calculate statistics for data and add plots of the statistics to a graph of the data. The tool is accessed from the Figure window after you plot the data. Click on the Tools</a:t>
            </a:r>
            <a:r>
              <a:rPr kumimoji="0" lang="en-US" b="1" i="0" u="none" strike="noStrike" kern="1200" cap="none" spc="0" normalizeH="0" baseline="0" noProof="0" dirty="0">
                <a:ln>
                  <a:noFill/>
                </a:ln>
                <a:effectLst/>
                <a:uLnTx/>
                <a:uFillTx/>
              </a:rPr>
              <a:t> </a:t>
            </a:r>
            <a:r>
              <a:rPr kumimoji="0" lang="en-US" b="0" i="0" u="none" strike="noStrike" kern="1200" cap="none" spc="0" normalizeH="0" baseline="0" noProof="0" dirty="0">
                <a:ln>
                  <a:noFill/>
                </a:ln>
                <a:effectLst/>
                <a:uLnTx/>
                <a:uFillTx/>
              </a:rPr>
              <a:t>menu, then select </a:t>
            </a:r>
            <a:r>
              <a:rPr kumimoji="0" lang="en-US" b="1" i="0" u="none" strike="noStrike" kern="1200" cap="none" spc="0" normalizeH="0" baseline="0" noProof="0" dirty="0">
                <a:ln>
                  <a:noFill/>
                </a:ln>
                <a:effectLst/>
                <a:uLnTx/>
                <a:uFillTx/>
              </a:rPr>
              <a:t>Data Statistics. </a:t>
            </a:r>
            <a:endParaRPr kumimoji="0" lang="en-US" b="0" i="0" u="none" strike="noStrike" kern="1200" cap="none" spc="0" normalizeH="0" baseline="0" noProof="0" dirty="0">
              <a:ln>
                <a:noFill/>
              </a:ln>
              <a:effectLst/>
              <a:uLnTx/>
              <a:uFillTx/>
            </a:endParaRPr>
          </a:p>
        </p:txBody>
      </p:sp>
      <p:pic>
        <p:nvPicPr>
          <p:cNvPr id="5" name="Picture 2" descr="Screengrab of figure 1 window shows a graph with a data statistics window on its side.">
            <a:extLst>
              <a:ext uri="{FF2B5EF4-FFF2-40B4-BE49-F238E27FC236}">
                <a16:creationId xmlns:a16="http://schemas.microsoft.com/office/drawing/2014/main" id="{7435F6DC-B739-E073-4C52-90DEE88DF4E3}"/>
              </a:ext>
            </a:extLst>
          </p:cNvPr>
          <p:cNvPicPr>
            <a:picLocks noChangeAspect="1" noChangeArrowheads="1"/>
          </p:cNvPicPr>
          <p:nvPr/>
        </p:nvPicPr>
        <p:blipFill>
          <a:blip r:embed="rId2" cstate="print"/>
          <a:stretch>
            <a:fillRect/>
          </a:stretch>
        </p:blipFill>
        <p:spPr>
          <a:xfrm>
            <a:off x="4419600" y="2819884"/>
            <a:ext cx="4693333" cy="3684265"/>
          </a:xfrm>
          <a:prstGeom prst="rect">
            <a:avLst/>
          </a:prstGeom>
          <a:noFill/>
          <a:ln/>
        </p:spPr>
      </p:pic>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a:xfrm>
            <a:off x="8626412" y="6673531"/>
            <a:ext cx="355840" cy="161396"/>
          </a:xfrm>
        </p:spPr>
        <p:txBody>
          <a:bodyPr anchor="ctr">
            <a:normAutofit/>
          </a:bodyPr>
          <a:lstStyle/>
          <a:p>
            <a:pPr>
              <a:lnSpc>
                <a:spcPct val="90000"/>
              </a:lnSpc>
              <a:spcAft>
                <a:spcPts val="600"/>
              </a:spcAft>
            </a:pPr>
            <a:fld id="{68151E55-6873-49E2-B8D5-2F265E6F1973}" type="slidenum">
              <a:rPr lang="en-US" sz="500" smtClean="0"/>
              <a:pPr>
                <a:lnSpc>
                  <a:spcPct val="90000"/>
                </a:lnSpc>
                <a:spcAft>
                  <a:spcPts val="600"/>
                </a:spcAft>
              </a:pPr>
              <a:t>12</a:t>
            </a:fld>
            <a:endParaRPr lang="en-US" sz="500"/>
          </a:p>
        </p:txBody>
      </p:sp>
      <p:sp>
        <p:nvSpPr>
          <p:cNvPr id="9" name="TextBox 8">
            <a:extLst>
              <a:ext uri="{FF2B5EF4-FFF2-40B4-BE49-F238E27FC236}">
                <a16:creationId xmlns:a16="http://schemas.microsoft.com/office/drawing/2014/main" id="{DA979609-6BD8-7FC6-E0FF-BF2404058067}"/>
              </a:ext>
            </a:extLst>
          </p:cNvPr>
          <p:cNvSpPr txBox="1"/>
          <p:nvPr/>
        </p:nvSpPr>
        <p:spPr>
          <a:xfrm>
            <a:off x="5816774" y="1420306"/>
            <a:ext cx="1898985" cy="1323439"/>
          </a:xfrm>
          <a:prstGeom prst="rect">
            <a:avLst/>
          </a:prstGeom>
          <a:noFill/>
        </p:spPr>
        <p:txBody>
          <a:bodyPr wrap="square">
            <a:spAutoFit/>
          </a:bodyPr>
          <a:lstStyle/>
          <a:p>
            <a:r>
              <a:rPr lang="es-ES" sz="2000" dirty="0">
                <a:latin typeface="Abadi Extra Light" panose="020B0204020104020204" pitchFamily="34" charset="0"/>
              </a:rPr>
              <a:t>load </a:t>
            </a:r>
            <a:r>
              <a:rPr lang="es-ES" sz="2000" dirty="0" err="1">
                <a:latin typeface="Abadi Extra Light" panose="020B0204020104020204" pitchFamily="34" charset="0"/>
              </a:rPr>
              <a:t>census</a:t>
            </a:r>
            <a:r>
              <a:rPr lang="es-ES" sz="2000" dirty="0">
                <a:latin typeface="Abadi Extra Light" panose="020B0204020104020204" pitchFamily="34" charset="0"/>
              </a:rPr>
              <a:t> </a:t>
            </a:r>
          </a:p>
          <a:p>
            <a:r>
              <a:rPr lang="es-ES" sz="2000" dirty="0">
                <a:latin typeface="Abadi Extra Light" panose="020B0204020104020204" pitchFamily="34" charset="0"/>
              </a:rPr>
              <a:t>x = </a:t>
            </a:r>
            <a:r>
              <a:rPr lang="es-ES" sz="2000" dirty="0" err="1">
                <a:latin typeface="Abadi Extra Light" panose="020B0204020104020204" pitchFamily="34" charset="0"/>
              </a:rPr>
              <a:t>cdate</a:t>
            </a:r>
            <a:r>
              <a:rPr lang="es-ES" sz="2000" dirty="0">
                <a:latin typeface="Abadi Extra Light" panose="020B0204020104020204" pitchFamily="34" charset="0"/>
              </a:rPr>
              <a:t>; </a:t>
            </a:r>
          </a:p>
          <a:p>
            <a:r>
              <a:rPr lang="es-ES" sz="2000" dirty="0">
                <a:latin typeface="Abadi Extra Light" panose="020B0204020104020204" pitchFamily="34" charset="0"/>
              </a:rPr>
              <a:t>y = pop; </a:t>
            </a:r>
          </a:p>
          <a:p>
            <a:r>
              <a:rPr lang="es-ES" sz="2000" dirty="0" err="1">
                <a:latin typeface="Abadi Extra Light" panose="020B0204020104020204" pitchFamily="34" charset="0"/>
              </a:rPr>
              <a:t>plot</a:t>
            </a:r>
            <a:r>
              <a:rPr lang="es-ES" sz="2000" dirty="0">
                <a:latin typeface="Abadi Extra Light" panose="020B0204020104020204" pitchFamily="34" charset="0"/>
              </a:rPr>
              <a:t>(</a:t>
            </a:r>
            <a:r>
              <a:rPr lang="es-ES" sz="2000" dirty="0" err="1">
                <a:latin typeface="Abadi Extra Light" panose="020B0204020104020204" pitchFamily="34" charset="0"/>
              </a:rPr>
              <a:t>x,y,'O</a:t>
            </a:r>
            <a:r>
              <a:rPr lang="es-ES" sz="2000" dirty="0">
                <a:latin typeface="Abadi Extra Light" panose="020B0204020104020204" pitchFamily="34" charset="0"/>
              </a:rPr>
              <a:t>’)</a:t>
            </a:r>
            <a:endParaRPr lang="en-US" sz="2000" dirty="0">
              <a:latin typeface="Abadi Extra Light" panose="020B0204020104020204" pitchFamily="34" charset="0"/>
            </a:endParaRPr>
          </a:p>
        </p:txBody>
      </p:sp>
    </p:spTree>
    <p:extLst>
      <p:ext uri="{BB962C8B-B14F-4D97-AF65-F5344CB8AC3E}">
        <p14:creationId xmlns:p14="http://schemas.microsoft.com/office/powerpoint/2010/main" val="17079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p:txBody>
          <a:bodyPr>
            <a:normAutofit/>
          </a:bodyPr>
          <a:lstStyle/>
          <a:p>
            <a:r>
              <a:rPr lang="en-US" dirty="0"/>
              <a:t>Scaled Frequency Histogram</a:t>
            </a:r>
            <a:endParaRPr lang="en-US" sz="16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1" y="1927361"/>
            <a:ext cx="8458199" cy="4028272"/>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Data can be plotted using either the absolute or relative frequencies, or by using data scaled so that the total area under the histogram's rectangles is 1. This </a:t>
            </a:r>
            <a:r>
              <a:rPr kumimoji="0" lang="en-US" sz="2400" b="0" i="1" u="none" strike="noStrike" kern="1200" cap="none" spc="0" normalizeH="0" baseline="0" noProof="0" dirty="0">
                <a:ln>
                  <a:noFill/>
                </a:ln>
                <a:solidFill>
                  <a:prstClr val="black"/>
                </a:solidFill>
                <a:effectLst/>
                <a:uLnTx/>
                <a:uFillTx/>
              </a:rPr>
              <a:t>scaled frequency histogram </a:t>
            </a:r>
            <a:r>
              <a:rPr kumimoji="0" lang="en-US" sz="2400" b="0" i="0" u="none" strike="noStrike" kern="1200" cap="none" spc="0" normalizeH="0" baseline="0" noProof="0" dirty="0">
                <a:ln>
                  <a:noFill/>
                </a:ln>
                <a:solidFill>
                  <a:prstClr val="black"/>
                </a:solidFill>
                <a:effectLst/>
                <a:uLnTx/>
                <a:uFillTx/>
              </a:rPr>
              <a:t>is the absolute frequency histogram divided by the total area of that histogram. </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rPr>
              <a:t>The area of each rectangle on the absolute frequency histogram equals the bin width times the absolute frequency for that bin. Because all the rectangles have the same width, the total area is the bin width times the sum of the absolute frequencies. </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13</a:t>
            </a:fld>
            <a:endParaRPr lang="en-US" dirty="0"/>
          </a:p>
        </p:txBody>
      </p:sp>
    </p:spTree>
    <p:extLst>
      <p:ext uri="{BB962C8B-B14F-4D97-AF65-F5344CB8AC3E}">
        <p14:creationId xmlns:p14="http://schemas.microsoft.com/office/powerpoint/2010/main" val="219447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p:txBody>
          <a:bodyPr>
            <a:normAutofit/>
          </a:bodyPr>
          <a:lstStyle/>
          <a:p>
            <a:r>
              <a:rPr lang="en-US" dirty="0"/>
              <a:t>Scaled Frequency Histogram</a:t>
            </a:r>
            <a:endParaRPr lang="en-US" sz="1600" dirty="0"/>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899" y="1076325"/>
            <a:ext cx="8458199" cy="5429250"/>
          </a:xfrm>
        </p:spPr>
        <p:txBody>
          <a:bodyPr/>
          <a:lstStyle/>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Absolute frequency data.</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y_abs</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=[1,0,0,0,2,4,5,4,8,11,12,10,9,8,…</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7,5,4,4,3,1,1,0,1];</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binwidth</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 0.5;</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Compute scaled frequency data.</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area =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binwidth</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*sum(</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y_abs</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y_scaled</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y_abs</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/area;</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Define the bins.</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bins = [64:binwidth:75];</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Plot the scaled histogram.</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bar(</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bins,y_scaled</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(‘Scaled Frequency’),…</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(‘Height (in.)’)</a:t>
            </a:r>
          </a:p>
          <a:p>
            <a:pPr marL="0" marR="0" lvl="0" indent="0" algn="l" defTabSz="457200" rtl="0" eaLnBrk="1" fontAlgn="auto" latinLnBrk="0" hangingPunct="1">
              <a:lnSpc>
                <a:spcPct val="100000"/>
              </a:lnSpc>
              <a:spcBef>
                <a:spcPts val="12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This creates the next figure.</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14</a:t>
            </a:fld>
            <a:endParaRPr lang="en-US" dirty="0"/>
          </a:p>
        </p:txBody>
      </p:sp>
    </p:spTree>
    <p:extLst>
      <p:ext uri="{BB962C8B-B14F-4D97-AF65-F5344CB8AC3E}">
        <p14:creationId xmlns:p14="http://schemas.microsoft.com/office/powerpoint/2010/main" val="305502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171209" y="134979"/>
            <a:ext cx="6801583" cy="1207008"/>
          </a:xfrm>
        </p:spPr>
        <p:txBody>
          <a:bodyPr/>
          <a:lstStyle/>
          <a:p>
            <a:r>
              <a:rPr lang="en-US" dirty="0"/>
              <a:t>Scaled Histogram of Height Data</a:t>
            </a:r>
          </a:p>
        </p:txBody>
      </p:sp>
      <p:pic>
        <p:nvPicPr>
          <p:cNvPr id="8" name="Picture 2" descr="A histogram of height (in inches) against scaled frequency shows multiple data bars.">
            <a:extLst>
              <a:ext uri="{FF2B5EF4-FFF2-40B4-BE49-F238E27FC236}">
                <a16:creationId xmlns:a16="http://schemas.microsoft.com/office/drawing/2014/main" id="{AD8239A3-F938-4578-8177-982E5332CC20}"/>
              </a:ext>
            </a:extLst>
          </p:cNvPr>
          <p:cNvPicPr>
            <a:picLocks noChangeAspect="1" noChangeArrowheads="1"/>
          </p:cNvPicPr>
          <p:nvPr/>
        </p:nvPicPr>
        <p:blipFill>
          <a:blip r:embed="rId2" cstate="print"/>
          <a:srcRect/>
          <a:stretch>
            <a:fillRect/>
          </a:stretch>
        </p:blipFill>
        <p:spPr bwMode="auto">
          <a:xfrm>
            <a:off x="1192742" y="1206500"/>
            <a:ext cx="6758517" cy="5068888"/>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15</a:t>
            </a:fld>
            <a:endParaRPr lang="en-US" dirty="0"/>
          </a:p>
        </p:txBody>
      </p:sp>
    </p:spTree>
    <p:extLst>
      <p:ext uri="{BB962C8B-B14F-4D97-AF65-F5344CB8AC3E}">
        <p14:creationId xmlns:p14="http://schemas.microsoft.com/office/powerpoint/2010/main" val="195301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844399" y="134979"/>
            <a:ext cx="7455203" cy="1207008"/>
          </a:xfrm>
        </p:spPr>
        <p:txBody>
          <a:bodyPr>
            <a:normAutofit fontScale="90000"/>
          </a:bodyPr>
          <a:lstStyle/>
          <a:p>
            <a:r>
              <a:rPr lang="en-US" dirty="0"/>
              <a:t>Scaled Histogram of Height Data for Very Many Measurements – Normally Distributed </a:t>
            </a:r>
          </a:p>
        </p:txBody>
      </p:sp>
      <p:pic>
        <p:nvPicPr>
          <p:cNvPr id="7" name="Picture 2" descr="A histogram of height (in inches) against scaled frequency shows multiple data bars.">
            <a:extLst>
              <a:ext uri="{FF2B5EF4-FFF2-40B4-BE49-F238E27FC236}">
                <a16:creationId xmlns:a16="http://schemas.microsoft.com/office/drawing/2014/main" id="{456CD7C4-C114-44C5-BAA7-DC4900543EB3}"/>
              </a:ext>
            </a:extLst>
          </p:cNvPr>
          <p:cNvPicPr>
            <a:picLocks noChangeAspect="1" noChangeArrowheads="1"/>
          </p:cNvPicPr>
          <p:nvPr/>
        </p:nvPicPr>
        <p:blipFill>
          <a:blip r:embed="rId2" cstate="print"/>
          <a:srcRect/>
          <a:stretch>
            <a:fillRect/>
          </a:stretch>
        </p:blipFill>
        <p:spPr bwMode="auto">
          <a:xfrm>
            <a:off x="1213379" y="1244600"/>
            <a:ext cx="6717242" cy="5037932"/>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25723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28889" y="134979"/>
            <a:ext cx="7086222" cy="1207008"/>
          </a:xfrm>
        </p:spPr>
        <p:txBody>
          <a:bodyPr/>
          <a:lstStyle/>
          <a:p>
            <a:r>
              <a:rPr lang="en-US" dirty="0"/>
              <a:t>The Basic Shape of the Normal Distribution Curve</a:t>
            </a:r>
          </a:p>
        </p:txBody>
      </p:sp>
      <p:pic>
        <p:nvPicPr>
          <p:cNvPr id="5" name="Picture 4" descr="A graph mu against rho shows a bell shaped curve.">
            <a:extLst>
              <a:ext uri="{FF2B5EF4-FFF2-40B4-BE49-F238E27FC236}">
                <a16:creationId xmlns:a16="http://schemas.microsoft.com/office/drawing/2014/main" id="{FD394F9F-6837-418C-8B0C-C9420EA2D762}"/>
              </a:ext>
            </a:extLst>
          </p:cNvPr>
          <p:cNvPicPr>
            <a:picLocks noChangeAspect="1"/>
          </p:cNvPicPr>
          <p:nvPr/>
        </p:nvPicPr>
        <p:blipFill rotWithShape="1">
          <a:blip r:embed="rId2">
            <a:extLst>
              <a:ext uri="{28A0092B-C50C-407E-A947-70E740481C1C}">
                <a14:useLocalDpi xmlns:a14="http://schemas.microsoft.com/office/drawing/2010/main" val="0"/>
              </a:ext>
            </a:extLst>
          </a:blip>
          <a:srcRect t="4760"/>
          <a:stretch/>
        </p:blipFill>
        <p:spPr>
          <a:xfrm>
            <a:off x="365829" y="1625601"/>
            <a:ext cx="8412342" cy="4540106"/>
          </a:xfrm>
          <a:prstGeom prst="rect">
            <a:avLst/>
          </a:prstGeom>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17</a:t>
            </a:fld>
            <a:endParaRPr lang="en-US" dirty="0"/>
          </a:p>
        </p:txBody>
      </p:sp>
      <p:pic>
        <p:nvPicPr>
          <p:cNvPr id="7" name="Picture 6">
            <a:extLst>
              <a:ext uri="{FF2B5EF4-FFF2-40B4-BE49-F238E27FC236}">
                <a16:creationId xmlns:a16="http://schemas.microsoft.com/office/drawing/2014/main" id="{5728736D-A63E-9164-0C22-DDADA2B2F499}"/>
              </a:ext>
            </a:extLst>
          </p:cNvPr>
          <p:cNvPicPr>
            <a:picLocks noChangeAspect="1"/>
          </p:cNvPicPr>
          <p:nvPr/>
        </p:nvPicPr>
        <p:blipFill>
          <a:blip r:embed="rId3"/>
          <a:stretch>
            <a:fillRect/>
          </a:stretch>
        </p:blipFill>
        <p:spPr>
          <a:xfrm>
            <a:off x="5587937" y="1625601"/>
            <a:ext cx="3038475" cy="790575"/>
          </a:xfrm>
          <a:prstGeom prst="rect">
            <a:avLst/>
          </a:prstGeom>
        </p:spPr>
      </p:pic>
    </p:spTree>
    <p:extLst>
      <p:ext uri="{BB962C8B-B14F-4D97-AF65-F5344CB8AC3E}">
        <p14:creationId xmlns:p14="http://schemas.microsoft.com/office/powerpoint/2010/main" val="1749831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4E6BC-B8AB-4F88-A73B-E98073AEFBAA}"/>
              </a:ext>
            </a:extLst>
          </p:cNvPr>
          <p:cNvSpPr>
            <a:spLocks noGrp="1"/>
          </p:cNvSpPr>
          <p:nvPr>
            <p:ph type="title"/>
          </p:nvPr>
        </p:nvSpPr>
        <p:spPr>
          <a:xfrm>
            <a:off x="1028700" y="134979"/>
            <a:ext cx="7086600" cy="1207008"/>
          </a:xfrm>
        </p:spPr>
        <p:txBody>
          <a:bodyPr/>
          <a:lstStyle/>
          <a:p>
            <a:r>
              <a:rPr lang="en-US" dirty="0"/>
              <a:t>The Effect on the Normal Distribution Curve of Increasing σ</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1645C6-BD31-43C4-B6D1-6D53764FF5B3}"/>
                  </a:ext>
                </a:extLst>
              </p:cNvPr>
              <p:cNvSpPr>
                <a:spLocks noGrp="1"/>
              </p:cNvSpPr>
              <p:nvPr>
                <p:ph sz="quarter" idx="11"/>
              </p:nvPr>
            </p:nvSpPr>
            <p:spPr>
              <a:xfrm>
                <a:off x="342900" y="1502230"/>
                <a:ext cx="7772400" cy="1079046"/>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1" i="0" u="none" strike="noStrike" kern="1200" cap="none" spc="0" normalizeH="0" baseline="0" noProof="0" dirty="0">
                    <a:ln>
                      <a:noFill/>
                    </a:ln>
                    <a:solidFill>
                      <a:prstClr val="black"/>
                    </a:solidFill>
                    <a:effectLst/>
                    <a:uLnTx/>
                    <a:uFillTx/>
                  </a:rPr>
                  <a:t>For this case </a:t>
                </a:r>
                <a:r>
                  <a:rPr kumimoji="0" lang="el-GR" sz="2000" b="1" i="1" u="none" strike="noStrike" kern="1200" cap="none" spc="0" normalizeH="0" baseline="0" noProof="0" dirty="0">
                    <a:ln>
                      <a:noFill/>
                    </a:ln>
                    <a:solidFill>
                      <a:prstClr val="black"/>
                    </a:solidFill>
                    <a:effectLst/>
                    <a:uLnTx/>
                    <a:uFillTx/>
                  </a:rPr>
                  <a:t>μ</a:t>
                </a:r>
                <a:r>
                  <a:rPr kumimoji="0" lang="en-US" sz="2000" b="1"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000" b="1" i="1" u="none" strike="noStrike" kern="1200" cap="none" spc="0" normalizeH="0" baseline="0" noProof="0" dirty="0" smtClean="0">
                        <a:ln>
                          <a:noFill/>
                        </a:ln>
                        <a:solidFill>
                          <a:prstClr val="black"/>
                        </a:solidFill>
                        <a:effectLst/>
                        <a:uLnTx/>
                        <a:uFillTx/>
                        <a:latin typeface="Cambria Math"/>
                      </a:rPr>
                      <m:t>=</m:t>
                    </m:r>
                  </m:oMath>
                </a14:m>
                <a:r>
                  <a:rPr kumimoji="0" lang="en-US" sz="2000" b="1" i="0" u="none" strike="noStrike" kern="1200" cap="none" spc="0" normalizeH="0" baseline="0" noProof="0" dirty="0">
                    <a:ln>
                      <a:noFill/>
                    </a:ln>
                    <a:solidFill>
                      <a:prstClr val="black"/>
                    </a:solidFill>
                    <a:effectLst/>
                    <a:uLnTx/>
                    <a:uFillTx/>
                  </a:rPr>
                  <a:t> 10, and the three curves correspond to </a:t>
                </a:r>
                <a:r>
                  <a:rPr kumimoji="0" lang="el-GR" sz="2000" b="1" i="1" u="none" strike="noStrike" kern="1200" cap="none" spc="0" normalizeH="0" baseline="0" noProof="0" dirty="0">
                    <a:ln>
                      <a:noFill/>
                    </a:ln>
                    <a:solidFill>
                      <a:prstClr val="black"/>
                    </a:solidFill>
                    <a:effectLst/>
                    <a:uLnTx/>
                    <a:uFillTx/>
                  </a:rPr>
                  <a:t>σ</a:t>
                </a:r>
                <a:r>
                  <a:rPr kumimoji="0" lang="en-US" sz="2000" b="1" i="0" u="none" strike="noStrike" kern="1200" cap="none" spc="0" normalizeH="0" baseline="0" noProof="0" dirty="0">
                    <a:ln>
                      <a:noFill/>
                    </a:ln>
                    <a:solidFill>
                      <a:prstClr val="black"/>
                    </a:solidFill>
                    <a:effectLst/>
                    <a:uLnTx/>
                    <a:uFillTx/>
                  </a:rPr>
                  <a:t> </a:t>
                </a:r>
                <a14:m>
                  <m:oMath xmlns:m="http://schemas.openxmlformats.org/officeDocument/2006/math">
                    <m:r>
                      <a:rPr kumimoji="0" lang="en-US" sz="2000" b="1" i="1" u="none" strike="noStrike" kern="1200" cap="none" spc="0" normalizeH="0" baseline="0" noProof="0" dirty="0" smtClean="0">
                        <a:ln>
                          <a:noFill/>
                        </a:ln>
                        <a:solidFill>
                          <a:prstClr val="black"/>
                        </a:solidFill>
                        <a:effectLst/>
                        <a:uLnTx/>
                        <a:uFillTx/>
                        <a:latin typeface="Cambria Math"/>
                      </a:rPr>
                      <m:t>=</m:t>
                    </m:r>
                  </m:oMath>
                </a14:m>
                <a:r>
                  <a:rPr kumimoji="0" lang="en-US" sz="2000" b="1" i="0" u="none" strike="noStrike" kern="1200" cap="none" spc="0" normalizeH="0" baseline="0" noProof="0" dirty="0">
                    <a:ln>
                      <a:noFill/>
                    </a:ln>
                    <a:solidFill>
                      <a:prstClr val="black"/>
                    </a:solidFill>
                    <a:effectLst/>
                    <a:uLnTx/>
                    <a:uFillTx/>
                  </a:rPr>
                  <a:t> 1, </a:t>
                </a:r>
                <a:r>
                  <a:rPr kumimoji="0" lang="el-GR" sz="2000" b="1" i="1" u="none" strike="noStrike" kern="1200" cap="none" spc="0" normalizeH="0" baseline="0" noProof="0" dirty="0">
                    <a:ln>
                      <a:noFill/>
                    </a:ln>
                    <a:solidFill>
                      <a:prstClr val="black"/>
                    </a:solidFill>
                    <a:effectLst/>
                    <a:uLnTx/>
                    <a:uFillTx/>
                  </a:rPr>
                  <a:t>σ</a:t>
                </a:r>
                <a:r>
                  <a:rPr kumimoji="0" lang="en-US" sz="2000" b="1" i="1" u="none" strike="noStrike" kern="1200" cap="none" spc="0" normalizeH="0" baseline="0" noProof="0" dirty="0">
                    <a:ln>
                      <a:noFill/>
                    </a:ln>
                    <a:solidFill>
                      <a:prstClr val="black"/>
                    </a:solidFill>
                    <a:effectLst/>
                    <a:uLnTx/>
                    <a:uFillTx/>
                  </a:rPr>
                  <a:t> </a:t>
                </a:r>
                <a14:m>
                  <m:oMath xmlns:m="http://schemas.openxmlformats.org/officeDocument/2006/math">
                    <m:r>
                      <a:rPr kumimoji="0" lang="en-US" sz="2000" b="1" i="1" u="none" strike="noStrike" kern="1200" cap="none" spc="0" normalizeH="0" baseline="0" noProof="0" dirty="0" smtClean="0">
                        <a:ln>
                          <a:noFill/>
                        </a:ln>
                        <a:solidFill>
                          <a:prstClr val="black"/>
                        </a:solidFill>
                        <a:effectLst/>
                        <a:uLnTx/>
                        <a:uFillTx/>
                        <a:latin typeface="Cambria Math"/>
                      </a:rPr>
                      <m:t>=</m:t>
                    </m:r>
                  </m:oMath>
                </a14:m>
                <a:r>
                  <a:rPr kumimoji="0" lang="en-US" sz="2000" b="1" i="0" u="none" strike="noStrike" kern="1200" cap="none" spc="0" normalizeH="0" baseline="0" noProof="0" dirty="0">
                    <a:ln>
                      <a:noFill/>
                    </a:ln>
                    <a:solidFill>
                      <a:prstClr val="black"/>
                    </a:solidFill>
                    <a:effectLst/>
                    <a:uLnTx/>
                    <a:uFillTx/>
                  </a:rPr>
                  <a:t> 2, and </a:t>
                </a:r>
                <a:r>
                  <a:rPr kumimoji="0" lang="el-GR" sz="2000" b="1" i="1" u="none" strike="noStrike" kern="1200" cap="none" spc="0" normalizeH="0" baseline="0" noProof="0" dirty="0">
                    <a:ln>
                      <a:noFill/>
                    </a:ln>
                    <a:solidFill>
                      <a:prstClr val="black"/>
                    </a:solidFill>
                    <a:effectLst/>
                    <a:uLnTx/>
                    <a:uFillTx/>
                  </a:rPr>
                  <a:t>σ</a:t>
                </a:r>
                <a:r>
                  <a:rPr kumimoji="0" lang="en-US" sz="2000" b="1" i="1" u="none" strike="noStrike" kern="1200" cap="none" spc="0" normalizeH="0" baseline="0" noProof="0" dirty="0">
                    <a:ln>
                      <a:noFill/>
                    </a:ln>
                    <a:solidFill>
                      <a:prstClr val="black"/>
                    </a:solidFill>
                    <a:effectLst/>
                    <a:uLnTx/>
                    <a:uFillTx/>
                  </a:rPr>
                  <a:t> </a:t>
                </a:r>
                <a14:m>
                  <m:oMath xmlns:m="http://schemas.openxmlformats.org/officeDocument/2006/math">
                    <m:r>
                      <a:rPr kumimoji="0" lang="en-US" sz="2000" b="1" i="1" u="none" strike="noStrike" kern="1200" cap="none" spc="0" normalizeH="0" baseline="0" noProof="0" dirty="0" smtClean="0">
                        <a:ln>
                          <a:noFill/>
                        </a:ln>
                        <a:solidFill>
                          <a:prstClr val="black"/>
                        </a:solidFill>
                        <a:effectLst/>
                        <a:uLnTx/>
                        <a:uFillTx/>
                        <a:latin typeface="Cambria Math"/>
                      </a:rPr>
                      <m:t>=</m:t>
                    </m:r>
                  </m:oMath>
                </a14:m>
                <a:r>
                  <a:rPr kumimoji="0" lang="en-US" sz="2000" b="1" i="0" u="none" strike="noStrike" kern="1200" cap="none" spc="0" normalizeH="0" baseline="0" noProof="0" dirty="0">
                    <a:ln>
                      <a:noFill/>
                    </a:ln>
                    <a:solidFill>
                      <a:prstClr val="black"/>
                    </a:solidFill>
                    <a:effectLst/>
                    <a:uLnTx/>
                    <a:uFillTx/>
                  </a:rPr>
                  <a:t> 3.</a:t>
                </a:r>
                <a:endParaRPr kumimoji="0" lang="en-US" sz="2000" b="0" i="0" u="none" strike="noStrike" kern="1200" cap="none" spc="0" normalizeH="0" baseline="0" noProof="0" dirty="0">
                  <a:ln>
                    <a:noFill/>
                  </a:ln>
                  <a:solidFill>
                    <a:prstClr val="black"/>
                  </a:solidFill>
                  <a:effectLst/>
                  <a:uLnTx/>
                  <a:uFillTx/>
                </a:endParaRPr>
              </a:p>
            </p:txBody>
          </p:sp>
        </mc:Choice>
        <mc:Fallback xmlns="">
          <p:sp>
            <p:nvSpPr>
              <p:cNvPr id="3" name="Content Placeholder 2">
                <a:extLst>
                  <a:ext uri="{FF2B5EF4-FFF2-40B4-BE49-F238E27FC236}">
                    <a16:creationId xmlns:a16="http://schemas.microsoft.com/office/drawing/2014/main" id="{171645C6-BD31-43C4-B6D1-6D53764FF5B3}"/>
                  </a:ext>
                </a:extLst>
              </p:cNvPr>
              <p:cNvSpPr>
                <a:spLocks noGrp="1" noRot="1" noChangeAspect="1" noMove="1" noResize="1" noEditPoints="1" noAdjustHandles="1" noChangeArrowheads="1" noChangeShapeType="1" noTextEdit="1"/>
              </p:cNvSpPr>
              <p:nvPr>
                <p:ph sz="quarter" idx="11"/>
              </p:nvPr>
            </p:nvSpPr>
            <p:spPr>
              <a:xfrm>
                <a:off x="342900" y="1502230"/>
                <a:ext cx="7772400" cy="1079046"/>
              </a:xfrm>
              <a:blipFill>
                <a:blip r:embed="rId2"/>
                <a:stretch>
                  <a:fillRect l="-784" t="-2825"/>
                </a:stretch>
              </a:blipFill>
            </p:spPr>
            <p:txBody>
              <a:bodyPr/>
              <a:lstStyle/>
              <a:p>
                <a:r>
                  <a:rPr lang="en-US">
                    <a:noFill/>
                  </a:rPr>
                  <a:t> </a:t>
                </a:r>
              </a:p>
            </p:txBody>
          </p:sp>
        </mc:Fallback>
      </mc:AlternateContent>
      <p:pic>
        <p:nvPicPr>
          <p:cNvPr id="7" name="Picture 3" descr="A graph shows the effect of the normal distribution curve of increasing sigma.">
            <a:extLst>
              <a:ext uri="{FF2B5EF4-FFF2-40B4-BE49-F238E27FC236}">
                <a16:creationId xmlns:a16="http://schemas.microsoft.com/office/drawing/2014/main" id="{19ACF548-8A65-479B-B266-D79BCA404AE1}"/>
              </a:ext>
            </a:extLst>
          </p:cNvPr>
          <p:cNvPicPr>
            <a:picLocks noChangeAspect="1" noChangeArrowheads="1"/>
          </p:cNvPicPr>
          <p:nvPr/>
        </p:nvPicPr>
        <p:blipFill>
          <a:blip r:embed="rId3" cstate="print"/>
          <a:srcRect/>
          <a:stretch>
            <a:fillRect/>
          </a:stretch>
        </p:blipFill>
        <p:spPr bwMode="auto">
          <a:xfrm>
            <a:off x="1819623" y="2181270"/>
            <a:ext cx="5504755" cy="4129507"/>
          </a:xfrm>
          <a:prstGeom prst="rect">
            <a:avLst/>
          </a:prstGeom>
          <a:noFill/>
          <a:ln w="9525" algn="ctr">
            <a:noFill/>
            <a:miter lim="800000"/>
            <a:headEnd/>
            <a:tailEnd/>
          </a:ln>
          <a:effectLst/>
        </p:spPr>
      </p:pic>
      <p:sp>
        <p:nvSpPr>
          <p:cNvPr id="5" name="Text Placeholder 4" hidden="1">
            <a:extLst>
              <a:ext uri="{FF2B5EF4-FFF2-40B4-BE49-F238E27FC236}">
                <a16:creationId xmlns:a16="http://schemas.microsoft.com/office/drawing/2014/main" id="{44195884-A79F-4E16-BF9F-5D61669CE30C}"/>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AFB21B62-6237-486A-A188-A8AFCF69E042}"/>
              </a:ext>
            </a:extLst>
          </p:cNvPr>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227520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840560" y="134979"/>
            <a:ext cx="7462881" cy="1207008"/>
          </a:xfrm>
        </p:spPr>
        <p:txBody>
          <a:bodyPr/>
          <a:lstStyle/>
          <a:p>
            <a:r>
              <a:rPr lang="en-US" dirty="0"/>
              <a:t>Probability Interpretation of the </a:t>
            </a:r>
            <a:br>
              <a:rPr lang="en-US" dirty="0"/>
            </a:br>
            <a:r>
              <a:rPr lang="en-US" dirty="0"/>
              <a:t>μ ± σ Limits </a:t>
            </a:r>
          </a:p>
        </p:txBody>
      </p:sp>
      <p:pic>
        <p:nvPicPr>
          <p:cNvPr id="8" name="Picture 2" descr="A probability distribution curve of p versus x .">
            <a:extLst>
              <a:ext uri="{FF2B5EF4-FFF2-40B4-BE49-F238E27FC236}">
                <a16:creationId xmlns:a16="http://schemas.microsoft.com/office/drawing/2014/main" id="{ADC6153B-AA90-4C06-A997-E548E36BA28D}"/>
              </a:ext>
            </a:extLst>
          </p:cNvPr>
          <p:cNvPicPr>
            <a:picLocks noChangeAspect="1" noChangeArrowheads="1"/>
          </p:cNvPicPr>
          <p:nvPr/>
        </p:nvPicPr>
        <p:blipFill>
          <a:blip r:embed="rId2" cstate="print"/>
          <a:srcRect/>
          <a:stretch>
            <a:fillRect/>
          </a:stretch>
        </p:blipFill>
        <p:spPr bwMode="auto">
          <a:xfrm>
            <a:off x="1176367" y="1219200"/>
            <a:ext cx="6791266" cy="5094288"/>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62554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CAE8A8-FE62-4BB5-98E8-2D7F19ADADC5}"/>
              </a:ext>
            </a:extLst>
          </p:cNvPr>
          <p:cNvSpPr>
            <a:spLocks noGrp="1"/>
          </p:cNvSpPr>
          <p:nvPr>
            <p:ph type="title"/>
          </p:nvPr>
        </p:nvSpPr>
        <p:spPr>
          <a:xfrm>
            <a:off x="1221218" y="1651548"/>
            <a:ext cx="6701564" cy="1561915"/>
          </a:xfrm>
        </p:spPr>
        <p:txBody>
          <a:bodyPr/>
          <a:lstStyle/>
          <a:p>
            <a:r>
              <a:rPr lang="en-US" dirty="0"/>
              <a:t>Chapter 07</a:t>
            </a:r>
          </a:p>
        </p:txBody>
      </p:sp>
      <p:sp>
        <p:nvSpPr>
          <p:cNvPr id="7" name="Content Placeholder 6">
            <a:extLst>
              <a:ext uri="{FF2B5EF4-FFF2-40B4-BE49-F238E27FC236}">
                <a16:creationId xmlns:a16="http://schemas.microsoft.com/office/drawing/2014/main" id="{EAFF9B4B-61E6-49FD-BB76-48DCB654DE38}"/>
              </a:ext>
            </a:extLst>
          </p:cNvPr>
          <p:cNvSpPr>
            <a:spLocks noGrp="1"/>
          </p:cNvSpPr>
          <p:nvPr>
            <p:ph sz="quarter" idx="11"/>
          </p:nvPr>
        </p:nvSpPr>
        <p:spPr>
          <a:xfrm>
            <a:off x="869403" y="3305175"/>
            <a:ext cx="7405194" cy="1554208"/>
          </a:xfrm>
        </p:spPr>
        <p:txBody>
          <a:bodyPr/>
          <a:lstStyle/>
          <a:p>
            <a:r>
              <a:rPr lang="en-US" dirty="0"/>
              <a:t>Statistics, Probability, and Interpolation</a:t>
            </a:r>
          </a:p>
        </p:txBody>
      </p:sp>
      <p:sp>
        <p:nvSpPr>
          <p:cNvPr id="8" name="Slide Number Placeholder 5">
            <a:extLst>
              <a:ext uri="{FF2B5EF4-FFF2-40B4-BE49-F238E27FC236}">
                <a16:creationId xmlns:a16="http://schemas.microsoft.com/office/drawing/2014/main" id="{5D952D9D-7158-440A-81F6-DFE892314B82}"/>
              </a:ext>
            </a:extLst>
          </p:cNvPr>
          <p:cNvSpPr>
            <a:spLocks noGrp="1"/>
          </p:cNvSpPr>
          <p:nvPr>
            <p:ph type="sldNum" sz="quarter" idx="10"/>
          </p:nvPr>
        </p:nvSpPr>
        <p:spPr>
          <a:xfrm>
            <a:off x="8626412" y="6673531"/>
            <a:ext cx="355840" cy="161396"/>
          </a:xfrm>
        </p:spPr>
        <p:txBody>
          <a:bodyPr/>
          <a:lstStyle/>
          <a:p>
            <a:fld id="{68151E55-6873-49E2-B8D5-2F265E6F1973}" type="slidenum">
              <a:rPr lang="en-US" smtClean="0"/>
              <a:t>2</a:t>
            </a:fld>
            <a:endParaRPr lang="en-US" dirty="0"/>
          </a:p>
        </p:txBody>
      </p:sp>
    </p:spTree>
    <p:extLst>
      <p:ext uri="{BB962C8B-B14F-4D97-AF65-F5344CB8AC3E}">
        <p14:creationId xmlns:p14="http://schemas.microsoft.com/office/powerpoint/2010/main" val="13357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840560" y="134979"/>
            <a:ext cx="7462881" cy="1207008"/>
          </a:xfrm>
        </p:spPr>
        <p:txBody>
          <a:bodyPr/>
          <a:lstStyle/>
          <a:p>
            <a:r>
              <a:rPr lang="en-US" dirty="0"/>
              <a:t>Probability Interpretation of the </a:t>
            </a:r>
            <a:br>
              <a:rPr lang="en-US" dirty="0"/>
            </a:br>
            <a:r>
              <a:rPr lang="en-US" dirty="0"/>
              <a:t>μ ± 2σ Limits</a:t>
            </a:r>
          </a:p>
        </p:txBody>
      </p:sp>
      <p:pic>
        <p:nvPicPr>
          <p:cNvPr id="7" name="Picture 2" descr="A probability distribution curve of p versus x.">
            <a:extLst>
              <a:ext uri="{FF2B5EF4-FFF2-40B4-BE49-F238E27FC236}">
                <a16:creationId xmlns:a16="http://schemas.microsoft.com/office/drawing/2014/main" id="{96DE6683-4CB0-4182-9A42-79396048F1DA}"/>
              </a:ext>
            </a:extLst>
          </p:cNvPr>
          <p:cNvPicPr>
            <a:picLocks noChangeAspect="1" noChangeArrowheads="1"/>
          </p:cNvPicPr>
          <p:nvPr/>
        </p:nvPicPr>
        <p:blipFill>
          <a:blip r:embed="rId2" cstate="print"/>
          <a:srcRect/>
          <a:stretch>
            <a:fillRect/>
          </a:stretch>
        </p:blipFill>
        <p:spPr bwMode="auto">
          <a:xfrm>
            <a:off x="1176367" y="1219200"/>
            <a:ext cx="6367433" cy="4775575"/>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20</a:t>
            </a:fld>
            <a:endParaRPr lang="en-US" dirty="0"/>
          </a:p>
        </p:txBody>
      </p:sp>
    </p:spTree>
    <p:extLst>
      <p:ext uri="{BB962C8B-B14F-4D97-AF65-F5344CB8AC3E}">
        <p14:creationId xmlns:p14="http://schemas.microsoft.com/office/powerpoint/2010/main" val="2067682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95375" y="134979"/>
            <a:ext cx="6953250" cy="1207008"/>
          </a:xfrm>
        </p:spPr>
        <p:txBody>
          <a:bodyPr/>
          <a:lstStyle/>
          <a:p>
            <a:r>
              <a:rPr lang="en-US" dirty="0"/>
              <a:t>Mean and Standard Deviation of Heights</a:t>
            </a:r>
          </a:p>
        </p:txBody>
      </p:sp>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21</a:t>
            </a:fld>
            <a:endParaRPr lang="en-US" dirty="0"/>
          </a:p>
        </p:txBody>
      </p:sp>
      <p:sp>
        <p:nvSpPr>
          <p:cNvPr id="5" name="TextBox 4">
            <a:extLst>
              <a:ext uri="{FF2B5EF4-FFF2-40B4-BE49-F238E27FC236}">
                <a16:creationId xmlns:a16="http://schemas.microsoft.com/office/drawing/2014/main" id="{EE505674-ED70-2556-929F-2B5114963B80}"/>
              </a:ext>
            </a:extLst>
          </p:cNvPr>
          <p:cNvSpPr txBox="1"/>
          <p:nvPr/>
        </p:nvSpPr>
        <p:spPr>
          <a:xfrm>
            <a:off x="409074" y="1209770"/>
            <a:ext cx="8573178" cy="1938992"/>
          </a:xfrm>
          <a:prstGeom prst="rect">
            <a:avLst/>
          </a:prstGeom>
          <a:noFill/>
        </p:spPr>
        <p:txBody>
          <a:bodyPr wrap="square">
            <a:spAutoFit/>
          </a:bodyPr>
          <a:lstStyle/>
          <a:p>
            <a:r>
              <a:rPr lang="en-US" sz="2000" dirty="0"/>
              <a:t>Statistical analysis of data on human proportions is required in many engineering applications. For example, designers of submarine crew quarters need to know how small they can make bunk lengths without eliminating a large percentage of prospective crew members. Use MATLAB to estimate the mean and standard deviation for the height data given below.</a:t>
            </a:r>
          </a:p>
        </p:txBody>
      </p:sp>
      <p:pic>
        <p:nvPicPr>
          <p:cNvPr id="7" name="Picture 6">
            <a:extLst>
              <a:ext uri="{FF2B5EF4-FFF2-40B4-BE49-F238E27FC236}">
                <a16:creationId xmlns:a16="http://schemas.microsoft.com/office/drawing/2014/main" id="{F76EB528-A4BE-FEEE-AB43-A0C947796289}"/>
              </a:ext>
            </a:extLst>
          </p:cNvPr>
          <p:cNvPicPr>
            <a:picLocks noChangeAspect="1"/>
          </p:cNvPicPr>
          <p:nvPr/>
        </p:nvPicPr>
        <p:blipFill>
          <a:blip r:embed="rId2"/>
          <a:stretch>
            <a:fillRect/>
          </a:stretch>
        </p:blipFill>
        <p:spPr>
          <a:xfrm>
            <a:off x="2000250" y="3281243"/>
            <a:ext cx="5143500" cy="3259806"/>
          </a:xfrm>
          <a:prstGeom prst="rect">
            <a:avLst/>
          </a:prstGeom>
        </p:spPr>
      </p:pic>
    </p:spTree>
    <p:extLst>
      <p:ext uri="{BB962C8B-B14F-4D97-AF65-F5344CB8AC3E}">
        <p14:creationId xmlns:p14="http://schemas.microsoft.com/office/powerpoint/2010/main" val="3434442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C9B4-8687-4415-8130-EB8B48EB273A}"/>
              </a:ext>
            </a:extLst>
          </p:cNvPr>
          <p:cNvSpPr>
            <a:spLocks noGrp="1"/>
          </p:cNvSpPr>
          <p:nvPr>
            <p:ph type="title"/>
          </p:nvPr>
        </p:nvSpPr>
        <p:spPr>
          <a:xfrm>
            <a:off x="342900" y="134979"/>
            <a:ext cx="8458200" cy="755358"/>
          </a:xfrm>
        </p:spPr>
        <p:txBody>
          <a:bodyPr/>
          <a:lstStyle/>
          <a:p>
            <a:r>
              <a:rPr lang="en-US" dirty="0"/>
              <a:t>Mean and Standard Deviation of Heights</a:t>
            </a:r>
          </a:p>
        </p:txBody>
      </p:sp>
      <p:sp>
        <p:nvSpPr>
          <p:cNvPr id="3" name="Content Placeholder 2">
            <a:extLst>
              <a:ext uri="{FF2B5EF4-FFF2-40B4-BE49-F238E27FC236}">
                <a16:creationId xmlns:a16="http://schemas.microsoft.com/office/drawing/2014/main" id="{230494C2-CDD6-4E93-A1B2-E3C51ED3E2AE}"/>
              </a:ext>
            </a:extLst>
          </p:cNvPr>
          <p:cNvSpPr>
            <a:spLocks noGrp="1"/>
          </p:cNvSpPr>
          <p:nvPr>
            <p:ph sz="quarter" idx="11"/>
          </p:nvPr>
        </p:nvSpPr>
        <p:spPr>
          <a:xfrm>
            <a:off x="354932" y="974558"/>
            <a:ext cx="8458200" cy="5492917"/>
          </a:xfrm>
        </p:spPr>
        <p:txBody>
          <a:bodyPr>
            <a:normAutofit/>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Absolute frequency data.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y_abs</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[1,0,0,0,2,4,5,4,8,11,12,10,9,8,7,5,4,4,3,1,1,0,1];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binwidth</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0.5; </a:t>
            </a:r>
          </a:p>
          <a:p>
            <a:pPr defTabSz="457200">
              <a:spcBef>
                <a:spcPts val="0"/>
              </a:spcBef>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Define the bins.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bins = [64:binwidth:75];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Fill the vector </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with the raw data.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Start with an empty vector.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for </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1:length(</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y_abs</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if </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y_abs</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)&gt;0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new = bins(</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*ones(1,y_abs(</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else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new =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end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y_raw,new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end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Compute the mean and standard deviation.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mu = mean(</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),sigma = std(</a:t>
            </a:r>
            <a:r>
              <a:rPr kumimoji="0" lang="en-US" sz="18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y_raw</a:t>
            </a:r>
            <a:r>
              <a:rPr kumimoji="0" lang="en-US" sz="18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endParaRPr kumimoji="0" lang="en-US" sz="1800" b="0" i="0" u="none" strike="noStrike" kern="1200" cap="none" spc="0" normalizeH="0" baseline="0" noProof="0" dirty="0">
              <a:ln>
                <a:noFill/>
              </a:ln>
              <a:solidFill>
                <a:prstClr val="black"/>
              </a:solidFill>
              <a:effectLst/>
              <a:uLnTx/>
              <a:uFillTx/>
              <a:ea typeface="+mn-ea"/>
            </a:endParaRPr>
          </a:p>
          <a:p>
            <a:pPr marL="0" marR="0" lvl="0" indent="0" algn="l" defTabSz="457200" rtl="0" eaLnBrk="1" fontAlgn="auto" latinLnBrk="0" hangingPunct="1">
              <a:lnSpc>
                <a:spcPct val="100000"/>
              </a:lnSpc>
              <a:spcBef>
                <a:spcPts val="1200"/>
              </a:spcBef>
              <a:spcAft>
                <a:spcPts val="0"/>
              </a:spcAft>
              <a:buClrTx/>
              <a:buSzTx/>
              <a:buFont typeface="Arial"/>
              <a:buNone/>
              <a:tabLst/>
              <a:defRPr/>
            </a:pPr>
            <a:r>
              <a:rPr kumimoji="0" lang="en-US" sz="2000" b="1" i="0" u="none" strike="noStrike" kern="1200" cap="none" spc="0" normalizeH="0" baseline="0" noProof="0" dirty="0">
                <a:ln>
                  <a:noFill/>
                </a:ln>
                <a:solidFill>
                  <a:prstClr val="black"/>
                </a:solidFill>
                <a:effectLst/>
                <a:uLnTx/>
                <a:uFillTx/>
                <a:ea typeface="+mn-ea"/>
              </a:rPr>
              <a:t>Results: mu = 69.6 in., sigma =  1.96 in</a:t>
            </a:r>
          </a:p>
        </p:txBody>
      </p:sp>
      <p:sp>
        <p:nvSpPr>
          <p:cNvPr id="6" name="Slide Number Placeholder 5">
            <a:extLst>
              <a:ext uri="{FF2B5EF4-FFF2-40B4-BE49-F238E27FC236}">
                <a16:creationId xmlns:a16="http://schemas.microsoft.com/office/drawing/2014/main" id="{BEDC73F7-D74B-4C08-8D5D-DAFB9FA1EAB5}"/>
              </a:ext>
            </a:extLst>
          </p:cNvPr>
          <p:cNvSpPr>
            <a:spLocks noGrp="1"/>
          </p:cNvSpPr>
          <p:nvPr>
            <p:ph type="sldNum" sz="quarter" idx="10"/>
          </p:nvPr>
        </p:nvSpPr>
        <p:spPr/>
        <p:txBody>
          <a:bodyPr/>
          <a:lstStyle/>
          <a:p>
            <a:fld id="{68151E55-6873-49E2-B8D5-2F265E6F1973}" type="slidenum">
              <a:rPr lang="en-US" smtClean="0"/>
              <a:t>22</a:t>
            </a:fld>
            <a:endParaRPr lang="en-US" dirty="0"/>
          </a:p>
        </p:txBody>
      </p:sp>
    </p:spTree>
    <p:extLst>
      <p:ext uri="{BB962C8B-B14F-4D97-AF65-F5344CB8AC3E}">
        <p14:creationId xmlns:p14="http://schemas.microsoft.com/office/powerpoint/2010/main" val="3746677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379-1201-4345-8644-532360618D16}"/>
              </a:ext>
            </a:extLst>
          </p:cNvPr>
          <p:cNvSpPr>
            <a:spLocks noGrp="1"/>
          </p:cNvSpPr>
          <p:nvPr>
            <p:ph type="title"/>
          </p:nvPr>
        </p:nvSpPr>
        <p:spPr>
          <a:xfrm>
            <a:off x="628650" y="134979"/>
            <a:ext cx="7886700" cy="1207008"/>
          </a:xfrm>
        </p:spPr>
        <p:txBody>
          <a:bodyPr/>
          <a:lstStyle/>
          <a:p>
            <a:r>
              <a:rPr lang="en-US" dirty="0"/>
              <a:t>Probability Calculations with the Error Function </a:t>
            </a:r>
            <a:r>
              <a:rPr lang="en-US" dirty="0">
                <a:latin typeface="Courier Std"/>
              </a:rPr>
              <a:t>erf</a:t>
            </a:r>
            <a:endParaRPr lang="en-US" dirty="0"/>
          </a:p>
        </p:txBody>
      </p:sp>
      <p:sp>
        <p:nvSpPr>
          <p:cNvPr id="3" name="Content Placeholder 2">
            <a:extLst>
              <a:ext uri="{FF2B5EF4-FFF2-40B4-BE49-F238E27FC236}">
                <a16:creationId xmlns:a16="http://schemas.microsoft.com/office/drawing/2014/main" id="{70742095-5D03-4260-872B-C826B39EF546}"/>
              </a:ext>
            </a:extLst>
          </p:cNvPr>
          <p:cNvSpPr>
            <a:spLocks noGrp="1"/>
          </p:cNvSpPr>
          <p:nvPr>
            <p:ph sz="quarter" idx="11"/>
          </p:nvPr>
        </p:nvSpPr>
        <p:spPr>
          <a:xfrm>
            <a:off x="342900" y="1502229"/>
            <a:ext cx="8458200" cy="1641021"/>
          </a:xfrm>
        </p:spPr>
        <p:txBody>
          <a:bodyPr>
            <a:normAutofit fontScale="25000" lnSpcReduction="20000"/>
          </a:bodyPr>
          <a:lstStyle/>
          <a:p>
            <a:pPr lvl="0" defTabSz="457200">
              <a:spcBef>
                <a:spcPts val="1200"/>
              </a:spcBef>
              <a:spcAft>
                <a:spcPts val="600"/>
              </a:spcAft>
              <a:defRPr/>
            </a:pPr>
            <a:r>
              <a:rPr lang="en-US" sz="9600" dirty="0">
                <a:solidFill>
                  <a:prstClr val="black"/>
                </a:solidFill>
                <a:latin typeface="+mj-lt"/>
              </a:rPr>
              <a:t>The probability that the random variable 𝑥 is less than or equal to b is written as P(x ≤ b) if the outcomes are normally distributed.</a:t>
            </a:r>
          </a:p>
          <a:p>
            <a:pPr lvl="0" defTabSz="457200">
              <a:spcBef>
                <a:spcPts val="1200"/>
              </a:spcBef>
              <a:spcAft>
                <a:spcPts val="600"/>
              </a:spcAft>
              <a:defRPr/>
            </a:pPr>
            <a:endParaRPr kumimoji="0" lang="en-US" sz="9600" b="0" i="0" u="none" strike="noStrike" kern="1200" cap="none" spc="0" normalizeH="0" baseline="0" noProof="0" dirty="0">
              <a:ln>
                <a:noFill/>
              </a:ln>
              <a:solidFill>
                <a:prstClr val="black"/>
              </a:solidFill>
              <a:effectLst/>
              <a:uLnTx/>
              <a:uFillTx/>
              <a:latin typeface="+mj-lt"/>
            </a:endParaRPr>
          </a:p>
          <a:p>
            <a:pPr lvl="0" defTabSz="457200">
              <a:spcBef>
                <a:spcPts val="1200"/>
              </a:spcBef>
              <a:spcAft>
                <a:spcPts val="600"/>
              </a:spcAft>
              <a:defRPr/>
            </a:pPr>
            <a:endParaRPr kumimoji="0" lang="en-US" sz="9600" b="0" i="0" u="none" strike="noStrike" kern="1200" cap="none" spc="0" normalizeH="0" baseline="0" noProof="0" dirty="0">
              <a:ln>
                <a:noFill/>
              </a:ln>
              <a:solidFill>
                <a:prstClr val="black"/>
              </a:solidFill>
              <a:effectLst/>
              <a:uLnTx/>
              <a:uFillTx/>
              <a:latin typeface="+mj-lt"/>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9600" b="0" i="0" u="none" strike="noStrike" kern="1200" cap="none" spc="0" normalizeH="0" baseline="0" noProof="0" dirty="0">
                <a:ln>
                  <a:noFill/>
                </a:ln>
                <a:solidFill>
                  <a:prstClr val="black"/>
                </a:solidFill>
                <a:effectLst/>
                <a:uLnTx/>
                <a:uFillTx/>
                <a:latin typeface="+mj-lt"/>
              </a:rPr>
              <a:t>The probability that the random variable 𝑥 is no less than a and no greater than b is written as P(a≤ x ≤ b). It can be computed as follows:</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lang="en-US" dirty="0">
              <a:solidFill>
                <a:prstClr val="black"/>
              </a:solidFill>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400" b="0" i="0" u="none" strike="noStrike" kern="1200" cap="none" spc="0" normalizeH="0" baseline="0" noProof="0" dirty="0">
              <a:ln>
                <a:noFill/>
              </a:ln>
              <a:solidFill>
                <a:prstClr val="black"/>
              </a:solidFill>
              <a:effectLst/>
              <a:uLnTx/>
              <a:uFillTx/>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lang="en-US" dirty="0">
              <a:solidFill>
                <a:prstClr val="black"/>
              </a:solidFill>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400" b="0" i="0" u="none" strike="noStrike" kern="1200" cap="none" spc="0" normalizeH="0" baseline="0" noProof="0" dirty="0">
              <a:ln>
                <a:noFill/>
              </a:ln>
              <a:solidFill>
                <a:prstClr val="black"/>
              </a:solidFill>
              <a:effectLst/>
              <a:uLnTx/>
              <a:uFillTx/>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lang="en-US" dirty="0">
              <a:solidFill>
                <a:prstClr val="black"/>
              </a:solidFill>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600" b="0" i="0" u="none" strike="noStrike" kern="1200" cap="none" spc="0" normalizeH="0" baseline="0" noProof="0" dirty="0">
              <a:ln>
                <a:noFill/>
              </a:ln>
              <a:solidFill>
                <a:prstClr val="black"/>
              </a:solidFill>
              <a:effectLst/>
              <a:uLnTx/>
              <a:uFillTx/>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lang="en-US" sz="2600" dirty="0">
              <a:solidFill>
                <a:prstClr val="black"/>
              </a:solidFill>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600" b="0" i="0" u="none" strike="noStrike" kern="1200" cap="none" spc="0" normalizeH="0" baseline="0" noProof="0" dirty="0">
              <a:ln>
                <a:noFill/>
              </a:ln>
              <a:solidFill>
                <a:prstClr val="black"/>
              </a:solidFill>
              <a:effectLst/>
              <a:uLnTx/>
              <a:uFillTx/>
            </a:endParaRPr>
          </a:p>
        </p:txBody>
      </p:sp>
      <p:sp>
        <p:nvSpPr>
          <p:cNvPr id="6" name="Slide Number Placeholder 5">
            <a:extLst>
              <a:ext uri="{FF2B5EF4-FFF2-40B4-BE49-F238E27FC236}">
                <a16:creationId xmlns:a16="http://schemas.microsoft.com/office/drawing/2014/main" id="{10BA5C58-76C7-4D5F-B61D-50B5AB4E9AA1}"/>
              </a:ext>
            </a:extLst>
          </p:cNvPr>
          <p:cNvSpPr>
            <a:spLocks noGrp="1"/>
          </p:cNvSpPr>
          <p:nvPr>
            <p:ph type="sldNum" sz="quarter" idx="10"/>
          </p:nvPr>
        </p:nvSpPr>
        <p:spPr/>
        <p:txBody>
          <a:bodyPr/>
          <a:lstStyle/>
          <a:p>
            <a:fld id="{68151E55-6873-49E2-B8D5-2F265E6F1973}" type="slidenum">
              <a:rPr lang="en-US" smtClean="0"/>
              <a:t>23</a:t>
            </a:fld>
            <a:endParaRPr lang="en-US" dirty="0"/>
          </a:p>
        </p:txBody>
      </p:sp>
      <p:pic>
        <p:nvPicPr>
          <p:cNvPr id="8" name="Picture 7">
            <a:extLst>
              <a:ext uri="{FF2B5EF4-FFF2-40B4-BE49-F238E27FC236}">
                <a16:creationId xmlns:a16="http://schemas.microsoft.com/office/drawing/2014/main" id="{A58BE42B-0320-BAE9-37EA-BE921496AC96}"/>
              </a:ext>
            </a:extLst>
          </p:cNvPr>
          <p:cNvPicPr>
            <a:picLocks noChangeAspect="1"/>
          </p:cNvPicPr>
          <p:nvPr/>
        </p:nvPicPr>
        <p:blipFill>
          <a:blip r:embed="rId2"/>
          <a:stretch>
            <a:fillRect/>
          </a:stretch>
        </p:blipFill>
        <p:spPr>
          <a:xfrm>
            <a:off x="2109787" y="5120440"/>
            <a:ext cx="4991100" cy="876300"/>
          </a:xfrm>
          <a:prstGeom prst="rect">
            <a:avLst/>
          </a:prstGeom>
        </p:spPr>
      </p:pic>
      <p:pic>
        <p:nvPicPr>
          <p:cNvPr id="11" name="Picture 10">
            <a:extLst>
              <a:ext uri="{FF2B5EF4-FFF2-40B4-BE49-F238E27FC236}">
                <a16:creationId xmlns:a16="http://schemas.microsoft.com/office/drawing/2014/main" id="{6007AE35-35ED-F3B9-0928-D3B65DC74879}"/>
              </a:ext>
            </a:extLst>
          </p:cNvPr>
          <p:cNvPicPr>
            <a:picLocks noChangeAspect="1"/>
          </p:cNvPicPr>
          <p:nvPr/>
        </p:nvPicPr>
        <p:blipFill>
          <a:blip r:embed="rId3"/>
          <a:stretch>
            <a:fillRect/>
          </a:stretch>
        </p:blipFill>
        <p:spPr>
          <a:xfrm>
            <a:off x="2388394" y="2594520"/>
            <a:ext cx="4367212" cy="1097460"/>
          </a:xfrm>
          <a:prstGeom prst="rect">
            <a:avLst/>
          </a:prstGeom>
        </p:spPr>
      </p:pic>
    </p:spTree>
    <p:extLst>
      <p:ext uri="{BB962C8B-B14F-4D97-AF65-F5344CB8AC3E}">
        <p14:creationId xmlns:p14="http://schemas.microsoft.com/office/powerpoint/2010/main" val="2384663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7379-1201-4345-8644-532360618D16}"/>
              </a:ext>
            </a:extLst>
          </p:cNvPr>
          <p:cNvSpPr>
            <a:spLocks noGrp="1"/>
          </p:cNvSpPr>
          <p:nvPr>
            <p:ph type="title"/>
          </p:nvPr>
        </p:nvSpPr>
        <p:spPr>
          <a:xfrm>
            <a:off x="628650" y="134979"/>
            <a:ext cx="7886700" cy="1207008"/>
          </a:xfrm>
        </p:spPr>
        <p:txBody>
          <a:bodyPr/>
          <a:lstStyle/>
          <a:p>
            <a:r>
              <a:rPr lang="en-US" dirty="0"/>
              <a:t>Estimation of Height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742095-5D03-4260-872B-C826B39EF546}"/>
                  </a:ext>
                </a:extLst>
              </p:cNvPr>
              <p:cNvSpPr>
                <a:spLocks noGrp="1"/>
              </p:cNvSpPr>
              <p:nvPr>
                <p:ph sz="quarter" idx="11"/>
              </p:nvPr>
            </p:nvSpPr>
            <p:spPr>
              <a:xfrm>
                <a:off x="342900" y="1502229"/>
                <a:ext cx="8172450" cy="4974771"/>
              </a:xfrm>
            </p:spPr>
            <p:txBody>
              <a:bodyPr>
                <a:normAutofit lnSpcReduction="10000"/>
              </a:bodyPr>
              <a:lstStyle/>
              <a:p>
                <a:pPr lvl="0" defTabSz="457200"/>
                <a:r>
                  <a:rPr lang="en-US" sz="1800" dirty="0">
                    <a:solidFill>
                      <a:prstClr val="black"/>
                    </a:solidFill>
                  </a:rPr>
                  <a:t>Estimate how many 20-year-old men are no taller than 68 inch. How many are within 3 inch of the mean? The mean and standard deviation were found to be </a:t>
                </a:r>
                <a:r>
                  <a:rPr lang="en-US" sz="1800" i="1" dirty="0">
                    <a:solidFill>
                      <a:prstClr val="black"/>
                    </a:solidFill>
                  </a:rPr>
                  <a:t>μ </a:t>
                </a:r>
                <a14:m>
                  <m:oMath xmlns:m="http://schemas.openxmlformats.org/officeDocument/2006/math">
                    <m:r>
                      <a:rPr lang="en-US" sz="1800" i="1" dirty="0">
                        <a:solidFill>
                          <a:prstClr val="black"/>
                        </a:solidFill>
                        <a:latin typeface="Cambria Math"/>
                      </a:rPr>
                      <m:t>=</m:t>
                    </m:r>
                  </m:oMath>
                </a14:m>
                <a:r>
                  <a:rPr lang="en-US" sz="1800" dirty="0">
                    <a:solidFill>
                      <a:prstClr val="black"/>
                    </a:solidFill>
                  </a:rPr>
                  <a:t> 69.3 inch and </a:t>
                </a:r>
                <a:r>
                  <a:rPr lang="en-US" sz="1800" i="1" dirty="0">
                    <a:solidFill>
                      <a:prstClr val="black"/>
                    </a:solidFill>
                  </a:rPr>
                  <a:t>σ </a:t>
                </a:r>
                <a14:m>
                  <m:oMath xmlns:m="http://schemas.openxmlformats.org/officeDocument/2006/math">
                    <m:r>
                      <a:rPr lang="en-US" sz="1800" i="1" dirty="0">
                        <a:solidFill>
                          <a:prstClr val="black"/>
                        </a:solidFill>
                        <a:latin typeface="Cambria Math"/>
                      </a:rPr>
                      <m:t>=</m:t>
                    </m:r>
                  </m:oMath>
                </a14:m>
                <a:r>
                  <a:rPr lang="en-US" sz="1800" dirty="0">
                    <a:solidFill>
                      <a:prstClr val="black"/>
                    </a:solidFill>
                  </a:rPr>
                  <a:t> 1.96 inch.</a:t>
                </a:r>
              </a:p>
              <a:p>
                <a:pPr lvl="0" defTabSz="457200">
                  <a:spcBef>
                    <a:spcPts val="1800"/>
                  </a:spcBef>
                </a:pPr>
                <a:r>
                  <a:rPr lang="en-US" sz="1800" dirty="0">
                    <a:solidFill>
                      <a:prstClr val="black"/>
                    </a:solidFill>
                    <a:latin typeface="Courier Std" pitchFamily="49" charset="0"/>
                    <a:cs typeface="Courier New" panose="02070309020205020404" pitchFamily="49" charset="0"/>
                  </a:rPr>
                  <a:t>mu = 69.3;</a:t>
                </a:r>
              </a:p>
              <a:p>
                <a:pPr lvl="0" defTabSz="457200"/>
                <a:r>
                  <a:rPr lang="en-US" sz="1800" dirty="0">
                    <a:solidFill>
                      <a:prstClr val="black"/>
                    </a:solidFill>
                    <a:latin typeface="Courier Std" pitchFamily="49" charset="0"/>
                    <a:cs typeface="Courier New" panose="02070309020205020404" pitchFamily="49" charset="0"/>
                  </a:rPr>
                  <a:t>s = 1.96;</a:t>
                </a:r>
              </a:p>
              <a:p>
                <a:pPr lvl="0" defTabSz="457200"/>
                <a:r>
                  <a:rPr lang="en-US" sz="1800" dirty="0">
                    <a:solidFill>
                      <a:prstClr val="black"/>
                    </a:solidFill>
                    <a:latin typeface="Courier Std" pitchFamily="49" charset="0"/>
                    <a:cs typeface="Courier New" panose="02070309020205020404" pitchFamily="49" charset="0"/>
                  </a:rPr>
                  <a:t>% How many are no taller than 68 inches?</a:t>
                </a:r>
              </a:p>
              <a:p>
                <a:pPr lvl="0" defTabSz="457200"/>
                <a:r>
                  <a:rPr lang="en-US" sz="1800" dirty="0">
                    <a:solidFill>
                      <a:prstClr val="black"/>
                    </a:solidFill>
                    <a:latin typeface="Courier Std" pitchFamily="49" charset="0"/>
                    <a:cs typeface="Courier New" panose="02070309020205020404" pitchFamily="49" charset="0"/>
                  </a:rPr>
                  <a:t>b1 = 68;</a:t>
                </a:r>
              </a:p>
              <a:p>
                <a:pPr lvl="0" defTabSz="457200"/>
                <a:r>
                  <a:rPr lang="en-US" sz="1800" dirty="0">
                    <a:solidFill>
                      <a:prstClr val="black"/>
                    </a:solidFill>
                    <a:latin typeface="Courier Std" pitchFamily="49" charset="0"/>
                    <a:cs typeface="Courier New" panose="02070309020205020404" pitchFamily="49" charset="0"/>
                  </a:rPr>
                  <a:t>P1 = (1+erf((b1−mu)/(s*</a:t>
                </a:r>
                <a:r>
                  <a:rPr lang="en-US" sz="1800" dirty="0" err="1">
                    <a:solidFill>
                      <a:prstClr val="black"/>
                    </a:solidFill>
                    <a:latin typeface="Courier Std" pitchFamily="49" charset="0"/>
                    <a:cs typeface="Courier New" panose="02070309020205020404" pitchFamily="49" charset="0"/>
                  </a:rPr>
                  <a:t>sqrt</a:t>
                </a:r>
                <a:r>
                  <a:rPr lang="en-US" sz="1800" dirty="0">
                    <a:solidFill>
                      <a:prstClr val="black"/>
                    </a:solidFill>
                    <a:latin typeface="Courier Std" pitchFamily="49" charset="0"/>
                    <a:cs typeface="Courier New" panose="02070309020205020404" pitchFamily="49" charset="0"/>
                  </a:rPr>
                  <a:t>(2))))/2</a:t>
                </a:r>
              </a:p>
              <a:p>
                <a:pPr lvl="0" defTabSz="457200"/>
                <a:r>
                  <a:rPr lang="en-US" sz="1800" dirty="0">
                    <a:solidFill>
                      <a:prstClr val="black"/>
                    </a:solidFill>
                    <a:latin typeface="Courier Std" pitchFamily="49" charset="0"/>
                    <a:cs typeface="Courier New" panose="02070309020205020404" pitchFamily="49" charset="0"/>
                  </a:rPr>
                  <a:t>% How many are within 3 inches of the mean?</a:t>
                </a:r>
              </a:p>
              <a:p>
                <a:pPr lvl="0" defTabSz="457200"/>
                <a:r>
                  <a:rPr lang="en-US" sz="1800" dirty="0">
                    <a:solidFill>
                      <a:prstClr val="black"/>
                    </a:solidFill>
                    <a:latin typeface="Courier Std" pitchFamily="49" charset="0"/>
                    <a:cs typeface="Courier New" panose="02070309020205020404" pitchFamily="49" charset="0"/>
                  </a:rPr>
                  <a:t>a2 = mu + 3;</a:t>
                </a:r>
              </a:p>
              <a:p>
                <a:pPr lvl="0" defTabSz="457200"/>
                <a:r>
                  <a:rPr lang="en-US" sz="1800" dirty="0">
                    <a:solidFill>
                      <a:prstClr val="black"/>
                    </a:solidFill>
                    <a:latin typeface="Courier Std" pitchFamily="49" charset="0"/>
                    <a:cs typeface="Courier New" panose="02070309020205020404" pitchFamily="49" charset="0"/>
                  </a:rPr>
                  <a:t>b2 = mu - 3;</a:t>
                </a:r>
              </a:p>
              <a:p>
                <a:pPr lvl="0" defTabSz="457200"/>
                <a:r>
                  <a:rPr lang="en-US" sz="1800" dirty="0">
                    <a:solidFill>
                      <a:prstClr val="black"/>
                    </a:solidFill>
                    <a:latin typeface="Courier Std" pitchFamily="49" charset="0"/>
                    <a:cs typeface="Courier New" panose="02070309020205020404" pitchFamily="49" charset="0"/>
                  </a:rPr>
                  <a:t>P2 = (erf((b2−mu)/(s*sqrt(2)))−erf((a2−mu)/(s*sqrt(2))))/2</a:t>
                </a:r>
                <a:endParaRPr lang="en-US" sz="1800" dirty="0">
                  <a:solidFill>
                    <a:prstClr val="black"/>
                  </a:solidFill>
                  <a:latin typeface="Courier Std" pitchFamily="49" charset="0"/>
                </a:endParaRPr>
              </a:p>
              <a:p>
                <a:pPr lvl="0" defTabSz="457200">
                  <a:spcBef>
                    <a:spcPts val="1800"/>
                  </a:spcBef>
                </a:pPr>
                <a:r>
                  <a:rPr lang="en-US" sz="1800" dirty="0">
                    <a:solidFill>
                      <a:prstClr val="black"/>
                    </a:solidFill>
                  </a:rPr>
                  <a:t>Answers: P1 = 0.2536 and P2 = 0.8741. Thus, 25 percent are estimated to be 68 inch or less in height, and 87 percent are estimated to be between 66.3 and 72.3 inch tall.</a:t>
                </a:r>
              </a:p>
            </p:txBody>
          </p:sp>
        </mc:Choice>
        <mc:Fallback xmlns="">
          <p:sp>
            <p:nvSpPr>
              <p:cNvPr id="3" name="Content Placeholder 2">
                <a:extLst>
                  <a:ext uri="{FF2B5EF4-FFF2-40B4-BE49-F238E27FC236}">
                    <a16:creationId xmlns:a16="http://schemas.microsoft.com/office/drawing/2014/main" id="{70742095-5D03-4260-872B-C826B39EF546}"/>
                  </a:ext>
                </a:extLst>
              </p:cNvPr>
              <p:cNvSpPr>
                <a:spLocks noGrp="1" noRot="1" noChangeAspect="1" noMove="1" noResize="1" noEditPoints="1" noAdjustHandles="1" noChangeArrowheads="1" noChangeShapeType="1" noTextEdit="1"/>
              </p:cNvSpPr>
              <p:nvPr>
                <p:ph sz="quarter" idx="11"/>
              </p:nvPr>
            </p:nvSpPr>
            <p:spPr>
              <a:xfrm>
                <a:off x="342900" y="1502229"/>
                <a:ext cx="8172450" cy="4974771"/>
              </a:xfrm>
              <a:blipFill>
                <a:blip r:embed="rId2"/>
                <a:stretch>
                  <a:fillRect l="-597" t="-1102"/>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10BA5C58-76C7-4D5F-B61D-50B5AB4E9AA1}"/>
              </a:ext>
            </a:extLst>
          </p:cNvPr>
          <p:cNvSpPr>
            <a:spLocks noGrp="1"/>
          </p:cNvSpPr>
          <p:nvPr>
            <p:ph type="sldNum" sz="quarter" idx="10"/>
          </p:nvPr>
        </p:nvSpPr>
        <p:spPr/>
        <p:txBody>
          <a:bodyPr/>
          <a:lstStyle/>
          <a:p>
            <a:fld id="{68151E55-6873-49E2-B8D5-2F265E6F1973}" type="slidenum">
              <a:rPr lang="en-US" smtClean="0"/>
              <a:t>24</a:t>
            </a:fld>
            <a:endParaRPr lang="en-US" dirty="0"/>
          </a:p>
        </p:txBody>
      </p:sp>
    </p:spTree>
    <p:extLst>
      <p:ext uri="{BB962C8B-B14F-4D97-AF65-F5344CB8AC3E}">
        <p14:creationId xmlns:p14="http://schemas.microsoft.com/office/powerpoint/2010/main" val="1866398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972A-2FB4-455C-96A8-44A0D5DF8676}"/>
              </a:ext>
            </a:extLst>
          </p:cNvPr>
          <p:cNvSpPr>
            <a:spLocks noGrp="1"/>
          </p:cNvSpPr>
          <p:nvPr>
            <p:ph type="title"/>
          </p:nvPr>
        </p:nvSpPr>
        <p:spPr>
          <a:xfrm>
            <a:off x="1066800" y="136256"/>
            <a:ext cx="7010400" cy="1207959"/>
          </a:xfrm>
        </p:spPr>
        <p:txBody>
          <a:bodyPr/>
          <a:lstStyle/>
          <a:p>
            <a:r>
              <a:rPr lang="en-US" dirty="0"/>
              <a:t>Sums and Differences of Random Variables</a:t>
            </a:r>
          </a:p>
        </p:txBody>
      </p:sp>
      <p:sp>
        <p:nvSpPr>
          <p:cNvPr id="3" name="Content Placeholder 2">
            <a:extLst>
              <a:ext uri="{FF2B5EF4-FFF2-40B4-BE49-F238E27FC236}">
                <a16:creationId xmlns:a16="http://schemas.microsoft.com/office/drawing/2014/main" id="{34550AA5-B310-4C8C-8A35-0FF42210F322}"/>
              </a:ext>
            </a:extLst>
          </p:cNvPr>
          <p:cNvSpPr>
            <a:spLocks noGrp="1"/>
          </p:cNvSpPr>
          <p:nvPr>
            <p:ph sz="quarter" idx="11"/>
          </p:nvPr>
        </p:nvSpPr>
        <p:spPr>
          <a:xfrm>
            <a:off x="342901" y="1499616"/>
            <a:ext cx="7505700" cy="1981772"/>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It can be proved that the mean of the sum (or difference) of two independent normally distributed random variables equals the sum (or difference) of their means, but the variance is always the sum of the two variances. That is, if </a:t>
            </a:r>
            <a:r>
              <a:rPr kumimoji="0" lang="en-US" sz="2400" b="0" i="1"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and </a:t>
            </a:r>
            <a:r>
              <a:rPr kumimoji="0" lang="en-US" sz="2400" b="0" i="1" u="none" strike="noStrike" kern="1200" cap="none" spc="0" normalizeH="0" baseline="0" noProof="0" dirty="0">
                <a:ln>
                  <a:noFill/>
                </a:ln>
                <a:solidFill>
                  <a:prstClr val="black"/>
                </a:solidFill>
                <a:effectLst/>
                <a:uLnTx/>
                <a:uFillTx/>
                <a:ea typeface="+mn-ea"/>
              </a:rPr>
              <a:t>y </a:t>
            </a:r>
            <a:r>
              <a:rPr kumimoji="0" lang="en-US" sz="2400" b="0" i="0" u="none" strike="noStrike" kern="1200" cap="none" spc="0" normalizeH="0" baseline="0" noProof="0" dirty="0">
                <a:ln>
                  <a:noFill/>
                </a:ln>
                <a:solidFill>
                  <a:prstClr val="black"/>
                </a:solidFill>
                <a:effectLst/>
                <a:uLnTx/>
                <a:uFillTx/>
                <a:ea typeface="+mn-ea"/>
              </a:rPr>
              <a:t>are normally distributed with means</a:t>
            </a:r>
          </a:p>
        </p:txBody>
      </p:sp>
      <p:graphicFrame>
        <p:nvGraphicFramePr>
          <p:cNvPr id="18" name="Object 17">
            <a:extLst>
              <a:ext uri="{FF2B5EF4-FFF2-40B4-BE49-F238E27FC236}">
                <a16:creationId xmlns:a16="http://schemas.microsoft.com/office/drawing/2014/main" id="{8BB65022-3AB8-443A-B240-B12B31D4850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20649023"/>
              </p:ext>
            </p:extLst>
          </p:nvPr>
        </p:nvGraphicFramePr>
        <p:xfrm>
          <a:off x="5785439" y="2989978"/>
          <a:ext cx="396240" cy="475488"/>
        </p:xfrm>
        <a:graphic>
          <a:graphicData uri="http://schemas.openxmlformats.org/presentationml/2006/ole">
            <mc:AlternateContent xmlns:mc="http://schemas.openxmlformats.org/markup-compatibility/2006">
              <mc:Choice xmlns:v="urn:schemas-microsoft-com:vml" Requires="v">
                <p:oleObj name="Equation" r:id="rId2" imgW="190440" imgH="228600" progId="Equation.DSMT4">
                  <p:embed/>
                </p:oleObj>
              </mc:Choice>
              <mc:Fallback>
                <p:oleObj name="Equation" r:id="rId2" imgW="190440" imgH="228600" progId="Equation.DSMT4">
                  <p:embed/>
                  <p:pic>
                    <p:nvPicPr>
                      <p:cNvPr id="0" name=""/>
                      <p:cNvPicPr/>
                      <p:nvPr/>
                    </p:nvPicPr>
                    <p:blipFill>
                      <a:blip r:embed="rId3"/>
                      <a:stretch>
                        <a:fillRect/>
                      </a:stretch>
                    </p:blipFill>
                    <p:spPr>
                      <a:xfrm>
                        <a:off x="5785439" y="2989978"/>
                        <a:ext cx="396240" cy="47548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327C1F7E-0952-44DE-BDF4-8B1DC8F7F10B}"/>
              </a:ext>
            </a:extLst>
          </p:cNvPr>
          <p:cNvSpPr>
            <a:spLocks noGrp="1"/>
          </p:cNvSpPr>
          <p:nvPr>
            <p:ph sz="quarter" idx="14"/>
          </p:nvPr>
        </p:nvSpPr>
        <p:spPr>
          <a:xfrm>
            <a:off x="6095023" y="2964060"/>
            <a:ext cx="844733" cy="424427"/>
          </a:xfrm>
        </p:spPr>
        <p:txBody>
          <a:bodyPr>
            <a:normAutofit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a:t>
            </a:r>
            <a:endParaRPr lang="en-US" dirty="0"/>
          </a:p>
        </p:txBody>
      </p:sp>
      <p:graphicFrame>
        <p:nvGraphicFramePr>
          <p:cNvPr id="19" name="Object 18">
            <a:extLst>
              <a:ext uri="{FF2B5EF4-FFF2-40B4-BE49-F238E27FC236}">
                <a16:creationId xmlns:a16="http://schemas.microsoft.com/office/drawing/2014/main" id="{31E912CC-7A55-4A45-A481-1868FEA3E028}"/>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47347381"/>
              </p:ext>
            </p:extLst>
          </p:nvPr>
        </p:nvGraphicFramePr>
        <p:xfrm>
          <a:off x="6654800" y="3005138"/>
          <a:ext cx="474663" cy="476250"/>
        </p:xfrm>
        <a:graphic>
          <a:graphicData uri="http://schemas.openxmlformats.org/presentationml/2006/ole">
            <mc:AlternateContent xmlns:mc="http://schemas.openxmlformats.org/markup-compatibility/2006">
              <mc:Choice xmlns:v="urn:schemas-microsoft-com:vml" Requires="v">
                <p:oleObj name="Equation" r:id="rId4" imgW="241200" imgH="241200" progId="Equation.DSMT4">
                  <p:embed/>
                </p:oleObj>
              </mc:Choice>
              <mc:Fallback>
                <p:oleObj name="Equation" r:id="rId4" imgW="241200" imgH="241200" progId="Equation.DSMT4">
                  <p:embed/>
                  <p:pic>
                    <p:nvPicPr>
                      <p:cNvPr id="0" name=""/>
                      <p:cNvPicPr/>
                      <p:nvPr/>
                    </p:nvPicPr>
                    <p:blipFill>
                      <a:blip r:embed="rId5"/>
                      <a:stretch>
                        <a:fillRect/>
                      </a:stretch>
                    </p:blipFill>
                    <p:spPr>
                      <a:xfrm>
                        <a:off x="6654800" y="3005138"/>
                        <a:ext cx="474663" cy="47625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8EF8D05-7163-44C4-9EEA-D7D71DECD95A}"/>
              </a:ext>
            </a:extLst>
          </p:cNvPr>
          <p:cNvSpPr>
            <a:spLocks noGrp="1"/>
          </p:cNvSpPr>
          <p:nvPr>
            <p:ph sz="quarter" idx="15"/>
          </p:nvPr>
        </p:nvSpPr>
        <p:spPr>
          <a:xfrm>
            <a:off x="7060803" y="2961403"/>
            <a:ext cx="704850" cy="408955"/>
          </a:xfrm>
        </p:spPr>
        <p:txBody>
          <a:bodyPr>
            <a:normAutofit fontScale="92500"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a:t>
            </a:r>
            <a:endParaRPr lang="en-US" dirty="0"/>
          </a:p>
        </p:txBody>
      </p:sp>
      <p:sp>
        <p:nvSpPr>
          <p:cNvPr id="6" name="Content Placeholder 5">
            <a:extLst>
              <a:ext uri="{FF2B5EF4-FFF2-40B4-BE49-F238E27FC236}">
                <a16:creationId xmlns:a16="http://schemas.microsoft.com/office/drawing/2014/main" id="{C1149C0C-4A01-44F0-BFD9-8798E76F6114}"/>
              </a:ext>
            </a:extLst>
          </p:cNvPr>
          <p:cNvSpPr>
            <a:spLocks noGrp="1"/>
          </p:cNvSpPr>
          <p:nvPr>
            <p:ph sz="quarter" idx="16"/>
          </p:nvPr>
        </p:nvSpPr>
        <p:spPr>
          <a:xfrm>
            <a:off x="342901" y="3329750"/>
            <a:ext cx="1428750" cy="460477"/>
          </a:xfrm>
        </p:spPr>
        <p:txBody>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variances</a:t>
            </a:r>
            <a:endParaRPr lang="en-US" dirty="0"/>
          </a:p>
        </p:txBody>
      </p:sp>
      <p:graphicFrame>
        <p:nvGraphicFramePr>
          <p:cNvPr id="20" name="Object 19">
            <a:extLst>
              <a:ext uri="{FF2B5EF4-FFF2-40B4-BE49-F238E27FC236}">
                <a16:creationId xmlns:a16="http://schemas.microsoft.com/office/drawing/2014/main" id="{461BB18E-C345-48B5-A389-9D25F53EE212}"/>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18009441"/>
              </p:ext>
            </p:extLst>
          </p:nvPr>
        </p:nvGraphicFramePr>
        <p:xfrm>
          <a:off x="1625440" y="3351181"/>
          <a:ext cx="396240" cy="475488"/>
        </p:xfrm>
        <a:graphic>
          <a:graphicData uri="http://schemas.openxmlformats.org/presentationml/2006/ole">
            <mc:AlternateContent xmlns:mc="http://schemas.openxmlformats.org/markup-compatibility/2006">
              <mc:Choice xmlns:v="urn:schemas-microsoft-com:vml" Requires="v">
                <p:oleObj name="Equation" r:id="rId6" imgW="190440" imgH="228600" progId="Equation.DSMT4">
                  <p:embed/>
                </p:oleObj>
              </mc:Choice>
              <mc:Fallback>
                <p:oleObj name="Equation" r:id="rId6" imgW="190440" imgH="228600" progId="Equation.DSMT4">
                  <p:embed/>
                  <p:pic>
                    <p:nvPicPr>
                      <p:cNvPr id="0" name=""/>
                      <p:cNvPicPr/>
                      <p:nvPr/>
                    </p:nvPicPr>
                    <p:blipFill>
                      <a:blip r:embed="rId7"/>
                      <a:stretch>
                        <a:fillRect/>
                      </a:stretch>
                    </p:blipFill>
                    <p:spPr>
                      <a:xfrm>
                        <a:off x="1625440" y="3351181"/>
                        <a:ext cx="396240" cy="47548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9AD59067-4EB3-4F34-8A18-47A7E6672315}"/>
              </a:ext>
            </a:extLst>
          </p:cNvPr>
          <p:cNvSpPr>
            <a:spLocks noGrp="1"/>
          </p:cNvSpPr>
          <p:nvPr>
            <p:ph sz="quarter" idx="17"/>
          </p:nvPr>
        </p:nvSpPr>
        <p:spPr>
          <a:xfrm>
            <a:off x="1993105" y="3328956"/>
            <a:ext cx="723900" cy="418896"/>
          </a:xfrm>
        </p:spPr>
        <p:txBody>
          <a:bodyPr>
            <a:normAutofit fontScale="92500" lnSpcReduction="10000"/>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a:t>
            </a:r>
            <a:endParaRPr lang="en-US" dirty="0"/>
          </a:p>
        </p:txBody>
      </p:sp>
      <p:graphicFrame>
        <p:nvGraphicFramePr>
          <p:cNvPr id="21" name="Object 20">
            <a:extLst>
              <a:ext uri="{FF2B5EF4-FFF2-40B4-BE49-F238E27FC236}">
                <a16:creationId xmlns:a16="http://schemas.microsoft.com/office/drawing/2014/main" id="{76E36968-50DC-4238-B501-E9009FB18A69}"/>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551335822"/>
              </p:ext>
            </p:extLst>
          </p:nvPr>
        </p:nvGraphicFramePr>
        <p:xfrm>
          <a:off x="2585881" y="3369437"/>
          <a:ext cx="500514" cy="475488"/>
        </p:xfrm>
        <a:graphic>
          <a:graphicData uri="http://schemas.openxmlformats.org/presentationml/2006/ole">
            <mc:AlternateContent xmlns:mc="http://schemas.openxmlformats.org/markup-compatibility/2006">
              <mc:Choice xmlns:v="urn:schemas-microsoft-com:vml" Requires="v">
                <p:oleObj name="Equation" r:id="rId8" imgW="253800" imgH="241200" progId="Equation.DSMT4">
                  <p:embed/>
                </p:oleObj>
              </mc:Choice>
              <mc:Fallback>
                <p:oleObj name="Equation" r:id="rId8" imgW="253800" imgH="241200" progId="Equation.DSMT4">
                  <p:embed/>
                  <p:pic>
                    <p:nvPicPr>
                      <p:cNvPr id="0" name=""/>
                      <p:cNvPicPr/>
                      <p:nvPr/>
                    </p:nvPicPr>
                    <p:blipFill>
                      <a:blip r:embed="rId9"/>
                      <a:stretch>
                        <a:fillRect/>
                      </a:stretch>
                    </p:blipFill>
                    <p:spPr>
                      <a:xfrm>
                        <a:off x="2585881" y="3369437"/>
                        <a:ext cx="500514" cy="47548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E80BD301-25D0-4F9C-B3F3-C8542E0CA17B}"/>
                  </a:ext>
                </a:extLst>
              </p:cNvPr>
              <p:cNvSpPr>
                <a:spLocks noGrp="1"/>
              </p:cNvSpPr>
              <p:nvPr>
                <p:ph sz="quarter" idx="18"/>
              </p:nvPr>
            </p:nvSpPr>
            <p:spPr>
              <a:xfrm>
                <a:off x="3012678" y="3328956"/>
                <a:ext cx="4752975" cy="481982"/>
              </a:xfrm>
            </p:spPr>
            <p:txBody>
              <a:bodyPr/>
              <a:lstStyle/>
              <a:p>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if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ν</a:t>
                </a:r>
                <a:r>
                  <a:rPr kumimoji="0" lang="en-US" sz="2400" b="0" i="1" u="none" strike="noStrike" kern="1200" cap="none" spc="0" normalizeH="0" baseline="0" noProof="0" dirty="0">
                    <a:ln>
                      <a:noFill/>
                    </a:ln>
                    <a:solidFill>
                      <a:prstClr val="black"/>
                    </a:solidFill>
                    <a:effectLst/>
                    <a:uLnTx/>
                    <a:uFillTx/>
                    <a:latin typeface="Symbol" pitchFamily="18" charset="2"/>
                    <a:ea typeface="+mn-ea"/>
                    <a:cs typeface="Times New Roman" panose="02020603050405020304" pitchFamily="18" charset="0"/>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Symbol" pitchFamily="18" charset="2"/>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then</a:t>
                </a:r>
                <a:endParaRPr lang="en-US" dirty="0"/>
              </a:p>
            </p:txBody>
          </p:sp>
        </mc:Choice>
        <mc:Fallback xmlns="">
          <p:sp>
            <p:nvSpPr>
              <p:cNvPr id="8" name="Content Placeholder 7">
                <a:extLst>
                  <a:ext uri="{FF2B5EF4-FFF2-40B4-BE49-F238E27FC236}">
                    <a16:creationId xmlns:a16="http://schemas.microsoft.com/office/drawing/2014/main" id="{E80BD301-25D0-4F9C-B3F3-C8542E0CA17B}"/>
                  </a:ext>
                </a:extLst>
              </p:cNvPr>
              <p:cNvSpPr>
                <a:spLocks noGrp="1" noRot="1" noChangeAspect="1" noMove="1" noResize="1" noEditPoints="1" noAdjustHandles="1" noChangeArrowheads="1" noChangeShapeType="1" noTextEdit="1"/>
              </p:cNvSpPr>
              <p:nvPr>
                <p:ph sz="quarter" idx="18"/>
              </p:nvPr>
            </p:nvSpPr>
            <p:spPr>
              <a:xfrm>
                <a:off x="3012678" y="3328956"/>
                <a:ext cx="4752975" cy="481982"/>
              </a:xfrm>
              <a:blipFill>
                <a:blip r:embed="rId11"/>
                <a:stretch>
                  <a:fillRect l="-1923" t="-10127" b="-24051"/>
                </a:stretch>
              </a:blipFill>
            </p:spPr>
            <p:txBody>
              <a:bodyPr/>
              <a:lstStyle/>
              <a:p>
                <a:r>
                  <a:rPr lang="en-US">
                    <a:noFill/>
                  </a:rPr>
                  <a:t> </a:t>
                </a:r>
              </a:p>
            </p:txBody>
          </p:sp>
        </mc:Fallback>
      </mc:AlternateContent>
      <p:sp>
        <p:nvSpPr>
          <p:cNvPr id="17" name="Slide Number Placeholder 16">
            <a:extLst>
              <a:ext uri="{FF2B5EF4-FFF2-40B4-BE49-F238E27FC236}">
                <a16:creationId xmlns:a16="http://schemas.microsoft.com/office/drawing/2014/main" id="{877F79F8-E10B-403A-9E20-BB39134EE851}"/>
              </a:ext>
            </a:extLst>
          </p:cNvPr>
          <p:cNvSpPr>
            <a:spLocks noGrp="1"/>
          </p:cNvSpPr>
          <p:nvPr>
            <p:ph type="sldNum" sz="quarter" idx="10"/>
          </p:nvPr>
        </p:nvSpPr>
        <p:spPr/>
        <p:txBody>
          <a:bodyPr/>
          <a:lstStyle/>
          <a:p>
            <a:fld id="{68151E55-6873-49E2-B8D5-2F265E6F1973}" type="slidenum">
              <a:rPr lang="en-US" smtClean="0"/>
              <a:t>25</a:t>
            </a:fld>
            <a:endParaRPr lang="en-US" dirty="0"/>
          </a:p>
        </p:txBody>
      </p:sp>
      <p:pic>
        <p:nvPicPr>
          <p:cNvPr id="10" name="Picture 9">
            <a:extLst>
              <a:ext uri="{FF2B5EF4-FFF2-40B4-BE49-F238E27FC236}">
                <a16:creationId xmlns:a16="http://schemas.microsoft.com/office/drawing/2014/main" id="{40979672-CD06-9860-0A97-BB0CCB4125F3}"/>
              </a:ext>
            </a:extLst>
          </p:cNvPr>
          <p:cNvPicPr>
            <a:picLocks noChangeAspect="1"/>
          </p:cNvPicPr>
          <p:nvPr/>
        </p:nvPicPr>
        <p:blipFill>
          <a:blip r:embed="rId12"/>
          <a:stretch>
            <a:fillRect/>
          </a:stretch>
        </p:blipFill>
        <p:spPr>
          <a:xfrm>
            <a:off x="2355055" y="4175833"/>
            <a:ext cx="3826624" cy="2267629"/>
          </a:xfrm>
          <a:prstGeom prst="rect">
            <a:avLst/>
          </a:prstGeom>
        </p:spPr>
      </p:pic>
    </p:spTree>
    <p:extLst>
      <p:ext uri="{BB962C8B-B14F-4D97-AF65-F5344CB8AC3E}">
        <p14:creationId xmlns:p14="http://schemas.microsoft.com/office/powerpoint/2010/main" val="879879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704-A862-49D7-9864-D3CE5FB49999}"/>
              </a:ext>
            </a:extLst>
          </p:cNvPr>
          <p:cNvSpPr>
            <a:spLocks noGrp="1"/>
          </p:cNvSpPr>
          <p:nvPr>
            <p:ph type="title"/>
          </p:nvPr>
        </p:nvSpPr>
        <p:spPr/>
        <p:txBody>
          <a:bodyPr>
            <a:normAutofit/>
          </a:bodyPr>
          <a:lstStyle/>
          <a:p>
            <a:r>
              <a:rPr lang="en-US" dirty="0"/>
              <a:t>Random Number Generation</a:t>
            </a:r>
            <a:endParaRPr lang="en-US" sz="1600" dirty="0"/>
          </a:p>
        </p:txBody>
      </p:sp>
      <p:sp>
        <p:nvSpPr>
          <p:cNvPr id="3" name="Content Placeholder 2">
            <a:extLst>
              <a:ext uri="{FF2B5EF4-FFF2-40B4-BE49-F238E27FC236}">
                <a16:creationId xmlns:a16="http://schemas.microsoft.com/office/drawing/2014/main" id="{E072F2D1-7C96-43D8-8AB4-FACFAA2337B7}"/>
              </a:ext>
            </a:extLst>
          </p:cNvPr>
          <p:cNvSpPr>
            <a:spLocks noGrp="1"/>
          </p:cNvSpPr>
          <p:nvPr>
            <p:ph sz="quarter" idx="11"/>
          </p:nvPr>
        </p:nvSpPr>
        <p:spPr>
          <a:xfrm>
            <a:off x="342900" y="1502229"/>
            <a:ext cx="8105775" cy="474617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The MATLAB function rand generates random numbers uniformly distributed over the </a:t>
            </a:r>
            <a:r>
              <a:rPr kumimoji="0" lang="en-US" sz="2200" b="0" i="1" u="none" strike="noStrike" kern="1200" cap="none" spc="0" normalizeH="0" baseline="0" noProof="0" dirty="0">
                <a:ln>
                  <a:noFill/>
                </a:ln>
                <a:solidFill>
                  <a:prstClr val="black"/>
                </a:solidFill>
                <a:effectLst/>
                <a:uLnTx/>
                <a:uFillTx/>
                <a:ea typeface="+mn-ea"/>
              </a:rPr>
              <a:t>open </a:t>
            </a:r>
            <a:r>
              <a:rPr kumimoji="0" lang="en-US" sz="2200" b="0" i="0" u="none" strike="noStrike" kern="1200" cap="none" spc="0" normalizeH="0" baseline="0" noProof="0" dirty="0">
                <a:ln>
                  <a:noFill/>
                </a:ln>
                <a:solidFill>
                  <a:prstClr val="black"/>
                </a:solidFill>
                <a:effectLst/>
                <a:uLnTx/>
                <a:uFillTx/>
                <a:ea typeface="+mn-ea"/>
              </a:rPr>
              <a:t>interval (0,1) using an algorithm called a </a:t>
            </a:r>
            <a:r>
              <a:rPr kumimoji="0" lang="en-US" sz="2200" b="0" i="1" u="none" strike="noStrike" kern="1200" cap="none" spc="0" normalizeH="0" baseline="0" noProof="0" dirty="0">
                <a:ln>
                  <a:noFill/>
                </a:ln>
                <a:solidFill>
                  <a:prstClr val="black"/>
                </a:solidFill>
                <a:effectLst/>
                <a:uLnTx/>
                <a:uFillTx/>
                <a:ea typeface="+mn-ea"/>
              </a:rPr>
              <a:t>random number generator</a:t>
            </a:r>
            <a:r>
              <a:rPr kumimoji="0" lang="en-US" sz="2200" b="0" i="0" u="none" strike="noStrike" kern="1200" cap="none" spc="0" normalizeH="0" baseline="0" noProof="0" dirty="0">
                <a:ln>
                  <a:noFill/>
                </a:ln>
                <a:solidFill>
                  <a:prstClr val="black"/>
                </a:solidFill>
                <a:effectLst/>
                <a:uLnTx/>
                <a:uFillTx/>
                <a:ea typeface="+mn-ea"/>
              </a:rPr>
              <a:t>, which requires a “</a:t>
            </a:r>
            <a:r>
              <a:rPr kumimoji="0" lang="en-US" sz="2200" b="0" i="1" u="none" strike="noStrike" kern="1200" cap="none" spc="0" normalizeH="0" baseline="0" noProof="0" dirty="0">
                <a:ln>
                  <a:noFill/>
                </a:ln>
                <a:solidFill>
                  <a:prstClr val="black"/>
                </a:solidFill>
                <a:effectLst/>
                <a:uLnTx/>
                <a:uFillTx/>
                <a:ea typeface="+mn-ea"/>
              </a:rPr>
              <a:t>seed</a:t>
            </a:r>
            <a:r>
              <a:rPr kumimoji="0" lang="en-US" sz="2200" b="0" i="0" u="none" strike="noStrike" kern="1200" cap="none" spc="0" normalizeH="0" baseline="0" noProof="0" dirty="0">
                <a:ln>
                  <a:noFill/>
                </a:ln>
                <a:solidFill>
                  <a:prstClr val="black"/>
                </a:solidFill>
                <a:effectLst/>
                <a:uLnTx/>
                <a:uFillTx/>
                <a:ea typeface="+mn-ea"/>
              </a:rPr>
              <a:t>” number to start. Type rand to obtain a single random number in the open interval (0,1). Typing rand again generates a different number. For example,</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&gt;&gt;rand</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0.7502</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&gt;&gt;rand</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0.5184</a:t>
            </a:r>
          </a:p>
        </p:txBody>
      </p:sp>
      <p:sp>
        <p:nvSpPr>
          <p:cNvPr id="6" name="Slide Number Placeholder 5">
            <a:extLst>
              <a:ext uri="{FF2B5EF4-FFF2-40B4-BE49-F238E27FC236}">
                <a16:creationId xmlns:a16="http://schemas.microsoft.com/office/drawing/2014/main" id="{126C24F8-6414-4919-87E9-C26F9E7C3D23}"/>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255630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704-A862-49D7-9864-D3CE5FB49999}"/>
              </a:ext>
            </a:extLst>
          </p:cNvPr>
          <p:cNvSpPr>
            <a:spLocks noGrp="1"/>
          </p:cNvSpPr>
          <p:nvPr>
            <p:ph type="title"/>
          </p:nvPr>
        </p:nvSpPr>
        <p:spPr/>
        <p:txBody>
          <a:bodyPr>
            <a:normAutofit/>
          </a:bodyPr>
          <a:lstStyle/>
          <a:p>
            <a:r>
              <a:rPr lang="en-US" dirty="0"/>
              <a:t>Random Number Generation</a:t>
            </a:r>
            <a:endParaRPr lang="en-US" sz="1600" dirty="0"/>
          </a:p>
        </p:txBody>
      </p:sp>
      <p:sp>
        <p:nvSpPr>
          <p:cNvPr id="3" name="Content Placeholder 2">
            <a:extLst>
              <a:ext uri="{FF2B5EF4-FFF2-40B4-BE49-F238E27FC236}">
                <a16:creationId xmlns:a16="http://schemas.microsoft.com/office/drawing/2014/main" id="{E072F2D1-7C96-43D8-8AB4-FACFAA2337B7}"/>
              </a:ext>
            </a:extLst>
          </p:cNvPr>
          <p:cNvSpPr>
            <a:spLocks noGrp="1"/>
          </p:cNvSpPr>
          <p:nvPr>
            <p:ph sz="quarter" idx="11"/>
          </p:nvPr>
        </p:nvSpPr>
        <p:spPr>
          <a:xfrm>
            <a:off x="342901" y="1502229"/>
            <a:ext cx="7696200" cy="4746171"/>
          </a:xfrm>
        </p:spPr>
        <p:txBody>
          <a:bodyPr>
            <a:normAutofit lnSpcReduction="10000"/>
          </a:bodyPr>
          <a:lstStyle/>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For example, the following script makes a random choice between two equally probable alternatives and computes the statistics for 100 simulated tosses of a fair coin.</a:t>
            </a:r>
          </a:p>
          <a:p>
            <a:pPr marL="0" marR="0" lvl="0" indent="0" algn="l" defTabSz="457200" rtl="0" eaLnBrk="1" fontAlgn="auto" latinLnBrk="0" hangingPunct="1">
              <a:lnSpc>
                <a:spcPct val="100000"/>
              </a:lnSpc>
              <a:spcBef>
                <a:spcPts val="12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Simulates multiple tosses of a fair coin.</a:t>
            </a:r>
          </a:p>
          <a:p>
            <a:pPr marL="0" marR="0" lvl="0" indent="0" algn="l" defTabSz="457200" rtl="0" eaLnBrk="1" fontAlgn="auto" latinLnBrk="0" hangingPunct="1">
              <a:lnSpc>
                <a:spcPct val="100000"/>
              </a:lnSpc>
              <a:spcBef>
                <a:spcPts val="12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heads = 0;</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tails = 0;</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for k = 1:100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if rand &lt; 0.5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heads = heads + 1;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else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tails = tails + 1;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end</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end</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heads</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tails</a:t>
            </a:r>
          </a:p>
        </p:txBody>
      </p:sp>
      <p:sp>
        <p:nvSpPr>
          <p:cNvPr id="6" name="Slide Number Placeholder 5">
            <a:extLst>
              <a:ext uri="{FF2B5EF4-FFF2-40B4-BE49-F238E27FC236}">
                <a16:creationId xmlns:a16="http://schemas.microsoft.com/office/drawing/2014/main" id="{126C24F8-6414-4919-87E9-C26F9E7C3D23}"/>
              </a:ext>
            </a:extLst>
          </p:cNvPr>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2661788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704-A862-49D7-9864-D3CE5FB49999}"/>
              </a:ext>
            </a:extLst>
          </p:cNvPr>
          <p:cNvSpPr>
            <a:spLocks noGrp="1"/>
          </p:cNvSpPr>
          <p:nvPr>
            <p:ph type="title"/>
          </p:nvPr>
        </p:nvSpPr>
        <p:spPr/>
        <p:txBody>
          <a:bodyPr>
            <a:normAutofit/>
          </a:bodyPr>
          <a:lstStyle/>
          <a:p>
            <a:r>
              <a:rPr lang="en-US" dirty="0"/>
              <a:t>Random Number Generation</a:t>
            </a:r>
            <a:endParaRPr lang="en-US" sz="1600" dirty="0"/>
          </a:p>
        </p:txBody>
      </p:sp>
      <p:sp>
        <p:nvSpPr>
          <p:cNvPr id="3" name="Content Placeholder 2">
            <a:extLst>
              <a:ext uri="{FF2B5EF4-FFF2-40B4-BE49-F238E27FC236}">
                <a16:creationId xmlns:a16="http://schemas.microsoft.com/office/drawing/2014/main" id="{E072F2D1-7C96-43D8-8AB4-FACFAA2337B7}"/>
              </a:ext>
            </a:extLst>
          </p:cNvPr>
          <p:cNvSpPr>
            <a:spLocks noGrp="1"/>
          </p:cNvSpPr>
          <p:nvPr>
            <p:ph sz="quarter" idx="11"/>
          </p:nvPr>
        </p:nvSpPr>
        <p:spPr>
          <a:xfrm>
            <a:off x="342900" y="1349829"/>
            <a:ext cx="8639351" cy="5165271"/>
          </a:xfrm>
        </p:spPr>
        <p:txBody>
          <a:bodyPr>
            <a:normAutofit lnSpcReduction="10000"/>
          </a:bodyPr>
          <a:lstStyle/>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Every time MATLAB starts, the generator is reset to the same state. Therefore, a </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rand</a:t>
            </a:r>
            <a:r>
              <a:rPr kumimoji="0" lang="en-US" sz="2000" b="0" i="0" u="none" strike="noStrike" kern="1200" cap="none" spc="0" normalizeH="0" baseline="0" noProof="0" dirty="0">
                <a:ln>
                  <a:noFill/>
                </a:ln>
                <a:solidFill>
                  <a:prstClr val="black"/>
                </a:solidFill>
                <a:effectLst/>
                <a:uLnTx/>
                <a:uFillTx/>
                <a:ea typeface="+mn-ea"/>
              </a:rPr>
              <a:t> command gives an identical result every time it is executed immediately following startup, and you will see the same sequence you saw in a previous startup.</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To avoid getting the same random number when MATLAB restarts, use the command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rng</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(‘shuffle’) </a:t>
            </a:r>
            <a:r>
              <a:rPr kumimoji="0" lang="en-US" sz="2000" b="0" i="0" u="none" strike="noStrike" kern="1200" cap="none" spc="0" normalizeH="0" baseline="0" noProof="0" dirty="0">
                <a:ln>
                  <a:noFill/>
                </a:ln>
                <a:solidFill>
                  <a:prstClr val="black"/>
                </a:solidFill>
                <a:effectLst/>
                <a:uLnTx/>
                <a:uFillTx/>
                <a:ea typeface="+mn-ea"/>
              </a:rPr>
              <a:t>before calling </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rand</a:t>
            </a:r>
            <a:r>
              <a:rPr kumimoji="0" lang="en-US" sz="2000" b="0" i="0" u="none" strike="noStrike" kern="1200" cap="none" spc="0" normalizeH="0" baseline="0" noProof="0" dirty="0">
                <a:ln>
                  <a:noFill/>
                </a:ln>
                <a:solidFill>
                  <a:prstClr val="black"/>
                </a:solidFill>
                <a:effectLst/>
                <a:uLnTx/>
                <a:uFillTx/>
                <a:ea typeface="+mn-ea"/>
              </a:rPr>
              <a:t>. This initializes the generator based on the current time given by the computer’s CPU clock. To repeat a result obtained at startup without restarting, reset the generator to the startup state by using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rng</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(‘default’)</a:t>
            </a:r>
            <a:r>
              <a:rPr kumimoji="0" lang="en-US" sz="2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000" b="0" i="0" u="none" strike="noStrike" kern="1200" cap="none" spc="0" normalizeH="0" baseline="0" noProof="0" dirty="0">
                <a:ln>
                  <a:noFill/>
                </a:ln>
                <a:solidFill>
                  <a:prstClr val="black"/>
                </a:solidFill>
                <a:effectLst/>
                <a:uLnTx/>
                <a:uFillTx/>
                <a:ea typeface="+mn-ea"/>
              </a:rPr>
              <a:t>For example, </a:t>
            </a:r>
          </a:p>
          <a:p>
            <a:pPr marL="0" marR="0" lvl="0" indent="0" algn="l" defTabSz="457200" rtl="0" eaLnBrk="1" fontAlgn="auto" latinLnBrk="0" hangingPunct="1">
              <a:lnSpc>
                <a:spcPct val="100000"/>
              </a:lnSpc>
              <a:spcBef>
                <a:spcPts val="600"/>
              </a:spcBef>
              <a:spcAft>
                <a:spcPts val="60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ea typeface="+mn-ea"/>
            </a:endParaRP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&gt;&gt;rand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0.7502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rng</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(‘default’)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&gt;&gt;rand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0.7502</a:t>
            </a:r>
          </a:p>
        </p:txBody>
      </p:sp>
      <p:sp>
        <p:nvSpPr>
          <p:cNvPr id="6" name="Slide Number Placeholder 5">
            <a:extLst>
              <a:ext uri="{FF2B5EF4-FFF2-40B4-BE49-F238E27FC236}">
                <a16:creationId xmlns:a16="http://schemas.microsoft.com/office/drawing/2014/main" id="{126C24F8-6414-4919-87E9-C26F9E7C3D23}"/>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3607303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704-A862-49D7-9864-D3CE5FB49999}"/>
              </a:ext>
            </a:extLst>
          </p:cNvPr>
          <p:cNvSpPr>
            <a:spLocks noGrp="1"/>
          </p:cNvSpPr>
          <p:nvPr>
            <p:ph type="title"/>
          </p:nvPr>
        </p:nvSpPr>
        <p:spPr/>
        <p:txBody>
          <a:bodyPr>
            <a:normAutofit/>
          </a:bodyPr>
          <a:lstStyle/>
          <a:p>
            <a:r>
              <a:rPr lang="en-US" dirty="0"/>
              <a:t>Extended Syntax of the </a:t>
            </a:r>
            <a:r>
              <a:rPr lang="en-US" dirty="0">
                <a:latin typeface="Courier Std"/>
              </a:rPr>
              <a:t>rand</a:t>
            </a:r>
            <a:r>
              <a:rPr lang="en-US" dirty="0"/>
              <a:t> Function</a:t>
            </a:r>
            <a:endParaRPr lang="en-US" sz="1600" dirty="0"/>
          </a:p>
        </p:txBody>
      </p:sp>
      <mc:AlternateContent xmlns:mc="http://schemas.openxmlformats.org/markup-compatibility/2006" xmlns:a14="http://schemas.microsoft.com/office/drawing/2010/main">
        <mc:Choice Requires="a14">
          <p:graphicFrame>
            <p:nvGraphicFramePr>
              <p:cNvPr id="5" name="Table 2">
                <a:extLst>
                  <a:ext uri="{FF2B5EF4-FFF2-40B4-BE49-F238E27FC236}">
                    <a16:creationId xmlns:a16="http://schemas.microsoft.com/office/drawing/2014/main" id="{D5EC6FC6-C5DF-42F5-AA62-872E6B6981C5}"/>
                  </a:ext>
                </a:extLst>
              </p:cNvPr>
              <p:cNvGraphicFramePr>
                <a:graphicFrameLocks noGrp="1"/>
              </p:cNvGraphicFramePr>
              <p:nvPr>
                <p:extLst>
                  <p:ext uri="{D42A27DB-BD31-4B8C-83A1-F6EECF244321}">
                    <p14:modId xmlns:p14="http://schemas.microsoft.com/office/powerpoint/2010/main" val="7098977"/>
                  </p:ext>
                </p:extLst>
              </p:nvPr>
            </p:nvGraphicFramePr>
            <p:xfrm>
              <a:off x="877824" y="1828800"/>
              <a:ext cx="7724775" cy="2834641"/>
            </p:xfrm>
            <a:graphic>
              <a:graphicData uri="http://schemas.openxmlformats.org/drawingml/2006/table">
                <a:tbl>
                  <a:tblPr firstRow="1" bandRow="1"/>
                  <a:tblGrid>
                    <a:gridCol w="1788142">
                      <a:extLst>
                        <a:ext uri="{9D8B030D-6E8A-4147-A177-3AD203B41FA5}">
                          <a16:colId xmlns:a16="http://schemas.microsoft.com/office/drawing/2014/main" val="20000"/>
                        </a:ext>
                      </a:extLst>
                    </a:gridCol>
                    <a:gridCol w="5936633">
                      <a:extLst>
                        <a:ext uri="{9D8B030D-6E8A-4147-A177-3AD203B41FA5}">
                          <a16:colId xmlns:a16="http://schemas.microsoft.com/office/drawing/2014/main" val="20001"/>
                        </a:ext>
                      </a:extLst>
                    </a:gridCol>
                  </a:tblGrid>
                  <a:tr h="449392">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b="1" dirty="0">
                              <a:solidFill>
                                <a:schemeClr val="tx1"/>
                              </a:solidFill>
                              <a:latin typeface="Times New Roman" panose="02020603050405020304" pitchFamily="18" charset="0"/>
                              <a:cs typeface="Times New Roman" panose="02020603050405020304" pitchFamily="18" charset="0"/>
                            </a:rPr>
                            <a:t>Command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Courier Std" pitchFamily="49" charset="0"/>
                            </a:rPr>
                            <a:t>rand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 single uniformly distributed random number between  0 and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latin typeface="Courier Std" pitchFamily="49" charset="0"/>
                              <a:cs typeface="Courier New" panose="02070309020205020404" pitchFamily="49" charset="0"/>
                            </a:rPr>
                            <a:t>rand(n)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Generates an </a:t>
                          </a:r>
                          <a:r>
                            <a:rPr lang="en-US" sz="2000" i="1" dirty="0">
                              <a:latin typeface="Times New Roman" panose="02020603050405020304" pitchFamily="18" charset="0"/>
                              <a:cs typeface="Times New Roman" panose="02020603050405020304" pitchFamily="18" charset="0"/>
                            </a:rPr>
                            <a:t>n </a:t>
                          </a:r>
                          <a14:m>
                            <m:oMath xmlns:m="http://schemas.openxmlformats.org/officeDocument/2006/math">
                              <m:r>
                                <a:rPr lang="en-US" sz="2000" b="0" i="1" dirty="0" smtClean="0">
                                  <a:latin typeface="Cambria Math" panose="02040503050406030204" pitchFamily="18" charset="0"/>
                                  <a:ea typeface="Cambria Math"/>
                                </a:rPr>
                                <m:t>×</m:t>
                              </m:r>
                            </m:oMath>
                          </a14:m>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matrix containing uniformly distributed random numbers between 0 and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latin typeface="Courier Std" pitchFamily="49" charset="0"/>
                              <a:cs typeface="Courier New" panose="02070309020205020404" pitchFamily="49" charset="0"/>
                            </a:rPr>
                            <a:t>rand(</a:t>
                          </a:r>
                          <a:r>
                            <a:rPr lang="en-US" sz="1800" dirty="0" err="1">
                              <a:latin typeface="Courier Std" pitchFamily="49" charset="0"/>
                              <a:cs typeface="Courier New" panose="02070309020205020404" pitchFamily="49" charset="0"/>
                            </a:rPr>
                            <a:t>m,n</a:t>
                          </a:r>
                          <a:r>
                            <a:rPr lang="en-US" sz="1800" dirty="0">
                              <a:latin typeface="Courier Std" pitchFamily="49" charset="0"/>
                              <a:cs typeface="Courier New" panose="02070309020205020404" pitchFamily="49" charset="0"/>
                            </a:rPr>
                            <a:t>)</a:t>
                          </a:r>
                          <a:endParaRPr lang="en-US"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an </a:t>
                          </a:r>
                          <a:r>
                            <a:rPr lang="en-US" sz="2000" i="1" dirty="0">
                              <a:latin typeface="Times New Roman" panose="02020603050405020304" pitchFamily="18" charset="0"/>
                              <a:cs typeface="Times New Roman" panose="02020603050405020304" pitchFamily="18" charset="0"/>
                            </a:rPr>
                            <a:t>m </a:t>
                          </a:r>
                          <a14:m>
                            <m:oMath xmlns:m="http://schemas.openxmlformats.org/officeDocument/2006/math">
                              <m:r>
                                <a:rPr lang="en-US" sz="2000" b="0" i="1" dirty="0" smtClean="0">
                                  <a:latin typeface="Cambria Math" panose="02040503050406030204" pitchFamily="18" charset="0"/>
                                  <a:ea typeface="Cambria Math"/>
                                </a:rPr>
                                <m:t>×</m:t>
                              </m:r>
                            </m:oMath>
                          </a14:m>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matrix containing uniformly distributed random numbers between 0 and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mc:Choice>
        <mc:Fallback xmlns="">
          <p:graphicFrame>
            <p:nvGraphicFramePr>
              <p:cNvPr id="5" name="Table 2">
                <a:extLst>
                  <a:ext uri="{FF2B5EF4-FFF2-40B4-BE49-F238E27FC236}">
                    <a16:creationId xmlns:a16="http://schemas.microsoft.com/office/drawing/2014/main" id="{D5EC6FC6-C5DF-42F5-AA62-872E6B6981C5}"/>
                  </a:ext>
                </a:extLst>
              </p:cNvPr>
              <p:cNvGraphicFramePr>
                <a:graphicFrameLocks noGrp="1"/>
              </p:cNvGraphicFramePr>
              <p:nvPr>
                <p:extLst>
                  <p:ext uri="{D42A27DB-BD31-4B8C-83A1-F6EECF244321}">
                    <p14:modId xmlns:p14="http://schemas.microsoft.com/office/powerpoint/2010/main" val="7098977"/>
                  </p:ext>
                </p:extLst>
              </p:nvPr>
            </p:nvGraphicFramePr>
            <p:xfrm>
              <a:off x="877824" y="1828800"/>
              <a:ext cx="7724775" cy="2834641"/>
            </p:xfrm>
            <a:graphic>
              <a:graphicData uri="http://schemas.openxmlformats.org/drawingml/2006/table">
                <a:tbl>
                  <a:tblPr firstRow="1" bandRow="1"/>
                  <a:tblGrid>
                    <a:gridCol w="1788142">
                      <a:extLst>
                        <a:ext uri="{9D8B030D-6E8A-4147-A177-3AD203B41FA5}">
                          <a16:colId xmlns:a16="http://schemas.microsoft.com/office/drawing/2014/main" val="20000"/>
                        </a:ext>
                      </a:extLst>
                    </a:gridCol>
                    <a:gridCol w="5936633">
                      <a:extLst>
                        <a:ext uri="{9D8B030D-6E8A-4147-A177-3AD203B41FA5}">
                          <a16:colId xmlns:a16="http://schemas.microsoft.com/office/drawing/2014/main" val="20001"/>
                        </a:ext>
                      </a:extLst>
                    </a:gridCol>
                  </a:tblGrid>
                  <a:tr h="449392">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b="1" dirty="0">
                              <a:solidFill>
                                <a:schemeClr val="tx1"/>
                              </a:solidFill>
                              <a:latin typeface="Times New Roman" panose="02020603050405020304" pitchFamily="18" charset="0"/>
                              <a:cs typeface="Times New Roman" panose="02020603050405020304" pitchFamily="18" charset="0"/>
                            </a:rPr>
                            <a:t>Command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dirty="0">
                              <a:solidFill>
                                <a:schemeClr val="tx1"/>
                              </a:solidFill>
                              <a:latin typeface="Courier Std" pitchFamily="49" charset="0"/>
                            </a:rPr>
                            <a:t>rand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 single uniformly distributed random number between  0 and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latin typeface="Courier Std" pitchFamily="49" charset="0"/>
                              <a:cs typeface="Courier New" panose="02070309020205020404" pitchFamily="49" charset="0"/>
                            </a:rPr>
                            <a:t>rand(n)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30390" t="-161538" r="-411" b="-102308"/>
                          </a:stretch>
                        </a:blipFill>
                      </a:tcPr>
                    </a:tc>
                    <a:extLst>
                      <a:ext uri="{0D108BD9-81ED-4DB2-BD59-A6C34878D82A}">
                        <a16:rowId xmlns:a16="http://schemas.microsoft.com/office/drawing/2014/main" val="10002"/>
                      </a:ext>
                    </a:extLst>
                  </a:tr>
                  <a:tr h="795083">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a:latin typeface="Courier Std" pitchFamily="49" charset="0"/>
                              <a:cs typeface="Courier New" panose="02070309020205020404" pitchFamily="49" charset="0"/>
                            </a:rPr>
                            <a:t>rand(</a:t>
                          </a:r>
                          <a:r>
                            <a:rPr lang="en-US" sz="1800" dirty="0" err="1">
                              <a:latin typeface="Courier Std" pitchFamily="49" charset="0"/>
                              <a:cs typeface="Courier New" panose="02070309020205020404" pitchFamily="49" charset="0"/>
                            </a:rPr>
                            <a:t>m,n</a:t>
                          </a:r>
                          <a:r>
                            <a:rPr lang="en-US" sz="1800" dirty="0">
                              <a:latin typeface="Courier Std" pitchFamily="49" charset="0"/>
                              <a:cs typeface="Courier New" panose="02070309020205020404" pitchFamily="49" charset="0"/>
                            </a:rPr>
                            <a:t>)</a:t>
                          </a:r>
                          <a:endParaRPr lang="en-US"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30390" t="-259542" r="-411" b="-1527"/>
                          </a:stretch>
                        </a:blipFill>
                      </a:tcPr>
                    </a:tc>
                    <a:extLst>
                      <a:ext uri="{0D108BD9-81ED-4DB2-BD59-A6C34878D82A}">
                        <a16:rowId xmlns:a16="http://schemas.microsoft.com/office/drawing/2014/main" val="10003"/>
                      </a:ext>
                    </a:extLst>
                  </a:tr>
                </a:tbl>
              </a:graphicData>
            </a:graphic>
          </p:graphicFrame>
        </mc:Fallback>
      </mc:AlternateContent>
      <p:sp>
        <p:nvSpPr>
          <p:cNvPr id="6" name="Slide Number Placeholder 5">
            <a:extLst>
              <a:ext uri="{FF2B5EF4-FFF2-40B4-BE49-F238E27FC236}">
                <a16:creationId xmlns:a16="http://schemas.microsoft.com/office/drawing/2014/main" id="{126C24F8-6414-4919-87E9-C26F9E7C3D23}"/>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3321216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C5EE-8D1A-CABC-84C0-FB84BF0BFE7D}"/>
              </a:ext>
            </a:extLst>
          </p:cNvPr>
          <p:cNvSpPr>
            <a:spLocks noGrp="1"/>
          </p:cNvSpPr>
          <p:nvPr>
            <p:ph type="title"/>
          </p:nvPr>
        </p:nvSpPr>
        <p:spPr/>
        <p:txBody>
          <a:bodyPr/>
          <a:lstStyle/>
          <a:p>
            <a:r>
              <a:rPr lang="en-US" dirty="0"/>
              <a:t>Statistics and Histograms</a:t>
            </a:r>
          </a:p>
        </p:txBody>
      </p:sp>
      <p:sp>
        <p:nvSpPr>
          <p:cNvPr id="3" name="Content Placeholder 2">
            <a:extLst>
              <a:ext uri="{FF2B5EF4-FFF2-40B4-BE49-F238E27FC236}">
                <a16:creationId xmlns:a16="http://schemas.microsoft.com/office/drawing/2014/main" id="{D9FDC03B-D2E1-4CBE-1844-215AA039D7E7}"/>
              </a:ext>
            </a:extLst>
          </p:cNvPr>
          <p:cNvSpPr>
            <a:spLocks noGrp="1"/>
          </p:cNvSpPr>
          <p:nvPr>
            <p:ph sz="quarter" idx="11"/>
          </p:nvPr>
        </p:nvSpPr>
        <p:spPr/>
        <p:txBody>
          <a:bodyPr>
            <a:normAutofit/>
          </a:bodyPr>
          <a:lstStyle/>
          <a:p>
            <a:pPr marL="342900" indent="-342900">
              <a:spcAft>
                <a:spcPts val="1200"/>
              </a:spcAft>
              <a:buFont typeface="Arial" panose="020B0604020202020204" pitchFamily="34" charset="0"/>
              <a:buChar char="•"/>
            </a:pPr>
            <a:r>
              <a:rPr lang="en-US" sz="2800" dirty="0"/>
              <a:t>MATLAB provides the mean(x), mode(x), and median(x) functions to compute the mean, mode, and median of the data values stored in x, if x is a vector.</a:t>
            </a:r>
          </a:p>
          <a:p>
            <a:pPr marL="342900" indent="-342900">
              <a:spcAft>
                <a:spcPts val="1200"/>
              </a:spcAft>
              <a:buFont typeface="Arial" panose="020B0604020202020204" pitchFamily="34" charset="0"/>
              <a:buChar char="•"/>
            </a:pPr>
            <a:r>
              <a:rPr lang="en-US" sz="2800" dirty="0"/>
              <a:t>If x is a matrix, a row vector is returned containing the mean (or mode or median) value of each column of x.</a:t>
            </a:r>
          </a:p>
          <a:p>
            <a:pPr marL="342900" indent="-342900">
              <a:spcAft>
                <a:spcPts val="1200"/>
              </a:spcAft>
              <a:buFont typeface="Arial" panose="020B0604020202020204" pitchFamily="34" charset="0"/>
              <a:buChar char="•"/>
            </a:pPr>
            <a:r>
              <a:rPr lang="en-US" sz="2800" dirty="0"/>
              <a:t>A histogram is a plot of the frequency of occurrence of data values versus the values themselves. To plot a histogram, the data must be grouped into subranges, called bins.</a:t>
            </a:r>
          </a:p>
          <a:p>
            <a:pPr>
              <a:spcAft>
                <a:spcPts val="1200"/>
              </a:spcAft>
            </a:pPr>
            <a:endParaRPr lang="en-US" sz="2800" dirty="0"/>
          </a:p>
        </p:txBody>
      </p:sp>
      <p:sp>
        <p:nvSpPr>
          <p:cNvPr id="6" name="Slide Number Placeholder 5">
            <a:extLst>
              <a:ext uri="{FF2B5EF4-FFF2-40B4-BE49-F238E27FC236}">
                <a16:creationId xmlns:a16="http://schemas.microsoft.com/office/drawing/2014/main" id="{DA750F3A-69B6-0B42-659C-2A8E761589A1}"/>
              </a:ext>
            </a:extLst>
          </p:cNvPr>
          <p:cNvSpPr>
            <a:spLocks noGrp="1"/>
          </p:cNvSpPr>
          <p:nvPr>
            <p:ph type="sldNum" sz="quarter" idx="10"/>
          </p:nvPr>
        </p:nvSpPr>
        <p:spPr/>
        <p:txBody>
          <a:bodyPr/>
          <a:lstStyle/>
          <a:p>
            <a:fld id="{68151E55-6873-49E2-B8D5-2F265E6F1973}" type="slidenum">
              <a:rPr lang="en-US" smtClean="0"/>
              <a:t>3</a:t>
            </a:fld>
            <a:endParaRPr lang="en-US" dirty="0"/>
          </a:p>
        </p:txBody>
      </p:sp>
    </p:spTree>
    <p:extLst>
      <p:ext uri="{BB962C8B-B14F-4D97-AF65-F5344CB8AC3E}">
        <p14:creationId xmlns:p14="http://schemas.microsoft.com/office/powerpoint/2010/main" val="2014467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C704-A862-49D7-9864-D3CE5FB49999}"/>
              </a:ext>
            </a:extLst>
          </p:cNvPr>
          <p:cNvSpPr>
            <a:spLocks noGrp="1"/>
          </p:cNvSpPr>
          <p:nvPr>
            <p:ph type="title"/>
          </p:nvPr>
        </p:nvSpPr>
        <p:spPr/>
        <p:txBody>
          <a:bodyPr>
            <a:normAutofit/>
          </a:bodyPr>
          <a:lstStyle/>
          <a:p>
            <a:r>
              <a:rPr lang="en-US" dirty="0"/>
              <a:t>Normally Distributed Random Numbers</a:t>
            </a:r>
            <a:endParaRPr lang="en-US" sz="1600" dirty="0"/>
          </a:p>
        </p:txBody>
      </p:sp>
      <mc:AlternateContent xmlns:mc="http://schemas.openxmlformats.org/markup-compatibility/2006" xmlns:a14="http://schemas.microsoft.com/office/drawing/2010/main">
        <mc:Choice Requires="a14">
          <p:graphicFrame>
            <p:nvGraphicFramePr>
              <p:cNvPr id="7" name="Table 2">
                <a:extLst>
                  <a:ext uri="{FF2B5EF4-FFF2-40B4-BE49-F238E27FC236}">
                    <a16:creationId xmlns:a16="http://schemas.microsoft.com/office/drawing/2014/main" id="{96874281-6DAC-4087-9F7A-A39149A7FC91}"/>
                  </a:ext>
                </a:extLst>
              </p:cNvPr>
              <p:cNvGraphicFramePr>
                <a:graphicFrameLocks noGrp="1"/>
              </p:cNvGraphicFramePr>
              <p:nvPr>
                <p:extLst>
                  <p:ext uri="{D42A27DB-BD31-4B8C-83A1-F6EECF244321}">
                    <p14:modId xmlns:p14="http://schemas.microsoft.com/office/powerpoint/2010/main" val="558116218"/>
                  </p:ext>
                </p:extLst>
              </p:nvPr>
            </p:nvGraphicFramePr>
            <p:xfrm>
              <a:off x="881063" y="1828801"/>
              <a:ext cx="7381875" cy="3657599"/>
            </p:xfrm>
            <a:graphic>
              <a:graphicData uri="http://schemas.openxmlformats.org/drawingml/2006/table">
                <a:tbl>
                  <a:tblPr firstRow="1" bandRow="1"/>
                  <a:tblGrid>
                    <a:gridCol w="1708767">
                      <a:extLst>
                        <a:ext uri="{9D8B030D-6E8A-4147-A177-3AD203B41FA5}">
                          <a16:colId xmlns:a16="http://schemas.microsoft.com/office/drawing/2014/main" val="20000"/>
                        </a:ext>
                      </a:extLst>
                    </a:gridCol>
                    <a:gridCol w="5673108">
                      <a:extLst>
                        <a:ext uri="{9D8B030D-6E8A-4147-A177-3AD203B41FA5}">
                          <a16:colId xmlns:a16="http://schemas.microsoft.com/office/drawing/2014/main" val="20001"/>
                        </a:ext>
                      </a:extLst>
                    </a:gridCol>
                  </a:tblGrid>
                  <a:tr h="42454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b="1" dirty="0">
                              <a:solidFill>
                                <a:schemeClr val="tx1"/>
                              </a:solidFill>
                              <a:latin typeface="Times New Roman" panose="02020603050405020304" pitchFamily="18" charset="0"/>
                              <a:cs typeface="Times New Roman" panose="02020603050405020304" pitchFamily="18" charset="0"/>
                            </a:rPr>
                            <a:t>Command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randn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 single normally distributed random number having a mean of 0 and a standard deviation of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randn</a:t>
                          </a:r>
                          <a:r>
                            <a:rPr lang="en-US" sz="1800" dirty="0">
                              <a:latin typeface="Courier New" panose="02070309020205020404" pitchFamily="49" charset="0"/>
                              <a:cs typeface="Courier New" panose="02070309020205020404" pitchFamily="49" charset="0"/>
                            </a:rPr>
                            <a:t>(n)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Generates an </a:t>
                          </a:r>
                          <a:r>
                            <a:rPr lang="en-US" sz="2000" i="1" dirty="0">
                              <a:latin typeface="Times New Roman" panose="02020603050405020304" pitchFamily="18" charset="0"/>
                              <a:cs typeface="Times New Roman" panose="02020603050405020304" pitchFamily="18" charset="0"/>
                            </a:rPr>
                            <a:t>n </a:t>
                          </a:r>
                          <a14:m>
                            <m:oMath xmlns:m="http://schemas.openxmlformats.org/officeDocument/2006/math">
                              <m:r>
                                <a:rPr lang="en-US" sz="2000" b="0" i="1" dirty="0" smtClean="0">
                                  <a:latin typeface="Cambria Math" panose="02040503050406030204" pitchFamily="18" charset="0"/>
                                  <a:ea typeface="Cambria Math"/>
                                </a:rPr>
                                <m:t>×</m:t>
                              </m:r>
                            </m:oMath>
                          </a14:m>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matrix containing normally distributed random numbers having a mean of 0 and a standard deviation of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err="1">
                              <a:latin typeface="Courier New" panose="02070309020205020404" pitchFamily="49" charset="0"/>
                              <a:cs typeface="Courier New" panose="02070309020205020404" pitchFamily="49" charset="0"/>
                            </a:rPr>
                            <a:t>randn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m,n</a:t>
                          </a:r>
                          <a:r>
                            <a:rPr lang="en-US" sz="1800" dirty="0"/>
                            <a:t>)</a:t>
                          </a:r>
                          <a:endParaRPr lang="en-US"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an </a:t>
                          </a:r>
                          <a:r>
                            <a:rPr lang="en-US" sz="2000" i="1" dirty="0">
                              <a:latin typeface="Times New Roman" panose="02020603050405020304" pitchFamily="18" charset="0"/>
                              <a:cs typeface="Times New Roman" panose="02020603050405020304" pitchFamily="18" charset="0"/>
                            </a:rPr>
                            <a:t>m </a:t>
                          </a:r>
                          <a14:m>
                            <m:oMath xmlns:m="http://schemas.openxmlformats.org/officeDocument/2006/math">
                              <m:r>
                                <a:rPr lang="en-US" sz="2000" b="0" i="1" dirty="0" smtClean="0">
                                  <a:latin typeface="Cambria Math" panose="02040503050406030204" pitchFamily="18" charset="0"/>
                                  <a:ea typeface="Cambria Math"/>
                                </a:rPr>
                                <m:t>×</m:t>
                              </m:r>
                            </m:oMath>
                          </a14:m>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n </a:t>
                          </a:r>
                          <a:r>
                            <a:rPr lang="en-US" sz="2000" dirty="0">
                              <a:latin typeface="Times New Roman" panose="02020603050405020304" pitchFamily="18" charset="0"/>
                              <a:cs typeface="Times New Roman" panose="02020603050405020304" pitchFamily="18" charset="0"/>
                            </a:rPr>
                            <a:t>matrix containing normally distributed random numbers having a mean of 0 and a standard deviation of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bl>
              </a:graphicData>
            </a:graphic>
          </p:graphicFrame>
        </mc:Choice>
        <mc:Fallback xmlns="">
          <p:graphicFrame>
            <p:nvGraphicFramePr>
              <p:cNvPr id="7" name="Table 2">
                <a:extLst>
                  <a:ext uri="{FF2B5EF4-FFF2-40B4-BE49-F238E27FC236}">
                    <a16:creationId xmlns:a16="http://schemas.microsoft.com/office/drawing/2014/main" id="{96874281-6DAC-4087-9F7A-A39149A7FC91}"/>
                  </a:ext>
                </a:extLst>
              </p:cNvPr>
              <p:cNvGraphicFramePr>
                <a:graphicFrameLocks noGrp="1"/>
              </p:cNvGraphicFramePr>
              <p:nvPr>
                <p:extLst>
                  <p:ext uri="{D42A27DB-BD31-4B8C-83A1-F6EECF244321}">
                    <p14:modId xmlns:p14="http://schemas.microsoft.com/office/powerpoint/2010/main" val="558116218"/>
                  </p:ext>
                </p:extLst>
              </p:nvPr>
            </p:nvGraphicFramePr>
            <p:xfrm>
              <a:off x="881063" y="1828801"/>
              <a:ext cx="7381875" cy="3657599"/>
            </p:xfrm>
            <a:graphic>
              <a:graphicData uri="http://schemas.openxmlformats.org/drawingml/2006/table">
                <a:tbl>
                  <a:tblPr firstRow="1" bandRow="1"/>
                  <a:tblGrid>
                    <a:gridCol w="1708767">
                      <a:extLst>
                        <a:ext uri="{9D8B030D-6E8A-4147-A177-3AD203B41FA5}">
                          <a16:colId xmlns:a16="http://schemas.microsoft.com/office/drawing/2014/main" val="20000"/>
                        </a:ext>
                      </a:extLst>
                    </a:gridCol>
                    <a:gridCol w="5673108">
                      <a:extLst>
                        <a:ext uri="{9D8B030D-6E8A-4147-A177-3AD203B41FA5}">
                          <a16:colId xmlns:a16="http://schemas.microsoft.com/office/drawing/2014/main" val="20001"/>
                        </a:ext>
                      </a:extLst>
                    </a:gridCol>
                  </a:tblGrid>
                  <a:tr h="424544">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800" b="1" dirty="0">
                              <a:solidFill>
                                <a:schemeClr val="tx1"/>
                              </a:solidFill>
                              <a:latin typeface="Times New Roman" panose="02020603050405020304" pitchFamily="18" charset="0"/>
                              <a:cs typeface="Times New Roman" panose="02020603050405020304" pitchFamily="18" charset="0"/>
                            </a:rPr>
                            <a:t>Command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altLang="en-US" sz="2000" b="1" dirty="0">
                              <a:solidFill>
                                <a:schemeClr val="tx1"/>
                              </a:solidFill>
                              <a:latin typeface="Times New Roman" panose="02020603050405020304" pitchFamily="18" charset="0"/>
                              <a:cs typeface="Times New Roman" panose="02020603050405020304" pitchFamily="18" charset="0"/>
                            </a:rPr>
                            <a:t>Description</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randn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latin typeface="Times New Roman" panose="02020603050405020304" pitchFamily="18" charset="0"/>
                              <a:cs typeface="Times New Roman" panose="02020603050405020304" pitchFamily="18" charset="0"/>
                            </a:rPr>
                            <a:t>Generates a single normally distributed random number having a mean of 0 and a standard deviation of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err="1">
                              <a:latin typeface="Courier New" panose="02070309020205020404" pitchFamily="49" charset="0"/>
                              <a:cs typeface="Courier New" panose="02070309020205020404" pitchFamily="49" charset="0"/>
                            </a:rPr>
                            <a:t>randn</a:t>
                          </a:r>
                          <a:r>
                            <a:rPr lang="en-US" sz="1800" dirty="0">
                              <a:latin typeface="Courier New" panose="02070309020205020404" pitchFamily="49" charset="0"/>
                              <a:cs typeface="Courier New" panose="02070309020205020404" pitchFamily="49" charset="0"/>
                            </a:rPr>
                            <a:t>(n)</a:t>
                          </a:r>
                          <a:endParaRPr lang="en-US" altLang="en-US" sz="1800"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30290" t="-141808" r="-430" b="-103390"/>
                          </a:stretch>
                        </a:blipFill>
                      </a:tcPr>
                    </a:tc>
                    <a:extLst>
                      <a:ext uri="{0D108BD9-81ED-4DB2-BD59-A6C34878D82A}">
                        <a16:rowId xmlns:a16="http://schemas.microsoft.com/office/drawing/2014/main" val="10002"/>
                      </a:ext>
                    </a:extLst>
                  </a:tr>
                  <a:tr h="107768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1800" dirty="0" err="1">
                              <a:latin typeface="Courier New" panose="02070309020205020404" pitchFamily="49" charset="0"/>
                              <a:cs typeface="Courier New" panose="02070309020205020404" pitchFamily="49" charset="0"/>
                            </a:rPr>
                            <a:t>randn</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m,n</a:t>
                          </a:r>
                          <a:r>
                            <a:rPr lang="en-US" sz="1800" dirty="0"/>
                            <a:t>)</a:t>
                          </a:r>
                          <a:endParaRPr lang="en-US" dirty="0">
                            <a:solidFill>
                              <a:schemeClr val="tx1"/>
                            </a:solidFill>
                            <a:latin typeface="Courier Std" pitchFamily="49"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a:blip r:embed="rId2"/>
                          <a:stretch>
                            <a:fillRect l="-30290" t="-241808" r="-430" b="-3390"/>
                          </a:stretch>
                        </a:blipFill>
                      </a:tcPr>
                    </a:tc>
                    <a:extLst>
                      <a:ext uri="{0D108BD9-81ED-4DB2-BD59-A6C34878D82A}">
                        <a16:rowId xmlns:a16="http://schemas.microsoft.com/office/drawing/2014/main" val="10003"/>
                      </a:ext>
                    </a:extLst>
                  </a:tr>
                </a:tbl>
              </a:graphicData>
            </a:graphic>
          </p:graphicFrame>
        </mc:Fallback>
      </mc:AlternateContent>
      <p:sp>
        <p:nvSpPr>
          <p:cNvPr id="6" name="Slide Number Placeholder 5">
            <a:extLst>
              <a:ext uri="{FF2B5EF4-FFF2-40B4-BE49-F238E27FC236}">
                <a16:creationId xmlns:a16="http://schemas.microsoft.com/office/drawing/2014/main" id="{126C24F8-6414-4919-87E9-C26F9E7C3D23}"/>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17749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95375" y="26691"/>
            <a:ext cx="6953250" cy="1207008"/>
          </a:xfrm>
        </p:spPr>
        <p:txBody>
          <a:bodyPr/>
          <a:lstStyle/>
          <a:p>
            <a:r>
              <a:rPr lang="en-US" dirty="0"/>
              <a:t>Example</a:t>
            </a:r>
          </a:p>
        </p:txBody>
      </p:sp>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31</a:t>
            </a:fld>
            <a:endParaRPr lang="en-US" dirty="0"/>
          </a:p>
        </p:txBody>
      </p:sp>
      <p:sp>
        <p:nvSpPr>
          <p:cNvPr id="12" name="TextBox 11">
            <a:extLst>
              <a:ext uri="{FF2B5EF4-FFF2-40B4-BE49-F238E27FC236}">
                <a16:creationId xmlns:a16="http://schemas.microsoft.com/office/drawing/2014/main" id="{7C9B3A42-EDFB-259D-194F-62CFB862F1C2}"/>
              </a:ext>
            </a:extLst>
          </p:cNvPr>
          <p:cNvSpPr txBox="1"/>
          <p:nvPr/>
        </p:nvSpPr>
        <p:spPr>
          <a:xfrm>
            <a:off x="312821" y="1041187"/>
            <a:ext cx="8831179" cy="5262979"/>
          </a:xfrm>
          <a:prstGeom prst="rect">
            <a:avLst/>
          </a:prstGeom>
          <a:noFill/>
        </p:spPr>
        <p:txBody>
          <a:bodyPr wrap="square">
            <a:spAutoFit/>
          </a:bodyPr>
          <a:lstStyle/>
          <a:p>
            <a:r>
              <a:rPr lang="en-US" sz="2400" dirty="0"/>
              <a:t>Write a script file to play a simple number guessing game as follows. The script should generate a random integer in the range 1, 2, 3, . . . , 14, 15. It should provide for the player to make repeated guesses of the number, and it should indicate if the player has won or give the player a hint after each wrong guess. The responses and hints are as follows: </a:t>
            </a:r>
          </a:p>
          <a:p>
            <a:r>
              <a:rPr lang="en-US" sz="2400" dirty="0"/>
              <a:t>■ “You won” and then stop the game. </a:t>
            </a:r>
          </a:p>
          <a:p>
            <a:r>
              <a:rPr lang="en-US" sz="2400" dirty="0"/>
              <a:t>■ “Very close” if the guess is within 1 of the correct number. </a:t>
            </a:r>
          </a:p>
          <a:p>
            <a:r>
              <a:rPr lang="en-US" sz="2400" dirty="0"/>
              <a:t>■ “Getting close” if the guess is within 2 or 3 of the correct number. </a:t>
            </a:r>
          </a:p>
          <a:p>
            <a:r>
              <a:rPr lang="en-US" sz="2400" dirty="0"/>
              <a:t>■ “Not close” if the guess is not within 3 of the correct number. </a:t>
            </a:r>
          </a:p>
          <a:p>
            <a:endParaRPr lang="en-US" sz="2400" dirty="0"/>
          </a:p>
          <a:p>
            <a:r>
              <a:rPr lang="en-US" sz="2400" dirty="0"/>
              <a:t>Use </a:t>
            </a:r>
            <a:r>
              <a:rPr lang="en-US" sz="2400" dirty="0" err="1"/>
              <a:t>rng</a:t>
            </a:r>
            <a:r>
              <a:rPr lang="en-US" sz="2400" dirty="0"/>
              <a:t>('shuffle') to seed the random number generator based on the current time</a:t>
            </a:r>
          </a:p>
        </p:txBody>
      </p:sp>
    </p:spTree>
    <p:extLst>
      <p:ext uri="{BB962C8B-B14F-4D97-AF65-F5344CB8AC3E}">
        <p14:creationId xmlns:p14="http://schemas.microsoft.com/office/powerpoint/2010/main" val="3099091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B8D8-91B7-15D4-6B9F-C5BDBA1218FB}"/>
              </a:ext>
            </a:extLst>
          </p:cNvPr>
          <p:cNvSpPr>
            <a:spLocks noGrp="1"/>
          </p:cNvSpPr>
          <p:nvPr>
            <p:ph type="title"/>
          </p:nvPr>
        </p:nvSpPr>
        <p:spPr>
          <a:xfrm>
            <a:off x="342900" y="134979"/>
            <a:ext cx="8458200" cy="474621"/>
          </a:xfrm>
        </p:spPr>
        <p:txBody>
          <a:bodyPr>
            <a:normAutofit fontScale="90000"/>
          </a:bodyPr>
          <a:lstStyle/>
          <a:p>
            <a:r>
              <a:rPr lang="en-US" dirty="0"/>
              <a:t>Example - Solution</a:t>
            </a:r>
          </a:p>
        </p:txBody>
      </p:sp>
      <p:sp>
        <p:nvSpPr>
          <p:cNvPr id="3" name="Content Placeholder 2">
            <a:extLst>
              <a:ext uri="{FF2B5EF4-FFF2-40B4-BE49-F238E27FC236}">
                <a16:creationId xmlns:a16="http://schemas.microsoft.com/office/drawing/2014/main" id="{CAB2FABA-97BA-8455-A4AB-C6A463AF4394}"/>
              </a:ext>
            </a:extLst>
          </p:cNvPr>
          <p:cNvSpPr>
            <a:spLocks noGrp="1"/>
          </p:cNvSpPr>
          <p:nvPr>
            <p:ph sz="quarter" idx="11"/>
          </p:nvPr>
        </p:nvSpPr>
        <p:spPr>
          <a:xfrm>
            <a:off x="342900" y="770019"/>
            <a:ext cx="8458200" cy="5394158"/>
          </a:xfrm>
        </p:spPr>
        <p:txBody>
          <a:bodyPr>
            <a:noAutofit/>
          </a:bodyPr>
          <a:lstStyle/>
          <a:p>
            <a:pPr>
              <a:spcBef>
                <a:spcPts val="0"/>
              </a:spcBef>
            </a:pPr>
            <a:r>
              <a:rPr lang="en-US" sz="1300" dirty="0">
                <a:latin typeface="+mn-lt"/>
              </a:rPr>
              <a:t>clear</a:t>
            </a:r>
          </a:p>
          <a:p>
            <a:pPr>
              <a:spcBef>
                <a:spcPts val="0"/>
              </a:spcBef>
            </a:pPr>
            <a:r>
              <a:rPr lang="en-US" sz="1300" dirty="0" err="1">
                <a:latin typeface="+mn-lt"/>
              </a:rPr>
              <a:t>rng</a:t>
            </a:r>
            <a:r>
              <a:rPr lang="en-US" sz="1300" dirty="0">
                <a:latin typeface="+mn-lt"/>
              </a:rPr>
              <a:t>('shuffle')</a:t>
            </a:r>
          </a:p>
          <a:p>
            <a:pPr>
              <a:spcBef>
                <a:spcPts val="0"/>
              </a:spcBef>
            </a:pPr>
            <a:r>
              <a:rPr lang="en-US" sz="1300" dirty="0">
                <a:latin typeface="+mn-lt"/>
              </a:rPr>
              <a:t>x = </a:t>
            </a:r>
            <a:r>
              <a:rPr lang="en-US" sz="1300" dirty="0" err="1">
                <a:latin typeface="+mn-lt"/>
              </a:rPr>
              <a:t>randperm</a:t>
            </a:r>
            <a:r>
              <a:rPr lang="en-US" sz="1300" dirty="0">
                <a:latin typeface="+mn-lt"/>
              </a:rPr>
              <a:t>(15); number = x(1); k = 0;status = 0;</a:t>
            </a:r>
          </a:p>
          <a:p>
            <a:pPr>
              <a:spcBef>
                <a:spcPts val="0"/>
              </a:spcBef>
            </a:pPr>
            <a:r>
              <a:rPr lang="en-US" sz="1300" dirty="0" err="1">
                <a:latin typeface="+mn-lt"/>
              </a:rPr>
              <a:t>disp</a:t>
            </a:r>
            <a:r>
              <a:rPr lang="en-US" sz="1300" dirty="0">
                <a:latin typeface="+mn-lt"/>
              </a:rPr>
              <a:t>('You will have 14 attempts to guess a number from 1 to 15.')</a:t>
            </a:r>
          </a:p>
          <a:p>
            <a:pPr>
              <a:spcBef>
                <a:spcPts val="0"/>
              </a:spcBef>
            </a:pPr>
            <a:r>
              <a:rPr lang="en-US" sz="1300" dirty="0">
                <a:latin typeface="+mn-lt"/>
              </a:rPr>
              <a:t>while(k &lt; 14)&amp;(status == 0)</a:t>
            </a:r>
          </a:p>
          <a:p>
            <a:pPr>
              <a:spcBef>
                <a:spcPts val="0"/>
              </a:spcBef>
            </a:pPr>
            <a:r>
              <a:rPr lang="en-US" sz="1300" dirty="0">
                <a:latin typeface="+mn-lt"/>
              </a:rPr>
              <a:t>k = k+1; Turn = k</a:t>
            </a:r>
          </a:p>
          <a:p>
            <a:pPr>
              <a:spcBef>
                <a:spcPts val="0"/>
              </a:spcBef>
            </a:pPr>
            <a:r>
              <a:rPr lang="en-US" sz="1300" dirty="0">
                <a:latin typeface="+mn-lt"/>
              </a:rPr>
              <a:t>guess = input('Enter your guess (1 to 15)')</a:t>
            </a:r>
          </a:p>
          <a:p>
            <a:pPr>
              <a:spcBef>
                <a:spcPts val="0"/>
              </a:spcBef>
            </a:pPr>
            <a:r>
              <a:rPr lang="en-US" sz="1300" dirty="0">
                <a:latin typeface="+mn-lt"/>
              </a:rPr>
              <a:t>diff = abs(guess-number);</a:t>
            </a:r>
          </a:p>
          <a:p>
            <a:pPr>
              <a:spcBef>
                <a:spcPts val="0"/>
              </a:spcBef>
            </a:pPr>
            <a:r>
              <a:rPr lang="en-US" sz="1300" dirty="0">
                <a:latin typeface="+mn-lt"/>
              </a:rPr>
              <a:t>if diff == 0</a:t>
            </a:r>
          </a:p>
          <a:p>
            <a:pPr>
              <a:spcBef>
                <a:spcPts val="0"/>
              </a:spcBef>
            </a:pPr>
            <a:r>
              <a:rPr lang="en-US" sz="1300" dirty="0" err="1">
                <a:latin typeface="+mn-lt"/>
              </a:rPr>
              <a:t>disp</a:t>
            </a:r>
            <a:r>
              <a:rPr lang="en-US" sz="1300" dirty="0">
                <a:latin typeface="+mn-lt"/>
              </a:rPr>
              <a:t>('You won!')</a:t>
            </a:r>
          </a:p>
          <a:p>
            <a:pPr>
              <a:spcBef>
                <a:spcPts val="0"/>
              </a:spcBef>
            </a:pPr>
            <a:r>
              <a:rPr lang="en-US" sz="1300" dirty="0">
                <a:latin typeface="+mn-lt"/>
              </a:rPr>
              <a:t>status = 1;</a:t>
            </a:r>
          </a:p>
          <a:p>
            <a:pPr>
              <a:spcBef>
                <a:spcPts val="0"/>
              </a:spcBef>
            </a:pPr>
            <a:r>
              <a:rPr lang="en-US" sz="1300" dirty="0">
                <a:latin typeface="+mn-lt"/>
              </a:rPr>
              <a:t>elseif diff &gt; 3</a:t>
            </a:r>
          </a:p>
          <a:p>
            <a:pPr>
              <a:spcBef>
                <a:spcPts val="0"/>
              </a:spcBef>
            </a:pPr>
            <a:r>
              <a:rPr lang="en-US" sz="1300" dirty="0" err="1">
                <a:latin typeface="+mn-lt"/>
              </a:rPr>
              <a:t>disp</a:t>
            </a:r>
            <a:r>
              <a:rPr lang="en-US" sz="1300" dirty="0">
                <a:latin typeface="+mn-lt"/>
              </a:rPr>
              <a:t>('Not close.')</a:t>
            </a:r>
          </a:p>
          <a:p>
            <a:pPr>
              <a:spcBef>
                <a:spcPts val="0"/>
              </a:spcBef>
            </a:pPr>
            <a:r>
              <a:rPr lang="en-US" sz="1300" dirty="0">
                <a:latin typeface="+mn-lt"/>
              </a:rPr>
              <a:t>status = 0;</a:t>
            </a:r>
          </a:p>
          <a:p>
            <a:pPr>
              <a:spcBef>
                <a:spcPts val="0"/>
              </a:spcBef>
            </a:pPr>
            <a:r>
              <a:rPr lang="en-US" sz="1300" dirty="0">
                <a:latin typeface="+mn-lt"/>
              </a:rPr>
              <a:t>Else</a:t>
            </a:r>
          </a:p>
          <a:p>
            <a:pPr>
              <a:spcBef>
                <a:spcPts val="0"/>
              </a:spcBef>
            </a:pPr>
            <a:r>
              <a:rPr lang="en-US" sz="1300" dirty="0">
                <a:latin typeface="+mn-lt"/>
              </a:rPr>
              <a:t>status = 0;</a:t>
            </a:r>
          </a:p>
          <a:p>
            <a:pPr>
              <a:spcBef>
                <a:spcPts val="0"/>
              </a:spcBef>
            </a:pPr>
            <a:r>
              <a:rPr lang="en-US" sz="1300" dirty="0">
                <a:latin typeface="+mn-lt"/>
              </a:rPr>
              <a:t>if (diff == 2)|(diff == 3)</a:t>
            </a:r>
          </a:p>
          <a:p>
            <a:pPr>
              <a:spcBef>
                <a:spcPts val="0"/>
              </a:spcBef>
            </a:pPr>
            <a:r>
              <a:rPr lang="en-US" sz="1300" dirty="0" err="1">
                <a:latin typeface="+mn-lt"/>
              </a:rPr>
              <a:t>disp</a:t>
            </a:r>
            <a:r>
              <a:rPr lang="en-US" sz="1300" dirty="0">
                <a:latin typeface="+mn-lt"/>
              </a:rPr>
              <a:t>('Getting close.')</a:t>
            </a:r>
          </a:p>
          <a:p>
            <a:pPr>
              <a:spcBef>
                <a:spcPts val="0"/>
              </a:spcBef>
            </a:pPr>
            <a:r>
              <a:rPr lang="en-US" sz="1300" dirty="0">
                <a:latin typeface="+mn-lt"/>
              </a:rPr>
              <a:t>Else</a:t>
            </a:r>
          </a:p>
          <a:p>
            <a:pPr>
              <a:spcBef>
                <a:spcPts val="0"/>
              </a:spcBef>
            </a:pPr>
            <a:r>
              <a:rPr lang="en-US" sz="1300" dirty="0" err="1">
                <a:latin typeface="+mn-lt"/>
              </a:rPr>
              <a:t>disp</a:t>
            </a:r>
            <a:r>
              <a:rPr lang="en-US" sz="1300" dirty="0">
                <a:latin typeface="+mn-lt"/>
              </a:rPr>
              <a:t>('Very close.')</a:t>
            </a:r>
          </a:p>
          <a:p>
            <a:pPr>
              <a:spcBef>
                <a:spcPts val="0"/>
              </a:spcBef>
            </a:pPr>
            <a:r>
              <a:rPr lang="en-US" sz="1300" dirty="0">
                <a:latin typeface="+mn-lt"/>
              </a:rPr>
              <a:t>End</a:t>
            </a:r>
          </a:p>
          <a:p>
            <a:pPr>
              <a:spcBef>
                <a:spcPts val="0"/>
              </a:spcBef>
            </a:pPr>
            <a:r>
              <a:rPr lang="en-US" sz="1300" dirty="0">
                <a:latin typeface="+mn-lt"/>
              </a:rPr>
              <a:t>end</a:t>
            </a:r>
          </a:p>
          <a:p>
            <a:pPr>
              <a:spcBef>
                <a:spcPts val="0"/>
              </a:spcBef>
            </a:pPr>
            <a:r>
              <a:rPr lang="en-US" sz="1300" dirty="0">
                <a:latin typeface="+mn-lt"/>
              </a:rPr>
              <a:t>end</a:t>
            </a:r>
          </a:p>
          <a:p>
            <a:pPr>
              <a:spcBef>
                <a:spcPts val="0"/>
              </a:spcBef>
            </a:pPr>
            <a:r>
              <a:rPr lang="en-US" sz="1300" dirty="0">
                <a:latin typeface="+mn-lt"/>
              </a:rPr>
              <a:t>if k &gt;= 14</a:t>
            </a:r>
          </a:p>
          <a:p>
            <a:pPr>
              <a:spcBef>
                <a:spcPts val="0"/>
              </a:spcBef>
            </a:pPr>
            <a:r>
              <a:rPr lang="en-US" sz="1300" dirty="0" err="1">
                <a:latin typeface="+mn-lt"/>
              </a:rPr>
              <a:t>disp</a:t>
            </a:r>
            <a:r>
              <a:rPr lang="en-US" sz="1300" dirty="0">
                <a:latin typeface="+mn-lt"/>
              </a:rPr>
              <a:t>('You have no more guesses left.')</a:t>
            </a:r>
          </a:p>
          <a:p>
            <a:pPr>
              <a:spcBef>
                <a:spcPts val="0"/>
              </a:spcBef>
            </a:pPr>
            <a:r>
              <a:rPr lang="en-US" sz="1300" dirty="0">
                <a:latin typeface="+mn-lt"/>
              </a:rPr>
              <a:t>Else</a:t>
            </a:r>
          </a:p>
          <a:p>
            <a:pPr>
              <a:spcBef>
                <a:spcPts val="0"/>
              </a:spcBef>
            </a:pPr>
            <a:r>
              <a:rPr lang="en-US" sz="1300" dirty="0" err="1">
                <a:latin typeface="+mn-lt"/>
              </a:rPr>
              <a:t>disp</a:t>
            </a:r>
            <a:r>
              <a:rPr lang="en-US" sz="1300" dirty="0">
                <a:latin typeface="+mn-lt"/>
              </a:rPr>
              <a:t>('The number of guesses you took was')</a:t>
            </a:r>
          </a:p>
          <a:p>
            <a:pPr>
              <a:spcBef>
                <a:spcPts val="0"/>
              </a:spcBef>
            </a:pPr>
            <a:r>
              <a:rPr lang="en-US" sz="1300" dirty="0" err="1">
                <a:latin typeface="+mn-lt"/>
              </a:rPr>
              <a:t>disp</a:t>
            </a:r>
            <a:r>
              <a:rPr lang="en-US" sz="1300" dirty="0">
                <a:latin typeface="+mn-lt"/>
              </a:rPr>
              <a:t>(k)</a:t>
            </a:r>
          </a:p>
          <a:p>
            <a:pPr>
              <a:spcBef>
                <a:spcPts val="0"/>
              </a:spcBef>
            </a:pPr>
            <a:r>
              <a:rPr lang="en-US" sz="1300" dirty="0">
                <a:latin typeface="+mn-lt"/>
              </a:rPr>
              <a:t>end</a:t>
            </a:r>
          </a:p>
        </p:txBody>
      </p:sp>
      <p:sp>
        <p:nvSpPr>
          <p:cNvPr id="6" name="Slide Number Placeholder 5">
            <a:extLst>
              <a:ext uri="{FF2B5EF4-FFF2-40B4-BE49-F238E27FC236}">
                <a16:creationId xmlns:a16="http://schemas.microsoft.com/office/drawing/2014/main" id="{072C7F33-CEF7-FDFF-9FC9-C6279FBABCEB}"/>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27308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B8D8-91B7-15D4-6B9F-C5BDBA1218FB}"/>
              </a:ext>
            </a:extLst>
          </p:cNvPr>
          <p:cNvSpPr>
            <a:spLocks noGrp="1"/>
          </p:cNvSpPr>
          <p:nvPr>
            <p:ph type="title"/>
          </p:nvPr>
        </p:nvSpPr>
        <p:spPr>
          <a:xfrm>
            <a:off x="342900" y="134979"/>
            <a:ext cx="8458200" cy="474621"/>
          </a:xfrm>
        </p:spPr>
        <p:txBody>
          <a:bodyPr>
            <a:normAutofit fontScale="90000"/>
          </a:bodyPr>
          <a:lstStyle/>
          <a:p>
            <a:r>
              <a:rPr lang="en-US" dirty="0"/>
              <a:t>Example – Solution Cont’d</a:t>
            </a:r>
          </a:p>
        </p:txBody>
      </p:sp>
      <p:sp>
        <p:nvSpPr>
          <p:cNvPr id="3" name="Content Placeholder 2">
            <a:extLst>
              <a:ext uri="{FF2B5EF4-FFF2-40B4-BE49-F238E27FC236}">
                <a16:creationId xmlns:a16="http://schemas.microsoft.com/office/drawing/2014/main" id="{CAB2FABA-97BA-8455-A4AB-C6A463AF4394}"/>
              </a:ext>
            </a:extLst>
          </p:cNvPr>
          <p:cNvSpPr>
            <a:spLocks noGrp="1"/>
          </p:cNvSpPr>
          <p:nvPr>
            <p:ph sz="quarter" idx="11"/>
          </p:nvPr>
        </p:nvSpPr>
        <p:spPr>
          <a:xfrm>
            <a:off x="342900" y="770019"/>
            <a:ext cx="8458200" cy="5394158"/>
          </a:xfrm>
        </p:spPr>
        <p:txBody>
          <a:bodyPr>
            <a:noAutofit/>
          </a:bodyPr>
          <a:lstStyle/>
          <a:p>
            <a:pPr>
              <a:spcBef>
                <a:spcPts val="0"/>
              </a:spcBef>
            </a:pPr>
            <a:r>
              <a:rPr lang="en-US" sz="1300" dirty="0">
                <a:latin typeface="+mn-lt"/>
              </a:rPr>
              <a:t>clear</a:t>
            </a:r>
          </a:p>
          <a:p>
            <a:pPr>
              <a:spcBef>
                <a:spcPts val="0"/>
              </a:spcBef>
            </a:pPr>
            <a:r>
              <a:rPr lang="en-US" sz="1300" dirty="0" err="1">
                <a:latin typeface="+mn-lt"/>
              </a:rPr>
              <a:t>rng</a:t>
            </a:r>
            <a:r>
              <a:rPr lang="en-US" sz="1300" dirty="0">
                <a:latin typeface="+mn-lt"/>
              </a:rPr>
              <a:t>('shuffle')</a:t>
            </a:r>
          </a:p>
          <a:p>
            <a:pPr>
              <a:spcBef>
                <a:spcPts val="0"/>
              </a:spcBef>
            </a:pPr>
            <a:r>
              <a:rPr lang="en-US" sz="1300" dirty="0">
                <a:latin typeface="+mn-lt"/>
              </a:rPr>
              <a:t>x = </a:t>
            </a:r>
            <a:r>
              <a:rPr lang="en-US" sz="1300" dirty="0" err="1">
                <a:latin typeface="+mn-lt"/>
              </a:rPr>
              <a:t>randperm</a:t>
            </a:r>
            <a:r>
              <a:rPr lang="en-US" sz="1300" dirty="0">
                <a:latin typeface="+mn-lt"/>
              </a:rPr>
              <a:t>(15); number = x(1); k = 0;status = 0;</a:t>
            </a:r>
          </a:p>
          <a:p>
            <a:pPr>
              <a:spcBef>
                <a:spcPts val="0"/>
              </a:spcBef>
            </a:pPr>
            <a:r>
              <a:rPr lang="en-US" sz="1300" dirty="0" err="1">
                <a:latin typeface="+mn-lt"/>
              </a:rPr>
              <a:t>disp</a:t>
            </a:r>
            <a:r>
              <a:rPr lang="en-US" sz="1300" dirty="0">
                <a:latin typeface="+mn-lt"/>
              </a:rPr>
              <a:t>('You will have 14 attempts to guess a number from 1 to 15.')</a:t>
            </a:r>
          </a:p>
          <a:p>
            <a:pPr marL="174625" lvl="2" indent="0">
              <a:spcBef>
                <a:spcPts val="0"/>
              </a:spcBef>
              <a:buNone/>
            </a:pPr>
            <a:r>
              <a:rPr lang="en-US" sz="1300" dirty="0">
                <a:latin typeface="+mn-lt"/>
              </a:rPr>
              <a:t>While (k &lt; 14)&amp;(status == 0)</a:t>
            </a:r>
          </a:p>
          <a:p>
            <a:pPr marL="625475" lvl="2" indent="0">
              <a:spcBef>
                <a:spcPts val="0"/>
              </a:spcBef>
              <a:buNone/>
            </a:pPr>
            <a:r>
              <a:rPr lang="en-US" sz="1300" dirty="0">
                <a:latin typeface="+mn-lt"/>
              </a:rPr>
              <a:t>k = k+1; Turn = k</a:t>
            </a:r>
          </a:p>
          <a:p>
            <a:pPr marL="625475" lvl="2" indent="0">
              <a:spcBef>
                <a:spcPts val="0"/>
              </a:spcBef>
              <a:buNone/>
            </a:pPr>
            <a:r>
              <a:rPr lang="en-US" sz="1300" dirty="0">
                <a:latin typeface="+mn-lt"/>
              </a:rPr>
              <a:t>guess = input('Enter your guess (1 to 15)')</a:t>
            </a:r>
          </a:p>
          <a:p>
            <a:pPr marL="625475" lvl="2" indent="0">
              <a:spcBef>
                <a:spcPts val="0"/>
              </a:spcBef>
              <a:buNone/>
            </a:pPr>
            <a:r>
              <a:rPr lang="en-US" sz="1300" dirty="0">
                <a:latin typeface="+mn-lt"/>
              </a:rPr>
              <a:t>diff = abs(guess-number);</a:t>
            </a:r>
          </a:p>
          <a:p>
            <a:pPr marL="1203325" lvl="2" indent="0">
              <a:spcBef>
                <a:spcPts val="0"/>
              </a:spcBef>
              <a:buNone/>
            </a:pPr>
            <a:r>
              <a:rPr lang="en-US" sz="1300" dirty="0">
                <a:latin typeface="+mn-lt"/>
              </a:rPr>
              <a:t>if diff == 0</a:t>
            </a:r>
          </a:p>
          <a:p>
            <a:pPr marL="1203325" lvl="2" indent="396875">
              <a:spcBef>
                <a:spcPts val="0"/>
              </a:spcBef>
              <a:buNone/>
            </a:pPr>
            <a:r>
              <a:rPr lang="en-US" sz="1300" dirty="0" err="1">
                <a:latin typeface="+mn-lt"/>
              </a:rPr>
              <a:t>disp</a:t>
            </a:r>
            <a:r>
              <a:rPr lang="en-US" sz="1300" dirty="0">
                <a:latin typeface="+mn-lt"/>
              </a:rPr>
              <a:t>('You won!')</a:t>
            </a:r>
          </a:p>
          <a:p>
            <a:pPr marL="1203325" lvl="2" indent="396875">
              <a:spcBef>
                <a:spcPts val="0"/>
              </a:spcBef>
              <a:buNone/>
            </a:pPr>
            <a:r>
              <a:rPr lang="en-US" sz="1300" dirty="0">
                <a:latin typeface="+mn-lt"/>
              </a:rPr>
              <a:t>status = 1;</a:t>
            </a:r>
          </a:p>
          <a:p>
            <a:pPr marL="1203325" lvl="2" indent="0">
              <a:spcBef>
                <a:spcPts val="0"/>
              </a:spcBef>
              <a:buNone/>
            </a:pPr>
            <a:r>
              <a:rPr lang="en-US" sz="1300" dirty="0">
                <a:latin typeface="+mn-lt"/>
              </a:rPr>
              <a:t>elseif diff &gt; 3</a:t>
            </a:r>
          </a:p>
          <a:p>
            <a:pPr marL="1203325" lvl="2" indent="396875">
              <a:spcBef>
                <a:spcPts val="0"/>
              </a:spcBef>
              <a:buNone/>
            </a:pPr>
            <a:r>
              <a:rPr lang="en-US" sz="1300" dirty="0" err="1">
                <a:latin typeface="+mn-lt"/>
              </a:rPr>
              <a:t>disp</a:t>
            </a:r>
            <a:r>
              <a:rPr lang="en-US" sz="1300" dirty="0">
                <a:latin typeface="+mn-lt"/>
              </a:rPr>
              <a:t>('Not close.')</a:t>
            </a:r>
          </a:p>
          <a:p>
            <a:pPr marL="1203325" lvl="2" indent="396875">
              <a:spcBef>
                <a:spcPts val="0"/>
              </a:spcBef>
              <a:buNone/>
            </a:pPr>
            <a:r>
              <a:rPr lang="en-US" sz="1300" dirty="0">
                <a:latin typeface="+mn-lt"/>
              </a:rPr>
              <a:t>status = 0;</a:t>
            </a:r>
          </a:p>
          <a:p>
            <a:pPr marL="1203325" lvl="2" indent="0">
              <a:spcBef>
                <a:spcPts val="0"/>
              </a:spcBef>
              <a:buNone/>
            </a:pPr>
            <a:r>
              <a:rPr lang="en-US" sz="1300" dirty="0">
                <a:latin typeface="+mn-lt"/>
              </a:rPr>
              <a:t>else</a:t>
            </a:r>
          </a:p>
          <a:p>
            <a:pPr marL="1203325" lvl="2" indent="396875">
              <a:spcBef>
                <a:spcPts val="0"/>
              </a:spcBef>
              <a:buNone/>
            </a:pPr>
            <a:r>
              <a:rPr lang="en-US" sz="1300" dirty="0">
                <a:latin typeface="+mn-lt"/>
              </a:rPr>
              <a:t>status = 0;</a:t>
            </a:r>
          </a:p>
          <a:p>
            <a:pPr marL="1203325" lvl="2" indent="854075">
              <a:spcBef>
                <a:spcPts val="0"/>
              </a:spcBef>
              <a:buNone/>
            </a:pPr>
            <a:r>
              <a:rPr lang="en-US" sz="1300" dirty="0">
                <a:latin typeface="+mn-lt"/>
              </a:rPr>
              <a:t>if (diff == 2)|(diff == 3)</a:t>
            </a:r>
          </a:p>
          <a:p>
            <a:pPr marL="1203325" lvl="2" indent="854075">
              <a:spcBef>
                <a:spcPts val="0"/>
              </a:spcBef>
              <a:buNone/>
            </a:pPr>
            <a:r>
              <a:rPr lang="en-US" sz="1300" dirty="0">
                <a:latin typeface="+mn-lt"/>
              </a:rPr>
              <a:t>         </a:t>
            </a:r>
            <a:r>
              <a:rPr lang="en-US" sz="1300" dirty="0" err="1">
                <a:latin typeface="+mn-lt"/>
              </a:rPr>
              <a:t>disp</a:t>
            </a:r>
            <a:r>
              <a:rPr lang="en-US" sz="1300" dirty="0">
                <a:latin typeface="+mn-lt"/>
              </a:rPr>
              <a:t>('Getting close.')</a:t>
            </a:r>
          </a:p>
          <a:p>
            <a:pPr marL="1203325" lvl="2" indent="854075">
              <a:spcBef>
                <a:spcPts val="0"/>
              </a:spcBef>
              <a:buNone/>
            </a:pPr>
            <a:r>
              <a:rPr lang="en-US" sz="1300" dirty="0">
                <a:latin typeface="+mn-lt"/>
              </a:rPr>
              <a:t>else</a:t>
            </a:r>
          </a:p>
          <a:p>
            <a:pPr marL="1203325" lvl="2" indent="854075">
              <a:spcBef>
                <a:spcPts val="0"/>
              </a:spcBef>
              <a:buNone/>
            </a:pPr>
            <a:r>
              <a:rPr lang="en-US" sz="1300" dirty="0">
                <a:latin typeface="+mn-lt"/>
              </a:rPr>
              <a:t>         </a:t>
            </a:r>
            <a:r>
              <a:rPr lang="en-US" sz="1300" dirty="0" err="1">
                <a:latin typeface="+mn-lt"/>
              </a:rPr>
              <a:t>disp</a:t>
            </a:r>
            <a:r>
              <a:rPr lang="en-US" sz="1300" dirty="0">
                <a:latin typeface="+mn-lt"/>
              </a:rPr>
              <a:t>('Very close.')</a:t>
            </a:r>
          </a:p>
          <a:p>
            <a:pPr marL="1203325" lvl="2" indent="854075">
              <a:spcBef>
                <a:spcPts val="0"/>
              </a:spcBef>
              <a:buNone/>
            </a:pPr>
            <a:r>
              <a:rPr lang="en-US" sz="1300" dirty="0">
                <a:latin typeface="+mn-lt"/>
              </a:rPr>
              <a:t>end</a:t>
            </a:r>
          </a:p>
          <a:p>
            <a:pPr marL="1203325" lvl="2" indent="0">
              <a:spcBef>
                <a:spcPts val="0"/>
              </a:spcBef>
              <a:buNone/>
            </a:pPr>
            <a:r>
              <a:rPr lang="en-US" sz="1300" dirty="0">
                <a:latin typeface="+mn-lt"/>
              </a:rPr>
              <a:t>end</a:t>
            </a:r>
          </a:p>
          <a:p>
            <a:pPr marL="174625" lvl="2" indent="0">
              <a:spcBef>
                <a:spcPts val="0"/>
              </a:spcBef>
              <a:buNone/>
            </a:pPr>
            <a:r>
              <a:rPr lang="en-US" sz="1300" dirty="0">
                <a:latin typeface="+mn-lt"/>
              </a:rPr>
              <a:t>end</a:t>
            </a:r>
          </a:p>
          <a:p>
            <a:pPr>
              <a:spcBef>
                <a:spcPts val="0"/>
              </a:spcBef>
            </a:pPr>
            <a:r>
              <a:rPr lang="en-US" sz="1300" dirty="0">
                <a:latin typeface="+mn-lt"/>
              </a:rPr>
              <a:t>if k &gt;= 14</a:t>
            </a:r>
          </a:p>
          <a:p>
            <a:pPr indent="168275">
              <a:spcBef>
                <a:spcPts val="0"/>
              </a:spcBef>
            </a:pPr>
            <a:r>
              <a:rPr lang="en-US" sz="1300" dirty="0">
                <a:latin typeface="+mn-lt"/>
              </a:rPr>
              <a:t>       </a:t>
            </a:r>
            <a:r>
              <a:rPr lang="en-US" sz="1300" dirty="0" err="1">
                <a:latin typeface="+mn-lt"/>
              </a:rPr>
              <a:t>disp</a:t>
            </a:r>
            <a:r>
              <a:rPr lang="en-US" sz="1300" dirty="0">
                <a:latin typeface="+mn-lt"/>
              </a:rPr>
              <a:t>('You have no more guesses left.')</a:t>
            </a:r>
          </a:p>
          <a:p>
            <a:pPr indent="168275">
              <a:spcBef>
                <a:spcPts val="0"/>
              </a:spcBef>
            </a:pPr>
            <a:r>
              <a:rPr lang="en-US" sz="1300" dirty="0">
                <a:latin typeface="+mn-lt"/>
              </a:rPr>
              <a:t>else</a:t>
            </a:r>
          </a:p>
          <a:p>
            <a:pPr indent="168275">
              <a:spcBef>
                <a:spcPts val="0"/>
              </a:spcBef>
            </a:pPr>
            <a:r>
              <a:rPr lang="en-US" sz="1300" dirty="0">
                <a:latin typeface="+mn-lt"/>
              </a:rPr>
              <a:t>       </a:t>
            </a:r>
            <a:r>
              <a:rPr lang="en-US" sz="1300" dirty="0" err="1">
                <a:latin typeface="+mn-lt"/>
              </a:rPr>
              <a:t>disp</a:t>
            </a:r>
            <a:r>
              <a:rPr lang="en-US" sz="1300" dirty="0">
                <a:latin typeface="+mn-lt"/>
              </a:rPr>
              <a:t>('The number of guesses you took was’)</a:t>
            </a:r>
          </a:p>
          <a:p>
            <a:pPr indent="168275">
              <a:spcBef>
                <a:spcPts val="0"/>
              </a:spcBef>
            </a:pPr>
            <a:r>
              <a:rPr lang="en-US" sz="1300" dirty="0">
                <a:latin typeface="+mn-lt"/>
              </a:rPr>
              <a:t>       </a:t>
            </a:r>
            <a:r>
              <a:rPr lang="en-US" sz="1300" dirty="0" err="1">
                <a:latin typeface="+mn-lt"/>
              </a:rPr>
              <a:t>disp</a:t>
            </a:r>
            <a:r>
              <a:rPr lang="en-US" sz="1300" dirty="0">
                <a:latin typeface="+mn-lt"/>
              </a:rPr>
              <a:t>(k)</a:t>
            </a:r>
          </a:p>
          <a:p>
            <a:pPr>
              <a:spcBef>
                <a:spcPts val="0"/>
              </a:spcBef>
            </a:pPr>
            <a:r>
              <a:rPr lang="en-US" sz="1300" dirty="0">
                <a:latin typeface="+mn-lt"/>
              </a:rPr>
              <a:t>end</a:t>
            </a:r>
          </a:p>
        </p:txBody>
      </p:sp>
      <p:sp>
        <p:nvSpPr>
          <p:cNvPr id="6" name="Slide Number Placeholder 5">
            <a:extLst>
              <a:ext uri="{FF2B5EF4-FFF2-40B4-BE49-F238E27FC236}">
                <a16:creationId xmlns:a16="http://schemas.microsoft.com/office/drawing/2014/main" id="{072C7F33-CEF7-FDFF-9FC9-C6279FBABCEB}"/>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1024904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77B1-8303-466B-8CD8-7BE0FADE93DA}"/>
              </a:ext>
            </a:extLst>
          </p:cNvPr>
          <p:cNvSpPr>
            <a:spLocks noGrp="1"/>
          </p:cNvSpPr>
          <p:nvPr>
            <p:ph type="title"/>
          </p:nvPr>
        </p:nvSpPr>
        <p:spPr/>
        <p:txBody>
          <a:bodyPr/>
          <a:lstStyle/>
          <a:p>
            <a:r>
              <a:rPr lang="en-US" dirty="0"/>
              <a:t>Normally Distributed Random Numbers</a:t>
            </a:r>
          </a:p>
        </p:txBody>
      </p:sp>
      <p:sp>
        <p:nvSpPr>
          <p:cNvPr id="3" name="Content Placeholder 2">
            <a:extLst>
              <a:ext uri="{FF2B5EF4-FFF2-40B4-BE49-F238E27FC236}">
                <a16:creationId xmlns:a16="http://schemas.microsoft.com/office/drawing/2014/main" id="{4557AC27-8F10-4AC7-BE54-AD95710C03BF}"/>
              </a:ext>
            </a:extLst>
          </p:cNvPr>
          <p:cNvSpPr>
            <a:spLocks noGrp="1"/>
          </p:cNvSpPr>
          <p:nvPr>
            <p:ph sz="quarter" idx="11"/>
          </p:nvPr>
        </p:nvSpPr>
        <p:spPr>
          <a:xfrm>
            <a:off x="342899" y="1502229"/>
            <a:ext cx="8639353" cy="474617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You can generate a sequence of normally distributed numbers having a mean </a:t>
            </a:r>
            <a:r>
              <a:rPr kumimoji="0" lang="en-US" sz="2400" b="0" i="1" u="none" strike="noStrike" kern="1200" cap="none" spc="0" normalizeH="0" baseline="0" noProof="0" dirty="0">
                <a:ln>
                  <a:noFill/>
                </a:ln>
                <a:solidFill>
                  <a:prstClr val="black"/>
                </a:solidFill>
                <a:effectLst/>
                <a:uLnTx/>
                <a:uFillTx/>
                <a:ea typeface="+mn-ea"/>
              </a:rPr>
              <a:t>μ </a:t>
            </a:r>
            <a:r>
              <a:rPr kumimoji="0" lang="en-US" sz="2400" b="0" i="0" u="none" strike="noStrike" kern="1200" cap="none" spc="0" normalizeH="0" baseline="0" noProof="0" dirty="0">
                <a:ln>
                  <a:noFill/>
                </a:ln>
                <a:solidFill>
                  <a:prstClr val="black"/>
                </a:solidFill>
                <a:effectLst/>
                <a:uLnTx/>
                <a:uFillTx/>
                <a:ea typeface="+mn-ea"/>
              </a:rPr>
              <a:t>and standard deviation </a:t>
            </a:r>
            <a:r>
              <a:rPr kumimoji="0" lang="en-US" sz="2400" b="0" i="1" u="none" strike="noStrike" kern="1200" cap="none" spc="0" normalizeH="0" baseline="0" noProof="0" dirty="0">
                <a:ln>
                  <a:noFill/>
                </a:ln>
                <a:solidFill>
                  <a:prstClr val="black"/>
                </a:solidFill>
                <a:effectLst/>
                <a:uLnTx/>
                <a:uFillTx/>
                <a:ea typeface="+mn-ea"/>
              </a:rPr>
              <a:t>σ </a:t>
            </a:r>
            <a:r>
              <a:rPr kumimoji="0" lang="en-US" sz="2400" b="0" i="0" u="none" strike="noStrike" kern="1200" cap="none" spc="0" normalizeH="0" baseline="0" noProof="0" dirty="0">
                <a:ln>
                  <a:noFill/>
                </a:ln>
                <a:solidFill>
                  <a:prstClr val="black"/>
                </a:solidFill>
                <a:effectLst/>
                <a:uLnTx/>
                <a:uFillTx/>
                <a:ea typeface="+mn-ea"/>
              </a:rPr>
              <a:t>from a normally distributed sequence having a mean of 0 and a standard deviation of 1. You do this by multiplying the values by </a:t>
            </a:r>
            <a:r>
              <a:rPr kumimoji="0" lang="en-US" sz="2400" b="0" i="1" u="none" strike="noStrike" kern="1200" cap="none" spc="0" normalizeH="0" baseline="0" noProof="0" dirty="0">
                <a:ln>
                  <a:noFill/>
                </a:ln>
                <a:solidFill>
                  <a:prstClr val="black"/>
                </a:solidFill>
                <a:effectLst/>
                <a:uLnTx/>
                <a:uFillTx/>
                <a:ea typeface="+mn-ea"/>
              </a:rPr>
              <a:t>σ </a:t>
            </a:r>
            <a:r>
              <a:rPr kumimoji="0" lang="en-US" sz="2400" b="0" i="0" u="none" strike="noStrike" kern="1200" cap="none" spc="0" normalizeH="0" baseline="0" noProof="0" dirty="0">
                <a:ln>
                  <a:noFill/>
                </a:ln>
                <a:solidFill>
                  <a:prstClr val="black"/>
                </a:solidFill>
                <a:effectLst/>
                <a:uLnTx/>
                <a:uFillTx/>
                <a:ea typeface="+mn-ea"/>
              </a:rPr>
              <a:t>and adding </a:t>
            </a:r>
            <a:r>
              <a:rPr kumimoji="0" lang="en-US" sz="2400" b="0" i="1" u="none" strike="noStrike" kern="1200" cap="none" spc="0" normalizeH="0" baseline="0" noProof="0" dirty="0">
                <a:ln>
                  <a:noFill/>
                </a:ln>
                <a:solidFill>
                  <a:prstClr val="black"/>
                </a:solidFill>
                <a:effectLst/>
                <a:uLnTx/>
                <a:uFillTx/>
                <a:ea typeface="+mn-ea"/>
              </a:rPr>
              <a:t>μ </a:t>
            </a:r>
            <a:r>
              <a:rPr kumimoji="0" lang="en-US" sz="2400" b="0" i="0" u="none" strike="noStrike" kern="1200" cap="none" spc="0" normalizeH="0" baseline="0" noProof="0" dirty="0">
                <a:ln>
                  <a:noFill/>
                </a:ln>
                <a:solidFill>
                  <a:prstClr val="black"/>
                </a:solidFill>
                <a:effectLst/>
                <a:uLnTx/>
                <a:uFillTx/>
                <a:ea typeface="+mn-ea"/>
              </a:rPr>
              <a:t>to each result.</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Thus, if </a:t>
            </a:r>
            <a:r>
              <a:rPr kumimoji="0" lang="en-US" sz="2400" b="0" i="1" u="none" strike="noStrike" kern="1200" cap="none" spc="0" normalizeH="0" baseline="0" noProof="0" dirty="0">
                <a:ln>
                  <a:noFill/>
                </a:ln>
                <a:solidFill>
                  <a:prstClr val="black"/>
                </a:solidFill>
                <a:effectLst/>
                <a:uLnTx/>
                <a:uFillTx/>
                <a:ea typeface="+mn-ea"/>
              </a:rPr>
              <a:t>x </a:t>
            </a:r>
            <a:r>
              <a:rPr kumimoji="0" lang="en-US" sz="2400" b="0" i="0" u="none" strike="noStrike" kern="1200" cap="none" spc="0" normalizeH="0" baseline="0" noProof="0" dirty="0">
                <a:ln>
                  <a:noFill/>
                </a:ln>
                <a:solidFill>
                  <a:prstClr val="black"/>
                </a:solidFill>
                <a:effectLst/>
                <a:uLnTx/>
                <a:uFillTx/>
                <a:ea typeface="+mn-ea"/>
              </a:rPr>
              <a:t>is a random number with a mean of 0 and a standard deviation of 1, use the following equation to generate a new random number </a:t>
            </a:r>
            <a:r>
              <a:rPr kumimoji="0" lang="en-US" sz="2400" b="0" i="1" u="none" strike="noStrike" kern="1200" cap="none" spc="0" normalizeH="0" baseline="0" noProof="0" dirty="0">
                <a:ln>
                  <a:noFill/>
                </a:ln>
                <a:solidFill>
                  <a:prstClr val="black"/>
                </a:solidFill>
                <a:effectLst/>
                <a:uLnTx/>
                <a:uFillTx/>
                <a:ea typeface="+mn-ea"/>
              </a:rPr>
              <a:t>y </a:t>
            </a:r>
            <a:r>
              <a:rPr kumimoji="0" lang="en-US" sz="2400" b="0" i="0" u="none" strike="noStrike" kern="1200" cap="none" spc="0" normalizeH="0" baseline="0" noProof="0" dirty="0">
                <a:ln>
                  <a:noFill/>
                </a:ln>
                <a:solidFill>
                  <a:prstClr val="black"/>
                </a:solidFill>
                <a:effectLst/>
                <a:uLnTx/>
                <a:uFillTx/>
                <a:ea typeface="+mn-ea"/>
              </a:rPr>
              <a:t>having a standard deviation of </a:t>
            </a:r>
            <a:r>
              <a:rPr kumimoji="0" lang="en-US" sz="2400" b="0" i="1" u="none" strike="noStrike" kern="1200" cap="none" spc="0" normalizeH="0" baseline="0" noProof="0" dirty="0">
                <a:ln>
                  <a:noFill/>
                </a:ln>
                <a:solidFill>
                  <a:prstClr val="black"/>
                </a:solidFill>
                <a:effectLst/>
                <a:uLnTx/>
                <a:uFillTx/>
                <a:ea typeface="+mn-ea"/>
              </a:rPr>
              <a:t>σ </a:t>
            </a:r>
            <a:r>
              <a:rPr kumimoji="0" lang="en-US" sz="2400" b="0" i="0" u="none" strike="noStrike" kern="1200" cap="none" spc="0" normalizeH="0" baseline="0" noProof="0" dirty="0">
                <a:ln>
                  <a:noFill/>
                </a:ln>
                <a:solidFill>
                  <a:prstClr val="black"/>
                </a:solidFill>
                <a:effectLst/>
                <a:uLnTx/>
                <a:uFillTx/>
                <a:ea typeface="+mn-ea"/>
              </a:rPr>
              <a:t>and a mean of </a:t>
            </a:r>
            <a:r>
              <a:rPr kumimoji="0" lang="en-US" sz="2400" b="0" i="1" u="none" strike="noStrike" kern="1200" cap="none" spc="0" normalizeH="0" baseline="0" noProof="0" dirty="0">
                <a:ln>
                  <a:noFill/>
                </a:ln>
                <a:solidFill>
                  <a:prstClr val="black"/>
                </a:solidFill>
                <a:effectLst/>
                <a:uLnTx/>
                <a:uFillTx/>
                <a:ea typeface="+mn-ea"/>
              </a:rPr>
              <a:t>μ</a:t>
            </a:r>
            <a:r>
              <a:rPr kumimoji="0" lang="en-US" sz="2400" b="0" i="0" u="none" strike="noStrike" kern="1200" cap="none" spc="0" normalizeH="0" baseline="0" noProof="0" dirty="0">
                <a:ln>
                  <a:noFill/>
                </a:ln>
                <a:solidFill>
                  <a:prstClr val="black"/>
                </a:solidFill>
                <a:effectLst/>
                <a:uLnTx/>
                <a:uFillTx/>
                <a:ea typeface="+mn-ea"/>
              </a:rPr>
              <a:t>.</a:t>
            </a:r>
            <a:endParaRPr kumimoji="0" lang="en-US" sz="2400" b="0" i="1" u="none" strike="noStrike" kern="1200" cap="none" spc="0" normalizeH="0" baseline="0" noProof="0" dirty="0">
              <a:ln>
                <a:noFill/>
              </a:ln>
              <a:solidFill>
                <a:prstClr val="black"/>
              </a:solidFill>
              <a:effectLst/>
              <a:uLnTx/>
              <a:uFillTx/>
              <a:ea typeface="+mn-ea"/>
            </a:endParaRPr>
          </a:p>
          <a:p>
            <a:pPr marL="0" marR="0" lvl="0" indent="0" algn="ctr" defTabSz="457200" rtl="0" eaLnBrk="1" fontAlgn="auto" latinLnBrk="0" hangingPunct="1">
              <a:lnSpc>
                <a:spcPct val="100000"/>
              </a:lnSpc>
              <a:spcBef>
                <a:spcPts val="1800"/>
              </a:spcBef>
              <a:spcAft>
                <a:spcPts val="600"/>
              </a:spcAft>
              <a:buClrTx/>
              <a:buSzTx/>
              <a:buFont typeface="Arial"/>
              <a:buNone/>
              <a:tabLst/>
              <a:defRPr/>
            </a:pPr>
            <a:r>
              <a:rPr kumimoji="0" lang="en-US" sz="2800" b="0" i="1" u="none" strike="noStrike" kern="1200" cap="none" spc="0" normalizeH="0" baseline="0" noProof="0" dirty="0">
                <a:ln>
                  <a:noFill/>
                </a:ln>
                <a:solidFill>
                  <a:prstClr val="black"/>
                </a:solidFill>
                <a:effectLst/>
                <a:uLnTx/>
                <a:uFillTx/>
                <a:ea typeface="+mn-ea"/>
              </a:rPr>
              <a:t>             y = </a:t>
            </a:r>
            <a:r>
              <a:rPr kumimoji="0" lang="el-GR" sz="2800" b="0" i="1" u="none" strike="noStrike" kern="1200" cap="none" spc="0" normalizeH="0" baseline="0" noProof="0" dirty="0">
                <a:ln>
                  <a:noFill/>
                </a:ln>
                <a:solidFill>
                  <a:prstClr val="black"/>
                </a:solidFill>
                <a:effectLst/>
                <a:uLnTx/>
                <a:uFillTx/>
                <a:ea typeface="+mn-ea"/>
              </a:rPr>
              <a:t>σ</a:t>
            </a:r>
            <a:r>
              <a:rPr kumimoji="0" lang="en-US" sz="2800" b="0" i="1" u="none" strike="noStrike" kern="1200" cap="none" spc="0" normalizeH="0" baseline="0" noProof="0" dirty="0">
                <a:ln>
                  <a:noFill/>
                </a:ln>
                <a:solidFill>
                  <a:prstClr val="black"/>
                </a:solidFill>
                <a:effectLst/>
                <a:uLnTx/>
                <a:uFillTx/>
                <a:ea typeface="+mn-ea"/>
              </a:rPr>
              <a:t>x + </a:t>
            </a:r>
            <a:r>
              <a:rPr kumimoji="0" lang="el-GR" sz="2800" b="0" i="1" u="none" strike="noStrike" kern="1200" cap="none" spc="0" normalizeH="0" baseline="0" noProof="0" dirty="0">
                <a:ln>
                  <a:noFill/>
                </a:ln>
                <a:solidFill>
                  <a:prstClr val="black"/>
                </a:solidFill>
                <a:effectLst/>
                <a:uLnTx/>
                <a:uFillTx/>
                <a:ea typeface="+mn-ea"/>
              </a:rPr>
              <a:t>μ</a:t>
            </a:r>
            <a:r>
              <a:rPr kumimoji="0" lang="en-US" sz="2800" b="0" i="0" u="none" strike="noStrike" kern="1200" cap="none" spc="0" normalizeH="0" baseline="0" noProof="0" dirty="0">
                <a:ln>
                  <a:noFill/>
                </a:ln>
                <a:solidFill>
                  <a:prstClr val="black"/>
                </a:solidFill>
                <a:effectLst/>
                <a:uLnTx/>
                <a:uFillTx/>
                <a:ea typeface="+mn-ea"/>
              </a:rPr>
              <a:t>				</a:t>
            </a:r>
          </a:p>
        </p:txBody>
      </p:sp>
      <p:sp>
        <p:nvSpPr>
          <p:cNvPr id="6" name="Slide Number Placeholder 5">
            <a:extLst>
              <a:ext uri="{FF2B5EF4-FFF2-40B4-BE49-F238E27FC236}">
                <a16:creationId xmlns:a16="http://schemas.microsoft.com/office/drawing/2014/main" id="{6961C7B4-7152-4B56-9414-542DE8672193}"/>
              </a:ext>
            </a:extLst>
          </p:cNvPr>
          <p:cNvSpPr>
            <a:spLocks noGrp="1"/>
          </p:cNvSpPr>
          <p:nvPr>
            <p:ph type="sldNum" sz="quarter" idx="10"/>
          </p:nvPr>
        </p:nvSpPr>
        <p:spPr/>
        <p:txBody>
          <a:bodyPr/>
          <a:lstStyle/>
          <a:p>
            <a:fld id="{68151E55-6873-49E2-B8D5-2F265E6F1973}" type="slidenum">
              <a:rPr lang="en-US" smtClean="0"/>
              <a:t>34</a:t>
            </a:fld>
            <a:endParaRPr lang="en-US" dirty="0"/>
          </a:p>
        </p:txBody>
      </p:sp>
    </p:spTree>
    <p:extLst>
      <p:ext uri="{BB962C8B-B14F-4D97-AF65-F5344CB8AC3E}">
        <p14:creationId xmlns:p14="http://schemas.microsoft.com/office/powerpoint/2010/main" val="3845909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B458-DE24-4FD3-939A-DB9E169AEBB8}"/>
              </a:ext>
            </a:extLst>
          </p:cNvPr>
          <p:cNvSpPr>
            <a:spLocks noGrp="1"/>
          </p:cNvSpPr>
          <p:nvPr>
            <p:ph type="title"/>
          </p:nvPr>
        </p:nvSpPr>
        <p:spPr/>
        <p:txBody>
          <a:bodyPr/>
          <a:lstStyle/>
          <a:p>
            <a:r>
              <a:rPr lang="en-US" dirty="0"/>
              <a:t>Normally Distributed Random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44175A-8360-4D48-ADFE-CD82519AB545}"/>
                  </a:ext>
                </a:extLst>
              </p:cNvPr>
              <p:cNvSpPr>
                <a:spLocks noGrp="1"/>
              </p:cNvSpPr>
              <p:nvPr>
                <p:ph sz="quarter" idx="11"/>
              </p:nvPr>
            </p:nvSpPr>
            <p:spPr>
              <a:xfrm>
                <a:off x="342900" y="1499616"/>
                <a:ext cx="8283512" cy="1653159"/>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 linearly related as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bx</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if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normally distributed with a mean </a:t>
                </a:r>
                <a:r>
                  <a:rPr kumimoji="0" lang="en-US" sz="24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μ</a:t>
                </a:r>
                <a:r>
                  <a:rPr kumimoji="0" lang="en-US" sz="2400" b="0" i="1"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and standard deviation </a:t>
                </a:r>
                <a:r>
                  <a:rPr kumimoji="0" lang="en-US" sz="2400" b="0" i="1"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σ</a:t>
                </a:r>
                <a:r>
                  <a:rPr kumimoji="0" lang="en-US" sz="2400" b="0" i="1"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can be shown that the mean and standard deviation  of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 given by</a:t>
                </a:r>
                <a:endPar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F44175A-8360-4D48-ADFE-CD82519AB545}"/>
                  </a:ext>
                </a:extLst>
              </p:cNvPr>
              <p:cNvSpPr>
                <a:spLocks noGrp="1" noRot="1" noChangeAspect="1" noMove="1" noResize="1" noEditPoints="1" noAdjustHandles="1" noChangeArrowheads="1" noChangeShapeType="1" noTextEdit="1"/>
              </p:cNvSpPr>
              <p:nvPr>
                <p:ph sz="quarter" idx="11"/>
              </p:nvPr>
            </p:nvSpPr>
            <p:spPr>
              <a:xfrm>
                <a:off x="342900" y="1499616"/>
                <a:ext cx="8283512" cy="1653159"/>
              </a:xfrm>
              <a:blipFill>
                <a:blip r:embed="rId2"/>
                <a:stretch>
                  <a:fillRect l="-1104" t="-2952"/>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8016D35-0B8F-4F46-B13B-05FFF105318D}"/>
              </a:ext>
            </a:extLst>
          </p:cNvPr>
          <p:cNvSpPr>
            <a:spLocks noGrp="1"/>
          </p:cNvSpPr>
          <p:nvPr>
            <p:ph sz="quarter" idx="14"/>
          </p:nvPr>
        </p:nvSpPr>
        <p:spPr>
          <a:xfrm>
            <a:off x="342900" y="4477321"/>
            <a:ext cx="8283512" cy="1762126"/>
          </a:xfrm>
        </p:spPr>
        <p:txBody>
          <a:bodyPr>
            <a:normAutofit lnSpcReduction="10000"/>
          </a:bodyPr>
          <a:lstStyle/>
          <a:p>
            <a:pPr marL="0" marR="0" lvl="0" indent="0" algn="l" defTabSz="457200" rtl="0" eaLnBrk="1" fontAlgn="auto" latinLnBrk="0" hangingPunct="1">
              <a:lnSpc>
                <a:spcPct val="100000"/>
              </a:lnSpc>
              <a:spcBef>
                <a:spcPts val="30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 example, to generate a vector </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y</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containing 2000 random numbers normally distributed with a mean of 5 and a standard deviation of 3, you type</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y = 3*</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Times New Roman" panose="02020603050405020304" pitchFamily="18" charset="0"/>
              </a:rPr>
              <a:t>randn</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Times New Roman" panose="02020603050405020304" pitchFamily="18" charset="0"/>
              </a:rPr>
              <a:t>(1,2000) + 5.</a:t>
            </a:r>
          </a:p>
        </p:txBody>
      </p:sp>
      <p:sp>
        <p:nvSpPr>
          <p:cNvPr id="7" name="Slide Number Placeholder 6">
            <a:extLst>
              <a:ext uri="{FF2B5EF4-FFF2-40B4-BE49-F238E27FC236}">
                <a16:creationId xmlns:a16="http://schemas.microsoft.com/office/drawing/2014/main" id="{B0BA1E6E-7756-4D5F-AF35-754D4E965748}"/>
              </a:ext>
            </a:extLst>
          </p:cNvPr>
          <p:cNvSpPr>
            <a:spLocks noGrp="1"/>
          </p:cNvSpPr>
          <p:nvPr>
            <p:ph type="sldNum" sz="quarter" idx="10"/>
          </p:nvPr>
        </p:nvSpPr>
        <p:spPr/>
        <p:txBody>
          <a:bodyPr/>
          <a:lstStyle/>
          <a:p>
            <a:fld id="{68151E55-6873-49E2-B8D5-2F265E6F1973}" type="slidenum">
              <a:rPr lang="en-US" smtClean="0"/>
              <a:t>35</a:t>
            </a:fld>
            <a:endParaRPr lang="en-US" dirty="0"/>
          </a:p>
        </p:txBody>
      </p:sp>
      <p:pic>
        <p:nvPicPr>
          <p:cNvPr id="6" name="Picture 5">
            <a:extLst>
              <a:ext uri="{FF2B5EF4-FFF2-40B4-BE49-F238E27FC236}">
                <a16:creationId xmlns:a16="http://schemas.microsoft.com/office/drawing/2014/main" id="{845894B5-8726-C7AE-2A04-A2AB6113FED9}"/>
              </a:ext>
            </a:extLst>
          </p:cNvPr>
          <p:cNvPicPr>
            <a:picLocks noChangeAspect="1"/>
          </p:cNvPicPr>
          <p:nvPr/>
        </p:nvPicPr>
        <p:blipFill>
          <a:blip r:embed="rId3"/>
          <a:stretch>
            <a:fillRect/>
          </a:stretch>
        </p:blipFill>
        <p:spPr>
          <a:xfrm>
            <a:off x="2867527" y="2987091"/>
            <a:ext cx="2767182" cy="1260056"/>
          </a:xfrm>
          <a:prstGeom prst="rect">
            <a:avLst/>
          </a:prstGeom>
        </p:spPr>
      </p:pic>
    </p:spTree>
    <p:extLst>
      <p:ext uri="{BB962C8B-B14F-4D97-AF65-F5344CB8AC3E}">
        <p14:creationId xmlns:p14="http://schemas.microsoft.com/office/powerpoint/2010/main" val="20465169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4985FC0-6194-2224-9A2C-05B4552B96C2}"/>
                  </a:ext>
                </a:extLst>
              </p:cNvPr>
              <p:cNvSpPr>
                <a:spLocks noGrp="1"/>
              </p:cNvSpPr>
              <p:nvPr>
                <p:ph type="title"/>
              </p:nvPr>
            </p:nvSpPr>
            <p:spPr/>
            <p:txBody>
              <a:bodyPr/>
              <a:lstStyle/>
              <a:p>
                <a:r>
                  <a:rPr lang="en-US" dirty="0"/>
                  <a:t>Example to Determine the Statistical Distribution of a Nonlinear Function </a:t>
                </a:r>
                <a:r>
                  <a:rPr lang="el-GR" sz="3200" i="1" dirty="0"/>
                  <a:t>θ </a:t>
                </a:r>
                <a14:m>
                  <m:oMath xmlns:m="http://schemas.openxmlformats.org/officeDocument/2006/math">
                    <m:r>
                      <a:rPr lang="el-GR" sz="3200" i="1" dirty="0" smtClean="0">
                        <a:latin typeface="Cambria Math"/>
                      </a:rPr>
                      <m:t>=</m:t>
                    </m:r>
                  </m:oMath>
                </a14:m>
                <a:r>
                  <a:rPr lang="el-GR" sz="3200" dirty="0"/>
                  <a:t> </a:t>
                </a:r>
                <a:r>
                  <a:rPr lang="en-US" sz="3200" dirty="0" err="1"/>
                  <a:t>atan</a:t>
                </a:r>
                <a:r>
                  <a:rPr lang="en-US" sz="3200" dirty="0"/>
                  <a:t>(</a:t>
                </a:r>
                <a:r>
                  <a:rPr lang="en-US" sz="3200" i="1" dirty="0"/>
                  <a:t>y</a:t>
                </a:r>
                <a:r>
                  <a:rPr lang="en-US" sz="3200" dirty="0"/>
                  <a:t>/</a:t>
                </a:r>
                <a:r>
                  <a:rPr lang="en-US" sz="3200" i="1" dirty="0"/>
                  <a:t>x</a:t>
                </a:r>
                <a:r>
                  <a:rPr lang="en-US" sz="3200" dirty="0"/>
                  <a:t>)</a:t>
                </a:r>
                <a:endParaRPr lang="en-US" dirty="0"/>
              </a:p>
            </p:txBody>
          </p:sp>
        </mc:Choice>
        <mc:Fallback xmlns="">
          <p:sp>
            <p:nvSpPr>
              <p:cNvPr id="2" name="Title 1">
                <a:extLst>
                  <a:ext uri="{FF2B5EF4-FFF2-40B4-BE49-F238E27FC236}">
                    <a16:creationId xmlns:a16="http://schemas.microsoft.com/office/drawing/2014/main" id="{74985FC0-6194-2224-9A2C-05B4552B96C2}"/>
                  </a:ext>
                </a:extLst>
              </p:cNvPr>
              <p:cNvSpPr>
                <a:spLocks noGrp="1" noRot="1" noChangeAspect="1" noMove="1" noResize="1" noEditPoints="1" noAdjustHandles="1" noChangeArrowheads="1" noChangeShapeType="1" noTextEdit="1"/>
              </p:cNvSpPr>
              <p:nvPr>
                <p:ph type="title"/>
              </p:nvPr>
            </p:nvSpPr>
            <p:spPr>
              <a:blipFill>
                <a:blip r:embed="rId2"/>
                <a:stretch>
                  <a:fillRect l="-576" t="-1515" r="-1585" b="-606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B8C9E680-2AAD-765F-6BD2-A74F7D69FA1B}"/>
              </a:ext>
            </a:extLst>
          </p:cNvPr>
          <p:cNvSpPr>
            <a:spLocks noGrp="1"/>
          </p:cNvSpPr>
          <p:nvPr>
            <p:ph sz="quarter" idx="11"/>
          </p:nvPr>
        </p:nvSpPr>
        <p:spPr>
          <a:xfrm>
            <a:off x="342900" y="1408125"/>
            <a:ext cx="8458200" cy="2600724"/>
          </a:xfrm>
        </p:spPr>
        <p:txBody>
          <a:bodyPr>
            <a:normAutofit lnSpcReduction="10000"/>
          </a:bodyPr>
          <a:lstStyle/>
          <a:p>
            <a:r>
              <a:rPr lang="en-US" dirty="0"/>
              <a:t>Suppose you must cut a triangular piece off the corner of a square plate by measuring the distances 𝑥 and 𝑦 from the corner. The desired value of 𝑥 is 10 𝑖𝑛., and the desired value of 𝜃 is 20°. This requires that 𝑦 = 3.64 𝑖𝑛. We are told that measurements of 𝑥 and 𝑦 are normally distributed with means of 10 and 3.64, respectively, with a standard deviation equal to 0.05 𝑖𝑛. Determine the standard deviation of 𝜃 and plot the relative frequency histogram for 𝜃.</a:t>
            </a:r>
          </a:p>
        </p:txBody>
      </p:sp>
      <p:sp>
        <p:nvSpPr>
          <p:cNvPr id="7" name="Slide Number Placeholder 6">
            <a:extLst>
              <a:ext uri="{FF2B5EF4-FFF2-40B4-BE49-F238E27FC236}">
                <a16:creationId xmlns:a16="http://schemas.microsoft.com/office/drawing/2014/main" id="{3D20BF04-2608-1DF9-9476-F85B70A1EAC2}"/>
              </a:ext>
            </a:extLst>
          </p:cNvPr>
          <p:cNvSpPr>
            <a:spLocks noGrp="1"/>
          </p:cNvSpPr>
          <p:nvPr>
            <p:ph type="sldNum" sz="quarter" idx="10"/>
          </p:nvPr>
        </p:nvSpPr>
        <p:spPr/>
        <p:txBody>
          <a:bodyPr/>
          <a:lstStyle/>
          <a:p>
            <a:fld id="{68151E55-6873-49E2-B8D5-2F265E6F1973}" type="slidenum">
              <a:rPr lang="en-US" smtClean="0"/>
              <a:t>36</a:t>
            </a:fld>
            <a:endParaRPr lang="en-US" dirty="0"/>
          </a:p>
        </p:txBody>
      </p:sp>
      <p:pic>
        <p:nvPicPr>
          <p:cNvPr id="9" name="Picture 8">
            <a:extLst>
              <a:ext uri="{FF2B5EF4-FFF2-40B4-BE49-F238E27FC236}">
                <a16:creationId xmlns:a16="http://schemas.microsoft.com/office/drawing/2014/main" id="{AD36877D-B3DB-90FF-36C5-645217FC8B81}"/>
              </a:ext>
            </a:extLst>
          </p:cNvPr>
          <p:cNvPicPr>
            <a:picLocks noChangeAspect="1"/>
          </p:cNvPicPr>
          <p:nvPr/>
        </p:nvPicPr>
        <p:blipFill>
          <a:blip r:embed="rId3"/>
          <a:stretch>
            <a:fillRect/>
          </a:stretch>
        </p:blipFill>
        <p:spPr>
          <a:xfrm>
            <a:off x="2197769" y="4796409"/>
            <a:ext cx="2152650" cy="561975"/>
          </a:xfrm>
          <a:prstGeom prst="rect">
            <a:avLst/>
          </a:prstGeom>
        </p:spPr>
      </p:pic>
      <p:pic>
        <p:nvPicPr>
          <p:cNvPr id="11" name="Picture 10">
            <a:extLst>
              <a:ext uri="{FF2B5EF4-FFF2-40B4-BE49-F238E27FC236}">
                <a16:creationId xmlns:a16="http://schemas.microsoft.com/office/drawing/2014/main" id="{589D9CE5-0A29-53C9-8929-4228AB94278D}"/>
              </a:ext>
            </a:extLst>
          </p:cNvPr>
          <p:cNvPicPr>
            <a:picLocks noChangeAspect="1"/>
          </p:cNvPicPr>
          <p:nvPr/>
        </p:nvPicPr>
        <p:blipFill>
          <a:blip r:embed="rId4"/>
          <a:stretch>
            <a:fillRect/>
          </a:stretch>
        </p:blipFill>
        <p:spPr>
          <a:xfrm>
            <a:off x="5317456" y="3900952"/>
            <a:ext cx="2876049" cy="2638462"/>
          </a:xfrm>
          <a:prstGeom prst="rect">
            <a:avLst/>
          </a:prstGeom>
        </p:spPr>
      </p:pic>
    </p:spTree>
    <p:extLst>
      <p:ext uri="{BB962C8B-B14F-4D97-AF65-F5344CB8AC3E}">
        <p14:creationId xmlns:p14="http://schemas.microsoft.com/office/powerpoint/2010/main" val="26198579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C52D73A-4194-4F87-9FED-1F8F39C27E2E}"/>
                  </a:ext>
                </a:extLst>
              </p:cNvPr>
              <p:cNvSpPr>
                <a:spLocks noGrp="1"/>
              </p:cNvSpPr>
              <p:nvPr>
                <p:ph type="title"/>
              </p:nvPr>
            </p:nvSpPr>
            <p:spPr>
              <a:xfrm>
                <a:off x="342901" y="134979"/>
                <a:ext cx="8548436" cy="1207008"/>
              </a:xfrm>
            </p:spPr>
            <p:txBody>
              <a:bodyPr>
                <a:normAutofit/>
              </a:bodyPr>
              <a:lstStyle/>
              <a:p>
                <a:r>
                  <a:rPr lang="en-US" sz="3200" dirty="0"/>
                  <a:t>Determine the Statistical Distribution of the Nonlinear Function </a:t>
                </a:r>
                <a:r>
                  <a:rPr lang="el-GR" sz="3200" i="1" dirty="0"/>
                  <a:t>θ </a:t>
                </a:r>
                <a14:m>
                  <m:oMath xmlns:m="http://schemas.openxmlformats.org/officeDocument/2006/math">
                    <m:r>
                      <a:rPr lang="el-GR" sz="3200" i="1" dirty="0" smtClean="0">
                        <a:latin typeface="Cambria Math"/>
                      </a:rPr>
                      <m:t>=</m:t>
                    </m:r>
                  </m:oMath>
                </a14:m>
                <a:r>
                  <a:rPr lang="el-GR" sz="3200" dirty="0"/>
                  <a:t> </a:t>
                </a:r>
                <a:r>
                  <a:rPr lang="en-US" sz="3200" dirty="0" err="1"/>
                  <a:t>atan</a:t>
                </a:r>
                <a:r>
                  <a:rPr lang="en-US" sz="3200" dirty="0"/>
                  <a:t>(</a:t>
                </a:r>
                <a:r>
                  <a:rPr lang="en-US" sz="3200" i="1" dirty="0"/>
                  <a:t>y</a:t>
                </a:r>
                <a:r>
                  <a:rPr lang="en-US" sz="3200" dirty="0"/>
                  <a:t>/</a:t>
                </a:r>
                <a:r>
                  <a:rPr lang="en-US" sz="3200" i="1" dirty="0"/>
                  <a:t>x</a:t>
                </a:r>
                <a:r>
                  <a:rPr lang="en-US" sz="3200" dirty="0"/>
                  <a:t>)</a:t>
                </a:r>
                <a:endParaRPr lang="en-US" dirty="0"/>
              </a:p>
            </p:txBody>
          </p:sp>
        </mc:Choice>
        <mc:Fallback xmlns="">
          <p:sp>
            <p:nvSpPr>
              <p:cNvPr id="2" name="Title 1">
                <a:extLst>
                  <a:ext uri="{FF2B5EF4-FFF2-40B4-BE49-F238E27FC236}">
                    <a16:creationId xmlns:a16="http://schemas.microsoft.com/office/drawing/2014/main" id="{5C52D73A-4194-4F87-9FED-1F8F39C27E2E}"/>
                  </a:ext>
                </a:extLst>
              </p:cNvPr>
              <p:cNvSpPr>
                <a:spLocks noGrp="1" noRot="1" noChangeAspect="1" noMove="1" noResize="1" noEditPoints="1" noAdjustHandles="1" noChangeArrowheads="1" noChangeShapeType="1" noTextEdit="1"/>
              </p:cNvSpPr>
              <p:nvPr>
                <p:ph type="title"/>
              </p:nvPr>
            </p:nvSpPr>
            <p:spPr>
              <a:xfrm>
                <a:off x="342901" y="134979"/>
                <a:ext cx="8548436" cy="1207008"/>
              </a:xfrm>
              <a:blipFill>
                <a:blip r:embed="rId2"/>
                <a:stretch>
                  <a:fillRect t="-1010" b="-656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2D04B65-5ECB-4780-8D96-F457FE7A362F}"/>
              </a:ext>
            </a:extLst>
          </p:cNvPr>
          <p:cNvSpPr>
            <a:spLocks noGrp="1"/>
          </p:cNvSpPr>
          <p:nvPr>
            <p:ph sz="quarter" idx="11"/>
          </p:nvPr>
        </p:nvSpPr>
        <p:spPr/>
        <p:txBody>
          <a:bodyPr/>
          <a:lstStyle/>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s = 0.05; % standard deviation of x and y</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n = 8000; % number of random simulations</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x = 10 + s*</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randn</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(1,n);</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y = 3.64 + s*</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randn</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(1,n);</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theta = (180/pi)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atan</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(y./x);</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mean_theta</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mean(theta)</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sigma_theta</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std(theta)</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xp</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19:0.1:21;</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histogram(theta,</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xp</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Normalization’,‘probability</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(‘Theta (degrees)’),...</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(‘Relative Frequency’)</a:t>
            </a:r>
          </a:p>
        </p:txBody>
      </p:sp>
      <p:sp>
        <p:nvSpPr>
          <p:cNvPr id="6" name="Slide Number Placeholder 5">
            <a:extLst>
              <a:ext uri="{FF2B5EF4-FFF2-40B4-BE49-F238E27FC236}">
                <a16:creationId xmlns:a16="http://schemas.microsoft.com/office/drawing/2014/main" id="{B1D55323-E80D-4818-931D-CDECA7B02A51}"/>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296141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A histogram of theta (in degrees) against relative frequency shows multiple data bars.">
            <a:extLst>
              <a:ext uri="{FF2B5EF4-FFF2-40B4-BE49-F238E27FC236}">
                <a16:creationId xmlns:a16="http://schemas.microsoft.com/office/drawing/2014/main" id="{37573A0F-E869-4377-8291-EA182E996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642" y="1521764"/>
            <a:ext cx="5071110" cy="3814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38</a:t>
            </a:fld>
            <a:endParaRPr lang="en-US" dirty="0"/>
          </a:p>
        </p:txBody>
      </p:sp>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F00E119A-C814-2529-A3AF-37BAA251FDE5}"/>
                  </a:ext>
                </a:extLst>
              </p:cNvPr>
              <p:cNvSpPr>
                <a:spLocks noGrp="1"/>
              </p:cNvSpPr>
              <p:nvPr>
                <p:ph type="title"/>
              </p:nvPr>
            </p:nvSpPr>
            <p:spPr>
              <a:xfrm>
                <a:off x="342901" y="134979"/>
                <a:ext cx="8548436" cy="1207008"/>
              </a:xfrm>
            </p:spPr>
            <p:txBody>
              <a:bodyPr>
                <a:normAutofit/>
              </a:bodyPr>
              <a:lstStyle/>
              <a:p>
                <a:r>
                  <a:rPr lang="en-US" sz="3200" dirty="0"/>
                  <a:t>Determine the Statistical Distribution of the Nonlinear Function </a:t>
                </a:r>
                <a:r>
                  <a:rPr lang="el-GR" sz="3200" i="1" dirty="0"/>
                  <a:t>θ </a:t>
                </a:r>
                <a14:m>
                  <m:oMath xmlns:m="http://schemas.openxmlformats.org/officeDocument/2006/math">
                    <m:r>
                      <a:rPr lang="el-GR" sz="3200" i="1" dirty="0" smtClean="0">
                        <a:latin typeface="Cambria Math"/>
                      </a:rPr>
                      <m:t>=</m:t>
                    </m:r>
                  </m:oMath>
                </a14:m>
                <a:r>
                  <a:rPr lang="el-GR" sz="3200" dirty="0"/>
                  <a:t> </a:t>
                </a:r>
                <a:r>
                  <a:rPr lang="en-US" sz="3200" dirty="0" err="1"/>
                  <a:t>atan</a:t>
                </a:r>
                <a:r>
                  <a:rPr lang="en-US" sz="3200" dirty="0"/>
                  <a:t>(</a:t>
                </a:r>
                <a:r>
                  <a:rPr lang="en-US" sz="3200" i="1" dirty="0"/>
                  <a:t>y</a:t>
                </a:r>
                <a:r>
                  <a:rPr lang="en-US" sz="3200" dirty="0"/>
                  <a:t>/</a:t>
                </a:r>
                <a:r>
                  <a:rPr lang="en-US" sz="3200" i="1" dirty="0"/>
                  <a:t>x</a:t>
                </a:r>
                <a:r>
                  <a:rPr lang="en-US" sz="3200" dirty="0"/>
                  <a:t>)</a:t>
                </a:r>
                <a:endParaRPr lang="en-US" dirty="0"/>
              </a:p>
            </p:txBody>
          </p:sp>
        </mc:Choice>
        <mc:Fallback xmlns="">
          <p:sp>
            <p:nvSpPr>
              <p:cNvPr id="10" name="Title 1">
                <a:extLst>
                  <a:ext uri="{FF2B5EF4-FFF2-40B4-BE49-F238E27FC236}">
                    <a16:creationId xmlns:a16="http://schemas.microsoft.com/office/drawing/2014/main" id="{F00E119A-C814-2529-A3AF-37BAA251FDE5}"/>
                  </a:ext>
                </a:extLst>
              </p:cNvPr>
              <p:cNvSpPr>
                <a:spLocks noGrp="1" noRot="1" noChangeAspect="1" noMove="1" noResize="1" noEditPoints="1" noAdjustHandles="1" noChangeArrowheads="1" noChangeShapeType="1" noTextEdit="1"/>
              </p:cNvSpPr>
              <p:nvPr>
                <p:ph type="title"/>
              </p:nvPr>
            </p:nvSpPr>
            <p:spPr>
              <a:xfrm>
                <a:off x="342901" y="134979"/>
                <a:ext cx="8548436" cy="1207008"/>
              </a:xfrm>
              <a:blipFill>
                <a:blip r:embed="rId3"/>
                <a:stretch>
                  <a:fillRect t="-1010" b="-656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C3BEBB4-88F1-0F7B-4605-263DE65347D4}"/>
              </a:ext>
            </a:extLst>
          </p:cNvPr>
          <p:cNvSpPr txBox="1"/>
          <p:nvPr/>
        </p:nvSpPr>
        <p:spPr>
          <a:xfrm>
            <a:off x="156410" y="5336236"/>
            <a:ext cx="8734927" cy="923330"/>
          </a:xfrm>
          <a:prstGeom prst="rect">
            <a:avLst/>
          </a:prstGeom>
          <a:noFill/>
        </p:spPr>
        <p:txBody>
          <a:bodyPr wrap="square">
            <a:spAutoFit/>
          </a:bodyPr>
          <a:lstStyle/>
          <a:p>
            <a:r>
              <a:rPr lang="en-US" dirty="0"/>
              <a:t>From the histogram we can calculate that approximately 65 percent of the values of θ lie between 19.8 and 20.2. This range corresponds to a standard deviation of 0.2°, not 0.273° as calculated from the simulation data.</a:t>
            </a:r>
          </a:p>
        </p:txBody>
      </p:sp>
      <p:pic>
        <p:nvPicPr>
          <p:cNvPr id="15" name="Picture 14">
            <a:extLst>
              <a:ext uri="{FF2B5EF4-FFF2-40B4-BE49-F238E27FC236}">
                <a16:creationId xmlns:a16="http://schemas.microsoft.com/office/drawing/2014/main" id="{EC59D4D7-6A07-4034-728A-D29AAB685207}"/>
              </a:ext>
            </a:extLst>
          </p:cNvPr>
          <p:cNvPicPr>
            <a:picLocks noChangeAspect="1"/>
          </p:cNvPicPr>
          <p:nvPr/>
        </p:nvPicPr>
        <p:blipFill>
          <a:blip r:embed="rId4"/>
          <a:stretch>
            <a:fillRect/>
          </a:stretch>
        </p:blipFill>
        <p:spPr>
          <a:xfrm>
            <a:off x="6875408" y="3020024"/>
            <a:ext cx="1485900" cy="638175"/>
          </a:xfrm>
          <a:prstGeom prst="rect">
            <a:avLst/>
          </a:prstGeom>
        </p:spPr>
      </p:pic>
    </p:spTree>
    <p:extLst>
      <p:ext uri="{BB962C8B-B14F-4D97-AF65-F5344CB8AC3E}">
        <p14:creationId xmlns:p14="http://schemas.microsoft.com/office/powerpoint/2010/main" val="3167081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724C-6478-49F5-9649-D4EF97E62538}"/>
              </a:ext>
            </a:extLst>
          </p:cNvPr>
          <p:cNvSpPr>
            <a:spLocks noGrp="1"/>
          </p:cNvSpPr>
          <p:nvPr>
            <p:ph type="title"/>
          </p:nvPr>
        </p:nvSpPr>
        <p:spPr/>
        <p:txBody>
          <a:bodyPr>
            <a:normAutofit/>
          </a:bodyPr>
          <a:lstStyle/>
          <a:p>
            <a:r>
              <a:rPr lang="en-US" dirty="0"/>
              <a:t>Generating Random Integers</a:t>
            </a:r>
            <a:endParaRPr lang="en-US" sz="1600" dirty="0"/>
          </a:p>
        </p:txBody>
      </p:sp>
      <p:sp>
        <p:nvSpPr>
          <p:cNvPr id="3" name="Content Placeholder 2">
            <a:extLst>
              <a:ext uri="{FF2B5EF4-FFF2-40B4-BE49-F238E27FC236}">
                <a16:creationId xmlns:a16="http://schemas.microsoft.com/office/drawing/2014/main" id="{F1E0F38C-7365-48C7-AEA8-24EB738AEF74}"/>
              </a:ext>
            </a:extLst>
          </p:cNvPr>
          <p:cNvSpPr>
            <a:spLocks noGrp="1"/>
          </p:cNvSpPr>
          <p:nvPr>
            <p:ph sz="quarter" idx="11"/>
          </p:nvPr>
        </p:nvSpPr>
        <p:spPr>
          <a:xfrm>
            <a:off x="342900" y="1502229"/>
            <a:ext cx="7934325" cy="4746171"/>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To simulate some games, such as dice, you must be able to generate only random integers. You can do this with the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(n)</a:t>
            </a:r>
            <a:r>
              <a:rPr kumimoji="0" lang="en-US" sz="2400" b="0" i="0" u="none" strike="noStrike" kern="1200" cap="none" spc="0" normalizeH="0" baseline="0" noProof="0" dirty="0">
                <a:ln>
                  <a:noFill/>
                </a:ln>
                <a:solidFill>
                  <a:prstClr val="black"/>
                </a:solidFill>
                <a:effectLst/>
                <a:uLnTx/>
                <a:uFillTx/>
                <a:ea typeface="+mn-ea"/>
              </a:rPr>
              <a:t> function, which generates a row vector containing a random permutation of the integers from 1 to </a:t>
            </a:r>
            <a:r>
              <a:rPr kumimoji="0" lang="en-US" sz="2400" b="0" i="1" u="none" strike="noStrike" kern="1200" cap="none" spc="0" normalizeH="0" baseline="0" noProof="0" dirty="0">
                <a:ln>
                  <a:noFill/>
                </a:ln>
                <a:solidFill>
                  <a:prstClr val="black"/>
                </a:solidFill>
                <a:effectLst/>
                <a:uLnTx/>
                <a:uFillTx/>
                <a:ea typeface="+mn-ea"/>
              </a:rPr>
              <a:t>n </a:t>
            </a:r>
            <a:r>
              <a:rPr kumimoji="0" lang="en-US" sz="2400" b="0" i="0" u="none" strike="noStrike" kern="1200" cap="none" spc="0" normalizeH="0" baseline="0" noProof="0" dirty="0">
                <a:ln>
                  <a:noFill/>
                </a:ln>
                <a:solidFill>
                  <a:prstClr val="black"/>
                </a:solidFill>
                <a:effectLst/>
                <a:uLnTx/>
                <a:uFillTx/>
                <a:ea typeface="+mn-ea"/>
              </a:rPr>
              <a:t>inclusive.</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For example,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(6)</a:t>
            </a:r>
            <a:r>
              <a:rPr kumimoji="0" lang="en-US" sz="2400" b="0" i="0" u="none" strike="noStrike" kern="1200" cap="none" spc="0" normalizeH="0" baseline="0" noProof="0" dirty="0">
                <a:ln>
                  <a:noFill/>
                </a:ln>
                <a:solidFill>
                  <a:prstClr val="black"/>
                </a:solidFill>
                <a:effectLst/>
                <a:uLnTx/>
                <a:uFillTx/>
                <a:ea typeface="+mn-ea"/>
              </a:rPr>
              <a:t> might generate the vector [3 2 6 4 1 5], or some other permutation of the numbers from 1 to 6. Note that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ea typeface="+mn-ea"/>
              </a:rPr>
              <a:t> calls </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rand</a:t>
            </a:r>
            <a:r>
              <a:rPr kumimoji="0" lang="en-US" sz="2400" b="0" i="0" u="none" strike="noStrike" kern="1200" cap="none" spc="0" normalizeH="0" baseline="0" noProof="0" dirty="0">
                <a:ln>
                  <a:noFill/>
                </a:ln>
                <a:solidFill>
                  <a:prstClr val="black"/>
                </a:solidFill>
                <a:effectLst/>
                <a:uLnTx/>
                <a:uFillTx/>
                <a:ea typeface="+mn-ea"/>
              </a:rPr>
              <a:t> and therefore changes the state of the generator.</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The extended syntax is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n,k</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400" b="0" i="0" u="none" strike="noStrike" kern="1200" cap="none" spc="0" normalizeH="0" baseline="0" noProof="0" dirty="0">
                <a:ln>
                  <a:noFill/>
                </a:ln>
                <a:solidFill>
                  <a:prstClr val="black"/>
                </a:solidFill>
                <a:effectLst/>
                <a:uLnTx/>
                <a:uFillTx/>
                <a:ea typeface="+mn-ea"/>
                <a:cs typeface="Courier New" panose="02070309020205020404" pitchFamily="49" charset="0"/>
              </a:rPr>
              <a:t>. This g</a:t>
            </a:r>
            <a:r>
              <a:rPr kumimoji="0" lang="en-US" sz="2400" b="0" i="0" u="none" strike="noStrike" kern="1200" cap="none" spc="0" normalizeH="0" baseline="0" noProof="0" dirty="0">
                <a:ln>
                  <a:noFill/>
                </a:ln>
                <a:solidFill>
                  <a:prstClr val="black"/>
                </a:solidFill>
                <a:effectLst/>
                <a:uLnTx/>
                <a:uFillTx/>
                <a:ea typeface="+mn-ea"/>
              </a:rPr>
              <a:t>enerates a row vector containing k unique integers selected randomly from 1 to n inclusive.</a:t>
            </a:r>
          </a:p>
        </p:txBody>
      </p:sp>
      <p:sp>
        <p:nvSpPr>
          <p:cNvPr id="6" name="Slide Number Placeholder 5">
            <a:extLst>
              <a:ext uri="{FF2B5EF4-FFF2-40B4-BE49-F238E27FC236}">
                <a16:creationId xmlns:a16="http://schemas.microsoft.com/office/drawing/2014/main" id="{B6313686-BB86-4681-AA00-A772179705A6}"/>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402667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C5EE-8D1A-CABC-84C0-FB84BF0BFE7D}"/>
              </a:ext>
            </a:extLst>
          </p:cNvPr>
          <p:cNvSpPr>
            <a:spLocks noGrp="1"/>
          </p:cNvSpPr>
          <p:nvPr>
            <p:ph type="title"/>
          </p:nvPr>
        </p:nvSpPr>
        <p:spPr/>
        <p:txBody>
          <a:bodyPr/>
          <a:lstStyle/>
          <a:p>
            <a:r>
              <a:rPr lang="en-US" dirty="0"/>
              <a:t>Statistics and Histograms</a:t>
            </a:r>
          </a:p>
        </p:txBody>
      </p:sp>
      <p:sp>
        <p:nvSpPr>
          <p:cNvPr id="3" name="Content Placeholder 2">
            <a:extLst>
              <a:ext uri="{FF2B5EF4-FFF2-40B4-BE49-F238E27FC236}">
                <a16:creationId xmlns:a16="http://schemas.microsoft.com/office/drawing/2014/main" id="{D9FDC03B-D2E1-4CBE-1844-215AA039D7E7}"/>
              </a:ext>
            </a:extLst>
          </p:cNvPr>
          <p:cNvSpPr>
            <a:spLocks noGrp="1"/>
          </p:cNvSpPr>
          <p:nvPr>
            <p:ph sz="quarter" idx="11"/>
          </p:nvPr>
        </p:nvSpPr>
        <p:spPr/>
        <p:txBody>
          <a:bodyPr>
            <a:normAutofit/>
          </a:bodyPr>
          <a:lstStyle/>
          <a:p>
            <a:pPr marL="342900" indent="-342900">
              <a:spcAft>
                <a:spcPts val="1200"/>
              </a:spcAft>
              <a:buFont typeface="Arial" panose="020B0604020202020204" pitchFamily="34" charset="0"/>
              <a:buChar char="•"/>
            </a:pPr>
            <a:r>
              <a:rPr lang="en-US" sz="2800" dirty="0"/>
              <a:t>MATLAB provides the histogram function to generate a histogram. </a:t>
            </a:r>
          </a:p>
          <a:p>
            <a:pPr marL="342900" indent="-342900">
              <a:spcAft>
                <a:spcPts val="1200"/>
              </a:spcAft>
              <a:buFont typeface="Arial" panose="020B0604020202020204" pitchFamily="34" charset="0"/>
              <a:buChar char="•"/>
            </a:pPr>
            <a:r>
              <a:rPr lang="en-US" sz="2800" dirty="0"/>
              <a:t>The basic form is histogram(y), where y is a vector containing the data. A uniform width is automatically chosen to reveal the underlying distribution. </a:t>
            </a:r>
          </a:p>
          <a:p>
            <a:pPr marL="342900" indent="-342900">
              <a:spcAft>
                <a:spcPts val="1200"/>
              </a:spcAft>
              <a:buFont typeface="Arial" panose="020B0604020202020204" pitchFamily="34" charset="0"/>
              <a:buChar char="•"/>
            </a:pPr>
            <a:r>
              <a:rPr lang="en-US" sz="2800" dirty="0"/>
              <a:t>The second form is histogram(y, n), where n is a user-specified scalar indicating the number of bins. </a:t>
            </a:r>
          </a:p>
          <a:p>
            <a:pPr marL="342900" indent="-342900">
              <a:spcAft>
                <a:spcPts val="1200"/>
              </a:spcAft>
              <a:buFont typeface="Arial" panose="020B0604020202020204" pitchFamily="34" charset="0"/>
              <a:buChar char="•"/>
            </a:pPr>
            <a:r>
              <a:rPr lang="en-US" sz="2800" dirty="0"/>
              <a:t>Unshaded rectangles can be obtained by using the syntax histogram(y, '</a:t>
            </a:r>
            <a:r>
              <a:rPr lang="en-US" sz="2800" dirty="0" err="1"/>
              <a:t>FaceColor</a:t>
            </a:r>
            <a:r>
              <a:rPr lang="en-US" sz="2800" dirty="0"/>
              <a:t>’, 'none').</a:t>
            </a:r>
            <a:endParaRPr lang="en-US" sz="3600" dirty="0"/>
          </a:p>
        </p:txBody>
      </p:sp>
      <p:sp>
        <p:nvSpPr>
          <p:cNvPr id="6" name="Slide Number Placeholder 5">
            <a:extLst>
              <a:ext uri="{FF2B5EF4-FFF2-40B4-BE49-F238E27FC236}">
                <a16:creationId xmlns:a16="http://schemas.microsoft.com/office/drawing/2014/main" id="{DA750F3A-69B6-0B42-659C-2A8E761589A1}"/>
              </a:ext>
            </a:extLst>
          </p:cNvPr>
          <p:cNvSpPr>
            <a:spLocks noGrp="1"/>
          </p:cNvSpPr>
          <p:nvPr>
            <p:ph type="sldNum" sz="quarter" idx="10"/>
          </p:nvPr>
        </p:nvSpPr>
        <p:spPr/>
        <p:txBody>
          <a:bodyPr/>
          <a:lstStyle/>
          <a:p>
            <a:fld id="{68151E55-6873-49E2-B8D5-2F265E6F1973}" type="slidenum">
              <a:rPr lang="en-US" smtClean="0"/>
              <a:t>4</a:t>
            </a:fld>
            <a:endParaRPr lang="en-US" dirty="0"/>
          </a:p>
        </p:txBody>
      </p:sp>
    </p:spTree>
    <p:extLst>
      <p:ext uri="{BB962C8B-B14F-4D97-AF65-F5344CB8AC3E}">
        <p14:creationId xmlns:p14="http://schemas.microsoft.com/office/powerpoint/2010/main" val="4275406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724C-6478-49F5-9649-D4EF97E62538}"/>
              </a:ext>
            </a:extLst>
          </p:cNvPr>
          <p:cNvSpPr>
            <a:spLocks noGrp="1"/>
          </p:cNvSpPr>
          <p:nvPr>
            <p:ph type="title"/>
          </p:nvPr>
        </p:nvSpPr>
        <p:spPr/>
        <p:txBody>
          <a:bodyPr>
            <a:normAutofit/>
          </a:bodyPr>
          <a:lstStyle/>
          <a:p>
            <a:r>
              <a:rPr lang="en-US" dirty="0"/>
              <a:t>Generating Random Integers</a:t>
            </a:r>
            <a:endParaRPr lang="en-US" sz="1600" dirty="0"/>
          </a:p>
        </p:txBody>
      </p:sp>
      <p:sp>
        <p:nvSpPr>
          <p:cNvPr id="3" name="Content Placeholder 2">
            <a:extLst>
              <a:ext uri="{FF2B5EF4-FFF2-40B4-BE49-F238E27FC236}">
                <a16:creationId xmlns:a16="http://schemas.microsoft.com/office/drawing/2014/main" id="{F1E0F38C-7365-48C7-AEA8-24EB738AEF74}"/>
              </a:ext>
            </a:extLst>
          </p:cNvPr>
          <p:cNvSpPr>
            <a:spLocks noGrp="1"/>
          </p:cNvSpPr>
          <p:nvPr>
            <p:ph sz="quarter" idx="11"/>
          </p:nvPr>
        </p:nvSpPr>
        <p:spPr>
          <a:xfrm>
            <a:off x="342900" y="1502229"/>
            <a:ext cx="7934325" cy="4746171"/>
          </a:xfrm>
        </p:spPr>
        <p:txBody>
          <a:bodyPr>
            <a:normAutofit lnSpcReduction="10000"/>
          </a:bodyPr>
          <a:lstStyle/>
          <a:p>
            <a:pPr marL="0" marR="0" lvl="0" indent="0" algn="l" defTabSz="457200" rtl="0" eaLnBrk="1" fontAlgn="auto" latinLnBrk="0" hangingPunct="1">
              <a:lnSpc>
                <a:spcPct val="100000"/>
              </a:lnSpc>
              <a:spcBef>
                <a:spcPts val="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The function </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a,b</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m,n</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200" b="0" i="0" u="none" strike="noStrike" kern="1200" cap="none" spc="0" normalizeH="0" baseline="0" noProof="0" dirty="0">
                <a:ln>
                  <a:noFill/>
                </a:ln>
                <a:solidFill>
                  <a:prstClr val="black"/>
                </a:solidFill>
                <a:effectLst/>
                <a:uLnTx/>
                <a:uFillTx/>
                <a:ea typeface="+mn-ea"/>
              </a:rPr>
              <a:t>returns an </a:t>
            </a:r>
            <a:r>
              <a:rPr kumimoji="0" lang="en-US" sz="2200" b="0" i="1" u="none" strike="noStrike" kern="1200" cap="none" spc="0" normalizeH="0" baseline="0" noProof="0" dirty="0">
                <a:ln>
                  <a:noFill/>
                </a:ln>
                <a:solidFill>
                  <a:prstClr val="black"/>
                </a:solidFill>
                <a:effectLst/>
                <a:uLnTx/>
                <a:uFillTx/>
                <a:ea typeface="+mn-ea"/>
              </a:rPr>
              <a:t>m</a:t>
            </a:r>
            <a:r>
              <a:rPr kumimoji="0" lang="en-US" sz="2200" b="0" i="0" u="none" strike="noStrike" kern="1200" cap="none" spc="0" normalizeH="0" baseline="0" noProof="0" dirty="0">
                <a:ln>
                  <a:noFill/>
                </a:ln>
                <a:solidFill>
                  <a:prstClr val="black"/>
                </a:solidFill>
                <a:effectLst/>
                <a:uLnTx/>
                <a:uFillTx/>
                <a:ea typeface="+mn-ea"/>
              </a:rPr>
              <a:t>-by</a:t>
            </a:r>
            <a:r>
              <a:rPr kumimoji="0" lang="en-US" sz="2200" b="0" i="1" u="none" strike="noStrike" kern="1200" cap="none" spc="0" normalizeH="0" baseline="0" noProof="0" dirty="0">
                <a:ln>
                  <a:noFill/>
                </a:ln>
                <a:solidFill>
                  <a:prstClr val="black"/>
                </a:solidFill>
                <a:effectLst/>
                <a:uLnTx/>
                <a:uFillTx/>
                <a:ea typeface="+mn-ea"/>
              </a:rPr>
              <a:t>-n </a:t>
            </a:r>
            <a:r>
              <a:rPr kumimoji="0" lang="en-US" sz="2200" b="0" i="0" u="none" strike="noStrike" kern="1200" cap="none" spc="0" normalizeH="0" baseline="0" noProof="0" dirty="0">
                <a:ln>
                  <a:noFill/>
                </a:ln>
                <a:solidFill>
                  <a:prstClr val="black"/>
                </a:solidFill>
                <a:effectLst/>
                <a:uLnTx/>
                <a:uFillTx/>
                <a:ea typeface="+mn-ea"/>
              </a:rPr>
              <a:t>matrix containing random integer values between </a:t>
            </a:r>
            <a:r>
              <a:rPr kumimoji="0" lang="en-US" sz="2200" b="0" i="1" u="none" strike="noStrike" kern="1200" cap="none" spc="0" normalizeH="0" baseline="0" noProof="0" dirty="0">
                <a:ln>
                  <a:noFill/>
                </a:ln>
                <a:solidFill>
                  <a:prstClr val="black"/>
                </a:solidFill>
                <a:effectLst/>
                <a:uLnTx/>
                <a:uFillTx/>
                <a:ea typeface="+mn-ea"/>
              </a:rPr>
              <a:t>a </a:t>
            </a:r>
            <a:r>
              <a:rPr kumimoji="0" lang="en-US" sz="2200" b="0" i="0" u="none" strike="noStrike" kern="1200" cap="none" spc="0" normalizeH="0" baseline="0" noProof="0" dirty="0">
                <a:ln>
                  <a:noFill/>
                </a:ln>
                <a:solidFill>
                  <a:prstClr val="black"/>
                </a:solidFill>
                <a:effectLst/>
                <a:uLnTx/>
                <a:uFillTx/>
                <a:ea typeface="+mn-ea"/>
              </a:rPr>
              <a:t>and </a:t>
            </a:r>
            <a:r>
              <a:rPr kumimoji="0" lang="en-US" sz="2200" b="0" i="1" u="none" strike="noStrike" kern="1200" cap="none" spc="0" normalizeH="0" baseline="0" noProof="0" dirty="0">
                <a:ln>
                  <a:noFill/>
                </a:ln>
                <a:solidFill>
                  <a:prstClr val="black"/>
                </a:solidFill>
                <a:effectLst/>
                <a:uLnTx/>
                <a:uFillTx/>
                <a:ea typeface="+mn-ea"/>
              </a:rPr>
              <a:t>b</a:t>
            </a:r>
            <a:r>
              <a:rPr kumimoji="0" lang="en-US" sz="2200" b="0" i="0" u="none" strike="noStrike" kern="1200" cap="none" spc="0" normalizeH="0" baseline="0" noProof="0" dirty="0">
                <a:ln>
                  <a:noFill/>
                </a:ln>
                <a:solidFill>
                  <a:prstClr val="black"/>
                </a:solidFill>
                <a:effectLst/>
                <a:uLnTx/>
                <a:uFillTx/>
                <a:ea typeface="+mn-ea"/>
              </a:rPr>
              <a:t>. Typing </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imax</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200" b="0" i="0" u="none" strike="noStrike" kern="1200" cap="none" spc="0" normalizeH="0" baseline="0" noProof="0" dirty="0">
                <a:ln>
                  <a:noFill/>
                </a:ln>
                <a:solidFill>
                  <a:prstClr val="black"/>
                </a:solidFill>
                <a:effectLst/>
                <a:uLnTx/>
                <a:uFillTx/>
                <a:ea typeface="+mn-ea"/>
              </a:rPr>
              <a:t>returns a scalar between 1 and </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imax</a:t>
            </a:r>
            <a:r>
              <a:rPr kumimoji="0" lang="en-US" sz="2200" b="0" i="0" u="none" strike="noStrike" kern="1200" cap="none" spc="0" normalizeH="0" baseline="0" noProof="0" dirty="0">
                <a:ln>
                  <a:noFill/>
                </a:ln>
                <a:solidFill>
                  <a:prstClr val="black"/>
                </a:solidFill>
                <a:effectLst/>
                <a:uLnTx/>
                <a:uFillTx/>
                <a:ea typeface="+mn-ea"/>
              </a:rPr>
              <a:t>. </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For example,</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 </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(20,[1,5])</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1 7 3 9 19 16</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([5,20],[1,5])</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5 12 11 17 17</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 </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(6)</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3</a:t>
            </a:r>
          </a:p>
        </p:txBody>
      </p:sp>
      <p:sp>
        <p:nvSpPr>
          <p:cNvPr id="6" name="Slide Number Placeholder 5">
            <a:extLst>
              <a:ext uri="{FF2B5EF4-FFF2-40B4-BE49-F238E27FC236}">
                <a16:creationId xmlns:a16="http://schemas.microsoft.com/office/drawing/2014/main" id="{B6313686-BB86-4681-AA00-A772179705A6}"/>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166530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724C-6478-49F5-9649-D4EF97E62538}"/>
              </a:ext>
            </a:extLst>
          </p:cNvPr>
          <p:cNvSpPr>
            <a:spLocks noGrp="1"/>
          </p:cNvSpPr>
          <p:nvPr>
            <p:ph type="title"/>
          </p:nvPr>
        </p:nvSpPr>
        <p:spPr/>
        <p:txBody>
          <a:bodyPr>
            <a:normAutofit/>
          </a:bodyPr>
          <a:lstStyle/>
          <a:p>
            <a:r>
              <a:rPr lang="en-US" dirty="0"/>
              <a:t>Generating Random Integers</a:t>
            </a:r>
            <a:endParaRPr lang="en-US" sz="1600" dirty="0"/>
          </a:p>
        </p:txBody>
      </p:sp>
      <p:sp>
        <p:nvSpPr>
          <p:cNvPr id="3" name="Content Placeholder 2">
            <a:extLst>
              <a:ext uri="{FF2B5EF4-FFF2-40B4-BE49-F238E27FC236}">
                <a16:creationId xmlns:a16="http://schemas.microsoft.com/office/drawing/2014/main" id="{F1E0F38C-7365-48C7-AEA8-24EB738AEF74}"/>
              </a:ext>
            </a:extLst>
          </p:cNvPr>
          <p:cNvSpPr>
            <a:spLocks noGrp="1"/>
          </p:cNvSpPr>
          <p:nvPr>
            <p:ph sz="quarter" idx="11"/>
          </p:nvPr>
        </p:nvSpPr>
        <p:spPr>
          <a:xfrm>
            <a:off x="342900" y="1502229"/>
            <a:ext cx="7943850" cy="474617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Note that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ea typeface="+mn-ea"/>
              </a:rPr>
              <a:t> returns </a:t>
            </a:r>
            <a:r>
              <a:rPr kumimoji="0" lang="en-US" sz="2400" b="0" i="1" u="none" strike="noStrike" kern="1200" cap="none" spc="0" normalizeH="0" baseline="0" noProof="0" dirty="0">
                <a:ln>
                  <a:noFill/>
                </a:ln>
                <a:solidFill>
                  <a:prstClr val="black"/>
                </a:solidFill>
                <a:effectLst/>
                <a:uLnTx/>
                <a:uFillTx/>
                <a:ea typeface="+mn-ea"/>
              </a:rPr>
              <a:t>unique </a:t>
            </a:r>
            <a:r>
              <a:rPr kumimoji="0" lang="en-US" sz="2400" b="0" i="0" u="none" strike="noStrike" kern="1200" cap="none" spc="0" normalizeH="0" baseline="0" noProof="0" dirty="0">
                <a:ln>
                  <a:noFill/>
                </a:ln>
                <a:solidFill>
                  <a:prstClr val="black"/>
                </a:solidFill>
                <a:effectLst/>
                <a:uLnTx/>
                <a:uFillTx/>
                <a:ea typeface="+mn-ea"/>
              </a:rPr>
              <a:t>integers, whereas the integer values returned by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400" b="0" i="0" u="none" strike="noStrike" kern="1200" cap="none" spc="0" normalizeH="0" baseline="0" noProof="0" dirty="0">
                <a:ln>
                  <a:noFill/>
                </a:ln>
                <a:solidFill>
                  <a:prstClr val="black"/>
                </a:solidFill>
                <a:effectLst/>
                <a:uLnTx/>
                <a:uFillTx/>
                <a:ea typeface="+mn-ea"/>
              </a:rPr>
              <a:t> may be repeated</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For example,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randperm</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(6)</a:t>
            </a:r>
            <a:r>
              <a:rPr kumimoji="0" lang="en-US" sz="2400" b="0" i="0" u="none" strike="noStrike" kern="1200" cap="none" spc="0" normalizeH="0" baseline="0" noProof="0" dirty="0">
                <a:ln>
                  <a:noFill/>
                </a:ln>
                <a:solidFill>
                  <a:prstClr val="black"/>
                </a:solidFill>
                <a:effectLst/>
                <a:uLnTx/>
                <a:uFillTx/>
                <a:ea typeface="+mn-ea"/>
              </a:rPr>
              <a:t> might generate the vector [3 2 6 4 1 5], or some other permutation of the numbers from 1 to 6.</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Whereas </a:t>
            </a:r>
            <a:r>
              <a:rPr kumimoji="0" lang="en-US" sz="24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randi</a:t>
            </a:r>
            <a:r>
              <a:rPr kumimoji="0" lang="en-US" sz="24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(6,[1,6])</a:t>
            </a:r>
            <a:r>
              <a:rPr kumimoji="0" lang="en-US" sz="2400" b="0" i="0" u="none" strike="noStrike" kern="1200" cap="none" spc="0" normalizeH="0" baseline="0" noProof="0" dirty="0">
                <a:ln>
                  <a:noFill/>
                </a:ln>
                <a:solidFill>
                  <a:prstClr val="black"/>
                </a:solidFill>
                <a:effectLst/>
                <a:uLnTx/>
                <a:uFillTx/>
                <a:ea typeface="+mn-ea"/>
              </a:rPr>
              <a:t> </a:t>
            </a:r>
            <a:r>
              <a:rPr kumimoji="0" lang="en-US" sz="2400" b="0" i="0" u="none" strike="noStrike" kern="1200" cap="none" spc="0" normalizeH="0" baseline="0" noProof="0" dirty="0">
                <a:ln>
                  <a:noFill/>
                </a:ln>
                <a:solidFill>
                  <a:prstClr val="black"/>
                </a:solidFill>
                <a:effectLst/>
                <a:uLnTx/>
                <a:uFillTx/>
                <a:ea typeface="+mn-ea"/>
                <a:cs typeface="Courier New" panose="02070309020205020404" pitchFamily="49" charset="0"/>
              </a:rPr>
              <a:t>might generate [1 6 3 5 2 5].</a:t>
            </a:r>
          </a:p>
        </p:txBody>
      </p:sp>
      <p:sp>
        <p:nvSpPr>
          <p:cNvPr id="6" name="Slide Number Placeholder 5">
            <a:extLst>
              <a:ext uri="{FF2B5EF4-FFF2-40B4-BE49-F238E27FC236}">
                <a16:creationId xmlns:a16="http://schemas.microsoft.com/office/drawing/2014/main" id="{B6313686-BB86-4681-AA00-A772179705A6}"/>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14898315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0ACF2-E268-4A41-A55C-015BAFAEA2D1}"/>
              </a:ext>
            </a:extLst>
          </p:cNvPr>
          <p:cNvSpPr>
            <a:spLocks noGrp="1"/>
          </p:cNvSpPr>
          <p:nvPr>
            <p:ph type="title"/>
          </p:nvPr>
        </p:nvSpPr>
        <p:spPr>
          <a:xfrm>
            <a:off x="614363" y="134979"/>
            <a:ext cx="7915275" cy="1207008"/>
          </a:xfrm>
        </p:spPr>
        <p:txBody>
          <a:bodyPr>
            <a:normAutofit/>
          </a:bodyPr>
          <a:lstStyle/>
          <a:p>
            <a:r>
              <a:rPr lang="en-US" dirty="0"/>
              <a:t>Linear Interpolation with the </a:t>
            </a:r>
            <a:r>
              <a:rPr lang="en-US" dirty="0">
                <a:latin typeface="Courier Std" pitchFamily="49" charset="0"/>
              </a:rPr>
              <a:t>interp1</a:t>
            </a:r>
            <a:r>
              <a:rPr lang="en-US" dirty="0"/>
              <a:t> Function</a:t>
            </a:r>
            <a:endParaRPr lang="en-US" sz="1600" dirty="0"/>
          </a:p>
        </p:txBody>
      </p:sp>
      <p:sp>
        <p:nvSpPr>
          <p:cNvPr id="3" name="Content Placeholder 2">
            <a:extLst>
              <a:ext uri="{FF2B5EF4-FFF2-40B4-BE49-F238E27FC236}">
                <a16:creationId xmlns:a16="http://schemas.microsoft.com/office/drawing/2014/main" id="{080CD74B-5A1F-461B-AAAD-F4F7B233CFFA}"/>
              </a:ext>
            </a:extLst>
          </p:cNvPr>
          <p:cNvSpPr>
            <a:spLocks noGrp="1"/>
          </p:cNvSpPr>
          <p:nvPr>
            <p:ph sz="quarter" idx="11"/>
          </p:nvPr>
        </p:nvSpPr>
        <p:spPr>
          <a:xfrm>
            <a:off x="342900" y="1502229"/>
            <a:ext cx="8283512" cy="4927146"/>
          </a:xfrm>
        </p:spPr>
        <p:txBody>
          <a:bodyPr>
            <a:normAutofit lnSpcReduction="10000"/>
          </a:bodyPr>
          <a:lstStyle/>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If </a:t>
            </a:r>
            <a:r>
              <a:rPr kumimoji="0" lang="en-US" sz="2200" b="0" i="0" u="none" strike="noStrike" kern="1200" cap="none" spc="0" normalizeH="0" baseline="0" noProof="0" dirty="0" err="1">
                <a:ln>
                  <a:noFill/>
                </a:ln>
                <a:solidFill>
                  <a:prstClr val="black"/>
                </a:solidFill>
                <a:effectLst/>
                <a:uLnTx/>
                <a:uFillTx/>
                <a:ea typeface="+mn-ea"/>
              </a:rPr>
              <a:t>x_int</a:t>
            </a:r>
            <a:r>
              <a:rPr kumimoji="0" lang="en-US" sz="2200" b="0" i="0" u="none" strike="noStrike" kern="1200" cap="none" spc="0" normalizeH="0" baseline="0" noProof="0" dirty="0">
                <a:ln>
                  <a:noFill/>
                </a:ln>
                <a:solidFill>
                  <a:prstClr val="black"/>
                </a:solidFill>
                <a:effectLst/>
                <a:uLnTx/>
                <a:uFillTx/>
                <a:ea typeface="+mn-ea"/>
              </a:rPr>
              <a:t> is a vector containing the value or values of the independent variable at which we wish to estimate the dependent variable y, then typing interp1(</a:t>
            </a:r>
            <a:r>
              <a:rPr kumimoji="0" lang="en-US" sz="2200" b="0" i="0" u="none" strike="noStrike" kern="1200" cap="none" spc="0" normalizeH="0" baseline="0" noProof="0" dirty="0" err="1">
                <a:ln>
                  <a:noFill/>
                </a:ln>
                <a:solidFill>
                  <a:prstClr val="black"/>
                </a:solidFill>
                <a:effectLst/>
                <a:uLnTx/>
                <a:uFillTx/>
                <a:ea typeface="+mn-ea"/>
              </a:rPr>
              <a:t>x,y,x_int</a:t>
            </a:r>
            <a:r>
              <a:rPr kumimoji="0" lang="en-US" sz="2200" b="0" i="0" u="none" strike="noStrike" kern="1200" cap="none" spc="0" normalizeH="0" baseline="0" noProof="0" dirty="0">
                <a:ln>
                  <a:noFill/>
                </a:ln>
                <a:solidFill>
                  <a:prstClr val="black"/>
                </a:solidFill>
                <a:effectLst/>
                <a:uLnTx/>
                <a:uFillTx/>
                <a:ea typeface="+mn-ea"/>
              </a:rPr>
              <a:t>) produces a vector the same size as </a:t>
            </a:r>
            <a:r>
              <a:rPr kumimoji="0" lang="en-US" sz="2200" b="0" i="0" u="none" strike="noStrike" kern="1200" cap="none" spc="0" normalizeH="0" baseline="0" noProof="0" dirty="0" err="1">
                <a:ln>
                  <a:noFill/>
                </a:ln>
                <a:solidFill>
                  <a:prstClr val="black"/>
                </a:solidFill>
                <a:effectLst/>
                <a:uLnTx/>
                <a:uFillTx/>
                <a:ea typeface="+mn-ea"/>
              </a:rPr>
              <a:t>x_int</a:t>
            </a:r>
            <a:r>
              <a:rPr kumimoji="0" lang="en-US" sz="2200" b="0" i="0" u="none" strike="noStrike" kern="1200" cap="none" spc="0" normalizeH="0" baseline="0" noProof="0" dirty="0">
                <a:ln>
                  <a:noFill/>
                </a:ln>
                <a:solidFill>
                  <a:prstClr val="black"/>
                </a:solidFill>
                <a:effectLst/>
                <a:uLnTx/>
                <a:uFillTx/>
                <a:ea typeface="+mn-ea"/>
              </a:rPr>
              <a:t> containing the interpolated values of y that correspond to </a:t>
            </a:r>
            <a:r>
              <a:rPr kumimoji="0" lang="en-US" sz="2200" b="0" i="0" u="none" strike="noStrike" kern="1200" cap="none" spc="0" normalizeH="0" baseline="0" noProof="0" dirty="0" err="1">
                <a:ln>
                  <a:noFill/>
                </a:ln>
                <a:solidFill>
                  <a:prstClr val="black"/>
                </a:solidFill>
                <a:effectLst/>
                <a:uLnTx/>
                <a:uFillTx/>
                <a:ea typeface="+mn-ea"/>
              </a:rPr>
              <a:t>x_int</a:t>
            </a:r>
            <a:r>
              <a:rPr kumimoji="0" lang="en-US" sz="2200" b="0" i="0" u="none" strike="noStrike" kern="1200" cap="none" spc="0" normalizeH="0" baseline="0" noProof="0" dirty="0">
                <a:ln>
                  <a:noFill/>
                </a:ln>
                <a:solidFill>
                  <a:prstClr val="black"/>
                </a:solidFill>
                <a:effectLst/>
                <a:uLnTx/>
                <a:uFillTx/>
                <a:ea typeface="+mn-ea"/>
              </a:rPr>
              <a:t>. The values in x must be in ascending order, and the values in the interpolation vector </a:t>
            </a:r>
            <a:r>
              <a:rPr kumimoji="0" lang="en-US" sz="2200" b="0" i="0" u="none" strike="noStrike" kern="1200" cap="none" spc="0" normalizeH="0" baseline="0" noProof="0" dirty="0" err="1">
                <a:ln>
                  <a:noFill/>
                </a:ln>
                <a:solidFill>
                  <a:prstClr val="black"/>
                </a:solidFill>
                <a:effectLst/>
                <a:uLnTx/>
                <a:uFillTx/>
                <a:ea typeface="+mn-ea"/>
              </a:rPr>
              <a:t>x_int</a:t>
            </a:r>
            <a:r>
              <a:rPr kumimoji="0" lang="en-US" sz="2200" b="0" i="0" u="none" strike="noStrike" kern="1200" cap="none" spc="0" normalizeH="0" baseline="0" noProof="0" dirty="0">
                <a:ln>
                  <a:noFill/>
                </a:ln>
                <a:solidFill>
                  <a:prstClr val="black"/>
                </a:solidFill>
                <a:effectLst/>
                <a:uLnTx/>
                <a:uFillTx/>
                <a:ea typeface="+mn-ea"/>
              </a:rPr>
              <a:t> must lie within the range of the values in x. </a:t>
            </a:r>
          </a:p>
          <a:p>
            <a:pPr marL="0" marR="0" lvl="0" indent="0" algn="l" defTabSz="457200" rtl="0" eaLnBrk="1" fontAlgn="auto" latinLnBrk="0" hangingPunct="1">
              <a:lnSpc>
                <a:spcPct val="100000"/>
              </a:lnSpc>
              <a:spcBef>
                <a:spcPts val="18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For example, estimate the values of y at  x = 8 and x = 10. </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&gt;&gt;x = [7, 9, 11, 12]; </a:t>
            </a:r>
            <a:r>
              <a:rPr kumimoji="0" lang="es-E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y = [49, 57, 71, 75];</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x_int</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[8, 10];</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y_int</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interp1(</a:t>
            </a: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x,y,x_int</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y_int</a:t>
            </a: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53 </a:t>
            </a:r>
          </a:p>
          <a:p>
            <a:pPr marL="0" marR="0" lvl="0" indent="0" algn="l" defTabSz="457200" rtl="0" eaLnBrk="1" fontAlgn="auto" latinLnBrk="0" hangingPunct="1">
              <a:lnSpc>
                <a:spcPct val="100000"/>
              </a:lnSpc>
              <a:spcBef>
                <a:spcPts val="4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64</a:t>
            </a:r>
          </a:p>
        </p:txBody>
      </p:sp>
      <p:sp>
        <p:nvSpPr>
          <p:cNvPr id="6" name="Slide Number Placeholder 5">
            <a:extLst>
              <a:ext uri="{FF2B5EF4-FFF2-40B4-BE49-F238E27FC236}">
                <a16:creationId xmlns:a16="http://schemas.microsoft.com/office/drawing/2014/main" id="{F3D06D8A-8292-4AB4-AC98-DF643DEC263B}"/>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3893598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11F2-3E70-4453-96D6-D60B93D29EED}"/>
              </a:ext>
            </a:extLst>
          </p:cNvPr>
          <p:cNvSpPr>
            <a:spLocks noGrp="1"/>
          </p:cNvSpPr>
          <p:nvPr>
            <p:ph type="title"/>
          </p:nvPr>
        </p:nvSpPr>
        <p:spPr>
          <a:xfrm>
            <a:off x="604838" y="137160"/>
            <a:ext cx="7934325" cy="1207008"/>
          </a:xfrm>
        </p:spPr>
        <p:txBody>
          <a:bodyPr/>
          <a:lstStyle/>
          <a:p>
            <a:r>
              <a:rPr lang="en-US" dirty="0"/>
              <a:t>Linear Interpolation with the </a:t>
            </a:r>
            <a:r>
              <a:rPr lang="en-US" dirty="0">
                <a:latin typeface="Courier Std" pitchFamily="49" charset="0"/>
              </a:rPr>
              <a:t>interp1</a:t>
            </a:r>
            <a:r>
              <a:rPr lang="en-US" dirty="0"/>
              <a:t> Function</a:t>
            </a:r>
          </a:p>
        </p:txBody>
      </p:sp>
      <p:sp>
        <p:nvSpPr>
          <p:cNvPr id="3" name="Content Placeholder 2">
            <a:extLst>
              <a:ext uri="{FF2B5EF4-FFF2-40B4-BE49-F238E27FC236}">
                <a16:creationId xmlns:a16="http://schemas.microsoft.com/office/drawing/2014/main" id="{417BDEEF-2926-46E7-9CCA-CE62A7544CE0}"/>
              </a:ext>
            </a:extLst>
          </p:cNvPr>
          <p:cNvSpPr>
            <a:spLocks noGrp="1"/>
          </p:cNvSpPr>
          <p:nvPr>
            <p:ph sz="quarter" idx="11"/>
          </p:nvPr>
        </p:nvSpPr>
        <p:spPr>
          <a:xfrm>
            <a:off x="342900" y="1194816"/>
            <a:ext cx="7800975" cy="1014984"/>
          </a:xfrm>
        </p:spPr>
        <p:txBody>
          <a:bodyPr>
            <a:noAutofit/>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The </a:t>
            </a:r>
            <a:r>
              <a:rPr kumimoji="0" lang="en-US" sz="2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interp1</a:t>
            </a:r>
            <a:r>
              <a:rPr kumimoji="0" lang="en-US" sz="2200" b="0" i="0" u="none" strike="noStrike" kern="1200" cap="none" spc="0" normalizeH="0" baseline="0" noProof="0" dirty="0">
                <a:ln>
                  <a:noFill/>
                </a:ln>
                <a:solidFill>
                  <a:prstClr val="black"/>
                </a:solidFill>
                <a:effectLst/>
                <a:uLnTx/>
                <a:uFillTx/>
                <a:ea typeface="+mn-ea"/>
              </a:rPr>
              <a:t> function can interpolate in a table of values by defining y to be a matrix instead of a vector. Suppose that we have temperature measurements at three locations and the measurements at 8 and 10 a.m. are missing. The data is:</a:t>
            </a:r>
          </a:p>
        </p:txBody>
      </p:sp>
      <p:graphicFrame>
        <p:nvGraphicFramePr>
          <p:cNvPr id="8" name="Table 3">
            <a:extLst>
              <a:ext uri="{FF2B5EF4-FFF2-40B4-BE49-F238E27FC236}">
                <a16:creationId xmlns:a16="http://schemas.microsoft.com/office/drawing/2014/main" id="{86D14442-E990-4104-870F-E99DD4087399}"/>
              </a:ext>
            </a:extLst>
          </p:cNvPr>
          <p:cNvGraphicFramePr>
            <a:graphicFrameLocks noGrp="1"/>
          </p:cNvGraphicFramePr>
          <p:nvPr>
            <p:extLst>
              <p:ext uri="{D42A27DB-BD31-4B8C-83A1-F6EECF244321}">
                <p14:modId xmlns:p14="http://schemas.microsoft.com/office/powerpoint/2010/main" val="2424210140"/>
              </p:ext>
            </p:extLst>
          </p:nvPr>
        </p:nvGraphicFramePr>
        <p:xfrm>
          <a:off x="1645920" y="2971801"/>
          <a:ext cx="5852160" cy="1981200"/>
        </p:xfrm>
        <a:graphic>
          <a:graphicData uri="http://schemas.openxmlformats.org/drawingml/2006/table">
            <a:tbl>
              <a:tblPr firstRow="1" bandRow="1"/>
              <a:tblGrid>
                <a:gridCol w="1463040">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tblGrid>
              <a:tr h="27432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000" b="1" dirty="0">
                          <a:solidFill>
                            <a:schemeClr val="tx1"/>
                          </a:solidFill>
                          <a:latin typeface="Times New Roman" panose="02020603050405020304" pitchFamily="18" charset="0"/>
                          <a:cs typeface="Times New Roman" panose="02020603050405020304" pitchFamily="18" charset="0"/>
                        </a:rPr>
                        <a:t>Time</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000" b="1" dirty="0" err="1">
                          <a:solidFill>
                            <a:schemeClr val="tx1"/>
                          </a:solidFill>
                          <a:latin typeface="Times New Roman" panose="02020603050405020304" pitchFamily="18" charset="0"/>
                          <a:cs typeface="Times New Roman" panose="02020603050405020304" pitchFamily="18" charset="0"/>
                        </a:rPr>
                        <a:t>Loc</a:t>
                      </a:r>
                      <a:r>
                        <a:rPr lang="en-US" sz="2000" b="1" dirty="0">
                          <a:solidFill>
                            <a:schemeClr val="tx1"/>
                          </a:solidFill>
                          <a:latin typeface="Times New Roman" panose="02020603050405020304" pitchFamily="18" charset="0"/>
                          <a:cs typeface="Times New Roman" panose="02020603050405020304" pitchFamily="18" charset="0"/>
                        </a:rPr>
                        <a:t> 1</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000" b="1" dirty="0" err="1">
                          <a:solidFill>
                            <a:schemeClr val="tx1"/>
                          </a:solidFill>
                          <a:latin typeface="Times New Roman" panose="02020603050405020304" pitchFamily="18" charset="0"/>
                          <a:cs typeface="Times New Roman" panose="02020603050405020304" pitchFamily="18" charset="0"/>
                        </a:rPr>
                        <a:t>Loc</a:t>
                      </a:r>
                      <a:r>
                        <a:rPr lang="en-US" sz="2000" b="1" dirty="0">
                          <a:solidFill>
                            <a:schemeClr val="tx1"/>
                          </a:solidFill>
                          <a:latin typeface="Times New Roman" panose="02020603050405020304" pitchFamily="18" charset="0"/>
                          <a:cs typeface="Times New Roman" panose="02020603050405020304" pitchFamily="18" charset="0"/>
                        </a:rPr>
                        <a:t> 2</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000" b="1" dirty="0" err="1">
                          <a:solidFill>
                            <a:schemeClr val="tx1"/>
                          </a:solidFill>
                          <a:latin typeface="Times New Roman" panose="02020603050405020304" pitchFamily="18" charset="0"/>
                          <a:cs typeface="Times New Roman" panose="02020603050405020304" pitchFamily="18" charset="0"/>
                        </a:rPr>
                        <a:t>Loc</a:t>
                      </a:r>
                      <a:r>
                        <a:rPr lang="en-US" sz="2000" b="1" dirty="0">
                          <a:solidFill>
                            <a:schemeClr val="tx1"/>
                          </a:solidFill>
                          <a:latin typeface="Times New Roman" panose="02020603050405020304" pitchFamily="18" charset="0"/>
                          <a:cs typeface="Times New Roman" panose="02020603050405020304" pitchFamily="18" charset="0"/>
                        </a:rPr>
                        <a:t> 3</a:t>
                      </a:r>
                      <a:endParaRPr lang="en-US" sz="2000" dirty="0">
                        <a:solidFill>
                          <a:schemeClr val="tx1"/>
                        </a:solidFill>
                        <a:latin typeface="Times New Roman" panose="02020603050405020304" pitchFamily="18" charset="0"/>
                        <a:cs typeface="Times New Roman" panose="02020603050405020304"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0"/>
                  </a:ext>
                </a:extLst>
              </a:tr>
              <a:tr h="2743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 a.m.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49</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52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54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2743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9 a.m.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57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60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61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2743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11 a.m.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2743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12 noon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79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000" dirty="0">
                          <a:solidFill>
                            <a:schemeClr val="tx1"/>
                          </a:solidFill>
                          <a:latin typeface="Times New Roman" panose="02020603050405020304" pitchFamily="18" charset="0"/>
                          <a:cs typeface="Times New Roman" panose="02020603050405020304" pitchFamily="18" charset="0"/>
                        </a:rPr>
                        <a:t>81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sp>
        <p:nvSpPr>
          <p:cNvPr id="7" name="Slide Number Placeholder 6">
            <a:extLst>
              <a:ext uri="{FF2B5EF4-FFF2-40B4-BE49-F238E27FC236}">
                <a16:creationId xmlns:a16="http://schemas.microsoft.com/office/drawing/2014/main" id="{60E019C8-350E-45C6-AC63-CA32AEA3CDB3}"/>
              </a:ext>
            </a:extLst>
          </p:cNvPr>
          <p:cNvSpPr>
            <a:spLocks noGrp="1"/>
          </p:cNvSpPr>
          <p:nvPr>
            <p:ph type="sldNum" sz="quarter" idx="10"/>
          </p:nvPr>
        </p:nvSpPr>
        <p:spPr/>
        <p:txBody>
          <a:bodyPr/>
          <a:lstStyle/>
          <a:p>
            <a:fld id="{68151E55-6873-49E2-B8D5-2F265E6F1973}" type="slidenum">
              <a:rPr lang="en-US" smtClean="0"/>
              <a:t>43</a:t>
            </a:fld>
            <a:endParaRPr lang="en-US" dirty="0"/>
          </a:p>
        </p:txBody>
      </p:sp>
      <p:sp>
        <p:nvSpPr>
          <p:cNvPr id="10" name="TextBox 9">
            <a:extLst>
              <a:ext uri="{FF2B5EF4-FFF2-40B4-BE49-F238E27FC236}">
                <a16:creationId xmlns:a16="http://schemas.microsoft.com/office/drawing/2014/main" id="{1DD9FBF9-6E83-FBDE-120F-67236039085D}"/>
              </a:ext>
            </a:extLst>
          </p:cNvPr>
          <p:cNvSpPr txBox="1"/>
          <p:nvPr/>
        </p:nvSpPr>
        <p:spPr>
          <a:xfrm>
            <a:off x="342899" y="5506135"/>
            <a:ext cx="8196263" cy="40011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Estimate of the temperatures at 8 and 10 a.m. at each location.</a:t>
            </a:r>
          </a:p>
        </p:txBody>
      </p:sp>
    </p:spTree>
    <p:extLst>
      <p:ext uri="{BB962C8B-B14F-4D97-AF65-F5344CB8AC3E}">
        <p14:creationId xmlns:p14="http://schemas.microsoft.com/office/powerpoint/2010/main" val="3196739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2D2A8-08C2-0C2D-EA13-AE677A73AF48}"/>
              </a:ext>
            </a:extLst>
          </p:cNvPr>
          <p:cNvSpPr>
            <a:spLocks noGrp="1"/>
          </p:cNvSpPr>
          <p:nvPr>
            <p:ph type="title"/>
          </p:nvPr>
        </p:nvSpPr>
        <p:spPr/>
        <p:txBody>
          <a:bodyPr/>
          <a:lstStyle/>
          <a:p>
            <a:r>
              <a:rPr lang="en-US" dirty="0"/>
              <a:t>Example: Linear Interpolation</a:t>
            </a:r>
          </a:p>
        </p:txBody>
      </p:sp>
      <p:sp>
        <p:nvSpPr>
          <p:cNvPr id="6" name="Slide Number Placeholder 5">
            <a:extLst>
              <a:ext uri="{FF2B5EF4-FFF2-40B4-BE49-F238E27FC236}">
                <a16:creationId xmlns:a16="http://schemas.microsoft.com/office/drawing/2014/main" id="{D87F4ECE-92CC-1742-6CAB-73630154F5ED}"/>
              </a:ext>
            </a:extLst>
          </p:cNvPr>
          <p:cNvSpPr>
            <a:spLocks noGrp="1"/>
          </p:cNvSpPr>
          <p:nvPr>
            <p:ph type="sldNum" sz="quarter" idx="10"/>
          </p:nvPr>
        </p:nvSpPr>
        <p:spPr/>
        <p:txBody>
          <a:bodyPr/>
          <a:lstStyle/>
          <a:p>
            <a:fld id="{68151E55-6873-49E2-B8D5-2F265E6F1973}" type="slidenum">
              <a:rPr lang="en-US" smtClean="0"/>
              <a:t>44</a:t>
            </a:fld>
            <a:endParaRPr lang="en-US" dirty="0"/>
          </a:p>
        </p:txBody>
      </p:sp>
      <mc:AlternateContent xmlns:mc="http://schemas.openxmlformats.org/markup-compatibility/2006" xmlns:a14="http://schemas.microsoft.com/office/drawing/2010/main">
        <mc:Choice Requires="a14">
          <p:sp>
            <p:nvSpPr>
              <p:cNvPr id="7" name="Content Placeholder 3">
                <a:extLst>
                  <a:ext uri="{FF2B5EF4-FFF2-40B4-BE49-F238E27FC236}">
                    <a16:creationId xmlns:a16="http://schemas.microsoft.com/office/drawing/2014/main" id="{2076ADA1-CF23-2343-4A5C-D3EECA362E08}"/>
                  </a:ext>
                </a:extLst>
              </p:cNvPr>
              <p:cNvSpPr>
                <a:spLocks noGrp="1"/>
              </p:cNvSpPr>
              <p:nvPr>
                <p:ph sz="quarter" idx="11"/>
              </p:nvPr>
            </p:nvSpPr>
            <p:spPr>
              <a:xfrm>
                <a:off x="342900" y="1501775"/>
                <a:ext cx="8458200" cy="4746625"/>
              </a:xfrm>
            </p:spPr>
            <p:txBody>
              <a:bodyPr>
                <a:noAutofit/>
              </a:bodyPr>
              <a:lstStyle/>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Define the matrix </a:t>
                </a:r>
                <a:r>
                  <a:rPr kumimoji="0" lang="en-US" sz="22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temp</a:t>
                </a:r>
                <a:r>
                  <a:rPr kumimoji="0" lang="en-US" sz="2200" b="0" i="0" u="none" strike="noStrike" kern="1200" cap="none" spc="0" normalizeH="0" baseline="0" noProof="0" dirty="0">
                    <a:ln>
                      <a:noFill/>
                    </a:ln>
                    <a:solidFill>
                      <a:prstClr val="black"/>
                    </a:solidFill>
                    <a:effectLst/>
                    <a:uLnTx/>
                    <a:uFillTx/>
                    <a:ea typeface="+mn-ea"/>
                  </a:rPr>
                  <a:t> to be this table.</a:t>
                </a:r>
              </a:p>
              <a:p>
                <a:pPr marL="0" marR="0" lvl="0" indent="0" algn="l" defTabSz="457200" rtl="0" eaLnBrk="1" fontAlgn="auto" latinLnBrk="0" hangingPunct="1">
                  <a:lnSpc>
                    <a:spcPct val="100000"/>
                  </a:lnSpc>
                  <a:spcBef>
                    <a:spcPts val="600"/>
                  </a:spcBef>
                  <a:spcAft>
                    <a:spcPts val="0"/>
                  </a:spcAft>
                  <a:buClrTx/>
                  <a:buSzTx/>
                  <a:buFont typeface="Arial"/>
                  <a:buNone/>
                  <a:tabLst/>
                  <a:defRPr/>
                </a:pP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Cambria Math"/>
                      </a:rPr>
                      <m:t>≫</m:t>
                    </m:r>
                  </m:oMath>
                </a14:m>
                <a:r>
                  <a:rPr kumimoji="0" lang="en-US" sz="2200" b="0" i="0" u="none" strike="noStrike" kern="1200" cap="none" spc="0" normalizeH="0" baseline="0" noProof="0" dirty="0">
                    <a:ln>
                      <a:noFill/>
                    </a:ln>
                    <a:solidFill>
                      <a:prstClr val="black"/>
                    </a:solidFill>
                    <a:effectLst/>
                    <a:uLnTx/>
                    <a:uFillTx/>
                    <a:ea typeface="+mn-ea"/>
                  </a:rPr>
                  <a:t>temp(:,1)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[7, 9, 11, 12]'; temp(:,2)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[49, 57, 71, 75]'; </a:t>
                </a:r>
              </a:p>
              <a:p>
                <a:pPr marL="0" marR="0" lvl="0" indent="0" algn="l" defTabSz="457200" rtl="0" eaLnBrk="1" fontAlgn="auto" latinLnBrk="0" hangingPunct="1">
                  <a:lnSpc>
                    <a:spcPct val="100000"/>
                  </a:lnSpc>
                  <a:spcBef>
                    <a:spcPts val="600"/>
                  </a:spcBef>
                  <a:spcAft>
                    <a:spcPts val="0"/>
                  </a:spcAft>
                  <a:buClrTx/>
                  <a:buSzTx/>
                  <a:buFont typeface="Arial"/>
                  <a:buNone/>
                  <a:tabLst/>
                  <a:defRPr/>
                </a:pPr>
                <a14:m>
                  <m:oMath xmlns:m="http://schemas.openxmlformats.org/officeDocument/2006/math">
                    <m:r>
                      <a:rPr kumimoji="0" lang="en-US" sz="2200" b="0" i="1" u="none" strike="noStrike" kern="1200" cap="none" spc="0" normalizeH="0" baseline="0" noProof="0" dirty="0">
                        <a:ln>
                          <a:noFill/>
                        </a:ln>
                        <a:solidFill>
                          <a:prstClr val="black"/>
                        </a:solidFill>
                        <a:effectLst/>
                        <a:uLnTx/>
                        <a:uFillTx/>
                        <a:latin typeface="Cambria Math"/>
                        <a:ea typeface="Cambria Math"/>
                      </a:rPr>
                      <m:t>≫ </m:t>
                    </m:r>
                  </m:oMath>
                </a14:m>
                <a:r>
                  <a:rPr kumimoji="0" lang="en-US" sz="2200" b="0" i="0" u="none" strike="noStrike" kern="1200" cap="none" spc="0" normalizeH="0" baseline="0" noProof="0" dirty="0">
                    <a:ln>
                      <a:noFill/>
                    </a:ln>
                    <a:solidFill>
                      <a:prstClr val="black"/>
                    </a:solidFill>
                    <a:effectLst/>
                    <a:uLnTx/>
                    <a:uFillTx/>
                    <a:ea typeface="+mn-ea"/>
                  </a:rPr>
                  <a:t>temp(:,3)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[52, 60, 73, 79]'; temp(:,4)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[54, 61, 75, 81]'; </a:t>
                </a:r>
              </a:p>
              <a:p>
                <a:pPr marL="0" marR="0" lvl="0" indent="0" algn="l" defTabSz="457200" rtl="0" eaLnBrk="1" fontAlgn="auto" latinLnBrk="0" hangingPunct="1">
                  <a:lnSpc>
                    <a:spcPct val="100000"/>
                  </a:lnSpc>
                  <a:spcBef>
                    <a:spcPts val="600"/>
                  </a:spcBef>
                  <a:spcAft>
                    <a:spcPts val="0"/>
                  </a:spcAft>
                  <a:buClrTx/>
                  <a:buSzTx/>
                  <a:buFont typeface="Arial"/>
                  <a:buNone/>
                  <a:tabLst/>
                  <a:defRPr/>
                </a:pPr>
                <a14:m>
                  <m:oMath xmlns:m="http://schemas.openxmlformats.org/officeDocument/2006/math">
                    <m:r>
                      <a:rPr kumimoji="0" lang="en-US" sz="2200" b="0" i="1" u="none" strike="noStrike" kern="1200" cap="none" spc="0" normalizeH="0" baseline="0" noProof="0" dirty="0">
                        <a:ln>
                          <a:noFill/>
                        </a:ln>
                        <a:solidFill>
                          <a:prstClr val="black"/>
                        </a:solidFill>
                        <a:effectLst/>
                        <a:uLnTx/>
                        <a:uFillTx/>
                        <a:latin typeface="Cambria Math"/>
                        <a:ea typeface="Cambria Math"/>
                      </a:rPr>
                      <m:t>≫ </m:t>
                    </m:r>
                  </m:oMath>
                </a14:m>
                <a:r>
                  <a:rPr kumimoji="0" lang="en-US" sz="2200" b="0" i="0" u="none" strike="noStrike" kern="1200" cap="none" spc="0" normalizeH="0" baseline="0" noProof="0" dirty="0" err="1">
                    <a:ln>
                      <a:noFill/>
                    </a:ln>
                    <a:solidFill>
                      <a:prstClr val="black"/>
                    </a:solidFill>
                    <a:effectLst/>
                    <a:uLnTx/>
                    <a:uFillTx/>
                    <a:ea typeface="+mn-ea"/>
                  </a:rPr>
                  <a:t>x_int</a:t>
                </a:r>
                <a:r>
                  <a:rPr kumimoji="0" lang="en-US" sz="2200" b="0" i="0"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[8, 10]'; </a:t>
                </a:r>
              </a:p>
              <a:p>
                <a:pPr marL="0" marR="0" lvl="0" indent="0" algn="l" defTabSz="457200" rtl="0" eaLnBrk="1" fontAlgn="auto" latinLnBrk="0" hangingPunct="1">
                  <a:lnSpc>
                    <a:spcPct val="100000"/>
                  </a:lnSpc>
                  <a:spcBef>
                    <a:spcPts val="600"/>
                  </a:spcBef>
                  <a:spcAft>
                    <a:spcPts val="0"/>
                  </a:spcAft>
                  <a:buClrTx/>
                  <a:buSzTx/>
                  <a:buFont typeface="Arial"/>
                  <a:buNone/>
                  <a:tabLst/>
                  <a:defRPr/>
                </a:pPr>
                <a14:m>
                  <m:oMath xmlns:m="http://schemas.openxmlformats.org/officeDocument/2006/math">
                    <m:r>
                      <a:rPr kumimoji="0" lang="en-US" sz="2200" b="0" i="1" u="none" strike="noStrike" kern="1200" cap="none" spc="0" normalizeH="0" baseline="0" noProof="0" dirty="0">
                        <a:ln>
                          <a:noFill/>
                        </a:ln>
                        <a:solidFill>
                          <a:prstClr val="black"/>
                        </a:solidFill>
                        <a:effectLst/>
                        <a:uLnTx/>
                        <a:uFillTx/>
                        <a:latin typeface="Cambria Math"/>
                        <a:ea typeface="Cambria Math"/>
                      </a:rPr>
                      <m:t>≫ </m:t>
                    </m:r>
                  </m:oMath>
                </a14:m>
                <a:r>
                  <a:rPr kumimoji="0" lang="nl-NL" sz="2200" b="0" i="0" u="none" strike="noStrike" kern="1200" cap="none" spc="0" normalizeH="0" baseline="0" noProof="0" dirty="0">
                    <a:ln>
                      <a:noFill/>
                    </a:ln>
                    <a:solidFill>
                      <a:prstClr val="black"/>
                    </a:solidFill>
                    <a:effectLst/>
                    <a:uLnTx/>
                    <a:uFillTx/>
                    <a:ea typeface="+mn-ea"/>
                  </a:rPr>
                  <a:t>y_int </a:t>
                </a:r>
                <a14:m>
                  <m:oMath xmlns:m="http://schemas.openxmlformats.org/officeDocument/2006/math">
                    <m:r>
                      <a:rPr kumimoji="0" lang="nl-NL"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nl-NL" sz="2200" b="0" i="0" u="none" strike="noStrike" kern="1200" cap="none" spc="0" normalizeH="0" baseline="0" noProof="0" dirty="0">
                    <a:ln>
                      <a:noFill/>
                    </a:ln>
                    <a:solidFill>
                      <a:prstClr val="black"/>
                    </a:solidFill>
                    <a:effectLst/>
                    <a:uLnTx/>
                    <a:uFillTx/>
                    <a:ea typeface="+mn-ea"/>
                  </a:rPr>
                  <a:t> interp1(temp(:,1),temp(:,2:4),</a:t>
                </a:r>
                <a14:m>
                  <m:oMath xmlns:m="http://schemas.openxmlformats.org/officeDocument/2006/math">
                    <m:r>
                      <a:rPr kumimoji="0" lang="nl-NL" sz="2200" b="0" i="1" u="none" strike="noStrike" kern="1200" cap="none" spc="0" normalizeH="0" baseline="0" noProof="0" dirty="0" smtClean="0">
                        <a:ln>
                          <a:noFill/>
                        </a:ln>
                        <a:solidFill>
                          <a:prstClr val="black"/>
                        </a:solidFill>
                        <a:effectLst/>
                        <a:uLnTx/>
                        <a:uFillTx/>
                        <a:latin typeface="Cambria Math"/>
                        <a:ea typeface="Cambria Math"/>
                      </a:rPr>
                      <m:t>×</m:t>
                    </m:r>
                  </m:oMath>
                </a14:m>
                <a:r>
                  <a:rPr kumimoji="0" lang="nl-NL" sz="2200" b="0" i="0" u="none" strike="noStrike" kern="1200" cap="none" spc="0" normalizeH="0" baseline="0" noProof="0" dirty="0">
                    <a:ln>
                      <a:noFill/>
                    </a:ln>
                    <a:solidFill>
                      <a:prstClr val="black"/>
                    </a:solidFill>
                    <a:effectLst/>
                    <a:uLnTx/>
                    <a:uFillTx/>
                    <a:ea typeface="+mn-ea"/>
                  </a:rPr>
                  <a:t>_int);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err="1">
                    <a:ln>
                      <a:noFill/>
                    </a:ln>
                    <a:solidFill>
                      <a:prstClr val="black"/>
                    </a:solidFill>
                    <a:effectLst/>
                    <a:uLnTx/>
                    <a:uFillTx/>
                    <a:ea typeface="+mn-ea"/>
                  </a:rPr>
                  <a:t>y_int</a:t>
                </a:r>
                <a:r>
                  <a:rPr kumimoji="0" lang="en-US" sz="2200" b="0" i="0" u="none" strike="noStrike" kern="1200" cap="none" spc="0" normalizeH="0" baseline="0" noProof="0" dirty="0">
                    <a:ln>
                      <a:noFill/>
                    </a:ln>
                    <a:solidFill>
                      <a:prstClr val="black"/>
                    </a:solidFill>
                    <a:effectLst/>
                    <a:uLnTx/>
                    <a:uFillTx/>
                    <a:ea typeface="+mn-ea"/>
                  </a:rPr>
                  <a:t>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200" b="0" i="0" u="none" strike="noStrike" kern="1200" cap="none" spc="0" normalizeH="0" baseline="0" noProof="0" dirty="0">
                    <a:ln>
                      <a:noFill/>
                    </a:ln>
                    <a:solidFill>
                      <a:prstClr val="black"/>
                    </a:solidFill>
                    <a:effectLst/>
                    <a:uLnTx/>
                    <a:uFillTx/>
                    <a:ea typeface="+mn-ea"/>
                  </a:rPr>
                  <a:t>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53.0000 56.0000 57.5000 </a:t>
                </a: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ea typeface="+mn-ea"/>
                  </a:rPr>
                  <a:t>64.0000 65.5000 68.0000</a:t>
                </a:r>
              </a:p>
              <a:p>
                <a:pPr marL="0" marR="0" lvl="0" indent="0" algn="l" defTabSz="457200" rtl="0" eaLnBrk="1" fontAlgn="auto" latinLnBrk="0" hangingPunct="1">
                  <a:lnSpc>
                    <a:spcPct val="100000"/>
                  </a:lnSpc>
                  <a:spcBef>
                    <a:spcPts val="600"/>
                  </a:spcBef>
                  <a:spcAft>
                    <a:spcPts val="0"/>
                  </a:spcAft>
                  <a:buClrTx/>
                  <a:buSzTx/>
                  <a:buFont typeface="Arial"/>
                  <a:buNone/>
                  <a:tabLst/>
                  <a:defRPr/>
                </a:pPr>
                <a:endParaRPr lang="en-US" sz="2200" dirty="0">
                  <a:solidFill>
                    <a:prstClr val="black"/>
                  </a:solidFill>
                </a:endParaRPr>
              </a:p>
              <a:p>
                <a:pPr marL="0" marR="0" lvl="0" indent="0" algn="l" defTabSz="457200" rtl="0" eaLnBrk="1" fontAlgn="auto" latinLnBrk="0" hangingPunct="1">
                  <a:lnSpc>
                    <a:spcPct val="100000"/>
                  </a:lnSpc>
                  <a:spcBef>
                    <a:spcPts val="600"/>
                  </a:spcBef>
                  <a:spcAft>
                    <a:spcPts val="0"/>
                  </a:spcAft>
                  <a:buClrTx/>
                  <a:buSzTx/>
                  <a:buFont typeface="Arial"/>
                  <a:buNone/>
                  <a:tabLst/>
                  <a:defRPr/>
                </a:pPr>
                <a:r>
                  <a:rPr lang="en-US" sz="2200" dirty="0"/>
                  <a:t>Thus, the estimated temperatures at 8 a.m. at each location are 53, 56, and 57.5°F, respectively. At 10 a.m. the estimated temperatures are 64, 65.5, and 68°F. </a:t>
                </a:r>
                <a:endParaRPr kumimoji="0" lang="en-US" sz="2200" b="0" i="0" u="none" strike="noStrike" kern="1200" cap="none" spc="0" normalizeH="0" baseline="0" noProof="0" dirty="0">
                  <a:ln>
                    <a:noFill/>
                  </a:ln>
                  <a:solidFill>
                    <a:prstClr val="black"/>
                  </a:solidFill>
                  <a:effectLst/>
                  <a:uLnTx/>
                  <a:uFillTx/>
                  <a:ea typeface="+mn-ea"/>
                </a:endParaRPr>
              </a:p>
            </p:txBody>
          </p:sp>
        </mc:Choice>
        <mc:Fallback xmlns="">
          <p:sp>
            <p:nvSpPr>
              <p:cNvPr id="7" name="Content Placeholder 3">
                <a:extLst>
                  <a:ext uri="{FF2B5EF4-FFF2-40B4-BE49-F238E27FC236}">
                    <a16:creationId xmlns:a16="http://schemas.microsoft.com/office/drawing/2014/main" id="{2076ADA1-CF23-2343-4A5C-D3EECA362E08}"/>
                  </a:ext>
                </a:extLst>
              </p:cNvPr>
              <p:cNvSpPr>
                <a:spLocks noGrp="1" noRot="1" noChangeAspect="1" noMove="1" noResize="1" noEditPoints="1" noAdjustHandles="1" noChangeArrowheads="1" noChangeShapeType="1" noTextEdit="1"/>
              </p:cNvSpPr>
              <p:nvPr>
                <p:ph sz="quarter" idx="11"/>
              </p:nvPr>
            </p:nvSpPr>
            <p:spPr>
              <a:xfrm>
                <a:off x="342900" y="1501775"/>
                <a:ext cx="8458200" cy="4746625"/>
              </a:xfrm>
              <a:blipFill>
                <a:blip r:embed="rId2"/>
                <a:stretch>
                  <a:fillRect l="-937" t="-1155" r="-1657" b="-3851"/>
                </a:stretch>
              </a:blipFill>
            </p:spPr>
            <p:txBody>
              <a:bodyPr/>
              <a:lstStyle/>
              <a:p>
                <a:r>
                  <a:rPr lang="en-US">
                    <a:noFill/>
                  </a:rPr>
                  <a:t> </a:t>
                </a:r>
              </a:p>
            </p:txBody>
          </p:sp>
        </mc:Fallback>
      </mc:AlternateContent>
    </p:spTree>
    <p:extLst>
      <p:ext uri="{BB962C8B-B14F-4D97-AF65-F5344CB8AC3E}">
        <p14:creationId xmlns:p14="http://schemas.microsoft.com/office/powerpoint/2010/main" val="3097296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7778C-836B-40AC-A188-97D55D073BB9}"/>
              </a:ext>
            </a:extLst>
          </p:cNvPr>
          <p:cNvSpPr>
            <a:spLocks noGrp="1"/>
          </p:cNvSpPr>
          <p:nvPr>
            <p:ph type="title"/>
          </p:nvPr>
        </p:nvSpPr>
        <p:spPr/>
        <p:txBody>
          <a:bodyPr>
            <a:normAutofit/>
          </a:bodyPr>
          <a:lstStyle/>
          <a:p>
            <a:r>
              <a:rPr lang="en-US" dirty="0"/>
              <a:t>Two-Dimensional Interpolation</a:t>
            </a:r>
            <a:endParaRPr lang="en-US" sz="1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3E8E9F-01E8-4D5B-B6DE-E246DB082F83}"/>
                  </a:ext>
                </a:extLst>
              </p:cNvPr>
              <p:cNvSpPr>
                <a:spLocks noGrp="1"/>
              </p:cNvSpPr>
              <p:nvPr>
                <p:ph sz="quarter" idx="11"/>
              </p:nvPr>
            </p:nvSpPr>
            <p:spPr>
              <a:xfrm>
                <a:off x="342901" y="1302204"/>
                <a:ext cx="7562088" cy="5011284"/>
              </a:xfrm>
            </p:spPr>
            <p:txBody>
              <a:bodyPr>
                <a:normAutofit lnSpcReduction="1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For the function </a:t>
                </a:r>
                <a:r>
                  <a:rPr kumimoji="0" lang="en-US" sz="2000" b="0" i="1" u="none" strike="noStrike" kern="1200" cap="none" spc="0" normalizeH="0" baseline="0" noProof="0" dirty="0">
                    <a:ln>
                      <a:noFill/>
                    </a:ln>
                    <a:solidFill>
                      <a:prstClr val="black"/>
                    </a:solidFill>
                    <a:effectLst/>
                    <a:uLnTx/>
                    <a:uFillTx/>
                    <a:ea typeface="+mn-ea"/>
                  </a:rPr>
                  <a:t>z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ea typeface="+mn-ea"/>
                  </a:rPr>
                  <a:t> </a:t>
                </a:r>
                <a:r>
                  <a:rPr kumimoji="0" lang="en-US" sz="2000" b="0" i="1" u="none" strike="noStrike" kern="1200" cap="none" spc="0" normalizeH="0" baseline="0" noProof="0" dirty="0">
                    <a:ln>
                      <a:noFill/>
                    </a:ln>
                    <a:solidFill>
                      <a:prstClr val="black"/>
                    </a:solidFill>
                    <a:effectLst/>
                    <a:uLnTx/>
                    <a:uFillTx/>
                    <a:ea typeface="+mn-ea"/>
                  </a:rPr>
                  <a:t>f</a:t>
                </a:r>
                <a:r>
                  <a:rPr kumimoji="0" lang="en-US" sz="2000" b="0" i="0" u="none" strike="noStrike" kern="1200" cap="none" spc="0" normalizeH="0" baseline="0" noProof="0" dirty="0">
                    <a:ln>
                      <a:noFill/>
                    </a:ln>
                    <a:solidFill>
                      <a:prstClr val="black"/>
                    </a:solidFill>
                    <a:effectLst/>
                    <a:uLnTx/>
                    <a:uFillTx/>
                    <a:ea typeface="+mn-ea"/>
                  </a:rPr>
                  <a:t>(</a:t>
                </a:r>
                <a:r>
                  <a:rPr kumimoji="0" lang="en-US" sz="2000" b="0" i="1" u="none" strike="noStrike" kern="1200" cap="none" spc="0" normalizeH="0" baseline="0" noProof="0" dirty="0">
                    <a:ln>
                      <a:noFill/>
                    </a:ln>
                    <a:solidFill>
                      <a:prstClr val="black"/>
                    </a:solidFill>
                    <a:effectLst/>
                    <a:uLnTx/>
                    <a:uFillTx/>
                    <a:ea typeface="+mn-ea"/>
                  </a:rPr>
                  <a:t>x, y</a:t>
                </a:r>
                <a:r>
                  <a:rPr kumimoji="0" lang="en-US" sz="2000" b="0" i="0" u="none" strike="noStrike" kern="1200" cap="none" spc="0" normalizeH="0" baseline="0" noProof="0" dirty="0">
                    <a:ln>
                      <a:noFill/>
                    </a:ln>
                    <a:solidFill>
                      <a:prstClr val="black"/>
                    </a:solidFill>
                    <a:effectLst/>
                    <a:uLnTx/>
                    <a:uFillTx/>
                    <a:ea typeface="+mn-ea"/>
                  </a:rPr>
                  <a:t>), to estimate the value of </a:t>
                </a:r>
                <a:r>
                  <a:rPr kumimoji="0" lang="en-US" sz="2000" b="0" i="1" u="none" strike="noStrike" kern="1200" cap="none" spc="0" normalizeH="0" baseline="0" noProof="0" dirty="0">
                    <a:ln>
                      <a:noFill/>
                    </a:ln>
                    <a:solidFill>
                      <a:prstClr val="black"/>
                    </a:solidFill>
                    <a:effectLst/>
                    <a:uLnTx/>
                    <a:uFillTx/>
                    <a:ea typeface="+mn-ea"/>
                  </a:rPr>
                  <a:t>z </a:t>
                </a:r>
                <a:r>
                  <a:rPr kumimoji="0" lang="en-US" sz="2000" b="0" i="0" u="none" strike="noStrike" kern="1200" cap="none" spc="0" normalizeH="0" baseline="0" noProof="0" dirty="0">
                    <a:ln>
                      <a:noFill/>
                    </a:ln>
                    <a:solidFill>
                      <a:prstClr val="black"/>
                    </a:solidFill>
                    <a:effectLst/>
                    <a:uLnTx/>
                    <a:uFillTx/>
                    <a:ea typeface="+mn-ea"/>
                  </a:rPr>
                  <a:t>for </a:t>
                </a:r>
                <a:r>
                  <a:rPr kumimoji="0" lang="en-US" sz="2000" b="0" i="1" u="none" strike="noStrike" kern="1200" cap="none" spc="0" normalizeH="0" baseline="0" noProof="0" dirty="0">
                    <a:ln>
                      <a:noFill/>
                    </a:ln>
                    <a:solidFill>
                      <a:prstClr val="black"/>
                    </a:solidFill>
                    <a:effectLst/>
                    <a:uLnTx/>
                    <a:uFillTx/>
                    <a:ea typeface="+mn-ea"/>
                  </a:rPr>
                  <a:t>x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ea typeface="+mn-ea"/>
                  </a:rPr>
                  <a:t> </a:t>
                </a:r>
                <a:r>
                  <a:rPr kumimoji="0" lang="en-US" sz="2000" b="0" i="1" u="none" strike="noStrike" kern="1200" cap="none" spc="0" normalizeH="0" baseline="0" noProof="0" dirty="0" err="1">
                    <a:ln>
                      <a:noFill/>
                    </a:ln>
                    <a:solidFill>
                      <a:prstClr val="black"/>
                    </a:solidFill>
                    <a:effectLst/>
                    <a:uLnTx/>
                    <a:uFillTx/>
                    <a:ea typeface="+mn-ea"/>
                  </a:rPr>
                  <a:t>x_i</a:t>
                </a:r>
                <a:r>
                  <a:rPr kumimoji="0" lang="en-US" sz="2000" b="0" i="1" u="none" strike="noStrike" kern="1200" cap="none" spc="0" normalizeH="0" baseline="0" noProof="0" dirty="0">
                    <a:ln>
                      <a:noFill/>
                    </a:ln>
                    <a:solidFill>
                      <a:prstClr val="black"/>
                    </a:solidFill>
                    <a:effectLst/>
                    <a:uLnTx/>
                    <a:uFillTx/>
                    <a:ea typeface="+mn-ea"/>
                  </a:rPr>
                  <a:t> </a:t>
                </a:r>
                <a:r>
                  <a:rPr kumimoji="0" lang="en-US" sz="2000" b="0" i="0" u="none" strike="noStrike" kern="1200" cap="none" spc="0" normalizeH="0" baseline="0" noProof="0" dirty="0">
                    <a:ln>
                      <a:noFill/>
                    </a:ln>
                    <a:solidFill>
                      <a:prstClr val="black"/>
                    </a:solidFill>
                    <a:effectLst/>
                    <a:uLnTx/>
                    <a:uFillTx/>
                    <a:ea typeface="+mn-ea"/>
                  </a:rPr>
                  <a:t>and </a:t>
                </a:r>
                <a:r>
                  <a:rPr kumimoji="0" lang="en-US" sz="2000" b="0" i="1" u="none" strike="noStrike" kern="1200" cap="none" spc="0" normalizeH="0" baseline="0" noProof="0" dirty="0">
                    <a:ln>
                      <a:noFill/>
                    </a:ln>
                    <a:solidFill>
                      <a:prstClr val="black"/>
                    </a:solidFill>
                    <a:effectLst/>
                    <a:uLnTx/>
                    <a:uFillTx/>
                    <a:ea typeface="+mn-ea"/>
                  </a:rPr>
                  <a:t>y </a:t>
                </a:r>
                <a14:m>
                  <m:oMath xmlns:m="http://schemas.openxmlformats.org/officeDocument/2006/math">
                    <m:r>
                      <a:rPr kumimoji="0" lang="en-US" sz="2000" b="0" i="1" u="none" strike="noStrike" kern="1200" cap="none" spc="0" normalizeH="0" baseline="0" noProof="0" dirty="0" smtClean="0">
                        <a:ln>
                          <a:noFill/>
                        </a:ln>
                        <a:solidFill>
                          <a:prstClr val="black"/>
                        </a:solidFill>
                        <a:effectLst/>
                        <a:uLnTx/>
                        <a:uFillTx/>
                        <a:latin typeface="Cambria Math"/>
                        <a:ea typeface="+mn-ea"/>
                      </a:rPr>
                      <m:t>=</m:t>
                    </m:r>
                  </m:oMath>
                </a14:m>
                <a:r>
                  <a:rPr kumimoji="0" lang="en-US" sz="2000" b="0" i="0" u="none" strike="noStrike" kern="1200" cap="none" spc="0" normalizeH="0" baseline="0" noProof="0" dirty="0">
                    <a:ln>
                      <a:noFill/>
                    </a:ln>
                    <a:solidFill>
                      <a:prstClr val="black"/>
                    </a:solidFill>
                    <a:effectLst/>
                    <a:uLnTx/>
                    <a:uFillTx/>
                    <a:ea typeface="+mn-ea"/>
                  </a:rPr>
                  <a:t> </a:t>
                </a:r>
                <a:r>
                  <a:rPr kumimoji="0" lang="en-US" sz="2000" b="0" i="1" u="none" strike="noStrike" kern="1200" cap="none" spc="0" normalizeH="0" baseline="0" noProof="0" dirty="0" err="1">
                    <a:ln>
                      <a:noFill/>
                    </a:ln>
                    <a:solidFill>
                      <a:prstClr val="black"/>
                    </a:solidFill>
                    <a:effectLst/>
                    <a:uLnTx/>
                    <a:uFillTx/>
                    <a:ea typeface="+mn-ea"/>
                  </a:rPr>
                  <a:t>y_i</a:t>
                </a:r>
                <a:r>
                  <a:rPr kumimoji="0" lang="en-US" sz="2000" b="0" i="0" u="none" strike="noStrike" kern="1200" cap="none" spc="0" normalizeH="0" baseline="0" noProof="0" dirty="0">
                    <a:ln>
                      <a:noFill/>
                    </a:ln>
                    <a:solidFill>
                      <a:prstClr val="black"/>
                    </a:solidFill>
                    <a:effectLst/>
                    <a:uLnTx/>
                    <a:uFillTx/>
                    <a:ea typeface="+mn-ea"/>
                  </a:rPr>
                  <a:t>, the syntax is </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interp2(</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x,y,z,x_i,y_i</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r>
                  <a:rPr kumimoji="0" lang="en-US" sz="2000" b="0" i="0" u="none" strike="noStrike" kern="1200" cap="none" spc="0" normalizeH="0" baseline="0" noProof="0" dirty="0">
                    <a:ln>
                      <a:noFill/>
                    </a:ln>
                    <a:solidFill>
                      <a:prstClr val="black"/>
                    </a:solidFill>
                    <a:effectLst/>
                    <a:uLnTx/>
                    <a:uFillTx/>
                    <a:ea typeface="+mn-ea"/>
                  </a:rPr>
                  <a:t>. For the temperature measurements shown in the figure, estimate the</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temperature at the point whose coordinates are (0.6, 1.5).</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&gt;&gt;x = [0,1];</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&gt;&gt;y = [0,2];</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&gt;&gt;z = [49,54;53,57]</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&gt;&gt;interp2(x,y,z,0.6,1.5)</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ans</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 </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54.5500</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The estimated temperature is 54.55°F. </a:t>
                </a:r>
              </a:p>
            </p:txBody>
          </p:sp>
        </mc:Choice>
        <mc:Fallback xmlns="">
          <p:sp>
            <p:nvSpPr>
              <p:cNvPr id="3" name="Content Placeholder 2">
                <a:extLst>
                  <a:ext uri="{FF2B5EF4-FFF2-40B4-BE49-F238E27FC236}">
                    <a16:creationId xmlns:a16="http://schemas.microsoft.com/office/drawing/2014/main" id="{AE3E8E9F-01E8-4D5B-B6DE-E246DB082F83}"/>
                  </a:ext>
                </a:extLst>
              </p:cNvPr>
              <p:cNvSpPr>
                <a:spLocks noGrp="1" noRot="1" noChangeAspect="1" noMove="1" noResize="1" noEditPoints="1" noAdjustHandles="1" noChangeArrowheads="1" noChangeShapeType="1" noTextEdit="1"/>
              </p:cNvSpPr>
              <p:nvPr>
                <p:ph sz="quarter" idx="11"/>
              </p:nvPr>
            </p:nvSpPr>
            <p:spPr>
              <a:xfrm>
                <a:off x="342901" y="1302204"/>
                <a:ext cx="7562088" cy="5011284"/>
              </a:xfrm>
              <a:blipFill>
                <a:blip r:embed="rId3"/>
                <a:stretch>
                  <a:fillRect l="-806" t="-1338"/>
                </a:stretch>
              </a:blipFill>
            </p:spPr>
            <p:txBody>
              <a:bodyPr/>
              <a:lstStyle/>
              <a:p>
                <a:r>
                  <a:rPr lang="en-IN">
                    <a:noFill/>
                  </a:rPr>
                  <a:t> </a:t>
                </a:r>
              </a:p>
            </p:txBody>
          </p:sp>
        </mc:Fallback>
      </mc:AlternateContent>
      <p:pic>
        <p:nvPicPr>
          <p:cNvPr id="7" name="Picture 3" descr="A temperature plot where x axis is directed from left to right at top and y axis directed from top to bottom.">
            <a:extLst>
              <a:ext uri="{FF2B5EF4-FFF2-40B4-BE49-F238E27FC236}">
                <a16:creationId xmlns:a16="http://schemas.microsoft.com/office/drawing/2014/main" id="{C99F35C9-70D3-4C93-A665-79B9E67B9EDD}"/>
              </a:ext>
            </a:extLst>
          </p:cNvPr>
          <p:cNvPicPr>
            <a:picLocks noChangeAspect="1" noChangeArrowheads="1"/>
          </p:cNvPicPr>
          <p:nvPr/>
        </p:nvPicPr>
        <p:blipFill>
          <a:blip r:embed="rId4" cstate="print"/>
          <a:srcRect/>
          <a:stretch>
            <a:fillRect/>
          </a:stretch>
        </p:blipFill>
        <p:spPr bwMode="auto">
          <a:xfrm>
            <a:off x="6698553" y="2514601"/>
            <a:ext cx="2102547" cy="3733799"/>
          </a:xfrm>
          <a:prstGeom prst="rect">
            <a:avLst/>
          </a:prstGeom>
          <a:noFill/>
          <a:ln w="9525" algn="ctr">
            <a:noFill/>
            <a:miter lim="800000"/>
            <a:headEnd/>
            <a:tailEnd/>
          </a:ln>
          <a:effectLst/>
        </p:spPr>
      </p:pic>
      <p:sp>
        <p:nvSpPr>
          <p:cNvPr id="5" name="Text Placeholder 4" hidden="1">
            <a:extLst>
              <a:ext uri="{FF2B5EF4-FFF2-40B4-BE49-F238E27FC236}">
                <a16:creationId xmlns:a16="http://schemas.microsoft.com/office/drawing/2014/main" id="{66DB8AC0-46CB-4C70-B77A-84C45A9DDCFD}"/>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CB5F006E-B997-407F-A3E3-E2801BA30FD2}"/>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3500258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A7DA-292A-011F-3A5B-18779CC1040B}"/>
              </a:ext>
            </a:extLst>
          </p:cNvPr>
          <p:cNvSpPr>
            <a:spLocks noGrp="1"/>
          </p:cNvSpPr>
          <p:nvPr>
            <p:ph type="title"/>
          </p:nvPr>
        </p:nvSpPr>
        <p:spPr/>
        <p:txBody>
          <a:bodyPr/>
          <a:lstStyle/>
          <a:p>
            <a:r>
              <a:rPr lang="en-US" dirty="0"/>
              <a:t>Spline Interpolation</a:t>
            </a:r>
          </a:p>
        </p:txBody>
      </p:sp>
      <p:sp>
        <p:nvSpPr>
          <p:cNvPr id="3" name="Content Placeholder 2">
            <a:extLst>
              <a:ext uri="{FF2B5EF4-FFF2-40B4-BE49-F238E27FC236}">
                <a16:creationId xmlns:a16="http://schemas.microsoft.com/office/drawing/2014/main" id="{3A19B86C-0B41-F183-034F-C812D145B09A}"/>
              </a:ext>
            </a:extLst>
          </p:cNvPr>
          <p:cNvSpPr>
            <a:spLocks noGrp="1"/>
          </p:cNvSpPr>
          <p:nvPr>
            <p:ph sz="quarter" idx="11"/>
          </p:nvPr>
        </p:nvSpPr>
        <p:spPr/>
        <p:txBody>
          <a:bodyPr/>
          <a:lstStyle/>
          <a:p>
            <a:r>
              <a:rPr lang="en-US" dirty="0"/>
              <a:t>• High-order polynomials interpolation can exhibit undesired behavior between the data points, and this can make them unsuitable for interpolation. </a:t>
            </a:r>
          </a:p>
          <a:p>
            <a:r>
              <a:rPr lang="en-US" dirty="0"/>
              <a:t>• A widely used alternative procedure is to fit the data points using a lower-order polynomial between each pair of adjacent data points. This method is called spline interpolation </a:t>
            </a:r>
          </a:p>
          <a:p>
            <a:r>
              <a:rPr lang="en-US" dirty="0"/>
              <a:t>• The splines used by illustrators to draw a smooth curve through a set of points. </a:t>
            </a:r>
          </a:p>
          <a:p>
            <a:r>
              <a:rPr lang="en-US" dirty="0"/>
              <a:t>• Spline interpolation obtains an exact fit that is also smooth. The most common procedure uses cubic polynomials, called cubic splines</a:t>
            </a:r>
          </a:p>
        </p:txBody>
      </p:sp>
      <p:sp>
        <p:nvSpPr>
          <p:cNvPr id="6" name="Slide Number Placeholder 5">
            <a:extLst>
              <a:ext uri="{FF2B5EF4-FFF2-40B4-BE49-F238E27FC236}">
                <a16:creationId xmlns:a16="http://schemas.microsoft.com/office/drawing/2014/main" id="{FC7C4782-C999-9CA4-FE04-A83F74ECA37F}"/>
              </a:ext>
            </a:extLst>
          </p:cNvPr>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932922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BA1E-4161-46F9-DAB6-B73933358B21}"/>
              </a:ext>
            </a:extLst>
          </p:cNvPr>
          <p:cNvSpPr>
            <a:spLocks noGrp="1"/>
          </p:cNvSpPr>
          <p:nvPr>
            <p:ph type="title"/>
          </p:nvPr>
        </p:nvSpPr>
        <p:spPr/>
        <p:txBody>
          <a:bodyPr/>
          <a:lstStyle/>
          <a:p>
            <a:r>
              <a:rPr lang="en-US" dirty="0"/>
              <a:t>Cubic-spline Interpolation </a:t>
            </a:r>
          </a:p>
        </p:txBody>
      </p:sp>
      <p:sp>
        <p:nvSpPr>
          <p:cNvPr id="3" name="Content Placeholder 2">
            <a:extLst>
              <a:ext uri="{FF2B5EF4-FFF2-40B4-BE49-F238E27FC236}">
                <a16:creationId xmlns:a16="http://schemas.microsoft.com/office/drawing/2014/main" id="{B8E89B13-82BD-6D7E-E699-47451E26AAE8}"/>
              </a:ext>
            </a:extLst>
          </p:cNvPr>
          <p:cNvSpPr>
            <a:spLocks noGrp="1"/>
          </p:cNvSpPr>
          <p:nvPr>
            <p:ph sz="quarter" idx="11"/>
          </p:nvPr>
        </p:nvSpPr>
        <p:spPr/>
        <p:txBody>
          <a:bodyPr>
            <a:normAutofit fontScale="92500" lnSpcReduction="20000"/>
          </a:bodyPr>
          <a:lstStyle/>
          <a:p>
            <a:r>
              <a:rPr lang="en-US" dirty="0"/>
              <a:t>If the data are given as 𝑛 pairs of (𝑥, 𝑦) values, then 𝑛 − 1 cubic</a:t>
            </a:r>
          </a:p>
          <a:p>
            <a:r>
              <a:rPr lang="en-US" dirty="0"/>
              <a:t>polynomials are used. Each has the form</a:t>
            </a:r>
          </a:p>
          <a:p>
            <a:endParaRPr lang="en-US" dirty="0"/>
          </a:p>
          <a:p>
            <a:endParaRPr lang="en-US" dirty="0"/>
          </a:p>
          <a:p>
            <a:r>
              <a:rPr lang="en-US" dirty="0"/>
              <a:t>For 𝑥</a:t>
            </a:r>
            <a:r>
              <a:rPr lang="en-US" baseline="-25000" dirty="0"/>
              <a:t>𝑖</a:t>
            </a:r>
            <a:r>
              <a:rPr lang="en-US" dirty="0"/>
              <a:t> ≤ 𝑥 ≤ 𝑥</a:t>
            </a:r>
            <a:r>
              <a:rPr lang="en-US" baseline="-25000" dirty="0"/>
              <a:t>𝑖+1</a:t>
            </a:r>
            <a:r>
              <a:rPr lang="en-US" dirty="0"/>
              <a:t> and 𝑖 = 1, 2, . . . , 𝑛 − 1. The coefficients 𝑎</a:t>
            </a:r>
            <a:r>
              <a:rPr lang="en-US" baseline="-25000" dirty="0"/>
              <a:t>𝑖 </a:t>
            </a:r>
            <a:r>
              <a:rPr lang="en-US" dirty="0"/>
              <a:t>, 𝑏</a:t>
            </a:r>
            <a:r>
              <a:rPr lang="en-US" baseline="-25000" dirty="0"/>
              <a:t>𝑖 </a:t>
            </a:r>
            <a:r>
              <a:rPr lang="en-US" dirty="0"/>
              <a:t>, 𝑐</a:t>
            </a:r>
            <a:r>
              <a:rPr lang="en-US" baseline="-25000" dirty="0"/>
              <a:t>𝑖 </a:t>
            </a:r>
            <a:r>
              <a:rPr lang="en-US" dirty="0"/>
              <a:t>and 𝑑</a:t>
            </a:r>
            <a:r>
              <a:rPr lang="en-US" baseline="-25000" dirty="0"/>
              <a:t>𝑖</a:t>
            </a:r>
            <a:endParaRPr lang="en-US" dirty="0"/>
          </a:p>
          <a:p>
            <a:r>
              <a:rPr lang="en-US" dirty="0"/>
              <a:t>for each polynomial are determined so that the following three</a:t>
            </a:r>
          </a:p>
          <a:p>
            <a:pPr>
              <a:spcAft>
                <a:spcPts val="1200"/>
              </a:spcAft>
            </a:pPr>
            <a:r>
              <a:rPr lang="en-US" dirty="0"/>
              <a:t>conditions are satisfied for each polynomial:</a:t>
            </a:r>
          </a:p>
          <a:p>
            <a:pPr marL="285750" indent="-285750">
              <a:spcBef>
                <a:spcPts val="0"/>
              </a:spcBef>
              <a:spcAft>
                <a:spcPts val="1200"/>
              </a:spcAft>
            </a:pPr>
            <a:r>
              <a:rPr lang="en-US" dirty="0"/>
              <a:t>1. The polynomial must pass through the data points at its endpoints at 𝑥𝑖 and 𝑥𝑖+1.</a:t>
            </a:r>
          </a:p>
          <a:p>
            <a:pPr marL="285750" indent="-285750">
              <a:spcBef>
                <a:spcPts val="0"/>
              </a:spcBef>
              <a:spcAft>
                <a:spcPts val="1200"/>
              </a:spcAft>
            </a:pPr>
            <a:r>
              <a:rPr lang="en-US" dirty="0"/>
              <a:t>2. The slopes of adjacent polynomials must be equal at their common data point.</a:t>
            </a:r>
          </a:p>
          <a:p>
            <a:pPr marL="285750" indent="-285750">
              <a:spcBef>
                <a:spcPts val="0"/>
              </a:spcBef>
              <a:spcAft>
                <a:spcPts val="1200"/>
              </a:spcAft>
            </a:pPr>
            <a:r>
              <a:rPr lang="en-US" dirty="0"/>
              <a:t>3. The curvatures of adjacent polynomials must be equal at their common data point.</a:t>
            </a:r>
          </a:p>
        </p:txBody>
      </p:sp>
      <p:sp>
        <p:nvSpPr>
          <p:cNvPr id="6" name="Slide Number Placeholder 5">
            <a:extLst>
              <a:ext uri="{FF2B5EF4-FFF2-40B4-BE49-F238E27FC236}">
                <a16:creationId xmlns:a16="http://schemas.microsoft.com/office/drawing/2014/main" id="{C6DADE0B-AD83-FEF6-F69A-602A9C3A8BF1}"/>
              </a:ext>
            </a:extLst>
          </p:cNvPr>
          <p:cNvSpPr>
            <a:spLocks noGrp="1"/>
          </p:cNvSpPr>
          <p:nvPr>
            <p:ph type="sldNum" sz="quarter" idx="10"/>
          </p:nvPr>
        </p:nvSpPr>
        <p:spPr/>
        <p:txBody>
          <a:bodyPr/>
          <a:lstStyle/>
          <a:p>
            <a:fld id="{68151E55-6873-49E2-B8D5-2F265E6F1973}" type="slidenum">
              <a:rPr lang="en-US" smtClean="0"/>
              <a:t>47</a:t>
            </a:fld>
            <a:endParaRPr lang="en-US" dirty="0"/>
          </a:p>
        </p:txBody>
      </p:sp>
      <p:pic>
        <p:nvPicPr>
          <p:cNvPr id="8" name="Picture 7">
            <a:extLst>
              <a:ext uri="{FF2B5EF4-FFF2-40B4-BE49-F238E27FC236}">
                <a16:creationId xmlns:a16="http://schemas.microsoft.com/office/drawing/2014/main" id="{D91E0272-AA55-A3E7-9E9C-D6B3F9750BBB}"/>
              </a:ext>
            </a:extLst>
          </p:cNvPr>
          <p:cNvPicPr>
            <a:picLocks noChangeAspect="1"/>
          </p:cNvPicPr>
          <p:nvPr/>
        </p:nvPicPr>
        <p:blipFill>
          <a:blip r:embed="rId2"/>
          <a:stretch>
            <a:fillRect/>
          </a:stretch>
        </p:blipFill>
        <p:spPr>
          <a:xfrm>
            <a:off x="1422985" y="2295775"/>
            <a:ext cx="6105525" cy="485775"/>
          </a:xfrm>
          <a:prstGeom prst="rect">
            <a:avLst/>
          </a:prstGeom>
        </p:spPr>
      </p:pic>
    </p:spTree>
    <p:extLst>
      <p:ext uri="{BB962C8B-B14F-4D97-AF65-F5344CB8AC3E}">
        <p14:creationId xmlns:p14="http://schemas.microsoft.com/office/powerpoint/2010/main" val="2396908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9DBD-416C-C44D-DAF4-C9C4E6D6F59C}"/>
              </a:ext>
            </a:extLst>
          </p:cNvPr>
          <p:cNvSpPr>
            <a:spLocks noGrp="1"/>
          </p:cNvSpPr>
          <p:nvPr>
            <p:ph type="title"/>
          </p:nvPr>
        </p:nvSpPr>
        <p:spPr/>
        <p:txBody>
          <a:bodyPr/>
          <a:lstStyle/>
          <a:p>
            <a:r>
              <a:rPr lang="en-US" dirty="0"/>
              <a:t>Example: Cubic-spline Interpolation</a:t>
            </a:r>
          </a:p>
        </p:txBody>
      </p:sp>
      <p:sp>
        <p:nvSpPr>
          <p:cNvPr id="3" name="Content Placeholder 2">
            <a:extLst>
              <a:ext uri="{FF2B5EF4-FFF2-40B4-BE49-F238E27FC236}">
                <a16:creationId xmlns:a16="http://schemas.microsoft.com/office/drawing/2014/main" id="{3694A477-001E-5D43-964B-DD85BE61DB94}"/>
              </a:ext>
            </a:extLst>
          </p:cNvPr>
          <p:cNvSpPr>
            <a:spLocks noGrp="1"/>
          </p:cNvSpPr>
          <p:nvPr>
            <p:ph sz="quarter" idx="11"/>
          </p:nvPr>
        </p:nvSpPr>
        <p:spPr>
          <a:xfrm>
            <a:off x="342900" y="1502230"/>
            <a:ext cx="8458200" cy="1207008"/>
          </a:xfrm>
        </p:spPr>
        <p:txBody>
          <a:bodyPr/>
          <a:lstStyle/>
          <a:p>
            <a:r>
              <a:rPr lang="en-US" dirty="0"/>
              <a:t>A set of cubic splines for the temperature data given earlier follows. (y represents the temperature values, and x represents the hourly values). The data are repeated here</a:t>
            </a:r>
          </a:p>
        </p:txBody>
      </p:sp>
      <p:sp>
        <p:nvSpPr>
          <p:cNvPr id="6" name="Slide Number Placeholder 5">
            <a:extLst>
              <a:ext uri="{FF2B5EF4-FFF2-40B4-BE49-F238E27FC236}">
                <a16:creationId xmlns:a16="http://schemas.microsoft.com/office/drawing/2014/main" id="{DC458FDB-E100-3147-7F03-FB2763166719}"/>
              </a:ext>
            </a:extLst>
          </p:cNvPr>
          <p:cNvSpPr>
            <a:spLocks noGrp="1"/>
          </p:cNvSpPr>
          <p:nvPr>
            <p:ph type="sldNum" sz="quarter" idx="10"/>
          </p:nvPr>
        </p:nvSpPr>
        <p:spPr/>
        <p:txBody>
          <a:bodyPr/>
          <a:lstStyle/>
          <a:p>
            <a:fld id="{68151E55-6873-49E2-B8D5-2F265E6F1973}" type="slidenum">
              <a:rPr lang="en-US" smtClean="0"/>
              <a:t>48</a:t>
            </a:fld>
            <a:endParaRPr lang="en-US" dirty="0"/>
          </a:p>
        </p:txBody>
      </p:sp>
      <p:pic>
        <p:nvPicPr>
          <p:cNvPr id="8" name="Picture 7">
            <a:extLst>
              <a:ext uri="{FF2B5EF4-FFF2-40B4-BE49-F238E27FC236}">
                <a16:creationId xmlns:a16="http://schemas.microsoft.com/office/drawing/2014/main" id="{4305CB63-2127-8FB8-541F-E773F35EF0C5}"/>
              </a:ext>
            </a:extLst>
          </p:cNvPr>
          <p:cNvPicPr>
            <a:picLocks noChangeAspect="1"/>
          </p:cNvPicPr>
          <p:nvPr/>
        </p:nvPicPr>
        <p:blipFill>
          <a:blip r:embed="rId2"/>
          <a:stretch>
            <a:fillRect/>
          </a:stretch>
        </p:blipFill>
        <p:spPr>
          <a:xfrm>
            <a:off x="435642" y="2791327"/>
            <a:ext cx="7108157" cy="3632839"/>
          </a:xfrm>
          <a:prstGeom prst="rect">
            <a:avLst/>
          </a:prstGeom>
        </p:spPr>
      </p:pic>
    </p:spTree>
    <p:extLst>
      <p:ext uri="{BB962C8B-B14F-4D97-AF65-F5344CB8AC3E}">
        <p14:creationId xmlns:p14="http://schemas.microsoft.com/office/powerpoint/2010/main" val="2541096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C93B7-481D-4B51-8EDB-E0E05AB37ECF}"/>
              </a:ext>
            </a:extLst>
          </p:cNvPr>
          <p:cNvSpPr>
            <a:spLocks noGrp="1"/>
          </p:cNvSpPr>
          <p:nvPr>
            <p:ph type="title"/>
          </p:nvPr>
        </p:nvSpPr>
        <p:spPr/>
        <p:txBody>
          <a:bodyPr/>
          <a:lstStyle/>
          <a:p>
            <a:r>
              <a:rPr lang="en-US" dirty="0"/>
              <a:t>Cubic-Spline Interpolation</a:t>
            </a:r>
          </a:p>
        </p:txBody>
      </p:sp>
      <p:sp>
        <p:nvSpPr>
          <p:cNvPr id="3" name="Content Placeholder 2">
            <a:extLst>
              <a:ext uri="{FF2B5EF4-FFF2-40B4-BE49-F238E27FC236}">
                <a16:creationId xmlns:a16="http://schemas.microsoft.com/office/drawing/2014/main" id="{B206BEC6-285E-470F-98A8-8011DD8755CA}"/>
              </a:ext>
            </a:extLst>
          </p:cNvPr>
          <p:cNvSpPr>
            <a:spLocks noGrp="1"/>
          </p:cNvSpPr>
          <p:nvPr>
            <p:ph sz="quarter" idx="11"/>
          </p:nvPr>
        </p:nvSpPr>
        <p:spPr>
          <a:xfrm>
            <a:off x="342900" y="1159329"/>
            <a:ext cx="7419975" cy="541292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1" i="0" u="none" strike="noStrike" kern="1200" cap="none" spc="0" normalizeH="0" baseline="0" noProof="0" dirty="0">
                <a:ln>
                  <a:noFill/>
                </a:ln>
                <a:solidFill>
                  <a:prstClr val="black"/>
                </a:solidFill>
                <a:effectLst/>
                <a:uLnTx/>
                <a:uFillTx/>
                <a:ea typeface="+mn-ea"/>
              </a:rPr>
              <a:t>Cubic-spline interpolation </a:t>
            </a:r>
            <a:r>
              <a:rPr kumimoji="0" lang="en-US" sz="2000" b="0" i="0" u="none" strike="noStrike" kern="1200" cap="none" spc="0" normalizeH="0" baseline="0" noProof="0" dirty="0">
                <a:ln>
                  <a:noFill/>
                </a:ln>
                <a:solidFill>
                  <a:prstClr val="black"/>
                </a:solidFill>
                <a:effectLst/>
                <a:uLnTx/>
                <a:uFillTx/>
                <a:ea typeface="+mn-ea"/>
              </a:rPr>
              <a:t>The following session produces and plots a cubic-spline fit, using an increment of 0.01 in the </a:t>
            </a:r>
            <a:r>
              <a:rPr kumimoji="0" lang="en-US" sz="2000" b="0" i="1" u="none" strike="noStrike" kern="1200" cap="none" spc="0" normalizeH="0" baseline="0" noProof="0" dirty="0">
                <a:ln>
                  <a:noFill/>
                </a:ln>
                <a:solidFill>
                  <a:prstClr val="black"/>
                </a:solidFill>
                <a:effectLst/>
                <a:uLnTx/>
                <a:uFillTx/>
                <a:ea typeface="+mn-ea"/>
              </a:rPr>
              <a:t>x </a:t>
            </a:r>
            <a:r>
              <a:rPr kumimoji="0" lang="en-US" sz="2000" b="0" i="0" u="none" strike="noStrike" kern="1200" cap="none" spc="0" normalizeH="0" baseline="0" noProof="0" dirty="0">
                <a:ln>
                  <a:noFill/>
                </a:ln>
                <a:solidFill>
                  <a:prstClr val="black"/>
                </a:solidFill>
                <a:effectLst/>
                <a:uLnTx/>
                <a:uFillTx/>
                <a:ea typeface="+mn-ea"/>
              </a:rPr>
              <a:t>values.</a:t>
            </a:r>
            <a:endParaRPr kumimoji="0" lang="en-US" sz="2000" b="0" i="0" u="none" strike="noStrike" kern="1200" cap="none" spc="0" normalizeH="0" baseline="0" noProof="0" dirty="0">
              <a:ln>
                <a:noFill/>
              </a:ln>
              <a:solidFill>
                <a:prstClr val="black"/>
              </a:solidFill>
              <a:effectLst/>
              <a:uLnTx/>
              <a:uFillTx/>
              <a:latin typeface="Courier New" pitchFamily="49" charset="0"/>
              <a:ea typeface="+mn-ea"/>
            </a:endParaRP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x = [7,9,11,12]; y = [49,57,71,75];</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x_int</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 7:0.01:12;</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y_int</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 spline(</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x,y,x_int</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plot(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x,y</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r>
              <a:rPr kumimoji="0" lang="en-US" sz="2000" b="0" i="0" u="none" strike="noStrike" kern="1200" cap="none" spc="0" normalizeH="0" baseline="0" noProof="0" dirty="0">
                <a:ln>
                  <a:noFill/>
                </a:ln>
                <a:solidFill>
                  <a:prstClr val="black"/>
                </a:solidFill>
                <a:effectLst/>
                <a:uLnTx/>
                <a:uFillTx/>
                <a:ea typeface="+mn-ea"/>
              </a:rPr>
              <a:t> </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‘o’,</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x,y</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x_int,y_int</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(‘Time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hr</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(‘Temperature (deg F)’),...</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title(‘Temperature Measurements …</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 Single Location’),...</a:t>
            </a:r>
          </a:p>
          <a:p>
            <a:pPr marL="0" marR="0" lvl="0" indent="0" algn="l" defTabSz="457200" rtl="0" eaLnBrk="1" fontAlgn="auto" latinLnBrk="0" hangingPunct="1">
              <a:lnSpc>
                <a:spcPct val="100000"/>
              </a:lnSpc>
              <a:spcBef>
                <a:spcPts val="6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axis([7 12 45 80])</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This produces the figure on the next slide.</a:t>
            </a:r>
          </a:p>
        </p:txBody>
      </p:sp>
      <p:sp>
        <p:nvSpPr>
          <p:cNvPr id="6" name="Slide Number Placeholder 5">
            <a:extLst>
              <a:ext uri="{FF2B5EF4-FFF2-40B4-BE49-F238E27FC236}">
                <a16:creationId xmlns:a16="http://schemas.microsoft.com/office/drawing/2014/main" id="{A040AC21-A0DF-4C0F-A537-21FDCDB5882D}"/>
              </a:ext>
            </a:extLst>
          </p:cNvPr>
          <p:cNvSpPr>
            <a:spLocks noGrp="1"/>
          </p:cNvSpPr>
          <p:nvPr>
            <p:ph type="sldNum" sz="quarter" idx="10"/>
          </p:nvPr>
        </p:nvSpPr>
        <p:spPr/>
        <p:txBody>
          <a:bodyPr/>
          <a:lstStyle/>
          <a:p>
            <a:fld id="{68151E55-6873-49E2-B8D5-2F265E6F1973}" type="slidenum">
              <a:rPr lang="en-US" smtClean="0"/>
              <a:t>49</a:t>
            </a:fld>
            <a:endParaRPr lang="en-US" dirty="0"/>
          </a:p>
        </p:txBody>
      </p:sp>
    </p:spTree>
    <p:extLst>
      <p:ext uri="{BB962C8B-B14F-4D97-AF65-F5344CB8AC3E}">
        <p14:creationId xmlns:p14="http://schemas.microsoft.com/office/powerpoint/2010/main" val="291966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p:txBody>
          <a:bodyPr/>
          <a:lstStyle/>
          <a:p>
            <a:r>
              <a:rPr lang="en-US" dirty="0"/>
              <a:t>Breaking Strength of Thread</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3609480"/>
            <a:ext cx="8458200" cy="3116179"/>
          </a:xfrm>
        </p:spPr>
        <p:txBody>
          <a:bodyPr>
            <a:normAutofit/>
          </a:bodyPr>
          <a:lstStyle/>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Thread breaking strength data for 20 tests.</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y = [92,94,93,96,93,94,95,96,91,93,...</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95,95,95,92,93,94,91,94,92,93];</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histogram(y,‘</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FaceColor</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’,‘none’),... </a:t>
            </a:r>
          </a:p>
          <a:p>
            <a:pPr marL="0" marR="0" lvl="0" indent="0" algn="l" defTabSz="457200" rtl="0" eaLnBrk="1" fontAlgn="auto" latinLnBrk="0" hangingPunct="1">
              <a:lnSpc>
                <a:spcPct val="100000"/>
              </a:lnSpc>
              <a:spcBef>
                <a:spcPts val="0"/>
              </a:spcBef>
              <a:buClrTx/>
              <a:buSzTx/>
              <a:buFont typeface="Arial"/>
              <a:buNone/>
              <a:tabLst/>
              <a:defRPr/>
            </a:pPr>
            <a:r>
              <a:rPr kumimoji="0" lang="pt-BR"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axis([90 97 0 6]),... </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(‘Absolute Frequency’),... </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cs typeface="Courier New" panose="02070309020205020404" pitchFamily="49" charset="0"/>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(‘Thread Strength (N)’),... </a:t>
            </a:r>
          </a:p>
          <a:p>
            <a:pPr marL="0" marR="0" lvl="0" indent="0" algn="l" defTabSz="457200" rtl="0" eaLnBrk="1" fontAlgn="auto" latinLnBrk="0" hangingPunct="1">
              <a:lnSpc>
                <a:spcPct val="100000"/>
              </a:lnSpc>
              <a:spcBef>
                <a:spcPts val="0"/>
              </a:spcBef>
              <a:buClrTx/>
              <a:buSzTx/>
              <a:buFont typeface="Arial"/>
              <a:buNone/>
              <a:tabLst/>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	title(‘Absolute Frequency Histogram for 20 Tests’)</a:t>
            </a:r>
            <a:endParaRPr kumimoji="0" lang="en-US" sz="2000" b="0" i="0" u="none" strike="noStrike" kern="1200" cap="none" spc="0" normalizeH="0" baseline="0" noProof="0" dirty="0">
              <a:ln>
                <a:noFill/>
              </a:ln>
              <a:solidFill>
                <a:prstClr val="black"/>
              </a:solidFill>
              <a:effectLst/>
              <a:uLnTx/>
              <a:uFillTx/>
              <a:latin typeface="Courier Std" pitchFamily="49" charset="0"/>
              <a:ea typeface="+mn-ea"/>
            </a:endParaRP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000" b="0" i="0" u="none" strike="noStrike" kern="1200" cap="none" spc="0" normalizeH="0" baseline="0" noProof="0" dirty="0">
                <a:ln>
                  <a:noFill/>
                </a:ln>
                <a:solidFill>
                  <a:prstClr val="black"/>
                </a:solidFill>
                <a:effectLst/>
                <a:uLnTx/>
                <a:uFillTx/>
                <a:ea typeface="+mn-ea"/>
              </a:rPr>
              <a:t>This creates the next figure.</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5</a:t>
            </a:fld>
            <a:endParaRPr lang="en-US" dirty="0"/>
          </a:p>
        </p:txBody>
      </p:sp>
      <p:sp>
        <p:nvSpPr>
          <p:cNvPr id="4" name="TextBox 3">
            <a:extLst>
              <a:ext uri="{FF2B5EF4-FFF2-40B4-BE49-F238E27FC236}">
                <a16:creationId xmlns:a16="http://schemas.microsoft.com/office/drawing/2014/main" id="{D1E04071-D01C-15CC-8896-1ABCD573E7EE}"/>
              </a:ext>
            </a:extLst>
          </p:cNvPr>
          <p:cNvSpPr txBox="1"/>
          <p:nvPr/>
        </p:nvSpPr>
        <p:spPr>
          <a:xfrm>
            <a:off x="387287" y="1069250"/>
            <a:ext cx="8458200" cy="2462213"/>
          </a:xfrm>
          <a:prstGeom prst="rect">
            <a:avLst/>
          </a:prstGeom>
          <a:noFill/>
        </p:spPr>
        <p:txBody>
          <a:bodyPr wrap="square" rtlCol="0">
            <a:spAutoFit/>
          </a:bodyPr>
          <a:lstStyle/>
          <a:p>
            <a:r>
              <a:rPr lang="en-US" sz="2200" dirty="0"/>
              <a:t>To ensure proper quality control, a thread manufacturer selects samples and tests them for breaking strength. Suppose that 20 thread samples are pulled until they break, and the breaking force is measured in newtons rounded off to integer values. The breaking force values recorded were 92, 94, 93, 96, 93, 94, 95, 96, 91, 93, 95, 95, 95, 92, 93, 94, 91, 94, 92, and 93. Plot the histogram of the data </a:t>
            </a:r>
          </a:p>
        </p:txBody>
      </p:sp>
    </p:spTree>
    <p:extLst>
      <p:ext uri="{BB962C8B-B14F-4D97-AF65-F5344CB8AC3E}">
        <p14:creationId xmlns:p14="http://schemas.microsoft.com/office/powerpoint/2010/main" val="1092948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1CF99CF-68A9-82D7-722C-6A6351F9B5BC}"/>
              </a:ext>
            </a:extLst>
          </p:cNvPr>
          <p:cNvSpPr>
            <a:spLocks noGrp="1"/>
          </p:cNvSpPr>
          <p:nvPr>
            <p:ph type="sldNum" sz="quarter" idx="10"/>
          </p:nvPr>
        </p:nvSpPr>
        <p:spPr/>
        <p:txBody>
          <a:bodyPr/>
          <a:lstStyle/>
          <a:p>
            <a:fld id="{68151E55-6873-49E2-B8D5-2F265E6F1973}" type="slidenum">
              <a:rPr lang="en-US" smtClean="0"/>
              <a:t>50</a:t>
            </a:fld>
            <a:endParaRPr lang="en-US" dirty="0"/>
          </a:p>
        </p:txBody>
      </p:sp>
      <p:sp>
        <p:nvSpPr>
          <p:cNvPr id="7" name="Title 1">
            <a:extLst>
              <a:ext uri="{FF2B5EF4-FFF2-40B4-BE49-F238E27FC236}">
                <a16:creationId xmlns:a16="http://schemas.microsoft.com/office/drawing/2014/main" id="{7976CD21-3CD3-22DB-86C5-CE547B94B30A}"/>
              </a:ext>
            </a:extLst>
          </p:cNvPr>
          <p:cNvSpPr>
            <a:spLocks noGrp="1"/>
          </p:cNvSpPr>
          <p:nvPr>
            <p:ph type="title"/>
          </p:nvPr>
        </p:nvSpPr>
        <p:spPr>
          <a:xfrm>
            <a:off x="342900" y="134979"/>
            <a:ext cx="8458200" cy="1207008"/>
          </a:xfrm>
        </p:spPr>
        <p:txBody>
          <a:bodyPr/>
          <a:lstStyle/>
          <a:p>
            <a:r>
              <a:rPr lang="en-US" dirty="0"/>
              <a:t>Cubic-Spline Interpolation</a:t>
            </a:r>
          </a:p>
        </p:txBody>
      </p:sp>
      <p:pic>
        <p:nvPicPr>
          <p:cNvPr id="9" name="Picture 8">
            <a:extLst>
              <a:ext uri="{FF2B5EF4-FFF2-40B4-BE49-F238E27FC236}">
                <a16:creationId xmlns:a16="http://schemas.microsoft.com/office/drawing/2014/main" id="{D4CB4B06-F916-723A-8FDC-B0449B69C2DE}"/>
              </a:ext>
            </a:extLst>
          </p:cNvPr>
          <p:cNvPicPr>
            <a:picLocks noChangeAspect="1"/>
          </p:cNvPicPr>
          <p:nvPr/>
        </p:nvPicPr>
        <p:blipFill>
          <a:blip r:embed="rId2"/>
          <a:stretch>
            <a:fillRect/>
          </a:stretch>
        </p:blipFill>
        <p:spPr>
          <a:xfrm>
            <a:off x="0" y="1181351"/>
            <a:ext cx="9002632" cy="5075071"/>
          </a:xfrm>
          <a:prstGeom prst="rect">
            <a:avLst/>
          </a:prstGeom>
        </p:spPr>
      </p:pic>
    </p:spTree>
    <p:extLst>
      <p:ext uri="{BB962C8B-B14F-4D97-AF65-F5344CB8AC3E}">
        <p14:creationId xmlns:p14="http://schemas.microsoft.com/office/powerpoint/2010/main" val="917565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383-9DC2-45F9-905B-FE566D3CD931}"/>
              </a:ext>
            </a:extLst>
          </p:cNvPr>
          <p:cNvSpPr>
            <a:spLocks noGrp="1"/>
          </p:cNvSpPr>
          <p:nvPr>
            <p:ph type="title"/>
          </p:nvPr>
        </p:nvSpPr>
        <p:spPr>
          <a:xfrm>
            <a:off x="814388" y="134979"/>
            <a:ext cx="7515225" cy="1207008"/>
          </a:xfrm>
        </p:spPr>
        <p:txBody>
          <a:bodyPr/>
          <a:lstStyle/>
          <a:p>
            <a:r>
              <a:rPr lang="en-US" dirty="0"/>
              <a:t>Linear and Cubic-Spline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F7CBC4-3658-497B-9774-6AE3BB48258F}"/>
                  </a:ext>
                </a:extLst>
              </p:cNvPr>
              <p:cNvSpPr>
                <a:spLocks noGrp="1"/>
              </p:cNvSpPr>
              <p:nvPr>
                <p:ph sz="quarter" idx="11"/>
              </p:nvPr>
            </p:nvSpPr>
            <p:spPr>
              <a:xfrm>
                <a:off x="342900" y="1502229"/>
                <a:ext cx="8458200" cy="1207009"/>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200" b="0" i="0" u="none" strike="noStrike" kern="1200" cap="none" spc="0" normalizeH="0" baseline="0" noProof="0" dirty="0">
                    <a:ln>
                      <a:noFill/>
                    </a:ln>
                    <a:solidFill>
                      <a:prstClr val="black"/>
                    </a:solidFill>
                    <a:effectLst/>
                    <a:uLnTx/>
                    <a:uFillTx/>
                  </a:rPr>
                  <a:t>The dashed lines represent linear interpolation, and the solid curve is the cubic spline. Evaluating the spline at </a:t>
                </a:r>
                <a:r>
                  <a:rPr kumimoji="0" lang="en-US" sz="2200" b="0" i="1" u="none" strike="noStrike" kern="1200" cap="none" spc="0" normalizeH="0" baseline="0" noProof="0" dirty="0">
                    <a:ln>
                      <a:noFill/>
                    </a:ln>
                    <a:solidFill>
                      <a:prstClr val="black"/>
                    </a:solidFill>
                    <a:effectLst/>
                    <a:uLnTx/>
                    <a:uFillTx/>
                  </a:rPr>
                  <a:t>x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8, we obtain </a:t>
                </a:r>
                <a:r>
                  <a:rPr kumimoji="0" lang="en-US" sz="2200" b="0" i="1" u="none" strike="noStrike" kern="1200" cap="none" spc="0" normalizeH="0" baseline="0" noProof="0" dirty="0">
                    <a:ln>
                      <a:noFill/>
                    </a:ln>
                    <a:solidFill>
                      <a:prstClr val="black"/>
                    </a:solidFill>
                    <a:effectLst/>
                    <a:uLnTx/>
                    <a:uFillTx/>
                  </a:rPr>
                  <a:t>y</a:t>
                </a:r>
                <a:r>
                  <a:rPr kumimoji="0" lang="en-US" sz="2200" b="0" i="0" u="none" strike="noStrike" kern="1200" cap="none" spc="0" normalizeH="0" baseline="0" noProof="0" dirty="0">
                    <a:ln>
                      <a:noFill/>
                    </a:ln>
                    <a:solidFill>
                      <a:prstClr val="black"/>
                    </a:solidFill>
                    <a:effectLst/>
                    <a:uLnTx/>
                    <a:uFillTx/>
                  </a:rPr>
                  <a:t>(8) </a:t>
                </a:r>
                <a14:m>
                  <m:oMath xmlns:m="http://schemas.openxmlformats.org/officeDocument/2006/math">
                    <m:r>
                      <a:rPr kumimoji="0" lang="en-US" sz="2200" b="0" i="1" u="none" strike="noStrike" kern="1200" cap="none" spc="0" normalizeH="0" baseline="0" noProof="0" dirty="0" smtClean="0">
                        <a:ln>
                          <a:noFill/>
                        </a:ln>
                        <a:solidFill>
                          <a:prstClr val="black"/>
                        </a:solidFill>
                        <a:effectLst/>
                        <a:uLnTx/>
                        <a:uFillTx/>
                        <a:latin typeface="Cambria Math"/>
                      </a:rPr>
                      <m:t>=</m:t>
                    </m:r>
                  </m:oMath>
                </a14:m>
                <a:r>
                  <a:rPr kumimoji="0" lang="en-US" sz="2200" b="0" i="0" u="none" strike="noStrike" kern="1200" cap="none" spc="0" normalizeH="0" baseline="0" noProof="0" dirty="0">
                    <a:ln>
                      <a:noFill/>
                    </a:ln>
                    <a:solidFill>
                      <a:prstClr val="black"/>
                    </a:solidFill>
                    <a:effectLst/>
                    <a:uLnTx/>
                    <a:uFillTx/>
                  </a:rPr>
                  <a:t> 51°F. This estimate is different from the 53°F estimate from linear interpolation.</a:t>
                </a:r>
              </a:p>
            </p:txBody>
          </p:sp>
        </mc:Choice>
        <mc:Fallback xmlns="">
          <p:sp>
            <p:nvSpPr>
              <p:cNvPr id="3" name="Content Placeholder 2">
                <a:extLst>
                  <a:ext uri="{FF2B5EF4-FFF2-40B4-BE49-F238E27FC236}">
                    <a16:creationId xmlns:a16="http://schemas.microsoft.com/office/drawing/2014/main" id="{AAF7CBC4-3658-497B-9774-6AE3BB48258F}"/>
                  </a:ext>
                </a:extLst>
              </p:cNvPr>
              <p:cNvSpPr>
                <a:spLocks noGrp="1" noRot="1" noChangeAspect="1" noMove="1" noResize="1" noEditPoints="1" noAdjustHandles="1" noChangeArrowheads="1" noChangeShapeType="1" noTextEdit="1"/>
              </p:cNvSpPr>
              <p:nvPr>
                <p:ph sz="quarter" idx="11"/>
              </p:nvPr>
            </p:nvSpPr>
            <p:spPr>
              <a:xfrm>
                <a:off x="342900" y="1502229"/>
                <a:ext cx="8458200" cy="1207009"/>
              </a:xfrm>
              <a:blipFill>
                <a:blip r:embed="rId2"/>
                <a:stretch>
                  <a:fillRect l="-937" t="-3030" b="-1515"/>
                </a:stretch>
              </a:blipFill>
            </p:spPr>
            <p:txBody>
              <a:bodyPr/>
              <a:lstStyle/>
              <a:p>
                <a:r>
                  <a:rPr lang="en-US">
                    <a:noFill/>
                  </a:rPr>
                  <a:t> </a:t>
                </a:r>
              </a:p>
            </p:txBody>
          </p:sp>
        </mc:Fallback>
      </mc:AlternateContent>
      <p:pic>
        <p:nvPicPr>
          <p:cNvPr id="7" name="Picture 3" descr="A graph of time (in hours) against temperature (in degrees Fahrenheit) shows two curves.">
            <a:extLst>
              <a:ext uri="{FF2B5EF4-FFF2-40B4-BE49-F238E27FC236}">
                <a16:creationId xmlns:a16="http://schemas.microsoft.com/office/drawing/2014/main" id="{94864B2C-23A9-498F-B65D-3F89798ABF3A}"/>
              </a:ext>
            </a:extLst>
          </p:cNvPr>
          <p:cNvPicPr>
            <a:picLocks noChangeAspect="1" noChangeArrowheads="1"/>
          </p:cNvPicPr>
          <p:nvPr/>
        </p:nvPicPr>
        <p:blipFill>
          <a:blip r:embed="rId3" cstate="print"/>
          <a:srcRect/>
          <a:stretch>
            <a:fillRect/>
          </a:stretch>
        </p:blipFill>
        <p:spPr bwMode="auto">
          <a:xfrm>
            <a:off x="2140162" y="2637155"/>
            <a:ext cx="4863677" cy="3647758"/>
          </a:xfrm>
          <a:prstGeom prst="rect">
            <a:avLst/>
          </a:prstGeom>
          <a:noFill/>
          <a:ln w="9525" algn="ctr">
            <a:noFill/>
            <a:miter lim="800000"/>
            <a:headEnd/>
            <a:tailEnd/>
          </a:ln>
          <a:effectLst/>
        </p:spPr>
      </p:pic>
      <p:sp>
        <p:nvSpPr>
          <p:cNvPr id="5" name="Text Placeholder 4" hidden="1">
            <a:extLst>
              <a:ext uri="{FF2B5EF4-FFF2-40B4-BE49-F238E27FC236}">
                <a16:creationId xmlns:a16="http://schemas.microsoft.com/office/drawing/2014/main" id="{67234C86-C288-46B5-BFD9-2EDC086990CB}"/>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5513C8F6-D0EB-438E-8D00-868921E474BC}"/>
              </a:ext>
            </a:extLst>
          </p:cNvPr>
          <p:cNvSpPr>
            <a:spLocks noGrp="1"/>
          </p:cNvSpPr>
          <p:nvPr>
            <p:ph type="sldNum" sz="quarter" idx="10"/>
          </p:nvPr>
        </p:nvSpPr>
        <p:spPr/>
        <p:txBody>
          <a:bodyPr/>
          <a:lstStyle/>
          <a:p>
            <a:fld id="{68151E55-6873-49E2-B8D5-2F265E6F1973}" type="slidenum">
              <a:rPr lang="en-US" smtClean="0"/>
              <a:t>51</a:t>
            </a:fld>
            <a:endParaRPr lang="en-US" dirty="0"/>
          </a:p>
        </p:txBody>
      </p:sp>
    </p:spTree>
    <p:extLst>
      <p:ext uri="{BB962C8B-B14F-4D97-AF65-F5344CB8AC3E}">
        <p14:creationId xmlns:p14="http://schemas.microsoft.com/office/powerpoint/2010/main" val="240476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383-9DC2-45F9-905B-FE566D3CD931}"/>
              </a:ext>
            </a:extLst>
          </p:cNvPr>
          <p:cNvSpPr>
            <a:spLocks noGrp="1"/>
          </p:cNvSpPr>
          <p:nvPr>
            <p:ph type="title"/>
          </p:nvPr>
        </p:nvSpPr>
        <p:spPr>
          <a:xfrm>
            <a:off x="814388" y="134979"/>
            <a:ext cx="7515225" cy="743326"/>
          </a:xfrm>
        </p:spPr>
        <p:txBody>
          <a:bodyPr/>
          <a:lstStyle/>
          <a:p>
            <a:r>
              <a:rPr lang="en-US" dirty="0"/>
              <a:t> Alternate Form</a:t>
            </a:r>
          </a:p>
        </p:txBody>
      </p:sp>
      <p:sp>
        <p:nvSpPr>
          <p:cNvPr id="3" name="Content Placeholder 2">
            <a:extLst>
              <a:ext uri="{FF2B5EF4-FFF2-40B4-BE49-F238E27FC236}">
                <a16:creationId xmlns:a16="http://schemas.microsoft.com/office/drawing/2014/main" id="{AAF7CBC4-3658-497B-9774-6AE3BB48258F}"/>
              </a:ext>
            </a:extLst>
          </p:cNvPr>
          <p:cNvSpPr>
            <a:spLocks noGrp="1"/>
          </p:cNvSpPr>
          <p:nvPr>
            <p:ph sz="quarter" idx="11"/>
          </p:nvPr>
        </p:nvSpPr>
        <p:spPr>
          <a:xfrm>
            <a:off x="306805" y="1010657"/>
            <a:ext cx="8210549" cy="3107871"/>
          </a:xfrm>
        </p:spPr>
        <p:txBody>
          <a:bodyPr>
            <a:noAutofit/>
          </a:bodyPr>
          <a:lstStyle/>
          <a:p>
            <a:pPr defTabSz="457200">
              <a:spcBef>
                <a:spcPts val="1200"/>
              </a:spcBef>
              <a:spcAft>
                <a:spcPts val="600"/>
              </a:spcAft>
            </a:pPr>
            <a:r>
              <a:rPr lang="en-US" sz="2200" dirty="0" err="1">
                <a:solidFill>
                  <a:prstClr val="black"/>
                </a:solidFill>
                <a:latin typeface="Courier Std" pitchFamily="49" charset="0"/>
              </a:rPr>
              <a:t>y_est</a:t>
            </a:r>
            <a:r>
              <a:rPr lang="en-US" sz="2200" dirty="0">
                <a:solidFill>
                  <a:prstClr val="black"/>
                </a:solidFill>
                <a:latin typeface="Courier Std" pitchFamily="49" charset="0"/>
              </a:rPr>
              <a:t> = interp1(</a:t>
            </a:r>
            <a:r>
              <a:rPr lang="en-US" sz="2200" dirty="0" err="1">
                <a:solidFill>
                  <a:prstClr val="black"/>
                </a:solidFill>
                <a:latin typeface="Courier Std" pitchFamily="49" charset="0"/>
              </a:rPr>
              <a:t>x,y,x_est</a:t>
            </a:r>
            <a:r>
              <a:rPr lang="en-US" sz="2200" dirty="0">
                <a:solidFill>
                  <a:prstClr val="black"/>
                </a:solidFill>
                <a:latin typeface="Courier Std" pitchFamily="49" charset="0"/>
              </a:rPr>
              <a:t>, method) </a:t>
            </a:r>
          </a:p>
          <a:p>
            <a:pPr lvl="0" defTabSz="457200">
              <a:spcBef>
                <a:spcPts val="1200"/>
              </a:spcBef>
              <a:spcAft>
                <a:spcPts val="600"/>
              </a:spcAft>
            </a:pPr>
            <a:r>
              <a:rPr lang="en-US" sz="2200" dirty="0"/>
              <a:t>Returns a column vector 𝑦_𝑒𝑠𝑡 that contains the estimated values of 𝑦 that correspond to the x values specified in the vector 𝑥_𝑒𝑠𝑡, using interpolation specified by method. The choices for method are ‘nearest’, ‘linear’, 'next', </a:t>
            </a:r>
            <a:r>
              <a:rPr lang="en-US" sz="2200" dirty="0" err="1"/>
              <a:t>previous',‘spline</a:t>
            </a:r>
            <a:r>
              <a:rPr lang="en-US" sz="2200" dirty="0"/>
              <a:t>’, and ‘</a:t>
            </a:r>
            <a:r>
              <a:rPr lang="en-US" sz="2200" dirty="0" err="1"/>
              <a:t>pchip</a:t>
            </a:r>
            <a:r>
              <a:rPr lang="en-US" sz="2200" dirty="0"/>
              <a:t>’. </a:t>
            </a:r>
          </a:p>
          <a:p>
            <a:pPr lvl="0" defTabSz="457200">
              <a:spcBef>
                <a:spcPts val="1200"/>
              </a:spcBef>
              <a:spcAft>
                <a:spcPts val="600"/>
              </a:spcAft>
            </a:pPr>
            <a:endParaRPr lang="en-US" altLang="en-US" sz="2200" dirty="0">
              <a:solidFill>
                <a:prstClr val="black"/>
              </a:solidFill>
              <a:latin typeface="Courier Std" pitchFamily="49" charset="0"/>
            </a:endParaRPr>
          </a:p>
          <a:p>
            <a:pPr lvl="0" defTabSz="457200">
              <a:spcBef>
                <a:spcPts val="1200"/>
              </a:spcBef>
              <a:spcAft>
                <a:spcPts val="600"/>
              </a:spcAft>
            </a:pPr>
            <a:r>
              <a:rPr lang="en-US" altLang="en-US" sz="2200" dirty="0" err="1">
                <a:solidFill>
                  <a:prstClr val="black"/>
                </a:solidFill>
                <a:latin typeface="Courier Std" pitchFamily="49" charset="0"/>
              </a:rPr>
              <a:t>y_int</a:t>
            </a:r>
            <a:r>
              <a:rPr lang="en-US" altLang="en-US" sz="2200" dirty="0">
                <a:solidFill>
                  <a:prstClr val="black"/>
                </a:solidFill>
                <a:latin typeface="Courier Std" pitchFamily="49" charset="0"/>
              </a:rPr>
              <a:t> = spline(</a:t>
            </a:r>
            <a:r>
              <a:rPr lang="en-US" altLang="en-US" sz="2200" dirty="0" err="1">
                <a:solidFill>
                  <a:prstClr val="black"/>
                </a:solidFill>
                <a:latin typeface="Courier Std" pitchFamily="49" charset="0"/>
              </a:rPr>
              <a:t>x,y,x_int</a:t>
            </a:r>
            <a:r>
              <a:rPr lang="en-US" altLang="en-US" sz="2200" dirty="0">
                <a:solidFill>
                  <a:prstClr val="black"/>
                </a:solidFill>
                <a:latin typeface="Courier Std" pitchFamily="49" charset="0"/>
              </a:rPr>
              <a:t>)</a:t>
            </a:r>
          </a:p>
          <a:p>
            <a:pPr lvl="0" defTabSz="457200">
              <a:spcBef>
                <a:spcPts val="1800"/>
              </a:spcBef>
              <a:spcAft>
                <a:spcPts val="600"/>
              </a:spcAft>
            </a:pPr>
            <a:r>
              <a:rPr lang="en-US" altLang="en-US" sz="2200" dirty="0">
                <a:solidFill>
                  <a:prstClr val="black"/>
                </a:solidFill>
              </a:rPr>
              <a:t>Computes a cubic-spline interpolation where </a:t>
            </a:r>
            <a:r>
              <a:rPr lang="en-US" altLang="en-US" sz="2200" dirty="0">
                <a:solidFill>
                  <a:prstClr val="black"/>
                </a:solidFill>
                <a:latin typeface="Courier Std" pitchFamily="49" charset="0"/>
              </a:rPr>
              <a:t>x</a:t>
            </a:r>
            <a:r>
              <a:rPr lang="en-US" altLang="en-US" sz="2200" dirty="0">
                <a:solidFill>
                  <a:prstClr val="black"/>
                </a:solidFill>
                <a:latin typeface="Courier New" pitchFamily="49" charset="0"/>
              </a:rPr>
              <a:t> </a:t>
            </a:r>
            <a:r>
              <a:rPr lang="en-US" altLang="en-US" sz="2200" dirty="0">
                <a:solidFill>
                  <a:prstClr val="black"/>
                </a:solidFill>
              </a:rPr>
              <a:t>and </a:t>
            </a:r>
            <a:r>
              <a:rPr lang="en-US" altLang="en-US" sz="2200" dirty="0">
                <a:solidFill>
                  <a:prstClr val="black"/>
                </a:solidFill>
                <a:latin typeface="Courier Std" pitchFamily="49" charset="0"/>
              </a:rPr>
              <a:t>y</a:t>
            </a:r>
            <a:r>
              <a:rPr lang="en-US" altLang="en-US" sz="2200" dirty="0">
                <a:solidFill>
                  <a:prstClr val="black"/>
                </a:solidFill>
              </a:rPr>
              <a:t> are vectors containing the data and </a:t>
            </a:r>
            <a:r>
              <a:rPr lang="en-US" altLang="en-US" sz="2200" dirty="0" err="1">
                <a:solidFill>
                  <a:prstClr val="black"/>
                </a:solidFill>
                <a:latin typeface="Courier Std" pitchFamily="49" charset="0"/>
              </a:rPr>
              <a:t>x_int</a:t>
            </a:r>
            <a:r>
              <a:rPr lang="en-US" altLang="en-US" sz="2200" dirty="0">
                <a:solidFill>
                  <a:prstClr val="black"/>
                </a:solidFill>
                <a:latin typeface="Courier New" pitchFamily="49" charset="0"/>
              </a:rPr>
              <a:t> </a:t>
            </a:r>
            <a:r>
              <a:rPr lang="en-US" altLang="en-US" sz="2200" dirty="0">
                <a:solidFill>
                  <a:prstClr val="black"/>
                </a:solidFill>
              </a:rPr>
              <a:t>is a vector containing the values of the independent variable </a:t>
            </a:r>
            <a:r>
              <a:rPr lang="en-US" altLang="en-US" sz="2200" i="1" dirty="0">
                <a:solidFill>
                  <a:prstClr val="black"/>
                </a:solidFill>
              </a:rPr>
              <a:t>x </a:t>
            </a:r>
            <a:r>
              <a:rPr lang="en-US" altLang="en-US" sz="2200" dirty="0">
                <a:solidFill>
                  <a:prstClr val="black"/>
                </a:solidFill>
              </a:rPr>
              <a:t>at which we wish to estimate the dependent variable </a:t>
            </a:r>
            <a:r>
              <a:rPr lang="en-US" altLang="en-US" sz="2200" i="1" dirty="0">
                <a:solidFill>
                  <a:prstClr val="black"/>
                </a:solidFill>
              </a:rPr>
              <a:t>y</a:t>
            </a:r>
            <a:r>
              <a:rPr lang="en-US" altLang="en-US" sz="2200" dirty="0">
                <a:solidFill>
                  <a:prstClr val="black"/>
                </a:solidFill>
              </a:rPr>
              <a:t>. The result y</a:t>
            </a:r>
            <a:r>
              <a:rPr lang="en-US" altLang="en-US" sz="2200" dirty="0">
                <a:solidFill>
                  <a:prstClr val="black"/>
                </a:solidFill>
                <a:latin typeface="Courier New" pitchFamily="49" charset="0"/>
              </a:rPr>
              <a:t>_</a:t>
            </a:r>
            <a:r>
              <a:rPr lang="en-US" altLang="en-US" sz="2200" dirty="0">
                <a:solidFill>
                  <a:prstClr val="black"/>
                </a:solidFill>
                <a:latin typeface="Courier Std" pitchFamily="49" charset="0"/>
              </a:rPr>
              <a:t>int</a:t>
            </a:r>
            <a:r>
              <a:rPr lang="en-US" altLang="en-US" sz="2200" dirty="0">
                <a:solidFill>
                  <a:prstClr val="black"/>
                </a:solidFill>
              </a:rPr>
              <a:t> is a vector the same size as </a:t>
            </a:r>
            <a:r>
              <a:rPr lang="en-US" altLang="en-US" sz="2200" dirty="0" err="1">
                <a:solidFill>
                  <a:prstClr val="black"/>
                </a:solidFill>
                <a:latin typeface="Courier Std" pitchFamily="49" charset="0"/>
              </a:rPr>
              <a:t>x_int</a:t>
            </a:r>
            <a:r>
              <a:rPr lang="en-US" altLang="en-US" sz="2200" dirty="0">
                <a:solidFill>
                  <a:prstClr val="black"/>
                </a:solidFill>
                <a:latin typeface="Courier New" pitchFamily="49" charset="0"/>
              </a:rPr>
              <a:t> </a:t>
            </a:r>
            <a:r>
              <a:rPr lang="en-US" altLang="en-US" sz="2200" dirty="0">
                <a:solidFill>
                  <a:prstClr val="black"/>
                </a:solidFill>
              </a:rPr>
              <a:t>containing the interpolated values of </a:t>
            </a:r>
            <a:r>
              <a:rPr lang="en-US" altLang="en-US" sz="2200" i="1" dirty="0">
                <a:solidFill>
                  <a:prstClr val="black"/>
                </a:solidFill>
              </a:rPr>
              <a:t>y </a:t>
            </a:r>
            <a:r>
              <a:rPr lang="en-US" altLang="en-US" sz="2200" dirty="0">
                <a:solidFill>
                  <a:prstClr val="black"/>
                </a:solidFill>
              </a:rPr>
              <a:t>that correspond to </a:t>
            </a:r>
            <a:r>
              <a:rPr lang="en-US" altLang="en-US" sz="2200" dirty="0" err="1">
                <a:solidFill>
                  <a:prstClr val="black"/>
                </a:solidFill>
                <a:latin typeface="Courier Std" pitchFamily="49" charset="0"/>
              </a:rPr>
              <a:t>x_int</a:t>
            </a:r>
            <a:r>
              <a:rPr lang="en-US" altLang="en-US" sz="2200" dirty="0">
                <a:solidFill>
                  <a:prstClr val="black"/>
                </a:solidFill>
              </a:rPr>
              <a:t>.</a:t>
            </a:r>
          </a:p>
          <a:p>
            <a:pPr lvl="0" defTabSz="457200">
              <a:spcBef>
                <a:spcPts val="1800"/>
              </a:spcBef>
              <a:spcAft>
                <a:spcPts val="600"/>
              </a:spcAft>
            </a:pPr>
            <a:endParaRPr lang="en-US" altLang="en-US" sz="2200" dirty="0">
              <a:solidFill>
                <a:prstClr val="black"/>
              </a:solidFill>
            </a:endParaRPr>
          </a:p>
        </p:txBody>
      </p:sp>
      <p:sp>
        <p:nvSpPr>
          <p:cNvPr id="6" name="Slide Number Placeholder 5">
            <a:extLst>
              <a:ext uri="{FF2B5EF4-FFF2-40B4-BE49-F238E27FC236}">
                <a16:creationId xmlns:a16="http://schemas.microsoft.com/office/drawing/2014/main" id="{5513C8F6-D0EB-438E-8D00-868921E474BC}"/>
              </a:ext>
            </a:extLst>
          </p:cNvPr>
          <p:cNvSpPr>
            <a:spLocks noGrp="1"/>
          </p:cNvSpPr>
          <p:nvPr>
            <p:ph type="sldNum" sz="quarter" idx="10"/>
          </p:nvPr>
        </p:nvSpPr>
        <p:spPr/>
        <p:txBody>
          <a:bodyPr/>
          <a:lstStyle/>
          <a:p>
            <a:fld id="{68151E55-6873-49E2-B8D5-2F265E6F1973}" type="slidenum">
              <a:rPr lang="en-US" smtClean="0"/>
              <a:t>52</a:t>
            </a:fld>
            <a:endParaRPr lang="en-US" dirty="0"/>
          </a:p>
        </p:txBody>
      </p:sp>
      <p:sp>
        <p:nvSpPr>
          <p:cNvPr id="5" name="Content Placeholder 2">
            <a:extLst>
              <a:ext uri="{FF2B5EF4-FFF2-40B4-BE49-F238E27FC236}">
                <a16:creationId xmlns:a16="http://schemas.microsoft.com/office/drawing/2014/main" id="{747AE053-109B-2E9E-7D57-D64704009B73}"/>
              </a:ext>
            </a:extLst>
          </p:cNvPr>
          <p:cNvSpPr txBox="1">
            <a:spLocks/>
          </p:cNvSpPr>
          <p:nvPr/>
        </p:nvSpPr>
        <p:spPr>
          <a:xfrm>
            <a:off x="306805" y="4221366"/>
            <a:ext cx="8210549" cy="1830518"/>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600"/>
              </a:spcBef>
              <a:spcAft>
                <a:spcPts val="0"/>
              </a:spcAft>
              <a:buClrTx/>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600"/>
              </a:spcBef>
              <a:spcAft>
                <a:spcPts val="0"/>
              </a:spcAft>
              <a:buFont typeface="Arial" panose="020B0604020202020204" pitchFamily="34" charset="0"/>
              <a:buChar char="•"/>
              <a:defRPr sz="24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spcBef>
                <a:spcPts val="1200"/>
              </a:spcBef>
              <a:spcAft>
                <a:spcPts val="600"/>
              </a:spcAft>
              <a:buFont typeface="Arial"/>
              <a:buNone/>
              <a:defRPr/>
            </a:pPr>
            <a:endParaRPr lang="en-US" dirty="0">
              <a:solidFill>
                <a:prstClr val="black"/>
              </a:solidFill>
            </a:endParaRPr>
          </a:p>
        </p:txBody>
      </p:sp>
    </p:spTree>
    <p:extLst>
      <p:ext uri="{BB962C8B-B14F-4D97-AF65-F5344CB8AC3E}">
        <p14:creationId xmlns:p14="http://schemas.microsoft.com/office/powerpoint/2010/main" val="3659552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383-9DC2-45F9-905B-FE566D3CD931}"/>
              </a:ext>
            </a:extLst>
          </p:cNvPr>
          <p:cNvSpPr>
            <a:spLocks noGrp="1"/>
          </p:cNvSpPr>
          <p:nvPr>
            <p:ph type="title"/>
          </p:nvPr>
        </p:nvSpPr>
        <p:spPr>
          <a:xfrm>
            <a:off x="609850" y="941095"/>
            <a:ext cx="7515225" cy="1207008"/>
          </a:xfrm>
        </p:spPr>
        <p:txBody>
          <a:bodyPr/>
          <a:lstStyle/>
          <a:p>
            <a:r>
              <a:rPr lang="en-US" dirty="0"/>
              <a:t> The </a:t>
            </a:r>
            <a:r>
              <a:rPr lang="en-US" dirty="0" err="1">
                <a:latin typeface="Courier Std"/>
              </a:rPr>
              <a:t>pchip</a:t>
            </a:r>
            <a:r>
              <a:rPr lang="en-US" dirty="0"/>
              <a:t> Function</a:t>
            </a:r>
          </a:p>
        </p:txBody>
      </p:sp>
      <p:sp>
        <p:nvSpPr>
          <p:cNvPr id="3" name="Content Placeholder 2">
            <a:extLst>
              <a:ext uri="{FF2B5EF4-FFF2-40B4-BE49-F238E27FC236}">
                <a16:creationId xmlns:a16="http://schemas.microsoft.com/office/drawing/2014/main" id="{AAF7CBC4-3658-497B-9774-6AE3BB48258F}"/>
              </a:ext>
            </a:extLst>
          </p:cNvPr>
          <p:cNvSpPr>
            <a:spLocks noGrp="1"/>
          </p:cNvSpPr>
          <p:nvPr>
            <p:ph sz="quarter" idx="11"/>
          </p:nvPr>
        </p:nvSpPr>
        <p:spPr>
          <a:xfrm>
            <a:off x="342899" y="1105187"/>
            <a:ext cx="8401050" cy="3107871"/>
          </a:xfrm>
        </p:spPr>
        <p:txBody>
          <a:bodyPr>
            <a:noAutofit/>
          </a:bodyPr>
          <a:lstStyle/>
          <a:p>
            <a:pPr defTabSz="457200">
              <a:spcBef>
                <a:spcPts val="1200"/>
              </a:spcBef>
              <a:spcAft>
                <a:spcPts val="600"/>
              </a:spcAft>
              <a:buFont typeface="Arial"/>
              <a:buNone/>
              <a:defRPr/>
            </a:pPr>
            <a:endParaRPr lang="en-US" altLang="en-US" sz="2200" dirty="0">
              <a:solidFill>
                <a:prstClr val="black"/>
              </a:solidFill>
              <a:latin typeface="Courier Std" pitchFamily="49" charset="0"/>
            </a:endParaRPr>
          </a:p>
          <a:p>
            <a:pPr defTabSz="457200">
              <a:spcBef>
                <a:spcPts val="1200"/>
              </a:spcBef>
              <a:spcAft>
                <a:spcPts val="600"/>
              </a:spcAft>
              <a:buFont typeface="Arial"/>
              <a:buNone/>
              <a:defRPr/>
            </a:pPr>
            <a:r>
              <a:rPr lang="en-US" altLang="en-US" sz="2200" dirty="0" err="1">
                <a:solidFill>
                  <a:prstClr val="black"/>
                </a:solidFill>
                <a:latin typeface="Courier Std" pitchFamily="49" charset="0"/>
              </a:rPr>
              <a:t>y_int</a:t>
            </a:r>
            <a:r>
              <a:rPr lang="en-US" altLang="en-US" sz="2200" dirty="0">
                <a:solidFill>
                  <a:prstClr val="black"/>
                </a:solidFill>
                <a:latin typeface="Courier Std" pitchFamily="49" charset="0"/>
              </a:rPr>
              <a:t> = </a:t>
            </a:r>
            <a:r>
              <a:rPr lang="en-US" altLang="en-US" sz="2200" dirty="0" err="1">
                <a:solidFill>
                  <a:prstClr val="black"/>
                </a:solidFill>
                <a:latin typeface="Courier Std" pitchFamily="49" charset="0"/>
              </a:rPr>
              <a:t>pchip</a:t>
            </a:r>
            <a:r>
              <a:rPr lang="en-US" altLang="en-US" sz="2200" dirty="0">
                <a:solidFill>
                  <a:prstClr val="black"/>
                </a:solidFill>
                <a:latin typeface="Courier Std" pitchFamily="49" charset="0"/>
              </a:rPr>
              <a:t>(</a:t>
            </a:r>
            <a:r>
              <a:rPr lang="en-US" altLang="en-US" sz="2200" dirty="0" err="1">
                <a:solidFill>
                  <a:prstClr val="black"/>
                </a:solidFill>
                <a:latin typeface="Courier Std" pitchFamily="49" charset="0"/>
              </a:rPr>
              <a:t>x,y,x_int</a:t>
            </a:r>
            <a:r>
              <a:rPr lang="en-US" altLang="en-US" sz="2200" dirty="0">
                <a:solidFill>
                  <a:prstClr val="black"/>
                </a:solidFill>
                <a:latin typeface="Courier Std" pitchFamily="49" charset="0"/>
              </a:rPr>
              <a:t>)</a:t>
            </a:r>
          </a:p>
          <a:p>
            <a:pPr defTabSz="457200">
              <a:spcBef>
                <a:spcPts val="1800"/>
              </a:spcBef>
              <a:spcAft>
                <a:spcPts val="600"/>
              </a:spcAft>
              <a:buFont typeface="Arial"/>
              <a:buNone/>
              <a:defRPr/>
            </a:pPr>
            <a:r>
              <a:rPr lang="en-US" sz="2200" dirty="0">
                <a:solidFill>
                  <a:prstClr val="black"/>
                </a:solidFill>
              </a:rPr>
              <a:t>Similar to </a:t>
            </a:r>
            <a:r>
              <a:rPr lang="en-US" sz="2200" dirty="0">
                <a:solidFill>
                  <a:prstClr val="black"/>
                </a:solidFill>
                <a:latin typeface="Courier Std" pitchFamily="49" charset="0"/>
                <a:cs typeface="Courier New" panose="02070309020205020404" pitchFamily="49" charset="0"/>
              </a:rPr>
              <a:t>spline</a:t>
            </a:r>
            <a:r>
              <a:rPr lang="en-US" sz="2200" dirty="0">
                <a:solidFill>
                  <a:prstClr val="black"/>
                </a:solidFill>
              </a:rPr>
              <a:t> but uses piecewise cubic Hermite polynomials for interpolation to preserve shape and respect monotonicity.</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[breaks, </a:t>
            </a:r>
            <a:r>
              <a:rPr kumimoji="0" lang="en-US" altLang="en-US" sz="2200" b="0" i="0" u="none" strike="noStrike" kern="1200" cap="none" spc="0" normalizeH="0" baseline="0" noProof="0" dirty="0" err="1">
                <a:ln>
                  <a:noFill/>
                </a:ln>
                <a:solidFill>
                  <a:prstClr val="black"/>
                </a:solidFill>
                <a:effectLst/>
                <a:uLnTx/>
                <a:uFillTx/>
                <a:latin typeface="Courier Std" pitchFamily="49" charset="0"/>
                <a:ea typeface="+mn-ea"/>
              </a:rPr>
              <a:t>coeffs</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 m, n] = </a:t>
            </a:r>
            <a:r>
              <a:rPr kumimoji="0" lang="en-US" altLang="en-US" sz="2200" b="0" i="0" u="none" strike="noStrike" kern="1200" cap="none" spc="0" normalizeH="0" baseline="0" noProof="0" dirty="0" err="1">
                <a:ln>
                  <a:noFill/>
                </a:ln>
                <a:solidFill>
                  <a:prstClr val="black"/>
                </a:solidFill>
                <a:effectLst/>
                <a:uLnTx/>
                <a:uFillTx/>
                <a:latin typeface="Courier Std" pitchFamily="49" charset="0"/>
                <a:ea typeface="+mn-ea"/>
              </a:rPr>
              <a:t>unmkpp</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(spline(</a:t>
            </a:r>
            <a:r>
              <a:rPr kumimoji="0" lang="en-US" altLang="en-US" sz="2200" b="0" i="0" u="none" strike="noStrike" kern="1200" cap="none" spc="0" normalizeH="0" baseline="0" noProof="0" dirty="0" err="1">
                <a:ln>
                  <a:noFill/>
                </a:ln>
                <a:solidFill>
                  <a:prstClr val="black"/>
                </a:solidFill>
                <a:effectLst/>
                <a:uLnTx/>
                <a:uFillTx/>
                <a:latin typeface="Courier Std" pitchFamily="49" charset="0"/>
                <a:ea typeface="+mn-ea"/>
              </a:rPr>
              <a:t>x,y</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altLang="en-US" sz="2200" b="0" i="0" u="none" strike="noStrike" kern="1200" cap="none" spc="0" normalizeH="0" baseline="0" noProof="0" dirty="0">
                <a:ln>
                  <a:noFill/>
                </a:ln>
                <a:solidFill>
                  <a:prstClr val="black"/>
                </a:solidFill>
                <a:effectLst/>
                <a:uLnTx/>
                <a:uFillTx/>
                <a:ea typeface="+mn-ea"/>
              </a:rPr>
              <a:t>Computes the coefficients of the cubic-spline polynomials for the data in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x</a:t>
            </a:r>
            <a:r>
              <a:rPr kumimoji="0" lang="en-US" altLang="en-US" sz="2200" b="0" i="0" u="none" strike="noStrike" kern="1200" cap="none" spc="0" normalizeH="0" baseline="0" noProof="0" dirty="0">
                <a:ln>
                  <a:noFill/>
                </a:ln>
                <a:solidFill>
                  <a:prstClr val="black"/>
                </a:solidFill>
                <a:effectLst/>
                <a:uLnTx/>
                <a:uFillTx/>
                <a:ea typeface="+mn-ea"/>
              </a:rPr>
              <a:t> and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y</a:t>
            </a:r>
            <a:r>
              <a:rPr kumimoji="0" lang="en-US" altLang="en-US" sz="2200" b="0" i="0" u="none" strike="noStrike" kern="1200" cap="none" spc="0" normalizeH="0" baseline="0" noProof="0" dirty="0">
                <a:ln>
                  <a:noFill/>
                </a:ln>
                <a:solidFill>
                  <a:prstClr val="black"/>
                </a:solidFill>
                <a:effectLst/>
                <a:uLnTx/>
                <a:uFillTx/>
                <a:ea typeface="+mn-ea"/>
              </a:rPr>
              <a:t>. The vector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breaks</a:t>
            </a:r>
            <a:r>
              <a:rPr kumimoji="0" lang="en-US" altLang="en-US" sz="2200" b="0" i="0" u="none" strike="noStrike" kern="1200" cap="none" spc="0" normalizeH="0" baseline="0" noProof="0" dirty="0">
                <a:ln>
                  <a:noFill/>
                </a:ln>
                <a:solidFill>
                  <a:prstClr val="black"/>
                </a:solidFill>
                <a:effectLst/>
                <a:uLnTx/>
                <a:uFillTx/>
                <a:ea typeface="+mn-ea"/>
              </a:rPr>
              <a:t> contains the </a:t>
            </a:r>
            <a:r>
              <a:rPr kumimoji="0" lang="en-US" altLang="en-US" sz="2200" b="0" i="1" u="none" strike="noStrike" kern="1200" cap="none" spc="0" normalizeH="0" baseline="0" noProof="0" dirty="0">
                <a:ln>
                  <a:noFill/>
                </a:ln>
                <a:solidFill>
                  <a:prstClr val="black"/>
                </a:solidFill>
                <a:effectLst/>
                <a:uLnTx/>
                <a:uFillTx/>
                <a:ea typeface="+mn-ea"/>
              </a:rPr>
              <a:t>x </a:t>
            </a:r>
            <a:r>
              <a:rPr kumimoji="0" lang="en-US" altLang="en-US" sz="2200" b="0" i="0" u="none" strike="noStrike" kern="1200" cap="none" spc="0" normalizeH="0" baseline="0" noProof="0" dirty="0">
                <a:ln>
                  <a:noFill/>
                </a:ln>
                <a:solidFill>
                  <a:prstClr val="black"/>
                </a:solidFill>
                <a:effectLst/>
                <a:uLnTx/>
                <a:uFillTx/>
                <a:ea typeface="+mn-ea"/>
              </a:rPr>
              <a:t>values, and the matrix </a:t>
            </a:r>
            <a:r>
              <a:rPr kumimoji="0" lang="en-US" altLang="en-US" sz="2200" b="0" i="0" u="none" strike="noStrike" kern="1200" cap="none" spc="0" normalizeH="0" baseline="0" noProof="0" dirty="0" err="1">
                <a:ln>
                  <a:noFill/>
                </a:ln>
                <a:solidFill>
                  <a:prstClr val="black"/>
                </a:solidFill>
                <a:effectLst/>
                <a:uLnTx/>
                <a:uFillTx/>
                <a:latin typeface="Courier Std" pitchFamily="49" charset="0"/>
                <a:ea typeface="+mn-ea"/>
              </a:rPr>
              <a:t>coeffs</a:t>
            </a:r>
            <a:r>
              <a:rPr kumimoji="0" lang="en-US" altLang="en-US" sz="2200" b="0" i="0" u="none" strike="noStrike" kern="1200" cap="none" spc="0" normalizeH="0" baseline="0" noProof="0" dirty="0">
                <a:ln>
                  <a:noFill/>
                </a:ln>
                <a:solidFill>
                  <a:prstClr val="black"/>
                </a:solidFill>
                <a:effectLst/>
                <a:uLnTx/>
                <a:uFillTx/>
                <a:ea typeface="+mn-ea"/>
              </a:rPr>
              <a:t> is an </a:t>
            </a:r>
            <a:r>
              <a:rPr kumimoji="0" lang="en-US" altLang="en-US" sz="2200" b="0" i="1" u="none" strike="noStrike" kern="1200" cap="none" spc="0" normalizeH="0" baseline="0" noProof="0" dirty="0">
                <a:ln>
                  <a:noFill/>
                </a:ln>
                <a:solidFill>
                  <a:prstClr val="black"/>
                </a:solidFill>
                <a:effectLst/>
                <a:uLnTx/>
                <a:uFillTx/>
                <a:ea typeface="+mn-ea"/>
              </a:rPr>
              <a:t>m </a:t>
            </a:r>
            <a:r>
              <a:rPr kumimoji="0" lang="en-US" altLang="en-US" sz="2200" b="0" i="0" u="none" strike="noStrike" kern="1200" cap="none" spc="0" normalizeH="0" baseline="0" noProof="0" dirty="0">
                <a:ln>
                  <a:noFill/>
                </a:ln>
                <a:solidFill>
                  <a:prstClr val="black"/>
                </a:solidFill>
                <a:effectLst/>
                <a:uLnTx/>
                <a:uFillTx/>
                <a:latin typeface="Symbol" pitchFamily="18" charset="2"/>
                <a:ea typeface="+mn-ea"/>
              </a:rPr>
              <a:t>´ </a:t>
            </a:r>
            <a:r>
              <a:rPr kumimoji="0" lang="en-US" altLang="en-US" sz="2200" b="0" i="1" u="none" strike="noStrike" kern="1200" cap="none" spc="0" normalizeH="0" baseline="0" noProof="0" dirty="0">
                <a:ln>
                  <a:noFill/>
                </a:ln>
                <a:solidFill>
                  <a:prstClr val="black"/>
                </a:solidFill>
                <a:effectLst/>
                <a:uLnTx/>
                <a:uFillTx/>
                <a:ea typeface="+mn-ea"/>
              </a:rPr>
              <a:t>n </a:t>
            </a:r>
            <a:r>
              <a:rPr kumimoji="0" lang="en-US" altLang="en-US" sz="2200" b="0" i="0" u="none" strike="noStrike" kern="1200" cap="none" spc="0" normalizeH="0" baseline="0" noProof="0" dirty="0">
                <a:ln>
                  <a:noFill/>
                </a:ln>
                <a:solidFill>
                  <a:prstClr val="black"/>
                </a:solidFill>
                <a:effectLst/>
                <a:uLnTx/>
                <a:uFillTx/>
                <a:ea typeface="+mn-ea"/>
              </a:rPr>
              <a:t>matrix containing the polynomial coefficients. The scalars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m</a:t>
            </a:r>
            <a:r>
              <a:rPr kumimoji="0" lang="en-US" altLang="en-US" sz="2200" b="0" i="0" u="none" strike="noStrike" kern="1200" cap="none" spc="0" normalizeH="0" baseline="0" noProof="0" dirty="0">
                <a:ln>
                  <a:noFill/>
                </a:ln>
                <a:solidFill>
                  <a:prstClr val="black"/>
                </a:solidFill>
                <a:effectLst/>
                <a:uLnTx/>
                <a:uFillTx/>
                <a:ea typeface="+mn-ea"/>
              </a:rPr>
              <a:t> and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n</a:t>
            </a:r>
            <a:r>
              <a:rPr kumimoji="0" lang="en-US" altLang="en-US" sz="2200" b="0" i="0" u="none" strike="noStrike" kern="1200" cap="none" spc="0" normalizeH="0" baseline="0" noProof="0" dirty="0">
                <a:ln>
                  <a:noFill/>
                </a:ln>
                <a:solidFill>
                  <a:prstClr val="black"/>
                </a:solidFill>
                <a:effectLst/>
                <a:uLnTx/>
                <a:uFillTx/>
                <a:ea typeface="+mn-ea"/>
              </a:rPr>
              <a:t> give the dimensions of the matrix </a:t>
            </a:r>
            <a:r>
              <a:rPr kumimoji="0" lang="en-US" altLang="en-US" sz="2200" b="0" i="0" u="none" strike="noStrike" kern="1200" cap="none" spc="0" normalizeH="0" baseline="0" noProof="0" dirty="0" err="1">
                <a:ln>
                  <a:noFill/>
                </a:ln>
                <a:solidFill>
                  <a:prstClr val="black"/>
                </a:solidFill>
                <a:effectLst/>
                <a:uLnTx/>
                <a:uFillTx/>
                <a:latin typeface="Courier Std" pitchFamily="49" charset="0"/>
                <a:ea typeface="+mn-ea"/>
              </a:rPr>
              <a:t>coeffs</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 m </a:t>
            </a:r>
            <a:r>
              <a:rPr kumimoji="0" lang="en-US" altLang="en-US" sz="2200" b="0" i="0" u="none" strike="noStrike" kern="1200" cap="none" spc="0" normalizeH="0" baseline="0" noProof="0" dirty="0">
                <a:ln>
                  <a:noFill/>
                </a:ln>
                <a:solidFill>
                  <a:prstClr val="black"/>
                </a:solidFill>
                <a:effectLst/>
                <a:uLnTx/>
                <a:uFillTx/>
                <a:ea typeface="+mn-ea"/>
              </a:rPr>
              <a:t>is the number of polynomials, and </a:t>
            </a:r>
            <a:r>
              <a:rPr kumimoji="0" lang="en-US" altLang="en-US" sz="2200" b="0" i="0" u="none" strike="noStrike" kern="1200" cap="none" spc="0" normalizeH="0" baseline="0" noProof="0" dirty="0">
                <a:ln>
                  <a:noFill/>
                </a:ln>
                <a:solidFill>
                  <a:prstClr val="black"/>
                </a:solidFill>
                <a:effectLst/>
                <a:uLnTx/>
                <a:uFillTx/>
                <a:latin typeface="Courier Std" pitchFamily="49" charset="0"/>
                <a:ea typeface="+mn-ea"/>
              </a:rPr>
              <a:t>n</a:t>
            </a:r>
            <a:r>
              <a:rPr kumimoji="0" lang="en-US" altLang="en-US" sz="2200" b="0" i="0" u="none" strike="noStrike" kern="1200" cap="none" spc="0" normalizeH="0" baseline="0" noProof="0" dirty="0">
                <a:ln>
                  <a:noFill/>
                </a:ln>
                <a:solidFill>
                  <a:prstClr val="black"/>
                </a:solidFill>
                <a:effectLst/>
                <a:uLnTx/>
                <a:uFillTx/>
                <a:ea typeface="+mn-ea"/>
              </a:rPr>
              <a:t> is the number of coefficients for each polynomial.</a:t>
            </a:r>
          </a:p>
        </p:txBody>
      </p:sp>
      <p:sp>
        <p:nvSpPr>
          <p:cNvPr id="6" name="Slide Number Placeholder 5">
            <a:extLst>
              <a:ext uri="{FF2B5EF4-FFF2-40B4-BE49-F238E27FC236}">
                <a16:creationId xmlns:a16="http://schemas.microsoft.com/office/drawing/2014/main" id="{5513C8F6-D0EB-438E-8D00-868921E474BC}"/>
              </a:ext>
            </a:extLst>
          </p:cNvPr>
          <p:cNvSpPr>
            <a:spLocks noGrp="1"/>
          </p:cNvSpPr>
          <p:nvPr>
            <p:ph type="sldNum" sz="quarter" idx="10"/>
          </p:nvPr>
        </p:nvSpPr>
        <p:spPr/>
        <p:txBody>
          <a:bodyPr/>
          <a:lstStyle/>
          <a:p>
            <a:fld id="{68151E55-6873-49E2-B8D5-2F265E6F1973}" type="slidenum">
              <a:rPr lang="en-US" smtClean="0"/>
              <a:t>53</a:t>
            </a:fld>
            <a:endParaRPr lang="en-US" dirty="0"/>
          </a:p>
        </p:txBody>
      </p:sp>
      <p:sp>
        <p:nvSpPr>
          <p:cNvPr id="5" name="Title 1">
            <a:extLst>
              <a:ext uri="{FF2B5EF4-FFF2-40B4-BE49-F238E27FC236}">
                <a16:creationId xmlns:a16="http://schemas.microsoft.com/office/drawing/2014/main" id="{EAE00B53-D1A7-78EB-76D0-EC7094195C2A}"/>
              </a:ext>
            </a:extLst>
          </p:cNvPr>
          <p:cNvSpPr txBox="1">
            <a:spLocks/>
          </p:cNvSpPr>
          <p:nvPr/>
        </p:nvSpPr>
        <p:spPr>
          <a:xfrm>
            <a:off x="785811" y="3006050"/>
            <a:ext cx="7515225" cy="12070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kern="1200">
                <a:solidFill>
                  <a:srgbClr val="214E91"/>
                </a:solidFill>
                <a:latin typeface="Times New Roman" panose="02020603050405020304" pitchFamily="18" charset="0"/>
                <a:ea typeface="+mj-ea"/>
                <a:cs typeface="Times New Roman" panose="02020603050405020304" pitchFamily="18" charset="0"/>
              </a:defRPr>
            </a:lvl1pPr>
          </a:lstStyle>
          <a:p>
            <a:r>
              <a:rPr lang="en-US" dirty="0"/>
              <a:t> The </a:t>
            </a:r>
            <a:r>
              <a:rPr lang="en-US" dirty="0" err="1">
                <a:latin typeface="Courier Std"/>
              </a:rPr>
              <a:t>unmkpp</a:t>
            </a:r>
            <a:r>
              <a:rPr lang="en-US" dirty="0"/>
              <a:t> Function</a:t>
            </a:r>
          </a:p>
        </p:txBody>
      </p:sp>
      <p:sp>
        <p:nvSpPr>
          <p:cNvPr id="7" name="Title 1">
            <a:extLst>
              <a:ext uri="{FF2B5EF4-FFF2-40B4-BE49-F238E27FC236}">
                <a16:creationId xmlns:a16="http://schemas.microsoft.com/office/drawing/2014/main" id="{D396BF02-51B2-707C-299D-8A8FE72574BE}"/>
              </a:ext>
            </a:extLst>
          </p:cNvPr>
          <p:cNvSpPr txBox="1">
            <a:spLocks/>
          </p:cNvSpPr>
          <p:nvPr/>
        </p:nvSpPr>
        <p:spPr>
          <a:xfrm>
            <a:off x="609849" y="13590"/>
            <a:ext cx="7515225" cy="120700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kern="1200">
                <a:solidFill>
                  <a:srgbClr val="214E91"/>
                </a:solidFill>
                <a:latin typeface="Times New Roman" panose="02020603050405020304" pitchFamily="18" charset="0"/>
                <a:ea typeface="+mj-ea"/>
                <a:cs typeface="Times New Roman" panose="02020603050405020304" pitchFamily="18" charset="0"/>
              </a:defRPr>
            </a:lvl1pPr>
          </a:lstStyle>
          <a:p>
            <a:r>
              <a:rPr lang="en-US" dirty="0"/>
              <a:t> Alternate Form</a:t>
            </a:r>
          </a:p>
        </p:txBody>
      </p:sp>
    </p:spTree>
    <p:extLst>
      <p:ext uri="{BB962C8B-B14F-4D97-AF65-F5344CB8AC3E}">
        <p14:creationId xmlns:p14="http://schemas.microsoft.com/office/powerpoint/2010/main" val="30015883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383-9DC2-45F9-905B-FE566D3CD931}"/>
              </a:ext>
            </a:extLst>
          </p:cNvPr>
          <p:cNvSpPr>
            <a:spLocks noGrp="1"/>
          </p:cNvSpPr>
          <p:nvPr>
            <p:ph type="title"/>
          </p:nvPr>
        </p:nvSpPr>
        <p:spPr>
          <a:xfrm>
            <a:off x="814388" y="134979"/>
            <a:ext cx="7515225" cy="1207008"/>
          </a:xfrm>
        </p:spPr>
        <p:txBody>
          <a:bodyPr/>
          <a:lstStyle/>
          <a:p>
            <a:r>
              <a:rPr lang="en-US" dirty="0"/>
              <a:t> Comparison of Cubic Spline and Eighth-Order Polynomial Interpolation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AF7CBC4-3658-497B-9774-6AE3BB48258F}"/>
                  </a:ext>
                </a:extLst>
              </p:cNvPr>
              <p:cNvSpPr>
                <a:spLocks noGrp="1"/>
              </p:cNvSpPr>
              <p:nvPr>
                <p:ph sz="quarter" idx="11"/>
              </p:nvPr>
            </p:nvSpPr>
            <p:spPr>
              <a:xfrm>
                <a:off x="342900" y="1502229"/>
                <a:ext cx="8410575" cy="2593521"/>
              </a:xfrm>
            </p:spPr>
            <p:txBody>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The next slide illustrates interpolation using a cubic polynomial and an eighth-order polynomial (top graph). The cubic is not satisfactory in this case, and the eighth order polynomial is not suitable for interpolation over the interval 0 </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a:ea typeface="Cambria Math"/>
                      </a:rPr>
                      <m:t>&lt;</m:t>
                    </m:r>
                  </m:oMath>
                </a14:m>
                <a:r>
                  <a:rPr kumimoji="0" lang="en-US" sz="2400" b="0" i="0" u="none" strike="noStrike" kern="1200" cap="none" spc="0" normalizeH="0" baseline="0" noProof="0" dirty="0">
                    <a:ln>
                      <a:noFill/>
                    </a:ln>
                    <a:solidFill>
                      <a:prstClr val="black"/>
                    </a:solidFill>
                    <a:effectLst/>
                    <a:uLnTx/>
                    <a:uFillTx/>
                    <a:ea typeface="+mn-ea"/>
                  </a:rPr>
                  <a:t> </a:t>
                </a:r>
                <a:r>
                  <a:rPr kumimoji="0" lang="en-US" sz="2400" b="0" i="1" u="none" strike="noStrike" kern="1200" cap="none" spc="0" normalizeH="0" baseline="0" noProof="0" dirty="0">
                    <a:ln>
                      <a:noFill/>
                    </a:ln>
                    <a:solidFill>
                      <a:prstClr val="black"/>
                    </a:solidFill>
                    <a:effectLst/>
                    <a:uLnTx/>
                    <a:uFillTx/>
                    <a:ea typeface="+mn-ea"/>
                  </a:rPr>
                  <a:t>x</a:t>
                </a:r>
                <a14:m>
                  <m:oMath xmlns:m="http://schemas.openxmlformats.org/officeDocument/2006/math">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a:rPr>
                      <m:t> </m:t>
                    </m:r>
                    <m:r>
                      <a:rPr kumimoji="0" lang="en-US" sz="2400" b="0" i="1" u="none" strike="noStrike" kern="1200" cap="none" spc="0" normalizeH="0" baseline="0" noProof="0" dirty="0">
                        <a:ln>
                          <a:noFill/>
                        </a:ln>
                        <a:solidFill>
                          <a:prstClr val="black"/>
                        </a:solidFill>
                        <a:effectLst/>
                        <a:uLnTx/>
                        <a:uFillTx/>
                        <a:latin typeface="Cambria Math"/>
                        <a:ea typeface="Cambria Math"/>
                      </a:rPr>
                      <m:t>&lt;</m:t>
                    </m:r>
                  </m:oMath>
                </a14:m>
                <a:r>
                  <a:rPr kumimoji="0" lang="en-US" sz="2400" b="0" i="0" u="none" strike="noStrike" kern="1200" cap="none" spc="0" normalizeH="0" baseline="0" noProof="0" dirty="0">
                    <a:ln>
                      <a:noFill/>
                    </a:ln>
                    <a:solidFill>
                      <a:prstClr val="black"/>
                    </a:solidFill>
                    <a:effectLst/>
                    <a:uLnTx/>
                    <a:uFillTx/>
                    <a:ea typeface="+mn-ea"/>
                  </a:rPr>
                  <a:t> 0.5.  </a:t>
                </a:r>
              </a:p>
              <a:p>
                <a:pPr marL="0" marR="0" lvl="0" indent="0" algn="l" defTabSz="457200" rtl="0" eaLnBrk="1" fontAlgn="auto" latinLnBrk="0" hangingPunct="1">
                  <a:lnSpc>
                    <a:spcPct val="100000"/>
                  </a:lnSpc>
                  <a:spcBef>
                    <a:spcPts val="1800"/>
                  </a:spcBef>
                  <a:spcAft>
                    <a:spcPts val="600"/>
                  </a:spcAft>
                  <a:buClrTx/>
                  <a:buSzTx/>
                  <a:buFont typeface="Arial"/>
                  <a:buNone/>
                  <a:tabLst/>
                  <a:defRPr/>
                </a:pPr>
                <a:r>
                  <a:rPr kumimoji="0" lang="en-US" sz="2400" b="0" i="0" u="none" strike="noStrike" kern="1200" cap="none" spc="0" normalizeH="0" baseline="0" noProof="0" dirty="0">
                    <a:ln>
                      <a:noFill/>
                    </a:ln>
                    <a:solidFill>
                      <a:prstClr val="black"/>
                    </a:solidFill>
                    <a:effectLst/>
                    <a:uLnTx/>
                    <a:uFillTx/>
                    <a:ea typeface="+mn-ea"/>
                  </a:rPr>
                  <a:t>The cubic spline does a better job in this case (bottom graph).</a:t>
                </a:r>
              </a:p>
            </p:txBody>
          </p:sp>
        </mc:Choice>
        <mc:Fallback xmlns="">
          <p:sp>
            <p:nvSpPr>
              <p:cNvPr id="3" name="Content Placeholder 2">
                <a:extLst>
                  <a:ext uri="{FF2B5EF4-FFF2-40B4-BE49-F238E27FC236}">
                    <a16:creationId xmlns:a16="http://schemas.microsoft.com/office/drawing/2014/main" id="{AAF7CBC4-3658-497B-9774-6AE3BB48258F}"/>
                  </a:ext>
                </a:extLst>
              </p:cNvPr>
              <p:cNvSpPr>
                <a:spLocks noGrp="1" noRot="1" noChangeAspect="1" noMove="1" noResize="1" noEditPoints="1" noAdjustHandles="1" noChangeArrowheads="1" noChangeShapeType="1" noTextEdit="1"/>
              </p:cNvSpPr>
              <p:nvPr>
                <p:ph sz="quarter" idx="11"/>
              </p:nvPr>
            </p:nvSpPr>
            <p:spPr>
              <a:xfrm>
                <a:off x="342900" y="1502229"/>
                <a:ext cx="8410575" cy="2593521"/>
              </a:xfrm>
              <a:blipFill>
                <a:blip r:embed="rId2"/>
                <a:stretch>
                  <a:fillRect l="-1087" t="-187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5513C8F6-D0EB-438E-8D00-868921E474BC}"/>
              </a:ext>
            </a:extLst>
          </p:cNvPr>
          <p:cNvSpPr>
            <a:spLocks noGrp="1"/>
          </p:cNvSpPr>
          <p:nvPr>
            <p:ph type="sldNum" sz="quarter" idx="10"/>
          </p:nvPr>
        </p:nvSpPr>
        <p:spPr/>
        <p:txBody>
          <a:bodyPr/>
          <a:lstStyle/>
          <a:p>
            <a:fld id="{68151E55-6873-49E2-B8D5-2F265E6F1973}" type="slidenum">
              <a:rPr lang="en-US" smtClean="0"/>
              <a:t>54</a:t>
            </a:fld>
            <a:endParaRPr lang="en-US" dirty="0"/>
          </a:p>
        </p:txBody>
      </p:sp>
    </p:spTree>
    <p:extLst>
      <p:ext uri="{BB962C8B-B14F-4D97-AF65-F5344CB8AC3E}">
        <p14:creationId xmlns:p14="http://schemas.microsoft.com/office/powerpoint/2010/main" val="36323736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D4D7-44E0-4A28-A9EB-1F5F4BBCFEA8}"/>
              </a:ext>
            </a:extLst>
          </p:cNvPr>
          <p:cNvSpPr>
            <a:spLocks noGrp="1"/>
          </p:cNvSpPr>
          <p:nvPr>
            <p:ph type="title"/>
          </p:nvPr>
        </p:nvSpPr>
        <p:spPr>
          <a:xfrm>
            <a:off x="0" y="134979"/>
            <a:ext cx="9144000" cy="1207008"/>
          </a:xfrm>
        </p:spPr>
        <p:txBody>
          <a:bodyPr/>
          <a:lstStyle/>
          <a:p>
            <a:pPr algn="l"/>
            <a:r>
              <a:rPr lang="en-US" sz="3200" dirty="0"/>
              <a:t>Top: Cubic and eighth-order polynomial interpolation. Bottom: Cubic spline.</a:t>
            </a:r>
            <a:endParaRPr lang="en-US" dirty="0"/>
          </a:p>
        </p:txBody>
      </p:sp>
      <p:pic>
        <p:nvPicPr>
          <p:cNvPr id="8" name="Picture 7" descr="Set of 2 graphs of x against y shows multiple curves.">
            <a:extLst>
              <a:ext uri="{FF2B5EF4-FFF2-40B4-BE49-F238E27FC236}">
                <a16:creationId xmlns:a16="http://schemas.microsoft.com/office/drawing/2014/main" id="{CF990047-1919-466B-A7D9-0C570B56F8CF}"/>
              </a:ext>
            </a:extLst>
          </p:cNvPr>
          <p:cNvPicPr>
            <a:picLocks noChangeAspect="1"/>
          </p:cNvPicPr>
          <p:nvPr/>
        </p:nvPicPr>
        <p:blipFill rotWithShape="1">
          <a:blip r:embed="rId2">
            <a:extLst>
              <a:ext uri="{28A0092B-C50C-407E-A947-70E740481C1C}">
                <a14:useLocalDpi xmlns:a14="http://schemas.microsoft.com/office/drawing/2010/main" val="0"/>
              </a:ext>
            </a:extLst>
          </a:blip>
          <a:srcRect t="2374"/>
          <a:stretch/>
        </p:blipFill>
        <p:spPr>
          <a:xfrm>
            <a:off x="1367799" y="1226531"/>
            <a:ext cx="6408402" cy="5086957"/>
          </a:xfrm>
          <a:prstGeom prst="rect">
            <a:avLst/>
          </a:prstGeom>
        </p:spPr>
      </p:pic>
      <p:sp>
        <p:nvSpPr>
          <p:cNvPr id="5" name="Text Placeholder 4" hidden="1">
            <a:extLst>
              <a:ext uri="{FF2B5EF4-FFF2-40B4-BE49-F238E27FC236}">
                <a16:creationId xmlns:a16="http://schemas.microsoft.com/office/drawing/2014/main" id="{250DF10B-E8A2-4F75-B4B1-96FA3BC6359B}"/>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7EE4988F-B817-495C-A3C5-D1984CBEE164}"/>
              </a:ext>
            </a:extLst>
          </p:cNvPr>
          <p:cNvSpPr>
            <a:spLocks noGrp="1"/>
          </p:cNvSpPr>
          <p:nvPr>
            <p:ph type="sldNum" sz="quarter" idx="10"/>
          </p:nvPr>
        </p:nvSpPr>
        <p:spPr/>
        <p:txBody>
          <a:bodyPr/>
          <a:lstStyle/>
          <a:p>
            <a:fld id="{68151E55-6873-49E2-B8D5-2F265E6F1973}" type="slidenum">
              <a:rPr lang="en-US" smtClean="0"/>
              <a:t>55</a:t>
            </a:fld>
            <a:endParaRPr lang="en-US" dirty="0"/>
          </a:p>
        </p:txBody>
      </p:sp>
    </p:spTree>
    <p:extLst>
      <p:ext uri="{BB962C8B-B14F-4D97-AF65-F5344CB8AC3E}">
        <p14:creationId xmlns:p14="http://schemas.microsoft.com/office/powerpoint/2010/main" val="1790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1383-9DC2-45F9-905B-FE566D3CD931}"/>
              </a:ext>
            </a:extLst>
          </p:cNvPr>
          <p:cNvSpPr>
            <a:spLocks noGrp="1"/>
          </p:cNvSpPr>
          <p:nvPr>
            <p:ph type="title"/>
          </p:nvPr>
        </p:nvSpPr>
        <p:spPr>
          <a:xfrm>
            <a:off x="950119" y="134979"/>
            <a:ext cx="7243762" cy="1207008"/>
          </a:xfrm>
        </p:spPr>
        <p:txBody>
          <a:bodyPr/>
          <a:lstStyle/>
          <a:p>
            <a:r>
              <a:rPr lang="en-US" dirty="0"/>
              <a:t>Fifth-Order Polynomial versus Cubic Spline</a:t>
            </a:r>
          </a:p>
        </p:txBody>
      </p:sp>
      <p:sp>
        <p:nvSpPr>
          <p:cNvPr id="3" name="Content Placeholder 2">
            <a:extLst>
              <a:ext uri="{FF2B5EF4-FFF2-40B4-BE49-F238E27FC236}">
                <a16:creationId xmlns:a16="http://schemas.microsoft.com/office/drawing/2014/main" id="{AAF7CBC4-3658-497B-9774-6AE3BB48258F}"/>
              </a:ext>
            </a:extLst>
          </p:cNvPr>
          <p:cNvSpPr>
            <a:spLocks noGrp="1"/>
          </p:cNvSpPr>
          <p:nvPr>
            <p:ph sz="quarter" idx="11"/>
          </p:nvPr>
        </p:nvSpPr>
        <p:spPr>
          <a:xfrm>
            <a:off x="342900" y="1502229"/>
            <a:ext cx="7515225" cy="2717346"/>
          </a:xfrm>
        </p:spPr>
        <p:txBody>
          <a:bodyPr/>
          <a:lstStyle/>
          <a:p>
            <a:pPr lvl="0" defTabSz="457200">
              <a:spcBef>
                <a:spcPts val="1200"/>
              </a:spcBef>
              <a:spcAft>
                <a:spcPts val="600"/>
              </a:spcAft>
            </a:pPr>
            <a:r>
              <a:rPr lang="en-US" dirty="0">
                <a:solidFill>
                  <a:prstClr val="black"/>
                </a:solidFill>
              </a:rPr>
              <a:t>The next slide illustrates interpolation using a fifth order polynomial and a cubic spline (top graph).  The cubic spline is better because the fifth order polynomial displays wide variations between the data points. </a:t>
            </a:r>
          </a:p>
          <a:p>
            <a:pPr lvl="0" defTabSz="457200">
              <a:spcBef>
                <a:spcPts val="1800"/>
              </a:spcBef>
              <a:spcAft>
                <a:spcPts val="600"/>
              </a:spcAft>
            </a:pPr>
            <a:r>
              <a:rPr lang="en-US" dirty="0">
                <a:solidFill>
                  <a:prstClr val="black"/>
                </a:solidFill>
              </a:rPr>
              <a:t>The </a:t>
            </a:r>
            <a:r>
              <a:rPr lang="en-US" dirty="0" err="1">
                <a:solidFill>
                  <a:prstClr val="black"/>
                </a:solidFill>
              </a:rPr>
              <a:t>pchip</a:t>
            </a:r>
            <a:r>
              <a:rPr lang="en-US" dirty="0">
                <a:solidFill>
                  <a:prstClr val="black"/>
                </a:solidFill>
              </a:rPr>
              <a:t> polynomial does a better job than the cubic spline in this case (bottom graph).</a:t>
            </a:r>
          </a:p>
        </p:txBody>
      </p:sp>
      <p:sp>
        <p:nvSpPr>
          <p:cNvPr id="6" name="Slide Number Placeholder 5">
            <a:extLst>
              <a:ext uri="{FF2B5EF4-FFF2-40B4-BE49-F238E27FC236}">
                <a16:creationId xmlns:a16="http://schemas.microsoft.com/office/drawing/2014/main" id="{5513C8F6-D0EB-438E-8D00-868921E474BC}"/>
              </a:ext>
            </a:extLst>
          </p:cNvPr>
          <p:cNvSpPr>
            <a:spLocks noGrp="1"/>
          </p:cNvSpPr>
          <p:nvPr>
            <p:ph type="sldNum" sz="quarter" idx="10"/>
          </p:nvPr>
        </p:nvSpPr>
        <p:spPr/>
        <p:txBody>
          <a:bodyPr/>
          <a:lstStyle/>
          <a:p>
            <a:fld id="{68151E55-6873-49E2-B8D5-2F265E6F1973}" type="slidenum">
              <a:rPr lang="en-US" smtClean="0"/>
              <a:t>56</a:t>
            </a:fld>
            <a:endParaRPr lang="en-US" dirty="0"/>
          </a:p>
        </p:txBody>
      </p:sp>
    </p:spTree>
    <p:extLst>
      <p:ext uri="{BB962C8B-B14F-4D97-AF65-F5344CB8AC3E}">
        <p14:creationId xmlns:p14="http://schemas.microsoft.com/office/powerpoint/2010/main" val="2344102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D4D7-44E0-4A28-A9EB-1F5F4BBCFEA8}"/>
              </a:ext>
            </a:extLst>
          </p:cNvPr>
          <p:cNvSpPr>
            <a:spLocks noGrp="1"/>
          </p:cNvSpPr>
          <p:nvPr>
            <p:ph type="title"/>
          </p:nvPr>
        </p:nvSpPr>
        <p:spPr>
          <a:xfrm>
            <a:off x="0" y="134979"/>
            <a:ext cx="8891676" cy="1207008"/>
          </a:xfrm>
        </p:spPr>
        <p:txBody>
          <a:bodyPr>
            <a:normAutofit fontScale="90000"/>
          </a:bodyPr>
          <a:lstStyle/>
          <a:p>
            <a:r>
              <a:rPr lang="en-US" sz="3200" dirty="0"/>
              <a:t>Top: Fifth order polynomial and cubic spline interpolation. </a:t>
            </a:r>
            <a:br>
              <a:rPr lang="en-US" sz="3200" dirty="0"/>
            </a:br>
            <a:r>
              <a:rPr lang="en-US" sz="3200" dirty="0"/>
              <a:t>Bottom: </a:t>
            </a:r>
            <a:r>
              <a:rPr lang="en-US" sz="3200" dirty="0" err="1"/>
              <a:t>pchip</a:t>
            </a:r>
            <a:r>
              <a:rPr lang="en-US" sz="3200" dirty="0"/>
              <a:t> and cubic spline interpolation.</a:t>
            </a:r>
            <a:endParaRPr lang="en-US" dirty="0"/>
          </a:p>
        </p:txBody>
      </p:sp>
      <p:pic>
        <p:nvPicPr>
          <p:cNvPr id="7" name="Picture 6" descr="Set of 2 graphs of x against y shows multiple curves.">
            <a:extLst>
              <a:ext uri="{FF2B5EF4-FFF2-40B4-BE49-F238E27FC236}">
                <a16:creationId xmlns:a16="http://schemas.microsoft.com/office/drawing/2014/main" id="{77E713D6-5573-4573-9C48-88CA00782EEA}"/>
              </a:ext>
            </a:extLst>
          </p:cNvPr>
          <p:cNvPicPr>
            <a:picLocks noChangeAspect="1"/>
          </p:cNvPicPr>
          <p:nvPr/>
        </p:nvPicPr>
        <p:blipFill rotWithShape="1">
          <a:blip r:embed="rId2">
            <a:extLst>
              <a:ext uri="{28A0092B-C50C-407E-A947-70E740481C1C}">
                <a14:useLocalDpi xmlns:a14="http://schemas.microsoft.com/office/drawing/2010/main" val="0"/>
              </a:ext>
            </a:extLst>
          </a:blip>
          <a:srcRect t="2888"/>
          <a:stretch/>
        </p:blipFill>
        <p:spPr>
          <a:xfrm>
            <a:off x="1507375" y="1467156"/>
            <a:ext cx="6129251" cy="4783034"/>
          </a:xfrm>
          <a:prstGeom prst="rect">
            <a:avLst/>
          </a:prstGeom>
        </p:spPr>
      </p:pic>
      <p:sp>
        <p:nvSpPr>
          <p:cNvPr id="5" name="Text Placeholder 4" hidden="1">
            <a:extLst>
              <a:ext uri="{FF2B5EF4-FFF2-40B4-BE49-F238E27FC236}">
                <a16:creationId xmlns:a16="http://schemas.microsoft.com/office/drawing/2014/main" id="{250DF10B-E8A2-4F75-B4B1-96FA3BC6359B}"/>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7EE4988F-B817-495C-A3C5-D1984CBEE164}"/>
              </a:ext>
            </a:extLst>
          </p:cNvPr>
          <p:cNvSpPr>
            <a:spLocks noGrp="1"/>
          </p:cNvSpPr>
          <p:nvPr>
            <p:ph type="sldNum" sz="quarter" idx="10"/>
          </p:nvPr>
        </p:nvSpPr>
        <p:spPr/>
        <p:txBody>
          <a:bodyPr/>
          <a:lstStyle/>
          <a:p>
            <a:fld id="{68151E55-6873-49E2-B8D5-2F265E6F1973}" type="slidenum">
              <a:rPr lang="en-US" smtClean="0"/>
              <a:t>57</a:t>
            </a:fld>
            <a:endParaRPr lang="en-US" dirty="0"/>
          </a:p>
        </p:txBody>
      </p:sp>
    </p:spTree>
    <p:extLst>
      <p:ext uri="{BB962C8B-B14F-4D97-AF65-F5344CB8AC3E}">
        <p14:creationId xmlns:p14="http://schemas.microsoft.com/office/powerpoint/2010/main" val="3634324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ED24045-607F-425E-9D34-BDAD53B17E29}"/>
              </a:ext>
            </a:extLst>
          </p:cNvPr>
          <p:cNvSpPr>
            <a:spLocks noGrp="1"/>
          </p:cNvSpPr>
          <p:nvPr>
            <p:ph type="title"/>
          </p:nvPr>
        </p:nvSpPr>
        <p:spPr/>
        <p:txBody>
          <a:bodyPr/>
          <a:lstStyle/>
          <a:p>
            <a:r>
              <a:rPr lang="en-US" dirty="0"/>
              <a:t>End of Main Content</a:t>
            </a:r>
          </a:p>
        </p:txBody>
      </p:sp>
      <p:sp>
        <p:nvSpPr>
          <p:cNvPr id="4" name="Footer Placeholder 2">
            <a:extLst>
              <a:ext uri="{FF2B5EF4-FFF2-40B4-BE49-F238E27FC236}">
                <a16:creationId xmlns:a16="http://schemas.microsoft.com/office/drawing/2014/main" id="{B24A22A3-5CB5-44B0-9476-36962B349166}"/>
              </a:ext>
            </a:extLst>
          </p:cNvPr>
          <p:cNvSpPr txBox="1">
            <a:spLocks/>
          </p:cNvSpPr>
          <p:nvPr/>
        </p:nvSpPr>
        <p:spPr>
          <a:xfrm>
            <a:off x="0" y="6478588"/>
            <a:ext cx="9144000" cy="379412"/>
          </a:xfrm>
          <a:prstGeom prst="rect">
            <a:avLst/>
          </a:prstGeom>
        </p:spPr>
        <p:txBody>
          <a:bodyPr anchor="ctr"/>
          <a:lstStyle>
            <a:lvl1pPr marL="0" marR="0" indent="0" algn="ctr" defTabSz="914400" rtl="0" eaLnBrk="1" fontAlgn="auto" latinLnBrk="0" hangingPunct="1">
              <a:lnSpc>
                <a:spcPct val="100000"/>
              </a:lnSpc>
              <a:spcBef>
                <a:spcPts val="0"/>
              </a:spcBef>
              <a:spcAft>
                <a:spcPts val="0"/>
              </a:spcAft>
              <a:buClrTx/>
              <a:buSzTx/>
              <a:buFontTx/>
              <a:buNone/>
              <a:tabLst/>
              <a:defRPr sz="9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spcBef>
                <a:spcPct val="0"/>
              </a:spcBef>
              <a:spcAft>
                <a:spcPct val="0"/>
              </a:spcAft>
              <a:defRPr/>
            </a:pPr>
            <a:r>
              <a:rPr lang="en-US" sz="800" dirty="0">
                <a:solidFill>
                  <a:srgbClr val="000000"/>
                </a:solidFill>
                <a:latin typeface="Times New Roman" panose="02020603050405020304" pitchFamily="18" charset="0"/>
                <a:cs typeface="Times New Roman" panose="02020603050405020304" pitchFamily="18" charset="0"/>
              </a:rPr>
              <a:t>© McGraw Hill LLC. All rights reserved. No reproduction or distribution without the prior written consent of McGraw Hill LLC.</a:t>
            </a:r>
          </a:p>
        </p:txBody>
      </p:sp>
    </p:spTree>
    <p:extLst>
      <p:ext uri="{BB962C8B-B14F-4D97-AF65-F5344CB8AC3E}">
        <p14:creationId xmlns:p14="http://schemas.microsoft.com/office/powerpoint/2010/main" val="151404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95375" y="134979"/>
            <a:ext cx="6953250" cy="1207008"/>
          </a:xfrm>
        </p:spPr>
        <p:txBody>
          <a:bodyPr/>
          <a:lstStyle/>
          <a:p>
            <a:r>
              <a:rPr lang="en-US" dirty="0"/>
              <a:t>Histograms for 20 Tests of Thread Strength</a:t>
            </a:r>
          </a:p>
        </p:txBody>
      </p:sp>
      <p:pic>
        <p:nvPicPr>
          <p:cNvPr id="8" name="Picture 2" descr="A histogram of thread strength (N) against absolute frequency shows 6 data bars.">
            <a:extLst>
              <a:ext uri="{FF2B5EF4-FFF2-40B4-BE49-F238E27FC236}">
                <a16:creationId xmlns:a16="http://schemas.microsoft.com/office/drawing/2014/main" id="{F19A17DD-CBD9-4351-A55C-2CAF4E2F9486}"/>
              </a:ext>
            </a:extLst>
          </p:cNvPr>
          <p:cNvPicPr>
            <a:picLocks noChangeAspect="1" noChangeArrowheads="1"/>
          </p:cNvPicPr>
          <p:nvPr/>
        </p:nvPicPr>
        <p:blipFill>
          <a:blip r:embed="rId2" cstate="print"/>
          <a:srcRect/>
          <a:stretch>
            <a:fillRect/>
          </a:stretch>
        </p:blipFill>
        <p:spPr bwMode="auto">
          <a:xfrm>
            <a:off x="1236253" y="1309514"/>
            <a:ext cx="6671494" cy="5003974"/>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6</a:t>
            </a:fld>
            <a:endParaRPr lang="en-US" dirty="0"/>
          </a:p>
        </p:txBody>
      </p:sp>
    </p:spTree>
    <p:extLst>
      <p:ext uri="{BB962C8B-B14F-4D97-AF65-F5344CB8AC3E}">
        <p14:creationId xmlns:p14="http://schemas.microsoft.com/office/powerpoint/2010/main" val="205998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p:txBody>
          <a:bodyPr/>
          <a:lstStyle/>
          <a:p>
            <a:r>
              <a:rPr lang="en-US" dirty="0"/>
              <a:t>Aggregating the Data</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342900" y="1502229"/>
            <a:ext cx="8639352" cy="4746171"/>
          </a:xfrm>
        </p:spPr>
        <p:txBody>
          <a:bodyPr>
            <a:normAutofit fontScale="92500" lnSpcReduction="20000"/>
          </a:bodyPr>
          <a:lstStyle/>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600" b="0" i="0" u="none" strike="noStrike" kern="1200" cap="none" spc="0" normalizeH="0" baseline="0" noProof="0" dirty="0">
                <a:ln>
                  <a:noFill/>
                </a:ln>
                <a:solidFill>
                  <a:prstClr val="black"/>
                </a:solidFill>
                <a:effectLst/>
                <a:uLnTx/>
                <a:uFillTx/>
                <a:ea typeface="+mn-ea"/>
              </a:rPr>
              <a:t>Rather than typing in a lot of data, sometimes we can aggregate them. For example,</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ea typeface="+mn-ea"/>
            </a:endParaRP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Thread strength data for 100 tests. </a:t>
            </a: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y = [91*ones(1,13),92*ones(1,15),93*ones(1,22),...   94*ones(1,19),95*ones(1,17),96*ones(1,14)]; </a:t>
            </a: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histogram(y,</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FaceColor</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r>
              <a:rPr kumimoji="0" lang="en-US" sz="2000" b="0" i="0" u="none" strike="noStrike" kern="1200" cap="none" spc="0" normalizeH="0" baseline="0" noProof="0" dirty="0">
                <a:ln>
                  <a:noFill/>
                </a:ln>
                <a:solidFill>
                  <a:prstClr val="black"/>
                </a:solidFill>
                <a:effectLst/>
                <a:uLnTx/>
                <a:uFillTx/>
                <a:latin typeface="Courier Std" pitchFamily="49" charset="0"/>
                <a:ea typeface="+mn-ea"/>
                <a:cs typeface="Courier New" panose="02070309020205020404" pitchFamily="49" charset="0"/>
              </a:rPr>
              <a:t>‘</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none’),…</a:t>
            </a: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(‘Absolute Frequency’),... </a:t>
            </a: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(‘Thread Strength (N)’),... </a:t>
            </a:r>
          </a:p>
          <a:p>
            <a:pPr lvl="1" indent="0" defTabSz="457200">
              <a:spcAft>
                <a:spcPts val="600"/>
              </a:spcAft>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title(‘Absolute Frequency Histogram for 100 Tests’);</a:t>
            </a:r>
          </a:p>
          <a:p>
            <a:pPr marL="0" marR="0" lvl="0" indent="0" algn="l" defTabSz="457200" rtl="0" eaLnBrk="1" fontAlgn="auto" latinLnBrk="0" hangingPunct="1">
              <a:lnSpc>
                <a:spcPct val="100000"/>
              </a:lnSpc>
              <a:spcBef>
                <a:spcPts val="1200"/>
              </a:spcBef>
              <a:spcAft>
                <a:spcPts val="600"/>
              </a:spcAft>
              <a:buClrTx/>
              <a:buSzTx/>
              <a:buFont typeface="Arial"/>
              <a:buNone/>
              <a:tabLst/>
              <a:defRPr/>
            </a:pPr>
            <a:endParaRPr kumimoji="0" lang="en-US" sz="2000" b="0" i="0" u="none" strike="noStrike" kern="1200" cap="none" spc="0" normalizeH="0" baseline="0" noProof="0" dirty="0">
              <a:ln>
                <a:noFill/>
              </a:ln>
              <a:solidFill>
                <a:prstClr val="black"/>
              </a:solidFill>
              <a:effectLst/>
              <a:uLnTx/>
              <a:uFillTx/>
              <a:ea typeface="+mn-ea"/>
            </a:endParaRPr>
          </a:p>
          <a:p>
            <a:pPr marL="0" marR="0" lvl="0" indent="0" algn="l" defTabSz="457200" rtl="0" eaLnBrk="1" fontAlgn="auto" latinLnBrk="0" hangingPunct="1">
              <a:lnSpc>
                <a:spcPct val="100000"/>
              </a:lnSpc>
              <a:spcBef>
                <a:spcPts val="1200"/>
              </a:spcBef>
              <a:spcAft>
                <a:spcPts val="600"/>
              </a:spcAft>
              <a:buClrTx/>
              <a:buSzTx/>
              <a:buFont typeface="Arial"/>
              <a:buNone/>
              <a:tabLst/>
              <a:defRPr/>
            </a:pPr>
            <a:r>
              <a:rPr kumimoji="0" lang="en-US" sz="2600" b="0" i="0" u="none" strike="noStrike" kern="1200" cap="none" spc="0" normalizeH="0" baseline="0" noProof="0" dirty="0">
                <a:ln>
                  <a:noFill/>
                </a:ln>
                <a:solidFill>
                  <a:prstClr val="black"/>
                </a:solidFill>
                <a:effectLst/>
                <a:uLnTx/>
                <a:uFillTx/>
                <a:ea typeface="+mn-ea"/>
              </a:rPr>
              <a:t>See the next slide.</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7</a:t>
            </a:fld>
            <a:endParaRPr lang="en-US" dirty="0"/>
          </a:p>
        </p:txBody>
      </p:sp>
    </p:spTree>
    <p:extLst>
      <p:ext uri="{BB962C8B-B14F-4D97-AF65-F5344CB8AC3E}">
        <p14:creationId xmlns:p14="http://schemas.microsoft.com/office/powerpoint/2010/main" val="388176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3665-9846-4E37-90E5-59EA58CD2544}"/>
              </a:ext>
            </a:extLst>
          </p:cNvPr>
          <p:cNvSpPr>
            <a:spLocks noGrp="1"/>
          </p:cNvSpPr>
          <p:nvPr>
            <p:ph type="title"/>
          </p:nvPr>
        </p:nvSpPr>
        <p:spPr>
          <a:xfrm>
            <a:off x="1095375" y="134979"/>
            <a:ext cx="6953250" cy="1207008"/>
          </a:xfrm>
        </p:spPr>
        <p:txBody>
          <a:bodyPr/>
          <a:lstStyle/>
          <a:p>
            <a:r>
              <a:rPr lang="en-US" dirty="0"/>
              <a:t>Absolute Frequency Histogram for 100 Thread Tests </a:t>
            </a:r>
          </a:p>
        </p:txBody>
      </p:sp>
      <p:pic>
        <p:nvPicPr>
          <p:cNvPr id="7" name="Picture 2" descr="A histogram of thread strength (N) against absolute frequency shows 6 data bars.">
            <a:extLst>
              <a:ext uri="{FF2B5EF4-FFF2-40B4-BE49-F238E27FC236}">
                <a16:creationId xmlns:a16="http://schemas.microsoft.com/office/drawing/2014/main" id="{E4DA0B1F-1E5D-47DC-A651-74F3E3712DE7}"/>
              </a:ext>
            </a:extLst>
          </p:cNvPr>
          <p:cNvPicPr>
            <a:picLocks noChangeAspect="1" noChangeArrowheads="1"/>
          </p:cNvPicPr>
          <p:nvPr/>
        </p:nvPicPr>
        <p:blipFill>
          <a:blip r:embed="rId2" cstate="print"/>
          <a:srcRect/>
          <a:stretch>
            <a:fillRect/>
          </a:stretch>
        </p:blipFill>
        <p:spPr bwMode="auto">
          <a:xfrm>
            <a:off x="1199473" y="1249362"/>
            <a:ext cx="6745055" cy="5059882"/>
          </a:xfrm>
          <a:prstGeom prst="rect">
            <a:avLst/>
          </a:prstGeom>
          <a:noFill/>
          <a:ln w="9525" algn="ctr">
            <a:noFill/>
            <a:miter lim="800000"/>
            <a:headEnd/>
            <a:tailEnd/>
          </a:ln>
          <a:effectLst/>
        </p:spPr>
      </p:pic>
      <p:sp>
        <p:nvSpPr>
          <p:cNvPr id="6" name="Slide Number Placeholder 5">
            <a:extLst>
              <a:ext uri="{FF2B5EF4-FFF2-40B4-BE49-F238E27FC236}">
                <a16:creationId xmlns:a16="http://schemas.microsoft.com/office/drawing/2014/main" id="{5D38708B-3CD1-49F0-8B4A-C4BF2E2CF96C}"/>
              </a:ext>
            </a:extLst>
          </p:cNvPr>
          <p:cNvSpPr>
            <a:spLocks noGrp="1"/>
          </p:cNvSpPr>
          <p:nvPr>
            <p:ph type="sldNum" sz="quarter" idx="10"/>
          </p:nvPr>
        </p:nvSpPr>
        <p:spPr/>
        <p:txBody>
          <a:bodyPr/>
          <a:lstStyle/>
          <a:p>
            <a:fld id="{68151E55-6873-49E2-B8D5-2F265E6F1973}" type="slidenum">
              <a:rPr lang="en-US" smtClean="0"/>
              <a:t>8</a:t>
            </a:fld>
            <a:endParaRPr lang="en-US" dirty="0"/>
          </a:p>
        </p:txBody>
      </p:sp>
    </p:spTree>
    <p:extLst>
      <p:ext uri="{BB962C8B-B14F-4D97-AF65-F5344CB8AC3E}">
        <p14:creationId xmlns:p14="http://schemas.microsoft.com/office/powerpoint/2010/main" val="1053644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227E-BFEC-40F5-B691-F551BBDF6997}"/>
              </a:ext>
            </a:extLst>
          </p:cNvPr>
          <p:cNvSpPr>
            <a:spLocks noGrp="1"/>
          </p:cNvSpPr>
          <p:nvPr>
            <p:ph type="title"/>
          </p:nvPr>
        </p:nvSpPr>
        <p:spPr>
          <a:xfrm>
            <a:off x="600075" y="134979"/>
            <a:ext cx="7943850" cy="1207008"/>
          </a:xfrm>
        </p:spPr>
        <p:txBody>
          <a:bodyPr/>
          <a:lstStyle/>
          <a:p>
            <a:r>
              <a:rPr lang="en-US" dirty="0"/>
              <a:t>Use of the </a:t>
            </a:r>
            <a:r>
              <a:rPr lang="en-US" dirty="0">
                <a:latin typeface="Courier Std" pitchFamily="49" charset="0"/>
              </a:rPr>
              <a:t>bar</a:t>
            </a:r>
            <a:r>
              <a:rPr lang="en-US" dirty="0"/>
              <a:t> Function for </a:t>
            </a:r>
            <a:r>
              <a:rPr lang="en-US" i="1" dirty="0"/>
              <a:t>Relative</a:t>
            </a:r>
            <a:r>
              <a:rPr lang="en-US" dirty="0"/>
              <a:t> Frequency Histograms</a:t>
            </a:r>
          </a:p>
        </p:txBody>
      </p:sp>
      <p:sp>
        <p:nvSpPr>
          <p:cNvPr id="3" name="Content Placeholder 2">
            <a:extLst>
              <a:ext uri="{FF2B5EF4-FFF2-40B4-BE49-F238E27FC236}">
                <a16:creationId xmlns:a16="http://schemas.microsoft.com/office/drawing/2014/main" id="{49438D20-F3F6-4A60-8168-898CC4599E1D}"/>
              </a:ext>
            </a:extLst>
          </p:cNvPr>
          <p:cNvSpPr>
            <a:spLocks noGrp="1"/>
          </p:cNvSpPr>
          <p:nvPr>
            <p:ph sz="quarter" idx="11"/>
          </p:nvPr>
        </p:nvSpPr>
        <p:spPr>
          <a:xfrm>
            <a:off x="698740" y="1966304"/>
            <a:ext cx="7615081" cy="2925392"/>
          </a:xfrm>
        </p:spPr>
        <p:txBody>
          <a:bodyPr>
            <a:normAutofit/>
          </a:bodyPr>
          <a:lstStyle/>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Relative frequency histogram using ... </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the  bar function.</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tests = 100;</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y = [13,15,22,19,17,14]/tests;</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x = [91:96];</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bar(</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x,y</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ylabel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(‘Relative Frequency’),...</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a:t>
            </a:r>
            <a:r>
              <a:rPr kumimoji="0" lang="en-US" sz="2000" b="0" i="0" u="none" strike="noStrike" kern="1200" cap="none" spc="0" normalizeH="0" baseline="0" noProof="0" dirty="0" err="1">
                <a:ln>
                  <a:noFill/>
                </a:ln>
                <a:solidFill>
                  <a:prstClr val="black"/>
                </a:solidFill>
                <a:effectLst/>
                <a:uLnTx/>
                <a:uFillTx/>
                <a:latin typeface="Courier Std" pitchFamily="49" charset="0"/>
                <a:ea typeface="+mn-ea"/>
              </a:rPr>
              <a:t>xlabel</a:t>
            </a: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(‘Thread Strength (N)’),...</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title(‘Relative Frequency Histogram ...</a:t>
            </a:r>
          </a:p>
          <a:p>
            <a:pPr lvl="1" indent="0" defTabSz="457200">
              <a:spcBef>
                <a:spcPts val="0"/>
              </a:spcBef>
              <a:buNone/>
              <a:defRPr/>
            </a:pPr>
            <a:r>
              <a:rPr kumimoji="0" lang="en-US" sz="2000" b="0" i="0" u="none" strike="noStrike" kern="1200" cap="none" spc="0" normalizeH="0" baseline="0" noProof="0" dirty="0">
                <a:ln>
                  <a:noFill/>
                </a:ln>
                <a:solidFill>
                  <a:prstClr val="black"/>
                </a:solidFill>
                <a:effectLst/>
                <a:uLnTx/>
                <a:uFillTx/>
                <a:latin typeface="Courier Std" pitchFamily="49" charset="0"/>
                <a:ea typeface="+mn-ea"/>
              </a:rPr>
              <a:t>	for 100 Tests’)</a:t>
            </a:r>
          </a:p>
        </p:txBody>
      </p:sp>
      <p:sp>
        <p:nvSpPr>
          <p:cNvPr id="6" name="Slide Number Placeholder 5">
            <a:extLst>
              <a:ext uri="{FF2B5EF4-FFF2-40B4-BE49-F238E27FC236}">
                <a16:creationId xmlns:a16="http://schemas.microsoft.com/office/drawing/2014/main" id="{CE66DF46-543D-4A37-9FF8-97D625E96695}"/>
              </a:ext>
            </a:extLst>
          </p:cNvPr>
          <p:cNvSpPr>
            <a:spLocks noGrp="1"/>
          </p:cNvSpPr>
          <p:nvPr>
            <p:ph type="sldNum" sz="quarter" idx="10"/>
          </p:nvPr>
        </p:nvSpPr>
        <p:spPr/>
        <p:txBody>
          <a:bodyPr/>
          <a:lstStyle/>
          <a:p>
            <a:fld id="{68151E55-6873-49E2-B8D5-2F265E6F1973}" type="slidenum">
              <a:rPr lang="en-US" smtClean="0"/>
              <a:t>9</a:t>
            </a:fld>
            <a:endParaRPr lang="en-US" dirty="0"/>
          </a:p>
        </p:txBody>
      </p:sp>
      <p:sp>
        <p:nvSpPr>
          <p:cNvPr id="7" name="TextBox 6">
            <a:extLst>
              <a:ext uri="{FF2B5EF4-FFF2-40B4-BE49-F238E27FC236}">
                <a16:creationId xmlns:a16="http://schemas.microsoft.com/office/drawing/2014/main" id="{F1D0B57D-F4DC-C045-4118-3566F9092704}"/>
              </a:ext>
            </a:extLst>
          </p:cNvPr>
          <p:cNvSpPr txBox="1"/>
          <p:nvPr/>
        </p:nvSpPr>
        <p:spPr>
          <a:xfrm>
            <a:off x="1070810" y="5656665"/>
            <a:ext cx="4572000" cy="400110"/>
          </a:xfrm>
          <a:prstGeom prst="rect">
            <a:avLst/>
          </a:prstGeom>
          <a:noFill/>
        </p:spPr>
        <p:txBody>
          <a:bodyPr wrap="square">
            <a:spAutoFit/>
          </a:bodyPr>
          <a:lstStyle/>
          <a:p>
            <a:r>
              <a:rPr lang="en-US" sz="2000" dirty="0"/>
              <a:t>This creates the next figure. </a:t>
            </a:r>
          </a:p>
        </p:txBody>
      </p:sp>
    </p:spTree>
    <p:extLst>
      <p:ext uri="{BB962C8B-B14F-4D97-AF65-F5344CB8AC3E}">
        <p14:creationId xmlns:p14="http://schemas.microsoft.com/office/powerpoint/2010/main" val="62027638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FD471E24-E700-47B3-8F35-5567895F89DC}"/>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BB45D69B-A52D-4886-A737-4C8CA8BFF937}"/>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5AE2D7BD-21A3-4CD8-8976-3561E3978EEC}"/>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6ACF2E7B-D43C-4599-8698-6D45949AB7E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11_2020" id="{48AAD541-266A-4179-B370-B2A076D2D5F2}" vid="{0AD3F672-27ED-4370-A10D-EB2879BA7B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3824</TotalTime>
  <Words>4805</Words>
  <Application>Microsoft Office PowerPoint</Application>
  <PresentationFormat>On-screen Show (4:3)</PresentationFormat>
  <Paragraphs>478</Paragraphs>
  <Slides>58</Slides>
  <Notes>2</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1</vt:i4>
      </vt:variant>
      <vt:variant>
        <vt:lpstr>Slide Titles</vt:lpstr>
      </vt:variant>
      <vt:variant>
        <vt:i4>58</vt:i4>
      </vt:variant>
    </vt:vector>
  </HeadingPairs>
  <TitlesOfParts>
    <vt:vector size="72" baseType="lpstr">
      <vt:lpstr>Abadi Extra Light</vt:lpstr>
      <vt:lpstr>Arial</vt:lpstr>
      <vt:lpstr>Calibri</vt:lpstr>
      <vt:lpstr>Cambria Math</vt:lpstr>
      <vt:lpstr>Courier New</vt:lpstr>
      <vt:lpstr>Courier Std</vt:lpstr>
      <vt:lpstr>Symbol</vt:lpstr>
      <vt:lpstr>Times New Roman</vt:lpstr>
      <vt:lpstr>Title Slides Master</vt:lpstr>
      <vt:lpstr>MainContentSlideMaster</vt:lpstr>
      <vt:lpstr>ClosingMaster</vt:lpstr>
      <vt:lpstr>DividerSlideMaster</vt:lpstr>
      <vt:lpstr>ImageDescriptionAppendixSlideMaster</vt:lpstr>
      <vt:lpstr>Equation</vt:lpstr>
      <vt:lpstr>MATLAB for Engineering Applications Fifth Edition</vt:lpstr>
      <vt:lpstr>Chapter 07</vt:lpstr>
      <vt:lpstr>Statistics and Histograms</vt:lpstr>
      <vt:lpstr>Statistics and Histograms</vt:lpstr>
      <vt:lpstr>Breaking Strength of Thread</vt:lpstr>
      <vt:lpstr>Histograms for 20 Tests of Thread Strength</vt:lpstr>
      <vt:lpstr>Aggregating the Data</vt:lpstr>
      <vt:lpstr>Absolute Frequency Histogram for 100 Thread Tests </vt:lpstr>
      <vt:lpstr>Use of the bar Function for Relative Frequency Histograms</vt:lpstr>
      <vt:lpstr>Relative frequency histogram for 100  thread tests</vt:lpstr>
      <vt:lpstr>Histogram Functions</vt:lpstr>
      <vt:lpstr>The Data Statistics Tool</vt:lpstr>
      <vt:lpstr>Scaled Frequency Histogram</vt:lpstr>
      <vt:lpstr>Scaled Frequency Histogram</vt:lpstr>
      <vt:lpstr>Scaled Histogram of Height Data</vt:lpstr>
      <vt:lpstr>Scaled Histogram of Height Data for Very Many Measurements – Normally Distributed </vt:lpstr>
      <vt:lpstr>The Basic Shape of the Normal Distribution Curve</vt:lpstr>
      <vt:lpstr>The Effect on the Normal Distribution Curve of Increasing σ</vt:lpstr>
      <vt:lpstr>Probability Interpretation of the  μ ± σ Limits </vt:lpstr>
      <vt:lpstr>Probability Interpretation of the  μ ± 2σ Limits</vt:lpstr>
      <vt:lpstr>Mean and Standard Deviation of Heights</vt:lpstr>
      <vt:lpstr>Mean and Standard Deviation of Heights</vt:lpstr>
      <vt:lpstr>Probability Calculations with the Error Function erf</vt:lpstr>
      <vt:lpstr>Estimation of Height Distribution</vt:lpstr>
      <vt:lpstr>Sums and Differences of Random Variables</vt:lpstr>
      <vt:lpstr>Random Number Generation</vt:lpstr>
      <vt:lpstr>Random Number Generation</vt:lpstr>
      <vt:lpstr>Random Number Generation</vt:lpstr>
      <vt:lpstr>Extended Syntax of the rand Function</vt:lpstr>
      <vt:lpstr>Normally Distributed Random Numbers</vt:lpstr>
      <vt:lpstr>Example</vt:lpstr>
      <vt:lpstr>Example - Solution</vt:lpstr>
      <vt:lpstr>Example – Solution Cont’d</vt:lpstr>
      <vt:lpstr>Normally Distributed Random Numbers</vt:lpstr>
      <vt:lpstr>Normally Distributed Random Numbers</vt:lpstr>
      <vt:lpstr>Example to Determine the Statistical Distribution of a Nonlinear Function θ = atan(y/x)</vt:lpstr>
      <vt:lpstr>Determine the Statistical Distribution of the Nonlinear Function θ = atan(y/x)</vt:lpstr>
      <vt:lpstr>Determine the Statistical Distribution of the Nonlinear Function θ = atan(y/x)</vt:lpstr>
      <vt:lpstr>Generating Random Integers</vt:lpstr>
      <vt:lpstr>Generating Random Integers</vt:lpstr>
      <vt:lpstr>Generating Random Integers</vt:lpstr>
      <vt:lpstr>Linear Interpolation with the interp1 Function</vt:lpstr>
      <vt:lpstr>Linear Interpolation with the interp1 Function</vt:lpstr>
      <vt:lpstr>Example: Linear Interpolation</vt:lpstr>
      <vt:lpstr>Two-Dimensional Interpolation</vt:lpstr>
      <vt:lpstr>Spline Interpolation</vt:lpstr>
      <vt:lpstr>Cubic-spline Interpolation </vt:lpstr>
      <vt:lpstr>Example: Cubic-spline Interpolation</vt:lpstr>
      <vt:lpstr>Cubic-Spline Interpolation</vt:lpstr>
      <vt:lpstr>Cubic-Spline Interpolation</vt:lpstr>
      <vt:lpstr>Linear and Cubic-Spline Interpolation</vt:lpstr>
      <vt:lpstr> Alternate Form</vt:lpstr>
      <vt:lpstr> The pchip Function</vt:lpstr>
      <vt:lpstr> Comparison of Cubic Spline and Eighth-Order Polynomial Interpolation</vt:lpstr>
      <vt:lpstr>Top: Cubic and eighth-order polynomial interpolation. Bottom: Cubic spline.</vt:lpstr>
      <vt:lpstr>Fifth-Order Polynomial versus Cubic Spline</vt:lpstr>
      <vt:lpstr>Top: Fifth order polynomial and cubic spline interpolation.  Bottom: pchip and cubic spline interpolation.</vt:lpstr>
      <vt:lpstr>End of Main Content</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Statistics, Probability, and Interpolation</dc:title>
  <dc:creator>MHE</dc:creator>
  <cp:keywords>PPT</cp:keywords>
  <cp:lastModifiedBy>Yasser Alginahi</cp:lastModifiedBy>
  <cp:revision>498</cp:revision>
  <dcterms:created xsi:type="dcterms:W3CDTF">2019-10-17T17:37:14Z</dcterms:created>
  <dcterms:modified xsi:type="dcterms:W3CDTF">2022-08-28T17:12:28Z</dcterms:modified>
</cp:coreProperties>
</file>