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57"/>
  </p:notesMasterIdLst>
  <p:handoutMasterIdLst>
    <p:handoutMasterId r:id="rId58"/>
  </p:handoutMasterIdLst>
  <p:sldIdLst>
    <p:sldId id="284" r:id="rId6"/>
    <p:sldId id="285" r:id="rId7"/>
    <p:sldId id="635" r:id="rId8"/>
    <p:sldId id="601" r:id="rId9"/>
    <p:sldId id="602" r:id="rId10"/>
    <p:sldId id="636" r:id="rId11"/>
    <p:sldId id="637" r:id="rId12"/>
    <p:sldId id="597" r:id="rId13"/>
    <p:sldId id="598" r:id="rId14"/>
    <p:sldId id="603" r:id="rId15"/>
    <p:sldId id="604" r:id="rId16"/>
    <p:sldId id="605" r:id="rId17"/>
    <p:sldId id="607" r:id="rId18"/>
    <p:sldId id="600" r:id="rId19"/>
    <p:sldId id="608" r:id="rId20"/>
    <p:sldId id="638" r:id="rId21"/>
    <p:sldId id="639" r:id="rId22"/>
    <p:sldId id="609" r:id="rId23"/>
    <p:sldId id="610" r:id="rId24"/>
    <p:sldId id="611" r:id="rId25"/>
    <p:sldId id="612" r:id="rId26"/>
    <p:sldId id="640" r:id="rId27"/>
    <p:sldId id="549" r:id="rId28"/>
    <p:sldId id="613" r:id="rId29"/>
    <p:sldId id="641" r:id="rId30"/>
    <p:sldId id="614" r:id="rId31"/>
    <p:sldId id="642" r:id="rId32"/>
    <p:sldId id="615" r:id="rId33"/>
    <p:sldId id="617" r:id="rId34"/>
    <p:sldId id="644" r:id="rId35"/>
    <p:sldId id="645" r:id="rId36"/>
    <p:sldId id="618" r:id="rId37"/>
    <p:sldId id="643" r:id="rId38"/>
    <p:sldId id="621" r:id="rId39"/>
    <p:sldId id="646" r:id="rId40"/>
    <p:sldId id="647" r:id="rId41"/>
    <p:sldId id="648" r:id="rId42"/>
    <p:sldId id="649" r:id="rId43"/>
    <p:sldId id="622" r:id="rId44"/>
    <p:sldId id="623" r:id="rId45"/>
    <p:sldId id="624" r:id="rId46"/>
    <p:sldId id="625" r:id="rId47"/>
    <p:sldId id="626" r:id="rId48"/>
    <p:sldId id="627" r:id="rId49"/>
    <p:sldId id="628" r:id="rId50"/>
    <p:sldId id="629" r:id="rId51"/>
    <p:sldId id="630" r:id="rId52"/>
    <p:sldId id="631" r:id="rId53"/>
    <p:sldId id="633" r:id="rId54"/>
    <p:sldId id="267" r:id="rId55"/>
    <p:sldId id="65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635"/>
            <p14:sldId id="601"/>
            <p14:sldId id="602"/>
            <p14:sldId id="636"/>
            <p14:sldId id="637"/>
            <p14:sldId id="597"/>
            <p14:sldId id="598"/>
            <p14:sldId id="603"/>
            <p14:sldId id="604"/>
            <p14:sldId id="605"/>
            <p14:sldId id="607"/>
            <p14:sldId id="600"/>
            <p14:sldId id="608"/>
            <p14:sldId id="638"/>
            <p14:sldId id="639"/>
            <p14:sldId id="609"/>
            <p14:sldId id="610"/>
            <p14:sldId id="611"/>
            <p14:sldId id="612"/>
            <p14:sldId id="640"/>
            <p14:sldId id="549"/>
            <p14:sldId id="613"/>
            <p14:sldId id="641"/>
            <p14:sldId id="614"/>
            <p14:sldId id="642"/>
            <p14:sldId id="615"/>
            <p14:sldId id="617"/>
            <p14:sldId id="644"/>
            <p14:sldId id="645"/>
            <p14:sldId id="618"/>
            <p14:sldId id="643"/>
            <p14:sldId id="621"/>
            <p14:sldId id="646"/>
            <p14:sldId id="647"/>
            <p14:sldId id="648"/>
            <p14:sldId id="649"/>
            <p14:sldId id="622"/>
            <p14:sldId id="623"/>
            <p14:sldId id="624"/>
            <p14:sldId id="625"/>
            <p14:sldId id="626"/>
            <p14:sldId id="627"/>
            <p14:sldId id="628"/>
            <p14:sldId id="629"/>
            <p14:sldId id="630"/>
            <p14:sldId id="631"/>
            <p14:sldId id="633"/>
            <p14:sldId id="267"/>
            <p14:sldId id="650"/>
          </p14:sldIdLst>
        </p14:section>
        <p14:section name="Appendix: Image Descriptions for Unsighted Students" id="{5CA572AC-5630-456E-80DC-3D0A1D381E5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420747"/>
    <a:srgbClr val="585858"/>
    <a:srgbClr val="214D90"/>
    <a:srgbClr val="214E91"/>
    <a:srgbClr val="305266"/>
    <a:srgbClr val="CC4D00"/>
    <a:srgbClr val="444444"/>
    <a:srgbClr val="F0F0F0"/>
    <a:srgbClr val="EEE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375" autoAdjust="0"/>
    <p:restoredTop sz="94268" autoAdjust="0"/>
  </p:normalViewPr>
  <p:slideViewPr>
    <p:cSldViewPr snapToGrid="0" showGuides="1">
      <p:cViewPr varScale="1">
        <p:scale>
          <a:sx n="81" d="100"/>
          <a:sy n="81" d="100"/>
        </p:scale>
        <p:origin x="1714" y="48"/>
      </p:cViewPr>
      <p:guideLst>
        <p:guide pos="3264"/>
        <p:guide orient="horz" pos="2256"/>
        <p:guide pos="5640"/>
      </p:guideLst>
    </p:cSldViewPr>
  </p:slideViewPr>
  <p:outlineViewPr>
    <p:cViewPr>
      <p:scale>
        <a:sx n="33" d="100"/>
        <a:sy n="33" d="100"/>
      </p:scale>
      <p:origin x="0" y="-11568"/>
    </p:cViewPr>
  </p:outlin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8/28/2022</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8/28/2022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a:p>
        </p:txBody>
      </p:sp>
    </p:spTree>
    <p:extLst>
      <p:ext uri="{BB962C8B-B14F-4D97-AF65-F5344CB8AC3E}">
        <p14:creationId xmlns:p14="http://schemas.microsoft.com/office/powerpoint/2010/main" val="144736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8B90A-4BD8-4740-AB4C-C16406502D8D}" type="slidenum">
              <a:rPr lang="en-US" smtClean="0"/>
              <a:t>12</a:t>
            </a:fld>
            <a:endParaRPr lang="en-US"/>
          </a:p>
        </p:txBody>
      </p:sp>
    </p:spTree>
    <p:extLst>
      <p:ext uri="{BB962C8B-B14F-4D97-AF65-F5344CB8AC3E}">
        <p14:creationId xmlns:p14="http://schemas.microsoft.com/office/powerpoint/2010/main" val="333522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8B90A-4BD8-4740-AB4C-C16406502D8D}" type="slidenum">
              <a:rPr lang="en-US" smtClean="0"/>
              <a:t>51</a:t>
            </a:fld>
            <a:endParaRPr lang="en-US"/>
          </a:p>
        </p:txBody>
      </p:sp>
    </p:spTree>
    <p:extLst>
      <p:ext uri="{BB962C8B-B14F-4D97-AF65-F5344CB8AC3E}">
        <p14:creationId xmlns:p14="http://schemas.microsoft.com/office/powerpoint/2010/main" val="330355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atin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280673"/>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98392"/>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40073"/>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1754"/>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499616"/>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282415"/>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01876"/>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5299"/>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8722"/>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3" name="Text Placeholder 5">
            <a:extLst>
              <a:ext uri="{FF2B5EF4-FFF2-40B4-BE49-F238E27FC236}">
                <a16:creationId xmlns:a16="http://schemas.microsoft.com/office/drawing/2014/main" id="{4242A2DB-1323-40E0-858C-A38AAC1BDEC5}"/>
              </a:ext>
            </a:extLst>
          </p:cNvPr>
          <p:cNvSpPr>
            <a:spLocks noGrp="1"/>
          </p:cNvSpPr>
          <p:nvPr>
            <p:ph type="body" sz="quarter" idx="2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24" name="Text Placeholder 9">
            <a:extLst>
              <a:ext uri="{FF2B5EF4-FFF2-40B4-BE49-F238E27FC236}">
                <a16:creationId xmlns:a16="http://schemas.microsoft.com/office/drawing/2014/main" id="{CDFB89E2-9649-4354-9A78-452A9C6091F0}"/>
              </a:ext>
            </a:extLst>
          </p:cNvPr>
          <p:cNvSpPr>
            <a:spLocks noGrp="1"/>
          </p:cNvSpPr>
          <p:nvPr>
            <p:ph type="body" sz="quarter" idx="2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499616"/>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13015"/>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549184"/>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00235"/>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651286"/>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184656"/>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31605"/>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45004"/>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499616"/>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07730"/>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542035"/>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089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637803"/>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173932"/>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29618"/>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8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4" name="Text Placeholder 5">
            <a:extLst>
              <a:ext uri="{FF2B5EF4-FFF2-40B4-BE49-F238E27FC236}">
                <a16:creationId xmlns:a16="http://schemas.microsoft.com/office/drawing/2014/main" id="{73A3D331-549C-4102-ADDB-C9A941B2E5EE}"/>
              </a:ext>
            </a:extLst>
          </p:cNvPr>
          <p:cNvSpPr>
            <a:spLocks noGrp="1"/>
          </p:cNvSpPr>
          <p:nvPr>
            <p:ph type="body" sz="quarter" idx="31"/>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28" name="Text Placeholder 9">
            <a:extLst>
              <a:ext uri="{FF2B5EF4-FFF2-40B4-BE49-F238E27FC236}">
                <a16:creationId xmlns:a16="http://schemas.microsoft.com/office/drawing/2014/main" id="{822CEFFA-E7EF-477D-A00A-83E94CD30E8E}"/>
              </a:ext>
            </a:extLst>
          </p:cNvPr>
          <p:cNvSpPr>
            <a:spLocks noGrp="1"/>
          </p:cNvSpPr>
          <p:nvPr>
            <p:ph type="body" sz="quarter" idx="32"/>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latin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79"/>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Text Placeholder 5">
            <a:extLst>
              <a:ext uri="{FF2B5EF4-FFF2-40B4-BE49-F238E27FC236}">
                <a16:creationId xmlns:a16="http://schemas.microsoft.com/office/drawing/2014/main" id="{DA4415A2-4C84-49F1-8B4A-2DB15FE38571}"/>
              </a:ext>
            </a:extLst>
          </p:cNvPr>
          <p:cNvSpPr>
            <a:spLocks noGrp="1"/>
          </p:cNvSpPr>
          <p:nvPr>
            <p:ph type="body" sz="quarter" idx="14"/>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CB9D56BA-2E1B-488D-88EE-53106705B7C8}"/>
              </a:ext>
            </a:extLst>
          </p:cNvPr>
          <p:cNvSpPr>
            <a:spLocks noGrp="1"/>
          </p:cNvSpPr>
          <p:nvPr>
            <p:ph type="body" sz="quarter" idx="15"/>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7160"/>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9" name="Text Placeholder 5">
            <a:extLst>
              <a:ext uri="{FF2B5EF4-FFF2-40B4-BE49-F238E27FC236}">
                <a16:creationId xmlns:a16="http://schemas.microsoft.com/office/drawing/2014/main" id="{4825317E-5EDE-41EA-98BE-90D6713C1971}"/>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2" name="Text Placeholder 9">
            <a:extLst>
              <a:ext uri="{FF2B5EF4-FFF2-40B4-BE49-F238E27FC236}">
                <a16:creationId xmlns:a16="http://schemas.microsoft.com/office/drawing/2014/main" id="{609010FE-734D-43BD-84A3-366DD524BE90}"/>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7160"/>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499616"/>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05300AEF-0AC4-44B8-8A0C-B9B6DAFD0E65}"/>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24F37750-9FF1-4FE3-8204-066925A84C31}"/>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9616"/>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1AB2648C-8D9E-4D65-9FC8-E82C22E8228B}"/>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33CE4816-6F01-4C04-B25D-90FDB27A5238}"/>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E243E587-5A59-4610-B643-C42E41B58EEA}"/>
              </a:ext>
            </a:extLst>
          </p:cNvPr>
          <p:cNvSpPr>
            <a:spLocks noGrp="1"/>
          </p:cNvSpPr>
          <p:nvPr>
            <p:ph type="body" sz="quarter" idx="16"/>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1" name="Text Placeholder 9">
            <a:extLst>
              <a:ext uri="{FF2B5EF4-FFF2-40B4-BE49-F238E27FC236}">
                <a16:creationId xmlns:a16="http://schemas.microsoft.com/office/drawing/2014/main" id="{A729F840-B83A-495C-B180-7A7513DE474D}"/>
              </a:ext>
            </a:extLst>
          </p:cNvPr>
          <p:cNvSpPr>
            <a:spLocks noGrp="1"/>
          </p:cNvSpPr>
          <p:nvPr>
            <p:ph type="body" sz="quarter" idx="17"/>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280673"/>
            <a:ext cx="8458200"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98392"/>
            <a:ext cx="8458200"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40073"/>
            <a:ext cx="8458200"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1754"/>
            <a:ext cx="8458200" cy="644632"/>
          </a:xfrm>
        </p:spPr>
        <p:txBody>
          <a:bodyPr>
            <a:normAutofit/>
          </a:bodyPr>
          <a:lstStyle>
            <a:lvl1pPr>
              <a:spcBef>
                <a:spcPts val="600"/>
              </a:spcBef>
              <a:spcAft>
                <a:spcPts val="0"/>
              </a:spcAft>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8458200" cy="666495"/>
          </a:xfrm>
        </p:spPr>
        <p:txBody>
          <a:bodyPr>
            <a:normAutofit/>
          </a:bodyPr>
          <a:lstStyle>
            <a:lvl1pPr>
              <a:spcBef>
                <a:spcPts val="600"/>
              </a:spcBef>
              <a:spcAft>
                <a:spcPts val="0"/>
              </a:spcAft>
              <a:defRPr sz="2400"/>
            </a:lvl1pPr>
          </a:lstStyle>
          <a:p>
            <a:pPr lvl="0"/>
            <a:r>
              <a:rPr lang="en-US" dirty="0"/>
              <a:t>Slide Content 6</a:t>
            </a:r>
          </a:p>
        </p:txBody>
      </p:sp>
      <p:sp>
        <p:nvSpPr>
          <p:cNvPr id="17" name="Text Placeholder 5">
            <a:extLst>
              <a:ext uri="{FF2B5EF4-FFF2-40B4-BE49-F238E27FC236}">
                <a16:creationId xmlns:a16="http://schemas.microsoft.com/office/drawing/2014/main" id="{5C616F31-F9A7-48D8-88C9-1E95A9A83636}"/>
              </a:ext>
            </a:extLst>
          </p:cNvPr>
          <p:cNvSpPr>
            <a:spLocks noGrp="1"/>
          </p:cNvSpPr>
          <p:nvPr>
            <p:ph type="body" sz="quarter" idx="19"/>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8" name="Text Placeholder 9">
            <a:extLst>
              <a:ext uri="{FF2B5EF4-FFF2-40B4-BE49-F238E27FC236}">
                <a16:creationId xmlns:a16="http://schemas.microsoft.com/office/drawing/2014/main" id="{112FBFC1-249D-4231-AD05-0A18B4BB085C}"/>
              </a:ext>
            </a:extLst>
          </p:cNvPr>
          <p:cNvSpPr>
            <a:spLocks noGrp="1"/>
          </p:cNvSpPr>
          <p:nvPr>
            <p:ph type="body" sz="quarter" idx="20"/>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16" name="Slide Number Placeholder">
            <a:extLst>
              <a:ext uri="{FF2B5EF4-FFF2-40B4-BE49-F238E27FC236}">
                <a16:creationId xmlns:a16="http://schemas.microsoft.com/office/drawing/2014/main" id="{F56BAEB3-64CA-4A8D-A7D2-FFCE658F8C5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9.x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8.bin"/><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9.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9.bin"/><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35F-9F50-4D1C-B7DB-7DCED986CD97}"/>
              </a:ext>
            </a:extLst>
          </p:cNvPr>
          <p:cNvSpPr>
            <a:spLocks noGrp="1"/>
          </p:cNvSpPr>
          <p:nvPr>
            <p:ph type="title"/>
          </p:nvPr>
        </p:nvSpPr>
        <p:spPr/>
        <p:txBody>
          <a:bodyPr/>
          <a:lstStyle/>
          <a:p>
            <a:r>
              <a:rPr lang="en-US" dirty="0"/>
              <a:t>MATLAB </a:t>
            </a:r>
            <a:r>
              <a:rPr lang="en-US" dirty="0">
                <a:latin typeface="Courier Std"/>
              </a:rPr>
              <a:t>inv</a:t>
            </a:r>
            <a:r>
              <a:rPr lang="en-US" dirty="0"/>
              <a:t> Command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B201AB-19B6-4B09-88E3-84150C647462}"/>
                  </a:ext>
                </a:extLst>
              </p:cNvPr>
              <p:cNvSpPr>
                <a:spLocks noGrp="1"/>
              </p:cNvSpPr>
              <p:nvPr>
                <p:ph sz="quarter" idx="11"/>
              </p:nvPr>
            </p:nvSpPr>
            <p:spPr>
              <a:xfrm>
                <a:off x="342900" y="1502229"/>
                <a:ext cx="8117812" cy="4878474"/>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The MATLAB command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inv</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a:t>
                </a:r>
                <a:r>
                  <a:rPr kumimoji="0" lang="en-US" sz="2000" b="0" i="0" u="none" strike="noStrike" kern="1200" cap="none" spc="0" normalizeH="0" baseline="0" noProof="0" dirty="0">
                    <a:ln>
                      <a:noFill/>
                    </a:ln>
                    <a:solidFill>
                      <a:prstClr val="black"/>
                    </a:solidFill>
                    <a:effectLst/>
                    <a:uLnTx/>
                    <a:uFillTx/>
                    <a:ea typeface="+mn-ea"/>
                  </a:rPr>
                  <a:t> computes the inverse of the matrix </a:t>
                </a:r>
                <a:r>
                  <a:rPr kumimoji="0" lang="en-US" sz="2000" b="1" i="0" u="none" strike="noStrike" kern="1200" cap="none" spc="0" normalizeH="0" baseline="0" noProof="0" dirty="0">
                    <a:ln>
                      <a:noFill/>
                    </a:ln>
                    <a:solidFill>
                      <a:prstClr val="black"/>
                    </a:solidFill>
                    <a:effectLst/>
                    <a:uLnTx/>
                    <a:uFillTx/>
                    <a:ea typeface="+mn-ea"/>
                  </a:rPr>
                  <a:t>A</a:t>
                </a:r>
                <a:r>
                  <a:rPr kumimoji="0" lang="en-US" sz="2000" b="0" i="0" u="none" strike="noStrike" kern="1200" cap="none" spc="0" normalizeH="0" baseline="0" noProof="0" dirty="0">
                    <a:ln>
                      <a:noFill/>
                    </a:ln>
                    <a:solidFill>
                      <a:prstClr val="black"/>
                    </a:solidFill>
                    <a:effectLst/>
                    <a:uLnTx/>
                    <a:uFillTx/>
                    <a:ea typeface="+mn-ea"/>
                  </a:rPr>
                  <a:t>. The following MATLAB session solves the following equations using MATLAB.</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			2</a:t>
                </a:r>
                <a:r>
                  <a:rPr kumimoji="0" lang="en-US" sz="2000" b="0" i="1" u="none" strike="noStrike" kern="1200" cap="none" spc="0" normalizeH="0" baseline="0" noProof="0" dirty="0">
                    <a:ln>
                      <a:noFill/>
                    </a:ln>
                    <a:solidFill>
                      <a:prstClr val="black"/>
                    </a:solidFill>
                    <a:effectLst/>
                    <a:uLnTx/>
                    <a:uFillTx/>
                    <a:ea typeface="+mn-ea"/>
                  </a:rPr>
                  <a:t>x1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latin typeface="Symbol" pitchFamily="18" charset="2"/>
                    <a:ea typeface="+mn-ea"/>
                  </a:rPr>
                  <a:t> </a:t>
                </a:r>
                <a:r>
                  <a:rPr kumimoji="0" lang="en-US" sz="2000" b="0" i="0" u="none" strike="noStrike" kern="1200" cap="none" spc="0" normalizeH="0" baseline="0" noProof="0" dirty="0">
                    <a:ln>
                      <a:noFill/>
                    </a:ln>
                    <a:solidFill>
                      <a:prstClr val="black"/>
                    </a:solidFill>
                    <a:effectLst/>
                    <a:uLnTx/>
                    <a:uFillTx/>
                    <a:ea typeface="+mn-ea"/>
                  </a:rPr>
                  <a:t>9</a:t>
                </a:r>
                <a:r>
                  <a:rPr lang="en-US" sz="2000" i="1" dirty="0">
                    <a:solidFill>
                      <a:prstClr val="black"/>
                    </a:solidFill>
                  </a:rPr>
                  <a:t>x2</a:t>
                </a:r>
                <a:r>
                  <a:rPr kumimoji="0" lang="en-US" sz="2000" b="0" i="1"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latin typeface="Symbol" pitchFamily="18" charset="2"/>
                    <a:ea typeface="+mn-ea"/>
                  </a:rPr>
                  <a:t> </a:t>
                </a:r>
                <a:r>
                  <a:rPr kumimoji="0" lang="en-US" sz="2000" b="0" i="0" u="none" strike="noStrike" kern="1200" cap="none" spc="0" normalizeH="0" baseline="0" noProof="0" dirty="0">
                    <a:ln>
                      <a:noFill/>
                    </a:ln>
                    <a:solidFill>
                      <a:prstClr val="black"/>
                    </a:solidFill>
                    <a:effectLst/>
                    <a:uLnTx/>
                    <a:uFillTx/>
                    <a:ea typeface="+mn-ea"/>
                  </a:rPr>
                  <a:t>5</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			3</a:t>
                </a:r>
                <a:r>
                  <a:rPr lang="en-US" sz="2000" i="1" dirty="0">
                    <a:solidFill>
                      <a:prstClr val="black"/>
                    </a:solidFill>
                  </a:rPr>
                  <a:t>x1</a:t>
                </a:r>
                <a:r>
                  <a:rPr kumimoji="0" lang="en-US" sz="2000" b="0" i="1"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latin typeface="Symbol" pitchFamily="18" charset="2"/>
                    <a:ea typeface="+mn-ea"/>
                  </a:rPr>
                  <a:t> </a:t>
                </a:r>
                <a:r>
                  <a:rPr kumimoji="0" lang="en-US" sz="2000" b="0" i="0" u="none" strike="noStrike" kern="1200" cap="none" spc="0" normalizeH="0" baseline="0" noProof="0" dirty="0">
                    <a:ln>
                      <a:noFill/>
                    </a:ln>
                    <a:solidFill>
                      <a:prstClr val="black"/>
                    </a:solidFill>
                    <a:effectLst/>
                    <a:uLnTx/>
                    <a:uFillTx/>
                    <a:ea typeface="+mn-ea"/>
                  </a:rPr>
                  <a:t>4</a:t>
                </a:r>
                <a:r>
                  <a:rPr lang="en-US" sz="2000" i="1" dirty="0">
                    <a:solidFill>
                      <a:prstClr val="black"/>
                    </a:solidFill>
                  </a:rPr>
                  <a:t>x2</a:t>
                </a:r>
                <a:r>
                  <a:rPr kumimoji="0" lang="en-US" sz="2000" b="0" i="1"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latin typeface="Symbol" pitchFamily="18" charset="2"/>
                    <a:ea typeface="+mn-ea"/>
                  </a:rPr>
                  <a:t> </a:t>
                </a:r>
                <a:r>
                  <a:rPr kumimoji="0" lang="en-US" sz="2000" b="0" i="0" u="none" strike="noStrike" kern="1200" cap="none" spc="0" normalizeH="0" baseline="0" noProof="0" dirty="0">
                    <a:ln>
                      <a:noFill/>
                    </a:ln>
                    <a:solidFill>
                      <a:prstClr val="black"/>
                    </a:solidFill>
                    <a:effectLst/>
                    <a:uLnTx/>
                    <a:uFillTx/>
                    <a:ea typeface="+mn-ea"/>
                  </a:rPr>
                  <a:t>7</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&gt;&gt;A = [2,9;3,-4];b = [5;7]</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&gt;&gt;x =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inv</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(A)*b</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x =</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2.3714</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0.0286</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If you attempt to solve a singular problem using the </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inv</a:t>
                </a:r>
                <a:r>
                  <a:rPr kumimoji="0" lang="en-US" sz="2000" b="0" i="0" u="none" strike="noStrike" kern="1200" cap="none" spc="0" normalizeH="0" baseline="0" noProof="0" dirty="0">
                    <a:ln>
                      <a:noFill/>
                    </a:ln>
                    <a:solidFill>
                      <a:prstClr val="black"/>
                    </a:solidFill>
                    <a:effectLst/>
                    <a:uLnTx/>
                    <a:uFillTx/>
                    <a:ea typeface="+mn-ea"/>
                  </a:rPr>
                  <a:t> command, MATLAB displays an error message.</a:t>
                </a:r>
              </a:p>
            </p:txBody>
          </p:sp>
        </mc:Choice>
        <mc:Fallback xmlns="">
          <p:sp>
            <p:nvSpPr>
              <p:cNvPr id="3" name="Content Placeholder 2">
                <a:extLst>
                  <a:ext uri="{FF2B5EF4-FFF2-40B4-BE49-F238E27FC236}">
                    <a16:creationId xmlns:a16="http://schemas.microsoft.com/office/drawing/2014/main" id="{B4B201AB-19B6-4B09-88E3-84150C647462}"/>
                  </a:ext>
                </a:extLst>
              </p:cNvPr>
              <p:cNvSpPr>
                <a:spLocks noGrp="1" noRot="1" noChangeAspect="1" noMove="1" noResize="1" noEditPoints="1" noAdjustHandles="1" noChangeArrowheads="1" noChangeShapeType="1" noTextEdit="1"/>
              </p:cNvSpPr>
              <p:nvPr>
                <p:ph sz="quarter" idx="11"/>
              </p:nvPr>
            </p:nvSpPr>
            <p:spPr>
              <a:xfrm>
                <a:off x="342900" y="1502229"/>
                <a:ext cx="8117812" cy="4878474"/>
              </a:xfrm>
              <a:blipFill>
                <a:blip r:embed="rId2"/>
                <a:stretch>
                  <a:fillRect l="-751" t="-1373" r="-97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64E2DBA-D37C-4A01-ABE4-8878D09B4FB7}"/>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2912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35F-9F50-4D1C-B7DB-7DCED986CD97}"/>
              </a:ext>
            </a:extLst>
          </p:cNvPr>
          <p:cNvSpPr>
            <a:spLocks noGrp="1"/>
          </p:cNvSpPr>
          <p:nvPr>
            <p:ph type="title"/>
          </p:nvPr>
        </p:nvSpPr>
        <p:spPr/>
        <p:txBody>
          <a:bodyPr/>
          <a:lstStyle/>
          <a:p>
            <a:r>
              <a:rPr lang="en-US" dirty="0"/>
              <a:t>Existence and Uniqueness of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B201AB-19B6-4B09-88E3-84150C647462}"/>
                  </a:ext>
                </a:extLst>
              </p:cNvPr>
              <p:cNvSpPr>
                <a:spLocks noGrp="1"/>
              </p:cNvSpPr>
              <p:nvPr>
                <p:ph sz="quarter" idx="11"/>
              </p:nvPr>
            </p:nvSpPr>
            <p:spPr>
              <a:xfrm>
                <a:off x="342900" y="1502229"/>
                <a:ext cx="8067570" cy="4878474"/>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The set </a:t>
                </a:r>
                <a:r>
                  <a:rPr kumimoji="0" lang="en-US" sz="2400" b="1" i="0" u="none" strike="noStrike" kern="1200" cap="none" spc="0" normalizeH="0" baseline="0" noProof="0" dirty="0">
                    <a:ln>
                      <a:noFill/>
                    </a:ln>
                    <a:solidFill>
                      <a:prstClr val="black"/>
                    </a:solidFill>
                    <a:effectLst/>
                    <a:uLnTx/>
                    <a:uFillTx/>
                  </a:rPr>
                  <a:t>Ax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a:t>
                </a:r>
                <a:r>
                  <a:rPr kumimoji="0" lang="en-US" sz="2400" b="1" i="0" u="none" strike="noStrike" kern="1200" cap="none" spc="0" normalizeH="0" baseline="0" noProof="0" dirty="0">
                    <a:ln>
                      <a:noFill/>
                    </a:ln>
                    <a:solidFill>
                      <a:prstClr val="black"/>
                    </a:solidFill>
                    <a:effectLst/>
                    <a:uLnTx/>
                    <a:uFillTx/>
                  </a:rPr>
                  <a:t>b </a:t>
                </a:r>
                <a:r>
                  <a:rPr kumimoji="0" lang="en-US" sz="2400" b="0" i="0" u="none" strike="noStrike" kern="1200" cap="none" spc="0" normalizeH="0" baseline="0" noProof="0" dirty="0">
                    <a:ln>
                      <a:noFill/>
                    </a:ln>
                    <a:solidFill>
                      <a:prstClr val="black"/>
                    </a:solidFill>
                    <a:effectLst/>
                    <a:uLnTx/>
                    <a:uFillTx/>
                  </a:rPr>
                  <a:t>with </a:t>
                </a:r>
                <a:r>
                  <a:rPr kumimoji="0" lang="en-US" sz="2400" b="0" i="1" u="none" strike="noStrike" kern="1200" cap="none" spc="0" normalizeH="0" baseline="0" noProof="0" dirty="0">
                    <a:ln>
                      <a:noFill/>
                    </a:ln>
                    <a:solidFill>
                      <a:prstClr val="black"/>
                    </a:solidFill>
                    <a:effectLst/>
                    <a:uLnTx/>
                    <a:uFillTx/>
                  </a:rPr>
                  <a:t>m </a:t>
                </a:r>
                <a:r>
                  <a:rPr kumimoji="0" lang="en-US" sz="2400" b="0" i="0" u="none" strike="noStrike" kern="1200" cap="none" spc="0" normalizeH="0" baseline="0" noProof="0" dirty="0">
                    <a:ln>
                      <a:noFill/>
                    </a:ln>
                    <a:solidFill>
                      <a:prstClr val="black"/>
                    </a:solidFill>
                    <a:effectLst/>
                    <a:uLnTx/>
                    <a:uFillTx/>
                  </a:rPr>
                  <a:t>equations and </a:t>
                </a:r>
                <a:r>
                  <a:rPr kumimoji="0" lang="en-US" sz="2400" b="0" i="1" u="none" strike="noStrike" kern="1200" cap="none" spc="0" normalizeH="0" baseline="0" noProof="0" dirty="0">
                    <a:ln>
                      <a:noFill/>
                    </a:ln>
                    <a:solidFill>
                      <a:prstClr val="black"/>
                    </a:solidFill>
                    <a:effectLst/>
                    <a:uLnTx/>
                    <a:uFillTx/>
                  </a:rPr>
                  <a:t>n </a:t>
                </a:r>
                <a:r>
                  <a:rPr kumimoji="0" lang="en-US" sz="2400" b="0" i="0" u="none" strike="noStrike" kern="1200" cap="none" spc="0" normalizeH="0" baseline="0" noProof="0" dirty="0">
                    <a:ln>
                      <a:noFill/>
                    </a:ln>
                    <a:solidFill>
                      <a:prstClr val="black"/>
                    </a:solidFill>
                    <a:effectLst/>
                    <a:uLnTx/>
                    <a:uFillTx/>
                  </a:rPr>
                  <a:t>unknowns has solutions if and only if</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rank[</a:t>
                </a:r>
                <a:r>
                  <a:rPr kumimoji="0" lang="en-US" sz="2400" b="1" i="0" u="none" strike="noStrike" kern="1200" cap="none" spc="0" normalizeH="0" baseline="0" noProof="0" dirty="0">
                    <a:ln>
                      <a:noFill/>
                    </a:ln>
                    <a:solidFill>
                      <a:prstClr val="black"/>
                    </a:solidFill>
                    <a:effectLst/>
                    <a:uLnTx/>
                    <a:uFillTx/>
                  </a:rPr>
                  <a:t>A</a:t>
                </a:r>
                <a:r>
                  <a:rPr kumimoji="0" lang="en-US" sz="2400" b="0"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rank[</a:t>
                </a:r>
                <a:r>
                  <a:rPr kumimoji="0" lang="en-US" sz="2400" b="1" i="0" u="none" strike="noStrike" kern="1200" cap="none" spc="0" normalizeH="0" baseline="0" noProof="0" dirty="0">
                    <a:ln>
                      <a:noFill/>
                    </a:ln>
                    <a:solidFill>
                      <a:prstClr val="black"/>
                    </a:solidFill>
                    <a:effectLst/>
                    <a:uLnTx/>
                    <a:uFillTx/>
                  </a:rPr>
                  <a:t>A b</a:t>
                </a:r>
                <a:r>
                  <a:rPr kumimoji="0" lang="en-US" sz="2400" b="0" i="0" u="none" strike="noStrike" kern="1200" cap="none" spc="0" normalizeH="0" baseline="0" noProof="0" dirty="0">
                    <a:ln>
                      <a:noFill/>
                    </a:ln>
                    <a:solidFill>
                      <a:prstClr val="black"/>
                    </a:solidFill>
                    <a:effectLst/>
                    <a:uLnTx/>
                    <a:uFillTx/>
                  </a:rPr>
                  <a:t>] 					(1)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Let </a:t>
                </a:r>
                <a:r>
                  <a:rPr kumimoji="0" lang="en-US" sz="2400" b="0" i="1" u="none" strike="noStrike" kern="1200" cap="none" spc="0" normalizeH="0" baseline="0" noProof="0" dirty="0">
                    <a:ln>
                      <a:noFill/>
                    </a:ln>
                    <a:solidFill>
                      <a:prstClr val="black"/>
                    </a:solidFill>
                    <a:effectLst/>
                    <a:uLnTx/>
                    <a:uFillTx/>
                  </a:rPr>
                  <a:t>r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rank[</a:t>
                </a:r>
                <a:r>
                  <a:rPr kumimoji="0" lang="en-US" sz="2400" b="1" i="0" u="none" strike="noStrike" kern="1200" cap="none" spc="0" normalizeH="0" baseline="0" noProof="0" dirty="0">
                    <a:ln>
                      <a:noFill/>
                    </a:ln>
                    <a:solidFill>
                      <a:prstClr val="black"/>
                    </a:solidFill>
                    <a:effectLst/>
                    <a:uLnTx/>
                    <a:uFillTx/>
                  </a:rPr>
                  <a:t>A</a:t>
                </a:r>
                <a:r>
                  <a:rPr kumimoji="0" lang="en-US" sz="2400" b="0" i="0" u="none" strike="noStrike" kern="1200" cap="none" spc="0" normalizeH="0" baseline="0" noProof="0" dirty="0">
                    <a:ln>
                      <a:noFill/>
                    </a:ln>
                    <a:solidFill>
                      <a:prstClr val="black"/>
                    </a:solidFill>
                    <a:effectLst/>
                    <a:uLnTx/>
                    <a:uFillTx/>
                  </a:rPr>
                  <a:t>].</a:t>
                </a:r>
              </a:p>
              <a:p>
                <a:pPr marL="342900" marR="0" lvl="0" indent="-342900" algn="l" defTabSz="457200" rtl="0" eaLnBrk="1" fontAlgn="auto" latinLnBrk="0" hangingPunct="1">
                  <a:lnSpc>
                    <a:spcPct val="100000"/>
                  </a:lnSpc>
                  <a:spcBef>
                    <a:spcPts val="12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rPr>
                  <a:t>If condition (1) is satisfied and if </a:t>
                </a:r>
                <a:r>
                  <a:rPr kumimoji="0" lang="en-US" sz="2400" b="0" i="1" u="none" strike="noStrike" kern="1200" cap="none" spc="0" normalizeH="0" baseline="0" noProof="0" dirty="0">
                    <a:ln>
                      <a:noFill/>
                    </a:ln>
                    <a:solidFill>
                      <a:prstClr val="black"/>
                    </a:solidFill>
                    <a:effectLst/>
                    <a:uLnTx/>
                    <a:uFillTx/>
                  </a:rPr>
                  <a:t>r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a:t>
                </a:r>
                <a:r>
                  <a:rPr kumimoji="0" lang="en-US" sz="2400" b="0" i="1" u="none" strike="noStrike" kern="1200" cap="none" spc="0" normalizeH="0" baseline="0" noProof="0" dirty="0">
                    <a:ln>
                      <a:noFill/>
                    </a:ln>
                    <a:solidFill>
                      <a:prstClr val="black"/>
                    </a:solidFill>
                    <a:effectLst/>
                    <a:uLnTx/>
                    <a:uFillTx/>
                  </a:rPr>
                  <a:t>n</a:t>
                </a:r>
                <a:r>
                  <a:rPr kumimoji="0" lang="en-US" sz="2400" b="0" i="0" u="none" strike="noStrike" kern="1200" cap="none" spc="0" normalizeH="0" baseline="0" noProof="0" dirty="0">
                    <a:ln>
                      <a:noFill/>
                    </a:ln>
                    <a:solidFill>
                      <a:prstClr val="black"/>
                    </a:solidFill>
                    <a:effectLst/>
                    <a:uLnTx/>
                    <a:uFillTx/>
                  </a:rPr>
                  <a:t>, then the solution is unique.</a:t>
                </a:r>
              </a:p>
              <a:p>
                <a:pPr marL="342900" marR="0" lvl="0" indent="-342900" algn="l" defTabSz="457200" rtl="0" eaLnBrk="1" fontAlgn="auto" latinLnBrk="0" hangingPunct="1">
                  <a:lnSpc>
                    <a:spcPct val="100000"/>
                  </a:lnSpc>
                  <a:spcBef>
                    <a:spcPts val="120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rPr>
                  <a:t>If condition (1) is satisfied but </a:t>
                </a:r>
                <a:r>
                  <a:rPr kumimoji="0" lang="en-US" sz="2400" b="0" i="1" u="none" strike="noStrike" kern="1200" cap="none" spc="0" normalizeH="0" baseline="0" noProof="0" dirty="0">
                    <a:ln>
                      <a:noFill/>
                    </a:ln>
                    <a:solidFill>
                      <a:prstClr val="black"/>
                    </a:solidFill>
                    <a:effectLst/>
                    <a:uLnTx/>
                    <a:uFillTx/>
                  </a:rPr>
                  <a:t>r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&lt;</m:t>
                    </m:r>
                  </m:oMath>
                </a14:m>
                <a:r>
                  <a:rPr kumimoji="0" lang="en-US" sz="2400" b="0" i="1" u="none" strike="noStrike" kern="1200" cap="none" spc="0" normalizeH="0" baseline="0" noProof="0" dirty="0">
                    <a:ln>
                      <a:noFill/>
                    </a:ln>
                    <a:solidFill>
                      <a:prstClr val="black"/>
                    </a:solidFill>
                    <a:effectLst/>
                    <a:uLnTx/>
                    <a:uFillTx/>
                  </a:rPr>
                  <a:t> n</a:t>
                </a:r>
                <a:r>
                  <a:rPr kumimoji="0" lang="en-US" sz="2400" b="0" i="0" u="none" strike="noStrike" kern="1200" cap="none" spc="0" normalizeH="0" baseline="0" noProof="0" dirty="0">
                    <a:ln>
                      <a:noFill/>
                    </a:ln>
                    <a:solidFill>
                      <a:prstClr val="black"/>
                    </a:solidFill>
                    <a:effectLst/>
                    <a:uLnTx/>
                    <a:uFillTx/>
                  </a:rPr>
                  <a:t>, an infinite number of solutions exists and </a:t>
                </a:r>
                <a:r>
                  <a:rPr kumimoji="0" lang="en-US" sz="2400" b="0" i="1" u="none" strike="noStrike" kern="1200" cap="none" spc="0" normalizeH="0" baseline="0" noProof="0" dirty="0">
                    <a:ln>
                      <a:noFill/>
                    </a:ln>
                    <a:solidFill>
                      <a:prstClr val="black"/>
                    </a:solidFill>
                    <a:effectLst/>
                    <a:uLnTx/>
                    <a:uFillTx/>
                  </a:rPr>
                  <a:t>r </a:t>
                </a:r>
                <a:r>
                  <a:rPr kumimoji="0" lang="en-US" sz="2400" b="0" i="0" u="none" strike="noStrike" kern="1200" cap="none" spc="0" normalizeH="0" baseline="0" noProof="0" dirty="0">
                    <a:ln>
                      <a:noFill/>
                    </a:ln>
                    <a:solidFill>
                      <a:prstClr val="black"/>
                    </a:solidFill>
                    <a:effectLst/>
                    <a:uLnTx/>
                    <a:uFillTx/>
                  </a:rPr>
                  <a:t>unknown variables can be expressed as linear combinations of the other </a:t>
                </a:r>
                <a:r>
                  <a:rPr kumimoji="0" lang="en-US" sz="2400" b="0" i="1" u="none" strike="noStrike" kern="1200" cap="none" spc="0" normalizeH="0" baseline="0" noProof="0" dirty="0">
                    <a:ln>
                      <a:noFill/>
                    </a:ln>
                    <a:solidFill>
                      <a:prstClr val="black"/>
                    </a:solidFill>
                    <a:effectLst/>
                    <a:uLnTx/>
                    <a:uFillTx/>
                  </a:rPr>
                  <a:t>n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a:t>
                </a:r>
                <a:r>
                  <a:rPr kumimoji="0" lang="en-US" sz="2400" b="0" i="1" u="none" strike="noStrike" kern="1200" cap="none" spc="0" normalizeH="0" baseline="0" noProof="0" dirty="0">
                    <a:ln>
                      <a:noFill/>
                    </a:ln>
                    <a:solidFill>
                      <a:prstClr val="black"/>
                    </a:solidFill>
                    <a:effectLst/>
                    <a:uLnTx/>
                    <a:uFillTx/>
                  </a:rPr>
                  <a:t>r </a:t>
                </a:r>
                <a:r>
                  <a:rPr kumimoji="0" lang="en-US" sz="2400" b="0" i="0" u="none" strike="noStrike" kern="1200" cap="none" spc="0" normalizeH="0" baseline="0" noProof="0" dirty="0">
                    <a:ln>
                      <a:noFill/>
                    </a:ln>
                    <a:solidFill>
                      <a:prstClr val="black"/>
                    </a:solidFill>
                    <a:effectLst/>
                    <a:uLnTx/>
                    <a:uFillTx/>
                  </a:rPr>
                  <a:t>unknown variables, whose values are arbitrary.</a:t>
                </a:r>
              </a:p>
            </p:txBody>
          </p:sp>
        </mc:Choice>
        <mc:Fallback xmlns="">
          <p:sp>
            <p:nvSpPr>
              <p:cNvPr id="3" name="Content Placeholder 2">
                <a:extLst>
                  <a:ext uri="{FF2B5EF4-FFF2-40B4-BE49-F238E27FC236}">
                    <a16:creationId xmlns:a16="http://schemas.microsoft.com/office/drawing/2014/main" id="{B4B201AB-19B6-4B09-88E3-84150C647462}"/>
                  </a:ext>
                </a:extLst>
              </p:cNvPr>
              <p:cNvSpPr>
                <a:spLocks noGrp="1" noRot="1" noChangeAspect="1" noMove="1" noResize="1" noEditPoints="1" noAdjustHandles="1" noChangeArrowheads="1" noChangeShapeType="1" noTextEdit="1"/>
              </p:cNvSpPr>
              <p:nvPr>
                <p:ph sz="quarter" idx="11"/>
              </p:nvPr>
            </p:nvSpPr>
            <p:spPr>
              <a:xfrm>
                <a:off x="342900" y="1502229"/>
                <a:ext cx="8067570" cy="4878474"/>
              </a:xfrm>
              <a:blipFill>
                <a:blip r:embed="rId2"/>
                <a:stretch>
                  <a:fillRect l="-1133" t="-999" r="-83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64E2DBA-D37C-4A01-ABE4-8878D09B4FB7}"/>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67609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35F-9F50-4D1C-B7DB-7DCED986CD97}"/>
              </a:ext>
            </a:extLst>
          </p:cNvPr>
          <p:cNvSpPr>
            <a:spLocks noGrp="1"/>
          </p:cNvSpPr>
          <p:nvPr>
            <p:ph type="title"/>
          </p:nvPr>
        </p:nvSpPr>
        <p:spPr/>
        <p:txBody>
          <a:bodyPr/>
          <a:lstStyle/>
          <a:p>
            <a:r>
              <a:rPr lang="en-US" dirty="0"/>
              <a:t>Homogeneous Case </a:t>
            </a:r>
            <a:endParaRPr lang="en-US"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B201AB-19B6-4B09-88E3-84150C647462}"/>
                  </a:ext>
                </a:extLst>
              </p:cNvPr>
              <p:cNvSpPr>
                <a:spLocks noGrp="1"/>
              </p:cNvSpPr>
              <p:nvPr>
                <p:ph sz="quarter" idx="11"/>
              </p:nvPr>
            </p:nvSpPr>
            <p:spPr>
              <a:xfrm>
                <a:off x="342900" y="1502229"/>
                <a:ext cx="8067570" cy="4878474"/>
              </a:xfrm>
            </p:spPr>
            <p:txBody>
              <a:bodyPr/>
              <a:lstStyle/>
              <a:p>
                <a:pPr lvl="0" defTabSz="457200">
                  <a:spcBef>
                    <a:spcPts val="1200"/>
                  </a:spcBef>
                  <a:spcAft>
                    <a:spcPts val="600"/>
                  </a:spcAft>
                </a:pPr>
                <a:r>
                  <a:rPr lang="en-US" dirty="0"/>
                  <a:t>Assume A is an 𝑚 × 𝑛 matrix representing m equations and n unknowns.</a:t>
                </a:r>
              </a:p>
              <a:p>
                <a:pPr lvl="0" defTabSz="457200">
                  <a:spcBef>
                    <a:spcPts val="1200"/>
                  </a:spcBef>
                  <a:spcAft>
                    <a:spcPts val="600"/>
                  </a:spcAft>
                </a:pPr>
                <a:r>
                  <a:rPr lang="en-US" dirty="0">
                    <a:solidFill>
                      <a:prstClr val="black"/>
                    </a:solidFill>
                  </a:rPr>
                  <a:t>The homogeneous set </a:t>
                </a:r>
                <a:r>
                  <a:rPr lang="en-US" b="1" dirty="0">
                    <a:solidFill>
                      <a:prstClr val="black"/>
                    </a:solidFill>
                  </a:rPr>
                  <a:t>Ax </a:t>
                </a:r>
                <a14:m>
                  <m:oMath xmlns:m="http://schemas.openxmlformats.org/officeDocument/2006/math">
                    <m:r>
                      <a:rPr lang="en-US" i="1" dirty="0">
                        <a:solidFill>
                          <a:prstClr val="black"/>
                        </a:solidFill>
                        <a:latin typeface="Cambria Math"/>
                      </a:rPr>
                      <m:t>=</m:t>
                    </m:r>
                  </m:oMath>
                </a14:m>
                <a:r>
                  <a:rPr lang="en-US" dirty="0">
                    <a:solidFill>
                      <a:prstClr val="black"/>
                    </a:solidFill>
                  </a:rPr>
                  <a:t> </a:t>
                </a:r>
                <a:r>
                  <a:rPr lang="en-US" b="1" dirty="0">
                    <a:solidFill>
                      <a:prstClr val="black"/>
                    </a:solidFill>
                  </a:rPr>
                  <a:t>0 </a:t>
                </a:r>
                <a:r>
                  <a:rPr lang="en-US" dirty="0">
                    <a:solidFill>
                      <a:prstClr val="black"/>
                    </a:solidFill>
                  </a:rPr>
                  <a:t>is a special case in which </a:t>
                </a:r>
                <a:r>
                  <a:rPr lang="en-US" b="1" dirty="0">
                    <a:solidFill>
                      <a:prstClr val="black"/>
                    </a:solidFill>
                  </a:rPr>
                  <a:t>b </a:t>
                </a:r>
                <a14:m>
                  <m:oMath xmlns:m="http://schemas.openxmlformats.org/officeDocument/2006/math">
                    <m:r>
                      <a:rPr lang="en-US" i="1" dirty="0">
                        <a:solidFill>
                          <a:prstClr val="black"/>
                        </a:solidFill>
                        <a:latin typeface="Cambria Math"/>
                      </a:rPr>
                      <m:t>=</m:t>
                    </m:r>
                  </m:oMath>
                </a14:m>
                <a:r>
                  <a:rPr lang="en-US" dirty="0">
                    <a:solidFill>
                      <a:prstClr val="black"/>
                    </a:solidFill>
                  </a:rPr>
                  <a:t> </a:t>
                </a:r>
                <a:r>
                  <a:rPr lang="en-US" b="1" dirty="0">
                    <a:solidFill>
                      <a:prstClr val="black"/>
                    </a:solidFill>
                  </a:rPr>
                  <a:t>0</a:t>
                </a:r>
                <a:r>
                  <a:rPr lang="en-US" dirty="0">
                    <a:solidFill>
                      <a:prstClr val="black"/>
                    </a:solidFill>
                  </a:rPr>
                  <a:t>.</a:t>
                </a:r>
              </a:p>
              <a:p>
                <a:pPr lvl="0" defTabSz="457200">
                  <a:spcBef>
                    <a:spcPts val="1200"/>
                  </a:spcBef>
                  <a:spcAft>
                    <a:spcPts val="600"/>
                  </a:spcAft>
                </a:pPr>
                <a:r>
                  <a:rPr lang="en-US" dirty="0">
                    <a:solidFill>
                      <a:prstClr val="black"/>
                    </a:solidFill>
                  </a:rPr>
                  <a:t>For this case rank[</a:t>
                </a:r>
                <a:r>
                  <a:rPr lang="en-US" b="1" dirty="0">
                    <a:solidFill>
                      <a:prstClr val="black"/>
                    </a:solidFill>
                  </a:rPr>
                  <a:t>A</a:t>
                </a:r>
                <a:r>
                  <a:rPr lang="en-US" dirty="0">
                    <a:solidFill>
                      <a:prstClr val="black"/>
                    </a:solidFill>
                  </a:rPr>
                  <a:t>] </a:t>
                </a:r>
                <a14:m>
                  <m:oMath xmlns:m="http://schemas.openxmlformats.org/officeDocument/2006/math">
                    <m:r>
                      <a:rPr lang="en-US" i="1" dirty="0">
                        <a:solidFill>
                          <a:prstClr val="black"/>
                        </a:solidFill>
                        <a:latin typeface="Cambria Math"/>
                      </a:rPr>
                      <m:t>=</m:t>
                    </m:r>
                  </m:oMath>
                </a14:m>
                <a:r>
                  <a:rPr lang="en-US" dirty="0">
                    <a:solidFill>
                      <a:prstClr val="black"/>
                    </a:solidFill>
                  </a:rPr>
                  <a:t> rank[</a:t>
                </a:r>
                <a:r>
                  <a:rPr lang="en-US" b="1" dirty="0">
                    <a:solidFill>
                      <a:prstClr val="black"/>
                    </a:solidFill>
                  </a:rPr>
                  <a:t>A b</a:t>
                </a:r>
                <a:r>
                  <a:rPr lang="en-US" dirty="0">
                    <a:solidFill>
                      <a:prstClr val="black"/>
                    </a:solidFill>
                  </a:rPr>
                  <a:t>] always, and thus the set always has the trivial solution </a:t>
                </a:r>
                <a:r>
                  <a:rPr lang="en-US" b="1" dirty="0">
                    <a:solidFill>
                      <a:prstClr val="black"/>
                    </a:solidFill>
                  </a:rPr>
                  <a:t>x </a:t>
                </a:r>
                <a14:m>
                  <m:oMath xmlns:m="http://schemas.openxmlformats.org/officeDocument/2006/math">
                    <m:r>
                      <a:rPr lang="en-US" i="1" dirty="0">
                        <a:solidFill>
                          <a:prstClr val="black"/>
                        </a:solidFill>
                        <a:latin typeface="Cambria Math"/>
                      </a:rPr>
                      <m:t>=</m:t>
                    </m:r>
                  </m:oMath>
                </a14:m>
                <a:r>
                  <a:rPr lang="en-US" dirty="0">
                    <a:solidFill>
                      <a:prstClr val="black"/>
                    </a:solidFill>
                  </a:rPr>
                  <a:t> </a:t>
                </a:r>
                <a:r>
                  <a:rPr lang="en-US" b="1" dirty="0">
                    <a:solidFill>
                      <a:prstClr val="black"/>
                    </a:solidFill>
                  </a:rPr>
                  <a:t>0</a:t>
                </a:r>
                <a:r>
                  <a:rPr lang="en-US" dirty="0">
                    <a:solidFill>
                      <a:prstClr val="black"/>
                    </a:solidFill>
                  </a:rPr>
                  <a:t>.</a:t>
                </a:r>
              </a:p>
              <a:p>
                <a:pPr lvl="0" defTabSz="457200">
                  <a:spcBef>
                    <a:spcPts val="1200"/>
                  </a:spcBef>
                  <a:spcAft>
                    <a:spcPts val="600"/>
                  </a:spcAft>
                </a:pPr>
                <a:r>
                  <a:rPr lang="en-US" dirty="0">
                    <a:solidFill>
                      <a:prstClr val="black"/>
                    </a:solidFill>
                  </a:rPr>
                  <a:t>A nonzero solution, in which at least one unknown is nonzero, exists if and only if rank[</a:t>
                </a:r>
                <a:r>
                  <a:rPr lang="en-US" b="1" dirty="0">
                    <a:solidFill>
                      <a:prstClr val="black"/>
                    </a:solidFill>
                  </a:rPr>
                  <a:t>A</a:t>
                </a:r>
                <a:r>
                  <a:rPr lang="en-US" dirty="0">
                    <a:solidFill>
                      <a:prstClr val="black"/>
                    </a:solidFill>
                  </a:rPr>
                  <a:t>] </a:t>
                </a:r>
                <a14:m>
                  <m:oMath xmlns:m="http://schemas.openxmlformats.org/officeDocument/2006/math">
                    <m:r>
                      <a:rPr lang="en-US" i="1" dirty="0">
                        <a:solidFill>
                          <a:prstClr val="black"/>
                        </a:solidFill>
                        <a:latin typeface="Cambria Math"/>
                      </a:rPr>
                      <m:t>&lt;</m:t>
                    </m:r>
                  </m:oMath>
                </a14:m>
                <a:r>
                  <a:rPr lang="en-US" dirty="0">
                    <a:solidFill>
                      <a:prstClr val="black"/>
                    </a:solidFill>
                  </a:rPr>
                  <a:t> </a:t>
                </a:r>
                <a:r>
                  <a:rPr lang="en-US" i="1" dirty="0">
                    <a:solidFill>
                      <a:prstClr val="black"/>
                    </a:solidFill>
                  </a:rPr>
                  <a:t>n</a:t>
                </a:r>
                <a:r>
                  <a:rPr lang="en-US" dirty="0">
                    <a:solidFill>
                      <a:prstClr val="black"/>
                    </a:solidFill>
                  </a:rPr>
                  <a:t>. </a:t>
                </a:r>
              </a:p>
              <a:p>
                <a:pPr lvl="0" defTabSz="457200">
                  <a:spcBef>
                    <a:spcPts val="1200"/>
                  </a:spcBef>
                  <a:spcAft>
                    <a:spcPts val="600"/>
                  </a:spcAft>
                </a:pPr>
                <a:r>
                  <a:rPr lang="en-US" dirty="0">
                    <a:solidFill>
                      <a:prstClr val="black"/>
                    </a:solidFill>
                  </a:rPr>
                  <a:t>If </a:t>
                </a:r>
                <a:r>
                  <a:rPr lang="en-US" i="1" dirty="0">
                    <a:solidFill>
                      <a:prstClr val="black"/>
                    </a:solidFill>
                  </a:rPr>
                  <a:t>m</a:t>
                </a:r>
                <a:r>
                  <a:rPr lang="en-US" dirty="0">
                    <a:solidFill>
                      <a:prstClr val="black"/>
                    </a:solidFill>
                  </a:rPr>
                  <a:t> </a:t>
                </a:r>
                <a14:m>
                  <m:oMath xmlns:m="http://schemas.openxmlformats.org/officeDocument/2006/math">
                    <m:r>
                      <a:rPr lang="en-US" i="1" dirty="0">
                        <a:solidFill>
                          <a:prstClr val="black"/>
                        </a:solidFill>
                        <a:latin typeface="Cambria Math"/>
                      </a:rPr>
                      <m:t>&lt;</m:t>
                    </m:r>
                  </m:oMath>
                </a14:m>
                <a:r>
                  <a:rPr lang="en-US" dirty="0">
                    <a:solidFill>
                      <a:prstClr val="black"/>
                    </a:solidFill>
                  </a:rPr>
                  <a:t> </a:t>
                </a:r>
                <a:r>
                  <a:rPr lang="en-US" i="1" dirty="0">
                    <a:solidFill>
                      <a:prstClr val="black"/>
                    </a:solidFill>
                  </a:rPr>
                  <a:t>n</a:t>
                </a:r>
                <a:r>
                  <a:rPr lang="en-US" dirty="0">
                    <a:solidFill>
                      <a:prstClr val="black"/>
                    </a:solidFill>
                  </a:rPr>
                  <a:t>, the homogeneous set always has a nonzero solution.</a:t>
                </a:r>
              </a:p>
            </p:txBody>
          </p:sp>
        </mc:Choice>
        <mc:Fallback xmlns="">
          <p:sp>
            <p:nvSpPr>
              <p:cNvPr id="3" name="Content Placeholder 2">
                <a:extLst>
                  <a:ext uri="{FF2B5EF4-FFF2-40B4-BE49-F238E27FC236}">
                    <a16:creationId xmlns:a16="http://schemas.microsoft.com/office/drawing/2014/main" id="{B4B201AB-19B6-4B09-88E3-84150C647462}"/>
                  </a:ext>
                </a:extLst>
              </p:cNvPr>
              <p:cNvSpPr>
                <a:spLocks noGrp="1" noRot="1" noChangeAspect="1" noMove="1" noResize="1" noEditPoints="1" noAdjustHandles="1" noChangeArrowheads="1" noChangeShapeType="1" noTextEdit="1"/>
              </p:cNvSpPr>
              <p:nvPr>
                <p:ph sz="quarter" idx="11"/>
              </p:nvPr>
            </p:nvSpPr>
            <p:spPr>
              <a:xfrm>
                <a:off x="342900" y="1502229"/>
                <a:ext cx="8067570" cy="4878474"/>
              </a:xfrm>
              <a:blipFill>
                <a:blip r:embed="rId3"/>
                <a:stretch>
                  <a:fillRect l="-1133" t="-112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64E2DBA-D37C-4A01-ABE4-8878D09B4FB7}"/>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346506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F2EB-FEE1-485F-A492-3C9A7D1FC30E}"/>
              </a:ext>
            </a:extLst>
          </p:cNvPr>
          <p:cNvSpPr>
            <a:spLocks noGrp="1"/>
          </p:cNvSpPr>
          <p:nvPr>
            <p:ph type="title"/>
          </p:nvPr>
        </p:nvSpPr>
        <p:spPr/>
        <p:txBody>
          <a:bodyPr/>
          <a:lstStyle/>
          <a:p>
            <a:r>
              <a:rPr lang="en-US" dirty="0"/>
              <a:t>Homogeneous Case </a:t>
            </a:r>
            <a:endParaRPr lang="en-US" sz="1200" dirty="0"/>
          </a:p>
        </p:txBody>
      </p:sp>
      <p:sp>
        <p:nvSpPr>
          <p:cNvPr id="3" name="Content Placeholder 2">
            <a:extLst>
              <a:ext uri="{FF2B5EF4-FFF2-40B4-BE49-F238E27FC236}">
                <a16:creationId xmlns:a16="http://schemas.microsoft.com/office/drawing/2014/main" id="{4388438B-F168-492C-A75B-7581A54C0CC8}"/>
              </a:ext>
            </a:extLst>
          </p:cNvPr>
          <p:cNvSpPr>
            <a:spLocks noGrp="1"/>
          </p:cNvSpPr>
          <p:nvPr>
            <p:ph sz="quarter" idx="11"/>
          </p:nvPr>
        </p:nvSpPr>
        <p:spPr>
          <a:xfrm>
            <a:off x="342900" y="1499615"/>
            <a:ext cx="8458200" cy="473503"/>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If the number of equations equals the number of unknowns and if</a:t>
            </a:r>
          </a:p>
        </p:txBody>
      </p:sp>
      <p:graphicFrame>
        <p:nvGraphicFramePr>
          <p:cNvPr id="12" name="Object 11">
            <a:extLst>
              <a:ext uri="{FF2B5EF4-FFF2-40B4-BE49-F238E27FC236}">
                <a16:creationId xmlns:a16="http://schemas.microsoft.com/office/drawing/2014/main" id="{39E378EA-6C27-4B2A-B947-A1C8BBED1AF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893720155"/>
              </p:ext>
            </p:extLst>
          </p:nvPr>
        </p:nvGraphicFramePr>
        <p:xfrm>
          <a:off x="406565" y="1873754"/>
          <a:ext cx="1017421" cy="508711"/>
        </p:xfrm>
        <a:graphic>
          <a:graphicData uri="http://schemas.openxmlformats.org/presentationml/2006/ole">
            <mc:AlternateContent xmlns:mc="http://schemas.openxmlformats.org/markup-compatibility/2006">
              <mc:Choice xmlns:v="urn:schemas-microsoft-com:vml" Requires="v">
                <p:oleObj name="Equation" r:id="rId2" imgW="507960" imgH="253800" progId="Equation.DSMT4">
                  <p:embed/>
                </p:oleObj>
              </mc:Choice>
              <mc:Fallback>
                <p:oleObj name="Equation" r:id="rId2" imgW="507960" imgH="253800" progId="Equation.DSMT4">
                  <p:embed/>
                  <p:pic>
                    <p:nvPicPr>
                      <p:cNvPr id="0" name=""/>
                      <p:cNvPicPr/>
                      <p:nvPr/>
                    </p:nvPicPr>
                    <p:blipFill>
                      <a:blip r:embed="rId3"/>
                      <a:stretch>
                        <a:fillRect/>
                      </a:stretch>
                    </p:blipFill>
                    <p:spPr>
                      <a:xfrm>
                        <a:off x="406565" y="1873754"/>
                        <a:ext cx="1017421" cy="508711"/>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CBA5943-DC28-4675-8852-3195F7FEDF1F}"/>
              </a:ext>
            </a:extLst>
          </p:cNvPr>
          <p:cNvSpPr>
            <a:spLocks noGrp="1"/>
          </p:cNvSpPr>
          <p:nvPr>
            <p:ph sz="quarter" idx="14"/>
          </p:nvPr>
        </p:nvSpPr>
        <p:spPr>
          <a:xfrm>
            <a:off x="1373744" y="1876327"/>
            <a:ext cx="6630656" cy="418213"/>
          </a:xfrm>
        </p:spPr>
        <p:txBody>
          <a:bodyPr>
            <a:normAutofit fontScale="92500" lnSpcReduction="10000"/>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then the equation set has a solution and it is unique.</a:t>
            </a:r>
          </a:p>
        </p:txBody>
      </p:sp>
      <p:sp>
        <p:nvSpPr>
          <p:cNvPr id="5" name="Content Placeholder 4">
            <a:extLst>
              <a:ext uri="{FF2B5EF4-FFF2-40B4-BE49-F238E27FC236}">
                <a16:creationId xmlns:a16="http://schemas.microsoft.com/office/drawing/2014/main" id="{68E0BAC1-589E-490C-9DE6-C9D3ECDCAB1E}"/>
              </a:ext>
            </a:extLst>
          </p:cNvPr>
          <p:cNvSpPr>
            <a:spLocks noGrp="1"/>
          </p:cNvSpPr>
          <p:nvPr>
            <p:ph sz="quarter" idx="15"/>
          </p:nvPr>
        </p:nvSpPr>
        <p:spPr>
          <a:xfrm>
            <a:off x="342900" y="2696459"/>
            <a:ext cx="531307" cy="428979"/>
          </a:xfrm>
        </p:spPr>
        <p:txBody>
          <a:bodyPr>
            <a:normAutofit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a:t>
            </a:r>
            <a:endParaRPr lang="en-US" dirty="0"/>
          </a:p>
        </p:txBody>
      </p:sp>
      <p:graphicFrame>
        <p:nvGraphicFramePr>
          <p:cNvPr id="13" name="Object 12">
            <a:extLst>
              <a:ext uri="{FF2B5EF4-FFF2-40B4-BE49-F238E27FC236}">
                <a16:creationId xmlns:a16="http://schemas.microsoft.com/office/drawing/2014/main" id="{33E0117D-F6C0-4682-9E2F-6F3DA74FECC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2999777"/>
              </p:ext>
            </p:extLst>
          </p:nvPr>
        </p:nvGraphicFramePr>
        <p:xfrm>
          <a:off x="703669" y="2698886"/>
          <a:ext cx="947318" cy="512064"/>
        </p:xfrm>
        <a:graphic>
          <a:graphicData uri="http://schemas.openxmlformats.org/presentationml/2006/ole">
            <mc:AlternateContent xmlns:mc="http://schemas.openxmlformats.org/markup-compatibility/2006">
              <mc:Choice xmlns:v="urn:schemas-microsoft-com:vml" Requires="v">
                <p:oleObj name="Equation" r:id="rId4" imgW="469800" imgH="253800" progId="Equation.DSMT4">
                  <p:embed/>
                </p:oleObj>
              </mc:Choice>
              <mc:Fallback>
                <p:oleObj name="Equation" r:id="rId4" imgW="469800" imgH="253800" progId="Equation.DSMT4">
                  <p:embed/>
                  <p:pic>
                    <p:nvPicPr>
                      <p:cNvPr id="0" name=""/>
                      <p:cNvPicPr/>
                      <p:nvPr/>
                    </p:nvPicPr>
                    <p:blipFill>
                      <a:blip r:embed="rId5"/>
                      <a:stretch>
                        <a:fillRect/>
                      </a:stretch>
                    </p:blipFill>
                    <p:spPr>
                      <a:xfrm>
                        <a:off x="703669" y="2698886"/>
                        <a:ext cx="947318" cy="51206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DCEA8EE-4057-43E9-A817-801182ED82A4}"/>
              </a:ext>
            </a:extLst>
          </p:cNvPr>
          <p:cNvSpPr>
            <a:spLocks noGrp="1"/>
          </p:cNvSpPr>
          <p:nvPr>
            <p:ph sz="quarter" idx="16"/>
          </p:nvPr>
        </p:nvSpPr>
        <p:spPr>
          <a:xfrm>
            <a:off x="1571242" y="2693486"/>
            <a:ext cx="7123025" cy="473502"/>
          </a:xfrm>
        </p:spPr>
        <p:txBody>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 if the number of equations does not equal the number</a:t>
            </a:r>
            <a:endParaRPr lang="en-US" dirty="0"/>
          </a:p>
        </p:txBody>
      </p:sp>
      <p:sp>
        <p:nvSpPr>
          <p:cNvPr id="7" name="Content Placeholder 6">
            <a:extLst>
              <a:ext uri="{FF2B5EF4-FFF2-40B4-BE49-F238E27FC236}">
                <a16:creationId xmlns:a16="http://schemas.microsoft.com/office/drawing/2014/main" id="{47B04F80-D2DE-4084-841C-CE1AF974C68D}"/>
              </a:ext>
            </a:extLst>
          </p:cNvPr>
          <p:cNvSpPr>
            <a:spLocks noGrp="1"/>
          </p:cNvSpPr>
          <p:nvPr>
            <p:ph sz="quarter" idx="17"/>
          </p:nvPr>
        </p:nvSpPr>
        <p:spPr>
          <a:xfrm>
            <a:off x="342900" y="3082116"/>
            <a:ext cx="8458200" cy="977415"/>
          </a:xfrm>
        </p:spPr>
        <p:txBody>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 unknowns, then you must use the methods presented in Sections 8.3 or 8.4.</a:t>
            </a:r>
            <a:endParaRPr lang="en-US" dirty="0"/>
          </a:p>
        </p:txBody>
      </p:sp>
      <p:sp>
        <p:nvSpPr>
          <p:cNvPr id="8" name="Content Placeholder 7" hidden="1">
            <a:extLst>
              <a:ext uri="{FF2B5EF4-FFF2-40B4-BE49-F238E27FC236}">
                <a16:creationId xmlns:a16="http://schemas.microsoft.com/office/drawing/2014/main" id="{85AD4D34-5B3A-44BC-B83F-D2BA8F382F1E}"/>
              </a:ext>
            </a:extLst>
          </p:cNvPr>
          <p:cNvSpPr>
            <a:spLocks noGrp="1"/>
          </p:cNvSpPr>
          <p:nvPr>
            <p:ph sz="quarter" idx="18"/>
          </p:nvPr>
        </p:nvSpPr>
        <p:spPr/>
        <p:txBody>
          <a:bodyPr/>
          <a:lstStyle/>
          <a:p>
            <a:endParaRPr lang="en-US"/>
          </a:p>
        </p:txBody>
      </p:sp>
      <p:sp>
        <p:nvSpPr>
          <p:cNvPr id="11" name="Slide Number Placeholder 10">
            <a:extLst>
              <a:ext uri="{FF2B5EF4-FFF2-40B4-BE49-F238E27FC236}">
                <a16:creationId xmlns:a16="http://schemas.microsoft.com/office/drawing/2014/main" id="{80B55C4D-178F-4DBE-9D29-A52E8935ECC9}"/>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396787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7344-BEE6-4397-AEF8-3C58510EF864}"/>
              </a:ext>
            </a:extLst>
          </p:cNvPr>
          <p:cNvSpPr>
            <a:spLocks noGrp="1"/>
          </p:cNvSpPr>
          <p:nvPr>
            <p:ph type="title"/>
          </p:nvPr>
        </p:nvSpPr>
        <p:spPr/>
        <p:txBody>
          <a:bodyPr/>
          <a:lstStyle/>
          <a:p>
            <a:r>
              <a:rPr lang="en-US" dirty="0"/>
              <a:t>Homogeneous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16589-1CF3-4FDE-B39E-C18A62BFCED5}"/>
                  </a:ext>
                </a:extLst>
              </p:cNvPr>
              <p:cNvSpPr>
                <a:spLocks noGrp="1"/>
              </p:cNvSpPr>
              <p:nvPr>
                <p:ph sz="quarter" idx="11"/>
              </p:nvPr>
            </p:nvSpPr>
            <p:spPr>
              <a:xfrm>
                <a:off x="342900" y="1499616"/>
                <a:ext cx="7675685" cy="4152660"/>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Consider the following set of </a:t>
                </a:r>
                <a:r>
                  <a:rPr kumimoji="0" lang="en-US" sz="2400" b="0" i="1" u="none" strike="noStrike" kern="1200" cap="none" spc="0" normalizeH="0" baseline="0" noProof="0" dirty="0">
                    <a:ln>
                      <a:noFill/>
                    </a:ln>
                    <a:solidFill>
                      <a:prstClr val="black"/>
                    </a:solidFill>
                    <a:effectLst/>
                    <a:uLnTx/>
                    <a:uFillTx/>
                  </a:rPr>
                  <a:t>homogeneous equations </a:t>
                </a:r>
                <a:r>
                  <a:rPr kumimoji="0" lang="en-US" sz="2400" b="0" i="0" u="none" strike="noStrike" kern="1200" cap="none" spc="0" normalizeH="0" baseline="0" noProof="0" dirty="0">
                    <a:ln>
                      <a:noFill/>
                    </a:ln>
                    <a:solidFill>
                      <a:prstClr val="black"/>
                    </a:solidFill>
                    <a:effectLst/>
                    <a:uLnTx/>
                    <a:uFillTx/>
                  </a:rPr>
                  <a:t>(which means that their right sides are all zero)</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6</a:t>
                </a:r>
                <a:r>
                  <a:rPr kumimoji="0" lang="en-US" sz="24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a:t>
                </a:r>
                <a:r>
                  <a:rPr kumimoji="0" lang="en-US" sz="2400" b="0" i="1" u="none" strike="noStrike" kern="1200" cap="none" spc="0" normalizeH="0" baseline="0" noProof="0" dirty="0">
                    <a:ln>
                      <a:noFill/>
                    </a:ln>
                    <a:solidFill>
                      <a:prstClr val="black"/>
                    </a:solidFill>
                    <a:effectLst/>
                    <a:uLnTx/>
                    <a:uFillTx/>
                  </a:rPr>
                  <a:t>ay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0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2</a:t>
                </a:r>
                <a:r>
                  <a:rPr kumimoji="0" lang="en-US" sz="24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4</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0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where </a:t>
                </a:r>
                <a:r>
                  <a:rPr kumimoji="0" lang="en-US" sz="2400" b="0" i="1" u="none" strike="noStrike" kern="1200" cap="none" spc="0" normalizeH="0" baseline="0" noProof="0" dirty="0">
                    <a:ln>
                      <a:noFill/>
                    </a:ln>
                    <a:solidFill>
                      <a:prstClr val="black"/>
                    </a:solidFill>
                    <a:effectLst/>
                    <a:uLnTx/>
                    <a:uFillTx/>
                  </a:rPr>
                  <a:t>a </a:t>
                </a:r>
                <a:r>
                  <a:rPr kumimoji="0" lang="en-US" sz="2400" b="0" i="0" u="none" strike="noStrike" kern="1200" cap="none" spc="0" normalizeH="0" baseline="0" noProof="0" dirty="0">
                    <a:ln>
                      <a:noFill/>
                    </a:ln>
                    <a:solidFill>
                      <a:prstClr val="black"/>
                    </a:solidFill>
                    <a:effectLst/>
                    <a:uLnTx/>
                    <a:uFillTx/>
                  </a:rPr>
                  <a:t>is a parameter. Multiply the second equation by 3 and subtract the result from the first equation to obtain</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a:t>
                </a:r>
                <a:r>
                  <a:rPr kumimoji="0" lang="en-US" sz="2400" b="0" i="1" u="none" strike="noStrike" kern="1200" cap="none" spc="0" normalizeH="0" baseline="0" noProof="0" dirty="0">
                    <a:ln>
                      <a:noFill/>
                    </a:ln>
                    <a:solidFill>
                      <a:prstClr val="black"/>
                    </a:solidFill>
                    <a:effectLst/>
                    <a:uLnTx/>
                    <a:uFillTx/>
                  </a:rPr>
                  <a:t>a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12)</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0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The solution is </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0 </a:t>
                </a:r>
                <a:r>
                  <a:rPr kumimoji="0" lang="en-US" sz="2400" b="0" i="1" u="none" strike="noStrike" kern="1200" cap="none" spc="0" normalizeH="0" baseline="0" noProof="0" dirty="0">
                    <a:ln>
                      <a:noFill/>
                    </a:ln>
                    <a:solidFill>
                      <a:prstClr val="black"/>
                    </a:solidFill>
                    <a:effectLst/>
                    <a:uLnTx/>
                    <a:uFillTx/>
                  </a:rPr>
                  <a:t>only if</a:t>
                </a:r>
                <a:endParaRPr kumimoji="0" lang="en-US" sz="2400" b="0" i="0" u="none" strike="noStrike" kern="1200" cap="none" spc="0" normalizeH="0" baseline="0" noProof="0" dirty="0">
                  <a:ln>
                    <a:noFill/>
                  </a:ln>
                  <a:solidFill>
                    <a:prstClr val="black"/>
                  </a:solidFill>
                  <a:effectLst/>
                  <a:uLnTx/>
                  <a:uFillTx/>
                </a:endParaRPr>
              </a:p>
            </p:txBody>
          </p:sp>
        </mc:Choice>
        <mc:Fallback xmlns="">
          <p:sp>
            <p:nvSpPr>
              <p:cNvPr id="3" name="Content Placeholder 2">
                <a:extLst>
                  <a:ext uri="{FF2B5EF4-FFF2-40B4-BE49-F238E27FC236}">
                    <a16:creationId xmlns:a16="http://schemas.microsoft.com/office/drawing/2014/main" id="{9D216589-1CF3-4FDE-B39E-C18A62BFCED5}"/>
                  </a:ext>
                </a:extLst>
              </p:cNvPr>
              <p:cNvSpPr>
                <a:spLocks noGrp="1" noRot="1" noChangeAspect="1" noMove="1" noResize="1" noEditPoints="1" noAdjustHandles="1" noChangeArrowheads="1" noChangeShapeType="1" noTextEdit="1"/>
              </p:cNvSpPr>
              <p:nvPr>
                <p:ph sz="quarter" idx="11"/>
              </p:nvPr>
            </p:nvSpPr>
            <p:spPr>
              <a:xfrm>
                <a:off x="342900" y="1499616"/>
                <a:ext cx="7675685" cy="4152660"/>
              </a:xfrm>
              <a:blipFill>
                <a:blip r:embed="rId2"/>
                <a:stretch>
                  <a:fillRect l="-1191" t="-2056"/>
                </a:stretch>
              </a:blipFill>
            </p:spPr>
            <p:txBody>
              <a:bodyPr/>
              <a:lstStyle/>
              <a:p>
                <a:r>
                  <a:rPr lang="en-US">
                    <a:noFill/>
                  </a:rPr>
                  <a:t> </a:t>
                </a:r>
              </a:p>
            </p:txBody>
          </p:sp>
        </mc:Fallback>
      </mc:AlternateContent>
      <p:graphicFrame>
        <p:nvGraphicFramePr>
          <p:cNvPr id="12" name="Object 11">
            <a:extLst>
              <a:ext uri="{FF2B5EF4-FFF2-40B4-BE49-F238E27FC236}">
                <a16:creationId xmlns:a16="http://schemas.microsoft.com/office/drawing/2014/main" id="{1740B2C9-1037-460A-8518-E5540C25199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8115009"/>
              </p:ext>
            </p:extLst>
          </p:nvPr>
        </p:nvGraphicFramePr>
        <p:xfrm>
          <a:off x="3888232" y="5265515"/>
          <a:ext cx="331144" cy="356616"/>
        </p:xfrm>
        <a:graphic>
          <a:graphicData uri="http://schemas.openxmlformats.org/presentationml/2006/ole">
            <mc:AlternateContent xmlns:mc="http://schemas.openxmlformats.org/markup-compatibility/2006">
              <mc:Choice xmlns:v="urn:schemas-microsoft-com:vml" Requires="v">
                <p:oleObj name="Equation" r:id="rId3" imgW="164880" imgH="177480" progId="Equation.DSMT4">
                  <p:embed/>
                </p:oleObj>
              </mc:Choice>
              <mc:Fallback>
                <p:oleObj name="Equation" r:id="rId3" imgW="164880" imgH="177480" progId="Equation.DSMT4">
                  <p:embed/>
                  <p:pic>
                    <p:nvPicPr>
                      <p:cNvPr id="0" name=""/>
                      <p:cNvPicPr/>
                      <p:nvPr/>
                    </p:nvPicPr>
                    <p:blipFill>
                      <a:blip r:embed="rId4"/>
                      <a:stretch>
                        <a:fillRect/>
                      </a:stretch>
                    </p:blipFill>
                    <p:spPr>
                      <a:xfrm>
                        <a:off x="3888232" y="5265515"/>
                        <a:ext cx="331144" cy="35661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4700759-F87F-4D0A-8450-EFEE9F6608FB}"/>
                  </a:ext>
                </a:extLst>
              </p:cNvPr>
              <p:cNvSpPr>
                <a:spLocks noGrp="1"/>
              </p:cNvSpPr>
              <p:nvPr>
                <p:ph sz="quarter" idx="14"/>
              </p:nvPr>
            </p:nvSpPr>
            <p:spPr>
              <a:xfrm>
                <a:off x="4128939" y="5209845"/>
                <a:ext cx="3274507" cy="442430"/>
              </a:xfrm>
            </p:spPr>
            <p:txBody>
              <a:bodyPr>
                <a:normAutofit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 if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12, there is an</a:t>
                </a:r>
                <a:endParaRPr lang="en-US" dirty="0"/>
              </a:p>
            </p:txBody>
          </p:sp>
        </mc:Choice>
        <mc:Fallback xmlns="">
          <p:sp>
            <p:nvSpPr>
              <p:cNvPr id="4" name="Content Placeholder 3">
                <a:extLst>
                  <a:ext uri="{FF2B5EF4-FFF2-40B4-BE49-F238E27FC236}">
                    <a16:creationId xmlns:a16="http://schemas.microsoft.com/office/drawing/2014/main" id="{74700759-F87F-4D0A-8450-EFEE9F6608FB}"/>
                  </a:ext>
                </a:extLst>
              </p:cNvPr>
              <p:cNvSpPr>
                <a:spLocks noGrp="1" noRot="1" noChangeAspect="1" noMove="1" noResize="1" noEditPoints="1" noAdjustHandles="1" noChangeArrowheads="1" noChangeShapeType="1" noTextEdit="1"/>
              </p:cNvSpPr>
              <p:nvPr>
                <p:ph sz="quarter" idx="14"/>
              </p:nvPr>
            </p:nvSpPr>
            <p:spPr>
              <a:xfrm>
                <a:off x="4128939" y="5209845"/>
                <a:ext cx="3274507" cy="442430"/>
              </a:xfrm>
              <a:blipFill>
                <a:blip r:embed="rId5"/>
                <a:stretch>
                  <a:fillRect l="-2793" t="-19444"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DFD2ECA-44CC-4D55-A6BD-D10D05EFCFB4}"/>
                  </a:ext>
                </a:extLst>
              </p:cNvPr>
              <p:cNvSpPr>
                <a:spLocks noGrp="1"/>
              </p:cNvSpPr>
              <p:nvPr>
                <p:ph sz="quarter" idx="15"/>
              </p:nvPr>
            </p:nvSpPr>
            <p:spPr>
              <a:xfrm>
                <a:off x="342900" y="5566364"/>
                <a:ext cx="7263702" cy="442430"/>
              </a:xfrm>
            </p:spPr>
            <p:txBody>
              <a:bodyPr>
                <a:normAutofit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infinite number of solutions for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where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dirty="0"/>
              </a:p>
            </p:txBody>
          </p:sp>
        </mc:Choice>
        <mc:Fallback xmlns="">
          <p:sp>
            <p:nvSpPr>
              <p:cNvPr id="5" name="Content Placeholder 4">
                <a:extLst>
                  <a:ext uri="{FF2B5EF4-FFF2-40B4-BE49-F238E27FC236}">
                    <a16:creationId xmlns:a16="http://schemas.microsoft.com/office/drawing/2014/main" id="{8DFD2ECA-44CC-4D55-A6BD-D10D05EFCFB4}"/>
                  </a:ext>
                </a:extLst>
              </p:cNvPr>
              <p:cNvSpPr>
                <a:spLocks noGrp="1" noRot="1" noChangeAspect="1" noMove="1" noResize="1" noEditPoints="1" noAdjustHandles="1" noChangeArrowheads="1" noChangeShapeType="1" noTextEdit="1"/>
              </p:cNvSpPr>
              <p:nvPr>
                <p:ph sz="quarter" idx="15"/>
              </p:nvPr>
            </p:nvSpPr>
            <p:spPr>
              <a:xfrm>
                <a:off x="342900" y="5566364"/>
                <a:ext cx="7263702" cy="442430"/>
              </a:xfrm>
              <a:blipFill>
                <a:blip r:embed="rId6"/>
                <a:stretch>
                  <a:fillRect l="-1258" t="-19178" b="-26027"/>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A350AF94-4D69-48A3-A7B9-A75AF95440EC}"/>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208377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73F0EF5-57E5-4BE3-9FB6-176F3B3038D6}"/>
              </a:ext>
            </a:extLst>
          </p:cNvPr>
          <p:cNvSpPr>
            <a:spLocks noGrp="1"/>
          </p:cNvSpPr>
          <p:nvPr>
            <p:ph type="title"/>
          </p:nvPr>
        </p:nvSpPr>
        <p:spPr/>
        <p:txBody>
          <a:bodyPr/>
          <a:lstStyle/>
          <a:p>
            <a:r>
              <a:rPr lang="en-US" dirty="0"/>
              <a:t>Left-Division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18E806-2D69-46CF-BD90-FCC2210C4993}"/>
                  </a:ext>
                </a:extLst>
              </p:cNvPr>
              <p:cNvSpPr>
                <a:spLocks noGrp="1"/>
              </p:cNvSpPr>
              <p:nvPr>
                <p:ph sz="quarter" idx="11"/>
              </p:nvPr>
            </p:nvSpPr>
            <p:spPr>
              <a:xfrm>
                <a:off x="342900" y="1177377"/>
                <a:ext cx="8639352" cy="4968909"/>
              </a:xfrm>
            </p:spPr>
            <p:txBody>
              <a:bodyPr>
                <a:normAutofit fontScale="92500"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MATLAB provides the </a:t>
                </a:r>
                <a:r>
                  <a:rPr kumimoji="0" lang="en-US" sz="2400" b="0" i="1" u="none" strike="noStrike" kern="1200" cap="none" spc="0" normalizeH="0" baseline="0" noProof="0" dirty="0">
                    <a:ln>
                      <a:noFill/>
                    </a:ln>
                    <a:solidFill>
                      <a:prstClr val="black"/>
                    </a:solidFill>
                    <a:effectLst/>
                    <a:uLnTx/>
                    <a:uFillTx/>
                    <a:ea typeface="+mn-ea"/>
                  </a:rPr>
                  <a:t>left-division </a:t>
                </a:r>
                <a:r>
                  <a:rPr kumimoji="0" lang="en-US" sz="2400" b="0" i="0" u="none" strike="noStrike" kern="1200" cap="none" spc="0" normalizeH="0" baseline="0" noProof="0" dirty="0">
                    <a:ln>
                      <a:noFill/>
                    </a:ln>
                    <a:solidFill>
                      <a:prstClr val="black"/>
                    </a:solidFill>
                    <a:effectLst/>
                    <a:uLnTx/>
                    <a:uFillTx/>
                    <a:ea typeface="+mn-ea"/>
                  </a:rPr>
                  <a:t>method for solving the equation set </a:t>
                </a:r>
                <a:r>
                  <a:rPr kumimoji="0" lang="en-US" sz="2400" b="1" i="0" u="none" strike="noStrike" kern="1200" cap="none" spc="0" normalizeH="0" baseline="0" noProof="0" dirty="0">
                    <a:ln>
                      <a:noFill/>
                    </a:ln>
                    <a:solidFill>
                      <a:prstClr val="black"/>
                    </a:solidFill>
                    <a:effectLst/>
                    <a:uLnTx/>
                    <a:uFillTx/>
                    <a:ea typeface="+mn-ea"/>
                  </a:rPr>
                  <a:t>Ax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1" i="0" u="none" strike="noStrike" kern="1200" cap="none" spc="0" normalizeH="0" baseline="0" noProof="0" dirty="0">
                    <a:ln>
                      <a:noFill/>
                    </a:ln>
                    <a:solidFill>
                      <a:prstClr val="black"/>
                    </a:solidFill>
                    <a:effectLst/>
                    <a:uLnTx/>
                    <a:uFillTx/>
                    <a:ea typeface="+mn-ea"/>
                  </a:rPr>
                  <a:t>b</a:t>
                </a:r>
                <a:r>
                  <a:rPr kumimoji="0" lang="en-US" sz="2400" b="0" i="0" u="none" strike="noStrike" kern="1200" cap="none" spc="0" normalizeH="0" baseline="0" noProof="0" dirty="0">
                    <a:ln>
                      <a:noFill/>
                    </a:ln>
                    <a:solidFill>
                      <a:prstClr val="black"/>
                    </a:solidFill>
                    <a:effectLst/>
                    <a:uLnTx/>
                    <a:uFillTx/>
                    <a:ea typeface="+mn-ea"/>
                  </a:rPr>
                  <a:t>. The left-division method is based on Gauss elimination. (Section 8.2)  To use the left-division method to solve for </a:t>
                </a:r>
                <a:r>
                  <a:rPr kumimoji="0" lang="en-US" sz="2400" b="1" i="0" u="none" strike="noStrike" kern="1200" cap="none" spc="0" normalizeH="0" baseline="0" noProof="0" dirty="0">
                    <a:ln>
                      <a:noFill/>
                    </a:ln>
                    <a:solidFill>
                      <a:prstClr val="black"/>
                    </a:solidFill>
                    <a:effectLst/>
                    <a:uLnTx/>
                    <a:uFillTx/>
                    <a:ea typeface="+mn-ea"/>
                  </a:rPr>
                  <a:t>x</a:t>
                </a:r>
                <a:r>
                  <a:rPr kumimoji="0" lang="en-US" sz="2400" b="0" i="0" u="none" strike="noStrike" kern="1200" cap="none" spc="0" normalizeH="0" baseline="0" noProof="0" dirty="0">
                    <a:ln>
                      <a:noFill/>
                    </a:ln>
                    <a:solidFill>
                      <a:prstClr val="black"/>
                    </a:solidFill>
                    <a:effectLst/>
                    <a:uLnTx/>
                    <a:uFillTx/>
                    <a:ea typeface="+mn-ea"/>
                  </a:rPr>
                  <a:t>, type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A\b</a:t>
                </a:r>
                <a:r>
                  <a:rPr kumimoji="0" lang="en-US" sz="2400" b="0" i="0" u="none" strike="noStrike" kern="1200" cap="none" spc="0" normalizeH="0" baseline="0" noProof="0" dirty="0">
                    <a:ln>
                      <a:noFill/>
                    </a:ln>
                    <a:solidFill>
                      <a:prstClr val="black"/>
                    </a:solidFill>
                    <a:effectLst/>
                    <a:uLnTx/>
                    <a:uFillTx/>
                    <a:ea typeface="+mn-ea"/>
                  </a:rPr>
                  <a:t>.  For example,</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400" b="0" i="0" u="none" strike="noStrike" kern="1200" cap="none" spc="0" normalizeH="0" baseline="0" noProof="0" dirty="0">
                  <a:ln>
                    <a:noFill/>
                  </a:ln>
                  <a:solidFill>
                    <a:prstClr val="black"/>
                  </a:solidFill>
                  <a:effectLst/>
                  <a:uLnTx/>
                  <a:uFillTx/>
                  <a:ea typeface="+mn-ea"/>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&gt;&gt; A = [6, -10; 3, -4]; b = [2; 5];</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&gt;&gt; x = A\b</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	7		4</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This method also works in some cases where the number of unknowns does not equal the number of equations.</a:t>
                </a:r>
              </a:p>
            </p:txBody>
          </p:sp>
        </mc:Choice>
        <mc:Fallback xmlns="">
          <p:sp>
            <p:nvSpPr>
              <p:cNvPr id="3" name="Content Placeholder 2">
                <a:extLst>
                  <a:ext uri="{FF2B5EF4-FFF2-40B4-BE49-F238E27FC236}">
                    <a16:creationId xmlns:a16="http://schemas.microsoft.com/office/drawing/2014/main" id="{2418E806-2D69-46CF-BD90-FCC2210C4993}"/>
                  </a:ext>
                </a:extLst>
              </p:cNvPr>
              <p:cNvSpPr>
                <a:spLocks noGrp="1" noRot="1" noChangeAspect="1" noMove="1" noResize="1" noEditPoints="1" noAdjustHandles="1" noChangeArrowheads="1" noChangeShapeType="1" noTextEdit="1"/>
              </p:cNvSpPr>
              <p:nvPr>
                <p:ph sz="quarter" idx="11"/>
              </p:nvPr>
            </p:nvSpPr>
            <p:spPr>
              <a:xfrm>
                <a:off x="342900" y="1177377"/>
                <a:ext cx="8639352" cy="4968909"/>
              </a:xfrm>
              <a:blipFill>
                <a:blip r:embed="rId2"/>
                <a:stretch>
                  <a:fillRect l="-917" t="-1472" r="-141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3696CF51-884B-4369-BEF9-A013F36E8AE0}"/>
              </a:ext>
            </a:extLst>
          </p:cNvPr>
          <p:cNvSpPr>
            <a:spLocks noGrp="1"/>
          </p:cNvSpPr>
          <p:nvPr>
            <p:ph type="sldNum" sz="quarter" idx="10"/>
          </p:nvPr>
        </p:nvSpPr>
        <p:spPr/>
        <p:txBody>
          <a:bodyPr/>
          <a:lstStyle/>
          <a:p>
            <a:fld id="{68151E55-6873-49E2-B8D5-2F265E6F1973}" type="slidenum">
              <a:rPr lang="en-US" smtClean="0"/>
              <a:t>15</a:t>
            </a:fld>
            <a:endParaRPr lang="en-US" dirty="0"/>
          </a:p>
        </p:txBody>
      </p:sp>
      <p:pic>
        <p:nvPicPr>
          <p:cNvPr id="4" name="Picture 3">
            <a:extLst>
              <a:ext uri="{FF2B5EF4-FFF2-40B4-BE49-F238E27FC236}">
                <a16:creationId xmlns:a16="http://schemas.microsoft.com/office/drawing/2014/main" id="{177F98A0-3535-83D9-2F7E-0C51E0A3CCB4}"/>
              </a:ext>
            </a:extLst>
          </p:cNvPr>
          <p:cNvPicPr>
            <a:picLocks noChangeAspect="1"/>
          </p:cNvPicPr>
          <p:nvPr/>
        </p:nvPicPr>
        <p:blipFill>
          <a:blip r:embed="rId3"/>
          <a:stretch>
            <a:fillRect/>
          </a:stretch>
        </p:blipFill>
        <p:spPr>
          <a:xfrm>
            <a:off x="2941971" y="2133850"/>
            <a:ext cx="3019425" cy="809625"/>
          </a:xfrm>
          <a:prstGeom prst="rect">
            <a:avLst/>
          </a:prstGeom>
        </p:spPr>
      </p:pic>
    </p:spTree>
    <p:extLst>
      <p:ext uri="{BB962C8B-B14F-4D97-AF65-F5344CB8AC3E}">
        <p14:creationId xmlns:p14="http://schemas.microsoft.com/office/powerpoint/2010/main" val="36222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9657-F032-8B54-762E-BCE7AF6D13DC}"/>
              </a:ext>
            </a:extLst>
          </p:cNvPr>
          <p:cNvSpPr>
            <a:spLocks noGrp="1"/>
          </p:cNvSpPr>
          <p:nvPr>
            <p:ph type="title"/>
          </p:nvPr>
        </p:nvSpPr>
        <p:spPr/>
        <p:txBody>
          <a:bodyPr/>
          <a:lstStyle/>
          <a:p>
            <a:r>
              <a:rPr lang="en-US" dirty="0"/>
              <a:t>Example</a:t>
            </a:r>
          </a:p>
        </p:txBody>
      </p:sp>
      <p:sp>
        <p:nvSpPr>
          <p:cNvPr id="6" name="Slide Number Placeholder 5">
            <a:extLst>
              <a:ext uri="{FF2B5EF4-FFF2-40B4-BE49-F238E27FC236}">
                <a16:creationId xmlns:a16="http://schemas.microsoft.com/office/drawing/2014/main" id="{CB564485-274B-CDDD-1567-6CA0A416FAAE}"/>
              </a:ext>
            </a:extLst>
          </p:cNvPr>
          <p:cNvSpPr>
            <a:spLocks noGrp="1"/>
          </p:cNvSpPr>
          <p:nvPr>
            <p:ph type="sldNum" sz="quarter" idx="10"/>
          </p:nvPr>
        </p:nvSpPr>
        <p:spPr/>
        <p:txBody>
          <a:bodyPr/>
          <a:lstStyle/>
          <a:p>
            <a:fld id="{68151E55-6873-49E2-B8D5-2F265E6F1973}" type="slidenum">
              <a:rPr lang="en-US" smtClean="0"/>
              <a:t>16</a:t>
            </a:fld>
            <a:endParaRPr lang="en-US" dirty="0"/>
          </a:p>
        </p:txBody>
      </p:sp>
      <p:pic>
        <p:nvPicPr>
          <p:cNvPr id="8" name="Picture 7">
            <a:extLst>
              <a:ext uri="{FF2B5EF4-FFF2-40B4-BE49-F238E27FC236}">
                <a16:creationId xmlns:a16="http://schemas.microsoft.com/office/drawing/2014/main" id="{DF7B668E-B01A-B96A-12E4-45FBBB3DC7FF}"/>
              </a:ext>
            </a:extLst>
          </p:cNvPr>
          <p:cNvPicPr>
            <a:picLocks noChangeAspect="1"/>
          </p:cNvPicPr>
          <p:nvPr/>
        </p:nvPicPr>
        <p:blipFill>
          <a:blip r:embed="rId2"/>
          <a:stretch>
            <a:fillRect/>
          </a:stretch>
        </p:blipFill>
        <p:spPr>
          <a:xfrm>
            <a:off x="814555" y="1341987"/>
            <a:ext cx="7514890" cy="4763252"/>
          </a:xfrm>
          <a:prstGeom prst="rect">
            <a:avLst/>
          </a:prstGeom>
        </p:spPr>
      </p:pic>
    </p:spTree>
    <p:extLst>
      <p:ext uri="{BB962C8B-B14F-4D97-AF65-F5344CB8AC3E}">
        <p14:creationId xmlns:p14="http://schemas.microsoft.com/office/powerpoint/2010/main" val="19639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564485-274B-CDDD-1567-6CA0A416FAAE}"/>
              </a:ext>
            </a:extLst>
          </p:cNvPr>
          <p:cNvSpPr>
            <a:spLocks noGrp="1"/>
          </p:cNvSpPr>
          <p:nvPr>
            <p:ph type="sldNum" sz="quarter" idx="10"/>
          </p:nvPr>
        </p:nvSpPr>
        <p:spPr/>
        <p:txBody>
          <a:bodyPr/>
          <a:lstStyle/>
          <a:p>
            <a:fld id="{68151E55-6873-49E2-B8D5-2F265E6F1973}" type="slidenum">
              <a:rPr lang="en-US" smtClean="0"/>
              <a:t>17</a:t>
            </a:fld>
            <a:endParaRPr lang="en-US" dirty="0"/>
          </a:p>
        </p:txBody>
      </p:sp>
      <p:pic>
        <p:nvPicPr>
          <p:cNvPr id="20" name="Picture 19">
            <a:extLst>
              <a:ext uri="{FF2B5EF4-FFF2-40B4-BE49-F238E27FC236}">
                <a16:creationId xmlns:a16="http://schemas.microsoft.com/office/drawing/2014/main" id="{777654C2-2AD6-7A82-56DF-8126F6C2EB98}"/>
              </a:ext>
            </a:extLst>
          </p:cNvPr>
          <p:cNvPicPr>
            <a:picLocks noChangeAspect="1"/>
          </p:cNvPicPr>
          <p:nvPr/>
        </p:nvPicPr>
        <p:blipFill>
          <a:blip r:embed="rId2"/>
          <a:stretch>
            <a:fillRect/>
          </a:stretch>
        </p:blipFill>
        <p:spPr>
          <a:xfrm>
            <a:off x="450907" y="320357"/>
            <a:ext cx="8353425" cy="5953125"/>
          </a:xfrm>
          <a:prstGeom prst="rect">
            <a:avLst/>
          </a:prstGeom>
        </p:spPr>
      </p:pic>
    </p:spTree>
    <p:extLst>
      <p:ext uri="{BB962C8B-B14F-4D97-AF65-F5344CB8AC3E}">
        <p14:creationId xmlns:p14="http://schemas.microsoft.com/office/powerpoint/2010/main" val="397674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73F0EF5-57E5-4BE3-9FB6-176F3B3038D6}"/>
              </a:ext>
            </a:extLst>
          </p:cNvPr>
          <p:cNvSpPr>
            <a:spLocks noGrp="1"/>
          </p:cNvSpPr>
          <p:nvPr>
            <p:ph type="title"/>
          </p:nvPr>
        </p:nvSpPr>
        <p:spPr/>
        <p:txBody>
          <a:bodyPr/>
          <a:lstStyle/>
          <a:p>
            <a:r>
              <a:rPr lang="en-US" dirty="0"/>
              <a:t>Underdetermined Systems</a:t>
            </a:r>
          </a:p>
        </p:txBody>
      </p:sp>
      <p:sp>
        <p:nvSpPr>
          <p:cNvPr id="3" name="Content Placeholder 2">
            <a:extLst>
              <a:ext uri="{FF2B5EF4-FFF2-40B4-BE49-F238E27FC236}">
                <a16:creationId xmlns:a16="http://schemas.microsoft.com/office/drawing/2014/main" id="{2418E806-2D69-46CF-BD90-FCC2210C4993}"/>
              </a:ext>
            </a:extLst>
          </p:cNvPr>
          <p:cNvSpPr>
            <a:spLocks noGrp="1"/>
          </p:cNvSpPr>
          <p:nvPr>
            <p:ph sz="quarter" idx="11"/>
          </p:nvPr>
        </p:nvSpPr>
        <p:spPr>
          <a:xfrm>
            <a:off x="342900" y="1502229"/>
            <a:ext cx="8188151" cy="4968909"/>
          </a:xfrm>
        </p:spPr>
        <p:txBody>
          <a:bodyPr/>
          <a:lstStyle/>
          <a:p>
            <a:pPr lvl="0" defTabSz="457200">
              <a:spcBef>
                <a:spcPts val="1800"/>
              </a:spcBef>
              <a:spcAft>
                <a:spcPts val="1800"/>
              </a:spcAft>
            </a:pPr>
            <a:r>
              <a:rPr lang="en-US" dirty="0">
                <a:solidFill>
                  <a:prstClr val="black"/>
                </a:solidFill>
              </a:rPr>
              <a:t>An </a:t>
            </a:r>
            <a:r>
              <a:rPr lang="en-US" i="1" dirty="0">
                <a:solidFill>
                  <a:prstClr val="black"/>
                </a:solidFill>
              </a:rPr>
              <a:t>underdetermined system </a:t>
            </a:r>
            <a:r>
              <a:rPr lang="en-US" dirty="0">
                <a:solidFill>
                  <a:prstClr val="black"/>
                </a:solidFill>
              </a:rPr>
              <a:t>does not contain enough information to solve for all of the unknown variables, usually because it has fewer equations than unknowns.</a:t>
            </a:r>
          </a:p>
          <a:p>
            <a:pPr lvl="0" defTabSz="457200">
              <a:spcBef>
                <a:spcPts val="1800"/>
              </a:spcBef>
              <a:spcAft>
                <a:spcPts val="1800"/>
              </a:spcAft>
            </a:pPr>
            <a:r>
              <a:rPr lang="en-US" dirty="0">
                <a:solidFill>
                  <a:prstClr val="black"/>
                </a:solidFill>
              </a:rPr>
              <a:t>Thus, an infinite number of solutions can exist, with one or more of the unknowns dependent on the remaining unknowns.</a:t>
            </a:r>
          </a:p>
        </p:txBody>
      </p:sp>
      <p:sp>
        <p:nvSpPr>
          <p:cNvPr id="6" name="Slide Number Placeholder 5">
            <a:extLst>
              <a:ext uri="{FF2B5EF4-FFF2-40B4-BE49-F238E27FC236}">
                <a16:creationId xmlns:a16="http://schemas.microsoft.com/office/drawing/2014/main" id="{3696CF51-884B-4369-BEF9-A013F36E8AE0}"/>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151135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73F0EF5-57E5-4BE3-9FB6-176F3B3038D6}"/>
              </a:ext>
            </a:extLst>
          </p:cNvPr>
          <p:cNvSpPr>
            <a:spLocks noGrp="1"/>
          </p:cNvSpPr>
          <p:nvPr>
            <p:ph type="title"/>
          </p:nvPr>
        </p:nvSpPr>
        <p:spPr/>
        <p:txBody>
          <a:bodyPr/>
          <a:lstStyle/>
          <a:p>
            <a:r>
              <a:rPr lang="en-US" dirty="0"/>
              <a:t>Simple Examples of Underdetermined Systems </a:t>
            </a:r>
            <a:r>
              <a:rPr lang="en-US" sz="12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18E806-2D69-46CF-BD90-FCC2210C4993}"/>
                  </a:ext>
                </a:extLst>
              </p:cNvPr>
              <p:cNvSpPr>
                <a:spLocks noGrp="1"/>
              </p:cNvSpPr>
              <p:nvPr>
                <p:ph sz="quarter" idx="11"/>
              </p:nvPr>
            </p:nvSpPr>
            <p:spPr>
              <a:xfrm>
                <a:off x="342900" y="1065125"/>
                <a:ext cx="8188151" cy="5406013"/>
              </a:xfrm>
            </p:spPr>
            <p:txBody>
              <a:bodyPr>
                <a:normAutofit lnSpcReduction="10000"/>
              </a:bodyPr>
              <a:lstStyle/>
              <a:p>
                <a:pPr marL="0" marR="0" lvl="0" indent="0" algn="ctr" defTabSz="457200" rtl="0" eaLnBrk="1" fontAlgn="auto" latinLnBrk="0" hangingPunct="1">
                  <a:lnSpc>
                    <a:spcPct val="100000"/>
                  </a:lnSpc>
                  <a:spcBef>
                    <a:spcPts val="600"/>
                  </a:spcBef>
                  <a:spcAft>
                    <a:spcPts val="0"/>
                  </a:spcAft>
                  <a:buClrTx/>
                  <a:buSzTx/>
                  <a:buFont typeface="Arial"/>
                  <a:buNone/>
                  <a:tabLst/>
                  <a:defRPr/>
                </a:pPr>
                <a:r>
                  <a:rPr kumimoji="0" lang="en-US" sz="2400" b="0" i="1" u="none" strike="noStrike" kern="1200" cap="none" spc="0" normalizeH="0" baseline="0" noProof="0" dirty="0">
                    <a:ln>
                      <a:noFill/>
                    </a:ln>
                    <a:solidFill>
                      <a:prstClr val="black"/>
                    </a:solidFill>
                    <a:effectLst/>
                    <a:uLnTx/>
                    <a:uFillTx/>
                    <a:ea typeface="+mn-ea"/>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ea typeface="+mn-ea"/>
                  </a:rPr>
                  <a:t> 3</a:t>
                </a:r>
                <a:r>
                  <a:rPr kumimoji="0" lang="en-US" sz="2400" b="0" i="1" u="none" strike="noStrike" kern="1200" cap="none" spc="0" normalizeH="0" baseline="0" noProof="0" dirty="0">
                    <a:ln>
                      <a:noFill/>
                    </a:ln>
                    <a:solidFill>
                      <a:prstClr val="black"/>
                    </a:solidFill>
                    <a:effectLst/>
                    <a:uLnTx/>
                    <a:uFillTx/>
                    <a:ea typeface="+mn-ea"/>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0" i="0" u="none" strike="noStrike" kern="1200" cap="none" spc="0" normalizeH="0" baseline="0" noProof="0" dirty="0">
                    <a:ln>
                      <a:noFill/>
                    </a:ln>
                    <a:solidFill>
                      <a:prstClr val="black"/>
                    </a:solidFill>
                    <a:effectLst/>
                    <a:uLnTx/>
                    <a:uFillTx/>
                    <a:ea typeface="+mn-ea"/>
                  </a:rPr>
                  <a:t>6</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All we can do is solve for one of the unknowns in terms of the other; for example, </a:t>
                </a:r>
                <a:r>
                  <a:rPr kumimoji="0" lang="en-US" sz="2400" b="0" i="1" u="none" strike="noStrike" kern="1200" cap="none" spc="0" normalizeH="0" baseline="0" noProof="0" dirty="0">
                    <a:ln>
                      <a:noFill/>
                    </a:ln>
                    <a:solidFill>
                      <a:prstClr val="black"/>
                    </a:solidFill>
                    <a:effectLst/>
                    <a:uLnTx/>
                    <a:uFillTx/>
                    <a:ea typeface="+mn-ea"/>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0" i="0" u="none" strike="noStrike" kern="1200" cap="none" spc="0" normalizeH="0" baseline="0" noProof="0" dirty="0">
                    <a:ln>
                      <a:noFill/>
                    </a:ln>
                    <a:solidFill>
                      <a:prstClr val="black"/>
                    </a:solidFill>
                    <a:effectLst/>
                    <a:uLnTx/>
                    <a:uFillTx/>
                    <a:ea typeface="+mn-ea"/>
                  </a:rPr>
                  <a:t>6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0" i="0" u="none" strike="noStrike" kern="1200" cap="none" spc="0" normalizeH="0" baseline="0" noProof="0" dirty="0">
                    <a:ln>
                      <a:noFill/>
                    </a:ln>
                    <a:solidFill>
                      <a:prstClr val="black"/>
                    </a:solidFill>
                    <a:effectLst/>
                    <a:uLnTx/>
                    <a:uFillTx/>
                    <a:ea typeface="+mn-ea"/>
                  </a:rPr>
                  <a:t>3</a:t>
                </a:r>
                <a:r>
                  <a:rPr kumimoji="0" lang="en-US" sz="2400" b="0" i="1" u="none" strike="noStrike" kern="1200" cap="none" spc="0" normalizeH="0" baseline="0" noProof="0" dirty="0">
                    <a:ln>
                      <a:noFill/>
                    </a:ln>
                    <a:solidFill>
                      <a:prstClr val="black"/>
                    </a:solidFill>
                    <a:effectLst/>
                    <a:uLnTx/>
                    <a:uFillTx/>
                    <a:ea typeface="+mn-ea"/>
                  </a:rPr>
                  <a:t>y</a:t>
                </a:r>
                <a:r>
                  <a:rPr kumimoji="0" lang="en-US" sz="2400" b="0" i="0" u="none" strike="noStrike" kern="1200" cap="none" spc="0" normalizeH="0" baseline="0" noProof="0" dirty="0">
                    <a:ln>
                      <a:noFill/>
                    </a:ln>
                    <a:solidFill>
                      <a:prstClr val="black"/>
                    </a:solidFill>
                    <a:effectLst/>
                    <a:uLnTx/>
                    <a:uFillTx/>
                    <a:ea typeface="+mn-ea"/>
                  </a:rPr>
                  <a:t>. An infinite number of solutions satisfy this equation.</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When there are more equations than unknowns, the left-division method will give a solution with some of the unknowns set equal to zero.  For example,</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&gt;&gt;A = [1, 3]; b = 6;</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&gt;&gt;solution = A\b</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solution =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	0</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	2</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which corresponds to </a:t>
                </a:r>
                <a:r>
                  <a:rPr kumimoji="0" lang="en-US" sz="2400" b="0" i="1" u="none" strike="noStrike" kern="1200" cap="none" spc="0" normalizeH="0" baseline="0" noProof="0" dirty="0">
                    <a:ln>
                      <a:noFill/>
                    </a:ln>
                    <a:solidFill>
                      <a:prstClr val="black"/>
                    </a:solidFill>
                    <a:effectLst/>
                    <a:uLnTx/>
                    <a:uFillTx/>
                    <a:ea typeface="+mn-ea"/>
                  </a:rPr>
                  <a:t>x</a:t>
                </a:r>
                <a:r>
                  <a:rPr kumimoji="0" lang="en-US" sz="2400" b="0" i="0"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ea typeface="+mn-ea"/>
                  </a:rPr>
                  <a:t> 0 and </a:t>
                </a:r>
                <a:r>
                  <a:rPr kumimoji="0" lang="en-US" sz="2400" b="0" i="1" u="none" strike="noStrike" kern="1200" cap="none" spc="0" normalizeH="0" baseline="0" noProof="0" dirty="0">
                    <a:ln>
                      <a:noFill/>
                    </a:ln>
                    <a:solidFill>
                      <a:prstClr val="black"/>
                    </a:solidFill>
                    <a:effectLst/>
                    <a:uLnTx/>
                    <a:uFillTx/>
                    <a:ea typeface="+mn-ea"/>
                  </a:rPr>
                  <a:t>y</a:t>
                </a:r>
                <a:r>
                  <a:rPr kumimoji="0" lang="en-US" sz="2400" b="0" i="0"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ea typeface="+mn-ea"/>
                  </a:rPr>
                  <a:t> 2.</a:t>
                </a:r>
              </a:p>
            </p:txBody>
          </p:sp>
        </mc:Choice>
        <mc:Fallback xmlns="">
          <p:sp>
            <p:nvSpPr>
              <p:cNvPr id="3" name="Content Placeholder 2">
                <a:extLst>
                  <a:ext uri="{FF2B5EF4-FFF2-40B4-BE49-F238E27FC236}">
                    <a16:creationId xmlns:a16="http://schemas.microsoft.com/office/drawing/2014/main" id="{2418E806-2D69-46CF-BD90-FCC2210C4993}"/>
                  </a:ext>
                </a:extLst>
              </p:cNvPr>
              <p:cNvSpPr>
                <a:spLocks noGrp="1" noRot="1" noChangeAspect="1" noMove="1" noResize="1" noEditPoints="1" noAdjustHandles="1" noChangeArrowheads="1" noChangeShapeType="1" noTextEdit="1"/>
              </p:cNvSpPr>
              <p:nvPr>
                <p:ph sz="quarter" idx="11"/>
              </p:nvPr>
            </p:nvSpPr>
            <p:spPr>
              <a:xfrm>
                <a:off x="342900" y="1065125"/>
                <a:ext cx="8188151" cy="5406013"/>
              </a:xfrm>
              <a:blipFill>
                <a:blip r:embed="rId2"/>
                <a:stretch>
                  <a:fillRect l="-1117" t="-1578" r="-119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3696CF51-884B-4369-BEF9-A013F36E8AE0}"/>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39805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a:xfrm>
            <a:off x="1221218" y="1651548"/>
            <a:ext cx="6701564" cy="1561915"/>
          </a:xfrm>
        </p:spPr>
        <p:txBody>
          <a:bodyPr/>
          <a:lstStyle/>
          <a:p>
            <a:r>
              <a:rPr lang="en-US" dirty="0"/>
              <a:t>Chapter 08</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a:xfrm>
            <a:off x="869403" y="3305175"/>
            <a:ext cx="7405194" cy="1554208"/>
          </a:xfrm>
        </p:spPr>
        <p:txBody>
          <a:bodyPr/>
          <a:lstStyle/>
          <a:p>
            <a:r>
              <a:rPr lang="en-US" dirty="0"/>
              <a:t>Linear Algebraic Equations</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6BAF-E300-447F-A582-5B41C9AFA115}"/>
              </a:ext>
            </a:extLst>
          </p:cNvPr>
          <p:cNvSpPr>
            <a:spLocks noGrp="1"/>
          </p:cNvSpPr>
          <p:nvPr>
            <p:ph type="title"/>
          </p:nvPr>
        </p:nvSpPr>
        <p:spPr/>
        <p:txBody>
          <a:bodyPr/>
          <a:lstStyle/>
          <a:p>
            <a:r>
              <a:rPr lang="en-US" dirty="0"/>
              <a:t>Simple Examples of Underdetermined Systems</a:t>
            </a:r>
            <a:endParaRPr lang="en-US" sz="1200" dirty="0"/>
          </a:p>
        </p:txBody>
      </p:sp>
      <p:sp>
        <p:nvSpPr>
          <p:cNvPr id="3" name="Content Placeholder 2">
            <a:extLst>
              <a:ext uri="{FF2B5EF4-FFF2-40B4-BE49-F238E27FC236}">
                <a16:creationId xmlns:a16="http://schemas.microsoft.com/office/drawing/2014/main" id="{8BFB0BB2-EE10-4ED4-8DAB-5B1F5594B1F3}"/>
              </a:ext>
            </a:extLst>
          </p:cNvPr>
          <p:cNvSpPr>
            <a:spLocks noGrp="1"/>
          </p:cNvSpPr>
          <p:nvPr>
            <p:ph sz="quarter" idx="11"/>
          </p:nvPr>
        </p:nvSpPr>
        <p:spPr>
          <a:xfrm>
            <a:off x="342900" y="1499616"/>
            <a:ext cx="8458200" cy="1484744"/>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An infinite number of solutions might exist even when the number of equations equals the number of unknowns.</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This situation can occur when</a:t>
            </a:r>
            <a:endParaRPr kumimoji="0" lang="en-US" sz="2400" b="0" i="1" u="none" strike="noStrike" kern="1200" cap="none" spc="0" normalizeH="0" baseline="0" noProof="0" dirty="0">
              <a:ln>
                <a:noFill/>
              </a:ln>
              <a:solidFill>
                <a:prstClr val="black"/>
              </a:solidFill>
              <a:effectLst/>
              <a:uLnTx/>
              <a:uFillTx/>
              <a:ea typeface="+mn-ea"/>
            </a:endParaRPr>
          </a:p>
        </p:txBody>
      </p:sp>
      <p:graphicFrame>
        <p:nvGraphicFramePr>
          <p:cNvPr id="8" name="Object 7">
            <a:extLst>
              <a:ext uri="{FF2B5EF4-FFF2-40B4-BE49-F238E27FC236}">
                <a16:creationId xmlns:a16="http://schemas.microsoft.com/office/drawing/2014/main" id="{DC957D5E-4B98-49C5-929A-BE77EC01C1F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2358597"/>
              </p:ext>
            </p:extLst>
          </p:nvPr>
        </p:nvGraphicFramePr>
        <p:xfrm>
          <a:off x="4126128" y="2476368"/>
          <a:ext cx="967366" cy="496085"/>
        </p:xfrm>
        <a:graphic>
          <a:graphicData uri="http://schemas.openxmlformats.org/presentationml/2006/ole">
            <mc:AlternateContent xmlns:mc="http://schemas.openxmlformats.org/markup-compatibility/2006">
              <mc:Choice xmlns:v="urn:schemas-microsoft-com:vml" Requires="v">
                <p:oleObj name="Equation" r:id="rId2" imgW="495000" imgH="253800" progId="Equation.DSMT4">
                  <p:embed/>
                </p:oleObj>
              </mc:Choice>
              <mc:Fallback>
                <p:oleObj name="Equation" r:id="rId2" imgW="495000" imgH="253800" progId="Equation.DSMT4">
                  <p:embed/>
                  <p:pic>
                    <p:nvPicPr>
                      <p:cNvPr id="0" name=""/>
                      <p:cNvPicPr/>
                      <p:nvPr/>
                    </p:nvPicPr>
                    <p:blipFill>
                      <a:blip r:embed="rId3"/>
                      <a:stretch>
                        <a:fillRect/>
                      </a:stretch>
                    </p:blipFill>
                    <p:spPr>
                      <a:xfrm>
                        <a:off x="4126128" y="2476368"/>
                        <a:ext cx="967366" cy="49608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9A7E114-B74D-4EE2-B9D5-0A5F0E55F245}"/>
              </a:ext>
            </a:extLst>
          </p:cNvPr>
          <p:cNvSpPr>
            <a:spLocks noGrp="1"/>
          </p:cNvSpPr>
          <p:nvPr>
            <p:ph sz="quarter" idx="14"/>
          </p:nvPr>
        </p:nvSpPr>
        <p:spPr>
          <a:xfrm>
            <a:off x="342900" y="3054699"/>
            <a:ext cx="8458200" cy="319370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 such systems the matrix inverse method and Cramer’s method will not work, and the left-division method generates an error message warning us that the matrix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singular.</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such cases the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pseudoinverse method</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1"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x =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Times New Roman" panose="02020603050405020304" pitchFamily="18" charset="0"/>
              </a:rPr>
              <a:t>pinv</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(A)*b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gives one solution, the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minimum norm solution.</a:t>
            </a:r>
            <a:endParaRPr lang="en-US" dirty="0"/>
          </a:p>
        </p:txBody>
      </p:sp>
      <p:sp>
        <p:nvSpPr>
          <p:cNvPr id="7" name="Slide Number Placeholder 6">
            <a:extLst>
              <a:ext uri="{FF2B5EF4-FFF2-40B4-BE49-F238E27FC236}">
                <a16:creationId xmlns:a16="http://schemas.microsoft.com/office/drawing/2014/main" id="{53AB1AD3-63CF-4C25-8989-37ED739EE098}"/>
              </a:ext>
            </a:extLst>
          </p:cNvPr>
          <p:cNvSpPr>
            <a:spLocks noGrp="1"/>
          </p:cNvSpPr>
          <p:nvPr>
            <p:ph type="sldNum" sz="quarter" idx="10"/>
          </p:nvPr>
        </p:nvSpPr>
        <p:spPr/>
        <p:txBody>
          <a:bodyPr/>
          <a:lstStyle/>
          <a:p>
            <a:fld id="{68151E55-6873-49E2-B8D5-2F265E6F1973}" type="slidenum">
              <a:rPr lang="en-US" smtClean="0"/>
              <a:t>20</a:t>
            </a:fld>
            <a:endParaRPr lang="en-US" dirty="0"/>
          </a:p>
        </p:txBody>
      </p:sp>
      <p:pic>
        <p:nvPicPr>
          <p:cNvPr id="6" name="Picture 5">
            <a:extLst>
              <a:ext uri="{FF2B5EF4-FFF2-40B4-BE49-F238E27FC236}">
                <a16:creationId xmlns:a16="http://schemas.microsoft.com/office/drawing/2014/main" id="{E5AFB560-8120-09FF-7384-AB79A5FF964E}"/>
              </a:ext>
            </a:extLst>
          </p:cNvPr>
          <p:cNvPicPr>
            <a:picLocks noChangeAspect="1"/>
          </p:cNvPicPr>
          <p:nvPr/>
        </p:nvPicPr>
        <p:blipFill>
          <a:blip r:embed="rId4"/>
          <a:stretch>
            <a:fillRect/>
          </a:stretch>
        </p:blipFill>
        <p:spPr>
          <a:xfrm>
            <a:off x="3070308" y="6018701"/>
            <a:ext cx="2714625" cy="600075"/>
          </a:xfrm>
          <a:prstGeom prst="rect">
            <a:avLst/>
          </a:prstGeom>
        </p:spPr>
      </p:pic>
    </p:spTree>
    <p:extLst>
      <p:ext uri="{BB962C8B-B14F-4D97-AF65-F5344CB8AC3E}">
        <p14:creationId xmlns:p14="http://schemas.microsoft.com/office/powerpoint/2010/main" val="86897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2411-4085-42C1-8F2B-BD53F4106557}"/>
              </a:ext>
            </a:extLst>
          </p:cNvPr>
          <p:cNvSpPr>
            <a:spLocks noGrp="1"/>
          </p:cNvSpPr>
          <p:nvPr>
            <p:ph type="title"/>
          </p:nvPr>
        </p:nvSpPr>
        <p:spPr>
          <a:xfrm>
            <a:off x="211644" y="134979"/>
            <a:ext cx="8720713" cy="1207008"/>
          </a:xfrm>
        </p:spPr>
        <p:txBody>
          <a:bodyPr/>
          <a:lstStyle/>
          <a:p>
            <a:r>
              <a:rPr lang="en-US" sz="3200" dirty="0"/>
              <a:t>A Statically Indeterminate Problem: A Light Fixture and Its Free-Body Diagram</a:t>
            </a:r>
            <a:endParaRPr lang="en-US" dirty="0"/>
          </a:p>
        </p:txBody>
      </p:sp>
      <p:pic>
        <p:nvPicPr>
          <p:cNvPr id="8" name="Picture 7" descr="a) A diagram of a light fixture. b) A free body diagram of a light fixture.">
            <a:extLst>
              <a:ext uri="{FF2B5EF4-FFF2-40B4-BE49-F238E27FC236}">
                <a16:creationId xmlns:a16="http://schemas.microsoft.com/office/drawing/2014/main" id="{7D466CDA-0A54-4330-BC51-86CFCC547018}"/>
              </a:ext>
            </a:extLst>
          </p:cNvPr>
          <p:cNvPicPr>
            <a:picLocks noChangeAspect="1"/>
          </p:cNvPicPr>
          <p:nvPr/>
        </p:nvPicPr>
        <p:blipFill rotWithShape="1">
          <a:blip r:embed="rId2">
            <a:extLst>
              <a:ext uri="{28A0092B-C50C-407E-A947-70E740481C1C}">
                <a14:useLocalDpi xmlns:a14="http://schemas.microsoft.com/office/drawing/2010/main" val="0"/>
              </a:ext>
            </a:extLst>
          </a:blip>
          <a:srcRect t="6711"/>
          <a:stretch/>
        </p:blipFill>
        <p:spPr>
          <a:xfrm>
            <a:off x="6575602" y="1341987"/>
            <a:ext cx="2050810" cy="3164118"/>
          </a:xfrm>
          <a:prstGeom prst="rect">
            <a:avLst/>
          </a:prstGeom>
        </p:spPr>
      </p:pic>
      <p:sp>
        <p:nvSpPr>
          <p:cNvPr id="5" name="Text Placeholder 4" hidden="1">
            <a:extLst>
              <a:ext uri="{FF2B5EF4-FFF2-40B4-BE49-F238E27FC236}">
                <a16:creationId xmlns:a16="http://schemas.microsoft.com/office/drawing/2014/main" id="{467412EF-3E05-459D-B755-4423E70BCD15}"/>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52AF719B-1FD9-4C80-AC90-A27D81ECDA5D}"/>
              </a:ext>
            </a:extLst>
          </p:cNvPr>
          <p:cNvSpPr>
            <a:spLocks noGrp="1"/>
          </p:cNvSpPr>
          <p:nvPr>
            <p:ph type="sldNum" sz="quarter" idx="10"/>
          </p:nvPr>
        </p:nvSpPr>
        <p:spPr/>
        <p:txBody>
          <a:bodyPr/>
          <a:lstStyle/>
          <a:p>
            <a:fld id="{68151E55-6873-49E2-B8D5-2F265E6F1973}" type="slidenum">
              <a:rPr lang="en-US" smtClean="0"/>
              <a:t>21</a:t>
            </a:fld>
            <a:endParaRPr lang="en-US" dirty="0"/>
          </a:p>
        </p:txBody>
      </p:sp>
      <p:sp>
        <p:nvSpPr>
          <p:cNvPr id="9" name="TextBox 8">
            <a:extLst>
              <a:ext uri="{FF2B5EF4-FFF2-40B4-BE49-F238E27FC236}">
                <a16:creationId xmlns:a16="http://schemas.microsoft.com/office/drawing/2014/main" id="{1DFCACD5-E64C-7D9C-77EB-974FCA612C76}"/>
              </a:ext>
            </a:extLst>
          </p:cNvPr>
          <p:cNvSpPr txBox="1"/>
          <p:nvPr/>
        </p:nvSpPr>
        <p:spPr>
          <a:xfrm>
            <a:off x="279390" y="1341987"/>
            <a:ext cx="6013125" cy="1754326"/>
          </a:xfrm>
          <a:prstGeom prst="rect">
            <a:avLst/>
          </a:prstGeom>
          <a:noFill/>
        </p:spPr>
        <p:txBody>
          <a:bodyPr wrap="square">
            <a:spAutoFit/>
          </a:bodyPr>
          <a:lstStyle/>
          <a:p>
            <a:r>
              <a:rPr lang="en-US" dirty="0"/>
              <a:t>Determine the forces in the three equally spaced supports that hold up a light fixture. The supports are 5 ft apart. The fixture weighs 400 </a:t>
            </a:r>
            <a:r>
              <a:rPr lang="en-US" dirty="0" err="1"/>
              <a:t>lb</a:t>
            </a:r>
            <a:r>
              <a:rPr lang="en-US" dirty="0"/>
              <a:t>, and its mass center is 4 ft from the right end. Obtain the solution using the MATLAB left-division method and the pseudoinverse method.</a:t>
            </a:r>
          </a:p>
        </p:txBody>
      </p:sp>
      <p:pic>
        <p:nvPicPr>
          <p:cNvPr id="14" name="Picture 13">
            <a:extLst>
              <a:ext uri="{FF2B5EF4-FFF2-40B4-BE49-F238E27FC236}">
                <a16:creationId xmlns:a16="http://schemas.microsoft.com/office/drawing/2014/main" id="{1C980E9A-F790-5214-7FEB-11A16F67BFCC}"/>
              </a:ext>
            </a:extLst>
          </p:cNvPr>
          <p:cNvPicPr>
            <a:picLocks noChangeAspect="1"/>
          </p:cNvPicPr>
          <p:nvPr/>
        </p:nvPicPr>
        <p:blipFill>
          <a:blip r:embed="rId3"/>
          <a:stretch>
            <a:fillRect/>
          </a:stretch>
        </p:blipFill>
        <p:spPr>
          <a:xfrm>
            <a:off x="410077" y="3388709"/>
            <a:ext cx="3390900" cy="1343025"/>
          </a:xfrm>
          <a:prstGeom prst="rect">
            <a:avLst/>
          </a:prstGeom>
        </p:spPr>
      </p:pic>
      <p:pic>
        <p:nvPicPr>
          <p:cNvPr id="16" name="Picture 15">
            <a:extLst>
              <a:ext uri="{FF2B5EF4-FFF2-40B4-BE49-F238E27FC236}">
                <a16:creationId xmlns:a16="http://schemas.microsoft.com/office/drawing/2014/main" id="{E363F7D2-1A98-6934-DDB6-04300D3D815E}"/>
              </a:ext>
            </a:extLst>
          </p:cNvPr>
          <p:cNvPicPr>
            <a:picLocks noChangeAspect="1"/>
          </p:cNvPicPr>
          <p:nvPr/>
        </p:nvPicPr>
        <p:blipFill>
          <a:blip r:embed="rId4"/>
          <a:stretch>
            <a:fillRect/>
          </a:stretch>
        </p:blipFill>
        <p:spPr>
          <a:xfrm>
            <a:off x="410077" y="5024130"/>
            <a:ext cx="6019800" cy="1133475"/>
          </a:xfrm>
          <a:prstGeom prst="rect">
            <a:avLst/>
          </a:prstGeom>
        </p:spPr>
      </p:pic>
      <p:pic>
        <p:nvPicPr>
          <p:cNvPr id="18" name="Picture 17">
            <a:extLst>
              <a:ext uri="{FF2B5EF4-FFF2-40B4-BE49-F238E27FC236}">
                <a16:creationId xmlns:a16="http://schemas.microsoft.com/office/drawing/2014/main" id="{95219777-9A35-D34D-592D-BA67E8F6B5EC}"/>
              </a:ext>
            </a:extLst>
          </p:cNvPr>
          <p:cNvPicPr>
            <a:picLocks noChangeAspect="1"/>
          </p:cNvPicPr>
          <p:nvPr/>
        </p:nvPicPr>
        <p:blipFill>
          <a:blip r:embed="rId5"/>
          <a:stretch>
            <a:fillRect/>
          </a:stretch>
        </p:blipFill>
        <p:spPr>
          <a:xfrm>
            <a:off x="3800977" y="3932015"/>
            <a:ext cx="3467100" cy="638175"/>
          </a:xfrm>
          <a:prstGeom prst="rect">
            <a:avLst/>
          </a:prstGeom>
        </p:spPr>
      </p:pic>
    </p:spTree>
    <p:extLst>
      <p:ext uri="{BB962C8B-B14F-4D97-AF65-F5344CB8AC3E}">
        <p14:creationId xmlns:p14="http://schemas.microsoft.com/office/powerpoint/2010/main" val="301719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E227-AC6E-D0E7-0FD1-E179B2E9B89E}"/>
              </a:ext>
            </a:extLst>
          </p:cNvPr>
          <p:cNvSpPr>
            <a:spLocks noGrp="1"/>
          </p:cNvSpPr>
          <p:nvPr>
            <p:ph type="title"/>
          </p:nvPr>
        </p:nvSpPr>
        <p:spPr/>
        <p:txBody>
          <a:bodyPr/>
          <a:lstStyle/>
          <a:p>
            <a:r>
              <a:rPr lang="en-US" dirty="0"/>
              <a:t>A Light Fixture And Its Free-body Diagram</a:t>
            </a:r>
          </a:p>
        </p:txBody>
      </p:sp>
      <p:sp>
        <p:nvSpPr>
          <p:cNvPr id="6" name="Slide Number Placeholder 5">
            <a:extLst>
              <a:ext uri="{FF2B5EF4-FFF2-40B4-BE49-F238E27FC236}">
                <a16:creationId xmlns:a16="http://schemas.microsoft.com/office/drawing/2014/main" id="{DD7707D4-CB8C-70E8-ABAC-49E16A1ECFDD}"/>
              </a:ext>
            </a:extLst>
          </p:cNvPr>
          <p:cNvSpPr>
            <a:spLocks noGrp="1"/>
          </p:cNvSpPr>
          <p:nvPr>
            <p:ph type="sldNum" sz="quarter" idx="10"/>
          </p:nvPr>
        </p:nvSpPr>
        <p:spPr/>
        <p:txBody>
          <a:bodyPr/>
          <a:lstStyle/>
          <a:p>
            <a:fld id="{68151E55-6873-49E2-B8D5-2F265E6F1973}" type="slidenum">
              <a:rPr lang="en-US" smtClean="0"/>
              <a:t>22</a:t>
            </a:fld>
            <a:endParaRPr lang="en-US" dirty="0"/>
          </a:p>
        </p:txBody>
      </p:sp>
      <p:pic>
        <p:nvPicPr>
          <p:cNvPr id="8" name="Picture 7">
            <a:extLst>
              <a:ext uri="{FF2B5EF4-FFF2-40B4-BE49-F238E27FC236}">
                <a16:creationId xmlns:a16="http://schemas.microsoft.com/office/drawing/2014/main" id="{CEB04AFB-7BB9-7515-8695-A1A3BEED934D}"/>
              </a:ext>
            </a:extLst>
          </p:cNvPr>
          <p:cNvPicPr>
            <a:picLocks noChangeAspect="1"/>
          </p:cNvPicPr>
          <p:nvPr/>
        </p:nvPicPr>
        <p:blipFill>
          <a:blip r:embed="rId2"/>
          <a:stretch>
            <a:fillRect/>
          </a:stretch>
        </p:blipFill>
        <p:spPr>
          <a:xfrm>
            <a:off x="685800" y="1227138"/>
            <a:ext cx="7848600" cy="5086350"/>
          </a:xfrm>
          <a:prstGeom prst="rect">
            <a:avLst/>
          </a:prstGeom>
        </p:spPr>
      </p:pic>
    </p:spTree>
    <p:extLst>
      <p:ext uri="{BB962C8B-B14F-4D97-AF65-F5344CB8AC3E}">
        <p14:creationId xmlns:p14="http://schemas.microsoft.com/office/powerpoint/2010/main" val="8408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600075" y="3429000"/>
            <a:ext cx="7943850" cy="1207008"/>
          </a:xfrm>
        </p:spPr>
        <p:txBody>
          <a:bodyPr/>
          <a:lstStyle/>
          <a:p>
            <a:r>
              <a:rPr lang="en-US" dirty="0"/>
              <a:t>Use of the </a:t>
            </a:r>
            <a:r>
              <a:rPr lang="en-US" dirty="0" err="1">
                <a:latin typeface="Courier Std"/>
              </a:rPr>
              <a:t>rref</a:t>
            </a:r>
            <a:r>
              <a:rPr lang="en-US" dirty="0"/>
              <a:t> Function</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4796251"/>
            <a:ext cx="8283512" cy="1541760"/>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In cases that have an infinite number of solutions, some of the unknowns can be expressed in terms of the remaining unknowns, whose values are arbitrary.  We can use the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rref</a:t>
            </a:r>
            <a:r>
              <a:rPr kumimoji="0" lang="en-US" sz="2400" b="0" i="0" u="none" strike="noStrike" kern="1200" cap="none" spc="0" normalizeH="0" baseline="0" noProof="0" dirty="0">
                <a:ln>
                  <a:noFill/>
                </a:ln>
                <a:solidFill>
                  <a:prstClr val="black"/>
                </a:solidFill>
                <a:effectLst/>
                <a:uLnTx/>
                <a:uFillTx/>
                <a:ea typeface="+mn-ea"/>
              </a:rPr>
              <a:t> command to find these relations. </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23</a:t>
            </a:fld>
            <a:endParaRPr lang="en-US" dirty="0"/>
          </a:p>
        </p:txBody>
      </p:sp>
      <p:sp>
        <p:nvSpPr>
          <p:cNvPr id="9" name="Title 1">
            <a:extLst>
              <a:ext uri="{FF2B5EF4-FFF2-40B4-BE49-F238E27FC236}">
                <a16:creationId xmlns:a16="http://schemas.microsoft.com/office/drawing/2014/main" id="{7000061A-6C6B-5931-1724-D9D44DB10C8E}"/>
              </a:ext>
            </a:extLst>
          </p:cNvPr>
          <p:cNvSpPr txBox="1">
            <a:spLocks/>
          </p:cNvSpPr>
          <p:nvPr/>
        </p:nvSpPr>
        <p:spPr>
          <a:xfrm>
            <a:off x="787382" y="690147"/>
            <a:ext cx="7569235" cy="12070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kern="1200">
                <a:solidFill>
                  <a:srgbClr val="214E91"/>
                </a:solidFill>
                <a:latin typeface="Times New Roman" panose="02020603050405020304" pitchFamily="18" charset="0"/>
                <a:ea typeface="+mj-ea"/>
                <a:cs typeface="Times New Roman" panose="02020603050405020304" pitchFamily="18" charset="0"/>
              </a:defRPr>
            </a:lvl1pPr>
          </a:lstStyle>
          <a:p>
            <a:r>
              <a:rPr lang="en-US"/>
              <a:t>Recall that if  </a:t>
            </a:r>
            <a:r>
              <a:rPr lang="en-US" sz="700">
                <a:solidFill>
                  <a:schemeClr val="bg1"/>
                </a:solidFill>
              </a:rPr>
              <a:t>the absolute value of  A equals 0</a:t>
            </a:r>
            <a:r>
              <a:rPr lang="en-US"/>
              <a:t> the equation set is singular.</a:t>
            </a:r>
            <a:endParaRPr lang="en-US" dirty="0"/>
          </a:p>
        </p:txBody>
      </p:sp>
      <p:pic>
        <p:nvPicPr>
          <p:cNvPr id="10" name="Picture 9">
            <a:extLst>
              <a:ext uri="{FF2B5EF4-FFF2-40B4-BE49-F238E27FC236}">
                <a16:creationId xmlns:a16="http://schemas.microsoft.com/office/drawing/2014/main" id="{B9BB01CD-3CE3-B77D-3BAF-67845D0C748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321407" y="672563"/>
            <a:ext cx="1737511" cy="853514"/>
          </a:xfrm>
          <a:prstGeom prst="rect">
            <a:avLst/>
          </a:prstGeom>
        </p:spPr>
      </p:pic>
      <p:sp>
        <p:nvSpPr>
          <p:cNvPr id="11" name="Content Placeholder 2">
            <a:extLst>
              <a:ext uri="{FF2B5EF4-FFF2-40B4-BE49-F238E27FC236}">
                <a16:creationId xmlns:a16="http://schemas.microsoft.com/office/drawing/2014/main" id="{ECA0503D-F6DF-823F-4097-0A99D4488931}"/>
              </a:ext>
            </a:extLst>
          </p:cNvPr>
          <p:cNvSpPr txBox="1">
            <a:spLocks/>
          </p:cNvSpPr>
          <p:nvPr/>
        </p:nvSpPr>
        <p:spPr>
          <a:xfrm>
            <a:off x="342899" y="2057398"/>
            <a:ext cx="8452184" cy="137331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spcBef>
                <a:spcPts val="1200"/>
              </a:spcBef>
              <a:spcAft>
                <a:spcPts val="600"/>
              </a:spcAft>
              <a:buFont typeface="Arial"/>
              <a:buNone/>
              <a:defRPr/>
            </a:pPr>
            <a:r>
              <a:rPr lang="en-US">
                <a:solidFill>
                  <a:prstClr val="black"/>
                </a:solidFill>
              </a:rPr>
              <a:t>If you try to solve a singular set using MATLAB, it prints a message warning that the matrix is singular and does not try to solve the problem.</a:t>
            </a:r>
            <a:endParaRPr lang="en-US" dirty="0">
              <a:solidFill>
                <a:prstClr val="black"/>
              </a:solidFill>
            </a:endParaRPr>
          </a:p>
        </p:txBody>
      </p:sp>
    </p:spTree>
    <p:extLst>
      <p:ext uri="{BB962C8B-B14F-4D97-AF65-F5344CB8AC3E}">
        <p14:creationId xmlns:p14="http://schemas.microsoft.com/office/powerpoint/2010/main" val="62027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24</a:t>
            </a:fld>
            <a:endParaRPr lang="en-US" dirty="0"/>
          </a:p>
        </p:txBody>
      </p:sp>
      <p:sp>
        <p:nvSpPr>
          <p:cNvPr id="5" name="Title 4">
            <a:extLst>
              <a:ext uri="{FF2B5EF4-FFF2-40B4-BE49-F238E27FC236}">
                <a16:creationId xmlns:a16="http://schemas.microsoft.com/office/drawing/2014/main" id="{B633F80E-6A14-DF7A-F53C-262CD26E5E32}"/>
              </a:ext>
            </a:extLst>
          </p:cNvPr>
          <p:cNvSpPr>
            <a:spLocks noGrp="1"/>
          </p:cNvSpPr>
          <p:nvPr>
            <p:ph type="title"/>
          </p:nvPr>
        </p:nvSpPr>
        <p:spPr/>
        <p:txBody>
          <a:bodyPr/>
          <a:lstStyle/>
          <a:p>
            <a:r>
              <a:rPr lang="en-US" dirty="0"/>
              <a:t>The </a:t>
            </a:r>
            <a:r>
              <a:rPr lang="en-US" dirty="0" err="1"/>
              <a:t>rref</a:t>
            </a:r>
            <a:r>
              <a:rPr lang="en-US" dirty="0"/>
              <a:t> Function </a:t>
            </a:r>
          </a:p>
        </p:txBody>
      </p:sp>
      <p:sp>
        <p:nvSpPr>
          <p:cNvPr id="9" name="Content Placeholder 8">
            <a:extLst>
              <a:ext uri="{FF2B5EF4-FFF2-40B4-BE49-F238E27FC236}">
                <a16:creationId xmlns:a16="http://schemas.microsoft.com/office/drawing/2014/main" id="{B5876AE2-2BA4-08A7-C800-6F1609D33BF6}"/>
              </a:ext>
            </a:extLst>
          </p:cNvPr>
          <p:cNvSpPr>
            <a:spLocks noGrp="1"/>
          </p:cNvSpPr>
          <p:nvPr>
            <p:ph sz="quarter" idx="11"/>
          </p:nvPr>
        </p:nvSpPr>
        <p:spPr>
          <a:xfrm>
            <a:off x="204537" y="1502230"/>
            <a:ext cx="8777715" cy="4369182"/>
          </a:xfrm>
        </p:spPr>
        <p:txBody>
          <a:bodyPr>
            <a:normAutofit/>
          </a:bodyPr>
          <a:lstStyle/>
          <a:p>
            <a:pPr marL="342900" indent="-342900">
              <a:buFont typeface="Arial" panose="020B0604020202020204" pitchFamily="34" charset="0"/>
              <a:buChar char="•"/>
            </a:pPr>
            <a:r>
              <a:rPr lang="en-US" dirty="0"/>
              <a:t>We can always express some of the unknowns in an underdetermined set as functions of the remaining unknowns. We can obtain such a form by multiplying the set’s equations by suitable factors and adding the resulting equations to eliminate an unknown variable.</a:t>
            </a:r>
          </a:p>
          <a:p>
            <a:pPr marL="342900" indent="-342900">
              <a:buFont typeface="Arial" panose="020B0604020202020204" pitchFamily="34" charset="0"/>
              <a:buChar char="•"/>
            </a:pPr>
            <a:r>
              <a:rPr lang="en-US" dirty="0"/>
              <a:t>The MATLAB </a:t>
            </a:r>
            <a:r>
              <a:rPr lang="en-US" dirty="0" err="1"/>
              <a:t>rref</a:t>
            </a:r>
            <a:r>
              <a:rPr lang="en-US" dirty="0"/>
              <a:t> function provides a procedure to reduce an equation set to this form, which is called the reduced row echelon form.</a:t>
            </a:r>
          </a:p>
          <a:p>
            <a:pPr marL="342900" indent="-342900">
              <a:buFont typeface="Arial" panose="020B0604020202020204" pitchFamily="34" charset="0"/>
              <a:buChar char="•"/>
            </a:pPr>
            <a:r>
              <a:rPr lang="en-US" dirty="0"/>
              <a:t>The syntax is </a:t>
            </a:r>
            <a:r>
              <a:rPr lang="en-US" dirty="0" err="1"/>
              <a:t>rref</a:t>
            </a:r>
            <a:r>
              <a:rPr lang="en-US" dirty="0"/>
              <a:t>([A b]). The output is the augmented matrix [C d] that corresponds to the equation set </a:t>
            </a:r>
            <a:r>
              <a:rPr lang="en-US" dirty="0" err="1"/>
              <a:t>Cx</a:t>
            </a:r>
            <a:r>
              <a:rPr lang="en-US" dirty="0"/>
              <a:t> = d. This set is in reduced row echelon form.</a:t>
            </a:r>
          </a:p>
        </p:txBody>
      </p:sp>
    </p:spTree>
    <p:extLst>
      <p:ext uri="{BB962C8B-B14F-4D97-AF65-F5344CB8AC3E}">
        <p14:creationId xmlns:p14="http://schemas.microsoft.com/office/powerpoint/2010/main" val="787574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1000-0EA8-567C-C6E1-A7AAAF5E4DFA}"/>
              </a:ext>
            </a:extLst>
          </p:cNvPr>
          <p:cNvSpPr>
            <a:spLocks noGrp="1"/>
          </p:cNvSpPr>
          <p:nvPr>
            <p:ph type="title"/>
          </p:nvPr>
        </p:nvSpPr>
        <p:spPr/>
        <p:txBody>
          <a:bodyPr/>
          <a:lstStyle/>
          <a:p>
            <a:r>
              <a:rPr lang="en-US" dirty="0"/>
              <a:t>The </a:t>
            </a:r>
            <a:r>
              <a:rPr lang="en-US" dirty="0" err="1"/>
              <a:t>rref</a:t>
            </a:r>
            <a:r>
              <a:rPr lang="en-US" dirty="0"/>
              <a:t> Function Example</a:t>
            </a:r>
          </a:p>
        </p:txBody>
      </p:sp>
      <p:sp>
        <p:nvSpPr>
          <p:cNvPr id="6" name="Slide Number Placeholder 5">
            <a:extLst>
              <a:ext uri="{FF2B5EF4-FFF2-40B4-BE49-F238E27FC236}">
                <a16:creationId xmlns:a16="http://schemas.microsoft.com/office/drawing/2014/main" id="{AAA19970-8CD6-BBEC-4619-78699A7AC9F9}"/>
              </a:ext>
            </a:extLst>
          </p:cNvPr>
          <p:cNvSpPr>
            <a:spLocks noGrp="1"/>
          </p:cNvSpPr>
          <p:nvPr>
            <p:ph type="sldNum" sz="quarter" idx="10"/>
          </p:nvPr>
        </p:nvSpPr>
        <p:spPr/>
        <p:txBody>
          <a:bodyPr/>
          <a:lstStyle/>
          <a:p>
            <a:fld id="{68151E55-6873-49E2-B8D5-2F265E6F1973}" type="slidenum">
              <a:rPr lang="en-US" smtClean="0"/>
              <a:t>25</a:t>
            </a:fld>
            <a:endParaRPr lang="en-US" dirty="0"/>
          </a:p>
        </p:txBody>
      </p:sp>
      <p:pic>
        <p:nvPicPr>
          <p:cNvPr id="8" name="Picture 7">
            <a:extLst>
              <a:ext uri="{FF2B5EF4-FFF2-40B4-BE49-F238E27FC236}">
                <a16:creationId xmlns:a16="http://schemas.microsoft.com/office/drawing/2014/main" id="{05C338EE-5267-5C38-B0AC-A15F6C7383BF}"/>
              </a:ext>
            </a:extLst>
          </p:cNvPr>
          <p:cNvPicPr>
            <a:picLocks noChangeAspect="1"/>
          </p:cNvPicPr>
          <p:nvPr/>
        </p:nvPicPr>
        <p:blipFill>
          <a:blip r:embed="rId2"/>
          <a:stretch>
            <a:fillRect/>
          </a:stretch>
        </p:blipFill>
        <p:spPr>
          <a:xfrm>
            <a:off x="438150" y="1175584"/>
            <a:ext cx="8267700" cy="5276850"/>
          </a:xfrm>
          <a:prstGeom prst="rect">
            <a:avLst/>
          </a:prstGeom>
        </p:spPr>
      </p:pic>
    </p:spTree>
    <p:extLst>
      <p:ext uri="{BB962C8B-B14F-4D97-AF65-F5344CB8AC3E}">
        <p14:creationId xmlns:p14="http://schemas.microsoft.com/office/powerpoint/2010/main" val="233340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137270" y="134979"/>
            <a:ext cx="6869461" cy="1207008"/>
          </a:xfrm>
        </p:spPr>
        <p:txBody>
          <a:bodyPr/>
          <a:lstStyle/>
          <a:p>
            <a:r>
              <a:rPr lang="en-US" dirty="0"/>
              <a:t>An </a:t>
            </a:r>
            <a:r>
              <a:rPr lang="en-US" i="1" dirty="0"/>
              <a:t>ill-conditioned set </a:t>
            </a:r>
            <a:r>
              <a:rPr lang="en-US" dirty="0"/>
              <a:t>of equations</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457878" y="1839113"/>
            <a:ext cx="8524374" cy="4044329"/>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lang="en-US" dirty="0"/>
              <a:t>An ill-conditioned set of equations is a set of equations close to being singular. </a:t>
            </a: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The ill-conditioned status depends on the accuracy with which the solution calculations are made.</a:t>
            </a: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When the internal numerical accuracy used by MATLAB is insufficient to obtain a solution, MATLAB prints a message to warn you that the matrix is close to singular and that the results might be inaccurate.</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3811942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137270" y="134979"/>
            <a:ext cx="6869461" cy="1207008"/>
          </a:xfrm>
        </p:spPr>
        <p:txBody>
          <a:bodyPr/>
          <a:lstStyle/>
          <a:p>
            <a:r>
              <a:rPr lang="en-US" dirty="0"/>
              <a:t>An </a:t>
            </a:r>
            <a:r>
              <a:rPr lang="en-US" i="1" dirty="0"/>
              <a:t>ill-conditioned set </a:t>
            </a:r>
            <a:r>
              <a:rPr lang="en-US" dirty="0"/>
              <a:t>of equations</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27</a:t>
            </a:fld>
            <a:endParaRPr lang="en-US" dirty="0"/>
          </a:p>
        </p:txBody>
      </p:sp>
      <p:pic>
        <p:nvPicPr>
          <p:cNvPr id="8" name="Picture 7">
            <a:extLst>
              <a:ext uri="{FF2B5EF4-FFF2-40B4-BE49-F238E27FC236}">
                <a16:creationId xmlns:a16="http://schemas.microsoft.com/office/drawing/2014/main" id="{EFB2D05B-EF42-4ACA-7C76-A6A6DE6CD6D7}"/>
              </a:ext>
            </a:extLst>
          </p:cNvPr>
          <p:cNvPicPr>
            <a:picLocks noChangeAspect="1"/>
          </p:cNvPicPr>
          <p:nvPr/>
        </p:nvPicPr>
        <p:blipFill>
          <a:blip r:embed="rId2"/>
          <a:stretch>
            <a:fillRect/>
          </a:stretch>
        </p:blipFill>
        <p:spPr>
          <a:xfrm>
            <a:off x="404724" y="1171650"/>
            <a:ext cx="8334552" cy="5097833"/>
          </a:xfrm>
          <a:prstGeom prst="rect">
            <a:avLst/>
          </a:prstGeom>
        </p:spPr>
      </p:pic>
    </p:spTree>
    <p:extLst>
      <p:ext uri="{BB962C8B-B14F-4D97-AF65-F5344CB8AC3E}">
        <p14:creationId xmlns:p14="http://schemas.microsoft.com/office/powerpoint/2010/main" val="1570876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905255" y="134979"/>
            <a:ext cx="7333490" cy="1207008"/>
          </a:xfrm>
        </p:spPr>
        <p:txBody>
          <a:bodyPr/>
          <a:lstStyle/>
          <a:p>
            <a:r>
              <a:rPr lang="en-US" dirty="0"/>
              <a:t>The </a:t>
            </a:r>
            <a:r>
              <a:rPr lang="en-US" dirty="0" err="1">
                <a:latin typeface="Courier Std" pitchFamily="49" charset="0"/>
              </a:rPr>
              <a:t>pinv</a:t>
            </a:r>
            <a:r>
              <a:rPr lang="en-US" dirty="0"/>
              <a:t> command can obtain a solution of an underdetermined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7494814" cy="474617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To solve the equation set </a:t>
                </a:r>
                <a:r>
                  <a:rPr kumimoji="0" lang="en-US" sz="2400" b="1" i="0" u="none" strike="noStrike" kern="1200" cap="none" spc="0" normalizeH="0" baseline="0" noProof="0" dirty="0">
                    <a:ln>
                      <a:noFill/>
                    </a:ln>
                    <a:solidFill>
                      <a:prstClr val="black"/>
                    </a:solidFill>
                    <a:effectLst/>
                    <a:uLnTx/>
                    <a:uFillTx/>
                    <a:ea typeface="+mn-ea"/>
                  </a:rPr>
                  <a:t>Ax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1" i="0" u="none" strike="noStrike" kern="1200" cap="none" spc="0" normalizeH="0" baseline="0" noProof="0" dirty="0">
                    <a:ln>
                      <a:noFill/>
                    </a:ln>
                    <a:solidFill>
                      <a:prstClr val="black"/>
                    </a:solidFill>
                    <a:effectLst/>
                    <a:uLnTx/>
                    <a:uFillTx/>
                    <a:ea typeface="+mn-ea"/>
                  </a:rPr>
                  <a:t>b </a:t>
                </a:r>
                <a:r>
                  <a:rPr kumimoji="0" lang="en-US" sz="2400" b="0" i="0" u="none" strike="noStrike" kern="1200" cap="none" spc="0" normalizeH="0" baseline="0" noProof="0" dirty="0">
                    <a:ln>
                      <a:noFill/>
                    </a:ln>
                    <a:solidFill>
                      <a:prstClr val="black"/>
                    </a:solidFill>
                    <a:effectLst/>
                    <a:uLnTx/>
                    <a:uFillTx/>
                    <a:ea typeface="+mn-ea"/>
                  </a:rPr>
                  <a:t>using the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pinv</a:t>
                </a:r>
                <a:r>
                  <a:rPr kumimoji="0" lang="en-US" sz="2400" b="0" i="0" u="none" strike="noStrike" kern="1200" cap="none" spc="0" normalizeH="0" baseline="0" noProof="0" dirty="0">
                    <a:ln>
                      <a:noFill/>
                    </a:ln>
                    <a:solidFill>
                      <a:prstClr val="black"/>
                    </a:solidFill>
                    <a:effectLst/>
                    <a:uLnTx/>
                    <a:uFillTx/>
                    <a:ea typeface="+mn-ea"/>
                  </a:rPr>
                  <a:t> command, type</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pinv</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(A)*b</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Underdetermined sets have an infinite number of solutions, and the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pinv</a:t>
                </a:r>
                <a:r>
                  <a:rPr kumimoji="0" lang="en-US" sz="2400" b="0" i="0" u="none" strike="noStrike" kern="1200" cap="none" spc="0" normalizeH="0" baseline="0" noProof="0" dirty="0">
                    <a:ln>
                      <a:noFill/>
                    </a:ln>
                    <a:solidFill>
                      <a:prstClr val="black"/>
                    </a:solidFill>
                    <a:effectLst/>
                    <a:uLnTx/>
                    <a:uFillTx/>
                    <a:ea typeface="+mn-ea"/>
                  </a:rPr>
                  <a:t> command produces a solution that gives the minimum value of the </a:t>
                </a:r>
                <a:r>
                  <a:rPr kumimoji="0" lang="en-US" sz="2400" b="0" i="1" u="none" strike="noStrike" kern="1200" cap="none" spc="0" normalizeH="0" baseline="0" noProof="0" dirty="0">
                    <a:ln>
                      <a:noFill/>
                    </a:ln>
                    <a:solidFill>
                      <a:prstClr val="black"/>
                    </a:solidFill>
                    <a:effectLst/>
                    <a:uLnTx/>
                    <a:uFillTx/>
                    <a:ea typeface="+mn-ea"/>
                  </a:rPr>
                  <a:t>Euclidean norm, </a:t>
                </a:r>
                <a:r>
                  <a:rPr kumimoji="0" lang="en-US" sz="2400" b="0" i="0" u="none" strike="noStrike" kern="1200" cap="none" spc="0" normalizeH="0" baseline="0" noProof="0" dirty="0">
                    <a:ln>
                      <a:noFill/>
                    </a:ln>
                    <a:solidFill>
                      <a:prstClr val="black"/>
                    </a:solidFill>
                    <a:effectLst/>
                    <a:uLnTx/>
                    <a:uFillTx/>
                    <a:ea typeface="+mn-ea"/>
                  </a:rPr>
                  <a:t>which is the magnitude of the solution vector </a:t>
                </a:r>
                <a:r>
                  <a:rPr kumimoji="0" lang="en-US" sz="2400" b="1" i="0" u="none" strike="noStrike" kern="1200" cap="none" spc="0" normalizeH="0" baseline="0" noProof="0" dirty="0">
                    <a:ln>
                      <a:noFill/>
                    </a:ln>
                    <a:solidFill>
                      <a:prstClr val="black"/>
                    </a:solidFill>
                    <a:effectLst/>
                    <a:uLnTx/>
                    <a:uFillTx/>
                    <a:ea typeface="+mn-ea"/>
                  </a:rPr>
                  <a:t>x</a:t>
                </a:r>
                <a:r>
                  <a:rPr kumimoji="0" lang="en-US" sz="2400" b="0" i="0" u="none" strike="noStrike" kern="1200" cap="none" spc="0" normalizeH="0" baseline="0" noProof="0" dirty="0">
                    <a:ln>
                      <a:noFill/>
                    </a:ln>
                    <a:solidFill>
                      <a:prstClr val="black"/>
                    </a:solidFill>
                    <a:effectLst/>
                    <a:uLnTx/>
                    <a:uFillTx/>
                    <a:ea typeface="+mn-ea"/>
                  </a:rPr>
                  <a:t>.</a:t>
                </a:r>
              </a:p>
            </p:txBody>
          </p:sp>
        </mc:Choice>
        <mc:Fallback xmlns="">
          <p:sp>
            <p:nvSpPr>
              <p:cNvPr id="3" name="Content Placeholder 2">
                <a:extLst>
                  <a:ext uri="{FF2B5EF4-FFF2-40B4-BE49-F238E27FC236}">
                    <a16:creationId xmlns:a16="http://schemas.microsoft.com/office/drawing/2014/main" id="{49438D20-F3F6-4A60-8168-898CC4599E1D}"/>
                  </a:ext>
                </a:extLst>
              </p:cNvPr>
              <p:cNvSpPr>
                <a:spLocks noGrp="1" noRot="1" noChangeAspect="1" noMove="1" noResize="1" noEditPoints="1" noAdjustHandles="1" noChangeArrowheads="1" noChangeShapeType="1" noTextEdit="1"/>
              </p:cNvSpPr>
              <p:nvPr>
                <p:ph sz="quarter" idx="11"/>
              </p:nvPr>
            </p:nvSpPr>
            <p:spPr>
              <a:xfrm>
                <a:off x="342900" y="1502229"/>
                <a:ext cx="7494814" cy="4746171"/>
              </a:xfrm>
              <a:blipFill>
                <a:blip r:embed="rId2"/>
                <a:stretch>
                  <a:fillRect l="-1220" t="-1412" r="-105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265098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905255" y="134979"/>
            <a:ext cx="7333490" cy="1207008"/>
          </a:xfrm>
        </p:spPr>
        <p:txBody>
          <a:bodyPr/>
          <a:lstStyle/>
          <a:p>
            <a:r>
              <a:rPr lang="en-US" dirty="0"/>
              <a:t>Overdetermined Systems</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8512342" cy="4746171"/>
          </a:xfrm>
        </p:spPr>
        <p:txBody>
          <a:bodyPr/>
          <a:lstStyle/>
          <a:p>
            <a:pPr marL="0" marR="0" lvl="0" indent="0" algn="l" defTabSz="457200" rtl="0" eaLnBrk="1" fontAlgn="auto" latinLnBrk="0" hangingPunct="1">
              <a:lnSpc>
                <a:spcPct val="100000"/>
              </a:lnSpc>
              <a:spcBef>
                <a:spcPts val="1800"/>
              </a:spcBef>
              <a:spcAft>
                <a:spcPts val="12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An </a:t>
            </a:r>
            <a:r>
              <a:rPr kumimoji="0" lang="en-US" sz="2400" b="0" i="1" u="none" strike="noStrike" kern="1200" cap="none" spc="0" normalizeH="0" baseline="0" noProof="0" dirty="0">
                <a:ln>
                  <a:noFill/>
                </a:ln>
                <a:solidFill>
                  <a:prstClr val="black"/>
                </a:solidFill>
                <a:effectLst/>
                <a:uLnTx/>
                <a:uFillTx/>
                <a:ea typeface="+mn-ea"/>
              </a:rPr>
              <a:t>overdetermined system </a:t>
            </a:r>
            <a:r>
              <a:rPr kumimoji="0" lang="en-US" sz="2400" b="0" i="0" u="none" strike="noStrike" kern="1200" cap="none" spc="0" normalizeH="0" baseline="0" noProof="0" dirty="0">
                <a:ln>
                  <a:noFill/>
                </a:ln>
                <a:solidFill>
                  <a:prstClr val="black"/>
                </a:solidFill>
                <a:effectLst/>
                <a:uLnTx/>
                <a:uFillTx/>
                <a:ea typeface="+mn-ea"/>
              </a:rPr>
              <a:t>is a set of equations that has more independent equations than unknowns.</a:t>
            </a:r>
          </a:p>
          <a:p>
            <a:pPr marL="0" marR="0" lvl="0" indent="0" algn="l" defTabSz="457200" rtl="0" eaLnBrk="1" fontAlgn="auto" latinLnBrk="0" hangingPunct="1">
              <a:lnSpc>
                <a:spcPct val="100000"/>
              </a:lnSpc>
              <a:spcBef>
                <a:spcPts val="1800"/>
              </a:spcBef>
              <a:spcAft>
                <a:spcPts val="12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For such a system the matrix inverse method will not work because the </a:t>
            </a:r>
            <a:r>
              <a:rPr kumimoji="0" lang="en-US" sz="2400" b="1" i="0" u="none" strike="noStrike" kern="1200" cap="none" spc="0" normalizeH="0" baseline="0" noProof="0" dirty="0">
                <a:ln>
                  <a:noFill/>
                </a:ln>
                <a:solidFill>
                  <a:prstClr val="black"/>
                </a:solidFill>
                <a:effectLst/>
                <a:uLnTx/>
                <a:uFillTx/>
                <a:ea typeface="+mn-ea"/>
              </a:rPr>
              <a:t>A </a:t>
            </a:r>
            <a:r>
              <a:rPr kumimoji="0" lang="en-US" sz="2400" b="0" i="0" u="none" strike="noStrike" kern="1200" cap="none" spc="0" normalizeH="0" baseline="0" noProof="0" dirty="0">
                <a:ln>
                  <a:noFill/>
                </a:ln>
                <a:solidFill>
                  <a:prstClr val="black"/>
                </a:solidFill>
                <a:effectLst/>
                <a:uLnTx/>
                <a:uFillTx/>
                <a:ea typeface="+mn-ea"/>
              </a:rPr>
              <a:t>matrix is not square.</a:t>
            </a:r>
          </a:p>
          <a:p>
            <a:pPr marL="0" marR="0" lvl="0" indent="0" algn="l" defTabSz="457200" rtl="0" eaLnBrk="1" fontAlgn="auto" latinLnBrk="0" hangingPunct="1">
              <a:lnSpc>
                <a:spcPct val="100000"/>
              </a:lnSpc>
              <a:spcBef>
                <a:spcPts val="1800"/>
              </a:spcBef>
              <a:spcAft>
                <a:spcPts val="12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However, some overdetermined systems have exact solutions, and they can be obtained with the left division method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A\b</a:t>
            </a:r>
            <a:r>
              <a:rPr kumimoji="0" lang="en-US" sz="2400" b="0" i="0" u="none" strike="noStrike" kern="1200" cap="none" spc="0" normalizeH="0" baseline="0" noProof="0" dirty="0">
                <a:ln>
                  <a:noFill/>
                </a:ln>
                <a:solidFill>
                  <a:prstClr val="black"/>
                </a:solidFill>
                <a:effectLst/>
                <a:uLnTx/>
                <a:uFillTx/>
                <a:ea typeface="+mn-ea"/>
              </a:rPr>
              <a:t>.</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257210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8C0B-D351-8402-7AEC-BE25F1BB9D5E}"/>
              </a:ext>
            </a:extLst>
          </p:cNvPr>
          <p:cNvSpPr>
            <a:spLocks noGrp="1"/>
          </p:cNvSpPr>
          <p:nvPr>
            <p:ph type="title"/>
          </p:nvPr>
        </p:nvSpPr>
        <p:spPr>
          <a:xfrm>
            <a:off x="342900" y="0"/>
            <a:ext cx="8458200" cy="733926"/>
          </a:xfrm>
        </p:spPr>
        <p:txBody>
          <a:bodyPr/>
          <a:lstStyle/>
          <a:p>
            <a:r>
              <a:rPr lang="en-US" dirty="0"/>
              <a:t>Linear Algebraic Equations</a:t>
            </a:r>
          </a:p>
        </p:txBody>
      </p:sp>
      <p:sp>
        <p:nvSpPr>
          <p:cNvPr id="3" name="Content Placeholder 2">
            <a:extLst>
              <a:ext uri="{FF2B5EF4-FFF2-40B4-BE49-F238E27FC236}">
                <a16:creationId xmlns:a16="http://schemas.microsoft.com/office/drawing/2014/main" id="{8D9B5151-2A91-D23E-201C-8CE25673DC9C}"/>
              </a:ext>
            </a:extLst>
          </p:cNvPr>
          <p:cNvSpPr>
            <a:spLocks noGrp="1"/>
          </p:cNvSpPr>
          <p:nvPr>
            <p:ph sz="quarter" idx="11"/>
          </p:nvPr>
        </p:nvSpPr>
        <p:spPr>
          <a:xfrm>
            <a:off x="745958" y="837342"/>
            <a:ext cx="7880454" cy="5420198"/>
          </a:xfrm>
        </p:spPr>
        <p:txBody>
          <a:bodyPr>
            <a:normAutofit/>
          </a:bodyPr>
          <a:lstStyle/>
          <a:p>
            <a:r>
              <a:rPr lang="en-US" dirty="0"/>
              <a:t>Linear algebraic equations such as</a:t>
            </a:r>
          </a:p>
          <a:p>
            <a:r>
              <a:rPr lang="en-US" dirty="0"/>
              <a:t>5x - 2y = 13</a:t>
            </a:r>
          </a:p>
          <a:p>
            <a:r>
              <a:rPr lang="en-US" dirty="0"/>
              <a:t>7x + 3y = 24</a:t>
            </a:r>
          </a:p>
          <a:p>
            <a:r>
              <a:rPr lang="en-US" dirty="0"/>
              <a:t>occur in many engineering applications. For example,</a:t>
            </a:r>
          </a:p>
          <a:p>
            <a:r>
              <a:rPr lang="en-US" dirty="0"/>
              <a:t>electrical engineers use them to predict the power</a:t>
            </a:r>
          </a:p>
          <a:p>
            <a:r>
              <a:rPr lang="en-US" dirty="0"/>
              <a:t>requirements for circuits; mechanical, and aerospace</a:t>
            </a:r>
          </a:p>
          <a:p>
            <a:r>
              <a:rPr lang="en-US" dirty="0"/>
              <a:t>engineers use them to design structures and machines;</a:t>
            </a:r>
          </a:p>
          <a:p>
            <a:r>
              <a:rPr lang="en-US" dirty="0"/>
              <a:t>and industrial engineers apply them to design schedules</a:t>
            </a:r>
          </a:p>
          <a:p>
            <a:r>
              <a:rPr lang="en-US" dirty="0"/>
              <a:t>and operations.</a:t>
            </a:r>
          </a:p>
          <a:p>
            <a:r>
              <a:rPr lang="en-US" dirty="0"/>
              <a:t>1. Unique solution</a:t>
            </a:r>
          </a:p>
          <a:p>
            <a:r>
              <a:rPr lang="en-US" dirty="0"/>
              <a:t>2. No solution: Overdetermined</a:t>
            </a:r>
          </a:p>
          <a:p>
            <a:r>
              <a:rPr lang="en-US" dirty="0"/>
              <a:t>3. Infinite solution: Underdetermined</a:t>
            </a:r>
          </a:p>
        </p:txBody>
      </p:sp>
      <p:sp>
        <p:nvSpPr>
          <p:cNvPr id="6" name="Slide Number Placeholder 5">
            <a:extLst>
              <a:ext uri="{FF2B5EF4-FFF2-40B4-BE49-F238E27FC236}">
                <a16:creationId xmlns:a16="http://schemas.microsoft.com/office/drawing/2014/main" id="{4A5F9543-2D92-553D-84F4-97DF5068C2F0}"/>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12087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6D2F-81B2-61CF-434C-11494DBEF65F}"/>
              </a:ext>
            </a:extLst>
          </p:cNvPr>
          <p:cNvSpPr>
            <a:spLocks noGrp="1"/>
          </p:cNvSpPr>
          <p:nvPr>
            <p:ph type="title"/>
          </p:nvPr>
        </p:nvSpPr>
        <p:spPr/>
        <p:txBody>
          <a:bodyPr/>
          <a:lstStyle/>
          <a:p>
            <a:r>
              <a:rPr lang="en-US" dirty="0"/>
              <a:t>Overdetermined Systems with an Exact Solution</a:t>
            </a:r>
          </a:p>
        </p:txBody>
      </p:sp>
      <p:sp>
        <p:nvSpPr>
          <p:cNvPr id="3" name="Content Placeholder 2">
            <a:extLst>
              <a:ext uri="{FF2B5EF4-FFF2-40B4-BE49-F238E27FC236}">
                <a16:creationId xmlns:a16="http://schemas.microsoft.com/office/drawing/2014/main" id="{76327480-29C1-6A70-F5A9-5024121BD96B}"/>
              </a:ext>
            </a:extLst>
          </p:cNvPr>
          <p:cNvSpPr>
            <a:spLocks noGrp="1"/>
          </p:cNvSpPr>
          <p:nvPr>
            <p:ph sz="quarter" idx="11"/>
          </p:nvPr>
        </p:nvSpPr>
        <p:spPr/>
        <p:txBody>
          <a:bodyPr>
            <a:normAutofit/>
          </a:bodyPr>
          <a:lstStyle/>
          <a:p>
            <a:r>
              <a:rPr lang="en-US" dirty="0"/>
              <a:t>The left-division method sometimes gives an answer for overdetermined systems, but it does not indicate whether the answer is the exact solution. </a:t>
            </a:r>
          </a:p>
          <a:p>
            <a:endParaRPr lang="en-US" dirty="0"/>
          </a:p>
          <a:p>
            <a:r>
              <a:rPr lang="en-US" dirty="0"/>
              <a:t>We need to check the ranks of A and [A b] to know whether the answer is the exact solution. </a:t>
            </a:r>
          </a:p>
          <a:p>
            <a:endParaRPr lang="en-US" dirty="0"/>
          </a:p>
          <a:p>
            <a:r>
              <a:rPr lang="en-US" dirty="0"/>
              <a:t>To interpret MATLAB answers correctly for an overdetermined system, first check the ranks of A and [A b] to see whether an exact solution exists; if one does not exist, then you know that the left-division answer is a least squares solution.</a:t>
            </a:r>
          </a:p>
        </p:txBody>
      </p:sp>
      <p:sp>
        <p:nvSpPr>
          <p:cNvPr id="6" name="Slide Number Placeholder 5">
            <a:extLst>
              <a:ext uri="{FF2B5EF4-FFF2-40B4-BE49-F238E27FC236}">
                <a16:creationId xmlns:a16="http://schemas.microsoft.com/office/drawing/2014/main" id="{402DE4E3-35A4-B7B7-6949-13314B2BC667}"/>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2516736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6D2F-81B2-61CF-434C-11494DBEF65F}"/>
              </a:ext>
            </a:extLst>
          </p:cNvPr>
          <p:cNvSpPr>
            <a:spLocks noGrp="1"/>
          </p:cNvSpPr>
          <p:nvPr>
            <p:ph type="title"/>
          </p:nvPr>
        </p:nvSpPr>
        <p:spPr/>
        <p:txBody>
          <a:bodyPr/>
          <a:lstStyle/>
          <a:p>
            <a:r>
              <a:rPr lang="en-US" dirty="0"/>
              <a:t>Overdetermined Systems with an Exact Solution</a:t>
            </a:r>
          </a:p>
        </p:txBody>
      </p:sp>
      <p:sp>
        <p:nvSpPr>
          <p:cNvPr id="6" name="Slide Number Placeholder 5">
            <a:extLst>
              <a:ext uri="{FF2B5EF4-FFF2-40B4-BE49-F238E27FC236}">
                <a16:creationId xmlns:a16="http://schemas.microsoft.com/office/drawing/2014/main" id="{402DE4E3-35A4-B7B7-6949-13314B2BC667}"/>
              </a:ext>
            </a:extLst>
          </p:cNvPr>
          <p:cNvSpPr>
            <a:spLocks noGrp="1"/>
          </p:cNvSpPr>
          <p:nvPr>
            <p:ph type="sldNum" sz="quarter" idx="10"/>
          </p:nvPr>
        </p:nvSpPr>
        <p:spPr/>
        <p:txBody>
          <a:bodyPr/>
          <a:lstStyle/>
          <a:p>
            <a:fld id="{68151E55-6873-49E2-B8D5-2F265E6F1973}" type="slidenum">
              <a:rPr lang="en-US" smtClean="0"/>
              <a:t>31</a:t>
            </a:fld>
            <a:endParaRPr lang="en-US" dirty="0"/>
          </a:p>
        </p:txBody>
      </p:sp>
      <p:pic>
        <p:nvPicPr>
          <p:cNvPr id="8" name="Picture 7">
            <a:extLst>
              <a:ext uri="{FF2B5EF4-FFF2-40B4-BE49-F238E27FC236}">
                <a16:creationId xmlns:a16="http://schemas.microsoft.com/office/drawing/2014/main" id="{AD97C698-02B0-3C01-CBD8-64062D20F0F2}"/>
              </a:ext>
            </a:extLst>
          </p:cNvPr>
          <p:cNvPicPr>
            <a:picLocks noChangeAspect="1"/>
          </p:cNvPicPr>
          <p:nvPr/>
        </p:nvPicPr>
        <p:blipFill>
          <a:blip r:embed="rId2"/>
          <a:stretch>
            <a:fillRect/>
          </a:stretch>
        </p:blipFill>
        <p:spPr>
          <a:xfrm>
            <a:off x="1143285" y="1341987"/>
            <a:ext cx="6857430" cy="4864267"/>
          </a:xfrm>
          <a:prstGeom prst="rect">
            <a:avLst/>
          </a:prstGeom>
        </p:spPr>
      </p:pic>
      <p:pic>
        <p:nvPicPr>
          <p:cNvPr id="10" name="Picture 9">
            <a:extLst>
              <a:ext uri="{FF2B5EF4-FFF2-40B4-BE49-F238E27FC236}">
                <a16:creationId xmlns:a16="http://schemas.microsoft.com/office/drawing/2014/main" id="{4FCF6309-02C3-AB8E-98F1-8AF04622388C}"/>
              </a:ext>
            </a:extLst>
          </p:cNvPr>
          <p:cNvPicPr>
            <a:picLocks noChangeAspect="1"/>
          </p:cNvPicPr>
          <p:nvPr/>
        </p:nvPicPr>
        <p:blipFill>
          <a:blip r:embed="rId3"/>
          <a:stretch>
            <a:fillRect/>
          </a:stretch>
        </p:blipFill>
        <p:spPr>
          <a:xfrm>
            <a:off x="5105400" y="2903621"/>
            <a:ext cx="4038600" cy="3505200"/>
          </a:xfrm>
          <a:prstGeom prst="rect">
            <a:avLst/>
          </a:prstGeom>
        </p:spPr>
      </p:pic>
    </p:spTree>
    <p:extLst>
      <p:ext uri="{BB962C8B-B14F-4D97-AF65-F5344CB8AC3E}">
        <p14:creationId xmlns:p14="http://schemas.microsoft.com/office/powerpoint/2010/main" val="3817791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Overdetermined systems, With no exact solution exists.</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502229"/>
            <a:ext cx="8379995" cy="4746171"/>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In some of these cases, the left-division method does not yield an answer, while in other cases the left-division method gives an answer that satisfies the equation set only in a “least squares” sense. </a:t>
            </a: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When MATLAB gives an answer to an overdetermined set, it does not tell us whether the answer is the exact solution.</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298378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8932-E3A5-F54E-454E-0859DB656890}"/>
              </a:ext>
            </a:extLst>
          </p:cNvPr>
          <p:cNvSpPr>
            <a:spLocks noGrp="1"/>
          </p:cNvSpPr>
          <p:nvPr>
            <p:ph type="title"/>
          </p:nvPr>
        </p:nvSpPr>
        <p:spPr>
          <a:xfrm>
            <a:off x="342900" y="134979"/>
            <a:ext cx="8458200" cy="592402"/>
          </a:xfrm>
        </p:spPr>
        <p:txBody>
          <a:bodyPr/>
          <a:lstStyle/>
          <a:p>
            <a:r>
              <a:rPr lang="en-US" dirty="0"/>
              <a:t>Overdetermined Systems with no Exact Solution</a:t>
            </a:r>
          </a:p>
        </p:txBody>
      </p:sp>
      <p:sp>
        <p:nvSpPr>
          <p:cNvPr id="6" name="Slide Number Placeholder 5">
            <a:extLst>
              <a:ext uri="{FF2B5EF4-FFF2-40B4-BE49-F238E27FC236}">
                <a16:creationId xmlns:a16="http://schemas.microsoft.com/office/drawing/2014/main" id="{84AABB72-F74D-89B9-17C5-F01B4F2EC042}"/>
              </a:ext>
            </a:extLst>
          </p:cNvPr>
          <p:cNvSpPr>
            <a:spLocks noGrp="1"/>
          </p:cNvSpPr>
          <p:nvPr>
            <p:ph type="sldNum" sz="quarter" idx="10"/>
          </p:nvPr>
        </p:nvSpPr>
        <p:spPr/>
        <p:txBody>
          <a:bodyPr/>
          <a:lstStyle/>
          <a:p>
            <a:fld id="{68151E55-6873-49E2-B8D5-2F265E6F1973}" type="slidenum">
              <a:rPr lang="en-US" smtClean="0"/>
              <a:t>33</a:t>
            </a:fld>
            <a:endParaRPr lang="en-US" dirty="0"/>
          </a:p>
        </p:txBody>
      </p:sp>
      <p:pic>
        <p:nvPicPr>
          <p:cNvPr id="8" name="Picture 7">
            <a:extLst>
              <a:ext uri="{FF2B5EF4-FFF2-40B4-BE49-F238E27FC236}">
                <a16:creationId xmlns:a16="http://schemas.microsoft.com/office/drawing/2014/main" id="{5444ACC4-BBFA-39FE-F2E4-A716FB9EE8F9}"/>
              </a:ext>
            </a:extLst>
          </p:cNvPr>
          <p:cNvPicPr>
            <a:picLocks noChangeAspect="1"/>
          </p:cNvPicPr>
          <p:nvPr/>
        </p:nvPicPr>
        <p:blipFill>
          <a:blip r:embed="rId2"/>
          <a:stretch>
            <a:fillRect/>
          </a:stretch>
        </p:blipFill>
        <p:spPr>
          <a:xfrm>
            <a:off x="636880" y="830680"/>
            <a:ext cx="8164220" cy="5739552"/>
          </a:xfrm>
          <a:prstGeom prst="rect">
            <a:avLst/>
          </a:prstGeom>
        </p:spPr>
      </p:pic>
    </p:spTree>
    <p:extLst>
      <p:ext uri="{BB962C8B-B14F-4D97-AF65-F5344CB8AC3E}">
        <p14:creationId xmlns:p14="http://schemas.microsoft.com/office/powerpoint/2010/main" val="55771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768751" y="134979"/>
            <a:ext cx="7606498" cy="1207008"/>
          </a:xfrm>
        </p:spPr>
        <p:txBody>
          <a:bodyPr/>
          <a:lstStyle/>
          <a:p>
            <a:r>
              <a:rPr lang="en-US" sz="3200" dirty="0"/>
              <a:t>Example of an Underdetermined System: </a:t>
            </a:r>
            <a:br>
              <a:rPr lang="en-US" sz="3200" dirty="0"/>
            </a:br>
            <a:r>
              <a:rPr lang="en-US" sz="3200" dirty="0"/>
              <a:t>A Network of One-Way Streets</a:t>
            </a:r>
            <a:endParaRPr lang="en-US" dirty="0"/>
          </a:p>
        </p:txBody>
      </p:sp>
      <p:pic>
        <p:nvPicPr>
          <p:cNvPr id="5" name="Picture 4" descr="A network of one-way streets shows two horizontal and two vertical lines, that intersect at four points.">
            <a:extLst>
              <a:ext uri="{FF2B5EF4-FFF2-40B4-BE49-F238E27FC236}">
                <a16:creationId xmlns:a16="http://schemas.microsoft.com/office/drawing/2014/main" id="{23CB2ECB-D307-4208-9B9A-9FE1F733DCC4}"/>
              </a:ext>
            </a:extLst>
          </p:cNvPr>
          <p:cNvPicPr>
            <a:picLocks noChangeAspect="1"/>
          </p:cNvPicPr>
          <p:nvPr/>
        </p:nvPicPr>
        <p:blipFill rotWithShape="1">
          <a:blip r:embed="rId2">
            <a:extLst>
              <a:ext uri="{28A0092B-C50C-407E-A947-70E740481C1C}">
                <a14:useLocalDpi xmlns:a14="http://schemas.microsoft.com/office/drawing/2010/main" val="0"/>
              </a:ext>
            </a:extLst>
          </a:blip>
          <a:srcRect t="3355"/>
          <a:stretch/>
        </p:blipFill>
        <p:spPr>
          <a:xfrm>
            <a:off x="5025636" y="2228382"/>
            <a:ext cx="3600776" cy="2752691"/>
          </a:xfrm>
          <a:prstGeom prst="rect">
            <a:avLst/>
          </a:prstGeom>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34</a:t>
            </a:fld>
            <a:endParaRPr lang="en-US" dirty="0"/>
          </a:p>
        </p:txBody>
      </p:sp>
      <p:sp>
        <p:nvSpPr>
          <p:cNvPr id="9" name="TextBox 8">
            <a:extLst>
              <a:ext uri="{FF2B5EF4-FFF2-40B4-BE49-F238E27FC236}">
                <a16:creationId xmlns:a16="http://schemas.microsoft.com/office/drawing/2014/main" id="{32D9732B-2587-1098-C892-D3FAD58BA9FC}"/>
              </a:ext>
            </a:extLst>
          </p:cNvPr>
          <p:cNvSpPr txBox="1"/>
          <p:nvPr/>
        </p:nvSpPr>
        <p:spPr>
          <a:xfrm>
            <a:off x="308328" y="1855403"/>
            <a:ext cx="4263672" cy="3693319"/>
          </a:xfrm>
          <a:prstGeom prst="rect">
            <a:avLst/>
          </a:prstGeom>
          <a:noFill/>
        </p:spPr>
        <p:txBody>
          <a:bodyPr wrap="square">
            <a:spAutoFit/>
          </a:bodyPr>
          <a:lstStyle/>
          <a:p>
            <a:r>
              <a:rPr lang="en-US" dirty="0"/>
              <a:t>A traffic engineer wants to know if measurements of traffic entering and leaving a road network are sufficient to predict the traffic on each street in the network. For example, consider the network of one-way streets here. The numbers shown are the measured traffic in vehicles per hour . Assume that no vehicles park anywhere within the network. If possible, calculate the traffic 𝑓1, 𝑓2, 𝑓3, and 𝑓4. If this is not possible, suggest how to obtain the necessary information.</a:t>
            </a:r>
          </a:p>
        </p:txBody>
      </p:sp>
    </p:spTree>
    <p:extLst>
      <p:ext uri="{BB962C8B-B14F-4D97-AF65-F5344CB8AC3E}">
        <p14:creationId xmlns:p14="http://schemas.microsoft.com/office/powerpoint/2010/main" val="3405743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5ED-0A87-BBA0-3A34-07AFB3B5A21E}"/>
              </a:ext>
            </a:extLst>
          </p:cNvPr>
          <p:cNvSpPr>
            <a:spLocks noGrp="1"/>
          </p:cNvSpPr>
          <p:nvPr>
            <p:ph type="title"/>
          </p:nvPr>
        </p:nvSpPr>
        <p:spPr/>
        <p:txBody>
          <a:bodyPr/>
          <a:lstStyle/>
          <a:p>
            <a:r>
              <a:rPr lang="en-US" dirty="0"/>
              <a:t>Example: A Network of One-way Streets</a:t>
            </a:r>
          </a:p>
        </p:txBody>
      </p:sp>
      <p:sp>
        <p:nvSpPr>
          <p:cNvPr id="3" name="Content Placeholder 2">
            <a:extLst>
              <a:ext uri="{FF2B5EF4-FFF2-40B4-BE49-F238E27FC236}">
                <a16:creationId xmlns:a16="http://schemas.microsoft.com/office/drawing/2014/main" id="{90958B24-9739-0DFE-3E63-2BD1284EAB66}"/>
              </a:ext>
            </a:extLst>
          </p:cNvPr>
          <p:cNvSpPr>
            <a:spLocks noGrp="1"/>
          </p:cNvSpPr>
          <p:nvPr>
            <p:ph sz="quarter" idx="11"/>
          </p:nvPr>
        </p:nvSpPr>
        <p:spPr/>
        <p:txBody>
          <a:bodyPr/>
          <a:lstStyle/>
          <a:p>
            <a:r>
              <a:rPr lang="en-US" dirty="0"/>
              <a:t>The flow into intersection 1 must equal the flow out of the intersection. </a:t>
            </a:r>
          </a:p>
          <a:p>
            <a:r>
              <a:rPr lang="en-US" dirty="0"/>
              <a:t>This gives 100 + 200 = 𝑓1 + 𝑓4 </a:t>
            </a:r>
          </a:p>
          <a:p>
            <a:r>
              <a:rPr lang="en-US" dirty="0"/>
              <a:t>Similarly, for the other three intersections, we have </a:t>
            </a:r>
          </a:p>
          <a:p>
            <a:r>
              <a:rPr lang="en-US" dirty="0"/>
              <a:t>𝑓1 + 𝑓2 = 300 + 200 </a:t>
            </a:r>
          </a:p>
          <a:p>
            <a:r>
              <a:rPr lang="en-US" dirty="0"/>
              <a:t>600 + 400 = 𝑓2 + 𝑓3 </a:t>
            </a:r>
          </a:p>
          <a:p>
            <a:r>
              <a:rPr lang="en-US" dirty="0"/>
              <a:t>𝑓3 + 𝑓4 = 300 + 500</a:t>
            </a:r>
          </a:p>
        </p:txBody>
      </p:sp>
      <p:sp>
        <p:nvSpPr>
          <p:cNvPr id="6" name="Slide Number Placeholder 5">
            <a:extLst>
              <a:ext uri="{FF2B5EF4-FFF2-40B4-BE49-F238E27FC236}">
                <a16:creationId xmlns:a16="http://schemas.microsoft.com/office/drawing/2014/main" id="{3ADDD665-3384-6F49-A6D5-DE347DC46EE8}"/>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952719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5ED-0A87-BBA0-3A34-07AFB3B5A21E}"/>
              </a:ext>
            </a:extLst>
          </p:cNvPr>
          <p:cNvSpPr>
            <a:spLocks noGrp="1"/>
          </p:cNvSpPr>
          <p:nvPr>
            <p:ph type="title"/>
          </p:nvPr>
        </p:nvSpPr>
        <p:spPr>
          <a:xfrm>
            <a:off x="342900" y="134979"/>
            <a:ext cx="8458200" cy="1207008"/>
          </a:xfrm>
        </p:spPr>
        <p:txBody>
          <a:bodyPr anchor="ctr">
            <a:normAutofit/>
          </a:bodyPr>
          <a:lstStyle/>
          <a:p>
            <a:r>
              <a:rPr lang="en-US" dirty="0"/>
              <a:t>Example: A Network of One-way Streets</a:t>
            </a:r>
          </a:p>
        </p:txBody>
      </p:sp>
      <p:pic>
        <p:nvPicPr>
          <p:cNvPr id="8" name="Picture 7" descr="Table&#10;&#10;Description automatically generated">
            <a:extLst>
              <a:ext uri="{FF2B5EF4-FFF2-40B4-BE49-F238E27FC236}">
                <a16:creationId xmlns:a16="http://schemas.microsoft.com/office/drawing/2014/main" id="{571408D4-3828-2FD3-E37B-190F204DCB5D}"/>
              </a:ext>
            </a:extLst>
          </p:cNvPr>
          <p:cNvPicPr>
            <a:picLocks noChangeAspect="1"/>
          </p:cNvPicPr>
          <p:nvPr/>
        </p:nvPicPr>
        <p:blipFill>
          <a:blip r:embed="rId2"/>
          <a:stretch>
            <a:fillRect/>
          </a:stretch>
        </p:blipFill>
        <p:spPr>
          <a:xfrm>
            <a:off x="834858" y="1502229"/>
            <a:ext cx="7474284" cy="4746171"/>
          </a:xfrm>
          <a:prstGeom prst="rect">
            <a:avLst/>
          </a:prstGeom>
          <a:noFill/>
        </p:spPr>
      </p:pic>
      <p:sp>
        <p:nvSpPr>
          <p:cNvPr id="6" name="Slide Number Placeholder 5">
            <a:extLst>
              <a:ext uri="{FF2B5EF4-FFF2-40B4-BE49-F238E27FC236}">
                <a16:creationId xmlns:a16="http://schemas.microsoft.com/office/drawing/2014/main" id="{3ADDD665-3384-6F49-A6D5-DE347DC46EE8}"/>
              </a:ext>
            </a:extLst>
          </p:cNvPr>
          <p:cNvSpPr>
            <a:spLocks noGrp="1"/>
          </p:cNvSpPr>
          <p:nvPr>
            <p:ph type="sldNum" sz="quarter" idx="10"/>
          </p:nvPr>
        </p:nvSpPr>
        <p:spPr>
          <a:xfrm>
            <a:off x="8626412" y="6673531"/>
            <a:ext cx="355840" cy="161396"/>
          </a:xfrm>
        </p:spPr>
        <p:txBody>
          <a:bodyPr anchor="ctr">
            <a:normAutofit/>
          </a:bodyPr>
          <a:lstStyle/>
          <a:p>
            <a:pPr>
              <a:lnSpc>
                <a:spcPct val="90000"/>
              </a:lnSpc>
              <a:spcAft>
                <a:spcPts val="600"/>
              </a:spcAft>
            </a:pPr>
            <a:fld id="{68151E55-6873-49E2-B8D5-2F265E6F1973}" type="slidenum">
              <a:rPr lang="en-US" sz="500" smtClean="0"/>
              <a:pPr>
                <a:lnSpc>
                  <a:spcPct val="90000"/>
                </a:lnSpc>
                <a:spcAft>
                  <a:spcPts val="600"/>
                </a:spcAft>
              </a:pPr>
              <a:t>36</a:t>
            </a:fld>
            <a:endParaRPr lang="en-US" sz="500"/>
          </a:p>
        </p:txBody>
      </p:sp>
    </p:spTree>
    <p:extLst>
      <p:ext uri="{BB962C8B-B14F-4D97-AF65-F5344CB8AC3E}">
        <p14:creationId xmlns:p14="http://schemas.microsoft.com/office/powerpoint/2010/main" val="478614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5ED-0A87-BBA0-3A34-07AFB3B5A21E}"/>
              </a:ext>
            </a:extLst>
          </p:cNvPr>
          <p:cNvSpPr>
            <a:spLocks noGrp="1"/>
          </p:cNvSpPr>
          <p:nvPr>
            <p:ph type="title"/>
          </p:nvPr>
        </p:nvSpPr>
        <p:spPr>
          <a:xfrm>
            <a:off x="342900" y="134979"/>
            <a:ext cx="8458200" cy="1207008"/>
          </a:xfrm>
        </p:spPr>
        <p:txBody>
          <a:bodyPr anchor="ctr">
            <a:normAutofit/>
          </a:bodyPr>
          <a:lstStyle/>
          <a:p>
            <a:r>
              <a:rPr lang="en-US" dirty="0"/>
              <a:t>Example: A Network of One-way Streets</a:t>
            </a:r>
          </a:p>
        </p:txBody>
      </p:sp>
      <p:sp>
        <p:nvSpPr>
          <p:cNvPr id="6" name="Slide Number Placeholder 5">
            <a:extLst>
              <a:ext uri="{FF2B5EF4-FFF2-40B4-BE49-F238E27FC236}">
                <a16:creationId xmlns:a16="http://schemas.microsoft.com/office/drawing/2014/main" id="{3ADDD665-3384-6F49-A6D5-DE347DC46EE8}"/>
              </a:ext>
            </a:extLst>
          </p:cNvPr>
          <p:cNvSpPr>
            <a:spLocks noGrp="1"/>
          </p:cNvSpPr>
          <p:nvPr>
            <p:ph type="sldNum" sz="quarter" idx="10"/>
          </p:nvPr>
        </p:nvSpPr>
        <p:spPr>
          <a:xfrm>
            <a:off x="8626412" y="6673531"/>
            <a:ext cx="355840" cy="161396"/>
          </a:xfrm>
        </p:spPr>
        <p:txBody>
          <a:bodyPr anchor="ctr">
            <a:normAutofit/>
          </a:bodyPr>
          <a:lstStyle/>
          <a:p>
            <a:pPr>
              <a:lnSpc>
                <a:spcPct val="90000"/>
              </a:lnSpc>
              <a:spcAft>
                <a:spcPts val="600"/>
              </a:spcAft>
            </a:pPr>
            <a:fld id="{68151E55-6873-49E2-B8D5-2F265E6F1973}" type="slidenum">
              <a:rPr lang="en-US" sz="500" smtClean="0"/>
              <a:pPr>
                <a:lnSpc>
                  <a:spcPct val="90000"/>
                </a:lnSpc>
                <a:spcAft>
                  <a:spcPts val="600"/>
                </a:spcAft>
              </a:pPr>
              <a:t>37</a:t>
            </a:fld>
            <a:endParaRPr lang="en-US" sz="500"/>
          </a:p>
        </p:txBody>
      </p:sp>
      <p:pic>
        <p:nvPicPr>
          <p:cNvPr id="4" name="Picture 3">
            <a:extLst>
              <a:ext uri="{FF2B5EF4-FFF2-40B4-BE49-F238E27FC236}">
                <a16:creationId xmlns:a16="http://schemas.microsoft.com/office/drawing/2014/main" id="{AA86234C-04D1-7A98-C8A1-2B1E696BB31E}"/>
              </a:ext>
            </a:extLst>
          </p:cNvPr>
          <p:cNvPicPr>
            <a:picLocks noChangeAspect="1"/>
          </p:cNvPicPr>
          <p:nvPr/>
        </p:nvPicPr>
        <p:blipFill>
          <a:blip r:embed="rId2"/>
          <a:stretch>
            <a:fillRect/>
          </a:stretch>
        </p:blipFill>
        <p:spPr>
          <a:xfrm>
            <a:off x="742950" y="1654843"/>
            <a:ext cx="7658100" cy="4438650"/>
          </a:xfrm>
          <a:prstGeom prst="rect">
            <a:avLst/>
          </a:prstGeom>
        </p:spPr>
      </p:pic>
    </p:spTree>
    <p:extLst>
      <p:ext uri="{BB962C8B-B14F-4D97-AF65-F5344CB8AC3E}">
        <p14:creationId xmlns:p14="http://schemas.microsoft.com/office/powerpoint/2010/main" val="2900988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15ED-0A87-BBA0-3A34-07AFB3B5A21E}"/>
              </a:ext>
            </a:extLst>
          </p:cNvPr>
          <p:cNvSpPr>
            <a:spLocks noGrp="1"/>
          </p:cNvSpPr>
          <p:nvPr>
            <p:ph type="title"/>
          </p:nvPr>
        </p:nvSpPr>
        <p:spPr>
          <a:xfrm>
            <a:off x="342900" y="134979"/>
            <a:ext cx="8458200" cy="1207008"/>
          </a:xfrm>
        </p:spPr>
        <p:txBody>
          <a:bodyPr anchor="ctr">
            <a:normAutofit/>
          </a:bodyPr>
          <a:lstStyle/>
          <a:p>
            <a:r>
              <a:rPr lang="en-US" dirty="0"/>
              <a:t>Example: A Network of One-way Streets</a:t>
            </a:r>
          </a:p>
        </p:txBody>
      </p:sp>
      <p:sp>
        <p:nvSpPr>
          <p:cNvPr id="6" name="Slide Number Placeholder 5">
            <a:extLst>
              <a:ext uri="{FF2B5EF4-FFF2-40B4-BE49-F238E27FC236}">
                <a16:creationId xmlns:a16="http://schemas.microsoft.com/office/drawing/2014/main" id="{3ADDD665-3384-6F49-A6D5-DE347DC46EE8}"/>
              </a:ext>
            </a:extLst>
          </p:cNvPr>
          <p:cNvSpPr>
            <a:spLocks noGrp="1"/>
          </p:cNvSpPr>
          <p:nvPr>
            <p:ph type="sldNum" sz="quarter" idx="10"/>
          </p:nvPr>
        </p:nvSpPr>
        <p:spPr>
          <a:xfrm>
            <a:off x="8626412" y="6673531"/>
            <a:ext cx="355840" cy="161396"/>
          </a:xfrm>
        </p:spPr>
        <p:txBody>
          <a:bodyPr anchor="ctr">
            <a:normAutofit/>
          </a:bodyPr>
          <a:lstStyle/>
          <a:p>
            <a:pPr>
              <a:lnSpc>
                <a:spcPct val="90000"/>
              </a:lnSpc>
              <a:spcAft>
                <a:spcPts val="600"/>
              </a:spcAft>
            </a:pPr>
            <a:fld id="{68151E55-6873-49E2-B8D5-2F265E6F1973}" type="slidenum">
              <a:rPr lang="en-US" sz="500" smtClean="0"/>
              <a:pPr>
                <a:lnSpc>
                  <a:spcPct val="90000"/>
                </a:lnSpc>
                <a:spcAft>
                  <a:spcPts val="600"/>
                </a:spcAft>
              </a:pPr>
              <a:t>38</a:t>
            </a:fld>
            <a:endParaRPr lang="en-US" sz="500"/>
          </a:p>
        </p:txBody>
      </p:sp>
      <p:pic>
        <p:nvPicPr>
          <p:cNvPr id="5" name="Picture 4">
            <a:extLst>
              <a:ext uri="{FF2B5EF4-FFF2-40B4-BE49-F238E27FC236}">
                <a16:creationId xmlns:a16="http://schemas.microsoft.com/office/drawing/2014/main" id="{B7790BC4-7E95-0462-51F1-AA46D10AED43}"/>
              </a:ext>
            </a:extLst>
          </p:cNvPr>
          <p:cNvPicPr>
            <a:picLocks noChangeAspect="1"/>
          </p:cNvPicPr>
          <p:nvPr/>
        </p:nvPicPr>
        <p:blipFill>
          <a:blip r:embed="rId2"/>
          <a:stretch>
            <a:fillRect/>
          </a:stretch>
        </p:blipFill>
        <p:spPr>
          <a:xfrm>
            <a:off x="536381" y="1226970"/>
            <a:ext cx="8264719" cy="4969293"/>
          </a:xfrm>
          <a:prstGeom prst="rect">
            <a:avLst/>
          </a:prstGeom>
        </p:spPr>
      </p:pic>
    </p:spTree>
    <p:extLst>
      <p:ext uri="{BB962C8B-B14F-4D97-AF65-F5344CB8AC3E}">
        <p14:creationId xmlns:p14="http://schemas.microsoft.com/office/powerpoint/2010/main" val="281153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 </a:t>
            </a:r>
            <a:endParaRPr lang="en-US"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7504864" cy="474617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If the number of equations in the set </a:t>
                </a:r>
                <a:r>
                  <a:rPr kumimoji="0" lang="en-US" sz="2400" b="0" i="1" u="none" strike="noStrike" kern="1200" cap="none" spc="0" normalizeH="0" baseline="0" noProof="0" dirty="0">
                    <a:ln>
                      <a:noFill/>
                    </a:ln>
                    <a:solidFill>
                      <a:prstClr val="black"/>
                    </a:solidFill>
                    <a:effectLst/>
                    <a:uLnTx/>
                    <a:uFillTx/>
                    <a:ea typeface="+mn-ea"/>
                  </a:rPr>
                  <a:t>equals </a:t>
                </a:r>
                <a:r>
                  <a:rPr kumimoji="0" lang="en-US" sz="2400" b="0" i="0" u="none" strike="noStrike" kern="1200" cap="none" spc="0" normalizeH="0" baseline="0" noProof="0" dirty="0">
                    <a:ln>
                      <a:noFill/>
                    </a:ln>
                    <a:solidFill>
                      <a:prstClr val="black"/>
                    </a:solidFill>
                    <a:effectLst/>
                    <a:uLnTx/>
                    <a:uFillTx/>
                    <a:ea typeface="+mn-ea"/>
                  </a:rPr>
                  <a:t>the number of unknown variables, the matrix </a:t>
                </a:r>
                <a:r>
                  <a:rPr kumimoji="0" lang="en-US" sz="2400" b="1" i="0" u="none" strike="noStrike" kern="1200" cap="none" spc="0" normalizeH="0" baseline="0" noProof="0" dirty="0">
                    <a:ln>
                      <a:noFill/>
                    </a:ln>
                    <a:solidFill>
                      <a:prstClr val="black"/>
                    </a:solidFill>
                    <a:effectLst/>
                    <a:uLnTx/>
                    <a:uFillTx/>
                    <a:ea typeface="+mn-ea"/>
                  </a:rPr>
                  <a:t>A </a:t>
                </a:r>
                <a:r>
                  <a:rPr kumimoji="0" lang="en-US" sz="2400" b="0" i="0" u="none" strike="noStrike" kern="1200" cap="none" spc="0" normalizeH="0" baseline="0" noProof="0" dirty="0">
                    <a:ln>
                      <a:noFill/>
                    </a:ln>
                    <a:solidFill>
                      <a:prstClr val="black"/>
                    </a:solidFill>
                    <a:effectLst/>
                    <a:uLnTx/>
                    <a:uFillTx/>
                    <a:ea typeface="+mn-ea"/>
                  </a:rPr>
                  <a:t>is square, and MATLAB provides two ways of solving the equation set </a:t>
                </a:r>
                <a:r>
                  <a:rPr kumimoji="0" lang="en-US" sz="2400" b="1" i="0" u="none" strike="noStrike" kern="1200" cap="none" spc="0" normalizeH="0" baseline="0" noProof="0" dirty="0">
                    <a:ln>
                      <a:noFill/>
                    </a:ln>
                    <a:solidFill>
                      <a:prstClr val="black"/>
                    </a:solidFill>
                    <a:effectLst/>
                    <a:uLnTx/>
                    <a:uFillTx/>
                    <a:ea typeface="+mn-ea"/>
                  </a:rPr>
                  <a:t>Ax </a:t>
                </a:r>
                <a14:m>
                  <m:oMath xmlns:m="http://schemas.openxmlformats.org/officeDocument/2006/math">
                    <m:r>
                      <a:rPr kumimoji="0" lang="en-US" sz="2400" b="1"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1" i="0" u="none" strike="noStrike" kern="1200" cap="none" spc="0" normalizeH="0" baseline="0" noProof="0" dirty="0">
                    <a:ln>
                      <a:noFill/>
                    </a:ln>
                    <a:solidFill>
                      <a:prstClr val="black"/>
                    </a:solidFill>
                    <a:effectLst/>
                    <a:uLnTx/>
                    <a:uFillTx/>
                    <a:ea typeface="+mn-ea"/>
                  </a:rPr>
                  <a:t>b</a:t>
                </a:r>
                <a:r>
                  <a:rPr kumimoji="0" lang="en-US" sz="2400" b="0" i="0" u="none" strike="noStrike" kern="1200" cap="none" spc="0" normalizeH="0" baseline="0" noProof="0" dirty="0">
                    <a:ln>
                      <a:noFill/>
                    </a:ln>
                    <a:solidFill>
                      <a:prstClr val="black"/>
                    </a:solidFill>
                    <a:effectLst/>
                    <a:uLnTx/>
                    <a:uFillTx/>
                    <a:ea typeface="+mn-ea"/>
                  </a:rPr>
                  <a:t>:</a:t>
                </a:r>
                <a:endParaRPr kumimoji="0" lang="en-US" sz="2400" b="1" i="0" u="none" strike="noStrike" kern="1200" cap="none" spc="0" normalizeH="0" baseline="0" noProof="0" dirty="0">
                  <a:ln>
                    <a:noFill/>
                  </a:ln>
                  <a:solidFill>
                    <a:prstClr val="black"/>
                  </a:solidFill>
                  <a:effectLst/>
                  <a:uLnTx/>
                  <a:uFillTx/>
                  <a:ea typeface="+mn-ea"/>
                </a:endParaRP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ea typeface="+mn-ea"/>
                  </a:rPr>
                  <a:t>The matrix inverse method; solve for </a:t>
                </a:r>
                <a:r>
                  <a:rPr kumimoji="0" lang="en-US" sz="2400" b="1" i="0"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by typing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inv</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(A)*b</a:t>
                </a:r>
                <a:r>
                  <a:rPr kumimoji="0" lang="en-US" sz="2400" b="0" i="0" u="none" strike="noStrike" kern="1200" cap="none" spc="0" normalizeH="0" baseline="0" noProof="0" dirty="0">
                    <a:ln>
                      <a:noFill/>
                    </a:ln>
                    <a:solidFill>
                      <a:prstClr val="black"/>
                    </a:solidFill>
                    <a:effectLst/>
                    <a:uLnTx/>
                    <a:uFillTx/>
                    <a:ea typeface="+mn-ea"/>
                  </a:rPr>
                  <a:t>.</a:t>
                </a: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ea typeface="+mn-ea"/>
                  </a:rPr>
                  <a:t>The matrix left-division method; solve for </a:t>
                </a:r>
                <a:r>
                  <a:rPr kumimoji="0" lang="en-US" sz="2400" b="1" i="0"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by typing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A\b</a:t>
                </a:r>
                <a:r>
                  <a:rPr kumimoji="0" lang="en-US" sz="2400" b="0" i="0" u="none" strike="noStrike" kern="1200" cap="none" spc="0" normalizeH="0" baseline="0" noProof="0" dirty="0">
                    <a:ln>
                      <a:noFill/>
                    </a:ln>
                    <a:solidFill>
                      <a:prstClr val="black"/>
                    </a:solidFill>
                    <a:effectLst/>
                    <a:uLnTx/>
                    <a:uFillTx/>
                    <a:ea typeface="+mn-ea"/>
                  </a:rPr>
                  <a:t>.</a:t>
                </a:r>
              </a:p>
            </p:txBody>
          </p:sp>
        </mc:Choice>
        <mc:Fallback xmlns="">
          <p:sp>
            <p:nvSpPr>
              <p:cNvPr id="3" name="Content Placeholder 2">
                <a:extLst>
                  <a:ext uri="{FF2B5EF4-FFF2-40B4-BE49-F238E27FC236}">
                    <a16:creationId xmlns:a16="http://schemas.microsoft.com/office/drawing/2014/main" id="{49438D20-F3F6-4A60-8168-898CC4599E1D}"/>
                  </a:ext>
                </a:extLst>
              </p:cNvPr>
              <p:cNvSpPr>
                <a:spLocks noGrp="1" noRot="1" noChangeAspect="1" noMove="1" noResize="1" noEditPoints="1" noAdjustHandles="1" noChangeArrowheads="1" noChangeShapeType="1" noTextEdit="1"/>
              </p:cNvSpPr>
              <p:nvPr>
                <p:ph sz="quarter" idx="11"/>
              </p:nvPr>
            </p:nvSpPr>
            <p:spPr>
              <a:xfrm>
                <a:off x="342900" y="1502229"/>
                <a:ext cx="7504864" cy="4746171"/>
              </a:xfrm>
              <a:blipFill>
                <a:blip r:embed="rId2"/>
                <a:stretch>
                  <a:fillRect l="-1219" t="-1027" r="-357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161120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7344-BEE6-4397-AEF8-3C58510EF864}"/>
              </a:ext>
            </a:extLst>
          </p:cNvPr>
          <p:cNvSpPr>
            <a:spLocks noGrp="1"/>
          </p:cNvSpPr>
          <p:nvPr>
            <p:ph type="title"/>
          </p:nvPr>
        </p:nvSpPr>
        <p:spPr/>
        <p:txBody>
          <a:bodyPr>
            <a:normAutofit/>
          </a:bodyPr>
          <a:lstStyle/>
          <a:p>
            <a:r>
              <a:rPr lang="en-US" dirty="0"/>
              <a:t>Matrix notation enables us to represent multiple equations as a single matrix equation</a:t>
            </a:r>
            <a:endParaRPr lang="en-US" sz="1200" dirty="0"/>
          </a:p>
        </p:txBody>
      </p:sp>
      <p:sp>
        <p:nvSpPr>
          <p:cNvPr id="3" name="Content Placeholder 2">
            <a:extLst>
              <a:ext uri="{FF2B5EF4-FFF2-40B4-BE49-F238E27FC236}">
                <a16:creationId xmlns:a16="http://schemas.microsoft.com/office/drawing/2014/main" id="{9D216589-1CF3-4FDE-B39E-C18A62BFCED5}"/>
              </a:ext>
            </a:extLst>
          </p:cNvPr>
          <p:cNvSpPr>
            <a:spLocks noGrp="1"/>
          </p:cNvSpPr>
          <p:nvPr>
            <p:ph sz="quarter" idx="11"/>
          </p:nvPr>
        </p:nvSpPr>
        <p:spPr>
          <a:xfrm>
            <a:off x="342900" y="1499615"/>
            <a:ext cx="7675685" cy="50753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For example, consider the following set:</a:t>
            </a:r>
          </a:p>
        </p:txBody>
      </p:sp>
      <p:graphicFrame>
        <p:nvGraphicFramePr>
          <p:cNvPr id="6" name="Object 5">
            <a:extLst>
              <a:ext uri="{FF2B5EF4-FFF2-40B4-BE49-F238E27FC236}">
                <a16:creationId xmlns:a16="http://schemas.microsoft.com/office/drawing/2014/main" id="{AAE4F9DC-5D89-458E-91F9-1354F4E3799F}"/>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15986110"/>
              </p:ext>
            </p:extLst>
          </p:nvPr>
        </p:nvGraphicFramePr>
        <p:xfrm>
          <a:off x="1298713" y="1907639"/>
          <a:ext cx="1839467" cy="466344"/>
        </p:xfrm>
        <a:graphic>
          <a:graphicData uri="http://schemas.openxmlformats.org/presentationml/2006/ole">
            <mc:AlternateContent xmlns:mc="http://schemas.openxmlformats.org/markup-compatibility/2006">
              <mc:Choice xmlns:v="urn:schemas-microsoft-com:vml" Requires="v">
                <p:oleObj name="Equation" r:id="rId2" imgW="901440" imgH="228600" progId="Equation.DSMT4">
                  <p:embed/>
                </p:oleObj>
              </mc:Choice>
              <mc:Fallback>
                <p:oleObj name="Equation" r:id="rId2" imgW="901440" imgH="228600" progId="Equation.DSMT4">
                  <p:embed/>
                  <p:pic>
                    <p:nvPicPr>
                      <p:cNvPr id="0" name=""/>
                      <p:cNvPicPr/>
                      <p:nvPr/>
                    </p:nvPicPr>
                    <p:blipFill>
                      <a:blip r:embed="rId3"/>
                      <a:stretch>
                        <a:fillRect/>
                      </a:stretch>
                    </p:blipFill>
                    <p:spPr>
                      <a:xfrm>
                        <a:off x="1298713" y="1907639"/>
                        <a:ext cx="1839467" cy="46634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545481C-3284-4B3B-9621-95A330ECF2A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2557776"/>
              </p:ext>
            </p:extLst>
          </p:nvPr>
        </p:nvGraphicFramePr>
        <p:xfrm>
          <a:off x="1298713" y="2358700"/>
          <a:ext cx="1813560" cy="466344"/>
        </p:xfrm>
        <a:graphic>
          <a:graphicData uri="http://schemas.openxmlformats.org/presentationml/2006/ole">
            <mc:AlternateContent xmlns:mc="http://schemas.openxmlformats.org/markup-compatibility/2006">
              <mc:Choice xmlns:v="urn:schemas-microsoft-com:vml" Requires="v">
                <p:oleObj name="Equation" r:id="rId4" imgW="888840" imgH="228600" progId="Equation.DSMT4">
                  <p:embed/>
                </p:oleObj>
              </mc:Choice>
              <mc:Fallback>
                <p:oleObj name="Equation" r:id="rId4" imgW="888840" imgH="228600" progId="Equation.DSMT4">
                  <p:embed/>
                  <p:pic>
                    <p:nvPicPr>
                      <p:cNvPr id="0" name=""/>
                      <p:cNvPicPr/>
                      <p:nvPr/>
                    </p:nvPicPr>
                    <p:blipFill>
                      <a:blip r:embed="rId5"/>
                      <a:stretch>
                        <a:fillRect/>
                      </a:stretch>
                    </p:blipFill>
                    <p:spPr>
                      <a:xfrm>
                        <a:off x="1298713" y="2358700"/>
                        <a:ext cx="1813560" cy="466344"/>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4700759-F87F-4D0A-8450-EFEE9F6608FB}"/>
              </a:ext>
            </a:extLst>
          </p:cNvPr>
          <p:cNvSpPr>
            <a:spLocks noGrp="1"/>
          </p:cNvSpPr>
          <p:nvPr>
            <p:ph sz="quarter" idx="14"/>
          </p:nvPr>
        </p:nvSpPr>
        <p:spPr>
          <a:xfrm>
            <a:off x="287378" y="2869627"/>
            <a:ext cx="7042638" cy="463963"/>
          </a:xfrm>
        </p:spPr>
        <p:txBody>
          <a:bodyPr/>
          <a:lstStyle/>
          <a:p>
            <a:pPr lvl="0" defTabSz="457200">
              <a:spcBef>
                <a:spcPts val="1200"/>
              </a:spcBef>
              <a:spcAft>
                <a:spcPts val="600"/>
              </a:spcAft>
              <a:defRPr/>
            </a:pPr>
            <a:r>
              <a:rPr lang="en-US" dirty="0">
                <a:solidFill>
                  <a:prstClr val="black"/>
                </a:solidFill>
              </a:rPr>
              <a:t>This set can be expressed in vector-matrix form as</a:t>
            </a:r>
          </a:p>
        </p:txBody>
      </p:sp>
      <p:graphicFrame>
        <p:nvGraphicFramePr>
          <p:cNvPr id="9" name="Object 8">
            <a:extLst>
              <a:ext uri="{FF2B5EF4-FFF2-40B4-BE49-F238E27FC236}">
                <a16:creationId xmlns:a16="http://schemas.microsoft.com/office/drawing/2014/main" id="{B4931358-843F-44E0-9115-B7979F41C61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18190370"/>
              </p:ext>
            </p:extLst>
          </p:nvPr>
        </p:nvGraphicFramePr>
        <p:xfrm>
          <a:off x="2720669" y="3320688"/>
          <a:ext cx="2727640" cy="1079691"/>
        </p:xfrm>
        <a:graphic>
          <a:graphicData uri="http://schemas.openxmlformats.org/presentationml/2006/ole">
            <mc:AlternateContent xmlns:mc="http://schemas.openxmlformats.org/markup-compatibility/2006">
              <mc:Choice xmlns:v="urn:schemas-microsoft-com:vml" Requires="v">
                <p:oleObj name="Equation" r:id="rId6" imgW="1218960" imgH="482400" progId="Equation.DSMT4">
                  <p:embed/>
                </p:oleObj>
              </mc:Choice>
              <mc:Fallback>
                <p:oleObj name="Equation" r:id="rId6" imgW="1218960" imgH="482400" progId="Equation.DSMT4">
                  <p:embed/>
                  <p:pic>
                    <p:nvPicPr>
                      <p:cNvPr id="0" name=""/>
                      <p:cNvPicPr/>
                      <p:nvPr/>
                    </p:nvPicPr>
                    <p:blipFill>
                      <a:blip r:embed="rId7"/>
                      <a:stretch>
                        <a:fillRect/>
                      </a:stretch>
                    </p:blipFill>
                    <p:spPr>
                      <a:xfrm>
                        <a:off x="2720669" y="3320688"/>
                        <a:ext cx="2727640" cy="107969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DFD2ECA-44CC-4D55-A6BD-D10D05EFCFB4}"/>
                  </a:ext>
                </a:extLst>
              </p:cNvPr>
              <p:cNvSpPr>
                <a:spLocks noGrp="1"/>
              </p:cNvSpPr>
              <p:nvPr>
                <p:ph sz="quarter" idx="15"/>
              </p:nvPr>
            </p:nvSpPr>
            <p:spPr>
              <a:xfrm>
                <a:off x="342900" y="4400379"/>
                <a:ext cx="7263702" cy="2273152"/>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can be represented in the following compact form</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lang="en-US" dirty="0">
                    <a:solidFill>
                      <a:prstClr val="black"/>
                    </a:solidFill>
                  </a:rPr>
                  <a:t>and the solution can be determined by: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x = A</a:t>
                </a:r>
                <a:r>
                  <a:rPr kumimoji="0" lang="en-US" sz="2400" b="1"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8DFD2ECA-44CC-4D55-A6BD-D10D05EFCFB4}"/>
                  </a:ext>
                </a:extLst>
              </p:cNvPr>
              <p:cNvSpPr>
                <a:spLocks noGrp="1" noRot="1" noChangeAspect="1" noMove="1" noResize="1" noEditPoints="1" noAdjustHandles="1" noChangeArrowheads="1" noChangeShapeType="1" noTextEdit="1"/>
              </p:cNvSpPr>
              <p:nvPr>
                <p:ph sz="quarter" idx="15"/>
              </p:nvPr>
            </p:nvSpPr>
            <p:spPr>
              <a:xfrm>
                <a:off x="342900" y="4400379"/>
                <a:ext cx="7263702" cy="2273152"/>
              </a:xfrm>
              <a:blipFill>
                <a:blip r:embed="rId8"/>
                <a:stretch>
                  <a:fillRect l="-1258" t="-3753"/>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A350AF94-4D69-48A3-A7B9-A75AF95440EC}"/>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3967182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 </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8392026" cy="4746171"/>
          </a:xfrm>
        </p:spPr>
        <p:txBody>
          <a:bodyPr/>
          <a:lstStyle/>
          <a:p>
            <a:pPr lvl="0" defTabSz="457200">
              <a:spcBef>
                <a:spcPts val="1200"/>
              </a:spcBef>
              <a:spcAft>
                <a:spcPts val="600"/>
              </a:spcAft>
            </a:pPr>
            <a:r>
              <a:rPr lang="en-US" dirty="0">
                <a:solidFill>
                  <a:prstClr val="black"/>
                </a:solidFill>
              </a:rPr>
              <a:t>If </a:t>
            </a:r>
            <a:r>
              <a:rPr lang="en-US" b="1" dirty="0">
                <a:solidFill>
                  <a:prstClr val="black"/>
                </a:solidFill>
              </a:rPr>
              <a:t>A </a:t>
            </a:r>
            <a:r>
              <a:rPr lang="en-US" dirty="0">
                <a:solidFill>
                  <a:prstClr val="black"/>
                </a:solidFill>
              </a:rPr>
              <a:t>is square and if MATLAB does not generate an error message when you use one of these methods, then the set has a unique solution, which is given by the left-division method.</a:t>
            </a:r>
          </a:p>
          <a:p>
            <a:pPr lvl="0" defTabSz="457200">
              <a:spcBef>
                <a:spcPts val="1200"/>
              </a:spcBef>
              <a:spcAft>
                <a:spcPts val="600"/>
              </a:spcAft>
            </a:pPr>
            <a:r>
              <a:rPr lang="en-US" dirty="0">
                <a:solidFill>
                  <a:prstClr val="black"/>
                </a:solidFill>
              </a:rPr>
              <a:t>You can always check the solution for </a:t>
            </a:r>
            <a:r>
              <a:rPr lang="en-US" dirty="0">
                <a:solidFill>
                  <a:prstClr val="black"/>
                </a:solidFill>
                <a:latin typeface="Courier Std" pitchFamily="49" charset="0"/>
              </a:rPr>
              <a:t>x</a:t>
            </a:r>
            <a:r>
              <a:rPr lang="en-US" dirty="0">
                <a:solidFill>
                  <a:prstClr val="black"/>
                </a:solidFill>
              </a:rPr>
              <a:t> by typing </a:t>
            </a:r>
            <a:r>
              <a:rPr lang="en-US" dirty="0">
                <a:solidFill>
                  <a:prstClr val="black"/>
                </a:solidFill>
                <a:latin typeface="Courier Std" pitchFamily="49" charset="0"/>
              </a:rPr>
              <a:t>A*x</a:t>
            </a:r>
            <a:r>
              <a:rPr lang="en-US" dirty="0">
                <a:solidFill>
                  <a:prstClr val="black"/>
                </a:solidFill>
              </a:rPr>
              <a:t> to see if the result is the same as </a:t>
            </a:r>
            <a:r>
              <a:rPr lang="en-US" dirty="0">
                <a:solidFill>
                  <a:prstClr val="black"/>
                </a:solidFill>
                <a:latin typeface="Courier Std" pitchFamily="49" charset="0"/>
              </a:rPr>
              <a:t>b</a:t>
            </a:r>
            <a:r>
              <a:rPr lang="en-US" dirty="0">
                <a:solidFill>
                  <a:prstClr val="black"/>
                </a:solidFill>
              </a:rPr>
              <a:t>.</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3124938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8175458" cy="4746171"/>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If you receive an error message, the set is underdetermined, and either it does not have a solution or it has more than one solution.</a:t>
            </a: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In such a case, if you need more information, you must use the following procedures.</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2121867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502229"/>
                <a:ext cx="8801101" cy="4746171"/>
              </a:xfrm>
            </p:spPr>
            <p:txBody>
              <a:bodyPr>
                <a:normAutofit/>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For underdetermined and over-determined sets, MATLAB provides three ways of dealing with the equation set </a:t>
                </a:r>
                <a:r>
                  <a:rPr kumimoji="0" lang="en-US" sz="2400" b="1" i="0" u="none" strike="noStrike" kern="1200" cap="none" spc="0" normalizeH="0" baseline="0" noProof="0" dirty="0">
                    <a:ln>
                      <a:noFill/>
                    </a:ln>
                    <a:solidFill>
                      <a:prstClr val="black"/>
                    </a:solidFill>
                    <a:effectLst/>
                    <a:uLnTx/>
                    <a:uFillTx/>
                    <a:ea typeface="+mn-ea"/>
                  </a:rPr>
                  <a:t>Ax </a:t>
                </a:r>
                <a14:m>
                  <m:oMath xmlns:m="http://schemas.openxmlformats.org/officeDocument/2006/math">
                    <m:r>
                      <a:rPr kumimoji="0" lang="en-US" sz="2400" b="1"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rPr>
                  <a:t> </a:t>
                </a:r>
                <a:r>
                  <a:rPr kumimoji="0" lang="en-US" sz="2400" b="1" i="0" u="none" strike="noStrike" kern="1200" cap="none" spc="0" normalizeH="0" baseline="0" noProof="0" dirty="0">
                    <a:ln>
                      <a:noFill/>
                    </a:ln>
                    <a:solidFill>
                      <a:prstClr val="black"/>
                    </a:solidFill>
                    <a:effectLst/>
                    <a:uLnTx/>
                    <a:uFillTx/>
                    <a:ea typeface="+mn-ea"/>
                  </a:rPr>
                  <a:t>b.</a:t>
                </a:r>
                <a:r>
                  <a:rPr kumimoji="0" lang="en-US" sz="2400" b="0" i="0" u="none" strike="noStrike" kern="1200" cap="none" spc="0" normalizeH="0" baseline="0" noProof="0" dirty="0">
                    <a:ln>
                      <a:noFill/>
                    </a:ln>
                    <a:solidFill>
                      <a:prstClr val="black"/>
                    </a:solidFill>
                    <a:effectLst/>
                    <a:uLnTx/>
                    <a:uFillTx/>
                    <a:ea typeface="+mn-ea"/>
                  </a:rPr>
                  <a:t> (Note that the matrix inverse method will never work with such sets.)</a:t>
                </a:r>
                <a:endParaRPr kumimoji="0" lang="en-US" sz="2400" b="1" i="0" u="none" strike="noStrike" kern="1200" cap="none" spc="0" normalizeH="0" baseline="0" noProof="0" dirty="0">
                  <a:ln>
                    <a:noFill/>
                  </a:ln>
                  <a:solidFill>
                    <a:prstClr val="black"/>
                  </a:solidFill>
                  <a:effectLst/>
                  <a:uLnTx/>
                  <a:uFillTx/>
                  <a:ea typeface="+mn-ea"/>
                </a:endParaRP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ea typeface="+mn-ea"/>
                  </a:rPr>
                  <a:t>The matrix left-division method; solve for </a:t>
                </a:r>
                <a:r>
                  <a:rPr kumimoji="0" lang="en-US" sz="2400" b="1" i="0"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by typing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A\b</a:t>
                </a:r>
                <a:r>
                  <a:rPr kumimoji="0" lang="en-US" sz="2400" b="0" i="0" u="none" strike="noStrike" kern="1200" cap="none" spc="0" normalizeH="0" baseline="0" noProof="0" dirty="0">
                    <a:ln>
                      <a:noFill/>
                    </a:ln>
                    <a:solidFill>
                      <a:prstClr val="black"/>
                    </a:solidFill>
                    <a:effectLst/>
                    <a:uLnTx/>
                    <a:uFillTx/>
                    <a:ea typeface="+mn-ea"/>
                  </a:rPr>
                  <a:t>.</a:t>
                </a: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ea typeface="+mn-ea"/>
                  </a:rPr>
                  <a:t>The pseudo-inverse method; solve for </a:t>
                </a:r>
                <a:r>
                  <a:rPr kumimoji="0" lang="en-US" sz="2400" b="1" i="0"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by typing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x =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pinv</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(A)*b</a:t>
                </a:r>
                <a:r>
                  <a:rPr kumimoji="0" lang="en-US" sz="2400" b="0" i="0" u="none" strike="noStrike" kern="1200" cap="none" spc="0" normalizeH="0" baseline="0" noProof="0" dirty="0">
                    <a:ln>
                      <a:noFill/>
                    </a:ln>
                    <a:solidFill>
                      <a:prstClr val="black"/>
                    </a:solidFill>
                    <a:effectLst/>
                    <a:uLnTx/>
                    <a:uFillTx/>
                    <a:ea typeface="+mn-ea"/>
                  </a:rPr>
                  <a:t>.</a:t>
                </a: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ea typeface="+mn-ea"/>
                  </a:rPr>
                  <a:t>The reduced row echelon form (RREF) method. This method uses the MATLAB function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rref</a:t>
                </a:r>
                <a:r>
                  <a:rPr kumimoji="0" lang="en-US" sz="2400" b="0" i="0" u="none" strike="noStrike" kern="1200" cap="none" spc="0" normalizeH="0" baseline="0" noProof="0" dirty="0">
                    <a:ln>
                      <a:noFill/>
                    </a:ln>
                    <a:solidFill>
                      <a:prstClr val="black"/>
                    </a:solidFill>
                    <a:effectLst/>
                    <a:uLnTx/>
                    <a:uFillTx/>
                    <a:ea typeface="+mn-ea"/>
                  </a:rPr>
                  <a:t> to obtain a solution.</a:t>
                </a:r>
              </a:p>
            </p:txBody>
          </p:sp>
        </mc:Choice>
        <mc:Fallback xmlns="">
          <p:sp>
            <p:nvSpPr>
              <p:cNvPr id="3" name="Content Placeholder 2">
                <a:extLst>
                  <a:ext uri="{FF2B5EF4-FFF2-40B4-BE49-F238E27FC236}">
                    <a16:creationId xmlns:a16="http://schemas.microsoft.com/office/drawing/2014/main" id="{49438D20-F3F6-4A60-8168-898CC4599E1D}"/>
                  </a:ext>
                </a:extLst>
              </p:cNvPr>
              <p:cNvSpPr>
                <a:spLocks noGrp="1" noRot="1" noChangeAspect="1" noMove="1" noResize="1" noEditPoints="1" noAdjustHandles="1" noChangeArrowheads="1" noChangeShapeType="1" noTextEdit="1"/>
              </p:cNvSpPr>
              <p:nvPr>
                <p:ph sz="quarter" idx="11"/>
              </p:nvPr>
            </p:nvSpPr>
            <p:spPr>
              <a:xfrm>
                <a:off x="342899" y="1502229"/>
                <a:ext cx="8801101" cy="4746171"/>
              </a:xfrm>
              <a:blipFill>
                <a:blip r:embed="rId2"/>
                <a:stretch>
                  <a:fillRect l="-1039" t="-1027" r="-83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2203963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502229"/>
            <a:ext cx="8283513" cy="4746171"/>
          </a:xfrm>
        </p:spPr>
        <p:txBody>
          <a:bodyPr/>
          <a:lstStyle/>
          <a:p>
            <a:pPr lvl="0" defTabSz="457200">
              <a:spcBef>
                <a:spcPts val="1200"/>
              </a:spcBef>
              <a:spcAft>
                <a:spcPts val="600"/>
              </a:spcAft>
            </a:pPr>
            <a:r>
              <a:rPr lang="en-US" sz="2800" b="1" dirty="0">
                <a:solidFill>
                  <a:prstClr val="black"/>
                </a:solidFill>
              </a:rPr>
              <a:t>Underdetermined Systems</a:t>
            </a:r>
            <a:endParaRPr lang="en-US" sz="2800" dirty="0">
              <a:solidFill>
                <a:prstClr val="black"/>
              </a:solidFill>
            </a:endParaRPr>
          </a:p>
          <a:p>
            <a:pPr lvl="0" defTabSz="457200">
              <a:spcBef>
                <a:spcPts val="1200"/>
              </a:spcBef>
              <a:spcAft>
                <a:spcPts val="600"/>
              </a:spcAft>
            </a:pPr>
            <a:r>
              <a:rPr lang="en-US" dirty="0">
                <a:solidFill>
                  <a:prstClr val="black"/>
                </a:solidFill>
              </a:rPr>
              <a:t>In an </a:t>
            </a:r>
            <a:r>
              <a:rPr lang="en-US" i="1" dirty="0">
                <a:solidFill>
                  <a:prstClr val="black"/>
                </a:solidFill>
              </a:rPr>
              <a:t>underdetermined </a:t>
            </a:r>
            <a:r>
              <a:rPr lang="en-US" dirty="0">
                <a:solidFill>
                  <a:prstClr val="black"/>
                </a:solidFill>
              </a:rPr>
              <a:t>system not enough information is given to determine the values of all the unknown variables.</a:t>
            </a:r>
          </a:p>
          <a:p>
            <a:pPr marL="342900" lvl="0" indent="-342900" defTabSz="457200">
              <a:spcBef>
                <a:spcPts val="1200"/>
              </a:spcBef>
              <a:spcAft>
                <a:spcPts val="600"/>
              </a:spcAft>
              <a:buFont typeface="Arial" panose="020B0604020202020204" pitchFamily="34" charset="0"/>
              <a:buChar char="•"/>
            </a:pPr>
            <a:r>
              <a:rPr lang="en-US" dirty="0">
                <a:solidFill>
                  <a:prstClr val="black"/>
                </a:solidFill>
              </a:rPr>
              <a:t>An infinite number of solutions might exist in which one or more of the unknowns are dependent on the remaining unknowns.</a:t>
            </a:r>
            <a:endParaRPr lang="en-US" b="1" dirty="0">
              <a:solidFill>
                <a:prstClr val="black"/>
              </a:solidFill>
              <a:latin typeface="Symbol" pitchFamily="18" charset="2"/>
            </a:endParaRPr>
          </a:p>
          <a:p>
            <a:pPr marL="342900" lvl="0" indent="-342900" defTabSz="457200">
              <a:spcBef>
                <a:spcPts val="1200"/>
              </a:spcBef>
              <a:spcAft>
                <a:spcPts val="600"/>
              </a:spcAft>
              <a:buFont typeface="Arial" panose="020B0604020202020204" pitchFamily="34" charset="0"/>
              <a:buChar char="•"/>
            </a:pPr>
            <a:r>
              <a:rPr lang="en-US" dirty="0">
                <a:solidFill>
                  <a:prstClr val="black"/>
                </a:solidFill>
              </a:rPr>
              <a:t>For such systems the matrix inverse method will not work because either </a:t>
            </a:r>
            <a:r>
              <a:rPr lang="en-US" b="1" dirty="0">
                <a:solidFill>
                  <a:prstClr val="black"/>
                </a:solidFill>
              </a:rPr>
              <a:t>A </a:t>
            </a:r>
            <a:r>
              <a:rPr lang="en-US" dirty="0">
                <a:solidFill>
                  <a:prstClr val="black"/>
                </a:solidFill>
              </a:rPr>
              <a:t>is not square or because</a:t>
            </a:r>
          </a:p>
        </p:txBody>
      </p:sp>
      <p:graphicFrame>
        <p:nvGraphicFramePr>
          <p:cNvPr id="5" name="Object 4">
            <a:extLst>
              <a:ext uri="{FF2B5EF4-FFF2-40B4-BE49-F238E27FC236}">
                <a16:creationId xmlns:a16="http://schemas.microsoft.com/office/drawing/2014/main" id="{E6D86EE4-B498-4544-A04A-8F26C97FCDF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96433140"/>
              </p:ext>
            </p:extLst>
          </p:nvPr>
        </p:nvGraphicFramePr>
        <p:xfrm>
          <a:off x="5816397" y="4829737"/>
          <a:ext cx="965403" cy="495078"/>
        </p:xfrm>
        <a:graphic>
          <a:graphicData uri="http://schemas.openxmlformats.org/presentationml/2006/ole">
            <mc:AlternateContent xmlns:mc="http://schemas.openxmlformats.org/markup-compatibility/2006">
              <mc:Choice xmlns:v="urn:schemas-microsoft-com:vml" Requires="v">
                <p:oleObj name="Equation" r:id="rId2" imgW="495000" imgH="253800" progId="Equation.DSMT4">
                  <p:embed/>
                </p:oleObj>
              </mc:Choice>
              <mc:Fallback>
                <p:oleObj name="Equation" r:id="rId2" imgW="495000" imgH="253800" progId="Equation.DSMT4">
                  <p:embed/>
                  <p:pic>
                    <p:nvPicPr>
                      <p:cNvPr id="8" name="Object 7">
                        <a:extLst>
                          <a:ext uri="{FF2B5EF4-FFF2-40B4-BE49-F238E27FC236}">
                            <a16:creationId xmlns:a16="http://schemas.microsoft.com/office/drawing/2014/main" id="{DC957D5E-4B98-49C5-929A-BE77EC01C1FF}"/>
                          </a:ext>
                        </a:extLst>
                      </p:cNvPr>
                      <p:cNvPicPr/>
                      <p:nvPr/>
                    </p:nvPicPr>
                    <p:blipFill>
                      <a:blip r:embed="rId3"/>
                      <a:stretch>
                        <a:fillRect/>
                      </a:stretch>
                    </p:blipFill>
                    <p:spPr>
                      <a:xfrm>
                        <a:off x="5816397" y="4829737"/>
                        <a:ext cx="965403" cy="49507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1373966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502229"/>
            <a:ext cx="8488279" cy="4746171"/>
          </a:xfrm>
        </p:spPr>
        <p:txBody>
          <a:bodyPr/>
          <a:lstStyle/>
          <a:p>
            <a:pPr marL="0" marR="0" lvl="0" indent="0" algn="l" defTabSz="457200" rtl="0" eaLnBrk="1" fontAlgn="auto" latinLnBrk="0" hangingPunct="1">
              <a:lnSpc>
                <a:spcPct val="100000"/>
              </a:lnSpc>
              <a:spcBef>
                <a:spcPts val="1200"/>
              </a:spcBef>
              <a:spcAft>
                <a:spcPts val="12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The left-division method will give a solution with some of the unknowns arbitrarily set equal to zero, but this solution is not the general solution.</a:t>
            </a:r>
            <a:endParaRPr kumimoji="0" lang="en-US" sz="2400" b="1" i="0" u="none" strike="noStrike" kern="1200" cap="none" spc="0" normalizeH="0" baseline="0" noProof="0" dirty="0">
              <a:ln>
                <a:noFill/>
              </a:ln>
              <a:solidFill>
                <a:prstClr val="black"/>
              </a:solidFill>
              <a:effectLst/>
              <a:uLnTx/>
              <a:uFillTx/>
              <a:latin typeface="Symbol" pitchFamily="18" charset="2"/>
              <a:ea typeface="+mn-ea"/>
            </a:endParaRPr>
          </a:p>
          <a:p>
            <a:pPr marL="0" marR="0" lvl="0" indent="0" algn="l" defTabSz="457200" rtl="0" eaLnBrk="1" fontAlgn="auto" latinLnBrk="0" hangingPunct="1">
              <a:lnSpc>
                <a:spcPct val="100000"/>
              </a:lnSpc>
              <a:spcBef>
                <a:spcPts val="1200"/>
              </a:spcBef>
              <a:spcAft>
                <a:spcPts val="12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An infinite number of solutions might exist even when the number of equations equals the number of unknowns. The left-division method fails to give a solution in such cases.</a:t>
            </a:r>
            <a:endParaRPr kumimoji="0" lang="en-US" sz="2400" b="1" i="0" u="none" strike="noStrike" kern="1200" cap="none" spc="0" normalizeH="0" baseline="0" noProof="0" dirty="0">
              <a:ln>
                <a:noFill/>
              </a:ln>
              <a:solidFill>
                <a:prstClr val="black"/>
              </a:solidFill>
              <a:effectLst/>
              <a:uLnTx/>
              <a:uFillTx/>
              <a:latin typeface="Symbol" pitchFamily="18" charset="2"/>
              <a:ea typeface="+mn-ea"/>
            </a:endParaRPr>
          </a:p>
          <a:p>
            <a:pPr marL="0" marR="0" lvl="0" indent="0" algn="l" defTabSz="457200" rtl="0" eaLnBrk="1" fontAlgn="auto" latinLnBrk="0" hangingPunct="1">
              <a:lnSpc>
                <a:spcPct val="90000"/>
              </a:lnSpc>
              <a:spcBef>
                <a:spcPts val="1200"/>
              </a:spcBef>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In cases that have an infinite number of solutions, some of the unknowns can be expressed in terms of the remaining unknowns, whose values are arbitrary. The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rPr>
              <a:t>rref</a:t>
            </a:r>
            <a:r>
              <a:rPr kumimoji="0" lang="en-US" sz="2400" b="0" i="0" u="none" strike="noStrike" kern="1200" cap="none" spc="0" normalizeH="0" baseline="0" noProof="0" dirty="0">
                <a:ln>
                  <a:noFill/>
                </a:ln>
                <a:solidFill>
                  <a:prstClr val="black"/>
                </a:solidFill>
                <a:effectLst/>
                <a:uLnTx/>
                <a:uFillTx/>
                <a:latin typeface="Courier New" pitchFamily="49" charset="0"/>
                <a:ea typeface="+mn-ea"/>
              </a:rPr>
              <a:t> </a:t>
            </a:r>
            <a:r>
              <a:rPr kumimoji="0" lang="en-US" sz="2400" b="0" i="0" u="none" strike="noStrike" kern="1200" cap="none" spc="0" normalizeH="0" baseline="0" noProof="0" dirty="0">
                <a:ln>
                  <a:noFill/>
                </a:ln>
                <a:solidFill>
                  <a:prstClr val="black"/>
                </a:solidFill>
                <a:effectLst/>
                <a:uLnTx/>
                <a:uFillTx/>
                <a:ea typeface="+mn-ea"/>
              </a:rPr>
              <a:t>function can be used to find these relations</a:t>
            </a:r>
            <a:r>
              <a:rPr kumimoji="0" lang="en-US" sz="2800" b="0" i="0" u="none" strike="noStrike" kern="1200" cap="none" spc="0" normalizeH="0" baseline="0" noProof="0" dirty="0">
                <a:ln>
                  <a:noFill/>
                </a:ln>
                <a:solidFill>
                  <a:prstClr val="black"/>
                </a:solidFill>
                <a:effectLst/>
                <a:uLnTx/>
                <a:uFillTx/>
                <a:ea typeface="+mn-ea"/>
              </a:rPr>
              <a:t>.</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1078356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502229"/>
            <a:ext cx="7926893" cy="4746171"/>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ea typeface="+mn-ea"/>
              </a:rPr>
              <a:t>Overdetermined Systems</a:t>
            </a:r>
            <a:endParaRPr kumimoji="0" lang="en-US" sz="2800" b="0" i="0" u="none" strike="noStrike" kern="1200" cap="none" spc="0" normalizeH="0" baseline="0" noProof="0" dirty="0">
              <a:ln>
                <a:noFill/>
              </a:ln>
              <a:solidFill>
                <a:prstClr val="black"/>
              </a:solidFill>
              <a:effectLst/>
              <a:uLnTx/>
              <a:uFillTx/>
              <a:ea typeface="+mn-ea"/>
            </a:endParaRP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An </a:t>
            </a:r>
            <a:r>
              <a:rPr kumimoji="0" lang="en-US" sz="2400" b="0" i="1" u="none" strike="noStrike" kern="1200" cap="none" spc="0" normalizeH="0" baseline="0" noProof="0" dirty="0">
                <a:ln>
                  <a:noFill/>
                </a:ln>
                <a:solidFill>
                  <a:prstClr val="black"/>
                </a:solidFill>
                <a:effectLst/>
                <a:uLnTx/>
                <a:uFillTx/>
                <a:ea typeface="+mn-ea"/>
              </a:rPr>
              <a:t>overdetermined </a:t>
            </a:r>
            <a:r>
              <a:rPr kumimoji="0" lang="en-US" sz="2400" b="0" i="0" u="none" strike="noStrike" kern="1200" cap="none" spc="0" normalizeH="0" baseline="0" noProof="0" dirty="0">
                <a:ln>
                  <a:noFill/>
                </a:ln>
                <a:solidFill>
                  <a:prstClr val="black"/>
                </a:solidFill>
                <a:effectLst/>
                <a:uLnTx/>
                <a:uFillTx/>
                <a:ea typeface="+mn-ea"/>
              </a:rPr>
              <a:t>system is a set of equations that has more independent equations than unknowns.</a:t>
            </a:r>
          </a:p>
          <a:p>
            <a:pPr marL="347472" marR="0" lvl="0" indent="-342900" algn="l" defTabSz="457200" rtl="0" eaLnBrk="1" fontAlgn="auto" latinLnBrk="0" hangingPunct="1">
              <a:lnSpc>
                <a:spcPct val="100000"/>
              </a:lnSpc>
              <a:spcBef>
                <a:spcPts val="600"/>
              </a:spcBef>
              <a:spcAft>
                <a:spcPts val="18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ea typeface="+mn-ea"/>
              </a:rPr>
              <a:t>For such a system Cramer’s method and the matrix inverse method will not work because the </a:t>
            </a:r>
            <a:r>
              <a:rPr kumimoji="0" lang="en-US" sz="2400" b="1" i="0" u="none" strike="noStrike" kern="1200" cap="none" spc="0" normalizeH="0" baseline="0" noProof="0" dirty="0">
                <a:ln>
                  <a:noFill/>
                </a:ln>
                <a:solidFill>
                  <a:prstClr val="black"/>
                </a:solidFill>
                <a:effectLst/>
                <a:uLnTx/>
                <a:uFillTx/>
                <a:ea typeface="+mn-ea"/>
              </a:rPr>
              <a:t>A </a:t>
            </a:r>
            <a:r>
              <a:rPr kumimoji="0" lang="en-US" sz="2400" b="0" i="0" u="none" strike="noStrike" kern="1200" cap="none" spc="0" normalizeH="0" baseline="0" noProof="0" dirty="0">
                <a:ln>
                  <a:noFill/>
                </a:ln>
                <a:solidFill>
                  <a:prstClr val="black"/>
                </a:solidFill>
                <a:effectLst/>
                <a:uLnTx/>
                <a:uFillTx/>
                <a:ea typeface="+mn-ea"/>
              </a:rPr>
              <a:t>matrix is not square.</a:t>
            </a:r>
          </a:p>
          <a:p>
            <a:pPr marL="347472" marR="0" lvl="0" indent="-342900" algn="l" defTabSz="457200" rtl="0" eaLnBrk="1" fontAlgn="auto" latinLnBrk="0" hangingPunct="1">
              <a:lnSpc>
                <a:spcPct val="100000"/>
              </a:lnSpc>
              <a:spcBef>
                <a:spcPts val="600"/>
              </a:spcBef>
              <a:spcAft>
                <a:spcPts val="18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ea typeface="+mn-ea"/>
              </a:rPr>
              <a:t>Some overdetermined systems have exact solutions, which can be obtained with the left-division method </a:t>
            </a:r>
            <a:r>
              <a:rPr kumimoji="0" lang="en-US" sz="2400" b="0" i="0" u="none" strike="noStrike" kern="1200" cap="none" spc="0" normalizeH="0" baseline="0" noProof="0" dirty="0">
                <a:ln>
                  <a:noFill/>
                </a:ln>
                <a:solidFill>
                  <a:prstClr val="black"/>
                </a:solidFill>
                <a:effectLst/>
                <a:uLnTx/>
                <a:uFillTx/>
                <a:latin typeface="Courier Std" pitchFamily="49" charset="0"/>
                <a:ea typeface="+mn-ea"/>
              </a:rPr>
              <a:t>A\b</a:t>
            </a:r>
            <a:r>
              <a:rPr kumimoji="0" lang="en-US" sz="2400" b="0" i="0" u="none" strike="noStrike" kern="1200" cap="none" spc="0" normalizeH="0" baseline="0" noProof="0" dirty="0">
                <a:ln>
                  <a:noFill/>
                </a:ln>
                <a:solidFill>
                  <a:prstClr val="black"/>
                </a:solidFill>
                <a:effectLst/>
                <a:uLnTx/>
                <a:uFillTx/>
                <a:ea typeface="+mn-ea"/>
              </a:rPr>
              <a:t>.</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3005194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Solving Linear Equations: Summary</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8283511" cy="4746171"/>
          </a:xfrm>
        </p:spPr>
        <p:txBody>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For overdetermined systems that have no exact solution, the answer given by the left-division method satisfies the equation set only in a least squares sense.</a:t>
            </a:r>
            <a:endParaRPr kumimoji="0" lang="en-US" sz="2400" b="1" i="0" u="none" strike="noStrike" kern="1200" cap="none" spc="0" normalizeH="0" baseline="0" noProof="0" dirty="0">
              <a:ln>
                <a:noFill/>
              </a:ln>
              <a:solidFill>
                <a:prstClr val="black"/>
              </a:solidFill>
              <a:effectLst/>
              <a:uLnTx/>
              <a:uFillTx/>
              <a:latin typeface="Symbol" pitchFamily="18" charset="2"/>
              <a:ea typeface="+mn-ea"/>
            </a:endParaRPr>
          </a:p>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When we use MATLAB to solve an overdetermined set, the program does not tell us whether the solution is exact. We must determine this information ourselves. The first step is to check the ranks of </a:t>
            </a:r>
            <a:r>
              <a:rPr kumimoji="0" lang="en-US" sz="2400" b="1" i="0" u="none" strike="noStrike" kern="1200" cap="none" spc="0" normalizeH="0" baseline="0" noProof="0" dirty="0">
                <a:ln>
                  <a:noFill/>
                </a:ln>
                <a:solidFill>
                  <a:prstClr val="black"/>
                </a:solidFill>
                <a:effectLst/>
                <a:uLnTx/>
                <a:uFillTx/>
                <a:ea typeface="+mn-ea"/>
              </a:rPr>
              <a:t>A </a:t>
            </a:r>
            <a:r>
              <a:rPr kumimoji="0" lang="en-US" sz="2400" b="0" i="0" u="none" strike="noStrike" kern="1200" cap="none" spc="0" normalizeH="0" baseline="0" noProof="0" dirty="0">
                <a:ln>
                  <a:noFill/>
                </a:ln>
                <a:solidFill>
                  <a:prstClr val="black"/>
                </a:solidFill>
                <a:effectLst/>
                <a:uLnTx/>
                <a:uFillTx/>
                <a:ea typeface="+mn-ea"/>
              </a:rPr>
              <a:t>and [</a:t>
            </a:r>
            <a:r>
              <a:rPr kumimoji="0" lang="en-US" sz="2400" b="1" i="0" u="none" strike="noStrike" kern="1200" cap="none" spc="0" normalizeH="0" baseline="0" noProof="0" dirty="0">
                <a:ln>
                  <a:noFill/>
                </a:ln>
                <a:solidFill>
                  <a:prstClr val="black"/>
                </a:solidFill>
                <a:effectLst/>
                <a:uLnTx/>
                <a:uFillTx/>
                <a:ea typeface="+mn-ea"/>
              </a:rPr>
              <a:t>A b</a:t>
            </a:r>
            <a:r>
              <a:rPr kumimoji="0" lang="en-US" sz="2400" b="0" i="0" u="none" strike="noStrike" kern="1200" cap="none" spc="0" normalizeH="0" baseline="0" noProof="0" dirty="0">
                <a:ln>
                  <a:noFill/>
                </a:ln>
                <a:solidFill>
                  <a:prstClr val="black"/>
                </a:solidFill>
                <a:effectLst/>
                <a:uLnTx/>
                <a:uFillTx/>
                <a:ea typeface="+mn-ea"/>
              </a:rPr>
              <a:t>] to see whether a solution exists; if no solution exists, then we know that the left-division solution is a least squares answer.</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1729456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1010311" y="134979"/>
            <a:ext cx="7123378" cy="1207008"/>
          </a:xfrm>
        </p:spPr>
        <p:txBody>
          <a:bodyPr/>
          <a:lstStyle/>
          <a:p>
            <a:r>
              <a:rPr lang="en-US" dirty="0"/>
              <a:t>Pseudocode for the Linear Equation Solver</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7715878" cy="4746171"/>
          </a:xfrm>
        </p:spPr>
        <p:txBody>
          <a:bodyPr/>
          <a:lstStyle/>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ea typeface="+mn-ea"/>
              </a:rPr>
              <a:t>If the rank of </a:t>
            </a:r>
            <a:r>
              <a:rPr kumimoji="0" lang="en-US" altLang="en-US" sz="2400" b="1" i="0" u="none" strike="noStrike" kern="1200" cap="none" spc="0" normalizeH="0" baseline="0" noProof="0" dirty="0">
                <a:ln>
                  <a:noFill/>
                </a:ln>
                <a:solidFill>
                  <a:prstClr val="black"/>
                </a:solidFill>
                <a:effectLst/>
                <a:uLnTx/>
                <a:uFillTx/>
                <a:ea typeface="+mn-ea"/>
              </a:rPr>
              <a:t>A </a:t>
            </a:r>
            <a:r>
              <a:rPr kumimoji="0" lang="en-US" altLang="en-US" sz="2400" b="0" i="0" u="none" strike="noStrike" kern="1200" cap="none" spc="0" normalizeH="0" baseline="0" noProof="0" dirty="0">
                <a:ln>
                  <a:noFill/>
                </a:ln>
                <a:solidFill>
                  <a:prstClr val="black"/>
                </a:solidFill>
                <a:effectLst/>
                <a:uLnTx/>
                <a:uFillTx/>
                <a:ea typeface="+mn-ea"/>
              </a:rPr>
              <a:t>equals the rank of [</a:t>
            </a:r>
            <a:r>
              <a:rPr kumimoji="0" lang="en-US" altLang="en-US" sz="2400" b="1" i="0" u="none" strike="noStrike" kern="1200" cap="none" spc="0" normalizeH="0" baseline="0" noProof="0" dirty="0">
                <a:ln>
                  <a:noFill/>
                </a:ln>
                <a:solidFill>
                  <a:prstClr val="black"/>
                </a:solidFill>
                <a:effectLst/>
                <a:uLnTx/>
                <a:uFillTx/>
                <a:ea typeface="+mn-ea"/>
              </a:rPr>
              <a:t>A b</a:t>
            </a:r>
            <a:r>
              <a:rPr kumimoji="0" lang="en-US" altLang="en-US" sz="2400" b="0" i="0" u="none" strike="noStrike" kern="1200" cap="none" spc="0" normalizeH="0" baseline="0" noProof="0" dirty="0">
                <a:ln>
                  <a:noFill/>
                </a:ln>
                <a:solidFill>
                  <a:prstClr val="black"/>
                </a:solidFill>
                <a:effectLst/>
                <a:uLnTx/>
                <a:uFillTx/>
                <a:ea typeface="+mn-ea"/>
              </a:rPr>
              <a:t>], then determine whether the rank of </a:t>
            </a:r>
            <a:r>
              <a:rPr kumimoji="0" lang="en-US" altLang="en-US" sz="2400" b="1" i="0" u="none" strike="noStrike" kern="1200" cap="none" spc="0" normalizeH="0" baseline="0" noProof="0" dirty="0">
                <a:ln>
                  <a:noFill/>
                </a:ln>
                <a:solidFill>
                  <a:prstClr val="black"/>
                </a:solidFill>
                <a:effectLst/>
                <a:uLnTx/>
                <a:uFillTx/>
                <a:ea typeface="+mn-ea"/>
              </a:rPr>
              <a:t>A </a:t>
            </a:r>
            <a:r>
              <a:rPr kumimoji="0" lang="en-US" altLang="en-US" sz="2400" b="0" i="0" u="none" strike="noStrike" kern="1200" cap="none" spc="0" normalizeH="0" baseline="0" noProof="0" dirty="0">
                <a:ln>
                  <a:noFill/>
                </a:ln>
                <a:solidFill>
                  <a:prstClr val="black"/>
                </a:solidFill>
                <a:effectLst/>
                <a:uLnTx/>
                <a:uFillTx/>
                <a:ea typeface="+mn-ea"/>
              </a:rPr>
              <a:t>equals the number of unknowns. If so, there is a unique solution, which can be computed using left division. Display the results and stop.</a:t>
            </a: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ea typeface="+mn-ea"/>
              </a:rPr>
              <a:t>Otherwise, there is an infinite number of solutions, which can be found from the augmented matrix. Display the results and stop.</a:t>
            </a:r>
          </a:p>
          <a:p>
            <a:pPr marL="457200" marR="0" lvl="0" indent="-457200" algn="l" defTabSz="457200" rtl="0" eaLnBrk="1" fontAlgn="auto" latinLnBrk="0" hangingPunct="1">
              <a:lnSpc>
                <a:spcPct val="100000"/>
              </a:lnSpc>
              <a:spcBef>
                <a:spcPts val="1200"/>
              </a:spcBef>
              <a:spcAft>
                <a:spcPts val="60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ea typeface="+mn-ea"/>
              </a:rPr>
              <a:t>Otherwise (if the rank of </a:t>
            </a:r>
            <a:r>
              <a:rPr kumimoji="0" lang="en-US" altLang="en-US" sz="2400" b="1" i="0" u="none" strike="noStrike" kern="1200" cap="none" spc="0" normalizeH="0" baseline="0" noProof="0" dirty="0">
                <a:ln>
                  <a:noFill/>
                </a:ln>
                <a:solidFill>
                  <a:prstClr val="black"/>
                </a:solidFill>
                <a:effectLst/>
                <a:uLnTx/>
                <a:uFillTx/>
                <a:ea typeface="+mn-ea"/>
              </a:rPr>
              <a:t>A </a:t>
            </a:r>
            <a:r>
              <a:rPr kumimoji="0" lang="en-US" altLang="en-US" sz="2400" b="0" i="0" u="none" strike="noStrike" kern="1200" cap="none" spc="0" normalizeH="0" baseline="0" noProof="0" dirty="0">
                <a:ln>
                  <a:noFill/>
                </a:ln>
                <a:solidFill>
                  <a:prstClr val="black"/>
                </a:solidFill>
                <a:effectLst/>
                <a:uLnTx/>
                <a:uFillTx/>
                <a:ea typeface="+mn-ea"/>
              </a:rPr>
              <a:t>does not equal the rank of [</a:t>
            </a:r>
            <a:r>
              <a:rPr kumimoji="0" lang="en-US" altLang="en-US" sz="2400" b="1" i="0" u="none" strike="noStrike" kern="1200" cap="none" spc="0" normalizeH="0" baseline="0" noProof="0" dirty="0">
                <a:ln>
                  <a:noFill/>
                </a:ln>
                <a:solidFill>
                  <a:prstClr val="black"/>
                </a:solidFill>
                <a:effectLst/>
                <a:uLnTx/>
                <a:uFillTx/>
                <a:ea typeface="+mn-ea"/>
              </a:rPr>
              <a:t>A b</a:t>
            </a:r>
            <a:r>
              <a:rPr kumimoji="0" lang="en-US" altLang="en-US" sz="2400" b="0" i="0" u="none" strike="noStrike" kern="1200" cap="none" spc="0" normalizeH="0" baseline="0" noProof="0" dirty="0">
                <a:ln>
                  <a:noFill/>
                </a:ln>
                <a:solidFill>
                  <a:prstClr val="black"/>
                </a:solidFill>
                <a:effectLst/>
                <a:uLnTx/>
                <a:uFillTx/>
                <a:ea typeface="+mn-ea"/>
              </a:rPr>
              <a:t>]), then there are no solutions. Display this message and stop.</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2901273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95375" y="134979"/>
            <a:ext cx="6953250" cy="1207008"/>
          </a:xfrm>
        </p:spPr>
        <p:txBody>
          <a:bodyPr/>
          <a:lstStyle/>
          <a:p>
            <a:r>
              <a:rPr lang="en-US" dirty="0"/>
              <a:t>Flowchart of the Linear Equation Solver</a:t>
            </a:r>
          </a:p>
        </p:txBody>
      </p:sp>
      <p:pic>
        <p:nvPicPr>
          <p:cNvPr id="8" name="Picture 2" descr="A flowchart of 8 steps shows a program to solve linear equations.">
            <a:extLst>
              <a:ext uri="{FF2B5EF4-FFF2-40B4-BE49-F238E27FC236}">
                <a16:creationId xmlns:a16="http://schemas.microsoft.com/office/drawing/2014/main" id="{B85666C9-7526-44DF-84B7-571191A5CA98}"/>
              </a:ext>
            </a:extLst>
          </p:cNvPr>
          <p:cNvPicPr>
            <a:picLocks noChangeAspect="1" noChangeArrowheads="1"/>
          </p:cNvPicPr>
          <p:nvPr/>
        </p:nvPicPr>
        <p:blipFill>
          <a:blip r:embed="rId2" cstate="print"/>
          <a:srcRect/>
          <a:stretch>
            <a:fillRect/>
          </a:stretch>
        </p:blipFill>
        <p:spPr bwMode="auto">
          <a:xfrm>
            <a:off x="1447799" y="1484586"/>
            <a:ext cx="6248402" cy="4686302"/>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4110885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0" y="134979"/>
            <a:ext cx="9144000" cy="442537"/>
          </a:xfrm>
        </p:spPr>
        <p:txBody>
          <a:bodyPr>
            <a:normAutofit fontScale="90000"/>
          </a:bodyPr>
          <a:lstStyle/>
          <a:p>
            <a:r>
              <a:rPr lang="en-US" dirty="0"/>
              <a:t>MATLAB Program to Solve Linear Equations</a:t>
            </a:r>
            <a:endParaRPr lang="en-US" sz="12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210322" y="1064435"/>
            <a:ext cx="8416090" cy="5548938"/>
          </a:xfrm>
        </p:spPr>
        <p:txBody>
          <a:bodyPr>
            <a:noAutofit/>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Script file </a:t>
            </a: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lineq.m</a:t>
            </a:r>
            <a:endPar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Solves the set Ax = b, given A and b.</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Check the ranks of A and [A b].</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if rank(A) == rank([A b])</a:t>
            </a:r>
          </a:p>
          <a:p>
            <a:pPr lvl="1"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The ranks are equal.</a:t>
            </a:r>
          </a:p>
          <a:p>
            <a:pPr lvl="1"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size_A</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 size(A);</a:t>
            </a:r>
          </a:p>
          <a:p>
            <a:pPr lvl="1"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Does the rank of A equal the number of unknowns?</a:t>
            </a:r>
          </a:p>
          <a:p>
            <a:pPr lvl="1"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if rank(A) == </a:t>
            </a: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size_A</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(2)</a:t>
            </a:r>
          </a:p>
          <a:p>
            <a:pPr lvl="2"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Yes. Rank of A equals the number of unknowns.</a:t>
            </a:r>
          </a:p>
          <a:p>
            <a:pPr lvl="2"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disp</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('There is a unique solution, which is:')</a:t>
            </a:r>
          </a:p>
          <a:p>
            <a:pPr lvl="2"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x = A\b % Solve using left division.</a:t>
            </a:r>
          </a:p>
          <a:p>
            <a:pPr lvl="1"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else</a:t>
            </a:r>
          </a:p>
          <a:p>
            <a:pPr lvl="2"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Rank of A does not equal the number of unknowns.</a:t>
            </a:r>
          </a:p>
          <a:p>
            <a:pPr lvl="2"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disp</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('There is an infinite number of solutions.')</a:t>
            </a:r>
          </a:p>
          <a:p>
            <a:pPr lvl="2"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disp</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('The augmented matrix of the reduced system is:')</a:t>
            </a:r>
          </a:p>
          <a:p>
            <a:pPr lvl="2"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rref</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([A b]) % Compute the augmented matrix.</a:t>
            </a:r>
          </a:p>
          <a:p>
            <a:pPr lvl="1" indent="0" defTabSz="457200">
              <a:spcBef>
                <a:spcPts val="0"/>
              </a:spcBef>
              <a:buNone/>
              <a:defRPr/>
            </a:pPr>
            <a:r>
              <a:rPr lang="en-US" altLang="en-US" sz="1700" dirty="0">
                <a:solidFill>
                  <a:prstClr val="black"/>
                </a:solidFill>
                <a:latin typeface="Courier Std" pitchFamily="49" charset="0"/>
                <a:cs typeface="Arial" panose="020B0604020202020204" pitchFamily="34" charset="0"/>
              </a:rPr>
              <a:t>e</a:t>
            </a: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nd</a:t>
            </a:r>
            <a:endPar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endParaRPr>
          </a:p>
          <a:p>
            <a:pPr lvl="1" indent="-344488"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else </a:t>
            </a:r>
          </a:p>
          <a:p>
            <a:pPr lvl="2" indent="0" defTabSz="457200">
              <a:spcBef>
                <a:spcPts val="0"/>
              </a:spcBef>
              <a:buNone/>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 The ranks of A and [A b] are not equal.</a:t>
            </a:r>
          </a:p>
          <a:p>
            <a:pPr lvl="2" indent="0" defTabSz="457200">
              <a:spcBef>
                <a:spcPts val="0"/>
              </a:spcBef>
              <a:buNone/>
              <a:defRPr/>
            </a:pPr>
            <a:r>
              <a:rPr kumimoji="0" lang="en-US" altLang="en-US" sz="1700" b="0" i="0" u="none" strike="noStrike" kern="1200" cap="none" spc="0" normalizeH="0" baseline="0" noProof="0" dirty="0" err="1">
                <a:ln>
                  <a:noFill/>
                </a:ln>
                <a:solidFill>
                  <a:prstClr val="black"/>
                </a:solidFill>
                <a:effectLst/>
                <a:uLnTx/>
                <a:uFillTx/>
                <a:latin typeface="Courier Std" pitchFamily="49" charset="0"/>
                <a:ea typeface="+mn-ea"/>
                <a:cs typeface="Arial" panose="020B0604020202020204" pitchFamily="34" charset="0"/>
              </a:rPr>
              <a:t>disp</a:t>
            </a: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('There are no solutions.')</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altLang="en-US" sz="1700" b="0" i="0" u="none" strike="noStrike" kern="1200" cap="none" spc="0" normalizeH="0" baseline="0" noProof="0" dirty="0">
                <a:ln>
                  <a:noFill/>
                </a:ln>
                <a:solidFill>
                  <a:prstClr val="black"/>
                </a:solidFill>
                <a:effectLst/>
                <a:uLnTx/>
                <a:uFillTx/>
                <a:latin typeface="Courier Std" pitchFamily="49" charset="0"/>
                <a:ea typeface="+mn-ea"/>
                <a:cs typeface="Arial" panose="020B0604020202020204" pitchFamily="34" charset="0"/>
              </a:rPr>
              <a:t>end</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422726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7344-BEE6-4397-AEF8-3C58510EF864}"/>
              </a:ext>
            </a:extLst>
          </p:cNvPr>
          <p:cNvSpPr>
            <a:spLocks noGrp="1"/>
          </p:cNvSpPr>
          <p:nvPr>
            <p:ph type="title"/>
          </p:nvPr>
        </p:nvSpPr>
        <p:spPr/>
        <p:txBody>
          <a:bodyPr>
            <a:normAutofit/>
          </a:bodyPr>
          <a:lstStyle/>
          <a:p>
            <a:r>
              <a:rPr lang="en-US" dirty="0"/>
              <a:t>Matrix notation enables us to represent multiple equations as a single matrix equation</a:t>
            </a:r>
            <a:endParaRPr lang="en-US"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16589-1CF3-4FDE-B39E-C18A62BFCED5}"/>
                  </a:ext>
                </a:extLst>
              </p:cNvPr>
              <p:cNvSpPr>
                <a:spLocks noGrp="1"/>
              </p:cNvSpPr>
              <p:nvPr>
                <p:ph sz="quarter" idx="11"/>
              </p:nvPr>
            </p:nvSpPr>
            <p:spPr>
              <a:xfrm>
                <a:off x="342901" y="1499615"/>
                <a:ext cx="7253654" cy="1226190"/>
              </a:xfrm>
            </p:spPr>
            <p:txBody>
              <a:bodyPr>
                <a:normAutofit lnSpcReduction="10000"/>
              </a:bodyPr>
              <a:lstStyle/>
              <a:p>
                <a:pPr marL="0" marR="0" lvl="0" indent="0" algn="l" defTabSz="457200" rtl="0" eaLnBrk="1" fontAlgn="auto" latinLnBrk="0" hangingPunct="1">
                  <a:lnSpc>
                    <a:spcPct val="100000"/>
                  </a:lnSpc>
                  <a:spcBef>
                    <a:spcPts val="1800"/>
                  </a:spcBef>
                  <a:spcAft>
                    <a:spcPts val="180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rPr>
                  <a:t> </a:t>
                </a:r>
                <a:r>
                  <a:rPr kumimoji="0" lang="en-US" sz="2400" b="0" i="0" u="none" strike="noStrike" kern="1200" cap="none" spc="0" normalizeH="0" baseline="0" noProof="0" dirty="0">
                    <a:ln>
                      <a:noFill/>
                    </a:ln>
                    <a:solidFill>
                      <a:prstClr val="black"/>
                    </a:solidFill>
                    <a:effectLst/>
                    <a:uLnTx/>
                    <a:uFillTx/>
                  </a:rPr>
                  <a:t>For the equation set </a:t>
                </a:r>
                <a:r>
                  <a:rPr kumimoji="0" lang="en-US" sz="2400" b="1" i="0" u="none" strike="noStrike" kern="1200" cap="none" spc="0" normalizeH="0" baseline="0" noProof="0" dirty="0">
                    <a:ln>
                      <a:noFill/>
                    </a:ln>
                    <a:solidFill>
                      <a:prstClr val="black"/>
                    </a:solidFill>
                    <a:effectLst/>
                    <a:uLnTx/>
                    <a:uFillTx/>
                  </a:rPr>
                  <a:t>Ax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a:t>
                </a:r>
                <a:r>
                  <a:rPr kumimoji="0" lang="en-US" sz="2400" b="1" i="0" u="none" strike="noStrike" kern="1200" cap="none" spc="0" normalizeH="0" baseline="0" noProof="0" dirty="0">
                    <a:ln>
                      <a:noFill/>
                    </a:ln>
                    <a:solidFill>
                      <a:prstClr val="black"/>
                    </a:solidFill>
                    <a:effectLst/>
                    <a:uLnTx/>
                    <a:uFillTx/>
                  </a:rPr>
                  <a:t>b</a:t>
                </a:r>
                <a:r>
                  <a:rPr kumimoji="0" lang="en-US" sz="2400" b="0" i="0" u="none" strike="noStrike" kern="1200" cap="none" spc="0" normalizeH="0" baseline="0" noProof="0" dirty="0">
                    <a:ln>
                      <a:noFill/>
                    </a:ln>
                    <a:solidFill>
                      <a:prstClr val="black"/>
                    </a:solidFill>
                    <a:effectLst/>
                    <a:uLnTx/>
                    <a:uFillTx/>
                  </a:rPr>
                  <a:t>, </a:t>
                </a:r>
              </a:p>
              <a:p>
                <a:pPr marL="342900" marR="0" lvl="0" indent="-342900" algn="l" defTabSz="457200" rtl="0" eaLnBrk="1" fontAlgn="auto" latinLnBrk="0" hangingPunct="1">
                  <a:lnSpc>
                    <a:spcPct val="100000"/>
                  </a:lnSpc>
                  <a:spcBef>
                    <a:spcPts val="1800"/>
                  </a:spcBef>
                  <a:spcAft>
                    <a:spcPts val="18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rPr>
                  <a:t>if</a:t>
                </a:r>
              </a:p>
            </p:txBody>
          </p:sp>
        </mc:Choice>
        <mc:Fallback xmlns="">
          <p:sp>
            <p:nvSpPr>
              <p:cNvPr id="3" name="Content Placeholder 2">
                <a:extLst>
                  <a:ext uri="{FF2B5EF4-FFF2-40B4-BE49-F238E27FC236}">
                    <a16:creationId xmlns:a16="http://schemas.microsoft.com/office/drawing/2014/main" id="{9D216589-1CF3-4FDE-B39E-C18A62BFCED5}"/>
                  </a:ext>
                </a:extLst>
              </p:cNvPr>
              <p:cNvSpPr>
                <a:spLocks noGrp="1" noRot="1" noChangeAspect="1" noMove="1" noResize="1" noEditPoints="1" noAdjustHandles="1" noChangeArrowheads="1" noChangeShapeType="1" noTextEdit="1"/>
              </p:cNvSpPr>
              <p:nvPr>
                <p:ph sz="quarter" idx="11"/>
              </p:nvPr>
            </p:nvSpPr>
            <p:spPr>
              <a:xfrm>
                <a:off x="342901" y="1499615"/>
                <a:ext cx="7253654" cy="1226190"/>
              </a:xfrm>
              <a:blipFill>
                <a:blip r:embed="rId2"/>
                <a:stretch>
                  <a:fillRect l="-1092" t="-6965" b="-9950"/>
                </a:stretch>
              </a:blipFill>
            </p:spPr>
            <p:txBody>
              <a:bodyPr/>
              <a:lstStyle/>
              <a:p>
                <a:r>
                  <a:rPr lang="en-US">
                    <a:noFill/>
                  </a:rPr>
                  <a:t> </a:t>
                </a:r>
              </a:p>
            </p:txBody>
          </p:sp>
        </mc:Fallback>
      </mc:AlternateContent>
      <p:graphicFrame>
        <p:nvGraphicFramePr>
          <p:cNvPr id="8" name="Object 7">
            <a:extLst>
              <a:ext uri="{FF2B5EF4-FFF2-40B4-BE49-F238E27FC236}">
                <a16:creationId xmlns:a16="http://schemas.microsoft.com/office/drawing/2014/main" id="{D9FB9642-548B-4878-A22F-C1D8AED1E77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69125228"/>
              </p:ext>
            </p:extLst>
          </p:nvPr>
        </p:nvGraphicFramePr>
        <p:xfrm>
          <a:off x="1004731" y="2336481"/>
          <a:ext cx="1005044" cy="502522"/>
        </p:xfrm>
        <a:graphic>
          <a:graphicData uri="http://schemas.openxmlformats.org/presentationml/2006/ole">
            <mc:AlternateContent xmlns:mc="http://schemas.openxmlformats.org/markup-compatibility/2006">
              <mc:Choice xmlns:v="urn:schemas-microsoft-com:vml" Requires="v">
                <p:oleObj name="Equation" r:id="rId3" imgW="507960" imgH="253800" progId="Equation.DSMT4">
                  <p:embed/>
                </p:oleObj>
              </mc:Choice>
              <mc:Fallback>
                <p:oleObj name="Equation" r:id="rId3" imgW="507960" imgH="253800" progId="Equation.DSMT4">
                  <p:embed/>
                  <p:pic>
                    <p:nvPicPr>
                      <p:cNvPr id="0" name=""/>
                      <p:cNvPicPr/>
                      <p:nvPr/>
                    </p:nvPicPr>
                    <p:blipFill>
                      <a:blip r:embed="rId4"/>
                      <a:stretch>
                        <a:fillRect/>
                      </a:stretch>
                    </p:blipFill>
                    <p:spPr>
                      <a:xfrm>
                        <a:off x="1004731" y="2336481"/>
                        <a:ext cx="1005044" cy="502522"/>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4700759-F87F-4D0A-8450-EFEE9F6608FB}"/>
              </a:ext>
            </a:extLst>
          </p:cNvPr>
          <p:cNvSpPr>
            <a:spLocks noGrp="1"/>
          </p:cNvSpPr>
          <p:nvPr>
            <p:ph sz="quarter" idx="14"/>
          </p:nvPr>
        </p:nvSpPr>
        <p:spPr>
          <a:xfrm>
            <a:off x="1969583" y="2329100"/>
            <a:ext cx="4299438" cy="396705"/>
          </a:xfrm>
        </p:spPr>
        <p:txBody>
          <a:bodyPr>
            <a:normAutofit fontScale="92500" lnSpcReduction="10000"/>
          </a:bodyPr>
          <a:lstStyle/>
          <a:p>
            <a:pPr marR="0" lvl="0" algn="l" defTabSz="457200" rtl="0" eaLnBrk="1" fontAlgn="auto" latinLnBrk="0" hangingPunct="1">
              <a:lnSpc>
                <a:spcPct val="100000"/>
              </a:lnSpc>
              <a:spcBef>
                <a:spcPts val="1800"/>
              </a:spcBef>
              <a:spcAft>
                <a:spcPts val="1800"/>
              </a:spcAft>
              <a:buClrTx/>
              <a:buSzTx/>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then there is no unique solution.</a:t>
            </a:r>
          </a:p>
        </p:txBody>
      </p:sp>
      <p:sp>
        <p:nvSpPr>
          <p:cNvPr id="5" name="Content Placeholder 4">
            <a:extLst>
              <a:ext uri="{FF2B5EF4-FFF2-40B4-BE49-F238E27FC236}">
                <a16:creationId xmlns:a16="http://schemas.microsoft.com/office/drawing/2014/main" id="{8DFD2ECA-44CC-4D55-A6BD-D10D05EFCFB4}"/>
              </a:ext>
            </a:extLst>
          </p:cNvPr>
          <p:cNvSpPr>
            <a:spLocks noGrp="1"/>
          </p:cNvSpPr>
          <p:nvPr>
            <p:ph sz="quarter" idx="15"/>
          </p:nvPr>
        </p:nvSpPr>
        <p:spPr>
          <a:xfrm>
            <a:off x="342900" y="3145135"/>
            <a:ext cx="7263702" cy="1215848"/>
          </a:xfrm>
        </p:spPr>
        <p:txBody>
          <a:bodyPr/>
          <a:lstStyle/>
          <a:p>
            <a:pPr marL="342900" marR="0" lvl="0" indent="-342900" algn="l" defTabSz="457200" rtl="0" eaLnBrk="1" fontAlgn="auto" latinLnBrk="0" hangingPunct="1">
              <a:lnSpc>
                <a:spcPct val="100000"/>
              </a:lnSpc>
              <a:spcBef>
                <a:spcPts val="1800"/>
              </a:spcBef>
              <a:spcAft>
                <a:spcPts val="18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Depending on the values in the vector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there may be no solution at all, or an infinite number of solutions.</a:t>
            </a:r>
          </a:p>
        </p:txBody>
      </p:sp>
      <p:sp>
        <p:nvSpPr>
          <p:cNvPr id="11" name="Slide Number Placeholder 10">
            <a:extLst>
              <a:ext uri="{FF2B5EF4-FFF2-40B4-BE49-F238E27FC236}">
                <a16:creationId xmlns:a16="http://schemas.microsoft.com/office/drawing/2014/main" id="{A350AF94-4D69-48A3-A7B9-A75AF95440EC}"/>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347190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D417-E346-B8E9-2362-155B2D7D2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A374C4-2798-ACB0-5CBF-F77FEEBEDAF1}"/>
              </a:ext>
            </a:extLst>
          </p:cNvPr>
          <p:cNvSpPr>
            <a:spLocks noGrp="1"/>
          </p:cNvSpPr>
          <p:nvPr>
            <p:ph sz="quarter" idx="11"/>
          </p:nvPr>
        </p:nvSpPr>
        <p:spPr/>
        <p:txBody>
          <a:bodyPr/>
          <a:lstStyle/>
          <a:p>
            <a:r>
              <a:rPr lang="en-US" sz="1600" b="1" i="0" dirty="0">
                <a:solidFill>
                  <a:srgbClr val="333333"/>
                </a:solidFill>
                <a:effectLst/>
                <a:latin typeface="timesExtraBold"/>
              </a:rPr>
              <a:t>Lesson Explainer: Rank of a Matrix: Determinants</a:t>
            </a:r>
          </a:p>
          <a:p>
            <a:endParaRPr lang="en-US" dirty="0"/>
          </a:p>
          <a:p>
            <a:r>
              <a:rPr lang="en-US" dirty="0"/>
              <a:t>https://www.nagwa.com/en/explainers/402106373582/#:~:text=The%20%E2%80%9Crank%E2%80%9D%20of%20a%20matrix,%F0%9D%91%9A%20or%20%F0%9D%91%9B%20is%20smaller.</a:t>
            </a:r>
          </a:p>
        </p:txBody>
      </p:sp>
      <p:sp>
        <p:nvSpPr>
          <p:cNvPr id="4" name="Text Placeholder 3">
            <a:extLst>
              <a:ext uri="{FF2B5EF4-FFF2-40B4-BE49-F238E27FC236}">
                <a16:creationId xmlns:a16="http://schemas.microsoft.com/office/drawing/2014/main" id="{D4F31AB7-1DE4-3450-E613-7C2683F64768}"/>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AE075A52-360B-D5E3-65E9-E7C0814270F5}"/>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18BBB698-2492-B513-08A6-D739F097BD01}"/>
              </a:ext>
            </a:extLst>
          </p:cNvPr>
          <p:cNvSpPr>
            <a:spLocks noGrp="1"/>
          </p:cNvSpPr>
          <p:nvPr>
            <p:ph type="sldNum" sz="quarter" idx="10"/>
          </p:nvPr>
        </p:nvSpPr>
        <p:spPr/>
        <p:txBody>
          <a:bodyPr/>
          <a:lstStyle/>
          <a:p>
            <a:fld id="{68151E55-6873-49E2-B8D5-2F265E6F1973}" type="slidenum">
              <a:rPr lang="en-US" smtClean="0"/>
              <a:t>51</a:t>
            </a:fld>
            <a:endParaRPr lang="en-US" dirty="0"/>
          </a:p>
        </p:txBody>
      </p:sp>
    </p:spTree>
    <p:extLst>
      <p:ext uri="{BB962C8B-B14F-4D97-AF65-F5344CB8AC3E}">
        <p14:creationId xmlns:p14="http://schemas.microsoft.com/office/powerpoint/2010/main" val="33473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1BA1-8AD5-E181-A166-76F802DA5834}"/>
              </a:ext>
            </a:extLst>
          </p:cNvPr>
          <p:cNvSpPr>
            <a:spLocks noGrp="1"/>
          </p:cNvSpPr>
          <p:nvPr>
            <p:ph type="title"/>
          </p:nvPr>
        </p:nvSpPr>
        <p:spPr/>
        <p:txBody>
          <a:bodyPr/>
          <a:lstStyle/>
          <a:p>
            <a:r>
              <a:rPr lang="en-US" dirty="0"/>
              <a:t>Limitations of Matrix Methods</a:t>
            </a:r>
          </a:p>
        </p:txBody>
      </p:sp>
      <p:sp>
        <p:nvSpPr>
          <p:cNvPr id="3" name="Content Placeholder 2">
            <a:extLst>
              <a:ext uri="{FF2B5EF4-FFF2-40B4-BE49-F238E27FC236}">
                <a16:creationId xmlns:a16="http://schemas.microsoft.com/office/drawing/2014/main" id="{595F7434-8993-CB27-C69A-C2CAFAE0093A}"/>
              </a:ext>
            </a:extLst>
          </p:cNvPr>
          <p:cNvSpPr>
            <a:spLocks noGrp="1"/>
          </p:cNvSpPr>
          <p:nvPr>
            <p:ph sz="quarter" idx="11"/>
          </p:nvPr>
        </p:nvSpPr>
        <p:spPr>
          <a:xfrm>
            <a:off x="342900" y="1756229"/>
            <a:ext cx="8458200" cy="3618411"/>
          </a:xfrm>
        </p:spPr>
        <p:txBody>
          <a:bodyPr/>
          <a:lstStyle/>
          <a:p>
            <a:r>
              <a:rPr lang="en-US" dirty="0"/>
              <a:t>• The matrix inverse method will warn us if a unique solution does not exist, but it </a:t>
            </a:r>
            <a:r>
              <a:rPr lang="en-US" b="1" dirty="0"/>
              <a:t>does not </a:t>
            </a:r>
            <a:r>
              <a:rPr lang="en-US" dirty="0"/>
              <a:t>tell us whether there is no solution or an infinite number of solutions.</a:t>
            </a:r>
          </a:p>
          <a:p>
            <a:r>
              <a:rPr lang="en-US" dirty="0"/>
              <a:t>• The method is limited to cases where the matrix A is square, that is, cases where the number of equations equals the number of unknowns.</a:t>
            </a:r>
          </a:p>
          <a:p>
            <a:r>
              <a:rPr lang="en-US" dirty="0"/>
              <a:t>• A method is needed to determine whether an equation set has a solution and whether it is unique. The method requires the concept of the </a:t>
            </a:r>
            <a:r>
              <a:rPr lang="en-US" b="1" dirty="0"/>
              <a:t>rank</a:t>
            </a:r>
            <a:r>
              <a:rPr lang="en-US" dirty="0"/>
              <a:t> of a matrix.</a:t>
            </a:r>
          </a:p>
          <a:p>
            <a:endParaRPr lang="en-US" dirty="0"/>
          </a:p>
        </p:txBody>
      </p:sp>
      <p:sp>
        <p:nvSpPr>
          <p:cNvPr id="6" name="Slide Number Placeholder 5">
            <a:extLst>
              <a:ext uri="{FF2B5EF4-FFF2-40B4-BE49-F238E27FC236}">
                <a16:creationId xmlns:a16="http://schemas.microsoft.com/office/drawing/2014/main" id="{5C83CD7C-3C2B-D92B-C7A3-9C622BDBB420}"/>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113664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1BA1-8AD5-E181-A166-76F802DA5834}"/>
              </a:ext>
            </a:extLst>
          </p:cNvPr>
          <p:cNvSpPr>
            <a:spLocks noGrp="1"/>
          </p:cNvSpPr>
          <p:nvPr>
            <p:ph type="title"/>
          </p:nvPr>
        </p:nvSpPr>
        <p:spPr/>
        <p:txBody>
          <a:bodyPr/>
          <a:lstStyle/>
          <a:p>
            <a:r>
              <a:rPr lang="en-US" dirty="0"/>
              <a:t>Rank of a Matrix</a:t>
            </a:r>
          </a:p>
        </p:txBody>
      </p:sp>
      <p:sp>
        <p:nvSpPr>
          <p:cNvPr id="3" name="Content Placeholder 2">
            <a:extLst>
              <a:ext uri="{FF2B5EF4-FFF2-40B4-BE49-F238E27FC236}">
                <a16:creationId xmlns:a16="http://schemas.microsoft.com/office/drawing/2014/main" id="{595F7434-8993-CB27-C69A-C2CAFAE0093A}"/>
              </a:ext>
            </a:extLst>
          </p:cNvPr>
          <p:cNvSpPr>
            <a:spLocks noGrp="1"/>
          </p:cNvSpPr>
          <p:nvPr>
            <p:ph sz="quarter" idx="11"/>
          </p:nvPr>
        </p:nvSpPr>
        <p:spPr>
          <a:xfrm>
            <a:off x="342900" y="1756229"/>
            <a:ext cx="8458200" cy="3618411"/>
          </a:xfrm>
        </p:spPr>
        <p:txBody>
          <a:bodyPr/>
          <a:lstStyle/>
          <a:p>
            <a:r>
              <a:rPr lang="en-US" dirty="0"/>
              <a:t>• An m x n matrix A has a rank r≥1 if and only if |A| contains a nonzero r x r determinant and every square sub-determinant with r + 1 or more rows is zero.</a:t>
            </a:r>
          </a:p>
          <a:p>
            <a:endParaRPr lang="en-US" dirty="0"/>
          </a:p>
          <a:p>
            <a:r>
              <a:rPr lang="en-US" dirty="0"/>
              <a:t>For example, the rank                                       is 2 because |A| = 0</a:t>
            </a:r>
          </a:p>
          <a:p>
            <a:endParaRPr lang="en-US" dirty="0"/>
          </a:p>
          <a:p>
            <a:r>
              <a:rPr lang="en-US" dirty="0"/>
              <a:t>while |A| contains at least one nonzero 2 × 2 sub-determinant. If A is n × n, its rank is n if det(A) ≠ 0 </a:t>
            </a:r>
          </a:p>
        </p:txBody>
      </p:sp>
      <p:sp>
        <p:nvSpPr>
          <p:cNvPr id="6" name="Slide Number Placeholder 5">
            <a:extLst>
              <a:ext uri="{FF2B5EF4-FFF2-40B4-BE49-F238E27FC236}">
                <a16:creationId xmlns:a16="http://schemas.microsoft.com/office/drawing/2014/main" id="{5C83CD7C-3C2B-D92B-C7A3-9C622BDBB420}"/>
              </a:ext>
            </a:extLst>
          </p:cNvPr>
          <p:cNvSpPr>
            <a:spLocks noGrp="1"/>
          </p:cNvSpPr>
          <p:nvPr>
            <p:ph type="sldNum" sz="quarter" idx="10"/>
          </p:nvPr>
        </p:nvSpPr>
        <p:spPr/>
        <p:txBody>
          <a:bodyPr/>
          <a:lstStyle/>
          <a:p>
            <a:fld id="{68151E55-6873-49E2-B8D5-2F265E6F1973}" type="slidenum">
              <a:rPr lang="en-US" smtClean="0"/>
              <a:t>7</a:t>
            </a:fld>
            <a:endParaRPr lang="en-US" dirty="0"/>
          </a:p>
        </p:txBody>
      </p:sp>
      <p:pic>
        <p:nvPicPr>
          <p:cNvPr id="7" name="Picture 6">
            <a:extLst>
              <a:ext uri="{FF2B5EF4-FFF2-40B4-BE49-F238E27FC236}">
                <a16:creationId xmlns:a16="http://schemas.microsoft.com/office/drawing/2014/main" id="{BC1CA5BD-1652-602C-6516-78EAD8A04C72}"/>
              </a:ext>
            </a:extLst>
          </p:cNvPr>
          <p:cNvPicPr>
            <a:picLocks noChangeAspect="1"/>
          </p:cNvPicPr>
          <p:nvPr/>
        </p:nvPicPr>
        <p:blipFill>
          <a:blip r:embed="rId2"/>
          <a:stretch>
            <a:fillRect/>
          </a:stretch>
        </p:blipFill>
        <p:spPr>
          <a:xfrm>
            <a:off x="3384888" y="3142070"/>
            <a:ext cx="2590800" cy="942975"/>
          </a:xfrm>
          <a:prstGeom prst="rect">
            <a:avLst/>
          </a:prstGeom>
        </p:spPr>
      </p:pic>
    </p:spTree>
    <p:extLst>
      <p:ext uri="{BB962C8B-B14F-4D97-AF65-F5344CB8AC3E}">
        <p14:creationId xmlns:p14="http://schemas.microsoft.com/office/powerpoint/2010/main" val="131064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34C-00FC-4B93-8251-A320D8557D56}"/>
              </a:ext>
            </a:extLst>
          </p:cNvPr>
          <p:cNvSpPr>
            <a:spLocks noGrp="1"/>
          </p:cNvSpPr>
          <p:nvPr>
            <p:ph type="title"/>
          </p:nvPr>
        </p:nvSpPr>
        <p:spPr/>
        <p:txBody>
          <a:bodyPr/>
          <a:lstStyle/>
          <a:p>
            <a:r>
              <a:rPr lang="en-US" dirty="0"/>
              <a:t>Singular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776076-D999-4979-8487-794BD4DB1A5C}"/>
                  </a:ext>
                </a:extLst>
              </p:cNvPr>
              <p:cNvSpPr>
                <a:spLocks noGrp="1"/>
              </p:cNvSpPr>
              <p:nvPr>
                <p:ph sz="quarter" idx="11"/>
              </p:nvPr>
            </p:nvSpPr>
            <p:spPr>
              <a:xfrm>
                <a:off x="342900" y="1499616"/>
                <a:ext cx="7665636" cy="4278186"/>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A </a:t>
                </a:r>
                <a:r>
                  <a:rPr kumimoji="0" lang="en-US" sz="2400" b="0" i="1" u="none" strike="noStrike" kern="1200" cap="none" spc="0" normalizeH="0" baseline="0" noProof="0" dirty="0">
                    <a:ln>
                      <a:noFill/>
                    </a:ln>
                    <a:solidFill>
                      <a:prstClr val="black"/>
                    </a:solidFill>
                    <a:effectLst/>
                    <a:uLnTx/>
                    <a:uFillTx/>
                  </a:rPr>
                  <a:t>singular</a:t>
                </a:r>
                <a:r>
                  <a:rPr kumimoji="0" lang="en-US" sz="2400" b="0" i="0" u="none" strike="noStrike" kern="1200" cap="none" spc="0" normalizeH="0" baseline="0" noProof="0" dirty="0">
                    <a:ln>
                      <a:noFill/>
                    </a:ln>
                    <a:solidFill>
                      <a:prstClr val="black"/>
                    </a:solidFill>
                    <a:effectLst/>
                    <a:uLnTx/>
                    <a:uFillTx/>
                  </a:rPr>
                  <a:t> problem refers to a set of equations having either no unique solution or no solution at all. For example, the set</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3</a:t>
                </a:r>
                <a:r>
                  <a:rPr kumimoji="0" lang="en-US" sz="24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4</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5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		           6</a:t>
                </a:r>
                <a:r>
                  <a:rPr kumimoji="0" lang="en-US" sz="24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8</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10</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is singular and has no unique solution because the second equation is identical to the first equation, multiplied by 2. The graphs of these two equations are identical. All we can say is that the solution must satisfy </a:t>
                </a:r>
                <a:r>
                  <a:rPr kumimoji="0" lang="en-US" sz="24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(3</a:t>
                </a:r>
                <a:r>
                  <a:rPr kumimoji="0" lang="en-US" sz="24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rPr>
                      <m:t>−</m:t>
                    </m:r>
                  </m:oMath>
                </a14:m>
                <a:r>
                  <a:rPr kumimoji="0" lang="en-US" sz="2400" b="0" i="0" u="none" strike="noStrike" kern="1200" cap="none" spc="0" normalizeH="0" baseline="0" noProof="0" dirty="0">
                    <a:ln>
                      <a:noFill/>
                    </a:ln>
                    <a:solidFill>
                      <a:prstClr val="black"/>
                    </a:solidFill>
                    <a:effectLst/>
                    <a:uLnTx/>
                    <a:uFillTx/>
                  </a:rPr>
                  <a:t> 5)</a:t>
                </a:r>
                <a:r>
                  <a:rPr kumimoji="0" lang="en-US" sz="2400" b="0" i="1" u="none" strike="noStrike" kern="1200" cap="none" spc="0" normalizeH="0" baseline="0" noProof="0" dirty="0">
                    <a:ln>
                      <a:noFill/>
                    </a:ln>
                    <a:solidFill>
                      <a:prstClr val="black"/>
                    </a:solidFill>
                    <a:effectLst/>
                    <a:uLnTx/>
                    <a:uFillTx/>
                  </a:rPr>
                  <a:t>/</a:t>
                </a:r>
                <a:r>
                  <a:rPr kumimoji="0" lang="en-US" sz="2400" b="0" i="0" u="none" strike="noStrike" kern="1200" cap="none" spc="0" normalizeH="0" baseline="0" noProof="0" dirty="0">
                    <a:ln>
                      <a:noFill/>
                    </a:ln>
                    <a:solidFill>
                      <a:prstClr val="black"/>
                    </a:solidFill>
                    <a:effectLst/>
                    <a:uLnTx/>
                    <a:uFillTx/>
                  </a:rPr>
                  <a:t>4, which describes an infinite number of solutions.</a:t>
                </a:r>
              </a:p>
            </p:txBody>
          </p:sp>
        </mc:Choice>
        <mc:Fallback xmlns="">
          <p:sp>
            <p:nvSpPr>
              <p:cNvPr id="3" name="Content Placeholder 2">
                <a:extLst>
                  <a:ext uri="{FF2B5EF4-FFF2-40B4-BE49-F238E27FC236}">
                    <a16:creationId xmlns:a16="http://schemas.microsoft.com/office/drawing/2014/main" id="{17776076-D999-4979-8487-794BD4DB1A5C}"/>
                  </a:ext>
                </a:extLst>
              </p:cNvPr>
              <p:cNvSpPr>
                <a:spLocks noGrp="1" noRot="1" noChangeAspect="1" noMove="1" noResize="1" noEditPoints="1" noAdjustHandles="1" noChangeArrowheads="1" noChangeShapeType="1" noTextEdit="1"/>
              </p:cNvSpPr>
              <p:nvPr>
                <p:ph sz="quarter" idx="11"/>
              </p:nvPr>
            </p:nvSpPr>
            <p:spPr>
              <a:xfrm>
                <a:off x="342900" y="1499616"/>
                <a:ext cx="7665636" cy="4278186"/>
              </a:xfrm>
              <a:blipFill>
                <a:blip r:embed="rId2"/>
                <a:stretch>
                  <a:fillRect l="-1192" t="-1140" r="-397"/>
                </a:stretch>
              </a:blipFill>
            </p:spPr>
            <p:txBody>
              <a:bodyPr/>
              <a:lstStyle/>
              <a:p>
                <a:r>
                  <a:rPr lang="en-US">
                    <a:noFill/>
                  </a:rPr>
                  <a:t> </a:t>
                </a:r>
              </a:p>
            </p:txBody>
          </p:sp>
        </mc:Fallback>
      </mc:AlternateContent>
      <p:sp>
        <p:nvSpPr>
          <p:cNvPr id="4" name="Content Placeholder 3" hidden="1">
            <a:extLst>
              <a:ext uri="{FF2B5EF4-FFF2-40B4-BE49-F238E27FC236}">
                <a16:creationId xmlns:a16="http://schemas.microsoft.com/office/drawing/2014/main" id="{3AFD13B7-8509-4F7A-BF6C-8C17ADD06FA8}"/>
              </a:ext>
            </a:extLst>
          </p:cNvPr>
          <p:cNvSpPr>
            <a:spLocks noGrp="1"/>
          </p:cNvSpPr>
          <p:nvPr>
            <p:ph sz="quarter" idx="14"/>
          </p:nvPr>
        </p:nvSpPr>
        <p:spPr/>
        <p:txBody>
          <a:bodyPr/>
          <a:lstStyle/>
          <a:p>
            <a:endParaRPr lang="en-US"/>
          </a:p>
        </p:txBody>
      </p:sp>
      <p:sp>
        <p:nvSpPr>
          <p:cNvPr id="7" name="Slide Number Placeholder 6">
            <a:extLst>
              <a:ext uri="{FF2B5EF4-FFF2-40B4-BE49-F238E27FC236}">
                <a16:creationId xmlns:a16="http://schemas.microsoft.com/office/drawing/2014/main" id="{97394063-5D5D-4CEF-B92F-F5242C552B6B}"/>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164666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FB9F-1987-406D-AC5E-1D71E436ED7D}"/>
              </a:ext>
            </a:extLst>
          </p:cNvPr>
          <p:cNvSpPr>
            <a:spLocks noGrp="1"/>
          </p:cNvSpPr>
          <p:nvPr>
            <p:ph type="title"/>
          </p:nvPr>
        </p:nvSpPr>
        <p:spPr>
          <a:xfrm>
            <a:off x="342900" y="23073"/>
            <a:ext cx="8458200" cy="517095"/>
          </a:xfrm>
        </p:spPr>
        <p:txBody>
          <a:bodyPr>
            <a:normAutofit fontScale="90000"/>
          </a:bodyPr>
          <a:lstStyle/>
          <a:p>
            <a:r>
              <a:rPr lang="en-US" dirty="0"/>
              <a:t>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D5C6E3-1DE8-41C0-8AB7-DA6EA57FA611}"/>
                  </a:ext>
                </a:extLst>
              </p:cNvPr>
              <p:cNvSpPr>
                <a:spLocks noGrp="1"/>
              </p:cNvSpPr>
              <p:nvPr>
                <p:ph sz="quarter" idx="11"/>
              </p:nvPr>
            </p:nvSpPr>
            <p:spPr>
              <a:xfrm>
                <a:off x="342900" y="1502229"/>
                <a:ext cx="8283512" cy="4989006"/>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The equations</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		6</a:t>
                </a:r>
                <a:r>
                  <a:rPr kumimoji="0" lang="en-US" sz="2200" b="0" i="1" u="none" strike="noStrike" kern="1200" cap="none" spc="0" normalizeH="0" baseline="0" noProof="0" dirty="0">
                    <a:ln>
                      <a:noFill/>
                    </a:ln>
                    <a:solidFill>
                      <a:prstClr val="black"/>
                    </a:solidFill>
                    <a:effectLst/>
                    <a:uLnTx/>
                    <a:uFillTx/>
                  </a:rPr>
                  <a:t>x</a:t>
                </a:r>
                <a:r>
                  <a:rPr kumimoji="0" lang="en-US" sz="2200" b="0"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10</a:t>
                </a:r>
                <a:r>
                  <a:rPr kumimoji="0" lang="en-US" sz="2200" b="0" i="1" u="none" strike="noStrike" kern="1200" cap="none" spc="0" normalizeH="0" baseline="0" noProof="0" dirty="0">
                    <a:ln>
                      <a:noFill/>
                    </a:ln>
                    <a:solidFill>
                      <a:prstClr val="black"/>
                    </a:solidFill>
                    <a:effectLst/>
                    <a:uLnTx/>
                    <a:uFillTx/>
                  </a:rPr>
                  <a:t>y</a:t>
                </a:r>
                <a:r>
                  <a:rPr kumimoji="0" lang="en-US" sz="2200" b="0"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2</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		3</a:t>
                </a:r>
                <a:r>
                  <a:rPr kumimoji="0" lang="en-US" sz="2200" b="0" i="1" u="none" strike="noStrike" kern="1200" cap="none" spc="0" normalizeH="0" baseline="0" noProof="0" dirty="0">
                    <a:ln>
                      <a:noFill/>
                    </a:ln>
                    <a:solidFill>
                      <a:prstClr val="black"/>
                    </a:solidFill>
                    <a:effectLst/>
                    <a:uLnTx/>
                    <a:uFillTx/>
                  </a:rPr>
                  <a:t>x</a:t>
                </a:r>
                <a:r>
                  <a:rPr kumimoji="0" lang="en-US" sz="2200" b="0"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4</a:t>
                </a:r>
                <a:r>
                  <a:rPr kumimoji="0" lang="en-US" sz="2200" b="0" i="1" u="none" strike="noStrike" kern="1200" cap="none" spc="0" normalizeH="0" baseline="0" noProof="0" dirty="0">
                    <a:ln>
                      <a:noFill/>
                    </a:ln>
                    <a:solidFill>
                      <a:prstClr val="black"/>
                    </a:solidFill>
                    <a:effectLst/>
                    <a:uLnTx/>
                    <a:uFillTx/>
                  </a:rPr>
                  <a:t>y</a:t>
                </a:r>
                <a:r>
                  <a:rPr kumimoji="0" lang="en-US" sz="2200" b="0"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5</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have graphs that intersect at the solution y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4, x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7.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On the other hand, the set</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			3</a:t>
                </a:r>
                <a:r>
                  <a:rPr kumimoji="0" lang="en-US" sz="22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4</a:t>
                </a:r>
                <a:r>
                  <a:rPr kumimoji="0" lang="en-US" sz="22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5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			6</a:t>
                </a:r>
                <a:r>
                  <a:rPr kumimoji="0" lang="en-US" sz="22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8</a:t>
                </a:r>
                <a:r>
                  <a:rPr kumimoji="0" lang="en-US" sz="2200" b="0" i="1" u="none" strike="noStrike" kern="1200" cap="none" spc="0" normalizeH="0" baseline="0" noProof="0" dirty="0">
                    <a:ln>
                      <a:noFill/>
                    </a:ln>
                    <a:solidFill>
                      <a:prstClr val="black"/>
                    </a:solidFill>
                    <a:effectLst/>
                    <a:uLnTx/>
                    <a:uFillTx/>
                  </a:rPr>
                  <a:t>y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3	 	</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is singular but has no solution. The graphs of these two equations are distinct but </a:t>
                </a:r>
                <a:r>
                  <a:rPr kumimoji="0" lang="en-US" sz="2200" b="0" i="1" u="none" strike="noStrike" kern="1200" cap="none" spc="0" normalizeH="0" baseline="0" noProof="0" dirty="0">
                    <a:ln>
                      <a:noFill/>
                    </a:ln>
                    <a:solidFill>
                      <a:prstClr val="black"/>
                    </a:solidFill>
                    <a:effectLst/>
                    <a:uLnTx/>
                    <a:uFillTx/>
                  </a:rPr>
                  <a:t>parallel </a:t>
                </a:r>
                <a:r>
                  <a:rPr kumimoji="0" lang="en-US" sz="2200" b="0" i="0" u="none" strike="noStrike" kern="1200" cap="none" spc="0" normalizeH="0" baseline="0" noProof="0" dirty="0">
                    <a:ln>
                      <a:noFill/>
                    </a:ln>
                    <a:solidFill>
                      <a:prstClr val="black"/>
                    </a:solidFill>
                    <a:effectLst/>
                    <a:uLnTx/>
                    <a:uFillTx/>
                  </a:rPr>
                  <a:t>(see the next slide). Because they do not intersect, no solution exists.</a:t>
                </a:r>
              </a:p>
            </p:txBody>
          </p:sp>
        </mc:Choice>
        <mc:Fallback xmlns="">
          <p:sp>
            <p:nvSpPr>
              <p:cNvPr id="3" name="Content Placeholder 2">
                <a:extLst>
                  <a:ext uri="{FF2B5EF4-FFF2-40B4-BE49-F238E27FC236}">
                    <a16:creationId xmlns:a16="http://schemas.microsoft.com/office/drawing/2014/main" id="{31D5C6E3-1DE8-41C0-8AB7-DA6EA57FA611}"/>
                  </a:ext>
                </a:extLst>
              </p:cNvPr>
              <p:cNvSpPr>
                <a:spLocks noGrp="1" noRot="1" noChangeAspect="1" noMove="1" noResize="1" noEditPoints="1" noAdjustHandles="1" noChangeArrowheads="1" noChangeShapeType="1" noTextEdit="1"/>
              </p:cNvSpPr>
              <p:nvPr>
                <p:ph sz="quarter" idx="11"/>
              </p:nvPr>
            </p:nvSpPr>
            <p:spPr>
              <a:xfrm>
                <a:off x="342900" y="1502229"/>
                <a:ext cx="8283512" cy="4989006"/>
              </a:xfrm>
              <a:blipFill>
                <a:blip r:embed="rId2"/>
                <a:stretch>
                  <a:fillRect l="-957" t="-134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8C9EB3E1-00A0-408A-926C-7B9F72840D36}"/>
              </a:ext>
            </a:extLst>
          </p:cNvPr>
          <p:cNvSpPr>
            <a:spLocks noGrp="1"/>
          </p:cNvSpPr>
          <p:nvPr>
            <p:ph type="sldNum" sz="quarter" idx="10"/>
          </p:nvPr>
        </p:nvSpPr>
        <p:spPr/>
        <p:txBody>
          <a:bodyPr/>
          <a:lstStyle/>
          <a:p>
            <a:fld id="{68151E55-6873-49E2-B8D5-2F265E6F1973}" type="slidenum">
              <a:rPr lang="en-US" smtClean="0"/>
              <a:t>9</a:t>
            </a:fld>
            <a:endParaRPr lang="en-US" dirty="0"/>
          </a:p>
        </p:txBody>
      </p:sp>
      <p:pic>
        <p:nvPicPr>
          <p:cNvPr id="5" name="Picture 4">
            <a:extLst>
              <a:ext uri="{FF2B5EF4-FFF2-40B4-BE49-F238E27FC236}">
                <a16:creationId xmlns:a16="http://schemas.microsoft.com/office/drawing/2014/main" id="{67321CB4-1A02-56E7-8F1C-00E08F2BD277}"/>
              </a:ext>
            </a:extLst>
          </p:cNvPr>
          <p:cNvPicPr>
            <a:picLocks noChangeAspect="1"/>
          </p:cNvPicPr>
          <p:nvPr/>
        </p:nvPicPr>
        <p:blipFill>
          <a:blip r:embed="rId3"/>
          <a:stretch>
            <a:fillRect/>
          </a:stretch>
        </p:blipFill>
        <p:spPr>
          <a:xfrm>
            <a:off x="3874168" y="816895"/>
            <a:ext cx="3717757" cy="2252552"/>
          </a:xfrm>
          <a:prstGeom prst="rect">
            <a:avLst/>
          </a:prstGeom>
        </p:spPr>
      </p:pic>
      <p:pic>
        <p:nvPicPr>
          <p:cNvPr id="8" name="Picture 7">
            <a:extLst>
              <a:ext uri="{FF2B5EF4-FFF2-40B4-BE49-F238E27FC236}">
                <a16:creationId xmlns:a16="http://schemas.microsoft.com/office/drawing/2014/main" id="{C2571B9C-E7A1-703F-BD20-24A5AEF358D3}"/>
              </a:ext>
            </a:extLst>
          </p:cNvPr>
          <p:cNvPicPr>
            <a:picLocks noChangeAspect="1"/>
          </p:cNvPicPr>
          <p:nvPr/>
        </p:nvPicPr>
        <p:blipFill>
          <a:blip r:embed="rId4"/>
          <a:stretch>
            <a:fillRect/>
          </a:stretch>
        </p:blipFill>
        <p:spPr>
          <a:xfrm>
            <a:off x="4003758" y="3429000"/>
            <a:ext cx="3588167" cy="1867084"/>
          </a:xfrm>
          <a:prstGeom prst="rect">
            <a:avLst/>
          </a:prstGeom>
        </p:spPr>
      </p:pic>
    </p:spTree>
    <p:extLst>
      <p:ext uri="{BB962C8B-B14F-4D97-AF65-F5344CB8AC3E}">
        <p14:creationId xmlns:p14="http://schemas.microsoft.com/office/powerpoint/2010/main" val="285263289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4216</TotalTime>
  <Words>3356</Words>
  <Application>Microsoft Office PowerPoint</Application>
  <PresentationFormat>On-screen Show (4:3)</PresentationFormat>
  <Paragraphs>284</Paragraphs>
  <Slides>51</Slides>
  <Notes>3</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51</vt:i4>
      </vt:variant>
    </vt:vector>
  </HeadingPairs>
  <TitlesOfParts>
    <vt:vector size="65" baseType="lpstr">
      <vt:lpstr>Arial</vt:lpstr>
      <vt:lpstr>Calibri</vt:lpstr>
      <vt:lpstr>Cambria Math</vt:lpstr>
      <vt:lpstr>Courier New</vt:lpstr>
      <vt:lpstr>Courier Std</vt:lpstr>
      <vt:lpstr>Symbol</vt:lpstr>
      <vt:lpstr>Times New Roman</vt:lpstr>
      <vt:lpstr>timesExtraBold</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08</vt:lpstr>
      <vt:lpstr>Linear Algebraic Equations</vt:lpstr>
      <vt:lpstr>Matrix notation enables us to represent multiple equations as a single matrix equation</vt:lpstr>
      <vt:lpstr>Matrix notation enables us to represent multiple equations as a single matrix equation</vt:lpstr>
      <vt:lpstr>Limitations of Matrix Methods</vt:lpstr>
      <vt:lpstr>Rank of a Matrix</vt:lpstr>
      <vt:lpstr>Singular Problem</vt:lpstr>
      <vt:lpstr>Examples</vt:lpstr>
      <vt:lpstr>MATLAB inv Command</vt:lpstr>
      <vt:lpstr>Existence and Uniqueness of Solutions</vt:lpstr>
      <vt:lpstr>Homogeneous Case </vt:lpstr>
      <vt:lpstr>Homogeneous Case </vt:lpstr>
      <vt:lpstr>Homogeneous Equations</vt:lpstr>
      <vt:lpstr>Left-Division Method</vt:lpstr>
      <vt:lpstr>Example</vt:lpstr>
      <vt:lpstr>PowerPoint Presentation</vt:lpstr>
      <vt:lpstr>Underdetermined Systems</vt:lpstr>
      <vt:lpstr>Simple Examples of Underdetermined Systems 1</vt:lpstr>
      <vt:lpstr>Simple Examples of Underdetermined Systems</vt:lpstr>
      <vt:lpstr>A Statically Indeterminate Problem: A Light Fixture and Its Free-Body Diagram</vt:lpstr>
      <vt:lpstr>A Light Fixture And Its Free-body Diagram</vt:lpstr>
      <vt:lpstr>Use of the rref Function</vt:lpstr>
      <vt:lpstr>The rref Function </vt:lpstr>
      <vt:lpstr>The rref Function Example</vt:lpstr>
      <vt:lpstr>An ill-conditioned set of equations</vt:lpstr>
      <vt:lpstr>An ill-conditioned set of equations</vt:lpstr>
      <vt:lpstr>The pinv command can obtain a solution of an underdetermined set.</vt:lpstr>
      <vt:lpstr>Overdetermined Systems</vt:lpstr>
      <vt:lpstr>Overdetermined Systems with an Exact Solution</vt:lpstr>
      <vt:lpstr>Overdetermined Systems with an Exact Solution</vt:lpstr>
      <vt:lpstr>Overdetermined systems, With no exact solution exists.</vt:lpstr>
      <vt:lpstr>Overdetermined Systems with no Exact Solution</vt:lpstr>
      <vt:lpstr>Example of an Underdetermined System:  A Network of One-Way Streets</vt:lpstr>
      <vt:lpstr>Example: A Network of One-way Streets</vt:lpstr>
      <vt:lpstr>Example: A Network of One-way Streets</vt:lpstr>
      <vt:lpstr>Example: A Network of One-way Streets</vt:lpstr>
      <vt:lpstr>Example: A Network of One-way Streets</vt:lpstr>
      <vt:lpstr>Solving Linear Equations: Summary </vt:lpstr>
      <vt:lpstr>Solving Linear Equations: Summary </vt:lpstr>
      <vt:lpstr>Solving Linear Equations: Summary</vt:lpstr>
      <vt:lpstr>Solving Linear Equations: Summary</vt:lpstr>
      <vt:lpstr>Solving Linear Equations: Summary</vt:lpstr>
      <vt:lpstr>Solving Linear Equations: Summary</vt:lpstr>
      <vt:lpstr>Solving Linear Equations: Summary</vt:lpstr>
      <vt:lpstr>Solving Linear Equations: Summary</vt:lpstr>
      <vt:lpstr>Pseudocode for the Linear Equation Solver</vt:lpstr>
      <vt:lpstr>Flowchart of the Linear Equation Solver</vt:lpstr>
      <vt:lpstr>MATLAB Program to Solve Linear Equations</vt:lpstr>
      <vt:lpstr>End of Main Content</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Linear Algebraic Equations</dc:title>
  <dc:creator>MHE</dc:creator>
  <cp:keywords>PPT</cp:keywords>
  <cp:lastModifiedBy>Yasser Alginahi</cp:lastModifiedBy>
  <cp:revision>581</cp:revision>
  <dcterms:created xsi:type="dcterms:W3CDTF">2019-10-17T17:37:14Z</dcterms:created>
  <dcterms:modified xsi:type="dcterms:W3CDTF">2022-08-28T17:13:13Z</dcterms:modified>
</cp:coreProperties>
</file>