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91" r:id="rId2"/>
    <p:sldMasterId id="2147483684" r:id="rId3"/>
    <p:sldMasterId id="2147483686" r:id="rId4"/>
    <p:sldMasterId id="2147483701" r:id="rId5"/>
  </p:sldMasterIdLst>
  <p:notesMasterIdLst>
    <p:notesMasterId r:id="rId48"/>
  </p:notesMasterIdLst>
  <p:handoutMasterIdLst>
    <p:handoutMasterId r:id="rId49"/>
  </p:handoutMasterIdLst>
  <p:sldIdLst>
    <p:sldId id="284" r:id="rId6"/>
    <p:sldId id="285" r:id="rId7"/>
    <p:sldId id="510" r:id="rId8"/>
    <p:sldId id="635" r:id="rId9"/>
    <p:sldId id="636" r:id="rId10"/>
    <p:sldId id="637" r:id="rId11"/>
    <p:sldId id="638" r:id="rId12"/>
    <p:sldId id="639" r:id="rId13"/>
    <p:sldId id="640" r:id="rId14"/>
    <p:sldId id="642" r:id="rId15"/>
    <p:sldId id="687" r:id="rId16"/>
    <p:sldId id="643" r:id="rId17"/>
    <p:sldId id="686" r:id="rId18"/>
    <p:sldId id="644" r:id="rId19"/>
    <p:sldId id="645" r:id="rId20"/>
    <p:sldId id="646" r:id="rId21"/>
    <p:sldId id="647" r:id="rId22"/>
    <p:sldId id="652" r:id="rId23"/>
    <p:sldId id="649" r:id="rId24"/>
    <p:sldId id="654" r:id="rId25"/>
    <p:sldId id="658" r:id="rId26"/>
    <p:sldId id="660" r:id="rId27"/>
    <p:sldId id="661" r:id="rId28"/>
    <p:sldId id="662" r:id="rId29"/>
    <p:sldId id="664" r:id="rId30"/>
    <p:sldId id="665" r:id="rId31"/>
    <p:sldId id="666" r:id="rId32"/>
    <p:sldId id="669" r:id="rId33"/>
    <p:sldId id="670" r:id="rId34"/>
    <p:sldId id="672" r:id="rId35"/>
    <p:sldId id="688" r:id="rId36"/>
    <p:sldId id="675" r:id="rId37"/>
    <p:sldId id="676" r:id="rId38"/>
    <p:sldId id="677" r:id="rId39"/>
    <p:sldId id="678" r:id="rId40"/>
    <p:sldId id="685" r:id="rId41"/>
    <p:sldId id="679" r:id="rId42"/>
    <p:sldId id="680" r:id="rId43"/>
    <p:sldId id="681" r:id="rId44"/>
    <p:sldId id="683" r:id="rId45"/>
    <p:sldId id="684" r:id="rId46"/>
    <p:sldId id="267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Content" id="{5973D931-3BAC-4F30-9C16-B7461F574E40}">
          <p14:sldIdLst>
            <p14:sldId id="284"/>
            <p14:sldId id="285"/>
            <p14:sldId id="510"/>
            <p14:sldId id="635"/>
            <p14:sldId id="636"/>
            <p14:sldId id="637"/>
            <p14:sldId id="638"/>
            <p14:sldId id="639"/>
            <p14:sldId id="640"/>
            <p14:sldId id="642"/>
            <p14:sldId id="687"/>
            <p14:sldId id="643"/>
            <p14:sldId id="686"/>
            <p14:sldId id="644"/>
            <p14:sldId id="645"/>
            <p14:sldId id="646"/>
            <p14:sldId id="647"/>
            <p14:sldId id="652"/>
            <p14:sldId id="649"/>
            <p14:sldId id="654"/>
            <p14:sldId id="658"/>
            <p14:sldId id="660"/>
            <p14:sldId id="661"/>
            <p14:sldId id="662"/>
            <p14:sldId id="664"/>
            <p14:sldId id="665"/>
            <p14:sldId id="666"/>
            <p14:sldId id="669"/>
            <p14:sldId id="670"/>
            <p14:sldId id="672"/>
            <p14:sldId id="688"/>
            <p14:sldId id="675"/>
            <p14:sldId id="676"/>
            <p14:sldId id="677"/>
            <p14:sldId id="678"/>
            <p14:sldId id="685"/>
            <p14:sldId id="679"/>
            <p14:sldId id="680"/>
            <p14:sldId id="681"/>
            <p14:sldId id="683"/>
            <p14:sldId id="684"/>
            <p14:sldId id="267"/>
          </p14:sldIdLst>
        </p14:section>
        <p14:section name="Appendix: Image Descriptions for Unsighted Students" id="{5CA572AC-5630-456E-80DC-3D0A1D381E57}">
          <p14:sldIdLst/>
        </p14:section>
      </p14:sectionLst>
    </p:ext>
    <p:ext uri="{EFAFB233-063F-42B5-8137-9DF3F51BA10A}">
      <p15:sldGuideLst xmlns:p15="http://schemas.microsoft.com/office/powerpoint/2012/main">
        <p15:guide id="2" pos="3264" userDrawn="1">
          <p15:clr>
            <a:srgbClr val="A4A3A4"/>
          </p15:clr>
        </p15:guide>
        <p15:guide id="3" orient="horz" pos="2256" userDrawn="1">
          <p15:clr>
            <a:srgbClr val="A4A3A4"/>
          </p15:clr>
        </p15:guide>
        <p15:guide id="4" pos="56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poren, Laura" initials="CL" lastIdx="4" clrIdx="0">
    <p:extLst>
      <p:ext uri="{19B8F6BF-5375-455C-9EA6-DF929625EA0E}">
        <p15:presenceInfo xmlns:p15="http://schemas.microsoft.com/office/powerpoint/2012/main" userId="S-1-5-21-1645522239-1123561945-839522115-1006658" providerId="AD"/>
      </p:ext>
    </p:extLst>
  </p:cmAuthor>
  <p:cmAuthor id="2" name="Ciporen, Laura" initials="CL [2]" lastIdx="2" clrIdx="1">
    <p:extLst>
      <p:ext uri="{19B8F6BF-5375-455C-9EA6-DF929625EA0E}">
        <p15:presenceInfo xmlns:p15="http://schemas.microsoft.com/office/powerpoint/2012/main" userId="S::laura.ciporen@mheducation.com::567f631f-0624-4179-9d16-569ddce488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0C20"/>
    <a:srgbClr val="420747"/>
    <a:srgbClr val="585858"/>
    <a:srgbClr val="214D90"/>
    <a:srgbClr val="214E91"/>
    <a:srgbClr val="305266"/>
    <a:srgbClr val="CC4D00"/>
    <a:srgbClr val="444444"/>
    <a:srgbClr val="F0F0F0"/>
    <a:srgbClr val="EEE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282" autoAdjust="0"/>
  </p:normalViewPr>
  <p:slideViewPr>
    <p:cSldViewPr snapToGrid="0" showGuides="1">
      <p:cViewPr varScale="1">
        <p:scale>
          <a:sx n="61" d="100"/>
          <a:sy n="61" d="100"/>
        </p:scale>
        <p:origin x="67" y="466"/>
      </p:cViewPr>
      <p:guideLst>
        <p:guide pos="3264"/>
        <p:guide orient="horz" pos="2256"/>
        <p:guide pos="5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commentAuthors" Target="commentAuthor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415A63-7CCE-4FF9-9235-9DFEF3D4CC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07B87-8867-4581-ACC0-0B27B4ACC1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EE311-3080-4ACB-8554-E55A1FD5E1D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E009A-A5B1-4716-9AC0-BB773C309F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D9CBC-218E-40B8-ACAF-8163A82BCF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38353-FF83-47E1-8ED8-724F9F708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17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DC1FF-77D7-4844-B8AD-939095688ED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8B90A-4BD8-4740-AB4C-C1640650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33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8B90A-4BD8-4740-AB4C-C16406502D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67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8B90A-4BD8-4740-AB4C-C16406502D8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1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8B90A-4BD8-4740-AB4C-C16406502D8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6105" y="2099014"/>
            <a:ext cx="3863458" cy="3863458"/>
            <a:chOff x="331115" y="2099014"/>
            <a:chExt cx="3863458" cy="386345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9DDEA9-6897-2B48-BA6A-9075880AA615}"/>
                </a:ext>
              </a:extLst>
            </p:cNvPr>
            <p:cNvSpPr/>
            <p:nvPr userDrawn="1"/>
          </p:nvSpPr>
          <p:spPr>
            <a:xfrm>
              <a:off x="331115" y="2099014"/>
              <a:ext cx="3863458" cy="386345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467612" y="2368353"/>
              <a:ext cx="3457621" cy="3457621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599258" y="2898475"/>
              <a:ext cx="2793799" cy="2792652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7" name="Title"/>
          <p:cNvSpPr>
            <a:spLocks noGrp="1"/>
          </p:cNvSpPr>
          <p:nvPr>
            <p:ph type="ctrTitle" hasCustomPrompt="1"/>
          </p:nvPr>
        </p:nvSpPr>
        <p:spPr>
          <a:xfrm>
            <a:off x="621792" y="3140014"/>
            <a:ext cx="2788920" cy="115766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1792" y="4261103"/>
            <a:ext cx="2788920" cy="6128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621792" y="5093208"/>
            <a:ext cx="2788920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2" name="Long Copyright">
            <a:extLst>
              <a:ext uri="{FF2B5EF4-FFF2-40B4-BE49-F238E27FC236}">
                <a16:creationId xmlns:a16="http://schemas.microsoft.com/office/drawing/2014/main" id="{8AC4EEC4-5547-4185-92E7-A6CAF88804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478438"/>
            <a:ext cx="9144000" cy="374266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 Hill, LLC.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 Hill, LLC.</a:t>
            </a:r>
          </a:p>
        </p:txBody>
      </p:sp>
    </p:spTree>
    <p:extLst>
      <p:ext uri="{BB962C8B-B14F-4D97-AF65-F5344CB8AC3E}">
        <p14:creationId xmlns:p14="http://schemas.microsoft.com/office/powerpoint/2010/main" val="1001655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7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x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36256"/>
            <a:ext cx="8458200" cy="120795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499616"/>
            <a:ext cx="3824151" cy="6124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2280673"/>
            <a:ext cx="3824151" cy="64913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2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356A590-66B5-4770-8441-82DC031F56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42900" y="3098392"/>
            <a:ext cx="3824151" cy="6731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3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0BD29E5-BD7B-4CD0-9B09-8F8B24F89FB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2900" y="3940073"/>
            <a:ext cx="3824151" cy="6731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4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908CA92-5DB2-4DC0-937B-1B178AA9178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2900" y="4781754"/>
            <a:ext cx="3824151" cy="64463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5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8B728CCD-2639-461B-9841-57505AC1346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2900" y="5594968"/>
            <a:ext cx="3824151" cy="66649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6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0F80A671-EC31-40AD-A0CD-6DF5F9204E8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936682" y="1499616"/>
            <a:ext cx="3864418" cy="6124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1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B09E53E7-2CCE-4A6D-B101-754C4363ECC1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936682" y="2282415"/>
            <a:ext cx="3864418" cy="64913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2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6717DFEC-7510-4F2E-B3EA-9B0EF0273E5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936682" y="3101876"/>
            <a:ext cx="3864418" cy="6731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3</a:t>
            </a: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DE24F9AC-A317-455A-B224-19499F44D0ED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936682" y="3945299"/>
            <a:ext cx="3864418" cy="6731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4</a:t>
            </a:r>
          </a:p>
        </p:txBody>
      </p:sp>
      <p:sp>
        <p:nvSpPr>
          <p:cNvPr id="18" name="Content Placeholder 11">
            <a:extLst>
              <a:ext uri="{FF2B5EF4-FFF2-40B4-BE49-F238E27FC236}">
                <a16:creationId xmlns:a16="http://schemas.microsoft.com/office/drawing/2014/main" id="{C9D36B7F-C6EB-41F3-9295-E6F1CE5C9291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936682" y="4788722"/>
            <a:ext cx="3864418" cy="64463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5</a:t>
            </a:r>
          </a:p>
        </p:txBody>
      </p:sp>
      <p:sp>
        <p:nvSpPr>
          <p:cNvPr id="19" name="Content Placeholder 12">
            <a:extLst>
              <a:ext uri="{FF2B5EF4-FFF2-40B4-BE49-F238E27FC236}">
                <a16:creationId xmlns:a16="http://schemas.microsoft.com/office/drawing/2014/main" id="{0D53E673-7208-4FBA-8A4F-5728EF02E9F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936682" y="5603675"/>
            <a:ext cx="3864418" cy="66649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6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4242A2DB-1323-40E0-858C-A38AAC1BDEC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368675" y="6313488"/>
            <a:ext cx="2406650" cy="266700"/>
          </a:xfrm>
        </p:spPr>
        <p:txBody>
          <a:bodyPr anchor="ctr">
            <a:noAutofit/>
          </a:bodyPr>
          <a:lstStyle>
            <a:lvl1pPr algn="ctr"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CDFB89E2-9649-4354-9A78-452A9C6091F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562100" y="6684264"/>
            <a:ext cx="6972300" cy="173736"/>
          </a:xfrm>
        </p:spPr>
        <p:txBody>
          <a:bodyPr anchor="ctr">
            <a:noAutofit/>
          </a:bodyPr>
          <a:lstStyle>
            <a:lvl1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Slide Number Placeholder">
            <a:extLst>
              <a:ext uri="{FF2B5EF4-FFF2-40B4-BE49-F238E27FC236}">
                <a16:creationId xmlns:a16="http://schemas.microsoft.com/office/drawing/2014/main" id="{0976D34C-30AB-4A20-8492-6123CD216B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66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C216-596C-43D1-AFA9-56B25A6AD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9920768-8C96-444E-AA85-2DA85E7D336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499616"/>
            <a:ext cx="3824151" cy="38039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18B665-308A-4CA7-A672-FE09BE03439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2013015"/>
            <a:ext cx="3824151" cy="40316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2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036B807-DC5F-4FC6-B393-65B98404A8A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42900" y="2549184"/>
            <a:ext cx="3824151" cy="418048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3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FFC6D4E-662C-4EAF-A1EE-36531E127FE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2900" y="3100235"/>
            <a:ext cx="3824151" cy="418048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4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FCF8C5B-04D9-49B3-B133-6864633767F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2900" y="3651286"/>
            <a:ext cx="3824151" cy="400367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5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9186BDE-D004-4953-9D95-C7A9EABCD675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2900" y="4184656"/>
            <a:ext cx="3824151" cy="41394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6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204E9DC4-A6FA-4AB1-9FDB-E4A90647B8E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42900" y="4731605"/>
            <a:ext cx="3824151" cy="38039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1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CF906F44-9192-489C-97D1-802385EAFB23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42900" y="5245004"/>
            <a:ext cx="3824152" cy="40316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2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447191D-BC44-4DC1-8EBD-E0FBB59905B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42900" y="5781176"/>
            <a:ext cx="3824152" cy="418048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3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F28421AC-3134-46E3-BE8A-A2F5358EF4D7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936682" y="1499616"/>
            <a:ext cx="3864418" cy="37417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4</a:t>
            </a:r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EAA4997E-E73A-42E9-A263-A0E28696DF39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936682" y="2007730"/>
            <a:ext cx="3864418" cy="400367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5</a:t>
            </a:r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5D8D50B8-9162-4A0B-9497-E52D62CE36D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936682" y="2542035"/>
            <a:ext cx="3864418" cy="41394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6</a:t>
            </a:r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988E51C7-02F2-4DDF-8403-BE64E88A9846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36680" y="3089919"/>
            <a:ext cx="3864419" cy="41394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6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0AD01436-C6EF-4BE1-ABA1-12E7B802A96F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936680" y="3637803"/>
            <a:ext cx="3864419" cy="402191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6</a:t>
            </a:r>
          </a:p>
        </p:txBody>
      </p:sp>
      <p:sp>
        <p:nvSpPr>
          <p:cNvPr id="18" name="Content Placeholder 15">
            <a:extLst>
              <a:ext uri="{FF2B5EF4-FFF2-40B4-BE49-F238E27FC236}">
                <a16:creationId xmlns:a16="http://schemas.microsoft.com/office/drawing/2014/main" id="{A101E739-B16E-4747-B277-8055858FCED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4936680" y="4173932"/>
            <a:ext cx="3864419" cy="421748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6</a:t>
            </a:r>
          </a:p>
        </p:txBody>
      </p:sp>
      <p:sp>
        <p:nvSpPr>
          <p:cNvPr id="19" name="Content Placeholder 16">
            <a:extLst>
              <a:ext uri="{FF2B5EF4-FFF2-40B4-BE49-F238E27FC236}">
                <a16:creationId xmlns:a16="http://schemas.microsoft.com/office/drawing/2014/main" id="{96F84D66-FE77-496D-8769-94918476625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936679" y="4729618"/>
            <a:ext cx="3864420" cy="384613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6</a:t>
            </a:r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1C906E35-6CD6-4624-A2EE-79E30E15BEAC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4936679" y="5248170"/>
            <a:ext cx="3864420" cy="40316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6</a:t>
            </a:r>
          </a:p>
        </p:txBody>
      </p:sp>
      <p:sp>
        <p:nvSpPr>
          <p:cNvPr id="21" name="Content Placeholder 18">
            <a:extLst>
              <a:ext uri="{FF2B5EF4-FFF2-40B4-BE49-F238E27FC236}">
                <a16:creationId xmlns:a16="http://schemas.microsoft.com/office/drawing/2014/main" id="{D68E1BFF-B404-4277-BA5A-CD1662A6C53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936679" y="5785277"/>
            <a:ext cx="3873125" cy="41394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6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73A3D331-549C-4102-ADDB-C9A941B2E5E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368675" y="6313488"/>
            <a:ext cx="2406650" cy="266700"/>
          </a:xfrm>
        </p:spPr>
        <p:txBody>
          <a:bodyPr anchor="ctr">
            <a:noAutofit/>
          </a:bodyPr>
          <a:lstStyle>
            <a:lvl1pPr algn="ctr"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822CEFFA-E7EF-477D-A00A-83E94CD30E8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562100" y="6684264"/>
            <a:ext cx="6972300" cy="173736"/>
          </a:xfrm>
        </p:spPr>
        <p:txBody>
          <a:bodyPr anchor="ctr">
            <a:noAutofit/>
          </a:bodyPr>
          <a:lstStyle>
            <a:lvl1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7" name="Slide Number Placeholder">
            <a:extLst>
              <a:ext uri="{FF2B5EF4-FFF2-40B4-BE49-F238E27FC236}">
                <a16:creationId xmlns:a16="http://schemas.microsoft.com/office/drawing/2014/main" id="{F57A8244-EA95-4731-A98C-FB6329D918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63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den Slide Title">
            <a:extLst>
              <a:ext uri="{FF2B5EF4-FFF2-40B4-BE49-F238E27FC236}">
                <a16:creationId xmlns:a16="http://schemas.microsoft.com/office/drawing/2014/main" id="{D3229D0C-04EF-482F-B26C-8D49CD33DB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5949" y="418391"/>
            <a:ext cx="2292103" cy="291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Add hidden title here </a:t>
            </a:r>
          </a:p>
        </p:txBody>
      </p:sp>
      <p:pic>
        <p:nvPicPr>
          <p:cNvPr id="6" name="MGH Logo">
            <a:extLst>
              <a:ext uri="{FF2B5EF4-FFF2-40B4-BE49-F238E27FC236}">
                <a16:creationId xmlns:a16="http://schemas.microsoft.com/office/drawing/2014/main" id="{60DCFDF5-2A5B-440E-888A-BC0BFEF9FF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211" y="1005697"/>
            <a:ext cx="2443579" cy="2443579"/>
          </a:xfrm>
          <a:prstGeom prst="rect">
            <a:avLst/>
          </a:prstGeom>
        </p:spPr>
      </p:pic>
      <p:sp>
        <p:nvSpPr>
          <p:cNvPr id="3" name="Long Copyright">
            <a:extLst>
              <a:ext uri="{FF2B5EF4-FFF2-40B4-BE49-F238E27FC236}">
                <a16:creationId xmlns:a16="http://schemas.microsoft.com/office/drawing/2014/main" id="{9AB572CE-E262-4FA6-8D47-02F068ADD1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87064"/>
            <a:ext cx="9144000" cy="370936"/>
          </a:xfrm>
        </p:spPr>
        <p:txBody>
          <a:bodyPr/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/>
              <a:t>© &lt; add the year&gt; McGraw Hill, LLC.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/>
              <a:t>No reproduction or further distribution permitted without the prior written consent of McGraw Hill, LLC.</a:t>
            </a:r>
            <a:endParaRPr lang="en-US" dirty="0"/>
          </a:p>
        </p:txBody>
      </p:sp>
      <p:sp>
        <p:nvSpPr>
          <p:cNvPr id="9" name="MGH Tagline">
            <a:extLst>
              <a:ext uri="{FF2B5EF4-FFF2-40B4-BE49-F238E27FC236}">
                <a16:creationId xmlns:a16="http://schemas.microsoft.com/office/drawing/2014/main" id="{F040BF5C-A78D-440C-93DF-72F3F641F3F1}"/>
              </a:ext>
            </a:extLst>
          </p:cNvPr>
          <p:cNvSpPr txBox="1"/>
          <p:nvPr userDrawn="1"/>
        </p:nvSpPr>
        <p:spPr>
          <a:xfrm>
            <a:off x="1730746" y="3796682"/>
            <a:ext cx="5682508" cy="4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Because learning changes everything.</a:t>
            </a:r>
            <a:r>
              <a:rPr kumimoji="0" lang="en-US" sz="1400" b="0" i="0" u="none" strike="noStrike" kern="1200" cap="none" spc="40" normalizeH="0" baseline="6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®</a:t>
            </a:r>
            <a:endParaRPr kumimoji="0" lang="en-US" sz="2400" b="0" i="0" u="none" strike="noStrike" kern="1200" cap="none" spc="40" normalizeH="0" baseline="6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MGH URL">
            <a:extLst>
              <a:ext uri="{FF2B5EF4-FFF2-40B4-BE49-F238E27FC236}">
                <a16:creationId xmlns:a16="http://schemas.microsoft.com/office/drawing/2014/main" id="{2215B5DD-E18E-478F-81B9-79BA83A9A251}"/>
              </a:ext>
            </a:extLst>
          </p:cNvPr>
          <p:cNvSpPr txBox="1"/>
          <p:nvPr userDrawn="1"/>
        </p:nvSpPr>
        <p:spPr>
          <a:xfrm>
            <a:off x="3269085" y="5329121"/>
            <a:ext cx="2605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www.mheducation.com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366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6CA9270-FD0E-4B64-B0D8-24095E6A2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2710" y="2718040"/>
            <a:ext cx="7638581" cy="14219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Accessibility Content: Text Alternatives for Images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24D7B735-6BCD-429E-BAFC-FAE7C88C5E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71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E63B-4C32-4312-9A30-AF4C99C2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95943"/>
            <a:ext cx="8458200" cy="8888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3FF85-13E9-4193-97A7-595596DE57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78856" y="1178879"/>
            <a:ext cx="4586288" cy="370301"/>
          </a:xfrm>
        </p:spPr>
        <p:txBody>
          <a:bodyPr anchor="ctr"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9CB4D6-F8C4-4851-A17A-263FC077A1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42900" y="1643230"/>
            <a:ext cx="8458200" cy="44788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EBD63C-C974-4F40-85BB-8ACC273BEB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8856" y="6215615"/>
            <a:ext cx="4586288" cy="317708"/>
          </a:xfrm>
        </p:spPr>
        <p:txBody>
          <a:bodyPr anchor="ctr"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64BABA25-1259-4A5F-BF34-6556B751D0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</p:spPr>
        <p:txBody>
          <a:bodyPr/>
          <a:lstStyle/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871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-Two Comparison Placeholders With Identifi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Return to main slide Link 1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81528" y="1059828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8" name="Image Identifier 1">
            <a:extLst>
              <a:ext uri="{FF2B5EF4-FFF2-40B4-BE49-F238E27FC236}">
                <a16:creationId xmlns:a16="http://schemas.microsoft.com/office/drawing/2014/main" id="{C828D23C-A7ED-420E-B199-2D8CCF24D6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5125" y="1410562"/>
            <a:ext cx="4076700" cy="3921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1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Image Identifier 2">
            <a:extLst>
              <a:ext uri="{FF2B5EF4-FFF2-40B4-BE49-F238E27FC236}">
                <a16:creationId xmlns:a16="http://schemas.microsoft.com/office/drawing/2014/main" id="{7DBCEA22-E8D2-4B8A-B55C-3FFA6FAB31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145" y="1410562"/>
            <a:ext cx="4078224" cy="39319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turn to main slide Link 2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1528" y="6348550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33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0" y="1515291"/>
            <a:ext cx="9144000" cy="2508071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7000" b="1">
                <a:solidFill>
                  <a:srgbClr val="214D9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613264" y="4161272"/>
            <a:ext cx="5917473" cy="105080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63C4102-2DCB-40F6-A79C-3209037665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13264" y="5773782"/>
            <a:ext cx="7530736" cy="474617"/>
          </a:xfrm>
          <a:prstGeom prst="rect">
            <a:avLst/>
          </a:prstGeom>
        </p:spPr>
        <p:txBody>
          <a:bodyPr/>
          <a:lstStyle>
            <a:lvl1pPr algn="r">
              <a:defRPr sz="2200" i="1">
                <a:solidFill>
                  <a:srgbClr val="420747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9068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20">
          <p15:clr>
            <a:srgbClr val="FBAE40"/>
          </p15:clr>
        </p15:guide>
        <p15:guide id="2" orient="horz" pos="3768">
          <p15:clr>
            <a:srgbClr val="FBAE40"/>
          </p15:clr>
        </p15:guide>
        <p15:guide id="3" pos="2664">
          <p15:clr>
            <a:srgbClr val="FBAE40"/>
          </p15:clr>
        </p15:guide>
        <p15:guide id="4" pos="2880">
          <p15:clr>
            <a:srgbClr val="FBAE40"/>
          </p15:clr>
        </p15:guide>
        <p15:guide id="5" pos="2472">
          <p15:clr>
            <a:srgbClr val="FBAE40"/>
          </p15:clr>
        </p15:guide>
        <p15:guide id="6" pos="312">
          <p15:clr>
            <a:srgbClr val="FBAE40"/>
          </p15:clr>
        </p15:guide>
        <p15:guide id="7" orient="horz" pos="1488">
          <p15:clr>
            <a:srgbClr val="FBAE40"/>
          </p15:clr>
        </p15:guide>
        <p15:guide id="8" orient="horz" pos="36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0CD3-6EE9-4CC2-BFB5-91E97B58B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218" y="1651548"/>
            <a:ext cx="6701564" cy="1561915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CC4D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5CBDD3-DA0C-4A5E-B00D-A818801AC21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21218" y="3305175"/>
            <a:ext cx="6701564" cy="1554208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214E9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7092CC-E35B-4C56-8CF6-010A9E3E7F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9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34979"/>
            <a:ext cx="8458200" cy="120700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502229"/>
            <a:ext cx="8458200" cy="47461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400"/>
            </a:lvl2pPr>
            <a:lvl3pPr>
              <a:spcBef>
                <a:spcPts val="600"/>
              </a:spcBef>
              <a:spcAft>
                <a:spcPts val="0"/>
              </a:spcAft>
              <a:defRPr sz="2400"/>
            </a:lvl3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4415A2-4C84-49F1-8B4A-2DB15FE385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68675" y="6313488"/>
            <a:ext cx="2406650" cy="266700"/>
          </a:xfrm>
        </p:spPr>
        <p:txBody>
          <a:bodyPr anchor="ctr">
            <a:noAutofit/>
          </a:bodyPr>
          <a:lstStyle>
            <a:lvl1pPr algn="ctr"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B9D56BA-2E1B-488D-88EE-53106705B7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2100" y="6684264"/>
            <a:ext cx="6972300" cy="173736"/>
          </a:xfrm>
        </p:spPr>
        <p:txBody>
          <a:bodyPr anchor="ctr">
            <a:noAutofit/>
          </a:bodyPr>
          <a:lstStyle>
            <a:lvl1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85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360" userDrawn="1">
          <p15:clr>
            <a:srgbClr val="FBAE40"/>
          </p15:clr>
        </p15:guide>
        <p15:guide id="3" pos="264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37160"/>
            <a:ext cx="8458200" cy="120700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499616"/>
            <a:ext cx="8458200" cy="260072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400"/>
            </a:lvl2pPr>
            <a:lvl3pPr>
              <a:spcBef>
                <a:spcPts val="600"/>
              </a:spcBef>
              <a:spcAft>
                <a:spcPts val="0"/>
              </a:spcAft>
              <a:defRPr sz="2400"/>
            </a:lvl3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4343400"/>
            <a:ext cx="8458200" cy="19050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400"/>
            </a:lvl2pPr>
            <a:lvl3pPr>
              <a:spcBef>
                <a:spcPts val="600"/>
              </a:spcBef>
              <a:spcAft>
                <a:spcPts val="0"/>
              </a:spcAft>
              <a:defRPr sz="2400"/>
            </a:lvl3pPr>
            <a:lvl4pPr marL="455613" indent="0">
              <a:buNone/>
              <a:defRPr/>
            </a:lvl4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825317E-5EDE-41EA-98BE-90D6713C19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68675" y="6313488"/>
            <a:ext cx="2406650" cy="266700"/>
          </a:xfrm>
        </p:spPr>
        <p:txBody>
          <a:bodyPr anchor="ctr">
            <a:noAutofit/>
          </a:bodyPr>
          <a:lstStyle>
            <a:lvl1pPr algn="ctr"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09010FE-734D-43BD-84A3-366DD524BE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62100" y="6684264"/>
            <a:ext cx="6972300" cy="173736"/>
          </a:xfrm>
        </p:spPr>
        <p:txBody>
          <a:bodyPr anchor="ctr">
            <a:noAutofit/>
          </a:bodyPr>
          <a:lstStyle>
            <a:lvl1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F5F8FB48-0CB8-4D8C-9B34-DC32FBBD1D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33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orient="horz" pos="27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mpariso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37160"/>
            <a:ext cx="8458200" cy="120700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499616"/>
            <a:ext cx="4076700" cy="4689858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400"/>
            </a:lvl2pPr>
            <a:lvl3pPr>
              <a:spcBef>
                <a:spcPts val="600"/>
              </a:spcBef>
              <a:spcAft>
                <a:spcPts val="0"/>
              </a:spcAft>
              <a:defRPr sz="2400"/>
            </a:lvl3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499616"/>
            <a:ext cx="4076700" cy="4708167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400"/>
            </a:lvl2pPr>
            <a:lvl3pPr>
              <a:spcBef>
                <a:spcPts val="600"/>
              </a:spcBef>
              <a:spcAft>
                <a:spcPts val="0"/>
              </a:spcAft>
              <a:defRPr sz="2400"/>
            </a:lvl3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5300AEF-0AC4-44B8-8A0C-B9B6DAFD0E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68675" y="6313488"/>
            <a:ext cx="2406650" cy="266700"/>
          </a:xfrm>
        </p:spPr>
        <p:txBody>
          <a:bodyPr anchor="ctr">
            <a:noAutofit/>
          </a:bodyPr>
          <a:lstStyle>
            <a:lvl1pPr algn="ctr"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4F37750-9FF1-4FE3-8204-066925A84C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62100" y="6684264"/>
            <a:ext cx="6972300" cy="173736"/>
          </a:xfrm>
        </p:spPr>
        <p:txBody>
          <a:bodyPr anchor="ctr">
            <a:noAutofit/>
          </a:bodyPr>
          <a:lstStyle>
            <a:lvl1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15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ain One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36256"/>
            <a:ext cx="8458200" cy="120795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499616"/>
            <a:ext cx="5791200" cy="473432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400"/>
            </a:lvl2pPr>
            <a:lvl3pPr>
              <a:spcBef>
                <a:spcPts val="600"/>
              </a:spcBef>
              <a:spcAft>
                <a:spcPts val="0"/>
              </a:spcAft>
              <a:defRPr sz="2400"/>
            </a:lvl3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8052" y="1499616"/>
            <a:ext cx="2383047" cy="4752805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400"/>
            </a:lvl2pPr>
            <a:lvl3pPr>
              <a:spcBef>
                <a:spcPts val="600"/>
              </a:spcBef>
              <a:spcAft>
                <a:spcPts val="0"/>
              </a:spcAft>
              <a:defRPr sz="2400"/>
            </a:lvl3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AB2648C-8D9E-4D65-9FC8-E82C22E822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68675" y="6313488"/>
            <a:ext cx="2406650" cy="266700"/>
          </a:xfrm>
        </p:spPr>
        <p:txBody>
          <a:bodyPr anchor="ctr">
            <a:noAutofit/>
          </a:bodyPr>
          <a:lstStyle>
            <a:lvl1pPr algn="ctr"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CE4816-6F01-4C04-B25D-90FDB27A52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62100" y="6684264"/>
            <a:ext cx="6972300" cy="173736"/>
          </a:xfrm>
        </p:spPr>
        <p:txBody>
          <a:bodyPr anchor="ctr">
            <a:noAutofit/>
          </a:bodyPr>
          <a:lstStyle>
            <a:lvl1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62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 userDrawn="1">
          <p15:clr>
            <a:srgbClr val="FBAE40"/>
          </p15:clr>
        </p15:guide>
        <p15:guide id="5" pos="386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with Third as Acc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36256"/>
            <a:ext cx="8458200" cy="120795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499616"/>
            <a:ext cx="8458200" cy="260072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400"/>
            </a:lvl2pPr>
            <a:lvl3pPr>
              <a:spcBef>
                <a:spcPts val="600"/>
              </a:spcBef>
              <a:spcAft>
                <a:spcPts val="0"/>
              </a:spcAft>
              <a:defRPr sz="2400"/>
            </a:lvl3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1" y="4343400"/>
            <a:ext cx="5791200" cy="19050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400"/>
            </a:lvl2pPr>
            <a:lvl3pPr>
              <a:spcBef>
                <a:spcPts val="600"/>
              </a:spcBef>
              <a:spcAft>
                <a:spcPts val="0"/>
              </a:spcAft>
              <a:defRPr sz="2400"/>
            </a:lvl3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2432755-BCF5-451F-968D-CFFD10D87B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00800" y="4343400"/>
            <a:ext cx="2400300" cy="19050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400"/>
            </a:lvl2pPr>
            <a:lvl3pPr>
              <a:spcBef>
                <a:spcPts val="600"/>
              </a:spcBef>
              <a:spcAft>
                <a:spcPts val="0"/>
              </a:spcAft>
              <a:defRPr sz="2400"/>
            </a:lvl3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243E587-5A59-4610-B643-C42E41B58E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68675" y="6313488"/>
            <a:ext cx="2406650" cy="266700"/>
          </a:xfrm>
        </p:spPr>
        <p:txBody>
          <a:bodyPr anchor="ctr">
            <a:noAutofit/>
          </a:bodyPr>
          <a:lstStyle>
            <a:lvl1pPr algn="ctr"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729F840-B83A-495C-B180-7A7513DE47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62100" y="6684264"/>
            <a:ext cx="6972300" cy="173736"/>
          </a:xfrm>
        </p:spPr>
        <p:txBody>
          <a:bodyPr anchor="ctr">
            <a:noAutofit/>
          </a:bodyPr>
          <a:lstStyle>
            <a:lvl1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5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>
          <p15:clr>
            <a:srgbClr val="FBAE40"/>
          </p15:clr>
        </p15:guide>
        <p15:guide id="5" pos="386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36256"/>
            <a:ext cx="8458200" cy="120795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499616"/>
            <a:ext cx="8458200" cy="6124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2280673"/>
            <a:ext cx="8458200" cy="64913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2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356A590-66B5-4770-8441-82DC031F56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42900" y="3098392"/>
            <a:ext cx="8458200" cy="6731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3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0BD29E5-BD7B-4CD0-9B09-8F8B24F89FB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2900" y="3940073"/>
            <a:ext cx="8458200" cy="6731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4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908CA92-5DB2-4DC0-937B-1B178AA9178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2900" y="4781754"/>
            <a:ext cx="8458200" cy="64463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/>
            </a:lvl1pPr>
          </a:lstStyle>
          <a:p>
            <a:pPr lvl="0"/>
            <a:r>
              <a:rPr lang="en-US" dirty="0"/>
              <a:t>Slide Content 5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8B728CCD-2639-461B-9841-57505AC1346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2900" y="5594968"/>
            <a:ext cx="8458200" cy="666495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/>
            </a:lvl1pPr>
          </a:lstStyle>
          <a:p>
            <a:pPr lvl="0"/>
            <a:r>
              <a:rPr lang="en-US" dirty="0"/>
              <a:t>Slide Content 6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C616F31-F9A7-48D8-88C9-1E95A9A836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68675" y="6313488"/>
            <a:ext cx="2406650" cy="266700"/>
          </a:xfrm>
        </p:spPr>
        <p:txBody>
          <a:bodyPr anchor="ctr">
            <a:noAutofit/>
          </a:bodyPr>
          <a:lstStyle>
            <a:lvl1pPr algn="ctr"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12FBFC1-249D-4231-AD05-0A18B4BB08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562100" y="6684264"/>
            <a:ext cx="6972300" cy="173736"/>
          </a:xfrm>
        </p:spPr>
        <p:txBody>
          <a:bodyPr anchor="ctr">
            <a:noAutofit/>
          </a:bodyPr>
          <a:lstStyle>
            <a:lvl1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F56BAEB3-64CA-4A8D-A7D2-FFCE658F8C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1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GH logo">
            <a:extLst>
              <a:ext uri="{FF2B5EF4-FFF2-40B4-BE49-F238E27FC236}">
                <a16:creationId xmlns:a16="http://schemas.microsoft.com/office/drawing/2014/main" id="{BF372B49-B6F5-4826-B4F8-2F8A4FFF88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06" y="283845"/>
            <a:ext cx="999514" cy="999514"/>
          </a:xfrm>
          <a:prstGeom prst="rect">
            <a:avLst/>
          </a:prstGeom>
        </p:spPr>
      </p:pic>
      <p:sp>
        <p:nvSpPr>
          <p:cNvPr id="5" name="Long Copyright"/>
          <p:cNvSpPr>
            <a:spLocks noGrp="1"/>
          </p:cNvSpPr>
          <p:nvPr>
            <p:ph type="ftr" sz="quarter" idx="3"/>
          </p:nvPr>
        </p:nvSpPr>
        <p:spPr>
          <a:xfrm>
            <a:off x="0" y="6478439"/>
            <a:ext cx="9144000" cy="379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Add long copyright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rgbClr val="C50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45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880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960">
          <p15:clr>
            <a:srgbClr val="F26B43"/>
          </p15:clr>
        </p15:guide>
        <p15:guide id="11" orient="horz" pos="410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6"/>
            <a:ext cx="8458200" cy="1207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502229"/>
            <a:ext cx="8458200" cy="471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rgbClr val="C50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15658" y="6664280"/>
            <a:ext cx="1233578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McGraw Hill LLC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6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2" r:id="rId2"/>
    <p:sldLayoutId id="2147483693" r:id="rId3"/>
    <p:sldLayoutId id="2147483699" r:id="rId4"/>
    <p:sldLayoutId id="2147483695" r:id="rId5"/>
    <p:sldLayoutId id="2147483696" r:id="rId6"/>
    <p:sldLayoutId id="2147483697" r:id="rId7"/>
    <p:sldLayoutId id="2147483700" r:id="rId8"/>
    <p:sldLayoutId id="2147483706" r:id="rId9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rgbClr val="214E9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8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44488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 userDrawn="1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 userDrawn="1">
          <p15:clr>
            <a:srgbClr val="F26B43"/>
          </p15:clr>
        </p15:guide>
        <p15:guide id="13" orient="horz" pos="360" userDrawn="1">
          <p15:clr>
            <a:srgbClr val="F26B43"/>
          </p15:clr>
        </p15:guide>
        <p15:guide id="14" orient="horz" pos="3936" userDrawn="1">
          <p15:clr>
            <a:srgbClr val="F26B43"/>
          </p15:clr>
        </p15:guide>
        <p15:guide id="15" pos="984" userDrawn="1">
          <p15:clr>
            <a:srgbClr val="F26B43"/>
          </p15:clr>
        </p15:guide>
        <p15:guide id="16" pos="5376" userDrawn="1">
          <p15:clr>
            <a:srgbClr val="F26B43"/>
          </p15:clr>
        </p15:guide>
        <p15:guide id="17" pos="26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5691"/>
            <a:ext cx="9144000" cy="362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Add long copyright line here</a:t>
            </a:r>
          </a:p>
        </p:txBody>
      </p:sp>
      <p:sp>
        <p:nvSpPr>
          <p:cNvPr id="6" name="MGH Yellow Line">
            <a:extLst>
              <a:ext uri="{FF2B5EF4-FFF2-40B4-BE49-F238E27FC236}">
                <a16:creationId xmlns:a16="http://schemas.microsoft.com/office/drawing/2014/main" id="{F20163A4-4644-4B17-9C8A-EF42A992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rgbClr val="C50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99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ct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112" userDrawn="1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 userDrawn="1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2160" userDrawn="1">
          <p15:clr>
            <a:srgbClr val="F26B43"/>
          </p15:clr>
        </p15:guide>
        <p15:guide id="13" pos="364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ort Copyright">
            <a:extLst>
              <a:ext uri="{FF2B5EF4-FFF2-40B4-BE49-F238E27FC236}">
                <a16:creationId xmlns:a16="http://schemas.microsoft.com/office/drawing/2014/main" id="{72ADC394-C7D8-40CA-8D8B-B9DD3248EA3C}"/>
              </a:ext>
            </a:extLst>
          </p:cNvPr>
          <p:cNvSpPr txBox="1"/>
          <p:nvPr userDrawn="1"/>
        </p:nvSpPr>
        <p:spPr>
          <a:xfrm>
            <a:off x="215659" y="6664281"/>
            <a:ext cx="1233578" cy="215444"/>
          </a:xfrm>
          <a:prstGeom prst="rect">
            <a:avLst/>
          </a:prstGeom>
          <a:noFill/>
        </p:spPr>
        <p:txBody>
          <a:bodyPr wrap="square" lIns="34290" rIns="34290" rtlCol="0" anchor="ctr">
            <a:spAutoFit/>
          </a:bodyPr>
          <a:lstStyle/>
          <a:p>
            <a:r>
              <a:rPr lang="en-US" sz="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McGraw Hill LLC</a:t>
            </a:r>
          </a:p>
        </p:txBody>
      </p:sp>
    </p:spTree>
    <p:extLst>
      <p:ext uri="{BB962C8B-B14F-4D97-AF65-F5344CB8AC3E}">
        <p14:creationId xmlns:p14="http://schemas.microsoft.com/office/powerpoint/2010/main" val="369055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1588" indent="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5544" userDrawn="1">
          <p15:clr>
            <a:srgbClr val="F26B43"/>
          </p15:clr>
        </p15:guide>
        <p15:guide id="6" pos="216">
          <p15:clr>
            <a:srgbClr val="F26B43"/>
          </p15:clr>
        </p15:guide>
        <p15:guide id="7" pos="4296" userDrawn="1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1248" userDrawn="1">
          <p15:clr>
            <a:srgbClr val="F26B43"/>
          </p15:clr>
        </p15:guide>
        <p15:guide id="11" orient="horz" pos="3984" userDrawn="1">
          <p15:clr>
            <a:srgbClr val="F26B43"/>
          </p15:clr>
        </p15:guide>
        <p15:guide id="12" orient="horz" pos="1656" userDrawn="1">
          <p15:clr>
            <a:srgbClr val="F26B43"/>
          </p15:clr>
        </p15:guide>
        <p15:guide id="13" pos="2980">
          <p15:clr>
            <a:srgbClr val="F26B43"/>
          </p15:clr>
        </p15:guide>
        <p15:guide id="14" orient="horz" pos="2260" userDrawn="1">
          <p15:clr>
            <a:srgbClr val="F26B43"/>
          </p15:clr>
        </p15:guide>
        <p15:guide id="15" pos="264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371599"/>
            <a:ext cx="8458200" cy="487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rgbClr val="C50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15658" y="6664280"/>
            <a:ext cx="1233578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McGraw Hill LLC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9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3" r:id="rId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44488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360">
          <p15:clr>
            <a:srgbClr val="F26B43"/>
          </p15:clr>
        </p15:guide>
        <p15:guide id="14" orient="horz" pos="3936">
          <p15:clr>
            <a:srgbClr val="F26B43"/>
          </p15:clr>
        </p15:guide>
        <p15:guide id="15" pos="984">
          <p15:clr>
            <a:srgbClr val="F26B43"/>
          </p15:clr>
        </p15:guide>
        <p15:guide id="16" pos="5376">
          <p15:clr>
            <a:srgbClr val="F26B43"/>
          </p15:clr>
        </p15:guide>
        <p15:guide id="17" pos="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9.wmf"/><Relationship Id="rId7" Type="http://schemas.openxmlformats.org/officeDocument/2006/relationships/oleObject" Target="../embeddings/oleObject9.bin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11" Type="http://schemas.openxmlformats.org/officeDocument/2006/relationships/image" Target="../media/image22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5.wmf"/><Relationship Id="rId3" Type="http://schemas.openxmlformats.org/officeDocument/2006/relationships/oleObject" Target="../embeddings/oleObject12.bin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17.bin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6.bin"/><Relationship Id="rId5" Type="http://schemas.openxmlformats.org/officeDocument/2006/relationships/image" Target="../media/image25.png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4.bin"/><Relationship Id="rId14" Type="http://schemas.openxmlformats.org/officeDocument/2006/relationships/oleObject" Target="../embeddings/oleObject1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jpg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6.png"/><Relationship Id="rId4" Type="http://schemas.openxmlformats.org/officeDocument/2006/relationships/image" Target="../media/image45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B539-B8D0-4740-8297-703E6A586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MATLAB</a:t>
            </a:r>
            <a:br>
              <a:rPr lang="en-US" dirty="0"/>
            </a:br>
            <a:r>
              <a:rPr lang="en-US" sz="4000" b="0" i="1" dirty="0"/>
              <a:t>for Engineering Applications</a:t>
            </a:r>
            <a:br>
              <a:rPr lang="en-US" sz="4000" b="0" i="1" dirty="0"/>
            </a:br>
            <a:r>
              <a:rPr lang="en-US" sz="3500" dirty="0">
                <a:solidFill>
                  <a:srgbClr val="C30C20"/>
                </a:solidFill>
              </a:rPr>
              <a:t>Fifth Edition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183F8-C1B8-4CD2-A60B-092C1726D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William J. Palm III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D14E126-07CF-4986-AEC1-122911EBE6C9}"/>
              </a:ext>
            </a:extLst>
          </p:cNvPr>
          <p:cNvSpPr txBox="1">
            <a:spLocks/>
          </p:cNvSpPr>
          <p:nvPr/>
        </p:nvSpPr>
        <p:spPr>
          <a:xfrm>
            <a:off x="0" y="6478588"/>
            <a:ext cx="9144000" cy="379412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McGraw Hill LLC. All rights reserved. No reproduction or distribution without the prior written consent of McGraw Hill LLC.</a:t>
            </a:r>
          </a:p>
        </p:txBody>
      </p:sp>
    </p:spTree>
    <p:extLst>
      <p:ext uri="{BB962C8B-B14F-4D97-AF65-F5344CB8AC3E}">
        <p14:creationId xmlns:p14="http://schemas.microsoft.com/office/powerpoint/2010/main" val="263548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048C-02BD-4585-9ED4-5D99376F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0D49-D372-475F-867A-F99263C9551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499616"/>
            <a:ext cx="7836458" cy="1203086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Courier New" pitchFamily="49" charset="0"/>
              </a:rPr>
              <a:t>q 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Courier New" pitchFamily="49" charset="0"/>
              </a:rPr>
              <a:t>polyint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Courier New" pitchFamily="49" charset="0"/>
              </a:rPr>
              <a:t>p,C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Courier New" pitchFamily="49" charset="0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returns a polynomial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Courier New" pitchFamily="49" charset="0"/>
              </a:rPr>
              <a:t>q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representing the integral of polynomial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Courier New" pitchFamily="49" charset="0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with a user-specified scalar constant of integration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Courier New" pitchFamily="49" charset="0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91EF8F1-CB73-46D8-810B-E6CF45BC0F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10</a:t>
            </a:fld>
            <a:endParaRPr lang="en-US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EF981C6E-CF0C-8F55-9DE9-295ACF75A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10139"/>
            <a:ext cx="938784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q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polyint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([6,-7,10])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q =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2.0000   -3.5000   10.0000         0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 corresponds to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 = 2x</a:t>
            </a:r>
            <a:r>
              <a:rPr kumimoji="0" lang="en-US" altLang="en-US" b="0" i="1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-3.5x</a:t>
            </a:r>
            <a:r>
              <a:rPr kumimoji="0" lang="en-US" altLang="en-US" b="0" i="1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+10x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after adding the constant of integration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864172C4-097F-A5B1-2B20-E09665722F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360853"/>
              </p:ext>
            </p:extLst>
          </p:nvPr>
        </p:nvGraphicFramePr>
        <p:xfrm>
          <a:off x="447040" y="3967492"/>
          <a:ext cx="156464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2202" imgH="177569" progId="Equation.DSMT4">
                  <p:embed/>
                </p:oleObj>
              </mc:Choice>
              <mc:Fallback>
                <p:oleObj r:id="rId2" imgW="152202" imgH="177569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864172C4-097F-A5B1-2B20-E09665722F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" y="3967492"/>
                        <a:ext cx="156464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6">
            <a:extLst>
              <a:ext uri="{FF2B5EF4-FFF2-40B4-BE49-F238E27FC236}">
                <a16:creationId xmlns:a16="http://schemas.microsoft.com/office/drawing/2014/main" id="{B01F75DE-5651-D9FF-D84E-00155777F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2967335"/>
            <a:ext cx="845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 the indefinite integral of p(x) = 6x</a:t>
            </a: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7x + 10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348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75CF8-D698-49E9-84EA-5C7A23E1DFC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558942"/>
            <a:ext cx="8458200" cy="649138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214E91"/>
                </a:solidFill>
                <a:effectLst/>
                <a:uLnTx/>
                <a:uFillTx/>
                <a:ea typeface="+mn-ea"/>
              </a:rPr>
              <a:t>Double Integrals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6CF725F-3251-4015-B205-67BB17D01FE8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342900" y="1376661"/>
                <a:ext cx="7977135" cy="1261676"/>
              </a:xfrm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Courier New" pitchFamily="49" charset="0"/>
                  </a:rPr>
                  <a:t>A = integral2(fun, a, b, c, d)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computes the integral of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f(</a:t>
                </a:r>
                <a:r>
                  <a:rPr kumimoji="0" lang="en-US" sz="24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x,y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)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 from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x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Courier New" pitchFamily="49" charset="0"/>
                      </a:rPr>
                      <m:t>=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Courier New" pitchFamily="49" charset="0"/>
                  </a:rPr>
                  <a:t>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a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 to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b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, and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y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Courier New" pitchFamily="49" charset="0"/>
                      </a:rPr>
                      <m:t>=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Courier New" pitchFamily="49" charset="0"/>
                  </a:rPr>
                  <a:t>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c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 to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d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. Here is an example using an anonymous function to represent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f(</a:t>
                </a:r>
                <a:r>
                  <a:rPr kumimoji="0" lang="en-US" sz="24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x,y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)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Courier New" pitchFamily="49" charset="0"/>
                      </a:rPr>
                      <m:t>=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6CF725F-3251-4015-B205-67BB17D01F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342900" y="1376661"/>
                <a:ext cx="7977135" cy="1261676"/>
              </a:xfrm>
              <a:blipFill>
                <a:blip r:embed="rId2"/>
                <a:stretch>
                  <a:fillRect l="-1146" t="-5314" b="-5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9B095843-F2FC-416E-BCA5-5740434C8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015042"/>
              </p:ext>
            </p:extLst>
          </p:nvPr>
        </p:nvGraphicFramePr>
        <p:xfrm>
          <a:off x="7663110" y="2116714"/>
          <a:ext cx="549820" cy="449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9360" imgH="228600" progId="Equation.DSMT4">
                  <p:embed/>
                </p:oleObj>
              </mc:Choice>
              <mc:Fallback>
                <p:oleObj name="Equation" r:id="rId3" imgW="279360" imgH="22860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9B095843-F2FC-416E-BCA5-5740434C8026}"/>
                          </a:ext>
                          <a:ext uri="{C183D7F6-B498-43B3-948B-1728B52AA6E4}">
                            <adec:decorative xmlns:adec="http://schemas.microsoft.com/office/drawing/2017/decorative" val="1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63110" y="2116714"/>
                        <a:ext cx="549820" cy="449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A9976A0-FE70-47D5-A092-5A1471059FB8}"/>
                  </a:ext>
                </a:extLst>
              </p:cNvPr>
              <p:cNvSpPr>
                <a:spLocks noGrp="1"/>
              </p:cNvSpPr>
              <p:nvPr>
                <p:ph sz="quarter" idx="16"/>
              </p:nvPr>
            </p:nvSpPr>
            <p:spPr>
              <a:xfrm>
                <a:off x="342900" y="2638336"/>
                <a:ext cx="8458200" cy="1658896"/>
              </a:xfrm>
            </p:spPr>
            <p:txBody>
              <a:bodyPr>
                <a:normAutofit lnSpcReduction="10000"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Courier New" pitchFamily="49" charset="0"/>
                  </a:rPr>
                  <a:t>&gt;&gt;fun = @(x,y)x.*y.^2;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Courier New" pitchFamily="49" charset="0"/>
                  </a:rPr>
                  <a:t>&gt;&gt;A = integral2(fun,1,3,0,1)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18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The answer is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Courier New" pitchFamily="49" charset="0"/>
                      </a:rPr>
                      <m:t>=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Courier New" pitchFamily="49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1.3333.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A9976A0-FE70-47D5-A092-5A1471059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6"/>
              </p:nvPr>
            </p:nvSpPr>
            <p:spPr>
              <a:xfrm>
                <a:off x="342900" y="2638336"/>
                <a:ext cx="8458200" cy="1658896"/>
              </a:xfrm>
              <a:blipFill>
                <a:blip r:embed="rId5"/>
                <a:stretch>
                  <a:fillRect l="-1081" t="-4412" b="-5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91EF8F1-CB73-46D8-810B-E6CF45BC0F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086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9935-9A2F-45C6-AD59-6B96081F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Integrals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DF72F7-5CB9-4A82-BC0B-A91796CAAC5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0" y="1499616"/>
                <a:ext cx="8258489" cy="1207960"/>
              </a:xfrm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Courier New" pitchFamily="49" charset="0"/>
                  </a:rPr>
                  <a:t>A = integral3(fun, a, b, c, d, e, f)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Courier New" pitchFamily="49" charset="0"/>
                  </a:rPr>
                  <a:t> computes the triple integral of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Courier New" pitchFamily="49" charset="0"/>
                  </a:rPr>
                  <a:t>f(</a:t>
                </a:r>
                <a:r>
                  <a:rPr kumimoji="0" lang="en-US" sz="24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Courier New" pitchFamily="49" charset="0"/>
                  </a:rPr>
                  <a:t>x,y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Courier New" pitchFamily="49" charset="0"/>
                  </a:rPr>
                  <a:t>, z)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Courier New" pitchFamily="49" charset="0"/>
                  </a:rPr>
                  <a:t> from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Courier New" pitchFamily="49" charset="0"/>
                  </a:rPr>
                  <a:t>x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Courier New" pitchFamily="49" charset="0"/>
                      </a:rPr>
                      <m:t>=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Courier New" pitchFamily="49" charset="0"/>
                  </a:rPr>
                  <a:t>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Courier New" pitchFamily="49" charset="0"/>
                  </a:rPr>
                  <a:t>a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Courier New" pitchFamily="49" charset="0"/>
                  </a:rPr>
                  <a:t> to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Courier New" pitchFamily="49" charset="0"/>
                  </a:rPr>
                  <a:t>b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Courier New" pitchFamily="49" charset="0"/>
                  </a:rPr>
                  <a:t>,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Courier New" pitchFamily="49" charset="0"/>
                  </a:rPr>
                  <a:t>y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Courier New" pitchFamily="49" charset="0"/>
                      </a:rPr>
                      <m:t>=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Courier New" pitchFamily="49" charset="0"/>
                  </a:rPr>
                  <a:t>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Courier New" pitchFamily="49" charset="0"/>
                  </a:rPr>
                  <a:t>c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Courier New" pitchFamily="49" charset="0"/>
                  </a:rPr>
                  <a:t> to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Courier New" pitchFamily="49" charset="0"/>
                  </a:rPr>
                  <a:t>d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Courier New" pitchFamily="49" charset="0"/>
                  </a:rPr>
                  <a:t>, and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Courier New" pitchFamily="49" charset="0"/>
                  </a:rPr>
                  <a:t>z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Courier New" pitchFamily="49" charset="0"/>
                      </a:rPr>
                      <m:t>=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Courier New" pitchFamily="49" charset="0"/>
                  </a:rPr>
                  <a:t>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Courier New" pitchFamily="49" charset="0"/>
                  </a:rPr>
                  <a:t>e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Courier New" pitchFamily="49" charset="0"/>
                  </a:rPr>
                  <a:t> to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Courier New" pitchFamily="49" charset="0"/>
                  </a:rPr>
                  <a:t>f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Courier New" pitchFamily="49" charset="0"/>
                  </a:rPr>
                  <a:t>. Here is an example using an anonymous function to represent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DF72F7-5CB9-4A82-BC0B-A91796CAAC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0" y="1499616"/>
                <a:ext cx="8258489" cy="1207960"/>
              </a:xfrm>
              <a:blipFill>
                <a:blip r:embed="rId3"/>
                <a:stretch>
                  <a:fillRect l="-1107" t="-5556" r="-1033" b="-10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A650F9F0-A973-4841-A4C9-66B09BD9E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990176"/>
              </p:ext>
            </p:extLst>
          </p:nvPr>
        </p:nvGraphicFramePr>
        <p:xfrm>
          <a:off x="354013" y="2633140"/>
          <a:ext cx="29924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9080" imgH="228600" progId="Equation.DSMT4">
                  <p:embed/>
                </p:oleObj>
              </mc:Choice>
              <mc:Fallback>
                <p:oleObj name="Equation" r:id="rId4" imgW="1549080" imgH="22860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A650F9F0-A973-4841-A4C9-66B09BD9E0AB}"/>
                          </a:ext>
                          <a:ext uri="{C183D7F6-B498-43B3-948B-1728B52AA6E4}">
                            <adec:decorative xmlns:adec="http://schemas.microsoft.com/office/drawing/2017/decorative" val="1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4013" y="2633140"/>
                        <a:ext cx="2992437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DEF2DED-AF8E-47EF-BA7E-E20C605569CD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342900" y="3271272"/>
                <a:ext cx="8458200" cy="2335707"/>
              </a:xfrm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18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Courier New" pitchFamily="49" charset="0"/>
                  </a:rPr>
                  <a:t>&gt;&gt;fun = @(x,y,z)(x.*y –y.^2)./z;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1800"/>
                  </a:spcBef>
                  <a:spcAft>
                    <a:spcPts val="180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Courier New" pitchFamily="49" charset="0"/>
                  </a:rPr>
                  <a:t>&gt;&gt;A = integral3(fun,1,3,0,2,1,2)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Courier New" pitchFamily="49" charset="0"/>
                  </a:rPr>
                  <a:t>The answer is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Courier New" pitchFamily="49" charset="0"/>
                  </a:rPr>
                  <a:t>A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Courier New" pitchFamily="49" charset="0"/>
                      </a:rPr>
                      <m:t>=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Courier New" pitchFamily="49" charset="0"/>
                  </a:rPr>
                  <a:t> 1.8484. Note that the function must accept a vector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Courier New" pitchFamily="49" charset="0"/>
                  </a:rPr>
                  <a:t>x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Courier New" pitchFamily="49" charset="0"/>
                  </a:rPr>
                  <a:t>, a scalar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Courier New" pitchFamily="49" charset="0"/>
                  </a:rPr>
                  <a:t>y,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Courier New" pitchFamily="49" charset="0"/>
                  </a:rPr>
                  <a:t>and a scalar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Courier New" pitchFamily="49" charset="0"/>
                  </a:rPr>
                  <a:t>z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Courier New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DEF2DED-AF8E-47EF-BA7E-E20C60556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342900" y="3271272"/>
                <a:ext cx="8458200" cy="2335707"/>
              </a:xfrm>
              <a:blipFill>
                <a:blip r:embed="rId6"/>
                <a:stretch>
                  <a:fillRect l="-1081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C6E87D-9072-4CAF-8C80-4F2DE65D66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49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9D7F5-4C92-21C6-F837-578D691581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2EB9A7-F130-5C95-5EFA-4C36FAF0D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93" y="1103258"/>
            <a:ext cx="2962275" cy="904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154740-1E0A-3F77-B344-0E5510D432A7}"/>
              </a:ext>
            </a:extLst>
          </p:cNvPr>
          <p:cNvSpPr txBox="1"/>
          <p:nvPr/>
        </p:nvSpPr>
        <p:spPr>
          <a:xfrm>
            <a:off x="613609" y="733925"/>
            <a:ext cx="7916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MATLAB to evaluate the following double integral: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E33DDA-9D9D-DF55-9B46-B64DF2F3FA54}"/>
              </a:ext>
            </a:extLst>
          </p:cNvPr>
          <p:cNvSpPr txBox="1"/>
          <p:nvPr/>
        </p:nvSpPr>
        <p:spPr>
          <a:xfrm>
            <a:off x="613608" y="2377466"/>
            <a:ext cx="72069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0" i="0" dirty="0" err="1">
                <a:effectLst/>
                <a:latin typeface="Menlo"/>
              </a:rPr>
              <a:t>fun</a:t>
            </a:r>
            <a:r>
              <a:rPr lang="es-ES" sz="2400" b="0" i="0" dirty="0">
                <a:effectLst/>
                <a:latin typeface="Menlo"/>
              </a:rPr>
              <a:t> = @(x,y)(x.^2+x.*y.^3);</a:t>
            </a:r>
          </a:p>
          <a:p>
            <a:r>
              <a:rPr lang="es-ES" sz="2400" b="0" i="0" dirty="0">
                <a:effectLst/>
                <a:latin typeface="Menlo"/>
              </a:rPr>
              <a:t>A = integral2(</a:t>
            </a:r>
            <a:r>
              <a:rPr lang="es-ES" sz="2400" b="0" i="0" dirty="0" err="1">
                <a:effectLst/>
                <a:latin typeface="Menlo"/>
              </a:rPr>
              <a:t>fun</a:t>
            </a:r>
            <a:r>
              <a:rPr lang="es-ES" sz="2400" b="0" i="0" dirty="0">
                <a:effectLst/>
                <a:latin typeface="Menlo"/>
              </a:rPr>
              <a:t>, 0, 1, 1, 2)             </a:t>
            </a:r>
            <a:r>
              <a:rPr lang="es-ES" sz="24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s-ES" sz="2400" b="0" i="0" dirty="0" err="1">
                <a:solidFill>
                  <a:srgbClr val="008013"/>
                </a:solidFill>
                <a:effectLst/>
                <a:latin typeface="Menlo"/>
              </a:rPr>
              <a:t>ans</a:t>
            </a:r>
            <a:r>
              <a:rPr lang="es-ES" sz="24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s-ES" sz="2400" b="0" i="0" dirty="0">
                <a:solidFill>
                  <a:srgbClr val="008013"/>
                </a:solidFill>
                <a:effectLst/>
                <a:latin typeface="Menlo"/>
                <a:sym typeface="Wingdings" panose="05000000000000000000" pitchFamily="2" charset="2"/>
              </a:rPr>
              <a:t> </a:t>
            </a:r>
            <a:r>
              <a:rPr lang="es-ES" sz="2400" b="0" i="0" dirty="0">
                <a:solidFill>
                  <a:srgbClr val="008013"/>
                </a:solidFill>
                <a:effectLst/>
                <a:latin typeface="Menlo"/>
              </a:rPr>
              <a:t>A = 2.2083</a:t>
            </a:r>
            <a:endParaRPr lang="es-ES" sz="2400" b="0" i="0" dirty="0">
              <a:effectLst/>
              <a:latin typeface="Menl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6A5D29-40C5-F72A-33C6-607A8F653CA6}"/>
              </a:ext>
            </a:extLst>
          </p:cNvPr>
          <p:cNvSpPr txBox="1"/>
          <p:nvPr/>
        </p:nvSpPr>
        <p:spPr>
          <a:xfrm>
            <a:off x="646038" y="3749841"/>
            <a:ext cx="7916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MATLAB to evaluate the following triple integral: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60DC42-5294-7449-BDDD-84EB243D7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38" y="4211506"/>
            <a:ext cx="2970922" cy="10370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6A9AF2F-C050-3816-5551-8665EE831C2E}"/>
              </a:ext>
            </a:extLst>
          </p:cNvPr>
          <p:cNvSpPr txBox="1"/>
          <p:nvPr/>
        </p:nvSpPr>
        <p:spPr>
          <a:xfrm>
            <a:off x="646038" y="5446375"/>
            <a:ext cx="77054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0" i="0" dirty="0" err="1">
                <a:effectLst/>
                <a:latin typeface="Menlo"/>
              </a:rPr>
              <a:t>fun</a:t>
            </a:r>
            <a:r>
              <a:rPr lang="es-ES" sz="2400" b="0" i="0" dirty="0">
                <a:effectLst/>
                <a:latin typeface="Menlo"/>
              </a:rPr>
              <a:t> = @(x,y,z)(x.*y.*z);</a:t>
            </a:r>
          </a:p>
          <a:p>
            <a:r>
              <a:rPr lang="es-ES" sz="2400" b="0" i="0" dirty="0">
                <a:effectLst/>
                <a:latin typeface="Menlo"/>
              </a:rPr>
              <a:t>V = integral3(</a:t>
            </a:r>
            <a:r>
              <a:rPr lang="es-ES" sz="2400" b="0" i="0" dirty="0" err="1">
                <a:effectLst/>
                <a:latin typeface="Menlo"/>
              </a:rPr>
              <a:t>fun</a:t>
            </a:r>
            <a:r>
              <a:rPr lang="es-ES" sz="2400" b="0" i="0" dirty="0">
                <a:effectLst/>
                <a:latin typeface="Menlo"/>
              </a:rPr>
              <a:t>, 2, 3, 1, 2, 0, 1)      </a:t>
            </a:r>
            <a:r>
              <a:rPr lang="es-ES" sz="24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s-ES" sz="2400" b="0" i="0" dirty="0" err="1">
                <a:solidFill>
                  <a:srgbClr val="008013"/>
                </a:solidFill>
                <a:effectLst/>
                <a:latin typeface="Menlo"/>
              </a:rPr>
              <a:t>ans</a:t>
            </a:r>
            <a:r>
              <a:rPr lang="es-ES" sz="24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s-ES" sz="2400" b="0" i="0" dirty="0">
                <a:solidFill>
                  <a:srgbClr val="008013"/>
                </a:solidFill>
                <a:effectLst/>
                <a:latin typeface="Menlo"/>
                <a:sym typeface="Wingdings" panose="05000000000000000000" pitchFamily="2" charset="2"/>
              </a:rPr>
              <a:t>  </a:t>
            </a:r>
            <a:r>
              <a:rPr lang="es-ES" sz="2400" b="0" i="0" dirty="0">
                <a:solidFill>
                  <a:srgbClr val="008013"/>
                </a:solidFill>
                <a:effectLst/>
                <a:latin typeface="Menlo"/>
              </a:rPr>
              <a:t>V = 1.8750</a:t>
            </a:r>
            <a:endParaRPr lang="es-ES" sz="2400" b="0" i="0" dirty="0"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104017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A0F8-D471-4C01-9B08-DD05D649C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4979"/>
            <a:ext cx="8458200" cy="1207008"/>
          </a:xfrm>
        </p:spPr>
        <p:txBody>
          <a:bodyPr/>
          <a:lstStyle/>
          <a:p>
            <a:r>
              <a:rPr lang="en-US" sz="3200" dirty="0"/>
              <a:t>Numerical Differentiation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794DDA-024E-476C-828E-344C65CD225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0" y="1502229"/>
                <a:ext cx="7715878" cy="4746171"/>
              </a:xfrm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MATLAB provides the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diff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 function to use for computing derivative estimates. Its syntax is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d = diff(x)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, where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x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 is a vector of values, and the result is a vector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</a:rPr>
                  <a:t>d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 containing the differences between adjacent elements in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</a:rPr>
                  <a:t>x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.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That is, if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x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 has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n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elements,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d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 will have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n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</a:rPr>
                      <m:t>−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itchFamily="18" charset="2"/>
                    <a:ea typeface="+mn-ea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1 elements, where,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d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</a:rPr>
                      <m:t>=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itchFamily="18" charset="2"/>
                    <a:ea typeface="+mn-ea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[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x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(2)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</a:rPr>
                      <m:t>−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itchFamily="18" charset="2"/>
                    <a:ea typeface="+mn-ea"/>
                  </a:rPr>
                  <a:t>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x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(1),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x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(3)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itchFamily="18" charset="2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</a:rPr>
                      <m:t>−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itchFamily="18" charset="2"/>
                    <a:ea typeface="+mn-ea"/>
                  </a:rPr>
                  <a:t>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x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(2), . . . ,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 x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(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n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)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itchFamily="18" charset="2"/>
                    <a:ea typeface="+mn-ea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−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itchFamily="18" charset="2"/>
                    <a:ea typeface="+mn-ea"/>
                  </a:rPr>
                  <a:t>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x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(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n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</a:rPr>
                      <m:t>−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1)].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For example, if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x = [5, 7, 12, -20]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, then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diff(x)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 returns the vector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[2, 5, -32]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.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Std" pitchFamily="49" charset="0"/>
                  <a:ea typeface="+mn-ea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794DDA-024E-476C-828E-344C65CD2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0" y="1502229"/>
                <a:ext cx="7715878" cy="4746171"/>
              </a:xfrm>
              <a:blipFill>
                <a:blip r:embed="rId2"/>
                <a:stretch>
                  <a:fillRect l="-1185" t="-1412" r="-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C8E61-9F6E-45FC-9495-D3FE4AB46C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6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A0F8-D471-4C01-9B08-DD05D649C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4979"/>
            <a:ext cx="8458200" cy="1207008"/>
          </a:xfrm>
        </p:spPr>
        <p:txBody>
          <a:bodyPr/>
          <a:lstStyle/>
          <a:p>
            <a:r>
              <a:rPr lang="en-US" sz="3200" dirty="0"/>
              <a:t> Polynomial Differentiation Functions</a:t>
            </a:r>
            <a:endParaRPr lang="en-US" dirty="0"/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9B16452D-2410-4307-B7D5-3D1283610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254089"/>
              </p:ext>
            </p:extLst>
          </p:nvPr>
        </p:nvGraphicFramePr>
        <p:xfrm>
          <a:off x="645104" y="1397000"/>
          <a:ext cx="7853792" cy="4846320"/>
        </p:xfrm>
        <a:graphic>
          <a:graphicData uri="http://schemas.openxmlformats.org/drawingml/2006/table">
            <a:tbl>
              <a:tblPr firstRow="1" bandRow="1"/>
              <a:tblGrid>
                <a:gridCol w="2646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7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Command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55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200" dirty="0">
                          <a:solidFill>
                            <a:schemeClr val="tx1"/>
                          </a:solidFill>
                          <a:latin typeface="Courier Std" pitchFamily="49" charset="0"/>
                        </a:rPr>
                        <a:t>b = </a:t>
                      </a:r>
                      <a:r>
                        <a:rPr lang="en-US" altLang="en-US" sz="2200" dirty="0" err="1">
                          <a:solidFill>
                            <a:schemeClr val="tx1"/>
                          </a:solidFill>
                          <a:latin typeface="Courier Std" pitchFamily="49" charset="0"/>
                        </a:rPr>
                        <a:t>polyder</a:t>
                      </a:r>
                      <a:r>
                        <a:rPr lang="en-US" altLang="en-US" sz="2200" dirty="0">
                          <a:solidFill>
                            <a:schemeClr val="tx1"/>
                          </a:solidFill>
                          <a:latin typeface="Courier Std" pitchFamily="49" charset="0"/>
                        </a:rPr>
                        <a:t>(p)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a vector </a:t>
                      </a:r>
                      <a:r>
                        <a:rPr lang="en-US" altLang="en-US" sz="2200" dirty="0">
                          <a:solidFill>
                            <a:schemeClr val="tx1"/>
                          </a:solidFill>
                          <a:latin typeface="Courier Std" pitchFamily="49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en-US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containing the coefficients of the derivative of the polynomial represented by the vector </a:t>
                      </a:r>
                      <a:r>
                        <a:rPr lang="en-US" altLang="en-US" sz="2200" dirty="0">
                          <a:solidFill>
                            <a:schemeClr val="tx1"/>
                          </a:solidFill>
                          <a:latin typeface="Courier Std" pitchFamily="49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en-US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95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200" dirty="0">
                          <a:solidFill>
                            <a:schemeClr val="tx1"/>
                          </a:solidFill>
                          <a:latin typeface="Courier Std" pitchFamily="49" charset="0"/>
                        </a:rPr>
                        <a:t>b = </a:t>
                      </a:r>
                      <a:r>
                        <a:rPr lang="en-US" altLang="en-US" sz="2200" dirty="0" err="1">
                          <a:solidFill>
                            <a:schemeClr val="tx1"/>
                          </a:solidFill>
                          <a:latin typeface="Courier Std" pitchFamily="49" charset="0"/>
                        </a:rPr>
                        <a:t>polyder</a:t>
                      </a:r>
                      <a:r>
                        <a:rPr lang="en-US" altLang="en-US" sz="2200" dirty="0">
                          <a:solidFill>
                            <a:schemeClr val="tx1"/>
                          </a:solidFill>
                          <a:latin typeface="Courier Std" pitchFamily="49" charset="0"/>
                        </a:rPr>
                        <a:t>(p1,p2)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a vector </a:t>
                      </a:r>
                      <a:r>
                        <a:rPr lang="en-US" altLang="en-US" sz="2200" dirty="0">
                          <a:solidFill>
                            <a:schemeClr val="tx1"/>
                          </a:solidFill>
                          <a:latin typeface="Courier Std" pitchFamily="49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en-US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containing the coefficients of the polynomial that is the derivative of the product of the polynomials represented by </a:t>
                      </a:r>
                      <a:r>
                        <a:rPr lang="en-US" altLang="en-US" sz="2200" dirty="0">
                          <a:solidFill>
                            <a:schemeClr val="tx1"/>
                          </a:solidFill>
                          <a:latin typeface="Courier Std" pitchFamily="49" charset="0"/>
                          <a:cs typeface="Times New Roman" panose="02020603050405020304" pitchFamily="18" charset="0"/>
                        </a:rPr>
                        <a:t>p1</a:t>
                      </a:r>
                      <a:r>
                        <a:rPr lang="en-US" altLang="en-US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altLang="en-US" sz="2200" dirty="0">
                          <a:solidFill>
                            <a:schemeClr val="tx1"/>
                          </a:solidFill>
                          <a:latin typeface="Courier Std" pitchFamily="49" charset="0"/>
                          <a:cs typeface="Times New Roman" panose="02020603050405020304" pitchFamily="18" charset="0"/>
                        </a:rPr>
                        <a:t>p2</a:t>
                      </a:r>
                      <a:r>
                        <a:rPr lang="en-US" altLang="en-US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200" dirty="0">
                          <a:solidFill>
                            <a:schemeClr val="tx1"/>
                          </a:solidFill>
                          <a:latin typeface="Courier Std" pitchFamily="49" charset="0"/>
                        </a:rPr>
                        <a:t>[</a:t>
                      </a:r>
                      <a:r>
                        <a:rPr lang="en-US" altLang="en-US" sz="2200" dirty="0" err="1">
                          <a:solidFill>
                            <a:schemeClr val="tx1"/>
                          </a:solidFill>
                          <a:latin typeface="Courier Std" pitchFamily="49" charset="0"/>
                        </a:rPr>
                        <a:t>num</a:t>
                      </a:r>
                      <a:r>
                        <a:rPr lang="en-US" altLang="en-US" sz="2200" dirty="0">
                          <a:solidFill>
                            <a:schemeClr val="tx1"/>
                          </a:solidFill>
                          <a:latin typeface="Courier Std" pitchFamily="49" charset="0"/>
                        </a:rPr>
                        <a:t>, den] = </a:t>
                      </a:r>
                      <a:r>
                        <a:rPr lang="en-US" altLang="en-US" sz="2200" dirty="0" err="1">
                          <a:solidFill>
                            <a:schemeClr val="tx1"/>
                          </a:solidFill>
                          <a:latin typeface="Courier Std" pitchFamily="49" charset="0"/>
                        </a:rPr>
                        <a:t>polyder</a:t>
                      </a:r>
                      <a:r>
                        <a:rPr lang="en-US" altLang="en-US" sz="2200" dirty="0">
                          <a:solidFill>
                            <a:schemeClr val="tx1"/>
                          </a:solidFill>
                          <a:latin typeface="Courier Std" pitchFamily="49" charset="0"/>
                        </a:rPr>
                        <a:t>(p2,p1)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vectors </a:t>
                      </a:r>
                      <a:r>
                        <a:rPr lang="en-US" altLang="en-US" sz="2200" dirty="0" err="1">
                          <a:solidFill>
                            <a:schemeClr val="tx1"/>
                          </a:solidFill>
                          <a:latin typeface="Courier Std" pitchFamily="49" charset="0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lang="en-US" altLang="en-US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altLang="en-US" sz="2200" dirty="0">
                          <a:solidFill>
                            <a:schemeClr val="tx1"/>
                          </a:solidFill>
                          <a:latin typeface="Courier Std" pitchFamily="49" charset="0"/>
                          <a:cs typeface="Times New Roman" panose="02020603050405020304" pitchFamily="18" charset="0"/>
                        </a:rPr>
                        <a:t>den</a:t>
                      </a:r>
                      <a:r>
                        <a:rPr lang="en-US" altLang="en-US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containing the coefficients of the numerator and denominator polynomials of the derivative of the quotient </a:t>
                      </a:r>
                      <a:r>
                        <a:rPr lang="en-US" altLang="en-US" sz="22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en-US" sz="2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en-US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en-US" sz="22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en-US" sz="2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en-US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where </a:t>
                      </a:r>
                      <a:r>
                        <a:rPr lang="en-US" altLang="en-US" sz="2200" dirty="0">
                          <a:solidFill>
                            <a:schemeClr val="tx1"/>
                          </a:solidFill>
                          <a:latin typeface="Courier Std" pitchFamily="49" charset="0"/>
                          <a:cs typeface="Times New Roman" panose="02020603050405020304" pitchFamily="18" charset="0"/>
                        </a:rPr>
                        <a:t>p1</a:t>
                      </a:r>
                      <a:r>
                        <a:rPr lang="en-US" altLang="en-US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altLang="en-US" sz="2200" dirty="0">
                          <a:solidFill>
                            <a:schemeClr val="tx1"/>
                          </a:solidFill>
                          <a:latin typeface="Courier Std" pitchFamily="49" charset="0"/>
                          <a:cs typeface="Times New Roman" panose="02020603050405020304" pitchFamily="18" charset="0"/>
                        </a:rPr>
                        <a:t>p2</a:t>
                      </a:r>
                      <a:r>
                        <a:rPr lang="en-US" altLang="en-US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are polynomials.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C8E61-9F6E-45FC-9495-D3FE4AB46C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74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A0F8-D471-4C01-9B08-DD05D649C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4979"/>
            <a:ext cx="8458200" cy="1207008"/>
          </a:xfrm>
        </p:spPr>
        <p:txBody>
          <a:bodyPr/>
          <a:lstStyle/>
          <a:p>
            <a:r>
              <a:rPr lang="en-US" sz="3200" dirty="0"/>
              <a:t>Computing Gradients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94DDA-024E-476C-828E-344C65CD225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502229"/>
            <a:ext cx="7595298" cy="47461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Typing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</a:rPr>
              <a:t>[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</a:rPr>
              <a:t>df_dx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</a:rPr>
              <a:t>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</a:rPr>
              <a:t>df_dy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</a:rPr>
              <a:t>] = gradient(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</a:rPr>
              <a:t>f,dx,dy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computes the gradient of the function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f(</a:t>
            </a:r>
            <a:r>
              <a:rPr kumimoji="0" lang="en-US" alt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x,y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)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, where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df_dx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and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df_dy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represent the partial derivatives, and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dx,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dy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 represent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the spacing.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C8E61-9F6E-45FC-9495-D3FE4AB46C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94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A0F8-D471-4C01-9B08-DD05D649C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4979"/>
            <a:ext cx="8458200" cy="1207008"/>
          </a:xfrm>
        </p:spPr>
        <p:txBody>
          <a:bodyPr/>
          <a:lstStyle/>
          <a:p>
            <a:r>
              <a:rPr lang="en-US" sz="3200" dirty="0"/>
              <a:t>Solving First-Order Differential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794DDA-024E-476C-828E-344C65CD225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0" y="1502229"/>
                <a:ext cx="7504863" cy="4746171"/>
              </a:xfrm>
            </p:spPr>
            <p:txBody>
              <a:bodyPr>
                <a:normAutofit lnSpcReduction="10000"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The MATLAB ode solver,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Courier New" pitchFamily="49" charset="0"/>
                  </a:rPr>
                  <a:t>ode45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. To solve the equation </a:t>
                </a:r>
                <a:r>
                  <a:rPr kumimoji="0" lang="en-US" sz="24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dy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/</a:t>
                </a:r>
                <a:r>
                  <a:rPr kumimoji="0" lang="en-US" sz="24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dt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</a:rPr>
                      <m:t>=</m:t>
                    </m:r>
                  </m:oMath>
                </a14:m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 f(</a:t>
                </a:r>
                <a:r>
                  <a:rPr kumimoji="0" lang="en-US" sz="24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t,y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)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the syntax 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1800"/>
                  </a:spcBef>
                  <a:spcAft>
                    <a:spcPts val="180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Courier New" pitchFamily="49" charset="0"/>
                  </a:rPr>
                  <a:t>[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Courier New" pitchFamily="49" charset="0"/>
                  </a:rPr>
                  <a:t>t,y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Courier New" pitchFamily="49" charset="0"/>
                  </a:rPr>
                  <a:t>] = ode45(@ydot,tspan,y0)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Std" pitchFamily="49" charset="0"/>
                  <a:ea typeface="+mn-ea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where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Courier New" pitchFamily="49" charset="0"/>
                  </a:rPr>
                  <a:t>@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Courier New" pitchFamily="49" charset="0"/>
                  </a:rPr>
                  <a:t>ydot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Courier New" pitchFamily="49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is the handle of the function file whose inputs must be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 and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y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, and whose output must be a column vector representing </a:t>
                </a:r>
                <a:r>
                  <a:rPr kumimoji="0" lang="en-US" sz="24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dy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/</a:t>
                </a:r>
                <a:r>
                  <a:rPr kumimoji="0" lang="en-US" sz="24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dt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; that is,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f(</a:t>
                </a:r>
                <a:r>
                  <a:rPr kumimoji="0" lang="en-US" sz="24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t,y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)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. The number of rows in this column vector must equal the order of the equation. The array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Courier New" pitchFamily="49" charset="0"/>
                  </a:rPr>
                  <a:t>tspan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 contains the starting and ending values of the independent variable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, and optionally any intermediate values. The array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Courier New" pitchFamily="49" charset="0"/>
                  </a:rPr>
                  <a:t>y0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 contains the initial values of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y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. If the equation is first order, then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Courier New" pitchFamily="49" charset="0"/>
                  </a:rPr>
                  <a:t>y0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 is a scalar.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794DDA-024E-476C-828E-344C65CD2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0" y="1502229"/>
                <a:ext cx="7504863" cy="4746171"/>
              </a:xfrm>
              <a:blipFill>
                <a:blip r:embed="rId2"/>
                <a:stretch>
                  <a:fillRect l="-1219" t="-1926" r="-1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C8E61-9F6E-45FC-9495-D3FE4AB46C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43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A0F8-D471-4C01-9B08-DD05D649C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4979"/>
            <a:ext cx="6637020" cy="1207008"/>
          </a:xfrm>
        </p:spPr>
        <p:txBody>
          <a:bodyPr/>
          <a:lstStyle/>
          <a:p>
            <a:r>
              <a:rPr lang="en-US" dirty="0"/>
              <a:t> Response of an RC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794DDA-024E-476C-828E-344C65CD225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1502229"/>
                <a:ext cx="8067569" cy="4746171"/>
              </a:xfrm>
            </p:spPr>
            <p:txBody>
              <a:bodyPr>
                <a:normAutofit fontScale="92500" lnSpcReduction="10000"/>
              </a:bodyPr>
              <a:lstStyle/>
              <a:p>
                <a:pPr lvl="0" defTabSz="457200">
                  <a:spcAft>
                    <a:spcPts val="1800"/>
                  </a:spcAft>
                </a:pPr>
                <a:r>
                  <a:rPr lang="en-US" dirty="0">
                    <a:solidFill>
                      <a:prstClr val="black"/>
                    </a:solidFill>
                  </a:rPr>
                  <a:t>The circuit model for zero input voltage </a:t>
                </a:r>
                <a:r>
                  <a:rPr lang="en-US" i="1" dirty="0">
                    <a:solidFill>
                      <a:prstClr val="black"/>
                    </a:solidFill>
                  </a:rPr>
                  <a:t>v</a:t>
                </a:r>
                <a:r>
                  <a:rPr lang="en-US" dirty="0">
                    <a:solidFill>
                      <a:prstClr val="black"/>
                    </a:solidFill>
                  </a:rPr>
                  <a:t> is </a:t>
                </a:r>
              </a:p>
              <a:p>
                <a:pPr lvl="0" defTabSz="457200">
                  <a:spcAft>
                    <a:spcPts val="1800"/>
                  </a:spcAft>
                </a:pPr>
                <a:r>
                  <a:rPr lang="en-US" dirty="0">
                    <a:solidFill>
                      <a:prstClr val="black"/>
                    </a:solidFill>
                  </a:rPr>
                  <a:t>	 </a:t>
                </a:r>
                <a:r>
                  <a:rPr lang="en-US" i="1" dirty="0" err="1">
                    <a:solidFill>
                      <a:prstClr val="black"/>
                    </a:solidFill>
                  </a:rPr>
                  <a:t>dy</a:t>
                </a:r>
                <a:r>
                  <a:rPr lang="en-US" dirty="0">
                    <a:solidFill>
                      <a:prstClr val="black"/>
                    </a:solidFill>
                  </a:rPr>
                  <a:t>/</a:t>
                </a:r>
                <a:r>
                  <a:rPr lang="en-US" i="1" dirty="0" err="1">
                    <a:solidFill>
                      <a:prstClr val="black"/>
                    </a:solidFill>
                  </a:rPr>
                  <a:t>dt</a:t>
                </a:r>
                <a:r>
                  <a:rPr lang="en-US" i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i="1" dirty="0">
                    <a:solidFill>
                      <a:prstClr val="black"/>
                    </a:solidFill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10</a:t>
                </a:r>
                <a:r>
                  <a:rPr lang="en-US" i="1" dirty="0">
                    <a:solidFill>
                      <a:prstClr val="black"/>
                    </a:solidFill>
                  </a:rPr>
                  <a:t>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i="1" dirty="0">
                    <a:solidFill>
                      <a:prstClr val="black"/>
                    </a:solidFill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0</a:t>
                </a:r>
              </a:p>
              <a:p>
                <a:pPr lvl="0" defTabSz="457200">
                  <a:spcAft>
                    <a:spcPts val="1800"/>
                  </a:spcAft>
                </a:pPr>
                <a:r>
                  <a:rPr lang="en-US" dirty="0">
                    <a:solidFill>
                      <a:prstClr val="black"/>
                    </a:solidFill>
                  </a:rPr>
                  <a:t>First solve this for </a:t>
                </a:r>
                <a:r>
                  <a:rPr lang="en-US" i="1" dirty="0" err="1">
                    <a:solidFill>
                      <a:prstClr val="black"/>
                    </a:solidFill>
                  </a:rPr>
                  <a:t>dy</a:t>
                </a:r>
                <a:r>
                  <a:rPr lang="en-US" dirty="0">
                    <a:solidFill>
                      <a:prstClr val="black"/>
                    </a:solidFill>
                  </a:rPr>
                  <a:t>/</a:t>
                </a:r>
                <a:r>
                  <a:rPr lang="en-US" i="1" dirty="0" err="1">
                    <a:solidFill>
                      <a:prstClr val="black"/>
                    </a:solidFill>
                  </a:rPr>
                  <a:t>dt</a:t>
                </a:r>
                <a:r>
                  <a:rPr lang="en-US" dirty="0">
                    <a:solidFill>
                      <a:prstClr val="black"/>
                    </a:solidFill>
                  </a:rPr>
                  <a:t>:</a:t>
                </a:r>
                <a:endParaRPr lang="en-US" i="1" dirty="0">
                  <a:solidFill>
                    <a:prstClr val="black"/>
                  </a:solidFill>
                </a:endParaRPr>
              </a:p>
              <a:p>
                <a:pPr lvl="0" defTabSz="457200">
                  <a:spcAft>
                    <a:spcPts val="1800"/>
                  </a:spcAft>
                </a:pPr>
                <a:r>
                  <a:rPr lang="en-US" i="1" dirty="0">
                    <a:solidFill>
                      <a:prstClr val="black"/>
                    </a:solidFill>
                  </a:rPr>
                  <a:t>			</a:t>
                </a:r>
                <a:r>
                  <a:rPr lang="en-US" i="1" dirty="0" err="1">
                    <a:solidFill>
                      <a:prstClr val="black"/>
                    </a:solidFill>
                  </a:rPr>
                  <a:t>dy</a:t>
                </a:r>
                <a:r>
                  <a:rPr lang="en-US" dirty="0">
                    <a:solidFill>
                      <a:prstClr val="black"/>
                    </a:solidFill>
                  </a:rPr>
                  <a:t>/</a:t>
                </a:r>
                <a:r>
                  <a:rPr lang="en-US" i="1" dirty="0" err="1">
                    <a:solidFill>
                      <a:prstClr val="black"/>
                    </a:solidFill>
                  </a:rPr>
                  <a:t>dt</a:t>
                </a:r>
                <a:r>
                  <a:rPr lang="en-US" i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</a:rPr>
                      <m:t>= −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10</a:t>
                </a:r>
                <a:r>
                  <a:rPr lang="en-US" i="1" dirty="0">
                    <a:solidFill>
                      <a:prstClr val="black"/>
                    </a:solidFill>
                  </a:rPr>
                  <a:t>y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lvl="0" defTabSz="457200">
                  <a:spcAft>
                    <a:spcPts val="600"/>
                  </a:spcAft>
                </a:pPr>
                <a:r>
                  <a:rPr lang="en-US" dirty="0">
                    <a:solidFill>
                      <a:prstClr val="black"/>
                    </a:solidFill>
                  </a:rPr>
                  <a:t>Next define the following function file. Note that the order of the input arguments must be </a:t>
                </a:r>
                <a:r>
                  <a:rPr lang="en-US" i="1" dirty="0">
                    <a:solidFill>
                      <a:prstClr val="black"/>
                    </a:solidFill>
                  </a:rPr>
                  <a:t>t </a:t>
                </a:r>
                <a:r>
                  <a:rPr lang="en-US" dirty="0">
                    <a:solidFill>
                      <a:prstClr val="black"/>
                    </a:solidFill>
                  </a:rPr>
                  <a:t>and </a:t>
                </a:r>
                <a:r>
                  <a:rPr lang="en-US" i="1" dirty="0">
                    <a:solidFill>
                      <a:prstClr val="black"/>
                    </a:solidFill>
                  </a:rPr>
                  <a:t>y</a:t>
                </a:r>
                <a:r>
                  <a:rPr lang="en-US" dirty="0">
                    <a:solidFill>
                      <a:prstClr val="black"/>
                    </a:solidFill>
                  </a:rPr>
                  <a:t>.</a:t>
                </a:r>
              </a:p>
              <a:p>
                <a:pPr lvl="0" defTabSz="457200">
                  <a:spcAft>
                    <a:spcPts val="600"/>
                  </a:spcAft>
                </a:pPr>
                <a:endParaRPr lang="en-US" dirty="0">
                  <a:solidFill>
                    <a:prstClr val="black"/>
                  </a:solidFill>
                  <a:latin typeface="Courier New" pitchFamily="49" charset="0"/>
                </a:endParaRPr>
              </a:p>
              <a:p>
                <a:pPr lvl="0" defTabSz="457200">
                  <a:spcBef>
                    <a:spcPts val="0"/>
                  </a:spcBef>
                </a:pPr>
                <a:r>
                  <a:rPr lang="en-US" dirty="0">
                    <a:solidFill>
                      <a:prstClr val="black"/>
                    </a:solidFill>
                    <a:latin typeface="Courier Std" pitchFamily="49" charset="0"/>
                  </a:rPr>
                  <a:t>function </a:t>
                </a:r>
                <a:r>
                  <a:rPr lang="en-US" dirty="0" err="1">
                    <a:solidFill>
                      <a:prstClr val="black"/>
                    </a:solidFill>
                    <a:latin typeface="Courier Std" pitchFamily="49" charset="0"/>
                  </a:rPr>
                  <a:t>ydot</a:t>
                </a:r>
                <a:r>
                  <a:rPr lang="en-US" dirty="0">
                    <a:solidFill>
                      <a:prstClr val="black"/>
                    </a:solidFill>
                    <a:latin typeface="Courier Std" pitchFamily="49" charset="0"/>
                  </a:rPr>
                  <a:t> = </a:t>
                </a:r>
                <a:r>
                  <a:rPr lang="en-US" dirty="0" err="1">
                    <a:solidFill>
                      <a:prstClr val="black"/>
                    </a:solidFill>
                    <a:latin typeface="Courier Std" pitchFamily="49" charset="0"/>
                  </a:rPr>
                  <a:t>RC_circuit</a:t>
                </a:r>
                <a:r>
                  <a:rPr lang="en-US" dirty="0">
                    <a:solidFill>
                      <a:prstClr val="black"/>
                    </a:solidFill>
                    <a:latin typeface="Courier Std" pitchFamily="49" charset="0"/>
                  </a:rPr>
                  <a:t>(</a:t>
                </a:r>
                <a:r>
                  <a:rPr lang="en-US" dirty="0" err="1">
                    <a:solidFill>
                      <a:prstClr val="black"/>
                    </a:solidFill>
                    <a:latin typeface="Courier Std" pitchFamily="49" charset="0"/>
                  </a:rPr>
                  <a:t>t,y</a:t>
                </a:r>
                <a:r>
                  <a:rPr lang="en-US" dirty="0">
                    <a:solidFill>
                      <a:prstClr val="black"/>
                    </a:solidFill>
                    <a:latin typeface="Courier Std" pitchFamily="49" charset="0"/>
                  </a:rPr>
                  <a:t>)</a:t>
                </a:r>
              </a:p>
              <a:p>
                <a:pPr lvl="0" defTabSz="457200">
                  <a:spcBef>
                    <a:spcPts val="0"/>
                  </a:spcBef>
                </a:pPr>
                <a:r>
                  <a:rPr lang="en-US" dirty="0">
                    <a:solidFill>
                      <a:prstClr val="black"/>
                    </a:solidFill>
                    <a:latin typeface="Courier Std" pitchFamily="49" charset="0"/>
                  </a:rPr>
                  <a:t>   </a:t>
                </a:r>
                <a:r>
                  <a:rPr lang="en-US" dirty="0" err="1">
                    <a:solidFill>
                      <a:prstClr val="black"/>
                    </a:solidFill>
                    <a:latin typeface="Courier Std" pitchFamily="49" charset="0"/>
                  </a:rPr>
                  <a:t>ydot</a:t>
                </a:r>
                <a:r>
                  <a:rPr lang="en-US" dirty="0">
                    <a:solidFill>
                      <a:prstClr val="black"/>
                    </a:solidFill>
                    <a:latin typeface="Courier Std" pitchFamily="49" charset="0"/>
                  </a:rPr>
                  <a:t> = -10*y;</a:t>
                </a:r>
              </a:p>
              <a:p>
                <a:pPr lvl="0" defTabSz="457200">
                  <a:spcBef>
                    <a:spcPts val="0"/>
                  </a:spcBef>
                </a:pPr>
                <a:r>
                  <a:rPr lang="en-US" dirty="0">
                    <a:solidFill>
                      <a:prstClr val="black"/>
                    </a:solidFill>
                    <a:latin typeface="Courier Std" pitchFamily="49" charset="0"/>
                  </a:rPr>
                  <a:t>end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794DDA-024E-476C-828E-344C65CD2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1502229"/>
                <a:ext cx="8067569" cy="4746171"/>
              </a:xfrm>
              <a:blipFill>
                <a:blip r:embed="rId2"/>
                <a:stretch>
                  <a:fillRect l="-982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C8E61-9F6E-45FC-9495-D3FE4AB46C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 descr="A circuit diagram shows a voltage source with a resistor and capacitor.">
            <a:extLst>
              <a:ext uri="{FF2B5EF4-FFF2-40B4-BE49-F238E27FC236}">
                <a16:creationId xmlns:a16="http://schemas.microsoft.com/office/drawing/2014/main" id="{DFC27A1E-3B0D-E214-15A8-37A0835171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5"/>
          <a:stretch/>
        </p:blipFill>
        <p:spPr>
          <a:xfrm>
            <a:off x="6581534" y="404103"/>
            <a:ext cx="2400718" cy="203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62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A0F8-D471-4C01-9B08-DD05D649C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-106320"/>
            <a:ext cx="8458200" cy="1207008"/>
          </a:xfrm>
        </p:spPr>
        <p:txBody>
          <a:bodyPr/>
          <a:lstStyle/>
          <a:p>
            <a:r>
              <a:rPr lang="en-US" dirty="0"/>
              <a:t> Response of an RC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794DDA-024E-476C-828E-344C65CD225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0" y="963749"/>
                <a:ext cx="5702300" cy="5518331"/>
              </a:xfrm>
            </p:spPr>
            <p:txBody>
              <a:bodyPr>
                <a:normAutofit lnSpcReduction="10000"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The function is called as follows, and the solution plotted along with the analytical solution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y_true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. The initial condition is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y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(0)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</a:rPr>
                      <m:t>=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2.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18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[t, y]=ode45(@RC_circuit, [0, 0.5], 2);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y_true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 = 2*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exp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(-10*t);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plot(t,y,‘o’,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t,y_true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)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xlabel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(‘Time(s)’)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ylabel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(‘Capacitor Voltage’)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2400"/>
                  </a:spcBef>
                  <a:spcAft>
                    <a:spcPts val="60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Note that we need not generate the array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 to evaluate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y_true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, because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</a:rPr>
                  <a:t>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 is generated by the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ode45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 function.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794DDA-024E-476C-828E-344C65CD2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0" y="963749"/>
                <a:ext cx="5702300" cy="5518331"/>
              </a:xfrm>
              <a:blipFill>
                <a:blip r:embed="rId2"/>
                <a:stretch>
                  <a:fillRect l="-1603" t="-1547" r="-2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C8E61-9F6E-45FC-9495-D3FE4AB46C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 descr="A line graph of time in seconds against capacitor voltage shows a downward sloping curve.">
            <a:extLst>
              <a:ext uri="{FF2B5EF4-FFF2-40B4-BE49-F238E27FC236}">
                <a16:creationId xmlns:a16="http://schemas.microsoft.com/office/drawing/2014/main" id="{3D24E6CE-C5CC-3FF0-2467-562EFA371B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2"/>
          <a:stretch/>
        </p:blipFill>
        <p:spPr>
          <a:xfrm>
            <a:off x="5740966" y="1807107"/>
            <a:ext cx="3403034" cy="270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7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CCAE8A8-FE62-4BB5-98E8-2D7F19AD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218" y="1651548"/>
            <a:ext cx="6701564" cy="1561915"/>
          </a:xfrm>
        </p:spPr>
        <p:txBody>
          <a:bodyPr/>
          <a:lstStyle/>
          <a:p>
            <a:r>
              <a:rPr lang="en-US" dirty="0"/>
              <a:t>Chapter 09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FF9B4B-61E6-49FD-BB76-48DCB654DE3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69403" y="3305175"/>
            <a:ext cx="7405194" cy="1554208"/>
          </a:xfrm>
        </p:spPr>
        <p:txBody>
          <a:bodyPr/>
          <a:lstStyle/>
          <a:p>
            <a:r>
              <a:rPr lang="en-US" dirty="0"/>
              <a:t>Numerical Methods for Calculus and Differential Equations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952D9D-7158-440A-81F6-DFE892314B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</p:spPr>
        <p:txBody>
          <a:bodyPr/>
          <a:lstStyle/>
          <a:p>
            <a:fld id="{68151E55-6873-49E2-B8D5-2F265E6F197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42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904E-E6BE-4536-90D0-EE853D7F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-15851"/>
            <a:ext cx="8458200" cy="1207008"/>
          </a:xfrm>
        </p:spPr>
        <p:txBody>
          <a:bodyPr/>
          <a:lstStyle/>
          <a:p>
            <a:r>
              <a:rPr lang="en-US" dirty="0"/>
              <a:t>Nonlinear Example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C5340-873B-4D08-A89E-E8F9200B5C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032509"/>
            <a:ext cx="8458200" cy="467248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Draining of a spherical tank.</a:t>
            </a:r>
          </a:p>
        </p:txBody>
      </p:sp>
      <p:pic>
        <p:nvPicPr>
          <p:cNvPr id="9" name="Picture 8" descr="A spherical tank of water with radius, r and height, h.">
            <a:extLst>
              <a:ext uri="{FF2B5EF4-FFF2-40B4-BE49-F238E27FC236}">
                <a16:creationId xmlns:a16="http://schemas.microsoft.com/office/drawing/2014/main" id="{9697396B-AD24-4501-9025-3C356ADD2E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6"/>
          <a:stretch/>
        </p:blipFill>
        <p:spPr>
          <a:xfrm>
            <a:off x="6340412" y="121921"/>
            <a:ext cx="1904157" cy="1757036"/>
          </a:xfrm>
          <a:prstGeom prst="rect">
            <a:avLst/>
          </a:prstGeom>
        </p:spPr>
      </p:pic>
      <p:sp>
        <p:nvSpPr>
          <p:cNvPr id="4" name="Text Placeholder 3" hidden="1">
            <a:extLst>
              <a:ext uri="{FF2B5EF4-FFF2-40B4-BE49-F238E27FC236}">
                <a16:creationId xmlns:a16="http://schemas.microsoft.com/office/drawing/2014/main" id="{C0950ED1-55C7-4DD9-9E12-2B5B262DE3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68675" y="6313488"/>
            <a:ext cx="2406650" cy="266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 hidden="1">
            <a:extLst>
              <a:ext uri="{FF2B5EF4-FFF2-40B4-BE49-F238E27FC236}">
                <a16:creationId xmlns:a16="http://schemas.microsoft.com/office/drawing/2014/main" id="{6A2A5579-7C0C-4F38-B43C-2C30C4E6BB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2CF26-4CC7-44D8-BB26-AE2E22EBB3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3DC57D-D199-8FD8-790F-71CE9C2169C9}"/>
              </a:ext>
            </a:extLst>
          </p:cNvPr>
          <p:cNvSpPr txBox="1">
            <a:spLocks/>
          </p:cNvSpPr>
          <p:nvPr/>
        </p:nvSpPr>
        <p:spPr>
          <a:xfrm>
            <a:off x="342900" y="1499616"/>
            <a:ext cx="8458200" cy="459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44488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17525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1363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1550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spcBef>
                <a:spcPts val="1200"/>
              </a:spcBef>
              <a:spcAft>
                <a:spcPts val="600"/>
              </a:spcAft>
              <a:buFont typeface="Arial"/>
              <a:buNone/>
              <a:defRPr/>
            </a:pPr>
            <a:r>
              <a:rPr lang="en-US" sz="2200">
                <a:solidFill>
                  <a:prstClr val="black"/>
                </a:solidFill>
              </a:rPr>
              <a:t>The equation for the height is</a:t>
            </a:r>
            <a:endParaRPr lang="en-US" sz="2200" dirty="0">
              <a:solidFill>
                <a:prstClr val="black"/>
              </a:solidFill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68B5527-00F8-F543-0216-F6B6072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494557"/>
              </p:ext>
            </p:extLst>
          </p:nvPr>
        </p:nvGraphicFramePr>
        <p:xfrm>
          <a:off x="1874855" y="1959429"/>
          <a:ext cx="26035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17440" imgH="431640" progId="Equation.DSMT4">
                  <p:embed/>
                </p:oleObj>
              </mc:Choice>
              <mc:Fallback>
                <p:oleObj name="Equation" r:id="rId3" imgW="1117440" imgH="43164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F68B5527-00F8-F543-0216-F6B6072C4E4C}"/>
                          </a:ext>
                          <a:ext uri="{C183D7F6-B498-43B3-948B-1728B52AA6E4}">
                            <adec:decorative xmlns:adec="http://schemas.microsoft.com/office/drawing/2017/decorative" val="1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55" y="1959429"/>
                        <a:ext cx="26035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0FBE0FB-F957-F101-10AD-7F6F353FB12C}"/>
              </a:ext>
            </a:extLst>
          </p:cNvPr>
          <p:cNvSpPr txBox="1">
            <a:spLocks/>
          </p:cNvSpPr>
          <p:nvPr/>
        </p:nvSpPr>
        <p:spPr>
          <a:xfrm>
            <a:off x="342900" y="3382242"/>
            <a:ext cx="8639352" cy="2401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44488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9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17525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9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1363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71550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57200">
              <a:buFont typeface="Arial"/>
              <a:buNone/>
              <a:defRPr/>
            </a:pPr>
            <a:r>
              <a:rPr lang="en-US" sz="2200" dirty="0">
                <a:solidFill>
                  <a:prstClr val="black"/>
                </a:solidFill>
              </a:rPr>
              <a:t>First create the following function file.</a:t>
            </a:r>
          </a:p>
          <a:p>
            <a:pPr algn="l" defTabSz="457200">
              <a:buFont typeface="Arial"/>
              <a:buNone/>
              <a:defRPr/>
            </a:pPr>
            <a:endParaRPr lang="en-US" sz="2200" dirty="0">
              <a:solidFill>
                <a:prstClr val="black"/>
              </a:solidFill>
            </a:endParaRPr>
          </a:p>
          <a:p>
            <a:pPr algn="l" defTabSz="457200">
              <a:spcBef>
                <a:spcPts val="0"/>
              </a:spcBef>
              <a:buFont typeface="Arial"/>
              <a:buNone/>
              <a:defRPr/>
            </a:pPr>
            <a:r>
              <a:rPr lang="en-US" sz="1800" dirty="0">
                <a:solidFill>
                  <a:prstClr val="black"/>
                </a:solidFill>
                <a:latin typeface="Courier Std" pitchFamily="49" charset="0"/>
                <a:cs typeface="Courier New" pitchFamily="49" charset="0"/>
              </a:rPr>
              <a:t>function </a:t>
            </a:r>
            <a:r>
              <a:rPr lang="en-US" sz="1800" dirty="0" err="1">
                <a:solidFill>
                  <a:prstClr val="black"/>
                </a:solidFill>
                <a:latin typeface="Courier Std" pitchFamily="49" charset="0"/>
                <a:cs typeface="Courier New" pitchFamily="49" charset="0"/>
              </a:rPr>
              <a:t>hdot</a:t>
            </a:r>
            <a:r>
              <a:rPr lang="en-US" sz="1800" dirty="0">
                <a:solidFill>
                  <a:prstClr val="black"/>
                </a:solidFill>
                <a:latin typeface="Courier Std" pitchFamily="49" charset="0"/>
                <a:cs typeface="Courier New" pitchFamily="49" charset="0"/>
              </a:rPr>
              <a:t> = height(</a:t>
            </a:r>
            <a:r>
              <a:rPr lang="en-US" sz="1800" dirty="0" err="1">
                <a:solidFill>
                  <a:prstClr val="black"/>
                </a:solidFill>
                <a:latin typeface="Courier Std" pitchFamily="49" charset="0"/>
                <a:cs typeface="Courier New" pitchFamily="49" charset="0"/>
              </a:rPr>
              <a:t>t,h</a:t>
            </a:r>
            <a:r>
              <a:rPr lang="en-US" sz="1800" dirty="0">
                <a:solidFill>
                  <a:prstClr val="black"/>
                </a:solidFill>
                <a:latin typeface="Courier Std" pitchFamily="49" charset="0"/>
                <a:cs typeface="Courier New" pitchFamily="49" charset="0"/>
              </a:rPr>
              <a:t>)</a:t>
            </a:r>
          </a:p>
          <a:p>
            <a:pPr algn="l" defTabSz="457200">
              <a:spcBef>
                <a:spcPts val="0"/>
              </a:spcBef>
              <a:buFont typeface="Arial"/>
              <a:buNone/>
              <a:defRPr/>
            </a:pPr>
            <a:r>
              <a:rPr lang="en-US" sz="1800" dirty="0">
                <a:solidFill>
                  <a:prstClr val="black"/>
                </a:solidFill>
                <a:latin typeface="Courier Std" pitchFamily="49" charset="0"/>
                <a:cs typeface="Courier New" pitchFamily="49" charset="0"/>
              </a:rPr>
              <a:t>  </a:t>
            </a:r>
            <a:r>
              <a:rPr lang="en-US" sz="1800" dirty="0" err="1">
                <a:solidFill>
                  <a:prstClr val="black"/>
                </a:solidFill>
                <a:latin typeface="Courier Std" pitchFamily="49" charset="0"/>
                <a:cs typeface="Courier New" pitchFamily="49" charset="0"/>
              </a:rPr>
              <a:t>Hdot</a:t>
            </a:r>
            <a:r>
              <a:rPr lang="en-US" sz="1800" dirty="0">
                <a:solidFill>
                  <a:prstClr val="black"/>
                </a:solidFill>
                <a:latin typeface="Courier Std" pitchFamily="49" charset="0"/>
                <a:cs typeface="Courier New" pitchFamily="49" charset="0"/>
              </a:rPr>
              <a:t> = −(0.0344*sqrt(h))/(10*h−h^2);</a:t>
            </a:r>
          </a:p>
          <a:p>
            <a:pPr algn="l" defTabSz="457200">
              <a:spcBef>
                <a:spcPts val="0"/>
              </a:spcBef>
              <a:buFont typeface="Arial"/>
              <a:buNone/>
              <a:defRPr/>
            </a:pPr>
            <a:r>
              <a:rPr lang="en-US" sz="1800" dirty="0">
                <a:solidFill>
                  <a:prstClr val="black"/>
                </a:solidFill>
                <a:latin typeface="Courier Std" pitchFamily="49" charset="0"/>
                <a:cs typeface="Courier New" pitchFamily="49" charset="0"/>
              </a:rPr>
              <a:t>end</a:t>
            </a:r>
          </a:p>
          <a:p>
            <a:pPr algn="l" defTabSz="457200">
              <a:spcBef>
                <a:spcPct val="20000"/>
              </a:spcBef>
              <a:buFont typeface="Arial"/>
              <a:buNone/>
              <a:defRPr/>
            </a:pPr>
            <a:r>
              <a:rPr lang="en-US" sz="2200" dirty="0">
                <a:solidFill>
                  <a:prstClr val="black"/>
                </a:solidFill>
              </a:rPr>
              <a:t>This file is called as follows. The initial height is 9 ft.</a:t>
            </a:r>
          </a:p>
          <a:p>
            <a:pPr algn="l" defTabSz="457200">
              <a:spcBef>
                <a:spcPts val="1800"/>
              </a:spcBef>
              <a:buFont typeface="Arial"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urier Std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prstClr val="black"/>
                </a:solidFill>
                <a:latin typeface="Courier Std" pitchFamily="49" charset="0"/>
                <a:cs typeface="Courier New" pitchFamily="49" charset="0"/>
              </a:rPr>
              <a:t>t,h</a:t>
            </a:r>
            <a:r>
              <a:rPr lang="en-US" sz="1600" dirty="0">
                <a:solidFill>
                  <a:prstClr val="black"/>
                </a:solidFill>
                <a:latin typeface="Courier Std" pitchFamily="49" charset="0"/>
                <a:cs typeface="Courier New" pitchFamily="49" charset="0"/>
              </a:rPr>
              <a:t>] = ode45(@height, [0, 2475], 9);</a:t>
            </a:r>
          </a:p>
          <a:p>
            <a:pPr algn="l" defTabSz="457200">
              <a:spcBef>
                <a:spcPts val="0"/>
              </a:spcBef>
              <a:spcAft>
                <a:spcPts val="1800"/>
              </a:spcAft>
              <a:buFont typeface="Arial"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urier Std" pitchFamily="49" charset="0"/>
                <a:cs typeface="Courier New" pitchFamily="49" charset="0"/>
              </a:rPr>
              <a:t>plot(</a:t>
            </a:r>
            <a:r>
              <a:rPr lang="en-US" sz="1600" dirty="0" err="1">
                <a:solidFill>
                  <a:prstClr val="black"/>
                </a:solidFill>
                <a:latin typeface="Courier Std" pitchFamily="49" charset="0"/>
                <a:cs typeface="Courier New" pitchFamily="49" charset="0"/>
              </a:rPr>
              <a:t>t,h</a:t>
            </a:r>
            <a:r>
              <a:rPr lang="en-US" sz="1600" dirty="0">
                <a:solidFill>
                  <a:prstClr val="black"/>
                </a:solidFill>
                <a:latin typeface="Courier Std" pitchFamily="49" charset="0"/>
                <a:cs typeface="Courier New" pitchFamily="49" charset="0"/>
              </a:rPr>
              <a:t>),</a:t>
            </a:r>
            <a:r>
              <a:rPr lang="en-US" sz="1600" dirty="0" err="1">
                <a:solidFill>
                  <a:prstClr val="black"/>
                </a:solidFill>
                <a:latin typeface="Courier Std" pitchFamily="49" charset="0"/>
                <a:cs typeface="Courier New" pitchFamily="49" charset="0"/>
              </a:rPr>
              <a:t>xlabel</a:t>
            </a:r>
            <a:r>
              <a:rPr lang="en-US" sz="1600" dirty="0">
                <a:solidFill>
                  <a:prstClr val="black"/>
                </a:solidFill>
                <a:latin typeface="Courier Std" pitchFamily="49" charset="0"/>
                <a:cs typeface="Courier New" pitchFamily="49" charset="0"/>
              </a:rPr>
              <a:t>(‘Time(sec)’,</a:t>
            </a:r>
            <a:r>
              <a:rPr lang="en-US" sz="1600" dirty="0" err="1">
                <a:solidFill>
                  <a:prstClr val="black"/>
                </a:solidFill>
                <a:latin typeface="Courier Std" pitchFamily="49" charset="0"/>
                <a:cs typeface="Courier New" pitchFamily="49" charset="0"/>
              </a:rPr>
              <a:t>ylabel</a:t>
            </a:r>
            <a:r>
              <a:rPr lang="en-US" sz="1600" dirty="0">
                <a:solidFill>
                  <a:prstClr val="black"/>
                </a:solidFill>
                <a:latin typeface="Courier Std" pitchFamily="49" charset="0"/>
                <a:cs typeface="Courier New" pitchFamily="49" charset="0"/>
              </a:rPr>
              <a:t>(‘Height’(ft)’)</a:t>
            </a:r>
          </a:p>
        </p:txBody>
      </p:sp>
      <p:pic>
        <p:nvPicPr>
          <p:cNvPr id="12" name="Picture 2" descr="A line graph of time in seconds against height of water in feet shows a decreasing curve.">
            <a:extLst>
              <a:ext uri="{FF2B5EF4-FFF2-40B4-BE49-F238E27FC236}">
                <a16:creationId xmlns:a16="http://schemas.microsoft.com/office/drawing/2014/main" id="{DDD830DD-69DF-54D9-1838-38A38DCD4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18480" y="1959430"/>
            <a:ext cx="3363772" cy="25230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1535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904E-E6BE-4536-90D0-EE853D7F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4979"/>
            <a:ext cx="8458200" cy="484781"/>
          </a:xfrm>
        </p:spPr>
        <p:txBody>
          <a:bodyPr>
            <a:normAutofit fontScale="90000"/>
          </a:bodyPr>
          <a:lstStyle/>
          <a:p>
            <a:r>
              <a:rPr lang="en-US" dirty="0"/>
              <a:t>Extension to Higher-Order Equations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C5340-873B-4D08-A89E-E8F9200B5C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3952" y="774334"/>
            <a:ext cx="8458200" cy="93617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To use the ODE solvers to solve an equation higher than order 2, you must first write the equation as a set of first-order equations.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2CF26-4CC7-44D8-BB26-AE2E22EBB3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C92A93-48A7-E544-593C-829AD5B64397}"/>
              </a:ext>
            </a:extLst>
          </p:cNvPr>
          <p:cNvSpPr txBox="1">
            <a:spLocks/>
          </p:cNvSpPr>
          <p:nvPr/>
        </p:nvSpPr>
        <p:spPr>
          <a:xfrm>
            <a:off x="373952" y="1710504"/>
            <a:ext cx="8458200" cy="612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44488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17525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1363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1550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spcBef>
                <a:spcPts val="1200"/>
              </a:spcBef>
              <a:spcAft>
                <a:spcPts val="600"/>
              </a:spcAft>
              <a:buFont typeface="Arial"/>
              <a:buNone/>
              <a:defRPr/>
            </a:pPr>
            <a:r>
              <a:rPr lang="en-US">
                <a:solidFill>
                  <a:prstClr val="black"/>
                </a:solidFill>
              </a:rPr>
              <a:t>For example, consider the equation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48104D5C-D302-5C73-580F-2159AE517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792277"/>
              </p:ext>
            </p:extLst>
          </p:nvPr>
        </p:nvGraphicFramePr>
        <p:xfrm>
          <a:off x="1286765" y="2319088"/>
          <a:ext cx="3000755" cy="524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560" imgH="215640" progId="Equation.DSMT4">
                  <p:embed/>
                </p:oleObj>
              </mc:Choice>
              <mc:Fallback>
                <p:oleObj name="Equation" r:id="rId2" imgW="1231560" imgH="215640" progId="Equation.DSMT4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48104D5C-D302-5C73-580F-2159AE517BE4}"/>
                          </a:ext>
                          <a:ext uri="{C183D7F6-B498-43B3-948B-1728B52AA6E4}">
                            <adec:decorative xmlns:adec="http://schemas.microsoft.com/office/drawing/2017/decorative" val="1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6765" y="2319088"/>
                        <a:ext cx="3000755" cy="5249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B3C008D-45BF-4BAD-5750-946141014018}"/>
              </a:ext>
            </a:extLst>
          </p:cNvPr>
          <p:cNvSpPr txBox="1">
            <a:spLocks/>
          </p:cNvSpPr>
          <p:nvPr/>
        </p:nvSpPr>
        <p:spPr>
          <a:xfrm>
            <a:off x="373952" y="3024121"/>
            <a:ext cx="1235947" cy="428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44488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9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17525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9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1363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71550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57200">
              <a:spcBef>
                <a:spcPts val="1200"/>
              </a:spcBef>
              <a:spcAft>
                <a:spcPts val="600"/>
              </a:spcAft>
              <a:buFont typeface="Arial"/>
              <a:buNone/>
              <a:defRPr/>
            </a:pPr>
            <a:r>
              <a:rPr lang="en-US" sz="2400">
                <a:solidFill>
                  <a:prstClr val="black"/>
                </a:solidFill>
              </a:rPr>
              <a:t>Define</a:t>
            </a:r>
            <a:endParaRPr lang="en-US" sz="2400" dirty="0">
              <a:solidFill>
                <a:prstClr val="black"/>
              </a:solidFill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7735017-3E01-F291-B598-31CF50D33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112404"/>
              </p:ext>
            </p:extLst>
          </p:nvPr>
        </p:nvGraphicFramePr>
        <p:xfrm>
          <a:off x="1609899" y="3002642"/>
          <a:ext cx="339786" cy="470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7735017-3E01-F291-B598-31CF50D330A5}"/>
                          </a:ext>
                          <a:ext uri="{C183D7F6-B498-43B3-948B-1728B52AA6E4}">
                            <adec:decorative xmlns:adec="http://schemas.microsoft.com/office/drawing/2017/decorative" val="1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9899" y="3002642"/>
                        <a:ext cx="339786" cy="4704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00A25A6D-1527-9749-FAE0-656E0B75E3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9899" y="3027263"/>
                <a:ext cx="1274885" cy="3989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10000"/>
              </a:bodyPr>
              <a:lstStyle>
                <a:lvl1pPr marL="0" marR="0" indent="0" algn="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800" kern="120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344488" indent="-342900" algn="r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Font typeface="Arial" panose="020B0604020202020204" pitchFamily="34" charset="0"/>
                  <a:buChar char="•"/>
                  <a:defRPr sz="800" kern="120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517525" indent="-285750" algn="r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 sz="800" kern="120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741363" indent="-285750" algn="r" defTabSz="914400" rtl="0" eaLnBrk="1" latinLnBrk="0" hangingPunct="1">
                  <a:lnSpc>
                    <a:spcPct val="100000"/>
                  </a:lnSpc>
                  <a:spcBef>
                    <a:spcPts val="8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971550" indent="-285750" algn="r" defTabSz="914400" rtl="0" eaLnBrk="1" latinLnBrk="0" hangingPunct="1">
                  <a:lnSpc>
                    <a:spcPct val="100000"/>
                  </a:lnSpc>
                  <a:spcBef>
                    <a:spcPts val="800"/>
                  </a:spcBef>
                  <a:buFont typeface="Arial" panose="020B0604020202020204" pitchFamily="34" charset="0"/>
                  <a:buChar char="•"/>
                  <a:defRPr sz="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y and</a:t>
                </a:r>
                <a:endParaRPr lang="en-US" dirty="0"/>
              </a:p>
            </p:txBody>
          </p:sp>
        </mc:Choice>
        <mc:Fallback xmlns="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00A25A6D-1527-9749-FAE0-656E0B75E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899" y="3027263"/>
                <a:ext cx="1274885" cy="398944"/>
              </a:xfrm>
              <a:prstGeom prst="rect">
                <a:avLst/>
              </a:prstGeom>
              <a:blipFill>
                <a:blip r:embed="rId6"/>
                <a:stretch>
                  <a:fillRect t="-18462" r="-6220" b="-3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E91CC74-0B0A-38F0-CE81-B599C81ED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969837"/>
              </p:ext>
            </p:extLst>
          </p:nvPr>
        </p:nvGraphicFramePr>
        <p:xfrm>
          <a:off x="2805941" y="3002642"/>
          <a:ext cx="369824" cy="47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480" imgH="228600" progId="Equation.DSMT4">
                  <p:embed/>
                </p:oleObj>
              </mc:Choice>
              <mc:Fallback>
                <p:oleObj name="Equation" r:id="rId7" imgW="177480" imgH="2286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8E91CC74-0B0A-38F0-CE81-B599C81ED41E}"/>
                          </a:ext>
                          <a:ext uri="{C183D7F6-B498-43B3-948B-1728B52AA6E4}">
                            <adec:decorative xmlns:adec="http://schemas.microsoft.com/office/drawing/2017/decorative" val="1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05941" y="3002642"/>
                        <a:ext cx="369824" cy="475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5">
                <a:extLst>
                  <a:ext uri="{FF2B5EF4-FFF2-40B4-BE49-F238E27FC236}">
                    <a16:creationId xmlns:a16="http://schemas.microsoft.com/office/drawing/2014/main" id="{840E27FD-DFD7-D2BC-9698-73B251C77C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90853" y="3025391"/>
                <a:ext cx="5001261" cy="418666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2800" kern="120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344488" indent="-3429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517525" indent="-28575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741363" indent="-285750" algn="l" defTabSz="914400" rtl="0" eaLnBrk="1" latinLnBrk="0" hangingPunct="1">
                  <a:lnSpc>
                    <a:spcPct val="100000"/>
                  </a:lnSpc>
                  <a:spcBef>
                    <a:spcPts val="8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71550" indent="-285750" algn="l" defTabSz="914400" rtl="0" eaLnBrk="1" latinLnBrk="0" hangingPunct="1">
                  <a:lnSpc>
                    <a:spcPct val="100000"/>
                  </a:lnSpc>
                  <a:spcBef>
                    <a:spcPts val="8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 err="1">
                    <a:solidFill>
                      <a:prstClr val="black"/>
                    </a:solidFill>
                  </a:rPr>
                  <a:t>dy</a:t>
                </a:r>
                <a:r>
                  <a:rPr lang="en-US" sz="2400" dirty="0">
                    <a:solidFill>
                      <a:prstClr val="black"/>
                    </a:solidFill>
                  </a:rPr>
                  <a:t>/</a:t>
                </a:r>
                <a:r>
                  <a:rPr lang="en-US" sz="2400" dirty="0" err="1">
                    <a:solidFill>
                      <a:prstClr val="black"/>
                    </a:solidFill>
                  </a:rPr>
                  <a:t>dt.</a:t>
                </a:r>
                <a:r>
                  <a:rPr lang="en-US" sz="2400" dirty="0">
                    <a:solidFill>
                      <a:prstClr val="black"/>
                    </a:solidFill>
                  </a:rPr>
                  <a:t> Then the above equation can</a:t>
                </a:r>
                <a:endParaRPr lang="en-US" dirty="0"/>
              </a:p>
            </p:txBody>
          </p:sp>
        </mc:Choice>
        <mc:Fallback xmlns="">
          <p:sp>
            <p:nvSpPr>
              <p:cNvPr id="12" name="Content Placeholder 5">
                <a:extLst>
                  <a:ext uri="{FF2B5EF4-FFF2-40B4-BE49-F238E27FC236}">
                    <a16:creationId xmlns:a16="http://schemas.microsoft.com/office/drawing/2014/main" id="{840E27FD-DFD7-D2BC-9698-73B251C77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3" y="3025391"/>
                <a:ext cx="5001261" cy="418666"/>
              </a:xfrm>
              <a:prstGeom prst="rect">
                <a:avLst/>
              </a:prstGeom>
              <a:blipFill>
                <a:blip r:embed="rId9"/>
                <a:stretch>
                  <a:fillRect t="-15942" b="-24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87D298F0-C8E5-C210-AA26-A344D14C02A1}"/>
              </a:ext>
            </a:extLst>
          </p:cNvPr>
          <p:cNvSpPr txBox="1">
            <a:spLocks/>
          </p:cNvSpPr>
          <p:nvPr/>
        </p:nvSpPr>
        <p:spPr>
          <a:xfrm>
            <a:off x="373952" y="3396063"/>
            <a:ext cx="4088448" cy="40114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44488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17525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1363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1550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prstClr val="black"/>
                </a:solidFill>
              </a:rPr>
              <a:t>be expressed as two equations:</a:t>
            </a:r>
            <a:endParaRPr lang="en-US" dirty="0"/>
          </a:p>
        </p:txBody>
      </p:sp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667D9575-1DC2-E70D-61DC-87CA4017A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744069"/>
              </p:ext>
            </p:extLst>
          </p:nvPr>
        </p:nvGraphicFramePr>
        <p:xfrm>
          <a:off x="1269302" y="3868488"/>
          <a:ext cx="3302698" cy="1423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73120" imgH="634680" progId="Equation.DSMT4">
                  <p:embed/>
                </p:oleObj>
              </mc:Choice>
              <mc:Fallback>
                <p:oleObj name="Equation" r:id="rId10" imgW="1473120" imgH="634680" progId="Equation.DSMT4">
                  <p:embed/>
                  <p:pic>
                    <p:nvPicPr>
                      <p:cNvPr id="14" name="Object 5">
                        <a:extLst>
                          <a:ext uri="{FF2B5EF4-FFF2-40B4-BE49-F238E27FC236}">
                            <a16:creationId xmlns:a16="http://schemas.microsoft.com/office/drawing/2014/main" id="{667D9575-1DC2-E70D-61DC-87CA4017A264}"/>
                          </a:ext>
                          <a:ext uri="{C183D7F6-B498-43B3-948B-1728B52AA6E4}">
                            <adec:decorative xmlns:adec="http://schemas.microsoft.com/office/drawing/2017/decorative" val="1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302" y="3868488"/>
                        <a:ext cx="3302698" cy="1423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DD70D8C1-1C3C-FECA-A701-30ADF3951D6E}"/>
              </a:ext>
            </a:extLst>
          </p:cNvPr>
          <p:cNvSpPr txBox="1">
            <a:spLocks/>
          </p:cNvSpPr>
          <p:nvPr/>
        </p:nvSpPr>
        <p:spPr>
          <a:xfrm>
            <a:off x="373952" y="5382744"/>
            <a:ext cx="8458200" cy="6664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44488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17525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1363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1550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spcBef>
                <a:spcPct val="20000"/>
              </a:spcBef>
              <a:buFont typeface="Arial"/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This form is sometimes called the </a:t>
            </a:r>
            <a:r>
              <a:rPr lang="en-US" sz="2400" i="1" dirty="0">
                <a:solidFill>
                  <a:prstClr val="black"/>
                </a:solidFill>
              </a:rPr>
              <a:t>Cauchy form </a:t>
            </a:r>
            <a:r>
              <a:rPr lang="en-US" sz="2400" dirty="0">
                <a:solidFill>
                  <a:prstClr val="black"/>
                </a:solidFill>
              </a:rPr>
              <a:t>or the </a:t>
            </a:r>
            <a:r>
              <a:rPr lang="en-US" sz="2400" i="1" dirty="0">
                <a:solidFill>
                  <a:prstClr val="black"/>
                </a:solidFill>
              </a:rPr>
              <a:t>state-variable form.</a:t>
            </a:r>
          </a:p>
        </p:txBody>
      </p:sp>
    </p:spTree>
    <p:extLst>
      <p:ext uri="{BB962C8B-B14F-4D97-AF65-F5344CB8AC3E}">
        <p14:creationId xmlns:p14="http://schemas.microsoft.com/office/powerpoint/2010/main" val="1677207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926B-5F25-4897-9948-2BCA8A6C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to Higher-Order Equations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016CC1-23C8-4132-9CA6-6C92681170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9EE759CA-C214-5F1A-6DC6-604227A52C0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770890" y="1344215"/>
                <a:ext cx="7602220" cy="4769104"/>
              </a:xfrm>
            </p:spPr>
            <p:txBody>
              <a:bodyPr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Suppose that </a:t>
                </a: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f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(</a:t>
                </a: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t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</a:rPr>
                      <m:t>=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 sin </a:t>
                </a: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t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.  Then the required file is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function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xdot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 = example_1(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t,x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)</a:t>
                </a:r>
              </a:p>
              <a:p>
                <a:pPr lvl="1" indent="0" defTabSz="457200">
                  <a:spcBef>
                    <a:spcPts val="0"/>
                  </a:spcBef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xdot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(1) = x(2);</a:t>
                </a:r>
              </a:p>
              <a:p>
                <a:pPr lvl="1" indent="0" defTabSz="457200">
                  <a:spcBef>
                    <a:spcPts val="0"/>
                  </a:spcBef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xdot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(2) = (1/5)*(sin(t)-4*x(1)-7*x(2));</a:t>
                </a:r>
              </a:p>
              <a:p>
                <a:pPr lvl="1" indent="0" defTabSz="457200">
                  <a:spcBef>
                    <a:spcPts val="0"/>
                  </a:spcBef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xdot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 = [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xdot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(1);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xdot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(2)];</a:t>
                </a:r>
              </a:p>
              <a:p>
                <a:pPr lvl="1" indent="-284163" defTabSz="457200">
                  <a:spcBef>
                    <a:spcPts val="0"/>
                  </a:spcBef>
                  <a:buNone/>
                  <a:defRPr/>
                </a:pPr>
                <a:r>
                  <a:rPr lang="en-US" sz="1800" dirty="0">
                    <a:solidFill>
                      <a:prstClr val="black"/>
                    </a:solidFill>
                    <a:latin typeface="Courier Std" pitchFamily="49" charset="0"/>
                  </a:rPr>
                  <a:t>end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Std" pitchFamily="49" charset="0"/>
                  <a:ea typeface="+mn-ea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2400"/>
                  </a:spcBef>
                  <a:spcAft>
                    <a:spcPts val="60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Note that: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</a:rPr>
                  <a:t>xdot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</a:rPr>
                  <a:t>(1)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represents </a:t>
                </a:r>
                <a:r>
                  <a:rPr lang="en-US" sz="2800" i="1" dirty="0">
                    <a:solidFill>
                      <a:prstClr val="black"/>
                    </a:solidFill>
                  </a:rPr>
                  <a:t>dx</a:t>
                </a:r>
                <a:r>
                  <a:rPr lang="en-US" sz="2800" i="1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800" i="1" dirty="0">
                    <a:solidFill>
                      <a:prstClr val="black"/>
                    </a:solidFill>
                  </a:rPr>
                  <a:t>/dt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</a:rPr>
                  <a:t>xdot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</a:rPr>
                  <a:t>(2)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represents </a:t>
                </a:r>
                <a:r>
                  <a:rPr lang="en-US" sz="2800" i="1" dirty="0">
                    <a:solidFill>
                      <a:prstClr val="black"/>
                    </a:solidFill>
                  </a:rPr>
                  <a:t>dx</a:t>
                </a:r>
                <a:r>
                  <a:rPr lang="en-US" sz="2800" i="1" baseline="-25000" dirty="0">
                    <a:solidFill>
                      <a:prstClr val="black"/>
                    </a:solidFill>
                  </a:rPr>
                  <a:t>2</a:t>
                </a:r>
                <a:r>
                  <a:rPr lang="en-US" sz="2800" i="1" dirty="0">
                    <a:solidFill>
                      <a:prstClr val="black"/>
                    </a:solidFill>
                  </a:rPr>
                  <a:t>/dt</a:t>
                </a:r>
              </a:p>
              <a:p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</a:rPr>
                  <a:t>x(1)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represents x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and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</a:rPr>
                  <a:t>x(2)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represents </a:t>
                </a: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x</a:t>
                </a:r>
                <a:r>
                  <a:rPr kumimoji="0" lang="en-US" sz="2800" b="0" i="1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2</a:t>
                </a:r>
                <a:endParaRPr lang="en-US" sz="2800" i="1" baseline="-25000" dirty="0"/>
              </a:p>
              <a:p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:endParaRPr lang="en-US" sz="900" dirty="0"/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9EE759CA-C214-5F1A-6DC6-604227A52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770890" y="1344215"/>
                <a:ext cx="7602220" cy="4769104"/>
              </a:xfrm>
              <a:blipFill>
                <a:blip r:embed="rId2"/>
                <a:stretch>
                  <a:fillRect l="-160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96DD5B90-528D-7741-8796-24144816F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479819"/>
              </p:ext>
            </p:extLst>
          </p:nvPr>
        </p:nvGraphicFramePr>
        <p:xfrm>
          <a:off x="5842635" y="4224338"/>
          <a:ext cx="2530475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73120" imgH="634680" progId="Equation.DSMT4">
                  <p:embed/>
                </p:oleObj>
              </mc:Choice>
              <mc:Fallback>
                <p:oleObj name="Equation" r:id="rId3" imgW="1473120" imgH="63468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96DD5B90-528D-7741-8796-24144816FAD8}"/>
                          </a:ext>
                          <a:ext uri="{C183D7F6-B498-43B3-948B-1728B52AA6E4}">
                            <adec:decorative xmlns:adec="http://schemas.microsoft.com/office/drawing/2017/decorative" val="1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635" y="4224338"/>
                        <a:ext cx="2530475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8892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7AEB-7384-4F21-A8E1-252EB06E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to Higher-Order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A41D91-F113-4DA2-BD62-B03B9702D395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0" y="1032890"/>
                <a:ext cx="8639352" cy="831603"/>
              </a:xfrm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Suppose we want to solve the equation for 0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itchFamily="18" charset="2"/>
                    <a:ea typeface="+mn-ea"/>
                  </a:rPr>
                  <a:t>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t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itchFamily="18" charset="2"/>
                    <a:ea typeface="+mn-ea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6 with the initial conditions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Std" pitchFamily="49" charset="0"/>
                  <a:ea typeface="+mn-ea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A41D91-F113-4DA2-BD62-B03B9702D3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0" y="1032890"/>
                <a:ext cx="8639352" cy="831603"/>
              </a:xfrm>
              <a:blipFill>
                <a:blip r:embed="rId2"/>
                <a:stretch>
                  <a:fillRect l="-1059" t="-5839" b="-13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A561FDF-2896-4310-8B07-BAC3E7ED1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395876"/>
              </p:ext>
            </p:extLst>
          </p:nvPr>
        </p:nvGraphicFramePr>
        <p:xfrm>
          <a:off x="1727602" y="1427261"/>
          <a:ext cx="3143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A561FDF-2896-4310-8B07-BAC3E7ED17F6}"/>
                          </a:ext>
                          <a:ext uri="{C183D7F6-B498-43B3-948B-1728B52AA6E4}">
                            <adec:decorative xmlns:adec="http://schemas.microsoft.com/office/drawing/2017/decorative" val="1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7602" y="1427261"/>
                        <a:ext cx="314325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D2F1F4B-DA75-4D1B-849F-187498B1C8E6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1909132" y="1443241"/>
                <a:ext cx="1219200" cy="443477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(0)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</a:rPr>
                      <m:t>=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itchFamily="18" charset="2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3, 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D2F1F4B-DA75-4D1B-849F-187498B1C8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1909132" y="1443241"/>
                <a:ext cx="1219200" cy="443477"/>
              </a:xfrm>
              <a:blipFill>
                <a:blip r:embed="rId5"/>
                <a:stretch>
                  <a:fillRect l="-7500" t="-19178" r="-8000" b="-26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19882DC-2010-49E7-874B-AF0A653B5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284232"/>
              </p:ext>
            </p:extLst>
          </p:nvPr>
        </p:nvGraphicFramePr>
        <p:xfrm>
          <a:off x="3006412" y="1427261"/>
          <a:ext cx="3429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119882DC-2010-49E7-874B-AF0A653B54F3}"/>
                          </a:ext>
                          <a:ext uri="{C183D7F6-B498-43B3-948B-1728B52AA6E4}">
                            <adec:decorative xmlns:adec="http://schemas.microsoft.com/office/drawing/2017/decorative" val="1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06412" y="1427261"/>
                        <a:ext cx="342900" cy="47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3432BFB-E9DE-4D43-A3E2-5584ACFD4912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3217074" y="1394593"/>
                <a:ext cx="4295775" cy="469900"/>
              </a:xfrm>
            </p:spPr>
            <p:txBody>
              <a:bodyPr/>
              <a:lstStyle/>
              <a:p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(0)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</a:rPr>
                      <m:t>=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itchFamily="18" charset="2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9 and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</a:rPr>
                      <m:t>=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sin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. Then the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3432BFB-E9DE-4D43-A3E2-5584ACFD49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3217074" y="1394593"/>
                <a:ext cx="4295775" cy="469900"/>
              </a:xfrm>
              <a:blipFill>
                <a:blip r:embed="rId8"/>
                <a:stretch>
                  <a:fillRect l="-2273" t="-1039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8C15E-3317-4532-8F27-7D2963E5AD9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0" y="1762125"/>
            <a:ext cx="8458200" cy="831603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initial condition for the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vector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Times New Roman" panose="02020603050405020304" pitchFamily="18" charset="0"/>
              </a:rPr>
              <a:t>[3, 9]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To use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Times New Roman" panose="02020603050405020304" pitchFamily="18" charset="0"/>
              </a:rPr>
              <a:t>ode45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you type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Times New Roman" panose="02020603050405020304" pitchFamily="18" charset="0"/>
              </a:rPr>
              <a:t>[t, x] = ode45(@example_1, [0, 6], [3, 9]);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Std" pitchFamily="49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F118874-634A-4C29-87A0-80C7F233B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23</a:t>
            </a:fld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68B91BD-6609-2E3E-1074-F2657DC4CAE6}"/>
              </a:ext>
            </a:extLst>
          </p:cNvPr>
          <p:cNvSpPr txBox="1">
            <a:spLocks/>
          </p:cNvSpPr>
          <p:nvPr/>
        </p:nvSpPr>
        <p:spPr>
          <a:xfrm>
            <a:off x="342900" y="2761127"/>
            <a:ext cx="7981950" cy="1261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44488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17525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1363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1550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spcBef>
                <a:spcPts val="1200"/>
              </a:spcBef>
              <a:spcAft>
                <a:spcPts val="1200"/>
              </a:spcAft>
              <a:buFont typeface="Arial"/>
              <a:buNone/>
              <a:defRPr/>
            </a:pPr>
            <a:r>
              <a:rPr lang="en-US">
                <a:solidFill>
                  <a:prstClr val="black"/>
                </a:solidFill>
              </a:rPr>
              <a:t>Each row in the vector </a:t>
            </a:r>
            <a:r>
              <a:rPr lang="en-US">
                <a:solidFill>
                  <a:prstClr val="black"/>
                </a:solidFill>
                <a:latin typeface="Courier Std" pitchFamily="49" charset="0"/>
              </a:rPr>
              <a:t>x</a:t>
            </a:r>
            <a:r>
              <a:rPr lang="en-US">
                <a:solidFill>
                  <a:prstClr val="black"/>
                </a:solidFill>
              </a:rPr>
              <a:t> corresponds to a time returned in     the column vector </a:t>
            </a:r>
            <a:r>
              <a:rPr lang="en-US">
                <a:solidFill>
                  <a:prstClr val="black"/>
                </a:solidFill>
                <a:latin typeface="Courier New" pitchFamily="49" charset="0"/>
              </a:rPr>
              <a:t>t</a:t>
            </a:r>
            <a:r>
              <a:rPr lang="en-US">
                <a:solidFill>
                  <a:prstClr val="black"/>
                </a:solidFill>
              </a:rPr>
              <a:t>.  If you type </a:t>
            </a:r>
            <a:r>
              <a:rPr lang="en-US">
                <a:solidFill>
                  <a:prstClr val="black"/>
                </a:solidFill>
                <a:latin typeface="Courier Std" pitchFamily="49" charset="0"/>
              </a:rPr>
              <a:t>plot(t,x)</a:t>
            </a:r>
            <a:r>
              <a:rPr lang="en-US">
                <a:solidFill>
                  <a:prstClr val="black"/>
                </a:solidFill>
              </a:rPr>
              <a:t>, you will obtain a plot of both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E643F874-A525-B424-9FA6-43D38287E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043519"/>
              </p:ext>
            </p:extLst>
          </p:nvPr>
        </p:nvGraphicFramePr>
        <p:xfrm>
          <a:off x="2110806" y="3522209"/>
          <a:ext cx="3143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E643F874-A525-B424-9FA6-43D38287EB90}"/>
                          </a:ext>
                          <a:ext uri="{C183D7F6-B498-43B3-948B-1728B52AA6E4}">
                            <adec:decorative xmlns:adec="http://schemas.microsoft.com/office/drawing/2017/decorative" val="1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0806" y="3522209"/>
                        <a:ext cx="314325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CB5851F4-F647-C89C-28D8-C82DA478AE7C}"/>
              </a:ext>
            </a:extLst>
          </p:cNvPr>
          <p:cNvSpPr txBox="1">
            <a:spLocks/>
          </p:cNvSpPr>
          <p:nvPr/>
        </p:nvSpPr>
        <p:spPr>
          <a:xfrm>
            <a:off x="2366412" y="3495222"/>
            <a:ext cx="638175" cy="469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44488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17525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1363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1550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prstClr val="black"/>
                </a:solidFill>
              </a:rPr>
              <a:t>and</a:t>
            </a:r>
            <a:endParaRPr lang="en-US" dirty="0"/>
          </a:p>
        </p:txBody>
      </p: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EE8AE4A5-0722-8473-AE38-8F40172F1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8502"/>
              </p:ext>
            </p:extLst>
          </p:nvPr>
        </p:nvGraphicFramePr>
        <p:xfrm>
          <a:off x="2927132" y="3519828"/>
          <a:ext cx="3429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228600" progId="Equation.DSMT4">
                  <p:embed/>
                </p:oleObj>
              </mc:Choice>
              <mc:Fallback>
                <p:oleObj name="Equation" r:id="rId10" imgW="164880" imgH="228600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EE8AE4A5-0722-8473-AE38-8F40172F189B}"/>
                          </a:ext>
                          <a:ext uri="{C183D7F6-B498-43B3-948B-1728B52AA6E4}">
                            <adec:decorative xmlns:adec="http://schemas.microsoft.com/office/drawing/2017/decorative" val="1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7132" y="3519828"/>
                        <a:ext cx="342900" cy="47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Content Placeholder 4">
            <a:extLst>
              <a:ext uri="{FF2B5EF4-FFF2-40B4-BE49-F238E27FC236}">
                <a16:creationId xmlns:a16="http://schemas.microsoft.com/office/drawing/2014/main" id="{5B9747FC-71DE-593B-A2C3-CC8D79FD0E31}"/>
              </a:ext>
            </a:extLst>
          </p:cNvPr>
          <p:cNvSpPr txBox="1">
            <a:spLocks/>
          </p:cNvSpPr>
          <p:nvPr/>
        </p:nvSpPr>
        <p:spPr>
          <a:xfrm>
            <a:off x="3190485" y="3495222"/>
            <a:ext cx="1276350" cy="469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44488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17525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1363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1550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spcBef>
                <a:spcPts val="1200"/>
              </a:spcBef>
              <a:spcAft>
                <a:spcPts val="1200"/>
              </a:spcAft>
              <a:buFont typeface="Arial"/>
              <a:buNone/>
              <a:defRPr/>
            </a:pPr>
            <a:r>
              <a:rPr lang="en-US">
                <a:solidFill>
                  <a:prstClr val="black"/>
                </a:solidFill>
              </a:rPr>
              <a:t>versus </a:t>
            </a:r>
            <a:r>
              <a:rPr lang="en-US" i="1">
                <a:solidFill>
                  <a:prstClr val="black"/>
                </a:solidFill>
              </a:rPr>
              <a:t>t</a:t>
            </a:r>
            <a:r>
              <a:rPr lang="en-US">
                <a:solidFill>
                  <a:prstClr val="black"/>
                </a:solidFill>
              </a:rPr>
              <a:t>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895858DA-1914-4679-781A-B2507F3E3F23}"/>
              </a:ext>
            </a:extLst>
          </p:cNvPr>
          <p:cNvSpPr txBox="1">
            <a:spLocks/>
          </p:cNvSpPr>
          <p:nvPr/>
        </p:nvSpPr>
        <p:spPr>
          <a:xfrm>
            <a:off x="342900" y="4159417"/>
            <a:ext cx="7400925" cy="876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44488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17525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1363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1550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prstClr val="black"/>
                </a:solidFill>
              </a:rPr>
              <a:t>Note that </a:t>
            </a:r>
            <a:r>
              <a:rPr lang="en-US">
                <a:solidFill>
                  <a:prstClr val="black"/>
                </a:solidFill>
                <a:latin typeface="Courier Std" pitchFamily="49" charset="0"/>
              </a:rPr>
              <a:t>x</a:t>
            </a:r>
            <a:r>
              <a:rPr lang="en-US">
                <a:solidFill>
                  <a:prstClr val="black"/>
                </a:solidFill>
              </a:rPr>
              <a:t> is a matrix with two columns; the first column contains the values of</a:t>
            </a:r>
            <a:endParaRPr lang="en-US" dirty="0"/>
          </a:p>
        </p:txBody>
      </p:sp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D5FDDEE1-79CE-C67D-3747-6FC446B5C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069814"/>
              </p:ext>
            </p:extLst>
          </p:nvPr>
        </p:nvGraphicFramePr>
        <p:xfrm>
          <a:off x="3122916" y="4556580"/>
          <a:ext cx="3143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2280" imgH="228600" progId="Equation.DSMT4">
                  <p:embed/>
                </p:oleObj>
              </mc:Choice>
              <mc:Fallback>
                <p:oleObj name="Equation" r:id="rId11" imgW="152280" imgH="228600" progId="Equation.DSMT4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D5FDDEE1-79CE-C67D-3747-6FC446B5CE89}"/>
                          </a:ext>
                          <a:ext uri="{C183D7F6-B498-43B3-948B-1728B52AA6E4}">
                            <adec:decorative xmlns:adec="http://schemas.microsoft.com/office/drawing/2017/decorative" val="1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2916" y="4556580"/>
                        <a:ext cx="314325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Content Placeholder 6">
            <a:extLst>
              <a:ext uri="{FF2B5EF4-FFF2-40B4-BE49-F238E27FC236}">
                <a16:creationId xmlns:a16="http://schemas.microsoft.com/office/drawing/2014/main" id="{05EDAB79-D430-02B8-A20E-98116761613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75186" y="4528005"/>
            <a:ext cx="4343400" cy="469900"/>
          </a:xfrm>
        </p:spPr>
        <p:txBody>
          <a:bodyPr/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 the various times generated by</a:t>
            </a:r>
            <a:endParaRPr lang="en-US" dirty="0"/>
          </a:p>
        </p:txBody>
      </p:sp>
      <p:sp>
        <p:nvSpPr>
          <p:cNvPr id="34" name="Content Placeholder 7">
            <a:extLst>
              <a:ext uri="{FF2B5EF4-FFF2-40B4-BE49-F238E27FC236}">
                <a16:creationId xmlns:a16="http://schemas.microsoft.com/office/drawing/2014/main" id="{7C426F9C-9270-6C99-6245-DD02C49B9DD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42900" y="4891671"/>
            <a:ext cx="6657975" cy="469900"/>
          </a:xfrm>
        </p:spPr>
        <p:txBody>
          <a:bodyPr/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solver. The second column contains the values of</a:t>
            </a:r>
            <a:endParaRPr lang="en-US" dirty="0"/>
          </a:p>
        </p:txBody>
      </p:sp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E35154B2-1406-A121-7958-6D84B418A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938519"/>
              </p:ext>
            </p:extLst>
          </p:nvPr>
        </p:nvGraphicFramePr>
        <p:xfrm>
          <a:off x="6900322" y="4919904"/>
          <a:ext cx="4222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3040" imgH="228600" progId="Equation.DSMT4">
                  <p:embed/>
                </p:oleObj>
              </mc:Choice>
              <mc:Fallback>
                <p:oleObj name="Equation" r:id="rId12" imgW="203040" imgH="228600" progId="Equation.DSMT4">
                  <p:embed/>
                  <p:pic>
                    <p:nvPicPr>
                      <p:cNvPr id="35" name="Object 34">
                        <a:extLst>
                          <a:ext uri="{FF2B5EF4-FFF2-40B4-BE49-F238E27FC236}">
                            <a16:creationId xmlns:a16="http://schemas.microsoft.com/office/drawing/2014/main" id="{E35154B2-1406-A121-7958-6D84B418A939}"/>
                          </a:ext>
                          <a:ext uri="{C183D7F6-B498-43B3-948B-1728B52AA6E4}">
                            <adec:decorative xmlns:adec="http://schemas.microsoft.com/office/drawing/2017/decorative" val="1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900322" y="4919904"/>
                        <a:ext cx="422275" cy="47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Content Placeholder 8">
            <a:extLst>
              <a:ext uri="{FF2B5EF4-FFF2-40B4-BE49-F238E27FC236}">
                <a16:creationId xmlns:a16="http://schemas.microsoft.com/office/drawing/2014/main" id="{0AAFB427-AB02-6F6D-CBAE-974DDC537986}"/>
              </a:ext>
            </a:extLst>
          </p:cNvPr>
          <p:cNvSpPr txBox="1">
            <a:spLocks/>
          </p:cNvSpPr>
          <p:nvPr/>
        </p:nvSpPr>
        <p:spPr>
          <a:xfrm>
            <a:off x="342900" y="5542082"/>
            <a:ext cx="2495550" cy="5041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44488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9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17525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9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1363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71550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prstClr val="black"/>
                </a:solidFill>
              </a:rPr>
              <a:t>Thus, to plot only</a:t>
            </a:r>
            <a:endParaRPr lang="en-US" dirty="0"/>
          </a:p>
        </p:txBody>
      </p:sp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959A05F9-951E-F319-8C67-725237EE2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95285"/>
              </p:ext>
            </p:extLst>
          </p:nvPr>
        </p:nvGraphicFramePr>
        <p:xfrm>
          <a:off x="2650173" y="5556016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03040" imgH="228600" progId="Equation.DSMT4">
                  <p:embed/>
                </p:oleObj>
              </mc:Choice>
              <mc:Fallback>
                <p:oleObj name="Equation" r:id="rId14" imgW="203040" imgH="22860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959A05F9-951E-F319-8C67-725237EE2DD0}"/>
                          </a:ext>
                          <a:ext uri="{C183D7F6-B498-43B3-948B-1728B52AA6E4}">
                            <adec:decorative xmlns:adec="http://schemas.microsoft.com/office/drawing/2017/decorative" val="1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650173" y="5556016"/>
                        <a:ext cx="4191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Content Placeholder 9">
            <a:extLst>
              <a:ext uri="{FF2B5EF4-FFF2-40B4-BE49-F238E27FC236}">
                <a16:creationId xmlns:a16="http://schemas.microsoft.com/office/drawing/2014/main" id="{6D2F98FB-AF36-2475-D5DB-77B67574FEAE}"/>
              </a:ext>
            </a:extLst>
          </p:cNvPr>
          <p:cNvSpPr txBox="1">
            <a:spLocks/>
          </p:cNvSpPr>
          <p:nvPr/>
        </p:nvSpPr>
        <p:spPr>
          <a:xfrm>
            <a:off x="2966185" y="5557436"/>
            <a:ext cx="3636639" cy="5363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44488" indent="-342900" algn="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8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17525" indent="-285750" algn="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8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1363" indent="-285750" algn="r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71550" indent="-285750" algn="r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prstClr val="black"/>
                </a:solidFill>
              </a:rPr>
              <a:t>type </a:t>
            </a:r>
            <a:r>
              <a:rPr lang="en-US" sz="2400" dirty="0">
                <a:solidFill>
                  <a:prstClr val="black"/>
                </a:solidFill>
                <a:latin typeface="Courier Std" pitchFamily="49" charset="0"/>
              </a:rPr>
              <a:t>plot(</a:t>
            </a:r>
            <a:r>
              <a:rPr lang="en-US" sz="2400" dirty="0" err="1">
                <a:solidFill>
                  <a:prstClr val="black"/>
                </a:solidFill>
                <a:latin typeface="Courier Std" pitchFamily="49" charset="0"/>
              </a:rPr>
              <a:t>t,x</a:t>
            </a:r>
            <a:r>
              <a:rPr lang="en-US" sz="2400" dirty="0">
                <a:solidFill>
                  <a:prstClr val="black"/>
                </a:solidFill>
                <a:latin typeface="Courier Std" pitchFamily="49" charset="0"/>
              </a:rPr>
              <a:t>(:,1))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50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A466-BF15-4E01-9903-7A3DB799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to Higher-Order Equations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4DBEB9A-2ED4-40E8-8C39-CF12BE245A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24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C70655-4157-22E9-E105-FC85CD889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37" y="1462722"/>
            <a:ext cx="58007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54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0FF0-029C-4391-9812-6D74E720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Pendulum Example - Nonlinear Model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D11F0-3296-478D-B767-7FE7A9B927E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499616"/>
            <a:ext cx="8458200" cy="489857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 model is nonlinear and is</a:t>
            </a:r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EA83D491-72AA-4992-97DC-976E2E57C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305090"/>
              </p:ext>
            </p:extLst>
          </p:nvPr>
        </p:nvGraphicFramePr>
        <p:xfrm>
          <a:off x="2057400" y="2211387"/>
          <a:ext cx="3048000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000" imgH="393480" progId="Equation.DSMT4">
                  <p:embed/>
                </p:oleObj>
              </mc:Choice>
              <mc:Fallback>
                <p:oleObj name="Equation" r:id="rId2" imgW="927000" imgH="393480" progId="Equation.DSMT4">
                  <p:embed/>
                  <p:pic>
                    <p:nvPicPr>
                      <p:cNvPr id="8" name="Object 3">
                        <a:extLst>
                          <a:ext uri="{FF2B5EF4-FFF2-40B4-BE49-F238E27FC236}">
                            <a16:creationId xmlns:a16="http://schemas.microsoft.com/office/drawing/2014/main" id="{EA83D491-72AA-4992-97DC-976E2E57CB14}"/>
                          </a:ext>
                          <a:ext uri="{C183D7F6-B498-43B3-948B-1728B52AA6E4}">
                            <adec:decorative xmlns:adec="http://schemas.microsoft.com/office/drawing/2017/decorative" val="1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211387"/>
                        <a:ext cx="3048000" cy="129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B5FDF-41A8-4478-8086-880404A1AD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3798278"/>
            <a:ext cx="8458200" cy="489857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It must be rewritten as follows to use ode45.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E340A13-13E2-49B3-9415-3F7CC737E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793348"/>
              </p:ext>
            </p:extLst>
          </p:nvPr>
        </p:nvGraphicFramePr>
        <p:xfrm>
          <a:off x="1971675" y="4540250"/>
          <a:ext cx="2897188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01440" imgH="634680" progId="Equation.DSMT4">
                  <p:embed/>
                </p:oleObj>
              </mc:Choice>
              <mc:Fallback>
                <p:oleObj name="Equation" r:id="rId4" imgW="901440" imgH="63468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3E340A13-13E2-49B3-9415-3F7CC737E32B}"/>
                          </a:ext>
                          <a:ext uri="{C183D7F6-B498-43B3-948B-1728B52AA6E4}">
                            <adec:decorative xmlns:adec="http://schemas.microsoft.com/office/drawing/2017/decorative" val="1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4540250"/>
                        <a:ext cx="2897188" cy="170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5B90B-6420-4DD9-B677-D6673B0225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25</a:t>
            </a:fld>
            <a:endParaRPr lang="en-US" dirty="0"/>
          </a:p>
        </p:txBody>
      </p:sp>
      <p:pic>
        <p:nvPicPr>
          <p:cNvPr id="10" name="Picture 9" descr="A pendulum shows a concentrated mass, m attached to a rod of length, L. The angle between the length vector and the force due to gravity, g is theta.">
            <a:extLst>
              <a:ext uri="{FF2B5EF4-FFF2-40B4-BE49-F238E27FC236}">
                <a16:creationId xmlns:a16="http://schemas.microsoft.com/office/drawing/2014/main" id="{352F3525-C49E-53A9-01D5-19398275FBF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5"/>
          <a:stretch/>
        </p:blipFill>
        <p:spPr>
          <a:xfrm>
            <a:off x="5850865" y="1344168"/>
            <a:ext cx="2471469" cy="283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18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98C9-378A-41FB-8618-14AA8B043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68" y="134979"/>
            <a:ext cx="8458200" cy="505101"/>
          </a:xfrm>
        </p:spPr>
        <p:txBody>
          <a:bodyPr>
            <a:normAutofit fontScale="90000"/>
          </a:bodyPr>
          <a:lstStyle/>
          <a:p>
            <a:r>
              <a:rPr lang="en-US" dirty="0"/>
              <a:t>Nonlinear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094A07-1AED-4C7E-ACC3-1522B99B5BF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39102" y="640080"/>
                <a:ext cx="8283512" cy="5129151"/>
              </a:xfrm>
            </p:spPr>
            <p:txBody>
              <a:bodyPr>
                <a:normAutofit/>
              </a:bodyPr>
              <a:lstStyle/>
              <a:p>
                <a:pPr marL="0" marR="0" lvl="0" indent="0" algn="l" defTabSz="2286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Create the following function file.  Note how we can express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Courier New" pitchFamily="49" charset="0"/>
                  </a:rPr>
                  <a:t>xdot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Courier New" pitchFamily="49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as a vector in one line, instead of two.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lang="en-US" dirty="0">
                  <a:solidFill>
                    <a:prstClr val="black"/>
                  </a:solidFill>
                  <a:cs typeface="Courier New" pitchFamily="49" charset="0"/>
                </a:endParaRPr>
              </a:p>
              <a:p>
                <a:pPr lvl="0" defTabSz="457200">
                  <a:spcAft>
                    <a:spcPts val="600"/>
                  </a:spcAft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Courier New" pitchFamily="49" charset="0"/>
                  </a:rPr>
                  <a:t>The file is called as follows. The vectors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Courier New" pitchFamily="49" charset="0"/>
                  </a:rPr>
                  <a:t> ta and </a:t>
                </a:r>
                <a:r>
                  <a:rPr kumimoji="0" lang="en-US" sz="2400" b="0" i="0" u="none" strike="noStrike" kern="1200" cap="none" spc="0" normalizeH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Courier New" pitchFamily="49" charset="0"/>
                  </a:rPr>
                  <a:t>xa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Courier New" pitchFamily="49" charset="0"/>
                  </a:rPr>
                  <a:t> contain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Courier New" pitchFamily="49" charset="0"/>
                  </a:rPr>
                  <a:t> the  results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Courier New" pitchFamily="49" charset="0"/>
                  </a:rPr>
                  <a:t> </a:t>
                </a:r>
                <a:r>
                  <a:rPr kumimoji="0" lang="en-US" sz="2400" b="0" i="0" u="none" strike="noStrike" kern="1200" cap="none" spc="0" normalizeH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Courier New" pitchFamily="49" charset="0"/>
                  </a:rPr>
                  <a:t>fo</a:t>
                </a:r>
                <a:r>
                  <a:rPr lang="en-US" dirty="0">
                    <a:solidFill>
                      <a:prstClr val="black"/>
                    </a:solidFill>
                    <a:cs typeface="Courier New" pitchFamily="49" charset="0"/>
                  </a:rPr>
                  <a:t>r the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Courier New" pitchFamily="49" charset="0"/>
                  </a:rPr>
                  <a:t>case where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Courier New" pitchFamily="49" charset="0"/>
                  </a:rPr>
                  <a:t>θ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Courier New" pitchFamily="49" charset="0"/>
                  </a:rPr>
                  <a:t>(0)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Courier New" pitchFamily="49" charset="0"/>
                      </a:rPr>
                      <m:t>=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Courier New" pitchFamily="49" charset="0"/>
                  </a:rPr>
                  <a:t>0.5. </a:t>
                </a:r>
                <a:r>
                  <a:rPr lang="en-US" dirty="0">
                    <a:solidFill>
                      <a:prstClr val="black"/>
                    </a:solidFill>
                    <a:cs typeface="Courier New" pitchFamily="49" charset="0"/>
                  </a:rPr>
                  <a:t>The vectors tb and </a:t>
                </a:r>
                <a:r>
                  <a:rPr lang="en-US" dirty="0" err="1">
                    <a:solidFill>
                      <a:prstClr val="black"/>
                    </a:solidFill>
                    <a:cs typeface="Courier New" pitchFamily="49" charset="0"/>
                  </a:rPr>
                  <a:t>xb</a:t>
                </a:r>
                <a:r>
                  <a:rPr lang="en-US" dirty="0">
                    <a:solidFill>
                      <a:prstClr val="black"/>
                    </a:solidFill>
                    <a:cs typeface="Courier New" pitchFamily="49" charset="0"/>
                  </a:rPr>
                  <a:t> contain the results for </a:t>
                </a:r>
                <a:r>
                  <a:rPr lang="en-US" i="1" dirty="0">
                    <a:solidFill>
                      <a:prstClr val="black"/>
                    </a:solidFill>
                    <a:cs typeface="Courier New" pitchFamily="49" charset="0"/>
                  </a:rPr>
                  <a:t>θ</a:t>
                </a:r>
                <a:r>
                  <a:rPr lang="en-US" dirty="0">
                    <a:solidFill>
                      <a:prstClr val="black"/>
                    </a:solidFill>
                    <a:cs typeface="Courier New" pitchFamily="49" charset="0"/>
                  </a:rPr>
                  <a:t>(0)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cs typeface="Courier New" pitchFamily="49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cs typeface="Courier New" pitchFamily="49" charset="0"/>
                  </a:rPr>
                  <a:t>0.8pi.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Courier New" pitchFamily="49" charset="0"/>
                  </a:rPr>
                  <a:t> In both cases</a:t>
                </a:r>
                <a:r>
                  <a:rPr lang="en-US" dirty="0">
                    <a:solidFill>
                      <a:prstClr val="black"/>
                    </a:solidFill>
                    <a:cs typeface="Courier New" pitchFamily="49" charset="0"/>
                  </a:rPr>
                  <a:t>, 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Courier New" pitchFamily="49" charset="0"/>
                  </a:rPr>
                  <a:t>he initial angular velocity is zero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acc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Courier New" pitchFamily="49" charset="0"/>
                  </a:rPr>
                  <a:t>(0).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Courier New" pitchFamily="49" charset="0"/>
                  </a:rPr>
                  <a:t>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lang="en-US" dirty="0">
                  <a:solidFill>
                    <a:prstClr val="black"/>
                  </a:solidFill>
                  <a:cs typeface="Courier New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094A07-1AED-4C7E-ACC3-1522B99B5B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39102" y="640080"/>
                <a:ext cx="8283512" cy="5129151"/>
              </a:xfrm>
              <a:blipFill>
                <a:blip r:embed="rId2"/>
                <a:stretch>
                  <a:fillRect l="-1104" t="-951" r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B79F3-3E72-42F8-99DA-3338180382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C40CD-3FE9-F71B-B970-CA76CE58D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919" y="1391920"/>
            <a:ext cx="3725948" cy="12608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F9CE14-C780-0ECD-98B7-5EF16E459A27}"/>
              </a:ext>
            </a:extLst>
          </p:cNvPr>
          <p:cNvSpPr txBox="1"/>
          <p:nvPr/>
        </p:nvSpPr>
        <p:spPr>
          <a:xfrm>
            <a:off x="621386" y="4205238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Pendulum Example - Non-linear Model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[</a:t>
            </a:r>
            <a:r>
              <a:rPr lang="en-US" sz="1800" b="0" i="0" dirty="0" err="1">
                <a:effectLst/>
                <a:latin typeface="Menlo"/>
              </a:rPr>
              <a:t>ta,xa</a:t>
            </a:r>
            <a:r>
              <a:rPr lang="en-US" sz="1800" b="0" i="0" dirty="0">
                <a:effectLst/>
                <a:latin typeface="Menlo"/>
              </a:rPr>
              <a:t>] = ode45(@pendulum, [0,5],[0.5,0]);</a:t>
            </a:r>
          </a:p>
          <a:p>
            <a:r>
              <a:rPr lang="en-US" sz="1800" b="0" i="0" dirty="0">
                <a:effectLst/>
                <a:latin typeface="Menlo"/>
              </a:rPr>
              <a:t>[</a:t>
            </a:r>
            <a:r>
              <a:rPr lang="en-US" sz="1800" b="0" i="0" dirty="0" err="1">
                <a:effectLst/>
                <a:latin typeface="Menlo"/>
              </a:rPr>
              <a:t>tb,xb</a:t>
            </a:r>
            <a:r>
              <a:rPr lang="en-US" sz="1800" b="0" i="0" dirty="0">
                <a:effectLst/>
                <a:latin typeface="Menlo"/>
              </a:rPr>
              <a:t>] = ode45(@pendulum, [0,5],[0.8*pi 0]);</a:t>
            </a:r>
          </a:p>
          <a:p>
            <a:r>
              <a:rPr lang="en-US" sz="1800" b="0" i="0" dirty="0">
                <a:effectLst/>
                <a:latin typeface="Menlo"/>
              </a:rPr>
              <a:t>plot(</a:t>
            </a:r>
            <a:r>
              <a:rPr lang="en-US" sz="1800" b="0" i="0" dirty="0" err="1">
                <a:effectLst/>
                <a:latin typeface="Menlo"/>
              </a:rPr>
              <a:t>ta,xa</a:t>
            </a:r>
            <a:r>
              <a:rPr lang="en-US" sz="1800" b="0" i="0" dirty="0">
                <a:effectLst/>
                <a:latin typeface="Menlo"/>
              </a:rPr>
              <a:t>(:,1),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'r'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 err="1">
                <a:effectLst/>
                <a:latin typeface="Menlo"/>
              </a:rPr>
              <a:t>tb,xb</a:t>
            </a:r>
            <a:r>
              <a:rPr lang="en-US" sz="1800" b="0" i="0" dirty="0">
                <a:effectLst/>
                <a:latin typeface="Menlo"/>
              </a:rPr>
              <a:t>(:,1),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n-US" sz="1800" b="0" i="0" dirty="0">
                <a:effectLst/>
                <a:latin typeface="Menlo"/>
              </a:rPr>
              <a:t>)</a:t>
            </a:r>
          </a:p>
          <a:p>
            <a:r>
              <a:rPr lang="en-US" sz="1800" b="0" i="0" dirty="0" err="1">
                <a:effectLst/>
                <a:latin typeface="Menlo"/>
              </a:rPr>
              <a:t>xlabel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'Time(s)'</a:t>
            </a:r>
            <a:r>
              <a:rPr lang="en-US" sz="1800" b="0" i="0" dirty="0">
                <a:effectLst/>
                <a:latin typeface="Menlo"/>
              </a:rPr>
              <a:t>)</a:t>
            </a:r>
          </a:p>
          <a:p>
            <a:r>
              <a:rPr lang="en-US" sz="1800" b="0" i="0" dirty="0" err="1">
                <a:effectLst/>
                <a:latin typeface="Menlo"/>
              </a:rPr>
              <a:t>ylabel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'Angle(rad)'</a:t>
            </a:r>
            <a:r>
              <a:rPr lang="en-US" sz="1800" b="0" i="0" dirty="0">
                <a:effectLst/>
                <a:latin typeface="Menlo"/>
              </a:rPr>
              <a:t>)</a:t>
            </a:r>
          </a:p>
          <a:p>
            <a:r>
              <a:rPr lang="en-US" sz="1800" b="0" i="0" dirty="0" err="1">
                <a:effectLst/>
                <a:latin typeface="Menlo"/>
              </a:rPr>
              <a:t>gtext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'case1'</a:t>
            </a:r>
            <a:r>
              <a:rPr lang="en-US" sz="1800" b="0" i="0" dirty="0">
                <a:effectLst/>
                <a:latin typeface="Menlo"/>
              </a:rPr>
              <a:t>)</a:t>
            </a:r>
          </a:p>
          <a:p>
            <a:r>
              <a:rPr lang="en-US" sz="1800" b="0" i="0" dirty="0" err="1">
                <a:effectLst/>
                <a:latin typeface="Menlo"/>
              </a:rPr>
              <a:t>gtext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'case2'</a:t>
            </a:r>
            <a:r>
              <a:rPr lang="en-US" sz="1800" b="0" i="0" dirty="0">
                <a:effectLst/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4773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3326-7DE7-44ED-834B-AD78E397F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40" y="134979"/>
            <a:ext cx="7766120" cy="1207008"/>
          </a:xfrm>
        </p:spPr>
        <p:txBody>
          <a:bodyPr/>
          <a:lstStyle/>
          <a:p>
            <a:r>
              <a:rPr lang="en-US" dirty="0"/>
              <a:t>The Pendulum Angle as a Function of Time for Two Starting Positions</a:t>
            </a:r>
          </a:p>
        </p:txBody>
      </p:sp>
      <p:sp>
        <p:nvSpPr>
          <p:cNvPr id="5" name="Text Placeholder 4" hidden="1">
            <a:extLst>
              <a:ext uri="{FF2B5EF4-FFF2-40B4-BE49-F238E27FC236}">
                <a16:creationId xmlns:a16="http://schemas.microsoft.com/office/drawing/2014/main" id="{F286BFA9-3325-4A20-A855-F62D0F5883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7697E-6835-4363-85F7-94667AB89B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258A3-98E1-8C47-7577-2AB39A177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1341987"/>
            <a:ext cx="59817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47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661A-4991-4EE5-B707-8CCAE3DB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Mass and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6CD92-196C-483F-AAF4-EC08A43E303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502230"/>
            <a:ext cx="7866603" cy="919424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 mass and spring with viscous surface friction. Its equation of motion is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A4BBE4A0-D1FC-4128-8332-11B0FCE92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493104"/>
              </p:ext>
            </p:extLst>
          </p:nvPr>
        </p:nvGraphicFramePr>
        <p:xfrm>
          <a:off x="2781300" y="2106613"/>
          <a:ext cx="3581400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760" imgH="215640" progId="Equation.DSMT4">
                  <p:embed/>
                </p:oleObj>
              </mc:Choice>
              <mc:Fallback>
                <p:oleObj name="Equation" r:id="rId2" imgW="1193760" imgH="215640" progId="Equation.DSMT4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A4BBE4A0-D1FC-4128-8332-11B0FCE923D9}"/>
                          </a:ext>
                          <a:ext uri="{C183D7F6-B498-43B3-948B-1728B52AA6E4}">
                            <adec:decorative xmlns:adec="http://schemas.microsoft.com/office/drawing/2017/decorative" val="1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2106613"/>
                        <a:ext cx="3581400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4" descr="A mass m experiences a rightward force f (t) on the right with a spring constant k between m and wall.">
            <a:extLst>
              <a:ext uri="{FF2B5EF4-FFF2-40B4-BE49-F238E27FC236}">
                <a16:creationId xmlns:a16="http://schemas.microsoft.com/office/drawing/2014/main" id="{39D95AB6-C068-4134-9E10-D9721DA86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362199" y="2970029"/>
            <a:ext cx="4419602" cy="3315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A4DB9-BA15-463E-9EDB-CB41D2D817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hlinkClick r:id="" action="ppaction://noaction"/>
              </a:rPr>
              <a:t>Access the text alternative for slide images.</a:t>
            </a:r>
            <a:endParaRPr lang="en-US" dirty="0"/>
          </a:p>
        </p:txBody>
      </p:sp>
      <p:sp>
        <p:nvSpPr>
          <p:cNvPr id="5" name="Text Placeholder 4" hidden="1">
            <a:extLst>
              <a:ext uri="{FF2B5EF4-FFF2-40B4-BE49-F238E27FC236}">
                <a16:creationId xmlns:a16="http://schemas.microsoft.com/office/drawing/2014/main" id="{C0CB6AF5-120B-4305-8256-A6B112339E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79E09-EA70-41BA-A93B-51147FF934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5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160D-0B28-4C34-AE59-C8796EBE9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80" y="5348"/>
            <a:ext cx="8639352" cy="1207008"/>
          </a:xfrm>
        </p:spPr>
        <p:txBody>
          <a:bodyPr/>
          <a:lstStyle/>
          <a:p>
            <a:r>
              <a:rPr lang="en-US" dirty="0"/>
              <a:t>Special Methods for Linear Differential Equations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B8397-A300-4E67-9474-592994FAC63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499616"/>
            <a:ext cx="8283512" cy="101247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 equation of motion can be put into the following state variable form.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1647E-D181-4ED7-A86D-B763256CD0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4221097"/>
            <a:ext cx="8283512" cy="1284514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These can be put into matrix form as shown below.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2E684-C1B3-4C01-BA31-AF991DBE8E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29</a:t>
            </a:fld>
            <a:endParaRPr lang="en-US" dirty="0"/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6D107196-6B28-551E-AD82-906F8F85F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351263"/>
              </p:ext>
            </p:extLst>
          </p:nvPr>
        </p:nvGraphicFramePr>
        <p:xfrm>
          <a:off x="1526809" y="4802981"/>
          <a:ext cx="5174781" cy="1563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84120" imgH="660240" progId="Equation.DSMT4">
                  <p:embed/>
                </p:oleObj>
              </mc:Choice>
              <mc:Fallback>
                <p:oleObj name="Equation" r:id="rId2" imgW="2184120" imgH="660240" progId="Equation.DSMT4">
                  <p:embed/>
                  <p:pic>
                    <p:nvPicPr>
                      <p:cNvPr id="9" name="Object 2">
                        <a:extLst>
                          <a:ext uri="{FF2B5EF4-FFF2-40B4-BE49-F238E27FC236}">
                            <a16:creationId xmlns:a16="http://schemas.microsoft.com/office/drawing/2014/main" id="{6D107196-6B28-551E-AD82-906F8F85F802}"/>
                          </a:ext>
                          <a:ext uri="{C183D7F6-B498-43B3-948B-1728B52AA6E4}">
                            <adec:decorative xmlns:adec="http://schemas.microsoft.com/office/drawing/2017/decorative" val="1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6809" y="4802981"/>
                        <a:ext cx="5174781" cy="1563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1C6232F-F01B-F88A-8175-F32357FF2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600" y="2428367"/>
            <a:ext cx="5087587" cy="155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953665-9846-4E37-90E5-59EA58CD254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61379" y="134979"/>
                <a:ext cx="7621242" cy="1207008"/>
              </a:xfrm>
            </p:spPr>
            <p:txBody>
              <a:bodyPr/>
              <a:lstStyle/>
              <a:p>
                <a:r>
                  <a:rPr lang="en-US" sz="3200" dirty="0"/>
                  <a:t>The Integral of </a:t>
                </a:r>
                <a:r>
                  <a:rPr lang="en-US" sz="3200" i="1" dirty="0"/>
                  <a:t>f</a:t>
                </a:r>
                <a:r>
                  <a:rPr lang="en-US" sz="3200" dirty="0"/>
                  <a:t>(</a:t>
                </a:r>
                <a:r>
                  <a:rPr lang="en-US" sz="3200" i="1" dirty="0"/>
                  <a:t>x</a:t>
                </a:r>
                <a:r>
                  <a:rPr lang="en-US" sz="3200" dirty="0"/>
                  <a:t>) Interpreted as the Area </a:t>
                </a:r>
                <a:r>
                  <a:rPr lang="en-US" sz="3200" i="1" dirty="0"/>
                  <a:t>A</a:t>
                </a:r>
                <a:r>
                  <a:rPr lang="en-US" sz="3200" dirty="0"/>
                  <a:t> Under the Curve of </a:t>
                </a:r>
                <a:r>
                  <a:rPr lang="en-US" sz="3200" i="1" dirty="0"/>
                  <a:t>f</a:t>
                </a:r>
                <a:r>
                  <a:rPr lang="en-US" sz="3200" dirty="0"/>
                  <a:t>(</a:t>
                </a:r>
                <a:r>
                  <a:rPr lang="en-US" sz="3200" i="1" dirty="0"/>
                  <a:t>x</a:t>
                </a:r>
                <a:r>
                  <a:rPr lang="en-US" sz="3200" dirty="0"/>
                  <a:t>) from </a:t>
                </a:r>
                <a:r>
                  <a:rPr lang="en-US" sz="3200" i="1" dirty="0"/>
                  <a:t>x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i="1" dirty="0"/>
                  <a:t>a</a:t>
                </a:r>
                <a:r>
                  <a:rPr lang="en-US" sz="3200" dirty="0"/>
                  <a:t> to </a:t>
                </a:r>
                <a:r>
                  <a:rPr lang="en-US" sz="3200" i="1" dirty="0"/>
                  <a:t>x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i="1" dirty="0"/>
                  <a:t>b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953665-9846-4E37-90E5-59EA58CD25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1379" y="134979"/>
                <a:ext cx="7621242" cy="1207008"/>
              </a:xfrm>
              <a:blipFill>
                <a:blip r:embed="rId2"/>
                <a:stretch>
                  <a:fillRect l="-880" t="-1010" r="-720" b="-6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A graph of f(x) versus x shows a downward sloping curve with a shaded area marked A between a and b.">
            <a:extLst>
              <a:ext uri="{FF2B5EF4-FFF2-40B4-BE49-F238E27FC236}">
                <a16:creationId xmlns:a16="http://schemas.microsoft.com/office/drawing/2014/main" id="{90115E1F-BBAC-450C-B28F-9C82D45E7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6070" y="1219200"/>
            <a:ext cx="6791860" cy="5094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4" name="Text Placeholder 3" hidden="1">
            <a:extLst>
              <a:ext uri="{FF2B5EF4-FFF2-40B4-BE49-F238E27FC236}">
                <a16:creationId xmlns:a16="http://schemas.microsoft.com/office/drawing/2014/main" id="{7B48633C-D018-4A33-8488-33DA3AB991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8708B-3CD1-49F0-8B4A-C4BF2E2CF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84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A869D-4EF0-4363-A1FE-4281D5F6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Mass and Spring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EE6867-D689-4E0E-A28A-8168336226C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 typeface="Arial"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Std" pitchFamily="49" charset="0"/>
                  <a:ea typeface="+mn-ea"/>
                  <a:cs typeface="Courier New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Courier New" pitchFamily="49" charset="0"/>
                  </a:rPr>
                  <a:t>function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Courier New" pitchFamily="49" charset="0"/>
                  </a:rPr>
                  <a:t>xdot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Courier New" pitchFamily="49" charset="0"/>
                  </a:rPr>
                  <a:t> =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Courier New" pitchFamily="49" charset="0"/>
                  </a:rPr>
                  <a:t>msd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Courier New" pitchFamily="49" charset="0"/>
                  </a:rPr>
                  <a:t>(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Courier New" pitchFamily="49" charset="0"/>
                  </a:rPr>
                  <a:t>t,x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Courier New" pitchFamily="49" charset="0"/>
                  </a:rPr>
                  <a:t>)</a:t>
                </a:r>
                <a:b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Courier New" pitchFamily="49" charset="0"/>
                  </a:rPr>
                </a:b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Courier New" pitchFamily="49" charset="0"/>
                  </a:rPr>
                  <a:t>	u = 10; m = 1; c = 2; k = 5;</a:t>
                </a:r>
                <a:b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Courier New" pitchFamily="49" charset="0"/>
                  </a:rPr>
                </a:b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Courier New" pitchFamily="49" charset="0"/>
                  </a:rPr>
                  <a:t>	A = [0, 1;−k/m, −c/m];</a:t>
                </a:r>
                <a:b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Courier New" pitchFamily="49" charset="0"/>
                  </a:rPr>
                </a:b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Courier New" pitchFamily="49" charset="0"/>
                  </a:rPr>
                  <a:t>	B = [0; 1/m];</a:t>
                </a:r>
                <a:b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Courier New" pitchFamily="49" charset="0"/>
                  </a:rPr>
                </a:b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Courier New" pitchFamily="49" charset="0"/>
                  </a:rPr>
                  <a:t>	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Courier New" pitchFamily="49" charset="0"/>
                  </a:rPr>
                  <a:t>xdot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Courier New" pitchFamily="49" charset="0"/>
                  </a:rPr>
                  <a:t> = A*x + B*u;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 typeface="Arial"/>
                  <a:buNone/>
                  <a:tabLst/>
                  <a:defRPr/>
                </a:pPr>
                <a:r>
                  <a:rPr lang="en-US" sz="1600" dirty="0">
                    <a:solidFill>
                      <a:prstClr val="black"/>
                    </a:solidFill>
                    <a:latin typeface="Courier Std" pitchFamily="49" charset="0"/>
                    <a:cs typeface="Courier New" pitchFamily="49" charset="0"/>
                  </a:rPr>
                  <a:t>end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Std" pitchFamily="49" charset="0"/>
                  <a:ea typeface="+mn-ea"/>
                  <a:cs typeface="Courier New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1800"/>
                  </a:spcBef>
                  <a:spcAft>
                    <a:spcPts val="180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Std" pitchFamily="49" charset="0"/>
                  <a:ea typeface="+mn-ea"/>
                  <a:cs typeface="Courier New" pitchFamily="49" charset="0"/>
                </a:endParaRPr>
              </a:p>
              <a:p>
                <a:pPr defTabSz="457200">
                  <a:spcBef>
                    <a:spcPts val="1200"/>
                  </a:spcBef>
                  <a:spcAft>
                    <a:spcPts val="600"/>
                  </a:spcAft>
                  <a:defRPr/>
                </a:pPr>
                <a:r>
                  <a:rPr kumimoji="0" lang="en-CA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</a:t>
                </a:r>
                <a14:m>
                  <m:oMath xmlns:m="http://schemas.openxmlformats.org/officeDocument/2006/math">
                    <m:r>
                      <a:rPr kumimoji="0" lang="en-CA" sz="2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0≤</m:t>
                    </m:r>
                    <m:r>
                      <a:rPr kumimoji="0" lang="en-CA" sz="2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kumimoji="0" lang="en-CA" sz="2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≤5,  </m:t>
                    </m:r>
                    <m:sSub>
                      <m:sSubPr>
                        <m:ctrlPr>
                          <a:rPr kumimoji="0" lang="en-CA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CA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CA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0" lang="en-US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0" lang="en-US" sz="2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CA" sz="2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CA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CA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CA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0" lang="en-US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0" lang="en-US" sz="2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CA" sz="2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0" lang="en-CA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equations can be solved, and the solution plotted.</a:t>
                </a:r>
                <a:endParaRPr kumimoji="0" lang="en-CA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1800"/>
                  </a:spcBef>
                  <a:spcAft>
                    <a:spcPts val="180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Courier New" pitchFamily="49" charset="0"/>
                  </a:rPr>
                  <a:t>[t, x] = ode45(@msd, [0, 5], [0, 0]);</a:t>
                </a:r>
                <a:b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Courier New" pitchFamily="49" charset="0"/>
                  </a:rPr>
                </a:b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Courier New" pitchFamily="49" charset="0"/>
                  </a:rPr>
                  <a:t>plot(t, x(:,1), t, x(:,2))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EE6867-D689-4E0E-A28A-8168336226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2429C-48D2-44F0-9692-1F2FC6FB42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2" descr="A line graph of time in seconds against displacement and velocity shows 2 curves.">
            <a:extLst>
              <a:ext uri="{FF2B5EF4-FFF2-40B4-BE49-F238E27FC236}">
                <a16:creationId xmlns:a16="http://schemas.microsoft.com/office/drawing/2014/main" id="{CFE8940A-F825-0029-3575-BD4DE37CE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967825"/>
            <a:ext cx="4229100" cy="3171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18898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845C-BC5F-F828-B39A-1E20D261B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Systems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634E4-B76E-087C-7136-25D0A91421B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>A </a:t>
            </a:r>
            <a:r>
              <a:rPr lang="en-US" b="1" i="0" dirty="0"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>transfer function</a:t>
            </a:r>
            <a:r>
              <a:rPr lang="en-US" b="0" i="0" dirty="0"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> represents the relationship between the output signal of a 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>control system</a:t>
            </a:r>
            <a:r>
              <a:rPr lang="en-US" b="0" i="0" dirty="0"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> and the input signal, for all possible input values.</a:t>
            </a:r>
          </a:p>
          <a:p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Step response </a:t>
            </a: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is the response to a system when the input is a step signal. </a:t>
            </a:r>
          </a:p>
          <a:p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An </a:t>
            </a:r>
            <a:r>
              <a:rPr lang="en-US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impulse response </a:t>
            </a: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means the output/</a:t>
            </a:r>
            <a:r>
              <a:rPr lang="en-US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behaviour</a:t>
            </a: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 of a system/process when we provide it with an impulse signal.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F3D24-3CF8-724F-79A5-C1ABD17E4EA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7C788-FCF9-0DD0-BF5A-6B6768BD94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028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7019-C99D-419A-A93F-D93E8B88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58" y="137160"/>
            <a:ext cx="7746553" cy="1207008"/>
          </a:xfrm>
        </p:spPr>
        <p:txBody>
          <a:bodyPr/>
          <a:lstStyle/>
          <a:p>
            <a:r>
              <a:rPr lang="en-US" dirty="0"/>
              <a:t>ODE Solvers in the Control System Toolbox</a:t>
            </a:r>
            <a:br>
              <a:rPr lang="en-US" dirty="0"/>
            </a:br>
            <a:r>
              <a:rPr lang="en-US" dirty="0"/>
              <a:t>The Step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B3C9-C175-45E4-844E-CC7425A8D56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3376" y="1658493"/>
            <a:ext cx="8283512" cy="157518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Transfer function form:  It is created by typing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Courier New" pitchFamily="49" charset="0"/>
              </a:rPr>
              <a:t>tf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Courier New" pitchFamily="49" charset="0"/>
              </a:rPr>
              <a:t>(right,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Courier New" pitchFamily="49" charset="0"/>
              </a:rPr>
              <a:t>left)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where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 the vector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Courier New" pitchFamily="49" charset="0"/>
              </a:rPr>
              <a:t>right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contains the coefficients on the right side of the equation and the vector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Courier New" pitchFamily="49" charset="0"/>
              </a:rPr>
              <a:t>left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contains the coefficients on the left side. Consider the equation:</a:t>
            </a:r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BA950324-3977-49AE-A00D-E97830E66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19499"/>
              </p:ext>
            </p:extLst>
          </p:nvPr>
        </p:nvGraphicFramePr>
        <p:xfrm>
          <a:off x="2651400" y="3074795"/>
          <a:ext cx="3841200" cy="60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480" imgH="241200" progId="Equation.DSMT4">
                  <p:embed/>
                </p:oleObj>
              </mc:Choice>
              <mc:Fallback>
                <p:oleObj name="Equation" r:id="rId2" imgW="1536480" imgH="241200" progId="Equation.DSMT4">
                  <p:embed/>
                  <p:pic>
                    <p:nvPicPr>
                      <p:cNvPr id="9" name="Object 3">
                        <a:extLst>
                          <a:ext uri="{FF2B5EF4-FFF2-40B4-BE49-F238E27FC236}">
                            <a16:creationId xmlns:a16="http://schemas.microsoft.com/office/drawing/2014/main" id="{BA950324-3977-49AE-A00D-E97830E6698F}"/>
                          </a:ext>
                          <a:ext uri="{C183D7F6-B498-43B3-948B-1728B52AA6E4}">
                            <adec:decorative xmlns:adec="http://schemas.microsoft.com/office/drawing/2017/decorative" val="1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51400" y="3074795"/>
                        <a:ext cx="3841200" cy="60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8B838-170B-4458-8BCF-A3344AD27A6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3061" y="3783205"/>
            <a:ext cx="7796264" cy="2627643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You create the transfer function model form named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</a:rPr>
              <a:t>sys1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by typing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</a:rPr>
              <a:t>sys =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</a:rPr>
              <a:t>tf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</a:rPr>
              <a:t>([5, 1],[5, 7, 5]);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You can plot the unit step response for zero initial conditions by typing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</a:rPr>
              <a:t>step(sys).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Courier Std" pitchFamily="49" charset="0"/>
              </a:rPr>
              <a:t>[</a:t>
            </a:r>
            <a:r>
              <a:rPr lang="en-US" sz="2200" dirty="0" err="1">
                <a:solidFill>
                  <a:prstClr val="black"/>
                </a:solidFill>
                <a:latin typeface="Courier Std" pitchFamily="49" charset="0"/>
              </a:rPr>
              <a:t>x,t</a:t>
            </a:r>
            <a:r>
              <a:rPr lang="en-US" sz="2200" dirty="0">
                <a:solidFill>
                  <a:prstClr val="black"/>
                </a:solidFill>
                <a:latin typeface="Courier Std" pitchFamily="49" charset="0"/>
              </a:rPr>
              <a:t>] = step(sys);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</a:rPr>
              <a:t>plot(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</a:rPr>
              <a:t>t,x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</a:rPr>
              <a:t>)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CE5B5-9BB1-43D5-A3E0-40EC406DAE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478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DDBD-9523-4AEB-8536-AB4BDBB4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26854"/>
            <a:ext cx="8458200" cy="598551"/>
          </a:xfrm>
        </p:spPr>
        <p:txBody>
          <a:bodyPr/>
          <a:lstStyle/>
          <a:p>
            <a:r>
              <a:rPr lang="en-US" dirty="0"/>
              <a:t>LTI Object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2FA5E29-18FE-4BC1-A2BB-26EBA7C6FB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8283777"/>
                  </p:ext>
                </p:extLst>
              </p:nvPr>
            </p:nvGraphicFramePr>
            <p:xfrm>
              <a:off x="342901" y="880068"/>
              <a:ext cx="8362490" cy="563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752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872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Command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Description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Courier Std" pitchFamily="49" charset="0"/>
                            </a:rPr>
                            <a:t>sys = </a:t>
                          </a:r>
                          <a:r>
                            <a:rPr lang="en-US" sz="2000" dirty="0" err="1">
                              <a:solidFill>
                                <a:schemeClr val="tx1"/>
                              </a:solidFill>
                              <a:latin typeface="Courier Std" pitchFamily="49" charset="0"/>
                            </a:rPr>
                            <a:t>ss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Courier Std" pitchFamily="49" charset="0"/>
                            </a:rPr>
                            <a:t>(A, B, C, D)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Creates an LTI (Linear</a:t>
                          </a:r>
                          <a:r>
                            <a:rPr lang="en-US" sz="20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Time-Invariant)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object in state-space form, where the matrices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Courier Std" pitchFamily="49" charset="0"/>
                              <a:cs typeface="Times New Roman" panose="02020603050405020304" pitchFamily="18" charset="0"/>
                            </a:rPr>
                            <a:t>A, B, C,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and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Courier Std" pitchFamily="49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correspond to those in the model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2000" b="1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dx/dt</a:t>
                          </a: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Ax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Bu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000" b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Cx</a:t>
                          </a: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Du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Courier Std" pitchFamily="49" charset="0"/>
                            </a:rPr>
                            <a:t>[A, B, C, D] = </a:t>
                          </a:r>
                          <a:r>
                            <a:rPr lang="en-US" sz="2000" dirty="0" err="1">
                              <a:solidFill>
                                <a:schemeClr val="tx1"/>
                              </a:solidFill>
                              <a:latin typeface="Courier Std" pitchFamily="49" charset="0"/>
                            </a:rPr>
                            <a:t>ssdata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Courier Std" pitchFamily="49" charset="0"/>
                            </a:rPr>
                            <a:t>(sys)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Extracts the matrices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Courier Std" pitchFamily="49" charset="0"/>
                              <a:cs typeface="Times New Roman" panose="02020603050405020304" pitchFamily="18" charset="0"/>
                            </a:rPr>
                            <a:t>A, B, C,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and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Courier Std" pitchFamily="49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corresponding to those in the model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2000" b="1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dx/</a:t>
                          </a:r>
                          <a:r>
                            <a:rPr lang="en-US" sz="2000" b="1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dt</a:t>
                          </a: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Ax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Bu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000" b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Cx</a:t>
                          </a: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Du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Courier Std" pitchFamily="49" charset="0"/>
                            </a:rPr>
                            <a:t>sys = </a:t>
                          </a:r>
                          <a:r>
                            <a:rPr lang="en-US" sz="2000" dirty="0" err="1">
                              <a:solidFill>
                                <a:schemeClr val="tx1"/>
                              </a:solidFill>
                              <a:latin typeface="Courier Std" pitchFamily="49" charset="0"/>
                            </a:rPr>
                            <a:t>tf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Courier Std" pitchFamily="49" charset="0"/>
                            </a:rPr>
                            <a:t>(</a:t>
                          </a:r>
                          <a:r>
                            <a:rPr lang="en-US" sz="2000" dirty="0" err="1">
                              <a:solidFill>
                                <a:schemeClr val="tx1"/>
                              </a:solidFill>
                              <a:latin typeface="Courier Std" pitchFamily="49" charset="0"/>
                            </a:rPr>
                            <a:t>right,left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Courier Std" pitchFamily="49" charset="0"/>
                            </a:rPr>
                            <a:t>)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Creates an LTI object in transfer-function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form, where the vector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Courier Std" pitchFamily="49" charset="0"/>
                              <a:cs typeface="Times New Roman" panose="02020603050405020304" pitchFamily="18" charset="0"/>
                            </a:rPr>
                            <a:t>right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is the vector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of coefficients of the right-hand side of the equation, arranged in descending derivative order, and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Courier Std" pitchFamily="49" charset="0"/>
                              <a:cs typeface="Times New Roman" panose="02020603050405020304" pitchFamily="18" charset="0"/>
                            </a:rPr>
                            <a:t>left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is the vector of coefficients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of the left-hand side of the equation, also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arranged in descending derivative order.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16677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Courier Std" pitchFamily="49" charset="0"/>
                            </a:rPr>
                            <a:t>[right, left] = </a:t>
                          </a:r>
                          <a:r>
                            <a:rPr lang="en-US" sz="2000" dirty="0" err="1">
                              <a:solidFill>
                                <a:schemeClr val="tx1"/>
                              </a:solidFill>
                              <a:latin typeface="Courier Std" pitchFamily="49" charset="0"/>
                            </a:rPr>
                            <a:t>tfdata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Courier Std" pitchFamily="49" charset="0"/>
                            </a:rPr>
                            <a:t>(sys)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Extracts the coefficients on the right- and left-hand sides of the reduced-form model.</a:t>
                          </a:r>
                          <a:endParaRPr lang="en-US" alt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2FA5E29-18FE-4BC1-A2BB-26EBA7C6FB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8283777"/>
                  </p:ext>
                </p:extLst>
              </p:nvPr>
            </p:nvGraphicFramePr>
            <p:xfrm>
              <a:off x="342901" y="880068"/>
              <a:ext cx="8362490" cy="563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752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872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Command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Description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Courier Std" pitchFamily="49" charset="0"/>
                            </a:rPr>
                            <a:t>sys = </a:t>
                          </a:r>
                          <a:r>
                            <a:rPr lang="en-US" sz="2000" dirty="0" err="1">
                              <a:solidFill>
                                <a:schemeClr val="tx1"/>
                              </a:solidFill>
                              <a:latin typeface="Courier Std" pitchFamily="49" charset="0"/>
                            </a:rPr>
                            <a:t>ss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Courier Std" pitchFamily="49" charset="0"/>
                            </a:rPr>
                            <a:t>(A, B, C, D)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268" t="-32558" r="-469" b="-308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Courier Std" pitchFamily="49" charset="0"/>
                            </a:rPr>
                            <a:t>[A, B, C, D] = </a:t>
                          </a:r>
                          <a:r>
                            <a:rPr lang="en-US" sz="2000" dirty="0" err="1">
                              <a:solidFill>
                                <a:schemeClr val="tx1"/>
                              </a:solidFill>
                              <a:latin typeface="Courier Std" pitchFamily="49" charset="0"/>
                            </a:rPr>
                            <a:t>ssdata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Courier Std" pitchFamily="49" charset="0"/>
                            </a:rPr>
                            <a:t>(sys)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268" t="-172727" r="-469" b="-3024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250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Courier Std" pitchFamily="49" charset="0"/>
                            </a:rPr>
                            <a:t>sys = </a:t>
                          </a:r>
                          <a:r>
                            <a:rPr lang="en-US" sz="2000" dirty="0" err="1">
                              <a:solidFill>
                                <a:schemeClr val="tx1"/>
                              </a:solidFill>
                              <a:latin typeface="Courier Std" pitchFamily="49" charset="0"/>
                            </a:rPr>
                            <a:t>tf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Courier Std" pitchFamily="49" charset="0"/>
                            </a:rPr>
                            <a:t>(</a:t>
                          </a:r>
                          <a:r>
                            <a:rPr lang="en-US" sz="2000" dirty="0" err="1">
                              <a:solidFill>
                                <a:schemeClr val="tx1"/>
                              </a:solidFill>
                              <a:latin typeface="Courier Std" pitchFamily="49" charset="0"/>
                            </a:rPr>
                            <a:t>right,left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Courier Std" pitchFamily="49" charset="0"/>
                            </a:rPr>
                            <a:t>)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Creates an LTI object in transfer-function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form, where the vector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Courier Std" pitchFamily="49" charset="0"/>
                              <a:cs typeface="Times New Roman" panose="02020603050405020304" pitchFamily="18" charset="0"/>
                            </a:rPr>
                            <a:t>right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is the vector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of coefficients of the right-hand side of the equation, arranged in descending derivative order, and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Courier Std" pitchFamily="49" charset="0"/>
                              <a:cs typeface="Times New Roman" panose="02020603050405020304" pitchFamily="18" charset="0"/>
                            </a:rPr>
                            <a:t>left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is the vector of coefficients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of the left-hand side of the equation, also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arranged in descending derivative order.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Courier Std" pitchFamily="49" charset="0"/>
                            </a:rPr>
                            <a:t>[right, left] = </a:t>
                          </a:r>
                          <a:r>
                            <a:rPr lang="en-US" sz="2000" dirty="0" err="1">
                              <a:solidFill>
                                <a:schemeClr val="tx1"/>
                              </a:solidFill>
                              <a:latin typeface="Courier Std" pitchFamily="49" charset="0"/>
                            </a:rPr>
                            <a:t>tfdata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Courier Std" pitchFamily="49" charset="0"/>
                            </a:rPr>
                            <a:t>(sys)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Extracts the coefficients on the right- and left-hand sides of the reduced-form model.</a:t>
                          </a:r>
                          <a:endParaRPr lang="en-US" alt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19B23-0BA9-4C30-ACA4-AB442C48B6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79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5C146-0040-4781-B6C7-1FB1A071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633" y="134979"/>
            <a:ext cx="7062735" cy="1207008"/>
          </a:xfrm>
        </p:spPr>
        <p:txBody>
          <a:bodyPr/>
          <a:lstStyle/>
          <a:p>
            <a:r>
              <a:rPr lang="en-US" dirty="0"/>
              <a:t>Basic Syntax of the LTI ODE Solvers</a:t>
            </a: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2319ABFC-8315-4643-B28F-6E22FAF2B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231038"/>
              </p:ext>
            </p:extLst>
          </p:nvPr>
        </p:nvGraphicFramePr>
        <p:xfrm>
          <a:off x="561175" y="1341987"/>
          <a:ext cx="8045713" cy="5212080"/>
        </p:xfrm>
        <a:graphic>
          <a:graphicData uri="http://schemas.openxmlformats.org/drawingml/2006/table">
            <a:tbl>
              <a:tblPr firstRow="1" bandRow="1"/>
              <a:tblGrid>
                <a:gridCol w="2930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Command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Std" pitchFamily="49" charset="0"/>
                        </a:rPr>
                        <a:t>impulse(sys)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Computes and plots the unit-impulse response of the LTI object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Std" pitchFamily="49" charset="0"/>
                          <a:cs typeface="Times New Roman" panose="02020603050405020304" pitchFamily="18" charset="0"/>
                        </a:rPr>
                        <a:t>sys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Std" pitchFamily="49" charset="0"/>
                        </a:rPr>
                        <a:t>initial(sys,x0)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Computes and plots the free response of the LTI object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Std" pitchFamily="49" charset="0"/>
                          <a:cs typeface="Times New Roman" panose="02020603050405020304" pitchFamily="18" charset="0"/>
                        </a:rPr>
                        <a:t>sys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given in state-model form, for the initial conditions specified in the vector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Std" pitchFamily="49" charset="0"/>
                          <a:cs typeface="Times New Roman" panose="02020603050405020304" pitchFamily="18" charset="0"/>
                        </a:rPr>
                        <a:t>x0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Std" pitchFamily="49" charset="0"/>
                        </a:rPr>
                        <a:t>lsim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Std" pitchFamily="49" charset="0"/>
                        </a:rPr>
                        <a:t>(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Std" pitchFamily="49" charset="0"/>
                        </a:rPr>
                        <a:t>sys,u,t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Std" pitchFamily="49" charset="0"/>
                        </a:rPr>
                        <a:t>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Computes and plots the response of the LTI object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Std" pitchFamily="49" charset="0"/>
                          <a:cs typeface="Times New Roman" panose="02020603050405020304" pitchFamily="18" charset="0"/>
                        </a:rPr>
                        <a:t>sys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the input specified by the vector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Std" pitchFamily="49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at the times specified by the vector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Std" pitchFamily="49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Std" pitchFamily="49" charset="0"/>
                        </a:rPr>
                        <a:t>step(sys)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Computes and plots the unit-step response of the LTI object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Std" pitchFamily="49" charset="0"/>
                          <a:cs typeface="Times New Roman" panose="02020603050405020304" pitchFamily="18" charset="0"/>
                        </a:rPr>
                        <a:t>sys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F928F-EECB-4BCD-8A4B-9CCE5E7175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10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79A88-A522-4957-A0D7-0E3B51188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641" y="137160"/>
            <a:ext cx="7474718" cy="1207008"/>
          </a:xfrm>
        </p:spPr>
        <p:txBody>
          <a:bodyPr/>
          <a:lstStyle/>
          <a:p>
            <a:r>
              <a:rPr lang="en-US" dirty="0"/>
              <a:t>The State Variable Form Can Be Created with the </a:t>
            </a:r>
            <a:r>
              <a:rPr lang="en-US" dirty="0">
                <a:latin typeface="Courier Std" pitchFamily="49" charset="0"/>
              </a:rPr>
              <a:t>ss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5EA41-49F6-4EFD-BBEC-2C444875F64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194238"/>
            <a:ext cx="3374990" cy="419619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Consider the model</a:t>
            </a:r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37002BAD-F8C3-4CAA-A042-C89DDF94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031303"/>
              </p:ext>
            </p:extLst>
          </p:nvPr>
        </p:nvGraphicFramePr>
        <p:xfrm>
          <a:off x="1841850" y="1449315"/>
          <a:ext cx="5460300" cy="165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84120" imgH="660240" progId="Equation.DSMT4">
                  <p:embed/>
                </p:oleObj>
              </mc:Choice>
              <mc:Fallback>
                <p:oleObj name="Equation" r:id="rId2" imgW="2184120" imgH="660240" progId="Equation.DSMT4">
                  <p:embed/>
                  <p:pic>
                    <p:nvPicPr>
                      <p:cNvPr id="9" name="Object 3">
                        <a:extLst>
                          <a:ext uri="{FF2B5EF4-FFF2-40B4-BE49-F238E27FC236}">
                            <a16:creationId xmlns:a16="http://schemas.microsoft.com/office/drawing/2014/main" id="{37002BAD-F8C3-4CAA-A042-C89DDF94651A}"/>
                          </a:ext>
                          <a:ext uri="{C183D7F6-B498-43B3-948B-1728B52AA6E4}">
                            <adec:decorative xmlns:adec="http://schemas.microsoft.com/office/drawing/2017/decorative" val="1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850" y="1449315"/>
                        <a:ext cx="5460300" cy="165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8DA1D54-604D-4D6F-8FDF-4A4E28192115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342900" y="3276600"/>
                <a:ext cx="8198199" cy="3264877"/>
              </a:xfrm>
            </p:spPr>
            <p:txBody>
              <a:bodyPr>
                <a:normAutofit fontScale="62500" lnSpcReduction="20000"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y = x1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Create the state space model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sys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 for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 m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 2,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 c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 5 and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k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 3, and plot the unit step response of the first variable by typing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1800"/>
                  </a:spcBef>
                  <a:spcAft>
                    <a:spcPts val="60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m = 2; c = 5; k = </a:t>
                </a:r>
                <a:r>
                  <a:rPr lang="en-US" dirty="0">
                    <a:solidFill>
                      <a:prstClr val="black"/>
                    </a:solidFill>
                    <a:latin typeface="Courier Std" pitchFamily="49" charset="0"/>
                  </a:rPr>
                  <a:t>3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;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A = [0, 1;−k/m, −c/m];B = [0; 1/m];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C = [1,0]; D = 0; 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sys = ss(A,B,C,D);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step(sys)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Std" pitchFamily="49" charset="0"/>
                  <a:ea typeface="+mn-ea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[A, B, C, D] =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ssdata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(sys) % if we know the system we can get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</a:rPr>
                  <a:t>th</a:t>
                </a:r>
                <a:r>
                  <a:rPr lang="en-US" dirty="0">
                    <a:solidFill>
                      <a:prstClr val="black"/>
                    </a:solidFill>
                    <a:latin typeface="Courier Std" pitchFamily="49" charset="0"/>
                  </a:rPr>
                  <a:t>e State Space data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Std" pitchFamily="49" charset="0"/>
                  <a:ea typeface="+mn-ea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Std" pitchFamily="49" charset="0"/>
                  <a:ea typeface="+mn-ea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8DA1D54-604D-4D6F-8FDF-4A4E281921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342900" y="3276600"/>
                <a:ext cx="8198199" cy="3264877"/>
              </a:xfrm>
              <a:blipFill>
                <a:blip r:embed="rId4"/>
                <a:stretch>
                  <a:fillRect l="-297" t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74254-D182-407D-B8CB-D00A5ADA87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58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6AEC1-5223-B441-7F70-FE382D4A02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B2EE8A-B254-3BFC-E93D-6BAEB4E35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1071562"/>
            <a:ext cx="583882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38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79A88-A522-4957-A0D7-0E3B51188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641" y="137160"/>
            <a:ext cx="7474718" cy="120700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Std"/>
              </a:rPr>
              <a:t>impulse</a:t>
            </a:r>
            <a:r>
              <a:rPr lang="en-US" dirty="0"/>
              <a:t> and </a:t>
            </a:r>
            <a:r>
              <a:rPr lang="en-US" dirty="0" err="1">
                <a:latin typeface="Courier Std"/>
              </a:rPr>
              <a:t>lsim</a:t>
            </a:r>
            <a:r>
              <a:rPr lang="en-US" dirty="0"/>
              <a:t> </a:t>
            </a:r>
            <a:r>
              <a:rPr lang="en-US" dirty="0" err="1"/>
              <a:t>Funcions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55EA41-49F6-4EFD-BBEC-2C444875F64D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898" y="1499616"/>
                <a:ext cx="7831284" cy="2258469"/>
              </a:xfrm>
            </p:spPr>
            <p:txBody>
              <a:bodyPr>
                <a:normAutofit lnSpcReduction="10000"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The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Courier New" pitchFamily="49" charset="0"/>
                  </a:rPr>
                  <a:t>impulse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 function computes and plots the impulse response. The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Courier New" pitchFamily="49" charset="0"/>
                  </a:rPr>
                  <a:t>lsim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 function computes and plots the    solution for a user-defined input function. Both can be used with either the transfer function or the state variable forms. Here is an example for the following equation with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f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(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)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</a:rPr>
                      <m:t>=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 10 sin 3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t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and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 y(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0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)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</a:rPr>
                      <m:t>=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2 for 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</a:rPr>
                      <m:t>=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0  to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</a:rPr>
                      <m:t>=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 10.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55EA41-49F6-4EFD-BBEC-2C444875F6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898" y="1499616"/>
                <a:ext cx="7831284" cy="2258469"/>
              </a:xfrm>
              <a:blipFill>
                <a:blip r:embed="rId2"/>
                <a:stretch>
                  <a:fillRect l="-1167" t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9105DE1B-F13B-4D72-AD81-29BA85EC8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160615"/>
              </p:ext>
            </p:extLst>
          </p:nvPr>
        </p:nvGraphicFramePr>
        <p:xfrm>
          <a:off x="581545" y="3653815"/>
          <a:ext cx="3860454" cy="676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31560" imgH="215640" progId="Equation.DSMT4">
                  <p:embed/>
                </p:oleObj>
              </mc:Choice>
              <mc:Fallback>
                <p:oleObj name="Equation" r:id="rId3" imgW="1231560" imgH="215640" progId="Equation.DSMT4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9105DE1B-F13B-4D72-AD81-29BA85EC888B}"/>
                          </a:ext>
                          <a:ext uri="{C183D7F6-B498-43B3-948B-1728B52AA6E4}">
                            <adec:decorative xmlns:adec="http://schemas.microsoft.com/office/drawing/2017/decorative" val="1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545" y="3653815"/>
                        <a:ext cx="3860454" cy="676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A1D54-604D-4D6F-8FDF-4A4E2819211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4501661"/>
            <a:ext cx="8198199" cy="2039815"/>
          </a:xfrm>
        </p:spPr>
        <p:txBody>
          <a:bodyPr>
            <a:normAutofit/>
          </a:bodyPr>
          <a:lstStyle/>
          <a:p>
            <a:pPr lvl="0" defTabSz="457200">
              <a:spcAft>
                <a:spcPts val="600"/>
              </a:spcAft>
            </a:pPr>
            <a:r>
              <a:rPr lang="en-US" dirty="0">
                <a:solidFill>
                  <a:prstClr val="black"/>
                </a:solidFill>
                <a:latin typeface="Courier Std" pitchFamily="49" charset="0"/>
                <a:cs typeface="Courier New" pitchFamily="49" charset="0"/>
              </a:rPr>
              <a:t>sys = </a:t>
            </a:r>
            <a:r>
              <a:rPr lang="en-US" dirty="0" err="1">
                <a:solidFill>
                  <a:prstClr val="black"/>
                </a:solidFill>
                <a:latin typeface="Courier Std" pitchFamily="49" charset="0"/>
                <a:cs typeface="Courier New" pitchFamily="49" charset="0"/>
              </a:rPr>
              <a:t>tf</a:t>
            </a:r>
            <a:r>
              <a:rPr lang="en-US" dirty="0">
                <a:solidFill>
                  <a:prstClr val="black"/>
                </a:solidFill>
                <a:latin typeface="Courier Std" pitchFamily="49" charset="0"/>
                <a:cs typeface="Courier New" pitchFamily="49" charset="0"/>
              </a:rPr>
              <a:t>(1,[5,7,4]);</a:t>
            </a:r>
          </a:p>
          <a:p>
            <a:pPr lvl="0" defTabSz="457200">
              <a:spcAft>
                <a:spcPts val="600"/>
              </a:spcAft>
            </a:pPr>
            <a:r>
              <a:rPr lang="en-US" dirty="0">
                <a:solidFill>
                  <a:prstClr val="black"/>
                </a:solidFill>
                <a:latin typeface="Courier Std" pitchFamily="49" charset="0"/>
                <a:cs typeface="Courier New" pitchFamily="49" charset="0"/>
              </a:rPr>
              <a:t>t = </a:t>
            </a:r>
            <a:r>
              <a:rPr lang="en-US" dirty="0" err="1">
                <a:solidFill>
                  <a:prstClr val="black"/>
                </a:solidFill>
                <a:latin typeface="Courier Std" pitchFamily="49" charset="0"/>
                <a:cs typeface="Courier New" pitchFamily="49" charset="0"/>
              </a:rPr>
              <a:t>linspace</a:t>
            </a:r>
            <a:r>
              <a:rPr lang="en-US" dirty="0">
                <a:solidFill>
                  <a:prstClr val="black"/>
                </a:solidFill>
                <a:latin typeface="Courier Std" pitchFamily="49" charset="0"/>
                <a:cs typeface="Courier New" pitchFamily="49" charset="0"/>
              </a:rPr>
              <a:t>(0,10,500);</a:t>
            </a:r>
          </a:p>
          <a:p>
            <a:pPr lvl="0" defTabSz="457200">
              <a:spcAft>
                <a:spcPts val="600"/>
              </a:spcAft>
            </a:pPr>
            <a:r>
              <a:rPr lang="en-US" dirty="0">
                <a:solidFill>
                  <a:prstClr val="black"/>
                </a:solidFill>
                <a:latin typeface="Courier Std" pitchFamily="49" charset="0"/>
                <a:cs typeface="Courier New" pitchFamily="49" charset="0"/>
              </a:rPr>
              <a:t>f = 10*sin(3*t);</a:t>
            </a:r>
          </a:p>
          <a:p>
            <a:pPr lvl="0" defTabSz="457200">
              <a:spcAft>
                <a:spcPts val="600"/>
              </a:spcAft>
            </a:pPr>
            <a:r>
              <a:rPr lang="en-US" dirty="0" err="1">
                <a:solidFill>
                  <a:prstClr val="black"/>
                </a:solidFill>
                <a:latin typeface="Courier Std" pitchFamily="49" charset="0"/>
                <a:cs typeface="Courier New" pitchFamily="49" charset="0"/>
              </a:rPr>
              <a:t>lsim</a:t>
            </a:r>
            <a:r>
              <a:rPr lang="en-US" dirty="0">
                <a:solidFill>
                  <a:prstClr val="black"/>
                </a:solidFill>
                <a:latin typeface="Courier Std" pitchFamily="49" charset="0"/>
                <a:cs typeface="Courier New" pitchFamily="49" charset="0"/>
              </a:rPr>
              <a:t>(sys,f,t,2)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74254-D182-407D-B8CB-D00A5ADA87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37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313E17-8D88-F53C-A237-04534113D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0790" y="3292950"/>
            <a:ext cx="3631462" cy="324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00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29BA-ACCC-405E-9705-D04A0058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Std"/>
              </a:rPr>
              <a:t>initial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6715D-F124-4190-893F-D72B6F31EE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502229"/>
            <a:ext cx="7635491" cy="495886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The command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</a:rPr>
              <a:t>initial(sys,x0)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computes and plots the free response of the LTI object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sys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given in state-model form, for the initial conditions specified in the vector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</a:rPr>
              <a:t>x0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.  Initial conditions 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(0) = 5, and </a:t>
            </a:r>
            <a:r>
              <a:rPr lang="en-US" dirty="0">
                <a:solidFill>
                  <a:prstClr val="black"/>
                </a:solidFill>
              </a:rPr>
              <a:t>x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(0) = -2.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For example,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Courier New" pitchFamily="49" charset="0"/>
              </a:rPr>
              <a:t>m = 2; c = 3; k = 5;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Courier New" pitchFamily="49" charset="0"/>
              </a:rPr>
              <a:t>A = [0, 1;−k/m, −c/m];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Courier New" pitchFamily="49" charset="0"/>
              </a:rPr>
              <a:t>B = [0; 1/m];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Courier New" pitchFamily="49" charset="0"/>
              </a:rPr>
              <a:t>C = [1,0]; D = 0;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Courier New" pitchFamily="49" charset="0"/>
              </a:rPr>
              <a:t>sys = ss(A,B,C,D);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Courier New" pitchFamily="49" charset="0"/>
              </a:rPr>
              <a:t>initial(sys, [5, -2])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69357-D8ED-4973-9FB1-E668E77EEA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68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79EDB4-0F52-431B-B068-034DD42D869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Free Response of the Model </a:t>
                </a:r>
                <a:br>
                  <a:rPr lang="en-US" sz="3200" dirty="0"/>
                </a:br>
                <a:r>
                  <a:rPr lang="en-US" sz="3200" dirty="0"/>
                  <a:t>for </a:t>
                </a:r>
                <a:r>
                  <a:rPr lang="en-US" sz="600" i="1" dirty="0">
                    <a:solidFill>
                      <a:schemeClr val="bg1"/>
                    </a:solidFill>
                  </a:rPr>
                  <a:t>x </a:t>
                </a:r>
                <a:r>
                  <a:rPr lang="en-US" sz="600" dirty="0">
                    <a:solidFill>
                      <a:schemeClr val="bg1"/>
                    </a:solidFill>
                  </a:rPr>
                  <a:t>sub</a:t>
                </a:r>
                <a:r>
                  <a:rPr lang="en-US" sz="600" i="1" dirty="0">
                    <a:solidFill>
                      <a:schemeClr val="bg1"/>
                    </a:solidFill>
                  </a:rPr>
                  <a:t> </a:t>
                </a:r>
                <a:r>
                  <a:rPr lang="en-US" sz="600" dirty="0">
                    <a:solidFill>
                      <a:schemeClr val="bg1"/>
                    </a:solidFill>
                  </a:rPr>
                  <a:t>1</a:t>
                </a:r>
                <a:r>
                  <a:rPr lang="en-US" sz="3200" dirty="0"/>
                  <a:t> (0)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3200" dirty="0"/>
                  <a:t> 5 and </a:t>
                </a:r>
                <a:r>
                  <a:rPr lang="en-US" sz="600" i="1" dirty="0">
                    <a:solidFill>
                      <a:schemeClr val="bg1"/>
                    </a:solidFill>
                  </a:rPr>
                  <a:t>x </a:t>
                </a:r>
                <a:r>
                  <a:rPr lang="en-US" sz="600" dirty="0">
                    <a:solidFill>
                      <a:schemeClr val="bg1"/>
                    </a:solidFill>
                  </a:rPr>
                  <a:t>sub</a:t>
                </a:r>
                <a:r>
                  <a:rPr lang="en-US" sz="600" i="1" dirty="0">
                    <a:solidFill>
                      <a:schemeClr val="bg1"/>
                    </a:solidFill>
                  </a:rPr>
                  <a:t> </a:t>
                </a:r>
                <a:r>
                  <a:rPr lang="en-US" sz="600" dirty="0">
                    <a:solidFill>
                      <a:schemeClr val="bg1"/>
                    </a:solidFill>
                  </a:rPr>
                  <a:t>2</a:t>
                </a:r>
                <a:r>
                  <a:rPr lang="en-US" dirty="0"/>
                  <a:t> </a:t>
                </a:r>
                <a:r>
                  <a:rPr lang="en-US" sz="3200" dirty="0"/>
                  <a:t>(0)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</a:rPr>
                      <m:t>=−</m:t>
                    </m:r>
                  </m:oMath>
                </a14:m>
                <a:r>
                  <a:rPr lang="en-US" sz="3200" dirty="0"/>
                  <a:t>2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79EDB4-0F52-431B-B068-034DD42D86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10" b="-6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70AF4FF6-9F5F-423A-8600-EFCEC10EC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3575" y="536601"/>
            <a:ext cx="731583" cy="8535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A1BD01-DBE9-4E79-9ABD-5A8F388F9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202" y="516545"/>
            <a:ext cx="731583" cy="853514"/>
          </a:xfrm>
          <a:prstGeom prst="rect">
            <a:avLst/>
          </a:prstGeom>
        </p:spPr>
      </p:pic>
      <p:pic>
        <p:nvPicPr>
          <p:cNvPr id="9" name="Picture 2" descr="A line graph of time in seconds against amplitude shows a curve along with a dotted horizontal line at amplitude, 0.">
            <a:extLst>
              <a:ext uri="{FF2B5EF4-FFF2-40B4-BE49-F238E27FC236}">
                <a16:creationId xmlns:a16="http://schemas.microsoft.com/office/drawing/2014/main" id="{B44291C6-B814-4DF5-B878-540755DA5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77408" y="1371600"/>
            <a:ext cx="6589184" cy="4941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" name="Text Placeholder 4" hidden="1">
            <a:extLst>
              <a:ext uri="{FF2B5EF4-FFF2-40B4-BE49-F238E27FC236}">
                <a16:creationId xmlns:a16="http://schemas.microsoft.com/office/drawing/2014/main" id="{D0028EA2-86F9-4A23-AE55-1B35C3A74F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46265-56D8-41A1-B182-1D22C474E0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4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3665-9846-4E37-90E5-59EA58CD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564" y="134979"/>
            <a:ext cx="8220873" cy="1207008"/>
          </a:xfrm>
        </p:spPr>
        <p:txBody>
          <a:bodyPr/>
          <a:lstStyle/>
          <a:p>
            <a:r>
              <a:rPr lang="en-US" dirty="0"/>
              <a:t>Illustration of (a) Rectangular and </a:t>
            </a:r>
            <a:br>
              <a:rPr lang="en-US" dirty="0"/>
            </a:br>
            <a:r>
              <a:rPr lang="en-US" dirty="0"/>
              <a:t>(b) Trapezoidal Numerical Integration</a:t>
            </a:r>
          </a:p>
        </p:txBody>
      </p:sp>
      <p:pic>
        <p:nvPicPr>
          <p:cNvPr id="5" name="Picture 4" descr="A line graph labeled A and titled, rectangular shows a curve with 3 rectangles across x and y axis.">
            <a:extLst>
              <a:ext uri="{FF2B5EF4-FFF2-40B4-BE49-F238E27FC236}">
                <a16:creationId xmlns:a16="http://schemas.microsoft.com/office/drawing/2014/main" id="{E97E7523-1DDC-429F-B41E-CEE41D111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2"/>
          <a:stretch/>
        </p:blipFill>
        <p:spPr>
          <a:xfrm>
            <a:off x="610849" y="1472410"/>
            <a:ext cx="7922303" cy="470163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8633C-D018-4A33-8488-33DA3AB991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hlinkClick r:id="" action="ppaction://noaction"/>
              </a:rPr>
              <a:t>Access the text alternative for slide images.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8708B-3CD1-49F0-8B4A-C4BF2E2CF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608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C117-1465-4AF9-8C7B-14341EB8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Input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30D51-C175-4559-9058-C721F12C1AD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502229"/>
            <a:ext cx="8283512" cy="4746171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The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Courier New" pitchFamily="49" charset="0"/>
              </a:rPr>
              <a:t>gensig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function makes it easy to construct periodic input functions. The syntax is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Courier New" pitchFamily="49" charset="0"/>
              </a:rPr>
              <a:t>u,t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Courier New" pitchFamily="49" charset="0"/>
              </a:rPr>
              <a:t>] 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Courier New" pitchFamily="49" charset="0"/>
              </a:rPr>
              <a:t>gensig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Courier New" pitchFamily="49" charset="0"/>
              </a:rPr>
              <a:t>(type, period)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Std" pitchFamily="49" charset="0"/>
              <a:ea typeface="+mn-ea"/>
            </a:endParaRPr>
          </a:p>
          <a:p>
            <a:pPr defTabSz="457200">
              <a:spcBef>
                <a:spcPts val="1200"/>
              </a:spcBef>
              <a:spcAft>
                <a:spcPts val="600"/>
              </a:spcAf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Courier New" pitchFamily="49" charset="0"/>
              </a:rPr>
              <a:t>u,t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Courier New" pitchFamily="49" charset="0"/>
              </a:rPr>
              <a:t>] 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Courier New" pitchFamily="49" charset="0"/>
              </a:rPr>
              <a:t>gensig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Courier New" pitchFamily="49" charset="0"/>
              </a:rPr>
              <a:t>(type, period,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Courier New" pitchFamily="49" charset="0"/>
              </a:rPr>
              <a:t>tF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Courier New" pitchFamily="49" charset="0"/>
              </a:rPr>
              <a:t>, dt)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where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Courier New" pitchFamily="49" charset="0"/>
              </a:rPr>
              <a:t>type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can be ‘sin’, ‘square’, or ‘pulse’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Courier New" pitchFamily="49" charset="0"/>
              </a:rPr>
              <a:t>period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is the desired period of the input. The vector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Courier New" pitchFamily="49" charset="0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contains the times and the vector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Courier New" pitchFamily="49" charset="0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contains the input values at those times.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tF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specifies the time duration of the input, and dt specifies the spacing between time instants.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824B3-10CA-43CD-99D2-342404A0F9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441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87370D-B00C-409E-94A9-81D27077399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47107" y="134979"/>
                <a:ext cx="6449786" cy="1207008"/>
              </a:xfrm>
            </p:spPr>
            <p:txBody>
              <a:bodyPr/>
              <a:lstStyle/>
              <a:p>
                <a:r>
                  <a:rPr lang="en-US" dirty="0"/>
                  <a:t>Square-Wave Response of the Model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 dirty="0"/>
                          <m:t>x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sz="100" dirty="0"/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dirty="0"/>
                  <a:t> 2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dirty="0"/>
                  <a:t> 4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4</a:t>
                </a:r>
                <a:r>
                  <a:rPr lang="en-US" i="1" dirty="0"/>
                  <a:t>f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87370D-B00C-409E-94A9-81D2707739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47107" y="134979"/>
                <a:ext cx="6449786" cy="1207008"/>
              </a:xfrm>
              <a:blipFill>
                <a:blip r:embed="rId2"/>
                <a:stretch>
                  <a:fillRect l="-662" t="-1010" r="-2268" b="-6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 hidden="1">
            <a:extLst>
              <a:ext uri="{FF2B5EF4-FFF2-40B4-BE49-F238E27FC236}">
                <a16:creationId xmlns:a16="http://schemas.microsoft.com/office/drawing/2014/main" id="{0BC6F8D6-ECAA-473E-BEA8-AE9361BEA2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6E416-2550-42AC-9738-95C1C7DD30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41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016822-9876-E731-D719-CECF6F4FAFF2}"/>
              </a:ext>
            </a:extLst>
          </p:cNvPr>
          <p:cNvSpPr txBox="1"/>
          <p:nvPr/>
        </p:nvSpPr>
        <p:spPr>
          <a:xfrm>
            <a:off x="161748" y="1397675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Menlo"/>
              </a:rPr>
              <a:t>sys = </a:t>
            </a:r>
            <a:r>
              <a:rPr lang="en-US" sz="1800" b="0" i="0" dirty="0" err="1">
                <a:effectLst/>
                <a:latin typeface="Menlo"/>
              </a:rPr>
              <a:t>tf</a:t>
            </a:r>
            <a:r>
              <a:rPr lang="en-US" sz="1800" b="0" i="0" dirty="0">
                <a:effectLst/>
                <a:latin typeface="Menlo"/>
              </a:rPr>
              <a:t>(4,[1,2,4]);</a:t>
            </a:r>
          </a:p>
          <a:p>
            <a:r>
              <a:rPr lang="en-US" sz="1800" b="0" i="0" dirty="0">
                <a:effectLst/>
                <a:latin typeface="Menlo"/>
              </a:rPr>
              <a:t>[u, t] = </a:t>
            </a:r>
            <a:r>
              <a:rPr lang="en-US" sz="1800" b="0" i="0" dirty="0" err="1">
                <a:effectLst/>
                <a:latin typeface="Menlo"/>
              </a:rPr>
              <a:t>gensig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'square'</a:t>
            </a:r>
            <a:r>
              <a:rPr lang="en-US" sz="1800" b="0" i="0" dirty="0">
                <a:effectLst/>
                <a:latin typeface="Menlo"/>
              </a:rPr>
              <a:t>, 5, 10, 0.01);</a:t>
            </a:r>
          </a:p>
          <a:p>
            <a:r>
              <a:rPr lang="en-US" sz="1800" b="0" i="0" dirty="0">
                <a:effectLst/>
                <a:latin typeface="Menlo"/>
              </a:rPr>
              <a:t>[y, t] = </a:t>
            </a:r>
            <a:r>
              <a:rPr lang="en-US" sz="1800" b="0" i="0" dirty="0" err="1">
                <a:effectLst/>
                <a:latin typeface="Menlo"/>
              </a:rPr>
              <a:t>lsim</a:t>
            </a:r>
            <a:r>
              <a:rPr lang="en-US" sz="1800" b="0" i="0" dirty="0">
                <a:effectLst/>
                <a:latin typeface="Menlo"/>
              </a:rPr>
              <a:t>(sys, u, t); </a:t>
            </a:r>
          </a:p>
          <a:p>
            <a:r>
              <a:rPr lang="en-US" sz="1800" b="0" i="0" dirty="0">
                <a:effectLst/>
                <a:latin typeface="Menlo"/>
              </a:rPr>
              <a:t>plot(</a:t>
            </a:r>
            <a:r>
              <a:rPr lang="en-US" sz="1800" b="0" i="0" dirty="0" err="1">
                <a:effectLst/>
                <a:latin typeface="Menlo"/>
              </a:rPr>
              <a:t>t,y,’r’,t,u,’b</a:t>
            </a:r>
            <a:r>
              <a:rPr lang="en-US" sz="1800" b="0" i="0" dirty="0">
                <a:effectLst/>
                <a:latin typeface="Menlo"/>
              </a:rPr>
              <a:t>’);</a:t>
            </a:r>
          </a:p>
          <a:p>
            <a:r>
              <a:rPr lang="en-US" sz="1800" b="0" i="0" dirty="0">
                <a:effectLst/>
                <a:latin typeface="Menlo"/>
              </a:rPr>
              <a:t>axis([0 10 -0.5 1.5]);</a:t>
            </a:r>
          </a:p>
          <a:p>
            <a:r>
              <a:rPr lang="en-US" sz="1800" b="0" i="0" dirty="0" err="1">
                <a:effectLst/>
                <a:latin typeface="Menlo"/>
              </a:rPr>
              <a:t>xlabel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'Time'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ylabel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'Response'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ED15F9-6F6F-18E9-706B-257CD599F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880" y="2121217"/>
            <a:ext cx="5812332" cy="444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927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ED24045-607F-425E-9D34-BDAD53B1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Main Content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B24A22A3-5CB5-44B0-9476-36962B349166}"/>
              </a:ext>
            </a:extLst>
          </p:cNvPr>
          <p:cNvSpPr txBox="1">
            <a:spLocks/>
          </p:cNvSpPr>
          <p:nvPr/>
        </p:nvSpPr>
        <p:spPr>
          <a:xfrm>
            <a:off x="0" y="6478588"/>
            <a:ext cx="9144000" cy="379412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McGraw Hill LLC. All rights reserved. No reproduction or distribution without the prior written consent of McGraw Hill LLC.</a:t>
            </a:r>
          </a:p>
        </p:txBody>
      </p:sp>
    </p:spTree>
    <p:extLst>
      <p:ext uri="{BB962C8B-B14F-4D97-AF65-F5344CB8AC3E}">
        <p14:creationId xmlns:p14="http://schemas.microsoft.com/office/powerpoint/2010/main" val="151404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A216-6695-4FBF-8269-7B4865BC0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 Functions </a:t>
            </a:r>
            <a:r>
              <a:rPr lang="en-US" sz="1200" dirty="0"/>
              <a:t>1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8C7E8E-7DEA-40E6-8C24-09D81657A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02167"/>
              </p:ext>
            </p:extLst>
          </p:nvPr>
        </p:nvGraphicFramePr>
        <p:xfrm>
          <a:off x="510254" y="1397000"/>
          <a:ext cx="8123492" cy="4846320"/>
        </p:xfrm>
        <a:graphic>
          <a:graphicData uri="http://schemas.openxmlformats.org/drawingml/2006/table">
            <a:tbl>
              <a:tblPr firstRow="1" bandRow="1"/>
              <a:tblGrid>
                <a:gridCol w="3568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5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Command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56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 dirty="0">
                          <a:latin typeface="Courier Std" pitchFamily="49" charset="0"/>
                        </a:rPr>
                        <a:t>integral(</a:t>
                      </a:r>
                      <a:r>
                        <a:rPr lang="en-US" altLang="en-US" sz="2400" dirty="0" err="1">
                          <a:latin typeface="Courier Std" pitchFamily="49" charset="0"/>
                        </a:rPr>
                        <a:t>fun,a,b</a:t>
                      </a:r>
                      <a:r>
                        <a:rPr lang="en-US" altLang="en-US" sz="2400" dirty="0">
                          <a:latin typeface="Courier Std" pitchFamily="49" charset="0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an adaptive Simpson’s rule to compute the integral of the function whose handle is fun, with a as the lower integration limit and b as the upper limit. The function fun must accept a vector argument.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55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eaLnBrk="1" hangingPunct="1"/>
                      <a:r>
                        <a:rPr lang="en-US" altLang="en-US" sz="2400" dirty="0" err="1">
                          <a:latin typeface="Courier Std" pitchFamily="49" charset="0"/>
                        </a:rPr>
                        <a:t>trapz</a:t>
                      </a:r>
                      <a:r>
                        <a:rPr lang="en-US" altLang="en-US" sz="2400" dirty="0">
                          <a:latin typeface="Courier Std" pitchFamily="49" charset="0"/>
                        </a:rPr>
                        <a:t>(</a:t>
                      </a:r>
                      <a:r>
                        <a:rPr lang="en-US" altLang="en-US" sz="2400" dirty="0" err="1">
                          <a:latin typeface="Courier Std" pitchFamily="49" charset="0"/>
                        </a:rPr>
                        <a:t>x,y</a:t>
                      </a:r>
                      <a:r>
                        <a:rPr lang="en-US" altLang="en-US" sz="2400" dirty="0">
                          <a:latin typeface="Courier Std" pitchFamily="49" charset="0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trapezoidal integration to compute the integral of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Std" pitchFamily="49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 respect to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Std" pitchFamily="49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where the array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Std" pitchFamily="49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contains the function values at the points contained in the array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Std" pitchFamily="49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91107-875C-443D-ACFC-C52206BD37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0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6518-9311-43D1-8326-686B03C7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 Functions </a:t>
            </a:r>
            <a:r>
              <a:rPr lang="en-US" sz="1200" dirty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14169-F0EA-4845-8477-E209416F805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502229"/>
            <a:ext cx="8283512" cy="47461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Although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</a:rPr>
              <a:t>integral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function is more accurate than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</a:rPr>
              <a:t>trapz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, it is restricted to computing the integrals of functions and cannot be used when the integrand is specified by a set of points. For such cases, use the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</a:rPr>
              <a:t>trapz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function.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2EB44-3964-47C6-A25C-CB37467078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9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683D-6C13-443C-82B5-354EF4001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 Functions </a:t>
            </a:r>
            <a:r>
              <a:rPr lang="en-US" sz="1200" dirty="0"/>
              <a:t>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2A61-5DE9-4AE6-83D0-2D23F57A282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499616"/>
            <a:ext cx="8458200" cy="459813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Using the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</a:rPr>
              <a:t>trapz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function. Compute the integral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EF4C984-2B8F-4CD6-9850-F2577B2A4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826780"/>
              </p:ext>
            </p:extLst>
          </p:nvPr>
        </p:nvGraphicFramePr>
        <p:xfrm>
          <a:off x="3810150" y="2133600"/>
          <a:ext cx="1523700" cy="117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480" imgH="469800" progId="Equation.DSMT4">
                  <p:embed/>
                </p:oleObj>
              </mc:Choice>
              <mc:Fallback>
                <p:oleObj name="Equation" r:id="rId2" imgW="609480" imgH="4698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FEF4C984-2B8F-4CD6-9850-F2577B2A4A36}"/>
                          </a:ext>
                          <a:ext uri="{C183D7F6-B498-43B3-948B-1728B52AA6E4}">
                            <adec:decorative xmlns:adec="http://schemas.microsoft.com/office/drawing/2017/decorative" val="1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150" y="2133600"/>
                        <a:ext cx="1523700" cy="117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F25793-5BEB-4F56-9718-C3EC93465390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342900" y="3429000"/>
                <a:ext cx="8458200" cy="2819400"/>
              </a:xfrm>
            </p:spPr>
            <p:txBody>
              <a:bodyPr>
                <a:normAutofit lnSpcReduction="10000"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120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First use 10 panels with equal widths of </a:t>
                </a:r>
                <a:r>
                  <a:rPr kumimoji="0" lang="el-GR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π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/10. The script file 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+mn-cs"/>
                  </a:rPr>
                  <a:t>x =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+mn-cs"/>
                  </a:rPr>
                  <a:t>linspace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+mn-cs"/>
                  </a:rPr>
                  <a:t>(0,pi,10);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+mn-cs"/>
                  </a:rPr>
                  <a:t>y = sin(x);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+mn-cs"/>
                  </a:rPr>
                  <a:t>trapz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+mn-cs"/>
                  </a:rPr>
                  <a:t>(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+mn-cs"/>
                  </a:rPr>
                  <a:t>x,y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Std" pitchFamily="49" charset="0"/>
                    <a:ea typeface="+mn-ea"/>
                    <a:cs typeface="+mn-cs"/>
                  </a:rPr>
                  <a:t>)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18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The answer is 1.9797, which gives a relative error of 100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(2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−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 1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9797)/2)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</a:rPr>
                  <a:t> 1%.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F25793-5BEB-4F56-9718-C3EC934653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342900" y="3429000"/>
                <a:ext cx="8458200" cy="2819400"/>
              </a:xfrm>
              <a:blipFill>
                <a:blip r:embed="rId4"/>
                <a:stretch>
                  <a:fillRect l="-1081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9D02A-3144-4D52-A558-B19218F4B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68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6518-9311-43D1-8326-686B03C7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 Functions </a:t>
            </a:r>
            <a:r>
              <a:rPr lang="en-US" sz="1200" dirty="0"/>
              <a:t>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14169-F0EA-4845-8477-E209416F805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502229"/>
            <a:ext cx="7896748" cy="47461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MATLAB function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</a:rPr>
              <a:t>integral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implements an adaptive version of Simpson’s rule. To compute the integral of sin(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) from 0 to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π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, type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</a:rPr>
              <a:t>&gt;&gt;A = integral(@sin,0,pi)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The answer given by MATLAB is 2.0000, which is correct.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2EB44-3964-47C6-A25C-CB37467078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4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54BE1-633B-45E2-BF8C-2031886F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 Functions </a:t>
            </a:r>
            <a:r>
              <a:rPr lang="en-US" sz="1200" dirty="0"/>
              <a:t>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510C7-2342-4CEE-8513-45909683834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499616"/>
            <a:ext cx="1787351" cy="612476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To integrate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12D7466D-5B12-4B71-AF4C-53800F81D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077053"/>
              </p:ext>
            </p:extLst>
          </p:nvPr>
        </p:nvGraphicFramePr>
        <p:xfrm>
          <a:off x="1924275" y="1506036"/>
          <a:ext cx="992757" cy="458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5000" imgH="228600" progId="Equation.DSMT4">
                  <p:embed/>
                </p:oleObj>
              </mc:Choice>
              <mc:Fallback>
                <p:oleObj name="Equation" r:id="rId2" imgW="495000" imgH="22860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12D7466D-5B12-4B71-AF4C-53800F81DC72}"/>
                          </a:ext>
                          <a:ext uri="{C183D7F6-B498-43B3-948B-1728B52AA6E4}">
                            <adec:decorative xmlns:adec="http://schemas.microsoft.com/office/drawing/2017/decorative" val="1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24275" y="1506036"/>
                        <a:ext cx="992757" cy="458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A309233-C758-4467-966C-634B3E7988F4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2866792" y="1469472"/>
                <a:ext cx="4761663" cy="422334"/>
              </a:xfrm>
            </p:spPr>
            <p:txBody>
              <a:bodyPr>
                <a:normAutofit fontScale="92500" lnSpcReduction="10000"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180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from 0 to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</a:rPr>
                      <m:t>√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(2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π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), create the function: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A309233-C758-4467-966C-634B3E7988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2866792" y="1469472"/>
                <a:ext cx="4761663" cy="422334"/>
              </a:xfrm>
              <a:blipFill>
                <a:blip r:embed="rId4"/>
                <a:stretch>
                  <a:fillRect l="-1665" t="-11594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A46F54-339A-4D76-8CED-A5B95D5D119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2122140"/>
            <a:ext cx="8458200" cy="4117886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E00FF"/>
                </a:solidFill>
                <a:effectLst/>
                <a:latin typeface="Menlo"/>
              </a:rPr>
              <a:t>function </a:t>
            </a:r>
            <a:r>
              <a:rPr lang="en-US" sz="2000" b="0" i="0" dirty="0">
                <a:effectLst/>
                <a:latin typeface="Menlo"/>
              </a:rPr>
              <a:t>c2 = </a:t>
            </a:r>
            <a:r>
              <a:rPr lang="en-US" sz="2000" b="0" i="0" dirty="0" err="1">
                <a:effectLst/>
                <a:latin typeface="Menlo"/>
              </a:rPr>
              <a:t>cossq</a:t>
            </a:r>
            <a:r>
              <a:rPr lang="en-US" sz="2000" b="0" i="0" dirty="0">
                <a:effectLst/>
                <a:latin typeface="Menlo"/>
              </a:rPr>
              <a:t>(x)</a:t>
            </a:r>
          </a:p>
          <a:p>
            <a:pPr marL="174625" lvl="2" indent="0">
              <a:buNone/>
            </a:pPr>
            <a:r>
              <a:rPr lang="en-US" sz="2000" b="0" i="0" dirty="0">
                <a:solidFill>
                  <a:srgbClr val="008013"/>
                </a:solidFill>
                <a:effectLst/>
                <a:latin typeface="Menlo"/>
              </a:rPr>
              <a:t>% cosine squared function.</a:t>
            </a:r>
            <a:endParaRPr lang="en-US" sz="2000" b="0" i="0" dirty="0">
              <a:effectLst/>
              <a:latin typeface="Menlo"/>
            </a:endParaRPr>
          </a:p>
          <a:p>
            <a:pPr marL="174625" lvl="2" indent="0">
              <a:buNone/>
            </a:pPr>
            <a:r>
              <a:rPr lang="en-US" sz="2000" b="0" i="0" dirty="0">
                <a:effectLst/>
                <a:latin typeface="Menlo"/>
              </a:rPr>
              <a:t>c2 = cos(x.^2);</a:t>
            </a:r>
          </a:p>
          <a:p>
            <a:r>
              <a:rPr lang="en-US" sz="20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2000" b="0" i="0" dirty="0">
              <a:effectLst/>
              <a:latin typeface="Menlo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Note that we must use array exponentiation.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Times New Roman" panose="02020603050405020304" pitchFamily="18" charset="0"/>
              </a:rPr>
              <a:t>integral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function is called as follows: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itchFamily="49" charset="0"/>
                <a:ea typeface="+mn-ea"/>
                <a:cs typeface="Times New Roman" panose="02020603050405020304" pitchFamily="18" charset="0"/>
              </a:rPr>
              <a:t>&gt;&gt;integral(@cossq,0,sqrt(2*pi))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result is 0.6119.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2D198C8-D1B2-45A4-B2AE-9DF87A7439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5574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 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11_2020" id="{48AAD541-266A-4179-B370-B2A076D2D5F2}" vid="{FD471E24-E700-47B3-8F35-5567895F89DC}"/>
    </a:ext>
  </a:extLst>
</a:theme>
</file>

<file path=ppt/theme/theme2.xml><?xml version="1.0" encoding="utf-8"?>
<a:theme xmlns:a="http://schemas.openxmlformats.org/drawingml/2006/main" name="MainContent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11_2020" id="{48AAD541-266A-4179-B370-B2A076D2D5F2}" vid="{BB45D69B-A52D-4886-A737-4C8CA8BFF937}"/>
    </a:ext>
  </a:extLst>
</a:theme>
</file>

<file path=ppt/theme/theme3.xml><?xml version="1.0" encoding="utf-8"?>
<a:theme xmlns:a="http://schemas.openxmlformats.org/drawingml/2006/main" name="Closing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11_2020" id="{48AAD541-266A-4179-B370-B2A076D2D5F2}" vid="{5AE2D7BD-21A3-4CD8-8976-3561E3978EEC}"/>
    </a:ext>
  </a:extLst>
</a:theme>
</file>

<file path=ppt/theme/theme4.xml><?xml version="1.0" encoding="utf-8"?>
<a:theme xmlns:a="http://schemas.openxmlformats.org/drawingml/2006/main" name="Divider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11_2020" id="{48AAD541-266A-4179-B370-B2A076D2D5F2}" vid="{6ACF2E7B-D43C-4599-8698-6D45949AB7E0}"/>
    </a:ext>
  </a:extLst>
</a:theme>
</file>

<file path=ppt/theme/theme5.xml><?xml version="1.0" encoding="utf-8"?>
<a:theme xmlns:a="http://schemas.openxmlformats.org/drawingml/2006/main" name="ImageDescriptionAppendix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11_2020" id="{48AAD541-266A-4179-B370-B2A076D2D5F2}" vid="{0AD3F672-27ED-4370-A10D-EB2879BA7BA9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4889</TotalTime>
  <Words>3408</Words>
  <Application>Microsoft Office PowerPoint</Application>
  <PresentationFormat>On-screen Show (4:3)</PresentationFormat>
  <Paragraphs>298</Paragraphs>
  <Slides>42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8" baseType="lpstr">
      <vt:lpstr>Arial</vt:lpstr>
      <vt:lpstr>Calibri</vt:lpstr>
      <vt:lpstr>Cambria Math</vt:lpstr>
      <vt:lpstr>Courier New</vt:lpstr>
      <vt:lpstr>Courier Std</vt:lpstr>
      <vt:lpstr>Menlo</vt:lpstr>
      <vt:lpstr>palatino linotype</vt:lpstr>
      <vt:lpstr>Symbol</vt:lpstr>
      <vt:lpstr>Times New Roman</vt:lpstr>
      <vt:lpstr>Title Slides Master</vt:lpstr>
      <vt:lpstr>MainContentSlideMaster</vt:lpstr>
      <vt:lpstr>ClosingMaster</vt:lpstr>
      <vt:lpstr>DividerSlideMaster</vt:lpstr>
      <vt:lpstr>ImageDescriptionAppendixSlideMaster</vt:lpstr>
      <vt:lpstr>Equation</vt:lpstr>
      <vt:lpstr>Equation.DSMT4</vt:lpstr>
      <vt:lpstr>MATLAB for Engineering Applications Fifth Edition</vt:lpstr>
      <vt:lpstr>Chapter 09</vt:lpstr>
      <vt:lpstr>The Integral of f(x) Interpreted as the Area A Under the Curve of f(x) from x = a to x = b</vt:lpstr>
      <vt:lpstr>Illustration of (a) Rectangular and  (b) Trapezoidal Numerical Integration</vt:lpstr>
      <vt:lpstr>Numerical Integration Functions 1</vt:lpstr>
      <vt:lpstr>Numerical Integration Functions 2</vt:lpstr>
      <vt:lpstr>Numerical Integration Functions 3</vt:lpstr>
      <vt:lpstr>Numerical Integration Functions 4</vt:lpstr>
      <vt:lpstr>Numerical Integration Functions 5</vt:lpstr>
      <vt:lpstr>Polynomial Integration</vt:lpstr>
      <vt:lpstr>PowerPoint Presentation</vt:lpstr>
      <vt:lpstr>Triple Integrals</vt:lpstr>
      <vt:lpstr>PowerPoint Presentation</vt:lpstr>
      <vt:lpstr>Numerical Differentiation</vt:lpstr>
      <vt:lpstr> Polynomial Differentiation Functions</vt:lpstr>
      <vt:lpstr>Computing Gradients</vt:lpstr>
      <vt:lpstr>Solving First-Order Differential Equations</vt:lpstr>
      <vt:lpstr> Response of an RC circuit</vt:lpstr>
      <vt:lpstr> Response of an RC circuit</vt:lpstr>
      <vt:lpstr>Nonlinear Example</vt:lpstr>
      <vt:lpstr>Extension to Higher-Order Equations</vt:lpstr>
      <vt:lpstr>Extension to Higher-Order Equations</vt:lpstr>
      <vt:lpstr>Extension to Higher-Order Equations</vt:lpstr>
      <vt:lpstr>Extension to Higher-Order Equations</vt:lpstr>
      <vt:lpstr>Pendulum Example - Nonlinear Model</vt:lpstr>
      <vt:lpstr>Nonlinear Model</vt:lpstr>
      <vt:lpstr>The Pendulum Angle as a Function of Time for Two Starting Positions</vt:lpstr>
      <vt:lpstr>A Mass and Spring</vt:lpstr>
      <vt:lpstr>Special Methods for Linear Differential Equations</vt:lpstr>
      <vt:lpstr>A Mass and Spring</vt:lpstr>
      <vt:lpstr>Control Systems </vt:lpstr>
      <vt:lpstr>ODE Solvers in the Control System Toolbox The Step Function</vt:lpstr>
      <vt:lpstr>LTI Object Functions</vt:lpstr>
      <vt:lpstr>Basic Syntax of the LTI ODE Solvers</vt:lpstr>
      <vt:lpstr>The State Variable Form Can Be Created with the ss Function</vt:lpstr>
      <vt:lpstr>PowerPoint Presentation</vt:lpstr>
      <vt:lpstr>The impulse and lsim Funcions</vt:lpstr>
      <vt:lpstr>The initial Function</vt:lpstr>
      <vt:lpstr>Free Response of the Model  for x sub 1 (0) = 5 and x sub 2 (0) =-2</vt:lpstr>
      <vt:lpstr>Predefined Input Functions</vt:lpstr>
      <vt:lpstr>Square-Wave Response of the Model "x"  ̇ . + 2x + 4x = 4f</vt:lpstr>
      <vt:lpstr>End of Main Content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9: Numerical Methods for Calculus and Differential Equations</dc:title>
  <dc:creator>MHE</dc:creator>
  <cp:keywords>PPT</cp:keywords>
  <cp:lastModifiedBy>Yasser Alginahi</cp:lastModifiedBy>
  <cp:revision>754</cp:revision>
  <cp:lastPrinted>2022-07-14T18:16:33Z</cp:lastPrinted>
  <dcterms:created xsi:type="dcterms:W3CDTF">2019-10-17T17:37:14Z</dcterms:created>
  <dcterms:modified xsi:type="dcterms:W3CDTF">2022-12-07T03:23:46Z</dcterms:modified>
</cp:coreProperties>
</file>