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Lst>
  <p:sldSz cy="6858000" cx="12192000"/>
  <p:notesSz cx="6858000" cy="9144000"/>
  <p:embeddedFontLst>
    <p:embeddedFont>
      <p:font typeface="Helvetica Neue"/>
      <p:regular r:id="rId144"/>
      <p:bold r:id="rId145"/>
      <p:italic r:id="rId146"/>
      <p:boldItalic r:id="rId1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8" roundtripDataSignature="AMtx7mjV6jbIg6sRBiYX1Zn+AXYQDWhp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C8C8A3B-4991-4838-80EC-A2282AA6CF31}">
  <a:tblStyle styleId="{DC8C8A3B-4991-4838-80EC-A2282AA6CF3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48" Type="http://customschemas.google.com/relationships/presentationmetadata" Target="metadata"/><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font" Target="fonts/HelveticaNeue-boldItalic.fntdata"/><Relationship Id="rId6" Type="http://schemas.openxmlformats.org/officeDocument/2006/relationships/slide" Target="slides/slide1.xml"/><Relationship Id="rId146" Type="http://schemas.openxmlformats.org/officeDocument/2006/relationships/font" Target="fonts/HelveticaNeue-italic.fntdata"/><Relationship Id="rId7" Type="http://schemas.openxmlformats.org/officeDocument/2006/relationships/slide" Target="slides/slide2.xml"/><Relationship Id="rId145" Type="http://schemas.openxmlformats.org/officeDocument/2006/relationships/font" Target="fonts/HelveticaNeue-bold.fntdata"/><Relationship Id="rId8" Type="http://schemas.openxmlformats.org/officeDocument/2006/relationships/slide" Target="slides/slide3.xml"/><Relationship Id="rId144" Type="http://schemas.openxmlformats.org/officeDocument/2006/relationships/font" Target="fonts/HelveticaNeue-regular.fntdata"/><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Google Shape;794;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p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p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p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p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Google Shape;878;p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p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Google Shape;890;p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5" name="Shape 895"/>
        <p:cNvGrpSpPr/>
        <p:nvPr/>
      </p:nvGrpSpPr>
      <p:grpSpPr>
        <a:xfrm>
          <a:off x="0" y="0"/>
          <a:ext cx="0" cy="0"/>
          <a:chOff x="0" y="0"/>
          <a:chExt cx="0" cy="0"/>
        </a:xfrm>
      </p:grpSpPr>
      <p:sp>
        <p:nvSpPr>
          <p:cNvPr id="896" name="Google Shape;896;p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1" name="Shape 901"/>
        <p:cNvGrpSpPr/>
        <p:nvPr/>
      </p:nvGrpSpPr>
      <p:grpSpPr>
        <a:xfrm>
          <a:off x="0" y="0"/>
          <a:ext cx="0" cy="0"/>
          <a:chOff x="0" y="0"/>
          <a:chExt cx="0" cy="0"/>
        </a:xfrm>
      </p:grpSpPr>
      <p:sp>
        <p:nvSpPr>
          <p:cNvPr id="902" name="Google Shape;902;p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p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p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9" name="Shape 919"/>
        <p:cNvGrpSpPr/>
        <p:nvPr/>
      </p:nvGrpSpPr>
      <p:grpSpPr>
        <a:xfrm>
          <a:off x="0" y="0"/>
          <a:ext cx="0" cy="0"/>
          <a:chOff x="0" y="0"/>
          <a:chExt cx="0" cy="0"/>
        </a:xfrm>
      </p:grpSpPr>
      <p:sp>
        <p:nvSpPr>
          <p:cNvPr id="920" name="Google Shape;920;p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1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Google Shape;68;p14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9" name="Google Shape;69;p14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4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 name="Shape 74"/>
        <p:cNvGrpSpPr/>
        <p:nvPr/>
      </p:nvGrpSpPr>
      <p:grpSpPr>
        <a:xfrm>
          <a:off x="0" y="0"/>
          <a:ext cx="0" cy="0"/>
          <a:chOff x="0" y="0"/>
          <a:chExt cx="0" cy="0"/>
        </a:xfrm>
      </p:grpSpPr>
      <p:sp>
        <p:nvSpPr>
          <p:cNvPr id="75" name="Google Shape;75;p15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15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7" name="Google Shape;77;p1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1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4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14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1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1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3" name="Shape 33"/>
        <p:cNvGrpSpPr/>
        <p:nvPr/>
      </p:nvGrpSpPr>
      <p:grpSpPr>
        <a:xfrm>
          <a:off x="0" y="0"/>
          <a:ext cx="0" cy="0"/>
          <a:chOff x="0" y="0"/>
          <a:chExt cx="0" cy="0"/>
        </a:xfrm>
      </p:grpSpPr>
      <p:sp>
        <p:nvSpPr>
          <p:cNvPr id="34" name="Google Shape;34;p14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144"/>
          <p:cNvSpPr txBox="1"/>
          <p:nvPr>
            <p:ph idx="1" type="body"/>
          </p:nvPr>
        </p:nvSpPr>
        <p:spPr>
          <a:xfrm rot="5400000">
            <a:off x="3920332" y="-1256506"/>
            <a:ext cx="435133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9" name="Shape 39"/>
        <p:cNvGrpSpPr/>
        <p:nvPr/>
      </p:nvGrpSpPr>
      <p:grpSpPr>
        <a:xfrm>
          <a:off x="0" y="0"/>
          <a:ext cx="0" cy="0"/>
          <a:chOff x="0" y="0"/>
          <a:chExt cx="0" cy="0"/>
        </a:xfrm>
      </p:grpSpPr>
      <p:sp>
        <p:nvSpPr>
          <p:cNvPr id="40" name="Google Shape;40;p1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14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2" name="Google Shape;42;p1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1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6" name="Shape 46"/>
        <p:cNvGrpSpPr/>
        <p:nvPr/>
      </p:nvGrpSpPr>
      <p:grpSpPr>
        <a:xfrm>
          <a:off x="0" y="0"/>
          <a:ext cx="0" cy="0"/>
          <a:chOff x="0" y="0"/>
          <a:chExt cx="0" cy="0"/>
        </a:xfrm>
      </p:grpSpPr>
      <p:sp>
        <p:nvSpPr>
          <p:cNvPr id="47" name="Google Shape;47;p1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 name="Google Shape;48;p1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1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1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14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1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14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14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4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4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4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3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3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6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6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49.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66.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6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2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34.png"/><Relationship Id="rId5"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jpg"/><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0.png"/><Relationship Id="rId4" Type="http://schemas.openxmlformats.org/officeDocument/2006/relationships/image" Target="../media/image2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erg.abdn.ac.uk/users/gorry/course/intro-pages/wan.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4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4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5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5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54.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59.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4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6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4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4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6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2"/>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1" i="0" lang="en-US" sz="6000" u="none">
                <a:solidFill>
                  <a:schemeClr val="dk1"/>
                </a:solidFill>
                <a:latin typeface="Calibri"/>
                <a:ea typeface="Calibri"/>
                <a:cs typeface="Calibri"/>
                <a:sym typeface="Calibri"/>
              </a:rPr>
              <a:t>1 Introduction to Networking (</a:t>
            </a:r>
            <a:r>
              <a:rPr b="0" i="0" lang="en-US" sz="6000" u="none">
                <a:solidFill>
                  <a:schemeClr val="dk1"/>
                </a:solidFill>
                <a:latin typeface="Calibri"/>
                <a:ea typeface="Calibri"/>
                <a:cs typeface="Calibri"/>
                <a:sym typeface="Calibri"/>
              </a:rPr>
              <a:t>06)</a:t>
            </a:r>
            <a:endParaRPr/>
          </a:p>
        </p:txBody>
      </p:sp>
      <p:sp>
        <p:nvSpPr>
          <p:cNvPr id="85" name="Google Shape;85;p1"/>
          <p:cNvSpPr txBox="1"/>
          <p:nvPr>
            <p:ph idx="1" type="subTitle"/>
          </p:nvPr>
        </p:nvSpPr>
        <p:spPr>
          <a:xfrm>
            <a:off x="1524000" y="3602037"/>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b="0" i="0" lang="en-US" sz="2400" u="none">
                <a:solidFill>
                  <a:schemeClr val="dk1"/>
                </a:solidFill>
                <a:latin typeface="Calibri"/>
                <a:ea typeface="Calibri"/>
                <a:cs typeface="Calibri"/>
                <a:sym typeface="Calibri"/>
              </a:rPr>
              <a:t>-Compiled by UBM</a:t>
            </a:r>
            <a:endParaRPr/>
          </a:p>
          <a:p>
            <a:pPr indent="0" lvl="0" marL="0" rtl="0" algn="ctr">
              <a:lnSpc>
                <a:spcPct val="90000"/>
              </a:lnSpc>
              <a:spcBef>
                <a:spcPts val="1000"/>
              </a:spcBef>
              <a:spcAft>
                <a:spcPts val="0"/>
              </a:spcAft>
              <a:buClr>
                <a:schemeClr val="dk1"/>
              </a:buClr>
              <a:buSzPts val="2400"/>
              <a:buNone/>
            </a:pPr>
            <a:r>
              <a:rPr b="0" i="0" lang="en-US" sz="2400" u="none">
                <a:solidFill>
                  <a:schemeClr val="dk1"/>
                </a:solidFill>
                <a:latin typeface="Calibri"/>
                <a:ea typeface="Calibri"/>
                <a:cs typeface="Calibri"/>
                <a:sym typeface="Calibri"/>
              </a:rPr>
              <a:t>(Most of the study material taken from Javatpoint.com and tutorialspoint.com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10"/>
          <p:cNvPicPr preferRelativeResize="0"/>
          <p:nvPr/>
        </p:nvPicPr>
        <p:blipFill rotWithShape="1">
          <a:blip r:embed="rId3">
            <a:alphaModFix/>
          </a:blip>
          <a:srcRect b="0" l="0" r="0" t="0"/>
          <a:stretch/>
        </p:blipFill>
        <p:spPr>
          <a:xfrm>
            <a:off x="993775" y="1584325"/>
            <a:ext cx="10169525" cy="38512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10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Transport Layer</a:t>
            </a:r>
            <a:endParaRPr/>
          </a:p>
        </p:txBody>
      </p:sp>
      <p:sp>
        <p:nvSpPr>
          <p:cNvPr id="695" name="Google Shape;695;p10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Transport layer is a Layer 4 </a:t>
            </a:r>
            <a:r>
              <a:rPr b="1" i="0" lang="en-US" sz="2800" u="none">
                <a:solidFill>
                  <a:schemeClr val="dk1"/>
                </a:solidFill>
                <a:latin typeface="Calibri"/>
                <a:ea typeface="Calibri"/>
                <a:cs typeface="Calibri"/>
                <a:sym typeface="Calibri"/>
              </a:rPr>
              <a:t>ensures that messages are transmitted in the order </a:t>
            </a:r>
            <a:r>
              <a:rPr b="0" i="0" lang="en-US" sz="2800" u="none">
                <a:solidFill>
                  <a:schemeClr val="dk1"/>
                </a:solidFill>
                <a:latin typeface="Calibri"/>
                <a:ea typeface="Calibri"/>
                <a:cs typeface="Calibri"/>
                <a:sym typeface="Calibri"/>
              </a:rPr>
              <a:t>in which they are sent and there is no duplication of data.</a:t>
            </a:r>
            <a:endParaRPr/>
          </a:p>
          <a:p>
            <a:pPr indent="-228600" lvl="0" marL="228600" marR="0" rtl="0" algn="l">
              <a:lnSpc>
                <a:spcPct val="8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main responsibility of the transport layer is to </a:t>
            </a:r>
            <a:r>
              <a:rPr b="1" i="0" lang="en-US" sz="2800" u="none">
                <a:solidFill>
                  <a:schemeClr val="dk1"/>
                </a:solidFill>
                <a:latin typeface="Calibri"/>
                <a:ea typeface="Calibri"/>
                <a:cs typeface="Calibri"/>
                <a:sym typeface="Calibri"/>
              </a:rPr>
              <a:t>transfer the data completely.</a:t>
            </a:r>
            <a:endParaRPr/>
          </a:p>
          <a:p>
            <a:pPr indent="-228600" lvl="0" marL="228600" marR="0" rtl="0" algn="l">
              <a:lnSpc>
                <a:spcPct val="8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receives the data from the </a:t>
            </a:r>
            <a:r>
              <a:rPr b="1" i="0" lang="en-US" sz="2800" u="none">
                <a:solidFill>
                  <a:schemeClr val="dk1"/>
                </a:solidFill>
                <a:latin typeface="Calibri"/>
                <a:ea typeface="Calibri"/>
                <a:cs typeface="Calibri"/>
                <a:sym typeface="Calibri"/>
              </a:rPr>
              <a:t>upper layer and converts them into smaller units known as segments.</a:t>
            </a:r>
            <a:endParaRPr/>
          </a:p>
          <a:p>
            <a:pPr indent="-228600" lvl="0" marL="228600" marR="0" rtl="0" algn="l">
              <a:lnSpc>
                <a:spcPct val="8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layer can be </a:t>
            </a:r>
            <a:r>
              <a:rPr b="1" i="0" lang="en-US" sz="2800" u="none">
                <a:solidFill>
                  <a:schemeClr val="dk1"/>
                </a:solidFill>
                <a:latin typeface="Calibri"/>
                <a:ea typeface="Calibri"/>
                <a:cs typeface="Calibri"/>
                <a:sym typeface="Calibri"/>
              </a:rPr>
              <a:t>termed as an end-to-end layer as it provides a point-to-point connection</a:t>
            </a:r>
            <a:r>
              <a:rPr b="0" i="0" lang="en-US" sz="2800" u="none">
                <a:solidFill>
                  <a:schemeClr val="dk1"/>
                </a:solidFill>
                <a:latin typeface="Calibri"/>
                <a:ea typeface="Calibri"/>
                <a:cs typeface="Calibri"/>
                <a:sym typeface="Calibri"/>
              </a:rPr>
              <a:t> between source and destination to deliver the data reliably.</a:t>
            </a:r>
            <a:br>
              <a:rPr b="0" i="0" lang="en-US" sz="2800" u="none">
                <a:solidFill>
                  <a:schemeClr val="dk1"/>
                </a:solidFill>
                <a:latin typeface="Calibri"/>
                <a:ea typeface="Calibri"/>
                <a:cs typeface="Calibri"/>
                <a:sym typeface="Calibri"/>
              </a:rPr>
            </a:b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10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Transport Layer</a:t>
            </a:r>
            <a:endParaRPr/>
          </a:p>
        </p:txBody>
      </p:sp>
      <p:sp>
        <p:nvSpPr>
          <p:cNvPr id="701" name="Google Shape;701;p10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The two protocols used in this layer are:</a:t>
            </a:r>
            <a:endParaRPr b="0" i="0" sz="2800" u="non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Transmission Control Protocol</a:t>
            </a:r>
            <a:endParaRPr b="0" i="0" sz="2800" u="non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is a standard protocol that allows the systems to communicate over the internet.</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establishes and maintains a connection between hosts.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When data is sent over the TCP connection, then the TCP protocol divides the data into smaller units known as segments. Each segment travels over the internet using multiple routes, and they arrive in different orders at the destination. The transmission control protocol reorders the packets in the correct order at the receiving end.</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10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Transport Layer</a:t>
            </a:r>
            <a:endParaRPr/>
          </a:p>
        </p:txBody>
      </p:sp>
      <p:sp>
        <p:nvSpPr>
          <p:cNvPr id="707" name="Google Shape;707;p10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The two protocols used in this layer are:</a:t>
            </a:r>
            <a:endParaRPr b="0" i="0" sz="2800" u="non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User Datagram Protocol</a:t>
            </a:r>
            <a:endParaRPr b="0" i="0" sz="2800" u="non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User Datagram Protocol is a transport layer protocol.</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is an unreliable transport protocol as in this case receiver does not send any acknowledgment when the packet is received, the sender does not wait for any acknowledgment. Therefore, this makes a protocol unreliable.</a:t>
            </a:r>
            <a:br>
              <a:rPr b="0" i="0" lang="en-US" sz="2400" u="none" cap="none" strike="noStrike">
                <a:solidFill>
                  <a:schemeClr val="dk1"/>
                </a:solidFill>
                <a:latin typeface="Calibri"/>
                <a:ea typeface="Calibri"/>
                <a:cs typeface="Calibri"/>
                <a:sym typeface="Calibri"/>
              </a:rPr>
            </a:b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10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Functions of Transport Layer:</a:t>
            </a:r>
            <a:endParaRPr/>
          </a:p>
        </p:txBody>
      </p:sp>
      <p:sp>
        <p:nvSpPr>
          <p:cNvPr id="713" name="Google Shape;713;p103"/>
          <p:cNvSpPr txBox="1"/>
          <p:nvPr>
            <p:ph idx="1" type="body"/>
          </p:nvPr>
        </p:nvSpPr>
        <p:spPr>
          <a:xfrm>
            <a:off x="838200" y="1531937"/>
            <a:ext cx="10515600" cy="46450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Service-point addressing:</a:t>
            </a:r>
            <a:r>
              <a:rPr b="0" i="0" lang="en-US" sz="2600" u="none">
                <a:solidFill>
                  <a:schemeClr val="dk1"/>
                </a:solidFill>
                <a:latin typeface="Calibri"/>
                <a:ea typeface="Calibri"/>
                <a:cs typeface="Calibri"/>
                <a:sym typeface="Calibri"/>
              </a:rPr>
              <a:t> Computers run several programs simultaneously due to this reason, the transmission of data from source to the destination not only from one computer to another computer but also from one process to another process. The transport layer adds the header that contains the address known as a service-point address or port address. The responsibility of the network layer is to transmit the data from one computer to another computer and the responsibility of the transport layer is to transmit the message to the correct process.</a:t>
            </a:r>
            <a:endParaRPr/>
          </a:p>
          <a:p>
            <a:pPr indent="-228600" lvl="0" marL="228600" marR="0" rtl="0" algn="l">
              <a:lnSpc>
                <a:spcPct val="70000"/>
              </a:lnSpc>
              <a:spcBef>
                <a:spcPts val="100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Segmentation and reassembly:</a:t>
            </a:r>
            <a:r>
              <a:rPr b="0" i="0" lang="en-US" sz="2600" u="none">
                <a:solidFill>
                  <a:schemeClr val="dk1"/>
                </a:solidFill>
                <a:latin typeface="Calibri"/>
                <a:ea typeface="Calibri"/>
                <a:cs typeface="Calibri"/>
                <a:sym typeface="Calibri"/>
              </a:rPr>
              <a:t> When the transport layer receives the message from the upper layer, it divides the message into multiple segments, and each segment is assigned with a sequence number that uniquely identifies each segment. When the message has arrived at the destination, then the transport layer reassembles the message based on their sequence numbers.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10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Functions of Transport Layer:</a:t>
            </a:r>
            <a:endParaRPr/>
          </a:p>
        </p:txBody>
      </p:sp>
      <p:sp>
        <p:nvSpPr>
          <p:cNvPr id="719" name="Google Shape;719;p104"/>
          <p:cNvSpPr txBox="1"/>
          <p:nvPr>
            <p:ph idx="1" type="body"/>
          </p:nvPr>
        </p:nvSpPr>
        <p:spPr>
          <a:xfrm>
            <a:off x="838200" y="1531937"/>
            <a:ext cx="10515600" cy="46450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Connection control:</a:t>
            </a:r>
            <a:r>
              <a:rPr b="0" i="0" lang="en-US" sz="2600" u="none">
                <a:solidFill>
                  <a:schemeClr val="dk1"/>
                </a:solidFill>
                <a:latin typeface="Calibri"/>
                <a:ea typeface="Calibri"/>
                <a:cs typeface="Calibri"/>
                <a:sym typeface="Calibri"/>
              </a:rPr>
              <a:t> Transport layer provides two services Connection-oriented service and connectionless service. A connectionless service treats each segment as an individual packet, and they all travel in different routes to reach the destination. A connection-oriented service makes a connection with the transport layer at the destination machine before delivering the packets. In connection-oriented service, all the packets travel in the single route.</a:t>
            </a:r>
            <a:endParaRPr/>
          </a:p>
          <a:p>
            <a:pPr indent="-228600" lvl="0" marL="228600" marR="0" rtl="0" algn="l">
              <a:lnSpc>
                <a:spcPct val="80000"/>
              </a:lnSpc>
              <a:spcBef>
                <a:spcPts val="100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Flow control:</a:t>
            </a:r>
            <a:r>
              <a:rPr b="0" i="0" lang="en-US" sz="2600" u="none">
                <a:solidFill>
                  <a:schemeClr val="dk1"/>
                </a:solidFill>
                <a:latin typeface="Calibri"/>
                <a:ea typeface="Calibri"/>
                <a:cs typeface="Calibri"/>
                <a:sym typeface="Calibri"/>
              </a:rPr>
              <a:t> The transport layer also responsible for flow control but it is performed end-to-end rather than across a single link.</a:t>
            </a:r>
            <a:endParaRPr/>
          </a:p>
          <a:p>
            <a:pPr indent="-228600" lvl="0" marL="228600" marR="0" rtl="0" algn="l">
              <a:lnSpc>
                <a:spcPct val="80000"/>
              </a:lnSpc>
              <a:spcBef>
                <a:spcPts val="100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Error control:</a:t>
            </a:r>
            <a:r>
              <a:rPr b="0" i="0" lang="en-US" sz="2600" u="none">
                <a:solidFill>
                  <a:schemeClr val="dk1"/>
                </a:solidFill>
                <a:latin typeface="Calibri"/>
                <a:ea typeface="Calibri"/>
                <a:cs typeface="Calibri"/>
                <a:sym typeface="Calibri"/>
              </a:rPr>
              <a:t> The transport layer is also responsible for Error control. Error control is performed end-to-end rather than across the single link. The sender transport layer ensures that message reach at the destination without any error.</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10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Session Layer</a:t>
            </a:r>
            <a:endParaRPr/>
          </a:p>
        </p:txBody>
      </p:sp>
      <p:pic>
        <p:nvPicPr>
          <p:cNvPr descr="OSI Model" id="725" name="Google Shape;725;p105"/>
          <p:cNvPicPr preferRelativeResize="0"/>
          <p:nvPr>
            <p:ph idx="1" type="body"/>
          </p:nvPr>
        </p:nvPicPr>
        <p:blipFill rotWithShape="1">
          <a:blip r:embed="rId3">
            <a:alphaModFix/>
          </a:blip>
          <a:srcRect b="0" l="0" r="0" t="0"/>
          <a:stretch/>
        </p:blipFill>
        <p:spPr>
          <a:xfrm>
            <a:off x="1957387" y="1403350"/>
            <a:ext cx="8639175" cy="4986337"/>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10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Session Layer</a:t>
            </a:r>
            <a:endParaRPr/>
          </a:p>
        </p:txBody>
      </p:sp>
      <p:sp>
        <p:nvSpPr>
          <p:cNvPr id="731" name="Google Shape;731;p10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is a layer 3 in the OSI model.</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Session layer is used to establish, maintain and synchronizes the interaction between communicating devices.</a:t>
            </a:r>
            <a:br>
              <a:rPr b="0" i="0" lang="en-US" sz="2800" u="none">
                <a:solidFill>
                  <a:schemeClr val="dk1"/>
                </a:solidFill>
                <a:latin typeface="Calibri"/>
                <a:ea typeface="Calibri"/>
                <a:cs typeface="Calibri"/>
                <a:sym typeface="Calibri"/>
              </a:rPr>
            </a:b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10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Session Layer</a:t>
            </a:r>
            <a:endParaRPr/>
          </a:p>
        </p:txBody>
      </p:sp>
      <p:sp>
        <p:nvSpPr>
          <p:cNvPr id="737" name="Google Shape;737;p10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Functions of Session layer:</a:t>
            </a:r>
            <a:endParaRPr/>
          </a:p>
          <a:p>
            <a:pPr indent="-228600" lvl="0" marL="228600" marR="0" rtl="0" algn="l">
              <a:lnSpc>
                <a:spcPct val="8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Dialog control:</a:t>
            </a:r>
            <a:r>
              <a:rPr b="0" i="0" lang="en-US" sz="2800" u="none">
                <a:solidFill>
                  <a:schemeClr val="dk1"/>
                </a:solidFill>
                <a:latin typeface="Calibri"/>
                <a:ea typeface="Calibri"/>
                <a:cs typeface="Calibri"/>
                <a:sym typeface="Calibri"/>
              </a:rPr>
              <a:t> Session layer acts as a dialog controller that creates a dialog between two processes or we can say that it allows the communication between two processes which can be either half-duplex or full-duplex.</a:t>
            </a:r>
            <a:endParaRPr/>
          </a:p>
          <a:p>
            <a:pPr indent="-228600" lvl="0" marL="228600" marR="0" rtl="0" algn="l">
              <a:lnSpc>
                <a:spcPct val="8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Synchronization:</a:t>
            </a:r>
            <a:r>
              <a:rPr b="0" i="0" lang="en-US" sz="2800" u="none">
                <a:solidFill>
                  <a:schemeClr val="dk1"/>
                </a:solidFill>
                <a:latin typeface="Calibri"/>
                <a:ea typeface="Calibri"/>
                <a:cs typeface="Calibri"/>
                <a:sym typeface="Calibri"/>
              </a:rPr>
              <a:t> Session layer adds some checkpoints when transmitting the data in a sequence. If some error occurs in the middle of the transmission of data, then the transmission will take place again from the checkpoint. This process is known as Synchronization and recovery.</a:t>
            </a:r>
            <a:br>
              <a:rPr b="0" i="0" lang="en-US" sz="2800" u="none">
                <a:solidFill>
                  <a:schemeClr val="dk1"/>
                </a:solidFill>
                <a:latin typeface="Calibri"/>
                <a:ea typeface="Calibri"/>
                <a:cs typeface="Calibri"/>
                <a:sym typeface="Calibri"/>
              </a:rPr>
            </a:b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10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Presentation Layer</a:t>
            </a:r>
            <a:endParaRPr/>
          </a:p>
        </p:txBody>
      </p:sp>
      <p:sp>
        <p:nvSpPr>
          <p:cNvPr id="743" name="Google Shape;743;p10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descr="OSI Model" id="744" name="Google Shape;744;p108"/>
          <p:cNvPicPr preferRelativeResize="0"/>
          <p:nvPr/>
        </p:nvPicPr>
        <p:blipFill rotWithShape="1">
          <a:blip r:embed="rId3">
            <a:alphaModFix/>
          </a:blip>
          <a:srcRect b="0" l="0" r="0" t="0"/>
          <a:stretch/>
        </p:blipFill>
        <p:spPr>
          <a:xfrm>
            <a:off x="1068387" y="1333500"/>
            <a:ext cx="9093200" cy="507047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10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Presentation Layer</a:t>
            </a:r>
            <a:endParaRPr/>
          </a:p>
        </p:txBody>
      </p:sp>
      <p:sp>
        <p:nvSpPr>
          <p:cNvPr id="750" name="Google Shape;750;p10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Presentation layer is mainly concerned with the syntax and semantics of the information exchanged between the two systems.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acts as a data translator for a network.</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layer is a part of the operating system that converts the data from one presentation format to another format.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Presentation layer is also known as the syntax layer.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11"/>
          <p:cNvPicPr preferRelativeResize="0"/>
          <p:nvPr/>
        </p:nvPicPr>
        <p:blipFill rotWithShape="1">
          <a:blip r:embed="rId3">
            <a:alphaModFix/>
          </a:blip>
          <a:srcRect b="0" l="0" r="0" t="0"/>
          <a:stretch/>
        </p:blipFill>
        <p:spPr>
          <a:xfrm>
            <a:off x="1181100" y="1647825"/>
            <a:ext cx="10045700" cy="23495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11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Presentation Layer</a:t>
            </a:r>
            <a:endParaRPr/>
          </a:p>
        </p:txBody>
      </p:sp>
      <p:sp>
        <p:nvSpPr>
          <p:cNvPr id="756" name="Google Shape;756;p11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Functions of Presentation layer:</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Translation:</a:t>
            </a:r>
            <a:r>
              <a:rPr b="0" i="0" lang="en-US" sz="2800" u="none">
                <a:solidFill>
                  <a:schemeClr val="dk1"/>
                </a:solidFill>
                <a:latin typeface="Calibri"/>
                <a:ea typeface="Calibri"/>
                <a:cs typeface="Calibri"/>
                <a:sym typeface="Calibri"/>
              </a:rPr>
              <a:t> The processes in two systems exchange the information in the form of character strings, numbers and so on. Different computers use different encoding methods, the presentation layer handles the interoperability between the different encoding methods. It converts the data from sender-dependent format into a common format and changes the common format into receiver-dependent format at the receiving end.</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11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Presentation Layer</a:t>
            </a:r>
            <a:endParaRPr/>
          </a:p>
        </p:txBody>
      </p:sp>
      <p:sp>
        <p:nvSpPr>
          <p:cNvPr id="762" name="Google Shape;762;p11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Functions of Presentation layer:</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Encryption:</a:t>
            </a:r>
            <a:r>
              <a:rPr b="0" i="0" lang="en-US" sz="2800" u="none">
                <a:solidFill>
                  <a:schemeClr val="dk1"/>
                </a:solidFill>
                <a:latin typeface="Calibri"/>
                <a:ea typeface="Calibri"/>
                <a:cs typeface="Calibri"/>
                <a:sym typeface="Calibri"/>
              </a:rPr>
              <a:t> Encryption is needed to maintain privacy. Encryption is a process of converting the sender-transmitted information into another form and sends the resulting message over the network.</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Compression:</a:t>
            </a:r>
            <a:r>
              <a:rPr b="0" i="0" lang="en-US" sz="2800" u="none">
                <a:solidFill>
                  <a:schemeClr val="dk1"/>
                </a:solidFill>
                <a:latin typeface="Calibri"/>
                <a:ea typeface="Calibri"/>
                <a:cs typeface="Calibri"/>
                <a:sym typeface="Calibri"/>
              </a:rPr>
              <a:t> Data compression is a process of compressing the data, i.e., it reduces the number of bits to be transmitted. Data compression is very important in multimedia such as text, audio, video.</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Google Shape;767;p11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Application Layer</a:t>
            </a:r>
            <a:endParaRPr/>
          </a:p>
        </p:txBody>
      </p:sp>
      <p:pic>
        <p:nvPicPr>
          <p:cNvPr descr="OSI Model" id="768" name="Google Shape;768;p112"/>
          <p:cNvPicPr preferRelativeResize="0"/>
          <p:nvPr>
            <p:ph idx="1" type="body"/>
          </p:nvPr>
        </p:nvPicPr>
        <p:blipFill rotWithShape="1">
          <a:blip r:embed="rId3">
            <a:alphaModFix/>
          </a:blip>
          <a:srcRect b="0" l="0" r="0" t="0"/>
          <a:stretch/>
        </p:blipFill>
        <p:spPr>
          <a:xfrm>
            <a:off x="1158875" y="1377950"/>
            <a:ext cx="9359900" cy="4887912"/>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11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Application Layer</a:t>
            </a:r>
            <a:endParaRPr/>
          </a:p>
        </p:txBody>
      </p:sp>
      <p:sp>
        <p:nvSpPr>
          <p:cNvPr id="774" name="Google Shape;774;p11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 application layer serves as a window for users and application processes to access network service.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handles issues such as network transparency, resource allocation, etc.</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 application layer is not an application, but it performs the application layer functions.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layer provides the network services to the end-users.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1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Application Layer</a:t>
            </a:r>
            <a:endParaRPr/>
          </a:p>
        </p:txBody>
      </p:sp>
      <p:sp>
        <p:nvSpPr>
          <p:cNvPr id="780" name="Google Shape;780;p11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Functions of Application layer:</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File transfer, access, and management (FTAM):</a:t>
            </a:r>
            <a:r>
              <a:rPr b="0" i="0" lang="en-US" sz="2800" u="none">
                <a:solidFill>
                  <a:schemeClr val="dk1"/>
                </a:solidFill>
                <a:latin typeface="Calibri"/>
                <a:ea typeface="Calibri"/>
                <a:cs typeface="Calibri"/>
                <a:sym typeface="Calibri"/>
              </a:rPr>
              <a:t> An application layer allows a user to access the files in a remote computer, to retrieve the files from a computer and to manage the files in a remote computer.</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Mail services:</a:t>
            </a:r>
            <a:r>
              <a:rPr b="0" i="0" lang="en-US" sz="2800" u="none">
                <a:solidFill>
                  <a:schemeClr val="dk1"/>
                </a:solidFill>
                <a:latin typeface="Calibri"/>
                <a:ea typeface="Calibri"/>
                <a:cs typeface="Calibri"/>
                <a:sym typeface="Calibri"/>
              </a:rPr>
              <a:t> An application layer provides the facility for email forwarding and storage.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Directory services: An application provides the distributed database sources and is used to provide that global information about various objects.</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11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TCP/IP model</a:t>
            </a:r>
            <a:endParaRPr/>
          </a:p>
        </p:txBody>
      </p:sp>
      <p:sp>
        <p:nvSpPr>
          <p:cNvPr id="786" name="Google Shape;786;p115"/>
          <p:cNvSpPr txBox="1"/>
          <p:nvPr>
            <p:ph idx="1" type="body"/>
          </p:nvPr>
        </p:nvSpPr>
        <p:spPr>
          <a:xfrm>
            <a:off x="838200" y="1430337"/>
            <a:ext cx="10515600" cy="47466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TCP/IP model was developed prior to the OSI model.</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TCP/IP model is not exactly similar to the OSI model.</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TCP/IP model consists of five layers: the application layer, transport layer, network layer, data link layer and physical layer.</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first four layers provide physical standards, network interface, internetworking, and transport functions that correspond to the first four layers of the OSI model and these four layers are represented in TCP/IP model by a single layer called the application layer.</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TCP/IP is a hierarchical protocol made up of interactive modules, and each of them provides specific functionality.</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Here, hierarchical means that each upper-layer protocol is supported by two or more lower-level protocols.</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11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TCP/IP Model</a:t>
            </a:r>
            <a:endParaRPr/>
          </a:p>
        </p:txBody>
      </p:sp>
      <p:pic>
        <p:nvPicPr>
          <p:cNvPr id="792" name="Google Shape;792;p116"/>
          <p:cNvPicPr preferRelativeResize="0"/>
          <p:nvPr>
            <p:ph idx="1" type="body"/>
          </p:nvPr>
        </p:nvPicPr>
        <p:blipFill rotWithShape="1">
          <a:blip r:embed="rId3">
            <a:alphaModFix/>
          </a:blip>
          <a:srcRect b="0" l="0" r="0" t="0"/>
          <a:stretch/>
        </p:blipFill>
        <p:spPr>
          <a:xfrm>
            <a:off x="3009900" y="2087562"/>
            <a:ext cx="6172200" cy="38290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6" name="Shape 796"/>
        <p:cNvGrpSpPr/>
        <p:nvPr/>
      </p:nvGrpSpPr>
      <p:grpSpPr>
        <a:xfrm>
          <a:off x="0" y="0"/>
          <a:ext cx="0" cy="0"/>
          <a:chOff x="0" y="0"/>
          <a:chExt cx="0" cy="0"/>
        </a:xfrm>
      </p:grpSpPr>
      <p:sp>
        <p:nvSpPr>
          <p:cNvPr id="797" name="Google Shape;797;p11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Network Access Layer</a:t>
            </a:r>
            <a:endParaRPr/>
          </a:p>
        </p:txBody>
      </p:sp>
      <p:sp>
        <p:nvSpPr>
          <p:cNvPr id="798" name="Google Shape;798;p11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 network layer is the lowest layer of the TCP/IP model.</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 network layer is the combination of the Physical layer and Data Link layer defined in the OSI reference model.</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It defines how the data should be sent physically through the network.</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This layer is mainly responsible for the transmission of the data between two devices on the same network.</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functions carried out by this layer are encapsulating the IP datagram into frames transmitted by the network and mapping of IP addresses into physical addresses.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protocols used by this layer are ethernet, token ring, FDDI, X.25, frame relay.</a:t>
            </a:r>
            <a:br>
              <a:rPr b="0" i="0" lang="en-US" sz="2600" u="none">
                <a:solidFill>
                  <a:schemeClr val="dk1"/>
                </a:solidFill>
                <a:latin typeface="Calibri"/>
                <a:ea typeface="Calibri"/>
                <a:cs typeface="Calibri"/>
                <a:sym typeface="Calibri"/>
              </a:rPr>
            </a:b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11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Internet Layer</a:t>
            </a:r>
            <a:endParaRPr/>
          </a:p>
        </p:txBody>
      </p:sp>
      <p:sp>
        <p:nvSpPr>
          <p:cNvPr id="804" name="Google Shape;804;p11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 internet layer is the second layer of the TCP/IP model.</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 internet layer is also known as the network layer.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main responsibility of the internet layer is to send the packets from any network, and they arrive at the destination irrespective of the route they take.</a:t>
            </a:r>
            <a:br>
              <a:rPr b="0" i="0" lang="en-US" sz="2800" u="none">
                <a:solidFill>
                  <a:schemeClr val="dk1"/>
                </a:solidFill>
                <a:latin typeface="Calibri"/>
                <a:ea typeface="Calibri"/>
                <a:cs typeface="Calibri"/>
                <a:sym typeface="Calibri"/>
              </a:rPr>
            </a:b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11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Transport Layer</a:t>
            </a:r>
            <a:endParaRPr/>
          </a:p>
        </p:txBody>
      </p:sp>
      <p:sp>
        <p:nvSpPr>
          <p:cNvPr id="810" name="Google Shape;810;p11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transport layer is responsible for the reliability, flow control, and correction of data which is being sent over the network.</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two protocols used in the transport layer are </a:t>
            </a:r>
            <a:r>
              <a:rPr b="1" i="0" lang="en-US" sz="2800" u="none">
                <a:solidFill>
                  <a:schemeClr val="dk1"/>
                </a:solidFill>
                <a:latin typeface="Calibri"/>
                <a:ea typeface="Calibri"/>
                <a:cs typeface="Calibri"/>
                <a:sym typeface="Calibri"/>
              </a:rPr>
              <a:t>User Datagram protocol and Transmission control protocol</a:t>
            </a:r>
            <a:r>
              <a:rPr b="0" i="0" lang="en-US" sz="2800" u="none">
                <a:solidFill>
                  <a:schemeClr val="dk1"/>
                </a:solidFill>
                <a:latin typeface="Calibri"/>
                <a:ea typeface="Calibri"/>
                <a:cs typeface="Calibri"/>
                <a:sym typeface="Calibri"/>
              </a:rPr>
              <a:t>.</a:t>
            </a:r>
            <a:br>
              <a:rPr b="0" i="0" lang="en-US" sz="2800" u="none">
                <a:solidFill>
                  <a:schemeClr val="dk1"/>
                </a:solidFill>
                <a:latin typeface="Calibri"/>
                <a:ea typeface="Calibri"/>
                <a:cs typeface="Calibri"/>
                <a:sym typeface="Calibri"/>
              </a:rPr>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12"/>
          <p:cNvPicPr preferRelativeResize="0"/>
          <p:nvPr/>
        </p:nvPicPr>
        <p:blipFill rotWithShape="1">
          <a:blip r:embed="rId3">
            <a:alphaModFix/>
          </a:blip>
          <a:srcRect b="0" l="0" r="0" t="0"/>
          <a:stretch/>
        </p:blipFill>
        <p:spPr>
          <a:xfrm>
            <a:off x="703262" y="760412"/>
            <a:ext cx="10555287" cy="2587625"/>
          </a:xfrm>
          <a:prstGeom prst="rect">
            <a:avLst/>
          </a:prstGeom>
          <a:noFill/>
          <a:ln>
            <a:noFill/>
          </a:ln>
        </p:spPr>
      </p:pic>
      <p:pic>
        <p:nvPicPr>
          <p:cNvPr id="142" name="Google Shape;142;p12"/>
          <p:cNvPicPr preferRelativeResize="0"/>
          <p:nvPr/>
        </p:nvPicPr>
        <p:blipFill rotWithShape="1">
          <a:blip r:embed="rId4">
            <a:alphaModFix/>
          </a:blip>
          <a:srcRect b="0" l="0" r="0" t="0"/>
          <a:stretch/>
        </p:blipFill>
        <p:spPr>
          <a:xfrm>
            <a:off x="703262" y="3667125"/>
            <a:ext cx="10569575" cy="2192337"/>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12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Application Layer</a:t>
            </a:r>
            <a:endParaRPr/>
          </a:p>
        </p:txBody>
      </p:sp>
      <p:sp>
        <p:nvSpPr>
          <p:cNvPr id="816" name="Google Shape;816;p12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An application layer is the topmost layer in the TCP/IP model.</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It is responsible for handling high-level protocols, issues of representation.</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This layer allows the user to interact with the application.</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When one application layer protocol wants to communicate with another application layer, it forwards its data to the transport layer.</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There is an ambiguity occurs in the application layer. Every application cannot be placed inside the application layer except those who interact with the communication system. For example: text editor cannot be considered in application layer while web browser using </a:t>
            </a:r>
            <a:r>
              <a:rPr b="1" i="0" lang="en-US" sz="2600" u="none">
                <a:solidFill>
                  <a:schemeClr val="dk1"/>
                </a:solidFill>
                <a:latin typeface="Calibri"/>
                <a:ea typeface="Calibri"/>
                <a:cs typeface="Calibri"/>
                <a:sym typeface="Calibri"/>
              </a:rPr>
              <a:t>HTTP</a:t>
            </a:r>
            <a:r>
              <a:rPr b="0" i="0" lang="en-US" sz="2600" u="none">
                <a:solidFill>
                  <a:schemeClr val="dk1"/>
                </a:solidFill>
                <a:latin typeface="Calibri"/>
                <a:ea typeface="Calibri"/>
                <a:cs typeface="Calibri"/>
                <a:sym typeface="Calibri"/>
              </a:rPr>
              <a:t> protocol to interact with the network where </a:t>
            </a:r>
            <a:r>
              <a:rPr b="1" i="0" lang="en-US" sz="2600" u="none">
                <a:solidFill>
                  <a:schemeClr val="dk1"/>
                </a:solidFill>
                <a:latin typeface="Calibri"/>
                <a:ea typeface="Calibri"/>
                <a:cs typeface="Calibri"/>
                <a:sym typeface="Calibri"/>
              </a:rPr>
              <a:t>HTTP</a:t>
            </a:r>
            <a:r>
              <a:rPr b="0" i="0" lang="en-US" sz="2600" u="none">
                <a:solidFill>
                  <a:schemeClr val="dk1"/>
                </a:solidFill>
                <a:latin typeface="Calibri"/>
                <a:ea typeface="Calibri"/>
                <a:cs typeface="Calibri"/>
                <a:sym typeface="Calibri"/>
              </a:rPr>
              <a:t> protocol is an application layer protocol.</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12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822" name="Google Shape;822;p121"/>
          <p:cNvGraphicFramePr/>
          <p:nvPr/>
        </p:nvGraphicFramePr>
        <p:xfrm>
          <a:off x="631825" y="1690687"/>
          <a:ext cx="3000000" cy="3000000"/>
        </p:xfrm>
        <a:graphic>
          <a:graphicData uri="http://schemas.openxmlformats.org/drawingml/2006/table">
            <a:tbl>
              <a:tblPr>
                <a:noFill/>
                <a:tableStyleId>{DC8C8A3B-4991-4838-80EC-A2282AA6CF31}</a:tableStyleId>
              </a:tblPr>
              <a:tblGrid>
                <a:gridCol w="773100"/>
                <a:gridCol w="10185400"/>
              </a:tblGrid>
              <a:tr h="82232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9535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Computer Network? Can you make use Computer network in your Home. If yes How? If not why not?</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574675">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2</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How CN can be used in KG School to carry out the day to day activities? Discuss.</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57625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3</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How the farmer can make use of CN? Discuss in detail.</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22325">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4</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How your institute is making use of CN in its day to day activities? Identify and suggest some more ways of using CN.</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1092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5</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How the Banks are making use of CN? Discuss it with the example of the Bank with which you’re having an a/c. Suggest what other improvements it can do.</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12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828" name="Google Shape;828;p122"/>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6197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How Indian Railways is making use of CN? Discuss and suggest the other avenues of CN which it can make use of.</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The Chief minister of Maharashtra want to communicate with needy citizens. What are the different ways to achieve this using CN.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The CEO of Tata Group wants to address to the share holders, then which can be the best way communicate? Why? What can be the other ways.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 company wants to make survey about its product using CN, can you suggest the different ways it use?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are the different ways of communication to communicate with your brother who is staying in USA? Justify the best one.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12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834" name="Google Shape;834;p123"/>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6197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NIC? Why do we require this? Does your Laptop has NIC? If yes what type of NIC it is having? Discuss.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Assume you are having a PC with inbuilt NIC but it is not working. How do you over come this issue to connect your PC with internet. Discuss.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MODEM? How it works? How it can be used in CN? What are the advantages and disadvantages of MODEM?</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HUB? Can we use this device to connect PC to internet? What are advantages and disadvantages of HUB.</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switch? How it is better than HUB? Explain its working? How it increases the speed?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12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840" name="Google Shape;840;p124"/>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6197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18745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16</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switch? What can be the minimum and Maximum no of ports available? Name 5 companies which manufacture the Switches? Which companies switches are used in your Institute?</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17</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Router? Why do we need this? Mention its functions? Does this have the memory in it?</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18</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router? Name the manufacturers of routers? Mention minimum and maximum ports? Mention the advantages and disadvantages.</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118745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19</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Assume you are living with parents and a sibling. Every one is having smartphone and there is smart TV. How do you reduce the internet cost of your family? Justify your answer.</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20</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The Institute want Establish computer lab with internet facility. What are the network components required? Justify your answer. </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12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846" name="Google Shape;846;p125"/>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6197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21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are different types of cables used in CN? Mention the proper application where these can be used?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22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Twisted pair cable? How many wires are there in it? Why they are different colours? Write their colour significance?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23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are different categories of Twisted pair cables? Mention their capabilities and limitations?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24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Which are the companies involved in manufacturing twisted pair cables? Why it is better than BNC.</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25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BNC Cable? Mention different types of BNC cable and connector? Mention its limitations and advantages.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12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852" name="Google Shape;852;p126"/>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6197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26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Fibre Optic Cable? Where do you find these cables? Can we use them in LAN?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27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Fibre Optic Cable? Explain its working with schematic diagram?</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28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How Fibre Optic Cable is different from other cables? Which company has laid Fibre Optic Cable in India?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29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Discuss the features of Computer Networks.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30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are the different type of network architectures? Mention their usage.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12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858" name="Google Shape;858;p127"/>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6197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31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PAN? Mention the characteristics, advantages and disadvantages of PAN? Provide at least 2 live examples.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32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LAN? Mention the characteristics, advantages and disadvantages of LAN? Provide at least 2 live examples.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33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MAN? Mention the characteristics, advantages and disadvantages of MAN? Provide at least 2 live examples.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34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WAN? Mention the characteristics, advantages and disadvantages of WAN? Provide at least 2 live examples.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35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are Internet and Intranet? If your institute wants establish Intranet, What are all required? Justify your answer.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12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864" name="Google Shape;864;p128"/>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6197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36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are topologies? Why these many topologies are required in CN? Justify your answer.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37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Which topologies you suggest for PAN, LAN, MAN and WAN?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38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are CSMA-CD and CSMA-CA? Explain.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39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token passing? In which topology it can be used effectively? Explain how it works.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40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Explain Full mesh topology and Partial mesh topology.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12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870" name="Google Shape;870;p129"/>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6197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41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hybrid topology? How hybrid topology can overcome deficiensies of other topologies? Justify you answer.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42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Protocol? Discuss the need of protocol hierarchy.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43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Why layered architecture is used in CN for communication? Justify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44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are the different modes of communication? Where these type of communication mode are used real life? Give examples.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45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Why Full duplex is preferred in CN? Give valid reasons.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13"/>
          <p:cNvPicPr preferRelativeResize="0"/>
          <p:nvPr/>
        </p:nvPicPr>
        <p:blipFill rotWithShape="1">
          <a:blip r:embed="rId3">
            <a:alphaModFix/>
          </a:blip>
          <a:srcRect b="0" l="0" r="0" t="0"/>
          <a:stretch/>
        </p:blipFill>
        <p:spPr>
          <a:xfrm>
            <a:off x="877887" y="906462"/>
            <a:ext cx="10377487" cy="4837112"/>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13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876" name="Google Shape;876;p130"/>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6197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46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How Indian Railways is making use of CN? Discuss and suggest the other avenues of CN which it can make use of.</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47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The Chief minister of Maharashtra want to communicate with needy citizens. What are the different ways to achieve this using CN.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48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The CEO of Tata Group wants to address to the share holders, then which can be the best way communicate? Why? What can be the other ways.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49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 company wants to make survey about its product using CN, can you suggest the different ways it use?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50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are the different ways of communication to communicate with your brother who is staying in USA? Justify the best one.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Google Shape;881;p13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882" name="Google Shape;882;p131"/>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6197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51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NIC? Why do we require this? Does your Laptop has NIC? If yes what type of NIC it is having? Discuss.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52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Assume you are having a PC with inbuilt NIC but it is not working. How do you over come this issue to connect your PC with internet. Discuss.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53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MODEM? How it works? How it can be used in CN? What are the advantages and disadvantages of MODEM?</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54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HUB? Can we use this device to connect PC to internet? What are advantages and disadvantages of HUB.</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55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switch? How it is better than HUB? Explain its working? How it increases the speed?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13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888" name="Google Shape;888;p132"/>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6197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18745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56</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switch? What can be the minimum and Maximum no of ports available? Name 5 companies which manufacture the Switches? Which companies switches are used in your Institute?</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57</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Router? Why do we need this? Mention its functions? Does this have the memory in it?</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58</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router? Name the manufacturers of routers? Mention minimum and maximum ports? Mention the advantages and disadvantages.</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118745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59</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Assume you are living with parents and a sibling. Every one is having smartphone and there is smart TV. How do you reduce the internet cost of your family? Justify your answer.</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60</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The Institute want Establish computer lab with internet facility. What are the network components required? Justify your answer. </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13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894" name="Google Shape;894;p133"/>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6197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61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are different types of cables used in CN? Mention the proper application where these can be used?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62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Twisted pair cable? How many wires are there in it? Why they are different colours? Write their colour significance?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63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are different categories of Twisted pair cables? Mention their capabilities and limitations?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64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Which are the companies involved in manufacturing twisted pair cables? Why it is better than BNC.</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65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BNC Cable? Mention different types of BNC cable and connector? Mention its limitations and advantages.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8" name="Shape 898"/>
        <p:cNvGrpSpPr/>
        <p:nvPr/>
      </p:nvGrpSpPr>
      <p:grpSpPr>
        <a:xfrm>
          <a:off x="0" y="0"/>
          <a:ext cx="0" cy="0"/>
          <a:chOff x="0" y="0"/>
          <a:chExt cx="0" cy="0"/>
        </a:xfrm>
      </p:grpSpPr>
      <p:sp>
        <p:nvSpPr>
          <p:cNvPr id="899" name="Google Shape;899;p13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900" name="Google Shape;900;p134"/>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6197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66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Fibre Optic Cable? Where do you find these cables? Can we use them in LAN?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67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Fibre Optic Cable? Explain its working with schematic diagram?</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68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How Fibre Optic Cable is different from other cables? Which company has laid Fibre Optic Cable in India?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620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69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Discuss the features of Computer Networks.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636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70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are the different type of network architectures? Mention their usage.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4" name="Shape 904"/>
        <p:cNvGrpSpPr/>
        <p:nvPr/>
      </p:nvGrpSpPr>
      <p:grpSpPr>
        <a:xfrm>
          <a:off x="0" y="0"/>
          <a:ext cx="0" cy="0"/>
          <a:chOff x="0" y="0"/>
          <a:chExt cx="0" cy="0"/>
        </a:xfrm>
      </p:grpSpPr>
      <p:sp>
        <p:nvSpPr>
          <p:cNvPr id="905" name="Google Shape;905;p13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906" name="Google Shape;906;p135"/>
          <p:cNvGraphicFramePr/>
          <p:nvPr/>
        </p:nvGraphicFramePr>
        <p:xfrm>
          <a:off x="631825" y="1690687"/>
          <a:ext cx="3000000" cy="3000000"/>
        </p:xfrm>
        <a:graphic>
          <a:graphicData uri="http://schemas.openxmlformats.org/drawingml/2006/table">
            <a:tbl>
              <a:tblPr>
                <a:noFill/>
                <a:tableStyleId>{DC8C8A3B-4991-4838-80EC-A2282AA6CF31}</a:tableStyleId>
              </a:tblPr>
              <a:tblGrid>
                <a:gridCol w="773100"/>
                <a:gridCol w="10185400"/>
              </a:tblGrid>
              <a:tr h="82232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9535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71</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Computer Network? Can you make use Computer network in your Home. If yes How? If not why not?</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574675">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72</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How CN can be used in KG School to carry out the day to day activities? Discuss.</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57625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73</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How the farmer can make use of CN? Discuss in detail.</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22325">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74</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How your institute is making use of CN in its day to day activities? Identify and suggest some more ways of using CN.</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1092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75</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How the Banks are making use of CN? Discuss it with the example of the Bank with which you’re having an a/c. Suggest what other improvements it can do.</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13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1</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 Please submit in digital form)</a:t>
            </a:r>
            <a:endParaRPr/>
          </a:p>
        </p:txBody>
      </p:sp>
      <p:graphicFrame>
        <p:nvGraphicFramePr>
          <p:cNvPr id="912" name="Google Shape;912;p136"/>
          <p:cNvGraphicFramePr/>
          <p:nvPr/>
        </p:nvGraphicFramePr>
        <p:xfrm>
          <a:off x="838200" y="1571625"/>
          <a:ext cx="3000000" cy="3000000"/>
        </p:xfrm>
        <a:graphic>
          <a:graphicData uri="http://schemas.openxmlformats.org/drawingml/2006/table">
            <a:tbl>
              <a:tblPr>
                <a:noFill/>
                <a:tableStyleId>{DC8C8A3B-4991-4838-80EC-A2282AA6CF31}</a:tableStyleId>
              </a:tblPr>
              <a:tblGrid>
                <a:gridCol w="1222375"/>
                <a:gridCol w="9293225"/>
              </a:tblGrid>
              <a:tr h="631825">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Roll No</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Question</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239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76</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Why do we require Layered architecture? Which are four features considered make it layered?</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239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77</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are the different ways of communication to communicate with your brother who is staying in USA? Justify the best one. </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239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78</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Explain Full mesh topology and Partial mesh topology.</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8239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79</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 is token passing? In which topology it can be used effectively? Explain how it works.</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82390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Google Shape;917;p13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Topologies</a:t>
            </a:r>
            <a:endParaRPr/>
          </a:p>
        </p:txBody>
      </p:sp>
      <p:sp>
        <p:nvSpPr>
          <p:cNvPr id="918" name="Google Shape;918;p13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2" name="Shape 922"/>
        <p:cNvGrpSpPr/>
        <p:nvPr/>
      </p:nvGrpSpPr>
      <p:grpSpPr>
        <a:xfrm>
          <a:off x="0" y="0"/>
          <a:ext cx="0" cy="0"/>
          <a:chOff x="0" y="0"/>
          <a:chExt cx="0" cy="0"/>
        </a:xfrm>
      </p:grpSpPr>
      <p:sp>
        <p:nvSpPr>
          <p:cNvPr id="923" name="Google Shape;923;p13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descr="Related image" id="924" name="Google Shape;924;p138"/>
          <p:cNvPicPr preferRelativeResize="0"/>
          <p:nvPr>
            <p:ph idx="1" type="body"/>
          </p:nvPr>
        </p:nvPicPr>
        <p:blipFill rotWithShape="1">
          <a:blip r:embed="rId3">
            <a:alphaModFix/>
          </a:blip>
          <a:srcRect b="0" l="0" r="0" t="0"/>
          <a:stretch/>
        </p:blipFill>
        <p:spPr>
          <a:xfrm>
            <a:off x="4043362" y="1825625"/>
            <a:ext cx="5513387" cy="43513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4"/>
          <p:cNvSpPr txBox="1"/>
          <p:nvPr/>
        </p:nvSpPr>
        <p:spPr>
          <a:xfrm>
            <a:off x="965200" y="747712"/>
            <a:ext cx="10136187" cy="535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mbria"/>
              <a:buNone/>
            </a:pPr>
            <a:r>
              <a:rPr b="0" i="0" lang="en-US" sz="2800" u="none" cap="none" strike="noStrike">
                <a:solidFill>
                  <a:schemeClr val="dk1"/>
                </a:solidFill>
                <a:latin typeface="Cambria"/>
                <a:ea typeface="Cambria"/>
                <a:cs typeface="Cambria"/>
                <a:sym typeface="Cambria"/>
              </a:rPr>
              <a:t>TERNA PUBLIC CHARITABLE TRUST’S</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800"/>
              <a:buFont typeface="Cambria"/>
              <a:buNone/>
            </a:pPr>
            <a:r>
              <a:rPr b="1" i="0" lang="en-US" sz="2800" u="none" cap="none" strike="noStrike">
                <a:solidFill>
                  <a:schemeClr val="dk1"/>
                </a:solidFill>
                <a:latin typeface="Cambria"/>
                <a:ea typeface="Cambria"/>
                <a:cs typeface="Cambria"/>
                <a:sym typeface="Cambria"/>
              </a:rPr>
              <a:t>TERNA ENGINEERING COLLEGE, Neural</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800"/>
              <a:buFont typeface="Cambria"/>
              <a:buNone/>
            </a:pPr>
            <a:r>
              <a:rPr b="1" i="0" lang="en-US" sz="2800" u="none" cap="none" strike="noStrike">
                <a:solidFill>
                  <a:schemeClr val="dk1"/>
                </a:solidFill>
                <a:latin typeface="Cambria"/>
                <a:ea typeface="Cambria"/>
                <a:cs typeface="Cambria"/>
                <a:sym typeface="Cambria"/>
              </a:rPr>
              <a:t>Department of Computer Engineering</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chemeClr val="dk1"/>
              </a:buClr>
              <a:buSzPts val="2800"/>
              <a:buFont typeface="Cambria"/>
              <a:buNone/>
            </a:pPr>
            <a:r>
              <a:rPr b="1" i="0" lang="en-US" sz="2800" u="none" cap="none" strike="noStrike">
                <a:solidFill>
                  <a:schemeClr val="dk1"/>
                </a:solidFill>
                <a:latin typeface="Cambria"/>
                <a:ea typeface="Cambria"/>
                <a:cs typeface="Cambria"/>
                <a:sym typeface="Cambria"/>
              </a:rPr>
              <a:t>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chemeClr val="dk1"/>
              </a:buClr>
              <a:buSzPts val="2800"/>
              <a:buFont typeface="Cambria"/>
              <a:buNone/>
            </a:pPr>
            <a:r>
              <a:rPr b="1" i="0" lang="en-US" sz="2800" u="none" cap="none" strike="noStrike">
                <a:solidFill>
                  <a:schemeClr val="dk1"/>
                </a:solidFill>
                <a:latin typeface="Cambria"/>
                <a:ea typeface="Cambria"/>
                <a:cs typeface="Cambria"/>
                <a:sym typeface="Cambria"/>
              </a:rPr>
              <a:t>Lesson Plan and Syllabus Coverage</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800"/>
              <a:buFont typeface="Cambria"/>
              <a:buNone/>
            </a:pPr>
            <a:r>
              <a:rPr b="1" i="0" lang="en-US" sz="2800" u="none" cap="none" strike="noStrike">
                <a:solidFill>
                  <a:schemeClr val="dk1"/>
                </a:solidFill>
                <a:latin typeface="Cambria"/>
                <a:ea typeface="Cambria"/>
                <a:cs typeface="Cambria"/>
                <a:sym typeface="Cambria"/>
              </a:rPr>
              <a:t>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800"/>
              <a:buFont typeface="Cambria"/>
              <a:buNone/>
            </a:pPr>
            <a:r>
              <a:rPr b="1" i="0" lang="en-US" sz="2800" u="none" cap="none" strike="noStrike">
                <a:solidFill>
                  <a:schemeClr val="dk1"/>
                </a:solidFill>
                <a:latin typeface="Cambria"/>
                <a:ea typeface="Cambria"/>
                <a:cs typeface="Cambria"/>
                <a:sym typeface="Cambria"/>
              </a:rPr>
              <a:t>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chemeClr val="dk1"/>
              </a:buClr>
              <a:buSzPts val="2800"/>
              <a:buFont typeface="Cambria"/>
              <a:buNone/>
            </a:pPr>
            <a:r>
              <a:rPr b="1" i="0" lang="en-US" sz="2800" u="none" cap="none" strike="noStrike">
                <a:solidFill>
                  <a:schemeClr val="dk1"/>
                </a:solidFill>
                <a:latin typeface="Cambria"/>
                <a:ea typeface="Cambria"/>
                <a:cs typeface="Cambria"/>
                <a:sym typeface="Cambria"/>
              </a:rPr>
              <a:t>Academic year 2020-21 (Odd Semester)</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chemeClr val="dk1"/>
              </a:buClr>
              <a:buSzPts val="2800"/>
              <a:buFont typeface="Cambria"/>
              <a:buNone/>
            </a:pPr>
            <a:r>
              <a:rPr b="1" i="0" lang="en-US" sz="2800" u="none" cap="none" strike="noStrike">
                <a:solidFill>
                  <a:schemeClr val="dk1"/>
                </a:solidFill>
                <a:latin typeface="Cambria"/>
                <a:ea typeface="Cambria"/>
                <a:cs typeface="Cambria"/>
                <a:sym typeface="Cambria"/>
              </a:rPr>
              <a:t>Term Duration: From 6/7/2020 to 22/10/2020</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chemeClr val="dk1"/>
              </a:buClr>
              <a:buSzPts val="2800"/>
              <a:buFont typeface="Cambria"/>
              <a:buNone/>
            </a:pPr>
            <a:r>
              <a:rPr b="1" i="0" lang="en-US" sz="2800" u="none" cap="none" strike="noStrike">
                <a:solidFill>
                  <a:schemeClr val="dk1"/>
                </a:solidFill>
                <a:latin typeface="Cambria"/>
                <a:ea typeface="Cambria"/>
                <a:cs typeface="Cambria"/>
                <a:sym typeface="Cambria"/>
              </a:rPr>
              <a:t>(Umesh B Mantale)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5"/>
          <p:cNvSpPr txBox="1"/>
          <p:nvPr/>
        </p:nvSpPr>
        <p:spPr>
          <a:xfrm>
            <a:off x="811212" y="484187"/>
            <a:ext cx="10663237" cy="6073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Cambria"/>
              <a:buNone/>
            </a:pPr>
            <a:r>
              <a:rPr b="1" i="0" lang="en-US" sz="2400" u="none" cap="none" strike="noStrike">
                <a:solidFill>
                  <a:schemeClr val="dk1"/>
                </a:solidFill>
                <a:latin typeface="Cambria"/>
                <a:ea typeface="Cambria"/>
                <a:cs typeface="Cambria"/>
                <a:sym typeface="Cambria"/>
              </a:rPr>
              <a:t>     Name of the subject:</a:t>
            </a:r>
            <a:r>
              <a:rPr b="1" i="0" lang="en-US" sz="2000" u="none" cap="none" strike="noStrike">
                <a:solidFill>
                  <a:schemeClr val="dk1"/>
                </a:solidFill>
                <a:latin typeface="Cambria"/>
                <a:ea typeface="Cambria"/>
                <a:cs typeface="Cambria"/>
                <a:sym typeface="Cambria"/>
              </a:rPr>
              <a:t>   </a:t>
            </a:r>
            <a:r>
              <a:rPr b="1" i="0" lang="en-US" sz="1800" u="none" cap="none" strike="noStrike">
                <a:solidFill>
                  <a:srgbClr val="000000"/>
                </a:solidFill>
                <a:latin typeface="times new roman"/>
                <a:ea typeface="times new roman"/>
                <a:cs typeface="times new roman"/>
                <a:sym typeface="times new roman"/>
              </a:rPr>
              <a:t>CSC 503 Computer Network</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Cambria"/>
              <a:buNone/>
            </a:pPr>
            <a:r>
              <a:rPr b="1" i="0" lang="en-US" sz="2000" u="none" cap="none" strike="noStrike">
                <a:solidFill>
                  <a:schemeClr val="dk1"/>
                </a:solidFill>
                <a:latin typeface="Cambria"/>
                <a:ea typeface="Cambria"/>
                <a:cs typeface="Cambria"/>
                <a:sym typeface="Cambria"/>
              </a:rPr>
              <a:t> </a:t>
            </a:r>
            <a:r>
              <a:rPr b="1" i="0" lang="en-US" sz="2400" u="none" cap="none" strike="noStrike">
                <a:solidFill>
                  <a:schemeClr val="dk1"/>
                </a:solidFill>
                <a:latin typeface="Cambria"/>
                <a:ea typeface="Cambria"/>
                <a:cs typeface="Cambria"/>
                <a:sym typeface="Cambria"/>
              </a:rPr>
              <a:t>Class/ Semester:</a:t>
            </a:r>
            <a:r>
              <a:rPr b="1" i="0" lang="en-US" sz="2000" u="none" cap="none" strike="noStrike">
                <a:solidFill>
                  <a:schemeClr val="dk1"/>
                </a:solidFill>
                <a:latin typeface="Cambria"/>
                <a:ea typeface="Cambria"/>
                <a:cs typeface="Cambria"/>
                <a:sym typeface="Cambria"/>
              </a:rPr>
              <a:t>  TE(Div: B)  Semester-V</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Cambria"/>
              <a:buNone/>
            </a:pPr>
            <a:r>
              <a:rPr b="1" i="0" lang="en-US" sz="2000" u="none" cap="none" strike="noStrike">
                <a:solidFill>
                  <a:schemeClr val="dk1"/>
                </a:solidFill>
                <a:latin typeface="Cambria"/>
                <a:ea typeface="Cambria"/>
                <a:cs typeface="Cambria"/>
                <a:sym typeface="Cambria"/>
              </a:rPr>
              <a:t> </a:t>
            </a:r>
            <a:r>
              <a:rPr b="1" i="0" lang="en-US" sz="2400" u="none" cap="none" strike="noStrike">
                <a:solidFill>
                  <a:schemeClr val="dk1"/>
                </a:solidFill>
                <a:latin typeface="Cambria"/>
                <a:ea typeface="Cambria"/>
                <a:cs typeface="Cambria"/>
                <a:sym typeface="Cambria"/>
              </a:rPr>
              <a:t>Course Objective and Outcomes</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Cambria"/>
              <a:buNone/>
            </a:pPr>
            <a:r>
              <a:rPr b="1" i="0" lang="en-US" sz="2400" u="none" cap="none" strike="noStrike">
                <a:solidFill>
                  <a:schemeClr val="dk1"/>
                </a:solidFill>
                <a:latin typeface="Cambria"/>
                <a:ea typeface="Cambria"/>
                <a:cs typeface="Cambria"/>
                <a:sym typeface="Cambria"/>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Cambria"/>
              <a:buNone/>
            </a:pPr>
            <a:r>
              <a:rPr b="1" i="0" lang="en-US" sz="2000" u="none" cap="none" strike="noStrike">
                <a:solidFill>
                  <a:schemeClr val="dk1"/>
                </a:solidFill>
                <a:latin typeface="Cambria"/>
                <a:ea typeface="Cambria"/>
                <a:cs typeface="Cambria"/>
                <a:sym typeface="Cambria"/>
              </a:rPr>
              <a:t> Part (1)Course Objectives</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800"/>
              <a:buFont typeface="Cambria"/>
              <a:buNone/>
            </a:pPr>
            <a:r>
              <a:rPr b="1" i="0" lang="en-US" sz="1800" u="none" cap="none" strike="noStrike">
                <a:solidFill>
                  <a:schemeClr val="dk1"/>
                </a:solidFill>
                <a:latin typeface="Cambria"/>
                <a:ea typeface="Cambria"/>
                <a:cs typeface="Cambria"/>
                <a:sym typeface="Cambria"/>
              </a:rPr>
              <a:t> </a:t>
            </a:r>
            <a:endParaRPr b="0" i="0" sz="1800" u="none" cap="none" strike="noStrik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1. To introduce concepts and fundamentals of data communication and computer networks.</a:t>
            </a:r>
            <a:endParaRPr b="0" i="0" sz="2800" u="none" cap="none" strike="noStrik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2. To explore the inter-working of various layers of OSI.</a:t>
            </a:r>
            <a:endParaRPr b="0" i="0" sz="2800" u="none" cap="none" strike="noStrik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3. To explore the issues and challenges of protocols design while delving into TCP/IP protocol suite.</a:t>
            </a:r>
            <a:endParaRPr b="0" i="0" sz="2800" u="none" cap="none" strike="noStrik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4. To assess the strengths and weaknesses of various routing algorithms.</a:t>
            </a:r>
            <a:endParaRPr b="0" i="0" sz="2800" u="none" cap="none" strike="noStrik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5. To understand the transport layer and various application layer protocols.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6"/>
          <p:cNvSpPr txBox="1"/>
          <p:nvPr/>
        </p:nvSpPr>
        <p:spPr>
          <a:xfrm>
            <a:off x="836612" y="498475"/>
            <a:ext cx="10548937" cy="56927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Cambria"/>
              <a:buChar char="•"/>
            </a:pPr>
            <a:r>
              <a:rPr b="1" i="0" lang="en-US" sz="2800" u="none" cap="none" strike="noStrike">
                <a:solidFill>
                  <a:schemeClr val="dk1"/>
                </a:solidFill>
                <a:latin typeface="Cambria"/>
                <a:ea typeface="Cambria"/>
                <a:cs typeface="Cambria"/>
                <a:sym typeface="Cambria"/>
              </a:rPr>
              <a:t>Part (2)   Course Outcomes</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D0D0D"/>
              </a:buClr>
              <a:buSzPts val="2800"/>
              <a:buFont typeface="times new roman"/>
              <a:buChar char="•"/>
            </a:pPr>
            <a:r>
              <a:rPr b="0" i="0" lang="en-US" sz="2800" u="none" cap="none" strike="noStrike">
                <a:solidFill>
                  <a:srgbClr val="0D0D0D"/>
                </a:solidFill>
                <a:latin typeface="times new roman"/>
                <a:ea typeface="times new roman"/>
                <a:cs typeface="times new roman"/>
                <a:sym typeface="times new roman"/>
              </a:rPr>
              <a:t>On successful completion of course learner will be able to</a:t>
            </a:r>
            <a:r>
              <a:rPr b="0" i="0" lang="en-US" sz="2800" u="none" cap="none" strike="noStrike">
                <a:solidFill>
                  <a:srgbClr val="000000"/>
                </a:solidFill>
                <a:latin typeface="times new roman"/>
                <a:ea typeface="times new roman"/>
                <a:cs typeface="times new roman"/>
                <a:sym typeface="times new roman"/>
              </a:rPr>
              <a:t>:</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1. Demonstrate the data communication at physical layer and compare ISO - OSI model with TCP/IP model.</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2. Demonstrate the functioning of networking protocols used in data link layer.</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3. Design the network using IP addressing and sub netting / super netting schemes.</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4. Analyze various routing protocols and congestion control algorithms used in network layer.</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5. Analyze transport layer protocols and congestion control algorithms.</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6. Exploration of protocols used in application layer.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Pre Requisites</a:t>
            </a:r>
            <a:endParaRPr/>
          </a:p>
        </p:txBody>
      </p:sp>
      <p:sp>
        <p:nvSpPr>
          <p:cNvPr id="168" name="Google Shape;168;p17"/>
          <p:cNvSpPr txBox="1"/>
          <p:nvPr>
            <p:ph idx="1" type="body"/>
          </p:nvPr>
        </p:nvSpPr>
        <p:spPr>
          <a:xfrm>
            <a:off x="838200" y="1558925"/>
            <a:ext cx="10515600" cy="46180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Digital Communication Fundamentals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Analog and Digital Signals</a:t>
            </a:r>
            <a:endParaRPr/>
          </a:p>
        </p:txBody>
      </p:sp>
      <p:pic>
        <p:nvPicPr>
          <p:cNvPr descr="Necessity of Digitization" id="174" name="Google Shape;174;p18"/>
          <p:cNvPicPr preferRelativeResize="0"/>
          <p:nvPr>
            <p:ph idx="1" type="body"/>
          </p:nvPr>
        </p:nvPicPr>
        <p:blipFill rotWithShape="1">
          <a:blip r:embed="rId3">
            <a:alphaModFix/>
          </a:blip>
          <a:srcRect b="0" l="0" r="0" t="0"/>
          <a:stretch/>
        </p:blipFill>
        <p:spPr>
          <a:xfrm>
            <a:off x="1803400" y="2114550"/>
            <a:ext cx="8474075" cy="37385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Digital Communication System</a:t>
            </a:r>
            <a:endParaRPr/>
          </a:p>
        </p:txBody>
      </p:sp>
      <p:sp>
        <p:nvSpPr>
          <p:cNvPr id="180" name="Google Shape;180;p1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descr="Digital Communication" id="181" name="Google Shape;181;p19"/>
          <p:cNvPicPr preferRelativeResize="0"/>
          <p:nvPr/>
        </p:nvPicPr>
        <p:blipFill rotWithShape="1">
          <a:blip r:embed="rId3">
            <a:alphaModFix/>
          </a:blip>
          <a:srcRect b="0" l="0" r="0" t="0"/>
          <a:stretch/>
        </p:blipFill>
        <p:spPr>
          <a:xfrm>
            <a:off x="838200" y="1825625"/>
            <a:ext cx="10515600" cy="447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2"/>
          <p:cNvPicPr preferRelativeResize="0"/>
          <p:nvPr/>
        </p:nvPicPr>
        <p:blipFill rotWithShape="1">
          <a:blip r:embed="rId3">
            <a:alphaModFix/>
          </a:blip>
          <a:srcRect b="0" l="0" r="0" t="0"/>
          <a:stretch/>
        </p:blipFill>
        <p:spPr>
          <a:xfrm>
            <a:off x="1017587" y="592137"/>
            <a:ext cx="10096500" cy="55895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Pulse Code Moduation</a:t>
            </a:r>
            <a:endParaRPr/>
          </a:p>
        </p:txBody>
      </p:sp>
      <p:sp>
        <p:nvSpPr>
          <p:cNvPr id="187" name="Google Shape;187;p2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descr="Pulse Code Modulation" id="188" name="Google Shape;188;p20"/>
          <p:cNvPicPr preferRelativeResize="0"/>
          <p:nvPr/>
        </p:nvPicPr>
        <p:blipFill rotWithShape="1">
          <a:blip r:embed="rId3">
            <a:alphaModFix/>
          </a:blip>
          <a:srcRect b="0" l="0" r="0" t="0"/>
          <a:stretch/>
        </p:blipFill>
        <p:spPr>
          <a:xfrm>
            <a:off x="1825625" y="1825625"/>
            <a:ext cx="8540750" cy="43513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Digital techniques</a:t>
            </a:r>
            <a:endParaRPr/>
          </a:p>
        </p:txBody>
      </p:sp>
      <p:sp>
        <p:nvSpPr>
          <p:cNvPr id="194" name="Google Shape;194;p2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Number system</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Binary representation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Binary arithmetic's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Boolean algebra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Buffer</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What is a Computer Network?</a:t>
            </a:r>
            <a:endParaRPr/>
          </a:p>
        </p:txBody>
      </p:sp>
      <p:sp>
        <p:nvSpPr>
          <p:cNvPr id="200" name="Google Shape;200;p2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Computer Network</a:t>
            </a:r>
            <a:r>
              <a:rPr b="0" i="0" lang="en-US" sz="2800" u="none">
                <a:solidFill>
                  <a:schemeClr val="dk1"/>
                </a:solidFill>
                <a:latin typeface="Calibri"/>
                <a:ea typeface="Calibri"/>
                <a:cs typeface="Calibri"/>
                <a:sym typeface="Calibri"/>
              </a:rPr>
              <a:t> is a </a:t>
            </a:r>
            <a:r>
              <a:rPr b="1" i="0" lang="en-US" sz="2800" u="none">
                <a:solidFill>
                  <a:schemeClr val="dk1"/>
                </a:solidFill>
                <a:latin typeface="Calibri"/>
                <a:ea typeface="Calibri"/>
                <a:cs typeface="Calibri"/>
                <a:sym typeface="Calibri"/>
              </a:rPr>
              <a:t>group of computers connected</a:t>
            </a:r>
            <a:r>
              <a:rPr b="0" i="0" lang="en-US" sz="2800" u="none">
                <a:solidFill>
                  <a:schemeClr val="dk1"/>
                </a:solidFill>
                <a:latin typeface="Calibri"/>
                <a:ea typeface="Calibri"/>
                <a:cs typeface="Calibri"/>
                <a:sym typeface="Calibri"/>
              </a:rPr>
              <a:t> with each other through wires or wireless, optical fibres or optical links so that various devices can </a:t>
            </a:r>
            <a:r>
              <a:rPr b="1" i="0" lang="en-US" sz="2800" u="none">
                <a:solidFill>
                  <a:schemeClr val="dk1"/>
                </a:solidFill>
                <a:latin typeface="Calibri"/>
                <a:ea typeface="Calibri"/>
                <a:cs typeface="Calibri"/>
                <a:sym typeface="Calibri"/>
              </a:rPr>
              <a:t>interact with each other through a network</a:t>
            </a:r>
            <a:r>
              <a:rPr b="0" i="0" lang="en-US" sz="2800" u="non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Why computer network ? </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a:t>
            </a:r>
            <a:r>
              <a:rPr b="1" i="0" lang="en-US" sz="2400" u="none" cap="none" strike="noStrike">
                <a:solidFill>
                  <a:schemeClr val="dk1"/>
                </a:solidFill>
                <a:latin typeface="Calibri"/>
                <a:ea typeface="Calibri"/>
                <a:cs typeface="Calibri"/>
                <a:sym typeface="Calibri"/>
              </a:rPr>
              <a:t>sharing of resources among various devices</a:t>
            </a:r>
            <a:r>
              <a:rPr b="0" i="0" lang="en-US" sz="24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Computer Network</a:t>
            </a:r>
            <a:endParaRPr/>
          </a:p>
        </p:txBody>
      </p:sp>
      <p:pic>
        <p:nvPicPr>
          <p:cNvPr id="206" name="Google Shape;206;p23"/>
          <p:cNvPicPr preferRelativeResize="0"/>
          <p:nvPr>
            <p:ph idx="1" type="body"/>
          </p:nvPr>
        </p:nvPicPr>
        <p:blipFill rotWithShape="1">
          <a:blip r:embed="rId3">
            <a:alphaModFix/>
          </a:blip>
          <a:srcRect b="0" l="0" r="0" t="0"/>
          <a:stretch/>
        </p:blipFill>
        <p:spPr>
          <a:xfrm>
            <a:off x="2266950" y="1857375"/>
            <a:ext cx="7031037" cy="3937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Applications Of Computer Network</a:t>
            </a:r>
            <a:endParaRPr/>
          </a:p>
        </p:txBody>
      </p:sp>
      <p:sp>
        <p:nvSpPr>
          <p:cNvPr id="212" name="Google Shape;212;p2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Resource sharing:</a:t>
            </a:r>
            <a:r>
              <a:rPr b="0" i="0" lang="en-US" sz="2800" u="none">
                <a:solidFill>
                  <a:schemeClr val="dk1"/>
                </a:solidFill>
                <a:latin typeface="Calibri"/>
                <a:ea typeface="Calibri"/>
                <a:cs typeface="Calibri"/>
                <a:sym typeface="Calibri"/>
              </a:rPr>
              <a:t> File, Printer, Scanner, Application etc.</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Server-Client model:</a:t>
            </a:r>
            <a:r>
              <a:rPr b="0" i="0" lang="en-US" sz="2800" u="none">
                <a:solidFill>
                  <a:schemeClr val="dk1"/>
                </a:solidFill>
                <a:latin typeface="Calibri"/>
                <a:ea typeface="Calibri"/>
                <a:cs typeface="Calibri"/>
                <a:sym typeface="Calibri"/>
              </a:rPr>
              <a:t> used in the </a:t>
            </a:r>
            <a:r>
              <a:rPr b="1" i="0" lang="en-US" sz="2800" u="none">
                <a:solidFill>
                  <a:schemeClr val="dk1"/>
                </a:solidFill>
                <a:latin typeface="Calibri"/>
                <a:ea typeface="Calibri"/>
                <a:cs typeface="Calibri"/>
                <a:sym typeface="Calibri"/>
              </a:rPr>
              <a:t>server-client model</a:t>
            </a:r>
            <a:r>
              <a:rPr b="0" i="0" lang="en-US" sz="2800" u="none">
                <a:solidFill>
                  <a:schemeClr val="dk1"/>
                </a:solidFill>
                <a:latin typeface="Calibri"/>
                <a:ea typeface="Calibri"/>
                <a:cs typeface="Calibri"/>
                <a:sym typeface="Calibri"/>
              </a:rPr>
              <a:t>. </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Communication medium:</a:t>
            </a:r>
            <a:r>
              <a:rPr b="0" i="0" lang="en-US" sz="2800" u="none">
                <a:solidFill>
                  <a:schemeClr val="dk1"/>
                </a:solidFill>
                <a:latin typeface="Calibri"/>
                <a:ea typeface="Calibri"/>
                <a:cs typeface="Calibri"/>
                <a:sym typeface="Calibri"/>
              </a:rPr>
              <a:t> behaves as a communication medium among the users. – Email, Voicemail, Video Conferencing, Online Teaching, News etc.</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E-commerce:</a:t>
            </a:r>
            <a:r>
              <a:rPr b="0" i="0" lang="en-US" sz="2800" u="none">
                <a:solidFill>
                  <a:schemeClr val="dk1"/>
                </a:solidFill>
                <a:latin typeface="Calibri"/>
                <a:ea typeface="Calibri"/>
                <a:cs typeface="Calibri"/>
                <a:sym typeface="Calibri"/>
              </a:rPr>
              <a:t> important in businesses. – Amazon, Ebay, Flipkart, Alibaba etc.</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Components Of Computer Network</a:t>
            </a:r>
            <a:endParaRPr/>
          </a:p>
        </p:txBody>
      </p:sp>
      <p:sp>
        <p:nvSpPr>
          <p:cNvPr id="218" name="Google Shape;218;p2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219" name="Google Shape;219;p25"/>
          <p:cNvPicPr preferRelativeResize="0"/>
          <p:nvPr/>
        </p:nvPicPr>
        <p:blipFill rotWithShape="1">
          <a:blip r:embed="rId3">
            <a:alphaModFix/>
          </a:blip>
          <a:srcRect b="0" l="0" r="0" t="0"/>
          <a:stretch/>
        </p:blipFill>
        <p:spPr>
          <a:xfrm>
            <a:off x="1960562" y="2005012"/>
            <a:ext cx="6513512" cy="3752850"/>
          </a:xfrm>
          <a:prstGeom prst="rect">
            <a:avLst/>
          </a:prstGeom>
          <a:noFill/>
          <a:ln>
            <a:noFill/>
          </a:ln>
        </p:spPr>
      </p:pic>
      <p:sp>
        <p:nvSpPr>
          <p:cNvPr id="220" name="Google Shape;220;p25"/>
          <p:cNvSpPr txBox="1"/>
          <p:nvPr/>
        </p:nvSpPr>
        <p:spPr>
          <a:xfrm>
            <a:off x="3790950" y="2014537"/>
            <a:ext cx="993775" cy="368300"/>
          </a:xfrm>
          <a:prstGeom prst="rect">
            <a:avLst/>
          </a:prstGeom>
          <a:gradFill>
            <a:gsLst>
              <a:gs pos="0">
                <a:srgbClr val="F7BDA4"/>
              </a:gs>
              <a:gs pos="50000">
                <a:srgbClr val="F5B195"/>
              </a:gs>
              <a:gs pos="100000">
                <a:srgbClr val="F8A581"/>
              </a:gs>
            </a:gsLst>
            <a:lin ang="5400000" scaled="0"/>
          </a:gra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Network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NIC(Network interface card)</a:t>
            </a:r>
            <a:endParaRPr/>
          </a:p>
        </p:txBody>
      </p:sp>
      <p:sp>
        <p:nvSpPr>
          <p:cNvPr id="226" name="Google Shape;226;p2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NIC is a device that helps the computer to communicate with another device.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network interface card contains </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the hardware addresses, the data-link layer protocol uses this address</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There are two types of NIC: wireless NIC and wired NIC.</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Wireless NIC:</a:t>
            </a:r>
            <a:r>
              <a:rPr b="0" i="0" lang="en-US" sz="2400" u="none" cap="none" strike="noStrike">
                <a:solidFill>
                  <a:schemeClr val="dk1"/>
                </a:solidFill>
                <a:latin typeface="Calibri"/>
                <a:ea typeface="Calibri"/>
                <a:cs typeface="Calibri"/>
                <a:sym typeface="Calibri"/>
              </a:rPr>
              <a:t> All the modern laptops use the wireless NIC. In Wireless NIC, a connection is made using the antenna that employs the </a:t>
            </a:r>
            <a:r>
              <a:rPr b="1" i="0" lang="en-US" sz="2400" u="none" cap="none" strike="noStrike">
                <a:solidFill>
                  <a:schemeClr val="dk1"/>
                </a:solidFill>
                <a:latin typeface="Calibri"/>
                <a:ea typeface="Calibri"/>
                <a:cs typeface="Calibri"/>
                <a:sym typeface="Calibri"/>
              </a:rPr>
              <a:t>radio wave technology</a:t>
            </a:r>
            <a:r>
              <a:rPr b="0" i="0" lang="en-US" sz="2400" u="none" cap="none" strike="noStrike">
                <a:solidFill>
                  <a:schemeClr val="dk1"/>
                </a:solidFill>
                <a:latin typeface="Calibri"/>
                <a:ea typeface="Calibri"/>
                <a:cs typeface="Calibri"/>
                <a:sym typeface="Calibri"/>
              </a:rPr>
              <a:t>.</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Wired NIC:</a:t>
            </a:r>
            <a:r>
              <a:rPr b="0" i="0" lang="en-US" sz="2400" u="none" cap="none" strike="noStrike">
                <a:solidFill>
                  <a:schemeClr val="dk1"/>
                </a:solidFill>
                <a:latin typeface="Calibri"/>
                <a:ea typeface="Calibri"/>
                <a:cs typeface="Calibri"/>
                <a:sym typeface="Calibri"/>
              </a:rPr>
              <a:t> Cables use the </a:t>
            </a:r>
            <a:r>
              <a:rPr b="1" i="0" lang="en-US" sz="2400" u="none" cap="none" strike="noStrike">
                <a:solidFill>
                  <a:schemeClr val="dk1"/>
                </a:solidFill>
                <a:latin typeface="Calibri"/>
                <a:ea typeface="Calibri"/>
                <a:cs typeface="Calibri"/>
                <a:sym typeface="Calibri"/>
              </a:rPr>
              <a:t>wired NIC</a:t>
            </a:r>
            <a:r>
              <a:rPr b="0" i="0" lang="en-US" sz="2400" u="none" cap="none" strike="noStrike">
                <a:solidFill>
                  <a:schemeClr val="dk1"/>
                </a:solidFill>
                <a:latin typeface="Calibri"/>
                <a:ea typeface="Calibri"/>
                <a:cs typeface="Calibri"/>
                <a:sym typeface="Calibri"/>
              </a:rPr>
              <a:t> to transfer the data over the medium.</a:t>
            </a:r>
            <a:br>
              <a:rPr b="0" i="0" lang="en-US" sz="2400" u="none" cap="none" strike="noStrike">
                <a:solidFill>
                  <a:schemeClr val="dk1"/>
                </a:solidFill>
                <a:latin typeface="Calibri"/>
                <a:ea typeface="Calibri"/>
                <a:cs typeface="Calibri"/>
                <a:sym typeface="Calibri"/>
              </a:rPr>
            </a:b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NIC</a:t>
            </a:r>
            <a:endParaRPr/>
          </a:p>
        </p:txBody>
      </p:sp>
      <p:pic>
        <p:nvPicPr>
          <p:cNvPr descr="NIC Card at Rs 7000/unit | Network Interface Cards | ID: 19333228212" id="232" name="Google Shape;232;p27"/>
          <p:cNvPicPr preferRelativeResize="0"/>
          <p:nvPr>
            <p:ph idx="1" type="body"/>
          </p:nvPr>
        </p:nvPicPr>
        <p:blipFill rotWithShape="1">
          <a:blip r:embed="rId3">
            <a:alphaModFix/>
          </a:blip>
          <a:srcRect b="0" l="0" r="0" t="0"/>
          <a:stretch/>
        </p:blipFill>
        <p:spPr>
          <a:xfrm>
            <a:off x="838200" y="1992312"/>
            <a:ext cx="4351337" cy="4351337"/>
          </a:xfrm>
          <a:prstGeom prst="rect">
            <a:avLst/>
          </a:prstGeom>
          <a:noFill/>
          <a:ln>
            <a:noFill/>
          </a:ln>
        </p:spPr>
      </p:pic>
      <p:pic>
        <p:nvPicPr>
          <p:cNvPr descr="Wireless Network Interface Card: Amazon.com" id="233" name="Google Shape;233;p27"/>
          <p:cNvPicPr preferRelativeResize="0"/>
          <p:nvPr/>
        </p:nvPicPr>
        <p:blipFill rotWithShape="1">
          <a:blip r:embed="rId4">
            <a:alphaModFix/>
          </a:blip>
          <a:srcRect b="0" l="0" r="0" t="0"/>
          <a:stretch/>
        </p:blipFill>
        <p:spPr>
          <a:xfrm>
            <a:off x="6210300" y="1581150"/>
            <a:ext cx="4762500" cy="4762500"/>
          </a:xfrm>
          <a:prstGeom prst="rect">
            <a:avLst/>
          </a:prstGeom>
          <a:noFill/>
          <a:ln>
            <a:noFill/>
          </a:ln>
        </p:spPr>
      </p:pic>
      <p:sp>
        <p:nvSpPr>
          <p:cNvPr id="234" name="Google Shape;234;p27"/>
          <p:cNvSpPr txBox="1"/>
          <p:nvPr/>
        </p:nvSpPr>
        <p:spPr>
          <a:xfrm>
            <a:off x="1443037" y="5551487"/>
            <a:ext cx="299402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Wired Network Interface Card</a:t>
            </a:r>
            <a:endParaRPr/>
          </a:p>
        </p:txBody>
      </p:sp>
      <p:sp>
        <p:nvSpPr>
          <p:cNvPr id="235" name="Google Shape;235;p27"/>
          <p:cNvSpPr txBox="1"/>
          <p:nvPr/>
        </p:nvSpPr>
        <p:spPr>
          <a:xfrm>
            <a:off x="6877050" y="5919787"/>
            <a:ext cx="32210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Wireless Network Interface Card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Hub</a:t>
            </a:r>
            <a:endParaRPr/>
          </a:p>
        </p:txBody>
      </p:sp>
      <p:sp>
        <p:nvSpPr>
          <p:cNvPr id="241" name="Google Shape;241;p2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Hub is a </a:t>
            </a:r>
            <a:r>
              <a:rPr b="1" i="0" lang="en-US" sz="2800" u="none">
                <a:solidFill>
                  <a:schemeClr val="dk1"/>
                </a:solidFill>
                <a:latin typeface="Calibri"/>
                <a:ea typeface="Calibri"/>
                <a:cs typeface="Calibri"/>
                <a:sym typeface="Calibri"/>
              </a:rPr>
              <a:t>central device that splits the network connection</a:t>
            </a:r>
            <a:r>
              <a:rPr b="0" i="0" lang="en-US" sz="2800" u="none">
                <a:solidFill>
                  <a:schemeClr val="dk1"/>
                </a:solidFill>
                <a:latin typeface="Calibri"/>
                <a:ea typeface="Calibri"/>
                <a:cs typeface="Calibri"/>
                <a:sym typeface="Calibri"/>
              </a:rPr>
              <a:t> into multiple devices.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When </a:t>
            </a:r>
            <a:r>
              <a:rPr b="1" i="0" lang="en-US" sz="2800" u="none">
                <a:solidFill>
                  <a:schemeClr val="dk1"/>
                </a:solidFill>
                <a:latin typeface="Calibri"/>
                <a:ea typeface="Calibri"/>
                <a:cs typeface="Calibri"/>
                <a:sym typeface="Calibri"/>
              </a:rPr>
              <a:t>computer requests</a:t>
            </a:r>
            <a:r>
              <a:rPr b="0" i="0" lang="en-US" sz="2800" u="none">
                <a:solidFill>
                  <a:schemeClr val="dk1"/>
                </a:solidFill>
                <a:latin typeface="Calibri"/>
                <a:ea typeface="Calibri"/>
                <a:cs typeface="Calibri"/>
                <a:sym typeface="Calibri"/>
              </a:rPr>
              <a:t> for information from a computer, it sends the request </a:t>
            </a:r>
            <a:r>
              <a:rPr b="1" i="0" lang="en-US" sz="2800" u="none">
                <a:solidFill>
                  <a:schemeClr val="dk1"/>
                </a:solidFill>
                <a:latin typeface="Calibri"/>
                <a:ea typeface="Calibri"/>
                <a:cs typeface="Calibri"/>
                <a:sym typeface="Calibri"/>
              </a:rPr>
              <a:t>to the Hub.</a:t>
            </a:r>
            <a:r>
              <a:rPr b="0" i="0" lang="en-US" sz="2800" u="none">
                <a:solidFill>
                  <a:schemeClr val="dk1"/>
                </a:solidFill>
                <a:latin typeface="Calibri"/>
                <a:ea typeface="Calibri"/>
                <a:cs typeface="Calibri"/>
                <a:sym typeface="Calibri"/>
              </a:rPr>
              <a:t> </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Hub distributes this request to all the interconnected computers</a:t>
            </a:r>
            <a:r>
              <a:rPr b="0" i="0" lang="en-US" sz="2800" u="none">
                <a:solidFill>
                  <a:schemeClr val="dk1"/>
                </a:solidFill>
                <a:latin typeface="Calibri"/>
                <a:ea typeface="Calibri"/>
                <a:cs typeface="Calibri"/>
                <a:sym typeface="Calibri"/>
              </a:rPr>
              <a:t>.</a:t>
            </a:r>
            <a:endParaRPr/>
          </a:p>
        </p:txBody>
      </p:sp>
      <p:pic>
        <p:nvPicPr>
          <p:cNvPr id="242" name="Google Shape;242;p28"/>
          <p:cNvPicPr preferRelativeResize="0"/>
          <p:nvPr/>
        </p:nvPicPr>
        <p:blipFill rotWithShape="1">
          <a:blip r:embed="rId3">
            <a:alphaModFix/>
          </a:blip>
          <a:srcRect b="0" l="0" r="0" t="0"/>
          <a:stretch/>
        </p:blipFill>
        <p:spPr>
          <a:xfrm>
            <a:off x="3309937" y="4192587"/>
            <a:ext cx="3798887" cy="1984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Switches</a:t>
            </a:r>
            <a:endParaRPr/>
          </a:p>
        </p:txBody>
      </p:sp>
      <p:sp>
        <p:nvSpPr>
          <p:cNvPr id="248" name="Google Shape;248;p2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Switch is a </a:t>
            </a:r>
            <a:r>
              <a:rPr b="1" i="0" lang="en-US" sz="2800" u="none">
                <a:solidFill>
                  <a:schemeClr val="dk1"/>
                </a:solidFill>
                <a:latin typeface="Calibri"/>
                <a:ea typeface="Calibri"/>
                <a:cs typeface="Calibri"/>
                <a:sym typeface="Calibri"/>
              </a:rPr>
              <a:t>networking device </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Used to connect devices over the network to transfer the data to another device</a:t>
            </a:r>
            <a:r>
              <a:rPr b="0" i="0" lang="en-US" sz="2800" u="none">
                <a:solidFill>
                  <a:schemeClr val="dk1"/>
                </a:solidFill>
                <a:latin typeface="Calibri"/>
                <a:ea typeface="Calibri"/>
                <a:cs typeface="Calibri"/>
                <a:sym typeface="Calibri"/>
              </a:rPr>
              <a:t>.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a:t>
            </a:r>
            <a:r>
              <a:rPr b="1" i="0" lang="en-US" sz="2800" u="none">
                <a:solidFill>
                  <a:schemeClr val="dk1"/>
                </a:solidFill>
                <a:latin typeface="Calibri"/>
                <a:ea typeface="Calibri"/>
                <a:cs typeface="Calibri"/>
                <a:sym typeface="Calibri"/>
              </a:rPr>
              <a:t>switch is better than Hub as it does not broadcast the message</a:t>
            </a:r>
            <a:r>
              <a:rPr b="0" i="0" lang="en-US" sz="2800" u="none">
                <a:solidFill>
                  <a:schemeClr val="dk1"/>
                </a:solidFill>
                <a:latin typeface="Calibri"/>
                <a:ea typeface="Calibri"/>
                <a:cs typeface="Calibri"/>
                <a:sym typeface="Calibri"/>
              </a:rPr>
              <a:t> </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Switch sends the message directly from source to the destination</a:t>
            </a:r>
            <a:r>
              <a:rPr b="0" i="0" lang="en-US" sz="2800" u="none">
                <a:solidFill>
                  <a:schemeClr val="dk1"/>
                </a:solidFill>
                <a:latin typeface="Calibri"/>
                <a:ea typeface="Calibri"/>
                <a:cs typeface="Calibri"/>
                <a:sym typeface="Calibri"/>
              </a:rPr>
              <a:t>.</a:t>
            </a:r>
            <a:br>
              <a:rPr b="0" i="0" lang="en-US" sz="2800" u="none">
                <a:solidFill>
                  <a:schemeClr val="dk1"/>
                </a:solidFill>
                <a:latin typeface="Calibri"/>
                <a:ea typeface="Calibri"/>
                <a:cs typeface="Calibri"/>
                <a:sym typeface="Calibri"/>
              </a:rPr>
            </a:br>
            <a:endParaRPr/>
          </a:p>
        </p:txBody>
      </p:sp>
      <p:pic>
        <p:nvPicPr>
          <p:cNvPr id="249" name="Google Shape;249;p29"/>
          <p:cNvPicPr preferRelativeResize="0"/>
          <p:nvPr/>
        </p:nvPicPr>
        <p:blipFill rotWithShape="1">
          <a:blip r:embed="rId3">
            <a:alphaModFix/>
          </a:blip>
          <a:srcRect b="0" l="0" r="0" t="0"/>
          <a:stretch/>
        </p:blipFill>
        <p:spPr>
          <a:xfrm>
            <a:off x="5073650" y="4329112"/>
            <a:ext cx="2989262" cy="184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3">
            <a:alphaModFix/>
          </a:blip>
          <a:srcRect b="0" l="0" r="0" t="0"/>
          <a:stretch/>
        </p:blipFill>
        <p:spPr>
          <a:xfrm>
            <a:off x="901700" y="773112"/>
            <a:ext cx="10264775" cy="53578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Router</a:t>
            </a:r>
            <a:endParaRPr/>
          </a:p>
        </p:txBody>
      </p:sp>
      <p:sp>
        <p:nvSpPr>
          <p:cNvPr id="255" name="Google Shape;255;p3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Router is a device that </a:t>
            </a:r>
            <a:r>
              <a:rPr b="1" i="0" lang="en-US" sz="2800" u="none">
                <a:solidFill>
                  <a:schemeClr val="dk1"/>
                </a:solidFill>
                <a:latin typeface="Calibri"/>
                <a:ea typeface="Calibri"/>
                <a:cs typeface="Calibri"/>
                <a:sym typeface="Calibri"/>
              </a:rPr>
              <a:t>connects the LAN to the internet</a:t>
            </a:r>
            <a:r>
              <a:rPr b="0" i="0" lang="en-US" sz="2800" u="none">
                <a:solidFill>
                  <a:schemeClr val="dk1"/>
                </a:solidFill>
                <a:latin typeface="Calibri"/>
                <a:ea typeface="Calibri"/>
                <a:cs typeface="Calibri"/>
                <a:sym typeface="Calibri"/>
              </a:rPr>
              <a:t>.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a:t>
            </a:r>
            <a:r>
              <a:rPr b="1" i="0" lang="en-US" sz="2800" u="none">
                <a:solidFill>
                  <a:schemeClr val="dk1"/>
                </a:solidFill>
                <a:latin typeface="Calibri"/>
                <a:ea typeface="Calibri"/>
                <a:cs typeface="Calibri"/>
                <a:sym typeface="Calibri"/>
              </a:rPr>
              <a:t>router is mainly used to connect the distinct networks</a:t>
            </a:r>
            <a:r>
              <a:rPr b="0" i="0" lang="en-US" sz="2800" u="none">
                <a:solidFill>
                  <a:schemeClr val="dk1"/>
                </a:solidFill>
                <a:latin typeface="Calibri"/>
                <a:ea typeface="Calibri"/>
                <a:cs typeface="Calibri"/>
                <a:sym typeface="Calibri"/>
              </a:rPr>
              <a:t> or connect the internet to multiple computers.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Routers will normally create, add, or divide on the Network Layer as they are normally IP-based devices.</a:t>
            </a:r>
            <a:endParaRPr/>
          </a:p>
        </p:txBody>
      </p:sp>
      <p:pic>
        <p:nvPicPr>
          <p:cNvPr id="256" name="Google Shape;256;p30"/>
          <p:cNvPicPr preferRelativeResize="0"/>
          <p:nvPr/>
        </p:nvPicPr>
        <p:blipFill rotWithShape="1">
          <a:blip r:embed="rId3">
            <a:alphaModFix/>
          </a:blip>
          <a:srcRect b="0" l="0" r="0" t="0"/>
          <a:stretch/>
        </p:blipFill>
        <p:spPr>
          <a:xfrm>
            <a:off x="6242050" y="4064000"/>
            <a:ext cx="2028825" cy="2247900"/>
          </a:xfrm>
          <a:prstGeom prst="rect">
            <a:avLst/>
          </a:prstGeom>
          <a:noFill/>
          <a:ln>
            <a:noFill/>
          </a:ln>
        </p:spPr>
      </p:pic>
      <p:pic>
        <p:nvPicPr>
          <p:cNvPr id="257" name="Google Shape;257;p30"/>
          <p:cNvPicPr preferRelativeResize="0"/>
          <p:nvPr/>
        </p:nvPicPr>
        <p:blipFill rotWithShape="1">
          <a:blip r:embed="rId4">
            <a:alphaModFix/>
          </a:blip>
          <a:srcRect b="0" l="0" r="0" t="0"/>
          <a:stretch/>
        </p:blipFill>
        <p:spPr>
          <a:xfrm>
            <a:off x="3557587" y="4002087"/>
            <a:ext cx="2143125" cy="2143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Modem</a:t>
            </a:r>
            <a:endParaRPr/>
          </a:p>
        </p:txBody>
      </p:sp>
      <p:sp>
        <p:nvSpPr>
          <p:cNvPr id="263" name="Google Shape;263;p3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Modulator and Demodulator (Modem) </a:t>
            </a:r>
            <a:r>
              <a:rPr b="1" i="0" lang="en-US" sz="2800" u="none">
                <a:solidFill>
                  <a:schemeClr val="dk1"/>
                </a:solidFill>
                <a:latin typeface="Calibri"/>
                <a:ea typeface="Calibri"/>
                <a:cs typeface="Calibri"/>
                <a:sym typeface="Calibri"/>
              </a:rPr>
              <a:t>connects the computer to the internet over the existing telephone line</a:t>
            </a:r>
            <a:r>
              <a:rPr b="0" i="0" lang="en-US" sz="2800" u="none">
                <a:solidFill>
                  <a:schemeClr val="dk1"/>
                </a:solidFill>
                <a:latin typeface="Calibri"/>
                <a:ea typeface="Calibri"/>
                <a:cs typeface="Calibri"/>
                <a:sym typeface="Calibri"/>
              </a:rPr>
              <a:t>.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modem </a:t>
            </a:r>
            <a:r>
              <a:rPr b="1" i="0" lang="en-US" sz="2800" u="none">
                <a:solidFill>
                  <a:schemeClr val="dk1"/>
                </a:solidFill>
                <a:latin typeface="Calibri"/>
                <a:ea typeface="Calibri"/>
                <a:cs typeface="Calibri"/>
                <a:sym typeface="Calibri"/>
              </a:rPr>
              <a:t>is not integrated with the computer motherboard</a:t>
            </a:r>
            <a:r>
              <a:rPr b="0" i="0" lang="en-US" sz="2800" u="non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a:t>
            </a:r>
            <a:r>
              <a:rPr b="1" i="0" lang="en-US" sz="2800" u="none">
                <a:solidFill>
                  <a:schemeClr val="dk1"/>
                </a:solidFill>
                <a:latin typeface="Calibri"/>
                <a:ea typeface="Calibri"/>
                <a:cs typeface="Calibri"/>
                <a:sym typeface="Calibri"/>
              </a:rPr>
              <a:t>modem is a separate part on the PC slot found on the motherboard</a:t>
            </a:r>
            <a:r>
              <a:rPr b="0" i="0" lang="en-US" sz="2800" u="none">
                <a:solidFill>
                  <a:schemeClr val="dk1"/>
                </a:solidFill>
                <a:latin typeface="Calibri"/>
                <a:ea typeface="Calibri"/>
                <a:cs typeface="Calibri"/>
                <a:sym typeface="Calibri"/>
              </a:rPr>
              <a:t>.</a:t>
            </a:r>
            <a:endParaRPr/>
          </a:p>
        </p:txBody>
      </p:sp>
      <p:pic>
        <p:nvPicPr>
          <p:cNvPr id="264" name="Google Shape;264;p31"/>
          <p:cNvPicPr preferRelativeResize="0"/>
          <p:nvPr/>
        </p:nvPicPr>
        <p:blipFill rotWithShape="1">
          <a:blip r:embed="rId3">
            <a:alphaModFix/>
          </a:blip>
          <a:srcRect b="0" l="0" r="0" t="0"/>
          <a:stretch/>
        </p:blipFill>
        <p:spPr>
          <a:xfrm>
            <a:off x="4543425" y="4002087"/>
            <a:ext cx="2228850" cy="2047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Cables and connectors</a:t>
            </a:r>
            <a:endParaRPr/>
          </a:p>
        </p:txBody>
      </p:sp>
      <p:sp>
        <p:nvSpPr>
          <p:cNvPr id="270" name="Google Shape;270;p32"/>
          <p:cNvSpPr txBox="1"/>
          <p:nvPr>
            <p:ph idx="1" type="body"/>
          </p:nvPr>
        </p:nvSpPr>
        <p:spPr>
          <a:xfrm>
            <a:off x="838200" y="1403350"/>
            <a:ext cx="10515600" cy="477361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Cable is a transmission media that transmits the communication signals. </a:t>
            </a:r>
            <a:r>
              <a:rPr b="1" i="0" lang="en-US" sz="2800" u="none">
                <a:solidFill>
                  <a:schemeClr val="dk1"/>
                </a:solidFill>
                <a:latin typeface="Calibri"/>
                <a:ea typeface="Calibri"/>
                <a:cs typeface="Calibri"/>
                <a:sym typeface="Calibri"/>
              </a:rPr>
              <a:t>There are three types of cables:</a:t>
            </a:r>
            <a:endParaRPr b="0" i="0" sz="2800" u="non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Twisted pair cable:</a:t>
            </a:r>
            <a:r>
              <a:rPr b="0" i="0" lang="en-US" sz="2400" u="none" cap="none" strike="noStrike">
                <a:solidFill>
                  <a:schemeClr val="dk1"/>
                </a:solidFill>
                <a:latin typeface="Calibri"/>
                <a:ea typeface="Calibri"/>
                <a:cs typeface="Calibri"/>
                <a:sym typeface="Calibri"/>
              </a:rPr>
              <a:t> It is a high-speed cable that transmits the data over </a:t>
            </a:r>
            <a:r>
              <a:rPr b="1" i="0" lang="en-US" sz="2400" u="none" cap="none" strike="noStrike">
                <a:solidFill>
                  <a:schemeClr val="dk1"/>
                </a:solidFill>
                <a:latin typeface="Calibri"/>
                <a:ea typeface="Calibri"/>
                <a:cs typeface="Calibri"/>
                <a:sym typeface="Calibri"/>
              </a:rPr>
              <a:t>1Gbps</a:t>
            </a:r>
            <a:r>
              <a:rPr b="0" i="0" lang="en-US" sz="2400" u="none" cap="none" strike="noStrike">
                <a:solidFill>
                  <a:schemeClr val="dk1"/>
                </a:solidFill>
                <a:latin typeface="Calibri"/>
                <a:ea typeface="Calibri"/>
                <a:cs typeface="Calibri"/>
                <a:sym typeface="Calibri"/>
              </a:rPr>
              <a:t> or more.</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Coaxial cable:</a:t>
            </a:r>
            <a:r>
              <a:rPr b="0" i="0" lang="en-US" sz="2400" u="none" cap="none" strike="noStrike">
                <a:solidFill>
                  <a:schemeClr val="dk1"/>
                </a:solidFill>
                <a:latin typeface="Calibri"/>
                <a:ea typeface="Calibri"/>
                <a:cs typeface="Calibri"/>
                <a:sym typeface="Calibri"/>
              </a:rPr>
              <a:t> Coaxial cable resembles like a TV installation cable. it provides the high data transmission speed.</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Fibre optic cable:</a:t>
            </a:r>
            <a:r>
              <a:rPr b="0" i="0" lang="en-US" sz="2400" u="none" cap="none" strike="noStrike">
                <a:solidFill>
                  <a:schemeClr val="dk1"/>
                </a:solidFill>
                <a:latin typeface="Calibri"/>
                <a:ea typeface="Calibri"/>
                <a:cs typeface="Calibri"/>
                <a:sym typeface="Calibri"/>
              </a:rPr>
              <a:t> Fibre optic cable is a high-speed cable that transmits the data using light beams. It provides high data transmission speed as compared to other cables. Fibre</a:t>
            </a:r>
            <a:endParaRPr/>
          </a:p>
        </p:txBody>
      </p:sp>
      <p:pic>
        <p:nvPicPr>
          <p:cNvPr id="271" name="Google Shape;271;p32"/>
          <p:cNvPicPr preferRelativeResize="0"/>
          <p:nvPr/>
        </p:nvPicPr>
        <p:blipFill rotWithShape="1">
          <a:blip r:embed="rId3">
            <a:alphaModFix/>
          </a:blip>
          <a:srcRect b="0" l="0" r="0" t="0"/>
          <a:stretch/>
        </p:blipFill>
        <p:spPr>
          <a:xfrm>
            <a:off x="1957387" y="4664075"/>
            <a:ext cx="2181225" cy="1322387"/>
          </a:xfrm>
          <a:prstGeom prst="rect">
            <a:avLst/>
          </a:prstGeom>
          <a:noFill/>
          <a:ln>
            <a:noFill/>
          </a:ln>
        </p:spPr>
      </p:pic>
      <p:pic>
        <p:nvPicPr>
          <p:cNvPr id="272" name="Google Shape;272;p32"/>
          <p:cNvPicPr preferRelativeResize="0"/>
          <p:nvPr/>
        </p:nvPicPr>
        <p:blipFill rotWithShape="1">
          <a:blip r:embed="rId4">
            <a:alphaModFix/>
          </a:blip>
          <a:srcRect b="0" l="0" r="0" t="0"/>
          <a:stretch/>
        </p:blipFill>
        <p:spPr>
          <a:xfrm>
            <a:off x="4841875" y="4664075"/>
            <a:ext cx="2408237" cy="1322387"/>
          </a:xfrm>
          <a:prstGeom prst="rect">
            <a:avLst/>
          </a:prstGeom>
          <a:noFill/>
          <a:ln>
            <a:noFill/>
          </a:ln>
        </p:spPr>
      </p:pic>
      <p:pic>
        <p:nvPicPr>
          <p:cNvPr id="273" name="Google Shape;273;p32"/>
          <p:cNvPicPr preferRelativeResize="0"/>
          <p:nvPr/>
        </p:nvPicPr>
        <p:blipFill rotWithShape="1">
          <a:blip r:embed="rId5">
            <a:alphaModFix/>
          </a:blip>
          <a:srcRect b="0" l="0" r="0" t="0"/>
          <a:stretch/>
        </p:blipFill>
        <p:spPr>
          <a:xfrm>
            <a:off x="8415337" y="4664075"/>
            <a:ext cx="2466975" cy="1296987"/>
          </a:xfrm>
          <a:prstGeom prst="rect">
            <a:avLst/>
          </a:prstGeom>
          <a:noFill/>
          <a:ln>
            <a:noFill/>
          </a:ln>
        </p:spPr>
      </p:pic>
      <p:sp>
        <p:nvSpPr>
          <p:cNvPr id="274" name="Google Shape;274;p32"/>
          <p:cNvSpPr txBox="1"/>
          <p:nvPr/>
        </p:nvSpPr>
        <p:spPr>
          <a:xfrm>
            <a:off x="2374900" y="5986462"/>
            <a:ext cx="13144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Twisted Pair</a:t>
            </a:r>
            <a:endParaRPr/>
          </a:p>
        </p:txBody>
      </p:sp>
      <p:sp>
        <p:nvSpPr>
          <p:cNvPr id="275" name="Google Shape;275;p32"/>
          <p:cNvSpPr txBox="1"/>
          <p:nvPr/>
        </p:nvSpPr>
        <p:spPr>
          <a:xfrm>
            <a:off x="5084762" y="6143625"/>
            <a:ext cx="14319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Coaxial Cable</a:t>
            </a:r>
            <a:endParaRPr/>
          </a:p>
        </p:txBody>
      </p:sp>
      <p:sp>
        <p:nvSpPr>
          <p:cNvPr id="276" name="Google Shape;276;p32"/>
          <p:cNvSpPr txBox="1"/>
          <p:nvPr/>
        </p:nvSpPr>
        <p:spPr>
          <a:xfrm>
            <a:off x="8553450" y="5961062"/>
            <a:ext cx="18494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Fibre Optics cable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Other Devices</a:t>
            </a:r>
            <a:endParaRPr/>
          </a:p>
        </p:txBody>
      </p:sp>
      <p:sp>
        <p:nvSpPr>
          <p:cNvPr id="282" name="Google Shape;282;p3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Bridges – HW and SW</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Gateways</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intrusion detection system</a:t>
            </a:r>
            <a:r>
              <a:rPr b="0" i="0" lang="en-US" sz="28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IDS</a:t>
            </a:r>
            <a:r>
              <a:rPr b="0" i="0" lang="en-US" sz="2800" u="none">
                <a:solidFill>
                  <a:schemeClr val="dk1"/>
                </a:solidFill>
                <a:latin typeface="Calibri"/>
                <a:ea typeface="Calibri"/>
                <a:cs typeface="Calibri"/>
                <a:sym typeface="Calibri"/>
              </a:rPr>
              <a:t>)- Security</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Firewall- Security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Bridges</a:t>
            </a:r>
            <a:endParaRPr/>
          </a:p>
        </p:txBody>
      </p:sp>
      <p:sp>
        <p:nvSpPr>
          <p:cNvPr id="288" name="Google Shape;288;p34"/>
          <p:cNvSpPr txBox="1"/>
          <p:nvPr>
            <p:ph idx="1" type="body"/>
          </p:nvPr>
        </p:nvSpPr>
        <p:spPr>
          <a:xfrm>
            <a:off x="838200" y="141287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a:t>
            </a:r>
            <a:r>
              <a:rPr b="1" i="0" lang="en-US" sz="2800" u="none">
                <a:solidFill>
                  <a:schemeClr val="dk1"/>
                </a:solidFill>
                <a:latin typeface="Calibri"/>
                <a:ea typeface="Calibri"/>
                <a:cs typeface="Calibri"/>
                <a:sym typeface="Calibri"/>
              </a:rPr>
              <a:t>network bridge</a:t>
            </a:r>
            <a:r>
              <a:rPr b="0" i="0" lang="en-US" sz="2800" u="none">
                <a:solidFill>
                  <a:schemeClr val="dk1"/>
                </a:solidFill>
                <a:latin typeface="Calibri"/>
                <a:ea typeface="Calibri"/>
                <a:cs typeface="Calibri"/>
                <a:sym typeface="Calibri"/>
              </a:rPr>
              <a:t> is a </a:t>
            </a:r>
            <a:r>
              <a:rPr b="1" i="0" lang="en-US" sz="2800" u="none">
                <a:solidFill>
                  <a:schemeClr val="dk1"/>
                </a:solidFill>
                <a:latin typeface="Calibri"/>
                <a:ea typeface="Calibri"/>
                <a:cs typeface="Calibri"/>
                <a:sym typeface="Calibri"/>
              </a:rPr>
              <a:t>computer networking</a:t>
            </a:r>
            <a:r>
              <a:rPr b="0" i="0" lang="en-US" sz="2800" u="none">
                <a:solidFill>
                  <a:schemeClr val="dk1"/>
                </a:solidFill>
                <a:latin typeface="Calibri"/>
                <a:ea typeface="Calibri"/>
                <a:cs typeface="Calibri"/>
                <a:sym typeface="Calibri"/>
              </a:rPr>
              <a:t> device that creates a single aggregate </a:t>
            </a:r>
            <a:r>
              <a:rPr b="1" i="0" lang="en-US" sz="2800" u="none">
                <a:solidFill>
                  <a:schemeClr val="dk1"/>
                </a:solidFill>
                <a:latin typeface="Calibri"/>
                <a:ea typeface="Calibri"/>
                <a:cs typeface="Calibri"/>
                <a:sym typeface="Calibri"/>
              </a:rPr>
              <a:t>network</a:t>
            </a:r>
            <a:r>
              <a:rPr b="0" i="0" lang="en-US" sz="2800" u="none">
                <a:solidFill>
                  <a:schemeClr val="dk1"/>
                </a:solidFill>
                <a:latin typeface="Calibri"/>
                <a:ea typeface="Calibri"/>
                <a:cs typeface="Calibri"/>
                <a:sym typeface="Calibri"/>
              </a:rPr>
              <a:t> from multiple communication </a:t>
            </a:r>
            <a:r>
              <a:rPr b="1" i="0" lang="en-US" sz="2800" u="none">
                <a:solidFill>
                  <a:schemeClr val="dk1"/>
                </a:solidFill>
                <a:latin typeface="Calibri"/>
                <a:ea typeface="Calibri"/>
                <a:cs typeface="Calibri"/>
                <a:sym typeface="Calibri"/>
              </a:rPr>
              <a:t>networks</a:t>
            </a:r>
            <a:r>
              <a:rPr b="0" i="0" lang="en-US" sz="2800" u="none">
                <a:solidFill>
                  <a:schemeClr val="dk1"/>
                </a:solidFill>
                <a:latin typeface="Calibri"/>
                <a:ea typeface="Calibri"/>
                <a:cs typeface="Calibri"/>
                <a:sym typeface="Calibri"/>
              </a:rPr>
              <a:t> or </a:t>
            </a:r>
            <a:r>
              <a:rPr b="1" i="0" lang="en-US" sz="2800" u="none">
                <a:solidFill>
                  <a:schemeClr val="dk1"/>
                </a:solidFill>
                <a:latin typeface="Calibri"/>
                <a:ea typeface="Calibri"/>
                <a:cs typeface="Calibri"/>
                <a:sym typeface="Calibri"/>
              </a:rPr>
              <a:t>network</a:t>
            </a:r>
            <a:r>
              <a:rPr b="0" i="0" lang="en-US" sz="2800" u="none">
                <a:solidFill>
                  <a:schemeClr val="dk1"/>
                </a:solidFill>
                <a:latin typeface="Calibri"/>
                <a:ea typeface="Calibri"/>
                <a:cs typeface="Calibri"/>
                <a:sym typeface="Calibri"/>
              </a:rPr>
              <a:t> segments. This function is called </a:t>
            </a:r>
            <a:r>
              <a:rPr b="1" i="0" lang="en-US" sz="2800" u="none">
                <a:solidFill>
                  <a:schemeClr val="dk1"/>
                </a:solidFill>
                <a:latin typeface="Calibri"/>
                <a:ea typeface="Calibri"/>
                <a:cs typeface="Calibri"/>
                <a:sym typeface="Calibri"/>
              </a:rPr>
              <a:t>network</a:t>
            </a:r>
            <a:r>
              <a:rPr b="0" i="0" lang="en-US" sz="2800" u="none">
                <a:solidFill>
                  <a:schemeClr val="dk1"/>
                </a:solidFill>
                <a:latin typeface="Calibri"/>
                <a:ea typeface="Calibri"/>
                <a:cs typeface="Calibri"/>
                <a:sym typeface="Calibri"/>
              </a:rPr>
              <a:t> bridging. Bridging is distinct from routing.</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descr="Bridge in a Computer Network : Types, Uses and Its Functions" id="289" name="Google Shape;289;p34"/>
          <p:cNvPicPr preferRelativeResize="0"/>
          <p:nvPr/>
        </p:nvPicPr>
        <p:blipFill rotWithShape="1">
          <a:blip r:embed="rId3">
            <a:alphaModFix/>
          </a:blip>
          <a:srcRect b="0" l="0" r="0" t="0"/>
          <a:stretch/>
        </p:blipFill>
        <p:spPr>
          <a:xfrm>
            <a:off x="1795462" y="3038475"/>
            <a:ext cx="6669087" cy="2514600"/>
          </a:xfrm>
          <a:prstGeom prst="rect">
            <a:avLst/>
          </a:prstGeom>
          <a:noFill/>
          <a:ln>
            <a:noFill/>
          </a:ln>
        </p:spPr>
      </p:pic>
      <p:sp>
        <p:nvSpPr>
          <p:cNvPr id="290" name="Google Shape;290;p34"/>
          <p:cNvSpPr txBox="1"/>
          <p:nvPr/>
        </p:nvSpPr>
        <p:spPr>
          <a:xfrm>
            <a:off x="2762250" y="5580062"/>
            <a:ext cx="473710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cap="none" strike="noStrike">
                <a:solidFill>
                  <a:schemeClr val="dk1"/>
                </a:solidFill>
                <a:latin typeface="Helvetica Neue"/>
                <a:ea typeface="Helvetica Neue"/>
                <a:cs typeface="Helvetica Neue"/>
                <a:sym typeface="Helvetica Neue"/>
              </a:rPr>
              <a:t>How a bridge is used to segregate networks.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Bridges</a:t>
            </a:r>
            <a:endParaRPr/>
          </a:p>
        </p:txBody>
      </p:sp>
      <p:sp>
        <p:nvSpPr>
          <p:cNvPr id="296" name="Google Shape;296;p3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1" lang="en-US" sz="2800" u="none">
                <a:solidFill>
                  <a:schemeClr val="dk1"/>
                </a:solidFill>
                <a:latin typeface="Calibri"/>
                <a:ea typeface="Calibri"/>
                <a:cs typeface="Calibri"/>
                <a:sym typeface="Calibri"/>
              </a:rPr>
              <a:t>Bridges </a:t>
            </a:r>
            <a:r>
              <a:rPr b="0" i="0" lang="en-US" sz="2800" u="none">
                <a:solidFill>
                  <a:schemeClr val="dk1"/>
                </a:solidFill>
                <a:latin typeface="Calibri"/>
                <a:ea typeface="Calibri"/>
                <a:cs typeface="Calibri"/>
                <a:sym typeface="Calibri"/>
              </a:rPr>
              <a:t>are used to divide larger networks into smaller sections.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Bridges can also be used to connect two physical LANs into a larger logical LAN.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Gateway</a:t>
            </a:r>
            <a:endParaRPr/>
          </a:p>
        </p:txBody>
      </p:sp>
      <p:pic>
        <p:nvPicPr>
          <p:cNvPr descr="What is Gateway | Function of gateway in computer network ..." id="302" name="Google Shape;302;p36"/>
          <p:cNvPicPr preferRelativeResize="0"/>
          <p:nvPr>
            <p:ph idx="1" type="body"/>
          </p:nvPr>
        </p:nvPicPr>
        <p:blipFill rotWithShape="1">
          <a:blip r:embed="rId3">
            <a:alphaModFix/>
          </a:blip>
          <a:srcRect b="0" l="0" r="0" t="0"/>
          <a:stretch/>
        </p:blipFill>
        <p:spPr>
          <a:xfrm>
            <a:off x="1403350" y="3889375"/>
            <a:ext cx="4841875" cy="2192337"/>
          </a:xfrm>
          <a:prstGeom prst="rect">
            <a:avLst/>
          </a:prstGeom>
          <a:noFill/>
          <a:ln>
            <a:noFill/>
          </a:ln>
        </p:spPr>
      </p:pic>
      <p:pic>
        <p:nvPicPr>
          <p:cNvPr descr="Network Gateways Selection Guide | Engineering360" id="303" name="Google Shape;303;p36"/>
          <p:cNvPicPr preferRelativeResize="0"/>
          <p:nvPr/>
        </p:nvPicPr>
        <p:blipFill rotWithShape="1">
          <a:blip r:embed="rId4">
            <a:alphaModFix/>
          </a:blip>
          <a:srcRect b="0" l="0" r="0" t="0"/>
          <a:stretch/>
        </p:blipFill>
        <p:spPr>
          <a:xfrm>
            <a:off x="7446962" y="1676400"/>
            <a:ext cx="3543300" cy="4391025"/>
          </a:xfrm>
          <a:prstGeom prst="rect">
            <a:avLst/>
          </a:prstGeom>
          <a:noFill/>
          <a:ln>
            <a:noFill/>
          </a:ln>
        </p:spPr>
      </p:pic>
      <p:sp>
        <p:nvSpPr>
          <p:cNvPr id="304" name="Google Shape;304;p36"/>
          <p:cNvSpPr txBox="1"/>
          <p:nvPr/>
        </p:nvSpPr>
        <p:spPr>
          <a:xfrm>
            <a:off x="838200" y="1690687"/>
            <a:ext cx="6246812"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2400"/>
              <a:buFont typeface="Arial"/>
              <a:buNone/>
            </a:pPr>
            <a:r>
              <a:rPr b="0" i="0" lang="en-US" sz="2400" u="none" cap="none" strike="noStrike">
                <a:solidFill>
                  <a:srgbClr val="333333"/>
                </a:solidFill>
                <a:latin typeface="Arial"/>
                <a:ea typeface="Arial"/>
                <a:cs typeface="Arial"/>
                <a:sym typeface="Arial"/>
              </a:rPr>
              <a:t>A </a:t>
            </a:r>
            <a:r>
              <a:rPr b="1" i="0" lang="en-US" sz="2400" u="none" cap="none" strike="noStrike">
                <a:solidFill>
                  <a:srgbClr val="333333"/>
                </a:solidFill>
                <a:latin typeface="Arial"/>
                <a:ea typeface="Arial"/>
                <a:cs typeface="Arial"/>
                <a:sym typeface="Arial"/>
              </a:rPr>
              <a:t>gateway is a node</a:t>
            </a:r>
            <a:r>
              <a:rPr b="0" i="0" lang="en-US" sz="2400" u="none" cap="none" strike="noStrike">
                <a:solidFill>
                  <a:srgbClr val="333333"/>
                </a:solidFill>
                <a:latin typeface="Arial"/>
                <a:ea typeface="Arial"/>
                <a:cs typeface="Arial"/>
                <a:sym typeface="Arial"/>
              </a:rPr>
              <a:t> (router) in a computer network, </a:t>
            </a:r>
            <a:r>
              <a:rPr b="1" i="0" lang="en-US" sz="2400" u="none" cap="none" strike="noStrike">
                <a:solidFill>
                  <a:srgbClr val="333333"/>
                </a:solidFill>
                <a:latin typeface="Arial"/>
                <a:ea typeface="Arial"/>
                <a:cs typeface="Arial"/>
                <a:sym typeface="Arial"/>
              </a:rPr>
              <a:t>a key </a:t>
            </a:r>
            <a:r>
              <a:rPr b="1" i="1" lang="en-US" sz="2400" u="none" cap="none" strike="noStrike">
                <a:solidFill>
                  <a:srgbClr val="333333"/>
                </a:solidFill>
                <a:latin typeface="Arial"/>
                <a:ea typeface="Arial"/>
                <a:cs typeface="Arial"/>
                <a:sym typeface="Arial"/>
              </a:rPr>
              <a:t>stopping point</a:t>
            </a:r>
            <a:r>
              <a:rPr b="0" i="0" lang="en-US" sz="2400" u="none" cap="none" strike="noStrike">
                <a:solidFill>
                  <a:srgbClr val="333333"/>
                </a:solidFill>
                <a:latin typeface="Arial"/>
                <a:ea typeface="Arial"/>
                <a:cs typeface="Arial"/>
                <a:sym typeface="Arial"/>
              </a:rPr>
              <a:t> for data on its way to or from other networks. </a:t>
            </a:r>
            <a:r>
              <a:rPr b="1" i="0" lang="en-US" sz="2400" u="none" cap="none" strike="noStrike">
                <a:solidFill>
                  <a:schemeClr val="dk1"/>
                </a:solidFill>
                <a:latin typeface="Calibri"/>
                <a:ea typeface="Calibri"/>
                <a:cs typeface="Calibri"/>
                <a:sym typeface="Calibri"/>
              </a:rPr>
              <a:t>Any device that translates one data format to another is called a </a:t>
            </a:r>
            <a:r>
              <a:rPr b="1" i="1" lang="en-US" sz="2400" u="none" cap="none" strike="noStrike">
                <a:solidFill>
                  <a:schemeClr val="dk1"/>
                </a:solidFill>
                <a:latin typeface="Calibri"/>
                <a:ea typeface="Calibri"/>
                <a:cs typeface="Calibri"/>
                <a:sym typeface="Calibri"/>
              </a:rPr>
              <a:t>gateway</a:t>
            </a:r>
            <a:r>
              <a:rPr b="1" i="0" lang="en-US" sz="24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Intrusion Detection System</a:t>
            </a:r>
            <a:r>
              <a:rPr b="0" i="0" lang="en-US" sz="4400" u="none">
                <a:solidFill>
                  <a:schemeClr val="dk1"/>
                </a:solidFill>
                <a:latin typeface="Calibri"/>
                <a:ea typeface="Calibri"/>
                <a:cs typeface="Calibri"/>
                <a:sym typeface="Calibri"/>
              </a:rPr>
              <a:t> (IDS)</a:t>
            </a:r>
            <a:endParaRPr/>
          </a:p>
        </p:txBody>
      </p:sp>
      <p:sp>
        <p:nvSpPr>
          <p:cNvPr id="310" name="Google Shape;310;p3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 </a:t>
            </a:r>
            <a:r>
              <a:rPr b="1" i="0" lang="en-US" sz="2800" u="none">
                <a:solidFill>
                  <a:schemeClr val="dk1"/>
                </a:solidFill>
                <a:latin typeface="Calibri"/>
                <a:ea typeface="Calibri"/>
                <a:cs typeface="Calibri"/>
                <a:sym typeface="Calibri"/>
              </a:rPr>
              <a:t>Intrusion Detection System</a:t>
            </a:r>
            <a:r>
              <a:rPr b="0" i="0" lang="en-US" sz="2800" u="none">
                <a:solidFill>
                  <a:schemeClr val="dk1"/>
                </a:solidFill>
                <a:latin typeface="Calibri"/>
                <a:ea typeface="Calibri"/>
                <a:cs typeface="Calibri"/>
                <a:sym typeface="Calibri"/>
              </a:rPr>
              <a:t> (IDS) is a network security technology originally </a:t>
            </a:r>
            <a:r>
              <a:rPr b="1" i="0" lang="en-US" sz="2800" u="none">
                <a:solidFill>
                  <a:schemeClr val="dk1"/>
                </a:solidFill>
                <a:latin typeface="Calibri"/>
                <a:ea typeface="Calibri"/>
                <a:cs typeface="Calibri"/>
                <a:sym typeface="Calibri"/>
              </a:rPr>
              <a:t>built for detecting vulnerability exploits against a target application or computer</a:t>
            </a:r>
            <a:endParaRPr/>
          </a:p>
        </p:txBody>
      </p:sp>
      <p:pic>
        <p:nvPicPr>
          <p:cNvPr descr="What is IDS or Intrusion Detection System and how does it work ..." id="311" name="Google Shape;311;p37"/>
          <p:cNvPicPr preferRelativeResize="0"/>
          <p:nvPr/>
        </p:nvPicPr>
        <p:blipFill rotWithShape="1">
          <a:blip r:embed="rId3">
            <a:alphaModFix/>
          </a:blip>
          <a:srcRect b="0" l="0" r="0" t="0"/>
          <a:stretch/>
        </p:blipFill>
        <p:spPr>
          <a:xfrm>
            <a:off x="2936875" y="3149600"/>
            <a:ext cx="5846762" cy="2857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Firewall</a:t>
            </a:r>
            <a:endParaRPr/>
          </a:p>
        </p:txBody>
      </p:sp>
      <p:sp>
        <p:nvSpPr>
          <p:cNvPr id="317" name="Google Shape;317;p3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firewall is a system designed </a:t>
            </a:r>
            <a:r>
              <a:rPr b="1" i="0" lang="en-US" sz="2800" u="none">
                <a:solidFill>
                  <a:schemeClr val="dk1"/>
                </a:solidFill>
                <a:latin typeface="Calibri"/>
                <a:ea typeface="Calibri"/>
                <a:cs typeface="Calibri"/>
                <a:sym typeface="Calibri"/>
              </a:rPr>
              <a:t>to prevent unauthorized access to or from a private network.</a:t>
            </a:r>
            <a:r>
              <a:rPr b="0" i="0" lang="en-US" sz="2800" u="none">
                <a:solidFill>
                  <a:schemeClr val="dk1"/>
                </a:solidFill>
                <a:latin typeface="Calibri"/>
                <a:ea typeface="Calibri"/>
                <a:cs typeface="Calibri"/>
                <a:sym typeface="Calibri"/>
              </a:rPr>
              <a:t> You can implement a </a:t>
            </a:r>
            <a:r>
              <a:rPr b="1" i="0" lang="en-US" sz="2800" u="none">
                <a:solidFill>
                  <a:schemeClr val="dk1"/>
                </a:solidFill>
                <a:latin typeface="Calibri"/>
                <a:ea typeface="Calibri"/>
                <a:cs typeface="Calibri"/>
                <a:sym typeface="Calibri"/>
              </a:rPr>
              <a:t>firewall in either hardware or software form, or a combination of both</a:t>
            </a:r>
            <a:r>
              <a:rPr b="0" i="0" lang="en-US" sz="2800" u="none">
                <a:solidFill>
                  <a:schemeClr val="dk1"/>
                </a:solidFill>
                <a:latin typeface="Calibri"/>
                <a:ea typeface="Calibri"/>
                <a:cs typeface="Calibri"/>
                <a:sym typeface="Calibri"/>
              </a:rPr>
              <a:t>. Firewalls prevent unauthorized internet users from accessing private networks connected to the internet, especially intranets.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pic>
        <p:nvPicPr>
          <p:cNvPr descr="Features of Computer Network" id="322" name="Google Shape;322;p39"/>
          <p:cNvPicPr preferRelativeResize="0"/>
          <p:nvPr>
            <p:ph idx="1" type="body"/>
          </p:nvPr>
        </p:nvPicPr>
        <p:blipFill rotWithShape="1">
          <a:blip r:embed="rId3">
            <a:alphaModFix/>
          </a:blip>
          <a:srcRect b="0" l="0" r="0" t="0"/>
          <a:stretch/>
        </p:blipFill>
        <p:spPr>
          <a:xfrm>
            <a:off x="3219450" y="792162"/>
            <a:ext cx="5345112" cy="52181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4"/>
          <p:cNvPicPr preferRelativeResize="0"/>
          <p:nvPr/>
        </p:nvPicPr>
        <p:blipFill rotWithShape="1">
          <a:blip r:embed="rId3">
            <a:alphaModFix/>
          </a:blip>
          <a:srcRect b="0" l="0" r="0" t="0"/>
          <a:stretch/>
        </p:blipFill>
        <p:spPr>
          <a:xfrm>
            <a:off x="808037" y="1042987"/>
            <a:ext cx="10594975" cy="491966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Computer Network Architecture</a:t>
            </a:r>
            <a:endParaRPr/>
          </a:p>
        </p:txBody>
      </p:sp>
      <p:sp>
        <p:nvSpPr>
          <p:cNvPr id="328" name="Google Shape;328;p4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Computer Network Architecture is defined as the </a:t>
            </a:r>
            <a:r>
              <a:rPr b="1" i="0" lang="en-US" sz="2800" u="none">
                <a:solidFill>
                  <a:schemeClr val="dk1"/>
                </a:solidFill>
                <a:latin typeface="Calibri"/>
                <a:ea typeface="Calibri"/>
                <a:cs typeface="Calibri"/>
                <a:sym typeface="Calibri"/>
              </a:rPr>
              <a:t>physical and logical design of the software, hardware, protocols, and media of the transmission of data.</a:t>
            </a:r>
            <a:r>
              <a:rPr b="0" i="0" lang="en-US" sz="2800" u="none">
                <a:solidFill>
                  <a:schemeClr val="dk1"/>
                </a:solidFill>
                <a:latin typeface="Calibri"/>
                <a:ea typeface="Calibri"/>
                <a:cs typeface="Calibri"/>
                <a:sym typeface="Calibri"/>
              </a:rPr>
              <a:t> Simply we can say that how computers are organized and how tasks are allocated to the computer.</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The two types of network architectures are used:</a:t>
            </a:r>
            <a:br>
              <a:rPr b="0" i="0" lang="en-US" sz="2800" u="none">
                <a:solidFill>
                  <a:schemeClr val="dk1"/>
                </a:solidFill>
                <a:latin typeface="Calibri"/>
                <a:ea typeface="Calibri"/>
                <a:cs typeface="Calibri"/>
                <a:sym typeface="Calibri"/>
              </a:rPr>
            </a:br>
            <a:endParaRPr/>
          </a:p>
        </p:txBody>
      </p:sp>
      <p:pic>
        <p:nvPicPr>
          <p:cNvPr id="329" name="Google Shape;329;p40"/>
          <p:cNvPicPr preferRelativeResize="0"/>
          <p:nvPr/>
        </p:nvPicPr>
        <p:blipFill rotWithShape="1">
          <a:blip r:embed="rId3">
            <a:alphaModFix/>
          </a:blip>
          <a:srcRect b="0" l="0" r="0" t="0"/>
          <a:stretch/>
        </p:blipFill>
        <p:spPr>
          <a:xfrm>
            <a:off x="3341687" y="4002087"/>
            <a:ext cx="4430712" cy="22621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Types of computer networks</a:t>
            </a:r>
            <a:endParaRPr/>
          </a:p>
        </p:txBody>
      </p:sp>
      <p:sp>
        <p:nvSpPr>
          <p:cNvPr id="335" name="Google Shape;335;p41"/>
          <p:cNvSpPr txBox="1"/>
          <p:nvPr>
            <p:ph idx="1" type="body"/>
          </p:nvPr>
        </p:nvSpPr>
        <p:spPr>
          <a:xfrm>
            <a:off x="1044575" y="1568450"/>
            <a:ext cx="1010285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computer network can be categorized by their size. A </a:t>
            </a:r>
            <a:r>
              <a:rPr b="1" i="0" lang="en-US" sz="2800" u="none">
                <a:solidFill>
                  <a:schemeClr val="dk1"/>
                </a:solidFill>
                <a:latin typeface="Calibri"/>
                <a:ea typeface="Calibri"/>
                <a:cs typeface="Calibri"/>
                <a:sym typeface="Calibri"/>
              </a:rPr>
              <a:t>computer network</a:t>
            </a:r>
            <a:r>
              <a:rPr b="0" i="0" lang="en-US" sz="2800" u="none">
                <a:solidFill>
                  <a:schemeClr val="dk1"/>
                </a:solidFill>
                <a:latin typeface="Calibri"/>
                <a:ea typeface="Calibri"/>
                <a:cs typeface="Calibri"/>
                <a:sym typeface="Calibri"/>
              </a:rPr>
              <a:t> is mainly of </a:t>
            </a:r>
            <a:r>
              <a:rPr b="1" i="0" lang="en-US" sz="2800" u="none">
                <a:solidFill>
                  <a:schemeClr val="dk1"/>
                </a:solidFill>
                <a:latin typeface="Calibri"/>
                <a:ea typeface="Calibri"/>
                <a:cs typeface="Calibri"/>
                <a:sym typeface="Calibri"/>
              </a:rPr>
              <a:t>four types</a:t>
            </a:r>
            <a:r>
              <a:rPr b="0" i="0" lang="en-US" sz="2800" u="none">
                <a:solidFill>
                  <a:schemeClr val="dk1"/>
                </a:solidFill>
                <a:latin typeface="Calibri"/>
                <a:ea typeface="Calibri"/>
                <a:cs typeface="Calibri"/>
                <a:sym typeface="Calibri"/>
              </a:rPr>
              <a:t>:</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LAN(Local Area Network)</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PAN (Personal Area Network)</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MAN(Metropolitan  Area Network)</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WAN(Wide Area Network)</a:t>
            </a:r>
            <a:br>
              <a:rPr b="0" i="0" lang="en-US" sz="2400" u="none" cap="none" strike="noStrike">
                <a:solidFill>
                  <a:schemeClr val="dk1"/>
                </a:solidFill>
                <a:latin typeface="Calibri"/>
                <a:ea typeface="Calibri"/>
                <a:cs typeface="Calibri"/>
                <a:sym typeface="Calibri"/>
              </a:rPr>
            </a:br>
            <a:br>
              <a:rPr b="0" i="0" lang="en-US" sz="2400" u="none" cap="none" strike="noStrike">
                <a:solidFill>
                  <a:schemeClr val="dk1"/>
                </a:solidFill>
                <a:latin typeface="Calibri"/>
                <a:ea typeface="Calibri"/>
                <a:cs typeface="Calibri"/>
                <a:sym typeface="Calibri"/>
              </a:rPr>
            </a:br>
            <a:br>
              <a:rPr b="0" i="0" lang="en-US" sz="2400" u="none" cap="none" strike="noStrike">
                <a:solidFill>
                  <a:schemeClr val="dk1"/>
                </a:solidFill>
                <a:latin typeface="Calibri"/>
                <a:ea typeface="Calibri"/>
                <a:cs typeface="Calibri"/>
                <a:sym typeface="Calibri"/>
              </a:rPr>
            </a:br>
            <a:endParaRPr/>
          </a:p>
        </p:txBody>
      </p:sp>
      <p:pic>
        <p:nvPicPr>
          <p:cNvPr descr="Computer Network Types" id="336" name="Google Shape;336;p41"/>
          <p:cNvPicPr preferRelativeResize="0"/>
          <p:nvPr/>
        </p:nvPicPr>
        <p:blipFill rotWithShape="1">
          <a:blip r:embed="rId3">
            <a:alphaModFix/>
          </a:blip>
          <a:srcRect b="0" l="0" r="0" t="0"/>
          <a:stretch/>
        </p:blipFill>
        <p:spPr>
          <a:xfrm>
            <a:off x="6478587" y="2463800"/>
            <a:ext cx="5073650" cy="34559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LAN – Local Area Network </a:t>
            </a:r>
            <a:endParaRPr/>
          </a:p>
        </p:txBody>
      </p:sp>
      <p:pic>
        <p:nvPicPr>
          <p:cNvPr descr="Computer Network Types" id="342" name="Google Shape;342;p42"/>
          <p:cNvPicPr preferRelativeResize="0"/>
          <p:nvPr>
            <p:ph idx="1" type="body"/>
          </p:nvPr>
        </p:nvPicPr>
        <p:blipFill rotWithShape="1">
          <a:blip r:embed="rId3">
            <a:alphaModFix/>
          </a:blip>
          <a:srcRect b="0" l="0" r="0" t="0"/>
          <a:stretch/>
        </p:blipFill>
        <p:spPr>
          <a:xfrm>
            <a:off x="7305675" y="1690687"/>
            <a:ext cx="4048125" cy="3697287"/>
          </a:xfrm>
          <a:prstGeom prst="rect">
            <a:avLst/>
          </a:prstGeom>
          <a:noFill/>
          <a:ln>
            <a:noFill/>
          </a:ln>
        </p:spPr>
      </p:pic>
      <p:pic>
        <p:nvPicPr>
          <p:cNvPr descr="The Pros and Cons of Local Area Network (LAN) - Cascade Business News" id="343" name="Google Shape;343;p42"/>
          <p:cNvPicPr preferRelativeResize="0"/>
          <p:nvPr/>
        </p:nvPicPr>
        <p:blipFill rotWithShape="1">
          <a:blip r:embed="rId4">
            <a:alphaModFix/>
          </a:blip>
          <a:srcRect b="0" l="0" r="0" t="0"/>
          <a:stretch/>
        </p:blipFill>
        <p:spPr>
          <a:xfrm>
            <a:off x="862012" y="1690687"/>
            <a:ext cx="6443662" cy="38068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LAN – Local Area Network</a:t>
            </a:r>
            <a:endParaRPr/>
          </a:p>
        </p:txBody>
      </p:sp>
      <p:sp>
        <p:nvSpPr>
          <p:cNvPr id="349" name="Google Shape;349;p4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geographical </a:t>
            </a:r>
            <a:r>
              <a:rPr b="1" i="0" lang="en-US" sz="2800" u="none">
                <a:solidFill>
                  <a:schemeClr val="dk1"/>
                </a:solidFill>
                <a:latin typeface="Calibri"/>
                <a:ea typeface="Calibri"/>
                <a:cs typeface="Calibri"/>
                <a:sym typeface="Calibri"/>
              </a:rPr>
              <a:t>coverage is small</a:t>
            </a:r>
            <a:r>
              <a:rPr b="0" i="0" lang="en-US" sz="2800" u="none">
                <a:solidFill>
                  <a:schemeClr val="dk1"/>
                </a:solidFill>
                <a:latin typeface="Calibri"/>
                <a:ea typeface="Calibri"/>
                <a:cs typeface="Calibri"/>
                <a:sym typeface="Calibri"/>
              </a:rPr>
              <a:t>, only in a relatively independent local area within the joint, such as a centralized building.</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It uses the special laid transmission media</a:t>
            </a:r>
            <a:r>
              <a:rPr b="0" i="0" lang="en-US" sz="2800" u="none">
                <a:solidFill>
                  <a:schemeClr val="dk1"/>
                </a:solidFill>
                <a:latin typeface="Calibri"/>
                <a:ea typeface="Calibri"/>
                <a:cs typeface="Calibri"/>
                <a:sym typeface="Calibri"/>
              </a:rPr>
              <a:t> for networking, delivering high data transfer rate (10Mbs - 10Gbs)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Communication </a:t>
            </a:r>
            <a:r>
              <a:rPr b="1" i="0" lang="en-US" sz="2800" u="none">
                <a:solidFill>
                  <a:schemeClr val="dk1"/>
                </a:solidFill>
                <a:latin typeface="Calibri"/>
                <a:ea typeface="Calibri"/>
                <a:cs typeface="Calibri"/>
                <a:sym typeface="Calibri"/>
              </a:rPr>
              <a:t>delay time is short. High reliability</a:t>
            </a:r>
            <a:r>
              <a:rPr b="0" i="0" lang="en-US" sz="2800" u="non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LAN can </a:t>
            </a:r>
            <a:r>
              <a:rPr b="1" i="0" lang="en-US" sz="2800" u="none">
                <a:solidFill>
                  <a:schemeClr val="dk1"/>
                </a:solidFill>
                <a:latin typeface="Calibri"/>
                <a:ea typeface="Calibri"/>
                <a:cs typeface="Calibri"/>
                <a:sym typeface="Calibri"/>
              </a:rPr>
              <a:t>support a variety of transmission media.</a:t>
            </a:r>
            <a:endParaRPr/>
          </a:p>
          <a:p>
            <a:pPr indent="-50800" lvl="0" marL="228600" marR="0" rtl="0" algn="l">
              <a:lnSpc>
                <a:spcPct val="90000"/>
              </a:lnSpc>
              <a:spcBef>
                <a:spcPts val="100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PAN – Personal Area Network</a:t>
            </a:r>
            <a:endParaRPr/>
          </a:p>
        </p:txBody>
      </p:sp>
      <p:pic>
        <p:nvPicPr>
          <p:cNvPr id="355" name="Google Shape;355;p44"/>
          <p:cNvPicPr preferRelativeResize="0"/>
          <p:nvPr>
            <p:ph idx="1" type="body"/>
          </p:nvPr>
        </p:nvPicPr>
        <p:blipFill rotWithShape="1">
          <a:blip r:embed="rId3">
            <a:alphaModFix/>
          </a:blip>
          <a:srcRect b="0" l="0" r="0" t="0"/>
          <a:stretch/>
        </p:blipFill>
        <p:spPr>
          <a:xfrm>
            <a:off x="6267450" y="2159000"/>
            <a:ext cx="4810125" cy="3190875"/>
          </a:xfrm>
          <a:prstGeom prst="rect">
            <a:avLst/>
          </a:prstGeom>
          <a:noFill/>
          <a:ln>
            <a:noFill/>
          </a:ln>
        </p:spPr>
      </p:pic>
      <p:sp>
        <p:nvSpPr>
          <p:cNvPr id="356" name="Google Shape;356;p44"/>
          <p:cNvSpPr txBox="1"/>
          <p:nvPr/>
        </p:nvSpPr>
        <p:spPr>
          <a:xfrm>
            <a:off x="838200" y="1631950"/>
            <a:ext cx="4737100" cy="378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22222"/>
              </a:buClr>
              <a:buSzPts val="2400"/>
              <a:buFont typeface="Arial"/>
              <a:buNone/>
            </a:pPr>
            <a:r>
              <a:rPr b="0" i="0" lang="en-US" sz="2400" u="none" cap="none" strike="noStrike">
                <a:solidFill>
                  <a:srgbClr val="222222"/>
                </a:solidFill>
                <a:latin typeface="Arial"/>
                <a:ea typeface="Arial"/>
                <a:cs typeface="Arial"/>
                <a:sym typeface="Arial"/>
              </a:rPr>
              <a:t>A personal area network, or </a:t>
            </a:r>
            <a:r>
              <a:rPr b="1" i="0" lang="en-US" sz="2400" u="none" cap="none" strike="noStrike">
                <a:solidFill>
                  <a:srgbClr val="222222"/>
                </a:solidFill>
                <a:latin typeface="Arial"/>
                <a:ea typeface="Arial"/>
                <a:cs typeface="Arial"/>
                <a:sym typeface="Arial"/>
              </a:rPr>
              <a:t>PAN</a:t>
            </a:r>
            <a:r>
              <a:rPr b="0" i="0" lang="en-US" sz="2400" u="none" cap="none" strike="noStrike">
                <a:solidFill>
                  <a:srgbClr val="222222"/>
                </a:solidFill>
                <a:latin typeface="Arial"/>
                <a:ea typeface="Arial"/>
                <a:cs typeface="Arial"/>
                <a:sym typeface="Arial"/>
              </a:rPr>
              <a:t>, is a </a:t>
            </a:r>
            <a:r>
              <a:rPr b="1" i="0" lang="en-US" sz="2400" u="none" cap="none" strike="noStrike">
                <a:solidFill>
                  <a:srgbClr val="222222"/>
                </a:solidFill>
                <a:latin typeface="Arial"/>
                <a:ea typeface="Arial"/>
                <a:cs typeface="Arial"/>
                <a:sym typeface="Arial"/>
              </a:rPr>
              <a:t>computer</a:t>
            </a:r>
            <a:r>
              <a:rPr b="0" i="0" lang="en-US" sz="2400" u="none" cap="none" strike="noStrike">
                <a:solidFill>
                  <a:srgbClr val="222222"/>
                </a:solidFill>
                <a:latin typeface="Arial"/>
                <a:ea typeface="Arial"/>
                <a:cs typeface="Arial"/>
                <a:sym typeface="Arial"/>
              </a:rPr>
              <a:t> network that enables communication between </a:t>
            </a:r>
            <a:r>
              <a:rPr b="1" i="0" lang="en-US" sz="2400" u="none" cap="none" strike="noStrike">
                <a:solidFill>
                  <a:srgbClr val="222222"/>
                </a:solidFill>
                <a:latin typeface="Arial"/>
                <a:ea typeface="Arial"/>
                <a:cs typeface="Arial"/>
                <a:sym typeface="Arial"/>
              </a:rPr>
              <a:t>computer</a:t>
            </a:r>
            <a:r>
              <a:rPr b="0" i="0" lang="en-US" sz="2400" u="none" cap="none" strike="noStrike">
                <a:solidFill>
                  <a:srgbClr val="222222"/>
                </a:solidFill>
                <a:latin typeface="Arial"/>
                <a:ea typeface="Arial"/>
                <a:cs typeface="Arial"/>
                <a:sym typeface="Arial"/>
              </a:rPr>
              <a:t> devices near a person. PANs can be wired, such as USB or FireWire, or they can be wireless, such as infrared, ZigBee, Bluetooth and ultra wideband, or UWB. The range of a </a:t>
            </a:r>
            <a:r>
              <a:rPr b="1" i="0" lang="en-US" sz="2400" u="none" cap="none" strike="noStrike">
                <a:solidFill>
                  <a:srgbClr val="222222"/>
                </a:solidFill>
                <a:latin typeface="Arial"/>
                <a:ea typeface="Arial"/>
                <a:cs typeface="Arial"/>
                <a:sym typeface="Arial"/>
              </a:rPr>
              <a:t>PAN</a:t>
            </a:r>
            <a:r>
              <a:rPr b="0" i="0" lang="en-US" sz="2400" u="none" cap="none" strike="noStrike">
                <a:solidFill>
                  <a:srgbClr val="222222"/>
                </a:solidFill>
                <a:latin typeface="Arial"/>
                <a:ea typeface="Arial"/>
                <a:cs typeface="Arial"/>
                <a:sym typeface="Arial"/>
              </a:rPr>
              <a:t> typically is a few meters.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MAN- Metropolitan Area Network</a:t>
            </a:r>
            <a:endParaRPr/>
          </a:p>
        </p:txBody>
      </p:sp>
      <p:pic>
        <p:nvPicPr>
          <p:cNvPr descr="Computer Network Types" id="362" name="Google Shape;362;p45"/>
          <p:cNvPicPr preferRelativeResize="0"/>
          <p:nvPr>
            <p:ph idx="1" type="body"/>
          </p:nvPr>
        </p:nvPicPr>
        <p:blipFill rotWithShape="1">
          <a:blip r:embed="rId3">
            <a:alphaModFix/>
          </a:blip>
          <a:srcRect b="0" l="0" r="0" t="0"/>
          <a:stretch/>
        </p:blipFill>
        <p:spPr>
          <a:xfrm>
            <a:off x="2728912" y="1825625"/>
            <a:ext cx="6734175" cy="435133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MAN</a:t>
            </a:r>
            <a:endParaRPr/>
          </a:p>
        </p:txBody>
      </p:sp>
      <p:sp>
        <p:nvSpPr>
          <p:cNvPr id="368" name="Google Shape;368;p4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MAN is a relatively new class of network, it serves a role similar to an ISP, but </a:t>
            </a:r>
            <a:r>
              <a:rPr b="1" i="0" lang="en-US" sz="2800" u="none">
                <a:solidFill>
                  <a:schemeClr val="dk1"/>
                </a:solidFill>
                <a:latin typeface="Calibri"/>
                <a:ea typeface="Calibri"/>
                <a:cs typeface="Calibri"/>
                <a:sym typeface="Calibri"/>
              </a:rPr>
              <a:t>for corporate users with large LANs.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MAN (like a </a:t>
            </a:r>
            <a:r>
              <a:rPr b="0" i="0" lang="en-US" sz="2800" u="sng">
                <a:solidFill>
                  <a:schemeClr val="dk1"/>
                </a:solidFill>
                <a:latin typeface="Calibri"/>
                <a:ea typeface="Calibri"/>
                <a:cs typeface="Calibri"/>
                <a:sym typeface="Calibri"/>
                <a:hlinkClick r:id="rId3"/>
              </a:rPr>
              <a:t>WAN</a:t>
            </a:r>
            <a:r>
              <a:rPr b="0" i="0" lang="en-US" sz="2800" u="none">
                <a:solidFill>
                  <a:schemeClr val="dk1"/>
                </a:solidFill>
                <a:latin typeface="Calibri"/>
                <a:ea typeface="Calibri"/>
                <a:cs typeface="Calibri"/>
                <a:sym typeface="Calibri"/>
              </a:rPr>
              <a:t>) is </a:t>
            </a:r>
            <a:r>
              <a:rPr b="1" i="0" lang="en-US" sz="2800" u="none">
                <a:solidFill>
                  <a:schemeClr val="dk1"/>
                </a:solidFill>
                <a:latin typeface="Calibri"/>
                <a:ea typeface="Calibri"/>
                <a:cs typeface="Calibri"/>
                <a:sym typeface="Calibri"/>
              </a:rPr>
              <a:t>not generally owned by a single organisation.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MAN, its </a:t>
            </a:r>
            <a:r>
              <a:rPr b="1" i="0" lang="en-US" sz="2800" u="none">
                <a:solidFill>
                  <a:schemeClr val="dk1"/>
                </a:solidFill>
                <a:latin typeface="Calibri"/>
                <a:ea typeface="Calibri"/>
                <a:cs typeface="Calibri"/>
                <a:sym typeface="Calibri"/>
              </a:rPr>
              <a:t>communications links and equipment are generally owned by either a consortium of users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or </a:t>
            </a:r>
            <a:r>
              <a:rPr b="1" i="0" lang="en-US" sz="2800" u="none">
                <a:solidFill>
                  <a:schemeClr val="dk1"/>
                </a:solidFill>
                <a:latin typeface="Calibri"/>
                <a:ea typeface="Calibri"/>
                <a:cs typeface="Calibri"/>
                <a:sym typeface="Calibri"/>
              </a:rPr>
              <a:t>by a single network provider who sells the service</a:t>
            </a:r>
            <a:r>
              <a:rPr b="0" i="0" lang="en-US" sz="2800" u="none">
                <a:solidFill>
                  <a:schemeClr val="dk1"/>
                </a:solidFill>
                <a:latin typeface="Calibri"/>
                <a:ea typeface="Calibri"/>
                <a:cs typeface="Calibri"/>
                <a:sym typeface="Calibri"/>
              </a:rPr>
              <a:t> to the users.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WAN- Wide Area Network</a:t>
            </a:r>
            <a:endParaRPr/>
          </a:p>
        </p:txBody>
      </p:sp>
      <p:pic>
        <p:nvPicPr>
          <p:cNvPr id="374" name="Google Shape;374;p47"/>
          <p:cNvPicPr preferRelativeResize="0"/>
          <p:nvPr/>
        </p:nvPicPr>
        <p:blipFill rotWithShape="1">
          <a:blip r:embed="rId3">
            <a:alphaModFix/>
          </a:blip>
          <a:srcRect b="0" l="0" r="0" t="0"/>
          <a:stretch/>
        </p:blipFill>
        <p:spPr>
          <a:xfrm>
            <a:off x="2698750" y="1690687"/>
            <a:ext cx="6626225" cy="445611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WAN</a:t>
            </a:r>
            <a:endParaRPr/>
          </a:p>
        </p:txBody>
      </p:sp>
      <p:sp>
        <p:nvSpPr>
          <p:cNvPr id="380" name="Google Shape;380;p4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WANs have a </a:t>
            </a:r>
            <a:r>
              <a:rPr b="1" i="0" lang="en-US" sz="2800" u="none">
                <a:solidFill>
                  <a:schemeClr val="dk1"/>
                </a:solidFill>
                <a:latin typeface="Calibri"/>
                <a:ea typeface="Calibri"/>
                <a:cs typeface="Calibri"/>
                <a:sym typeface="Calibri"/>
              </a:rPr>
              <a:t>large capacity, connecting a large number of computers over a large area, and are inherently scalable.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They facilitate the </a:t>
            </a:r>
            <a:r>
              <a:rPr b="1" i="0" lang="en-US" sz="2800" u="none">
                <a:solidFill>
                  <a:schemeClr val="dk1"/>
                </a:solidFill>
                <a:latin typeface="Calibri"/>
                <a:ea typeface="Calibri"/>
                <a:cs typeface="Calibri"/>
                <a:sym typeface="Calibri"/>
              </a:rPr>
              <a:t>sharing of regional resources</a:t>
            </a:r>
            <a:r>
              <a:rPr b="0" i="0" lang="en-US" sz="2800" u="non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Communication </a:t>
            </a:r>
            <a:r>
              <a:rPr b="1" i="0" lang="en-US" sz="2800" u="none">
                <a:solidFill>
                  <a:schemeClr val="dk1"/>
                </a:solidFill>
                <a:latin typeface="Calibri"/>
                <a:ea typeface="Calibri"/>
                <a:cs typeface="Calibri"/>
                <a:sym typeface="Calibri"/>
              </a:rPr>
              <a:t>links are provided by public carriers like telephone networks, network providers, cable systems, satellites </a:t>
            </a:r>
            <a:r>
              <a:rPr b="0" i="0" lang="en-US" sz="2800" u="none">
                <a:solidFill>
                  <a:schemeClr val="dk1"/>
                </a:solidFill>
                <a:latin typeface="Calibri"/>
                <a:ea typeface="Calibri"/>
                <a:cs typeface="Calibri"/>
                <a:sym typeface="Calibri"/>
              </a:rPr>
              <a:t>etc.</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Typically, they have low data transfer rate and high propagation delay, i.e. </a:t>
            </a:r>
            <a:r>
              <a:rPr b="1" i="0" lang="en-US" sz="2800" u="none">
                <a:solidFill>
                  <a:schemeClr val="dk1"/>
                </a:solidFill>
                <a:latin typeface="Calibri"/>
                <a:ea typeface="Calibri"/>
                <a:cs typeface="Calibri"/>
                <a:sym typeface="Calibri"/>
              </a:rPr>
              <a:t>they have low communication speed.</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They generally </a:t>
            </a:r>
            <a:r>
              <a:rPr b="1" i="0" lang="en-US" sz="2800" u="none">
                <a:solidFill>
                  <a:schemeClr val="dk1"/>
                </a:solidFill>
                <a:latin typeface="Calibri"/>
                <a:ea typeface="Calibri"/>
                <a:cs typeface="Calibri"/>
                <a:sym typeface="Calibri"/>
              </a:rPr>
              <a:t>have a higher bit error rate</a:t>
            </a:r>
            <a:endParaRPr/>
          </a:p>
          <a:p>
            <a:pPr indent="-50800" lvl="0" marL="228600" marR="0" rtl="0" algn="l">
              <a:lnSpc>
                <a:spcPct val="90000"/>
              </a:lnSpc>
              <a:spcBef>
                <a:spcPts val="100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What is Topology?</a:t>
            </a:r>
            <a:endParaRPr/>
          </a:p>
        </p:txBody>
      </p:sp>
      <p:sp>
        <p:nvSpPr>
          <p:cNvPr id="386" name="Google Shape;386;p49"/>
          <p:cNvSpPr txBox="1"/>
          <p:nvPr>
            <p:ph idx="1" type="body"/>
          </p:nvPr>
        </p:nvSpPr>
        <p:spPr>
          <a:xfrm>
            <a:off x="838200" y="1443037"/>
            <a:ext cx="10515600" cy="49958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Topology defines the structure of the network </a:t>
            </a:r>
            <a:r>
              <a:rPr b="0" i="0" lang="en-US" sz="2800" u="none">
                <a:solidFill>
                  <a:schemeClr val="dk1"/>
                </a:solidFill>
                <a:latin typeface="Calibri"/>
                <a:ea typeface="Calibri"/>
                <a:cs typeface="Calibri"/>
                <a:sym typeface="Calibri"/>
              </a:rPr>
              <a:t>of how all the components are interconnected to each other.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There are </a:t>
            </a:r>
            <a:r>
              <a:rPr b="1" i="0" lang="en-US" sz="2800" u="none">
                <a:solidFill>
                  <a:schemeClr val="dk1"/>
                </a:solidFill>
                <a:latin typeface="Calibri"/>
                <a:ea typeface="Calibri"/>
                <a:cs typeface="Calibri"/>
                <a:sym typeface="Calibri"/>
              </a:rPr>
              <a:t>two types of topology: physical and logical topology</a:t>
            </a:r>
            <a:r>
              <a:rPr b="0" i="0" lang="en-US" sz="2800" u="non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Physical topology</a:t>
            </a:r>
            <a:r>
              <a:rPr b="0" i="0" lang="en-US" sz="2800" u="none">
                <a:solidFill>
                  <a:schemeClr val="dk1"/>
                </a:solidFill>
                <a:latin typeface="Calibri"/>
                <a:ea typeface="Calibri"/>
                <a:cs typeface="Calibri"/>
                <a:sym typeface="Calibri"/>
              </a:rPr>
              <a:t> is the </a:t>
            </a:r>
            <a:r>
              <a:rPr b="1" i="0" lang="en-US" sz="2800" u="none">
                <a:solidFill>
                  <a:schemeClr val="dk1"/>
                </a:solidFill>
                <a:latin typeface="Calibri"/>
                <a:ea typeface="Calibri"/>
                <a:cs typeface="Calibri"/>
                <a:sym typeface="Calibri"/>
              </a:rPr>
              <a:t>geometric representation of all the nodes</a:t>
            </a:r>
            <a:r>
              <a:rPr b="0" i="0" lang="en-US" sz="2800" u="none">
                <a:solidFill>
                  <a:schemeClr val="dk1"/>
                </a:solidFill>
                <a:latin typeface="Calibri"/>
                <a:ea typeface="Calibri"/>
                <a:cs typeface="Calibri"/>
                <a:sym typeface="Calibri"/>
              </a:rPr>
              <a:t> in a network.</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id="387" name="Google Shape;387;p49"/>
          <p:cNvPicPr preferRelativeResize="0"/>
          <p:nvPr/>
        </p:nvPicPr>
        <p:blipFill rotWithShape="1">
          <a:blip r:embed="rId3">
            <a:alphaModFix/>
          </a:blip>
          <a:srcRect b="0" l="0" r="0" t="0"/>
          <a:stretch/>
        </p:blipFill>
        <p:spPr>
          <a:xfrm>
            <a:off x="3971925" y="3763962"/>
            <a:ext cx="4737100" cy="25479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b="0" l="0" r="0" t="0"/>
          <a:stretch/>
        </p:blipFill>
        <p:spPr>
          <a:xfrm>
            <a:off x="828675" y="1081087"/>
            <a:ext cx="10342562" cy="3992562"/>
          </a:xfrm>
          <a:prstGeom prst="rect">
            <a:avLst/>
          </a:prstGeom>
          <a:noFill/>
          <a:ln>
            <a:noFill/>
          </a:ln>
        </p:spPr>
      </p:pic>
      <p:pic>
        <p:nvPicPr>
          <p:cNvPr id="106" name="Google Shape;106;p5"/>
          <p:cNvPicPr preferRelativeResize="0"/>
          <p:nvPr/>
        </p:nvPicPr>
        <p:blipFill rotWithShape="1">
          <a:blip r:embed="rId4">
            <a:alphaModFix/>
          </a:blip>
          <a:srcRect b="0" l="0" r="0" t="0"/>
          <a:stretch/>
        </p:blipFill>
        <p:spPr>
          <a:xfrm>
            <a:off x="828675" y="5259387"/>
            <a:ext cx="10048875" cy="67468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Bus Topology</a:t>
            </a:r>
            <a:endParaRPr/>
          </a:p>
        </p:txBody>
      </p:sp>
      <p:pic>
        <p:nvPicPr>
          <p:cNvPr descr="Computer Network Topologies" id="393" name="Google Shape;393;p50"/>
          <p:cNvPicPr preferRelativeResize="0"/>
          <p:nvPr>
            <p:ph idx="1" type="body"/>
          </p:nvPr>
        </p:nvPicPr>
        <p:blipFill rotWithShape="1">
          <a:blip r:embed="rId3">
            <a:alphaModFix/>
          </a:blip>
          <a:srcRect b="0" l="0" r="0" t="0"/>
          <a:stretch/>
        </p:blipFill>
        <p:spPr>
          <a:xfrm>
            <a:off x="1781175" y="1677987"/>
            <a:ext cx="8863012" cy="467201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Bus Topology</a:t>
            </a:r>
            <a:endParaRPr/>
          </a:p>
        </p:txBody>
      </p:sp>
      <p:sp>
        <p:nvSpPr>
          <p:cNvPr id="399" name="Google Shape;399;p51"/>
          <p:cNvSpPr txBox="1"/>
          <p:nvPr>
            <p:ph idx="1" type="body"/>
          </p:nvPr>
        </p:nvSpPr>
        <p:spPr>
          <a:xfrm>
            <a:off x="838200" y="1427162"/>
            <a:ext cx="10515600" cy="49736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bus topology is all the stations (nodes) are </a:t>
            </a:r>
            <a:r>
              <a:rPr b="1" i="0" lang="en-US" sz="2600" u="none">
                <a:solidFill>
                  <a:schemeClr val="dk1"/>
                </a:solidFill>
                <a:latin typeface="Calibri"/>
                <a:ea typeface="Calibri"/>
                <a:cs typeface="Calibri"/>
                <a:sym typeface="Calibri"/>
              </a:rPr>
              <a:t>connected through a single cable known as a backbone cable.</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Each node is connected to the backbone cable </a:t>
            </a:r>
            <a:r>
              <a:rPr b="1" i="0" lang="en-US" sz="2600" u="none">
                <a:solidFill>
                  <a:schemeClr val="dk1"/>
                </a:solidFill>
                <a:latin typeface="Calibri"/>
                <a:ea typeface="Calibri"/>
                <a:cs typeface="Calibri"/>
                <a:sym typeface="Calibri"/>
              </a:rPr>
              <a:t>by drop cable (LAN Chord)</a:t>
            </a:r>
            <a:r>
              <a:rPr b="0" i="0" lang="en-US" sz="2600" u="none">
                <a:solidFill>
                  <a:schemeClr val="dk1"/>
                </a:solidFill>
                <a:latin typeface="Calibri"/>
                <a:ea typeface="Calibri"/>
                <a:cs typeface="Calibri"/>
                <a:sym typeface="Calibri"/>
              </a:rPr>
              <a:t> or directly connected to the backbone cable.</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When a node wants to send a message over the network, </a:t>
            </a:r>
            <a:r>
              <a:rPr b="1" i="0" lang="en-US" sz="2600" u="none">
                <a:solidFill>
                  <a:schemeClr val="dk1"/>
                </a:solidFill>
                <a:latin typeface="Calibri"/>
                <a:ea typeface="Calibri"/>
                <a:cs typeface="Calibri"/>
                <a:sym typeface="Calibri"/>
              </a:rPr>
              <a:t>it puts a message over the network.</a:t>
            </a:r>
            <a:r>
              <a:rPr b="0" i="0" lang="en-US" sz="2600" u="none">
                <a:solidFill>
                  <a:schemeClr val="dk1"/>
                </a:solidFill>
                <a:latin typeface="Calibri"/>
                <a:ea typeface="Calibri"/>
                <a:cs typeface="Calibri"/>
                <a:sym typeface="Calibri"/>
              </a:rPr>
              <a:t> </a:t>
            </a:r>
            <a:r>
              <a:rPr b="1" i="0" lang="en-US" sz="2600" u="none">
                <a:solidFill>
                  <a:schemeClr val="dk1"/>
                </a:solidFill>
                <a:latin typeface="Calibri"/>
                <a:ea typeface="Calibri"/>
                <a:cs typeface="Calibri"/>
                <a:sym typeface="Calibri"/>
              </a:rPr>
              <a:t>All the stations will receive</a:t>
            </a:r>
            <a:r>
              <a:rPr b="0" i="0" lang="en-US" sz="2600" u="none">
                <a:solidFill>
                  <a:schemeClr val="dk1"/>
                </a:solidFill>
                <a:latin typeface="Calibri"/>
                <a:ea typeface="Calibri"/>
                <a:cs typeface="Calibri"/>
                <a:sym typeface="Calibri"/>
              </a:rPr>
              <a:t> the message whether it has been addressed or not.</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bus topology is mainly used in 802.3 (Ethernet) and 802.4 standard networks.</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backbone cable is considered as a </a:t>
            </a:r>
            <a:r>
              <a:rPr b="1" i="0" lang="en-US" sz="2600" u="none">
                <a:solidFill>
                  <a:schemeClr val="dk1"/>
                </a:solidFill>
                <a:latin typeface="Calibri"/>
                <a:ea typeface="Calibri"/>
                <a:cs typeface="Calibri"/>
                <a:sym typeface="Calibri"/>
              </a:rPr>
              <a:t>"single lane"</a:t>
            </a:r>
            <a:r>
              <a:rPr b="0" i="0" lang="en-US" sz="2600" u="none">
                <a:solidFill>
                  <a:schemeClr val="dk1"/>
                </a:solidFill>
                <a:latin typeface="Calibri"/>
                <a:ea typeface="Calibri"/>
                <a:cs typeface="Calibri"/>
                <a:sym typeface="Calibri"/>
              </a:rPr>
              <a:t> through which the message is broadcast to all the stations.</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most common access method of the bus topologies is </a:t>
            </a:r>
            <a:r>
              <a:rPr b="1" i="0" lang="en-US" sz="2600" u="none">
                <a:solidFill>
                  <a:schemeClr val="dk1"/>
                </a:solidFill>
                <a:latin typeface="Calibri"/>
                <a:ea typeface="Calibri"/>
                <a:cs typeface="Calibri"/>
                <a:sym typeface="Calibri"/>
              </a:rPr>
              <a:t>CSMA</a:t>
            </a:r>
            <a:r>
              <a:rPr b="0" i="0" lang="en-US" sz="2600" u="none">
                <a:solidFill>
                  <a:schemeClr val="dk1"/>
                </a:solidFill>
                <a:latin typeface="Calibri"/>
                <a:ea typeface="Calibri"/>
                <a:cs typeface="Calibri"/>
                <a:sym typeface="Calibri"/>
              </a:rPr>
              <a:t> (Carrier Sense Multiple Access).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Bus Topology</a:t>
            </a:r>
            <a:endParaRPr/>
          </a:p>
        </p:txBody>
      </p:sp>
      <p:sp>
        <p:nvSpPr>
          <p:cNvPr id="405" name="Google Shape;405;p52"/>
          <p:cNvSpPr txBox="1"/>
          <p:nvPr>
            <p:ph idx="1" type="body"/>
          </p:nvPr>
        </p:nvSpPr>
        <p:spPr>
          <a:xfrm>
            <a:off x="838200" y="1571625"/>
            <a:ext cx="10515600" cy="4864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Advantages of Bus topology:</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Low-cost cable:</a:t>
            </a:r>
            <a:r>
              <a:rPr b="0" i="0" lang="en-US" sz="2400" u="none" cap="none" strike="noStrike">
                <a:solidFill>
                  <a:schemeClr val="dk1"/>
                </a:solidFill>
                <a:latin typeface="Calibri"/>
                <a:ea typeface="Calibri"/>
                <a:cs typeface="Calibri"/>
                <a:sym typeface="Calibri"/>
              </a:rPr>
              <a:t> nodes are directly connected to the </a:t>
            </a:r>
            <a:r>
              <a:rPr b="1" i="0" lang="en-US" sz="2400" u="none" cap="none" strike="noStrike">
                <a:solidFill>
                  <a:schemeClr val="dk1"/>
                </a:solidFill>
                <a:latin typeface="Calibri"/>
                <a:ea typeface="Calibri"/>
                <a:cs typeface="Calibri"/>
                <a:sym typeface="Calibri"/>
              </a:rPr>
              <a:t>cable without passing through a hub. </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Moderate data speeds:</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Coaxial or twisted pair cables are mainly used </a:t>
            </a:r>
            <a:r>
              <a:rPr b="0" i="0" lang="en-US" sz="2400" u="none" cap="none" strike="noStrike">
                <a:solidFill>
                  <a:schemeClr val="dk1"/>
                </a:solidFill>
                <a:latin typeface="Calibri"/>
                <a:ea typeface="Calibri"/>
                <a:cs typeface="Calibri"/>
                <a:sym typeface="Calibri"/>
              </a:rPr>
              <a:t>in bus-based networks that </a:t>
            </a:r>
            <a:r>
              <a:rPr b="1" i="0" lang="en-US" sz="2400" u="none" cap="none" strike="noStrike">
                <a:solidFill>
                  <a:schemeClr val="dk1"/>
                </a:solidFill>
                <a:latin typeface="Calibri"/>
                <a:ea typeface="Calibri"/>
                <a:cs typeface="Calibri"/>
                <a:sym typeface="Calibri"/>
              </a:rPr>
              <a:t>support up to 10 Mbps.</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Familiar technology: </a:t>
            </a:r>
            <a:r>
              <a:rPr b="0" i="0" lang="en-US" sz="2400" u="none" cap="none" strike="noStrike">
                <a:solidFill>
                  <a:schemeClr val="dk1"/>
                </a:solidFill>
                <a:latin typeface="Calibri"/>
                <a:ea typeface="Calibri"/>
                <a:cs typeface="Calibri"/>
                <a:sym typeface="Calibri"/>
              </a:rPr>
              <a:t>as the </a:t>
            </a:r>
            <a:r>
              <a:rPr b="1" i="0" lang="en-US" sz="2400" u="none" cap="none" strike="noStrike">
                <a:solidFill>
                  <a:schemeClr val="dk1"/>
                </a:solidFill>
                <a:latin typeface="Calibri"/>
                <a:ea typeface="Calibri"/>
                <a:cs typeface="Calibri"/>
                <a:sym typeface="Calibri"/>
              </a:rPr>
              <a:t>installation, troubleshooting techniques are easy and hardware components</a:t>
            </a:r>
            <a:r>
              <a:rPr b="0" i="0" lang="en-US" sz="2400" u="none" cap="none" strike="noStrike">
                <a:solidFill>
                  <a:schemeClr val="dk1"/>
                </a:solidFill>
                <a:latin typeface="Calibri"/>
                <a:ea typeface="Calibri"/>
                <a:cs typeface="Calibri"/>
                <a:sym typeface="Calibri"/>
              </a:rPr>
              <a:t> are easily available.</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Limited failure:</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A failure in one node will not have any effect on other nodes</a:t>
            </a:r>
            <a:r>
              <a:rPr b="0" i="0" lang="en-US" sz="24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Bus Topology</a:t>
            </a:r>
            <a:endParaRPr/>
          </a:p>
        </p:txBody>
      </p:sp>
      <p:sp>
        <p:nvSpPr>
          <p:cNvPr id="411" name="Google Shape;411;p53"/>
          <p:cNvSpPr txBox="1"/>
          <p:nvPr>
            <p:ph idx="1" type="body"/>
          </p:nvPr>
        </p:nvSpPr>
        <p:spPr>
          <a:xfrm>
            <a:off x="838200" y="1571625"/>
            <a:ext cx="10515600" cy="48641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Disadvantages of Bus topology:</a:t>
            </a:r>
            <a:endParaRPr/>
          </a:p>
          <a:p>
            <a:pPr indent="-228600" lvl="1" marL="685800" marR="0" rtl="0" algn="l">
              <a:lnSpc>
                <a:spcPct val="80000"/>
              </a:lnSpc>
              <a:spcBef>
                <a:spcPts val="5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Extensive cabling</a:t>
            </a:r>
            <a:r>
              <a:rPr b="0" i="0" lang="en-US" sz="2800" u="none" cap="none" strike="noStrike">
                <a:solidFill>
                  <a:schemeClr val="dk1"/>
                </a:solidFill>
                <a:latin typeface="Calibri"/>
                <a:ea typeface="Calibri"/>
                <a:cs typeface="Calibri"/>
                <a:sym typeface="Calibri"/>
              </a:rPr>
              <a:t>: but still it requires a lot of cabling.</a:t>
            </a:r>
            <a:endParaRPr/>
          </a:p>
          <a:p>
            <a:pPr indent="-228600" lvl="1" marL="685800" marR="0" rtl="0" algn="l">
              <a:lnSpc>
                <a:spcPct val="80000"/>
              </a:lnSpc>
              <a:spcBef>
                <a:spcPts val="5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Difficult troubleshooting:</a:t>
            </a:r>
            <a:r>
              <a:rPr b="0" i="0" lang="en-US" sz="2800" u="none" cap="none" strike="noStrike">
                <a:solidFill>
                  <a:schemeClr val="dk1"/>
                </a:solidFill>
                <a:latin typeface="Calibri"/>
                <a:ea typeface="Calibri"/>
                <a:cs typeface="Calibri"/>
                <a:sym typeface="Calibri"/>
              </a:rPr>
              <a:t> It requires specialized test equipment to determine the cable faults. If any fault occurs in the cable, then it would disrupt the communication for all the nodes.</a:t>
            </a:r>
            <a:endParaRPr/>
          </a:p>
          <a:p>
            <a:pPr indent="-228600" lvl="1" marL="685800" marR="0" rtl="0" algn="l">
              <a:lnSpc>
                <a:spcPct val="80000"/>
              </a:lnSpc>
              <a:spcBef>
                <a:spcPts val="5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Signal interference:</a:t>
            </a:r>
            <a:r>
              <a:rPr b="0" i="0" lang="en-US" sz="2800" u="none" cap="none" strike="noStrike">
                <a:solidFill>
                  <a:schemeClr val="dk1"/>
                </a:solidFill>
                <a:latin typeface="Calibri"/>
                <a:ea typeface="Calibri"/>
                <a:cs typeface="Calibri"/>
                <a:sym typeface="Calibri"/>
              </a:rPr>
              <a:t> If two nodes send the messages at a time, the signals of both the nodes collide.</a:t>
            </a:r>
            <a:endParaRPr b="0" i="0" sz="2800" u="none" cap="none" strike="noStrike">
              <a:solidFill>
                <a:schemeClr val="dk1"/>
              </a:solidFill>
              <a:latin typeface="Calibri"/>
              <a:ea typeface="Calibri"/>
              <a:cs typeface="Calibri"/>
              <a:sym typeface="Calibri"/>
            </a:endParaRPr>
          </a:p>
          <a:p>
            <a:pPr indent="-228600" lvl="1" marL="685800" marR="0" rtl="0" algn="l">
              <a:lnSpc>
                <a:spcPct val="80000"/>
              </a:lnSpc>
              <a:spcBef>
                <a:spcPts val="5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Reconfiguration difficult</a:t>
            </a:r>
            <a:r>
              <a:rPr b="0" i="0" lang="en-US" sz="2800" u="none" cap="none" strike="noStrike">
                <a:solidFill>
                  <a:schemeClr val="dk1"/>
                </a:solidFill>
                <a:latin typeface="Calibri"/>
                <a:ea typeface="Calibri"/>
                <a:cs typeface="Calibri"/>
                <a:sym typeface="Calibri"/>
              </a:rPr>
              <a:t>: Adding new devices to the network would slow down the network.</a:t>
            </a:r>
            <a:endParaRPr/>
          </a:p>
          <a:p>
            <a:pPr indent="-228600" lvl="1" marL="685800" marR="0" rtl="0" algn="l">
              <a:lnSpc>
                <a:spcPct val="80000"/>
              </a:lnSpc>
              <a:spcBef>
                <a:spcPts val="5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Attenuation: Attenuation is a loss of signal leads to communication issues.</a:t>
            </a:r>
            <a:r>
              <a:rPr b="0" i="0" lang="en-US" sz="2800" u="none" cap="none" strike="noStrike">
                <a:solidFill>
                  <a:schemeClr val="dk1"/>
                </a:solidFill>
                <a:latin typeface="Calibri"/>
                <a:ea typeface="Calibri"/>
                <a:cs typeface="Calibri"/>
                <a:sym typeface="Calibri"/>
              </a:rPr>
              <a:t> Repeaters are used to regenerate the signal.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Ring Topology</a:t>
            </a:r>
            <a:endParaRPr/>
          </a:p>
        </p:txBody>
      </p:sp>
      <p:pic>
        <p:nvPicPr>
          <p:cNvPr descr="Computer Network Topologies" id="417" name="Google Shape;417;p54"/>
          <p:cNvPicPr preferRelativeResize="0"/>
          <p:nvPr>
            <p:ph idx="1" type="body"/>
          </p:nvPr>
        </p:nvPicPr>
        <p:blipFill rotWithShape="1">
          <a:blip r:embed="rId3">
            <a:alphaModFix/>
          </a:blip>
          <a:srcRect b="0" l="0" r="0" t="0"/>
          <a:stretch/>
        </p:blipFill>
        <p:spPr>
          <a:xfrm>
            <a:off x="2768600" y="1690687"/>
            <a:ext cx="6338887" cy="446563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Ring Topology</a:t>
            </a:r>
            <a:endParaRPr/>
          </a:p>
        </p:txBody>
      </p:sp>
      <p:sp>
        <p:nvSpPr>
          <p:cNvPr id="423" name="Google Shape;423;p55"/>
          <p:cNvSpPr txBox="1"/>
          <p:nvPr>
            <p:ph idx="1" type="body"/>
          </p:nvPr>
        </p:nvSpPr>
        <p:spPr>
          <a:xfrm>
            <a:off x="838200" y="1455737"/>
            <a:ext cx="10515600" cy="493236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Ring topology is like a bus topology, but with connected ends.</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node that receives the message from the previous computer will retransmit to the next node.</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data flows in one direction, i.e., it is unidirectional.</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data flows in a single loop continuously known as an endless loop.</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It has no terminated ends, i.e., each node is connected to other node and having no termination point.</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data in a ring topology flow in a clockwise direction.</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most common access method of the ring topology is </a:t>
            </a:r>
            <a:r>
              <a:rPr b="1" i="0" lang="en-US" sz="2600" u="none">
                <a:solidFill>
                  <a:schemeClr val="dk1"/>
                </a:solidFill>
                <a:latin typeface="Calibri"/>
                <a:ea typeface="Calibri"/>
                <a:cs typeface="Calibri"/>
                <a:sym typeface="Calibri"/>
              </a:rPr>
              <a:t>token passing</a:t>
            </a:r>
            <a:r>
              <a:rPr b="0" i="0" lang="en-US" sz="2600" u="none">
                <a:solidFill>
                  <a:schemeClr val="dk1"/>
                </a:solidFill>
                <a:latin typeface="Calibri"/>
                <a:ea typeface="Calibri"/>
                <a:cs typeface="Calibri"/>
                <a:sym typeface="Calibri"/>
              </a:rPr>
              <a:t>.</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Token passing:</a:t>
            </a:r>
            <a:r>
              <a:rPr b="0" i="0" lang="en-US" sz="2200" u="none" cap="none" strike="noStrike">
                <a:solidFill>
                  <a:schemeClr val="dk1"/>
                </a:solidFill>
                <a:latin typeface="Calibri"/>
                <a:ea typeface="Calibri"/>
                <a:cs typeface="Calibri"/>
                <a:sym typeface="Calibri"/>
              </a:rPr>
              <a:t> It is a network access method in which token is passed from one node to another node.</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Token:</a:t>
            </a:r>
            <a:r>
              <a:rPr b="0" i="0" lang="en-US" sz="2200" u="none" cap="none" strike="noStrike">
                <a:solidFill>
                  <a:schemeClr val="dk1"/>
                </a:solidFill>
                <a:latin typeface="Calibri"/>
                <a:ea typeface="Calibri"/>
                <a:cs typeface="Calibri"/>
                <a:sym typeface="Calibri"/>
              </a:rPr>
              <a:t> It is a frame that circulates around the network.</a:t>
            </a:r>
            <a:br>
              <a:rPr b="0" i="0" lang="en-US" sz="2200" u="none" cap="none" strike="noStrike">
                <a:solidFill>
                  <a:schemeClr val="dk1"/>
                </a:solidFill>
                <a:latin typeface="Calibri"/>
                <a:ea typeface="Calibri"/>
                <a:cs typeface="Calibri"/>
                <a:sym typeface="Calibri"/>
              </a:rPr>
            </a:b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Ring Topology- Working of Token passing</a:t>
            </a:r>
            <a:endParaRPr/>
          </a:p>
        </p:txBody>
      </p:sp>
      <p:sp>
        <p:nvSpPr>
          <p:cNvPr id="429" name="Google Shape;429;p5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token moves around the network, and it is passed from computer to computer until it reaches the destination.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sender modifies the token by putting the address along with the data.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data is passed from one device to another device until the destination address matches. Once the token received by the destination device, then it sends the acknowledgment to the sender.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a ring topology, a token is used as a carrier.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Ring Topology</a:t>
            </a:r>
            <a:endParaRPr/>
          </a:p>
        </p:txBody>
      </p:sp>
      <p:sp>
        <p:nvSpPr>
          <p:cNvPr id="435" name="Google Shape;435;p5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Advantages of Ring topology:</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Network Management:</a:t>
            </a:r>
            <a:r>
              <a:rPr b="0" i="0" lang="en-US" sz="1900" u="none" cap="none" strike="noStrike">
                <a:solidFill>
                  <a:schemeClr val="dk1"/>
                </a:solidFill>
                <a:latin typeface="Calibri"/>
                <a:ea typeface="Calibri"/>
                <a:cs typeface="Calibri"/>
                <a:sym typeface="Calibri"/>
              </a:rPr>
              <a:t> Faulty devices can be removed from the network without bringing the network down.</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Product availability:</a:t>
            </a:r>
            <a:r>
              <a:rPr b="0" i="0" lang="en-US" sz="1900" u="none" cap="none" strike="noStrike">
                <a:solidFill>
                  <a:schemeClr val="dk1"/>
                </a:solidFill>
                <a:latin typeface="Calibri"/>
                <a:ea typeface="Calibri"/>
                <a:cs typeface="Calibri"/>
                <a:sym typeface="Calibri"/>
              </a:rPr>
              <a:t> Many hardware and software tools for network operation and monitoring are available.</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Cost:</a:t>
            </a:r>
            <a:r>
              <a:rPr b="0" i="0" lang="en-US" sz="1900" u="none" cap="none" strike="noStrike">
                <a:solidFill>
                  <a:schemeClr val="dk1"/>
                </a:solidFill>
                <a:latin typeface="Calibri"/>
                <a:ea typeface="Calibri"/>
                <a:cs typeface="Calibri"/>
                <a:sym typeface="Calibri"/>
              </a:rPr>
              <a:t> Twisted pair cabling is inexpensive and easily available. Therefore, the installation cost is very low.</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Reliable:</a:t>
            </a:r>
            <a:r>
              <a:rPr b="0" i="0" lang="en-US" sz="1900" u="none" cap="none" strike="noStrike">
                <a:solidFill>
                  <a:schemeClr val="dk1"/>
                </a:solidFill>
                <a:latin typeface="Calibri"/>
                <a:ea typeface="Calibri"/>
                <a:cs typeface="Calibri"/>
                <a:sym typeface="Calibri"/>
              </a:rPr>
              <a:t> It is a more reliable network because the communication system is not dependent on the single host computer.</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Disadvantages of Ring topology:</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Difficult troubleshooting:</a:t>
            </a:r>
            <a:r>
              <a:rPr b="0" i="0" lang="en-US" sz="1900" u="none" cap="none" strike="noStrike">
                <a:solidFill>
                  <a:schemeClr val="dk1"/>
                </a:solidFill>
                <a:latin typeface="Calibri"/>
                <a:ea typeface="Calibri"/>
                <a:cs typeface="Calibri"/>
                <a:sym typeface="Calibri"/>
              </a:rPr>
              <a:t> It requires specialized test equipment to determine the cable faults. If any fault occurs in the cable, then it would disrupt the communication for all the nodes.</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Failure:</a:t>
            </a:r>
            <a:r>
              <a:rPr b="0" i="0" lang="en-US" sz="1900" u="none" cap="none" strike="noStrike">
                <a:solidFill>
                  <a:schemeClr val="dk1"/>
                </a:solidFill>
                <a:latin typeface="Calibri"/>
                <a:ea typeface="Calibri"/>
                <a:cs typeface="Calibri"/>
                <a:sym typeface="Calibri"/>
              </a:rPr>
              <a:t> The breakdown in one station leads to the failure of the overall network.</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Reconfiguration difficult:</a:t>
            </a:r>
            <a:r>
              <a:rPr b="0" i="0" lang="en-US" sz="1900" u="none" cap="none" strike="noStrike">
                <a:solidFill>
                  <a:schemeClr val="dk1"/>
                </a:solidFill>
                <a:latin typeface="Calibri"/>
                <a:ea typeface="Calibri"/>
                <a:cs typeface="Calibri"/>
                <a:sym typeface="Calibri"/>
              </a:rPr>
              <a:t> Adding new devices to the network would slow down the network.</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Delay:</a:t>
            </a:r>
            <a:r>
              <a:rPr b="0" i="0" lang="en-US" sz="1900" u="none" cap="none" strike="noStrike">
                <a:solidFill>
                  <a:schemeClr val="dk1"/>
                </a:solidFill>
                <a:latin typeface="Calibri"/>
                <a:ea typeface="Calibri"/>
                <a:cs typeface="Calibri"/>
                <a:sym typeface="Calibri"/>
              </a:rPr>
              <a:t> Communication delay is directly proportional to the number of nodes. Adding new devices increases the communication delay.</a:t>
            </a:r>
            <a:endParaRPr/>
          </a:p>
          <a:p>
            <a:pPr indent="-107950" lvl="0" marL="228600" marR="0" rtl="0" algn="l">
              <a:lnSpc>
                <a:spcPct val="90000"/>
              </a:lnSpc>
              <a:spcBef>
                <a:spcPts val="1000"/>
              </a:spcBef>
              <a:spcAft>
                <a:spcPts val="0"/>
              </a:spcAft>
              <a:buClr>
                <a:schemeClr val="dk1"/>
              </a:buClr>
              <a:buSzPts val="1900"/>
              <a:buFont typeface="Arial"/>
              <a:buNone/>
            </a:pPr>
            <a:r>
              <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Star Topology</a:t>
            </a:r>
            <a:endParaRPr/>
          </a:p>
        </p:txBody>
      </p:sp>
      <p:pic>
        <p:nvPicPr>
          <p:cNvPr descr="Computer Network Topologies" id="441" name="Google Shape;441;p58"/>
          <p:cNvPicPr preferRelativeResize="0"/>
          <p:nvPr>
            <p:ph idx="1" type="body"/>
          </p:nvPr>
        </p:nvPicPr>
        <p:blipFill rotWithShape="1">
          <a:blip r:embed="rId3">
            <a:alphaModFix/>
          </a:blip>
          <a:srcRect b="0" l="0" r="0" t="0"/>
          <a:stretch/>
        </p:blipFill>
        <p:spPr>
          <a:xfrm>
            <a:off x="2962275" y="1690687"/>
            <a:ext cx="5756275" cy="425926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5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Star Topology</a:t>
            </a:r>
            <a:endParaRPr/>
          </a:p>
        </p:txBody>
      </p:sp>
      <p:sp>
        <p:nvSpPr>
          <p:cNvPr id="447" name="Google Shape;447;p5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Star topology is an arrangement of the network in which every node is connected to the central hub, switch or a central computer.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central computer is known as a </a:t>
            </a:r>
            <a:r>
              <a:rPr b="1" i="0" lang="en-US" sz="2800" u="none">
                <a:solidFill>
                  <a:schemeClr val="dk1"/>
                </a:solidFill>
                <a:latin typeface="Calibri"/>
                <a:ea typeface="Calibri"/>
                <a:cs typeface="Calibri"/>
                <a:sym typeface="Calibri"/>
              </a:rPr>
              <a:t>server</a:t>
            </a:r>
            <a:r>
              <a:rPr b="0" i="0" lang="en-US" sz="2800" u="none">
                <a:solidFill>
                  <a:schemeClr val="dk1"/>
                </a:solidFill>
                <a:latin typeface="Calibri"/>
                <a:ea typeface="Calibri"/>
                <a:cs typeface="Calibri"/>
                <a:sym typeface="Calibri"/>
              </a:rPr>
              <a:t>, and the peripheral devices attached to the server are known as </a:t>
            </a:r>
            <a:r>
              <a:rPr b="1" i="0" lang="en-US" sz="2800" u="none">
                <a:solidFill>
                  <a:schemeClr val="dk1"/>
                </a:solidFill>
                <a:latin typeface="Calibri"/>
                <a:ea typeface="Calibri"/>
                <a:cs typeface="Calibri"/>
                <a:sym typeface="Calibri"/>
              </a:rPr>
              <a:t>clients</a:t>
            </a:r>
            <a:r>
              <a:rPr b="0" i="0" lang="en-US" sz="2800" u="non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Coaxial cable or RJ-45 cables are used to connect the computers.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Hubs or Switches are mainly used as connection devices in a </a:t>
            </a:r>
            <a:r>
              <a:rPr b="1" i="0" lang="en-US" sz="2800" u="none">
                <a:solidFill>
                  <a:schemeClr val="dk1"/>
                </a:solidFill>
                <a:latin typeface="Calibri"/>
                <a:ea typeface="Calibri"/>
                <a:cs typeface="Calibri"/>
                <a:sym typeface="Calibri"/>
              </a:rPr>
              <a:t>physical star topology</a:t>
            </a:r>
            <a:r>
              <a:rPr b="0" i="0" lang="en-US" sz="2800" u="non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Star topology is the most popular topology in network implementation.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6"/>
          <p:cNvPicPr preferRelativeResize="0"/>
          <p:nvPr/>
        </p:nvPicPr>
        <p:blipFill rotWithShape="1">
          <a:blip r:embed="rId3">
            <a:alphaModFix/>
          </a:blip>
          <a:srcRect b="0" l="0" r="0" t="0"/>
          <a:stretch/>
        </p:blipFill>
        <p:spPr>
          <a:xfrm>
            <a:off x="968375" y="881062"/>
            <a:ext cx="10274300" cy="44767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Star Topology</a:t>
            </a:r>
            <a:endParaRPr/>
          </a:p>
        </p:txBody>
      </p:sp>
      <p:sp>
        <p:nvSpPr>
          <p:cNvPr id="453" name="Google Shape;453;p60"/>
          <p:cNvSpPr txBox="1"/>
          <p:nvPr>
            <p:ph idx="1" type="body"/>
          </p:nvPr>
        </p:nvSpPr>
        <p:spPr>
          <a:xfrm>
            <a:off x="838200" y="1455737"/>
            <a:ext cx="10515600" cy="47212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Advantages of Star topology</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Efficient troubleshooting:</a:t>
            </a:r>
            <a:r>
              <a:rPr b="0" i="0" lang="en-US" sz="1900" u="none" cap="none" strike="noStrike">
                <a:solidFill>
                  <a:schemeClr val="dk1"/>
                </a:solidFill>
                <a:latin typeface="Calibri"/>
                <a:ea typeface="Calibri"/>
                <a:cs typeface="Calibri"/>
                <a:sym typeface="Calibri"/>
              </a:rPr>
              <a:t> Troubleshooting is quite efficient in a star topology as compared to bus topology. In a bus topology, the manager has to inspect the kilo meters of cable. In a star topology, all the stations are connected to the centralized network. </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Network control:</a:t>
            </a:r>
            <a:r>
              <a:rPr b="0" i="0" lang="en-US" sz="1900" u="none" cap="none" strike="noStrike">
                <a:solidFill>
                  <a:schemeClr val="dk1"/>
                </a:solidFill>
                <a:latin typeface="Calibri"/>
                <a:ea typeface="Calibri"/>
                <a:cs typeface="Calibri"/>
                <a:sym typeface="Calibri"/>
              </a:rPr>
              <a:t> Complex network control features can be easily implemented in the star topology. Any changes made in the star topology are automatically accommodated.</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Limited failure:</a:t>
            </a:r>
            <a:r>
              <a:rPr b="0" i="0" lang="en-US" sz="1900" u="none" cap="none" strike="noStrike">
                <a:solidFill>
                  <a:schemeClr val="dk1"/>
                </a:solidFill>
                <a:latin typeface="Calibri"/>
                <a:ea typeface="Calibri"/>
                <a:cs typeface="Calibri"/>
                <a:sym typeface="Calibri"/>
              </a:rPr>
              <a:t> As each station is connected to the central hub with its own cable, therefore failure in one cable will not affect the entire network.</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Familiar technology:</a:t>
            </a:r>
            <a:r>
              <a:rPr b="0" i="0" lang="en-US" sz="1900" u="none" cap="none" strike="noStrike">
                <a:solidFill>
                  <a:schemeClr val="dk1"/>
                </a:solidFill>
                <a:latin typeface="Calibri"/>
                <a:ea typeface="Calibri"/>
                <a:cs typeface="Calibri"/>
                <a:sym typeface="Calibri"/>
              </a:rPr>
              <a:t> Star topology is a familiar technology as its tools are cost-effective.</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Easily expandable:</a:t>
            </a:r>
            <a:r>
              <a:rPr b="0" i="0" lang="en-US" sz="1900" u="none" cap="none" strike="noStrike">
                <a:solidFill>
                  <a:schemeClr val="dk1"/>
                </a:solidFill>
                <a:latin typeface="Calibri"/>
                <a:ea typeface="Calibri"/>
                <a:cs typeface="Calibri"/>
                <a:sym typeface="Calibri"/>
              </a:rPr>
              <a:t> It is easily expandable as new stations can be added to the open ports on the hub.</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Cost effective:</a:t>
            </a:r>
            <a:r>
              <a:rPr b="0" i="0" lang="en-US" sz="1900" u="none" cap="none" strike="noStrike">
                <a:solidFill>
                  <a:schemeClr val="dk1"/>
                </a:solidFill>
                <a:latin typeface="Calibri"/>
                <a:ea typeface="Calibri"/>
                <a:cs typeface="Calibri"/>
                <a:sym typeface="Calibri"/>
              </a:rPr>
              <a:t> Star topology networks are cost-effective as it uses inexpensive coaxial cable.</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High data speeds:</a:t>
            </a:r>
            <a:r>
              <a:rPr b="0" i="0" lang="en-US" sz="1900" u="none" cap="none" strike="noStrike">
                <a:solidFill>
                  <a:schemeClr val="dk1"/>
                </a:solidFill>
                <a:latin typeface="Calibri"/>
                <a:ea typeface="Calibri"/>
                <a:cs typeface="Calibri"/>
                <a:sym typeface="Calibri"/>
              </a:rPr>
              <a:t> It supports a bandwidth of approx 100Mbps. Ethernet 100BaseT is one of the most popular Star topology networks.</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Disadvantages of Star topology</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A Central point of failure:</a:t>
            </a:r>
            <a:r>
              <a:rPr b="0" i="0" lang="en-US" sz="1900" u="none" cap="none" strike="noStrike">
                <a:solidFill>
                  <a:schemeClr val="dk1"/>
                </a:solidFill>
                <a:latin typeface="Calibri"/>
                <a:ea typeface="Calibri"/>
                <a:cs typeface="Calibri"/>
                <a:sym typeface="Calibri"/>
              </a:rPr>
              <a:t> If the central hub or switch goes down, then all the connected nodes will not be able to communicate with each other.</a:t>
            </a:r>
            <a:endParaRPr/>
          </a:p>
          <a:p>
            <a:pPr indent="-228600" lvl="1" marL="685800" marR="0" rtl="0" algn="l">
              <a:lnSpc>
                <a:spcPct val="70000"/>
              </a:lnSpc>
              <a:spcBef>
                <a:spcPts val="5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Cable:</a:t>
            </a:r>
            <a:r>
              <a:rPr b="0" i="0" lang="en-US" sz="1900" u="none" cap="none" strike="noStrike">
                <a:solidFill>
                  <a:schemeClr val="dk1"/>
                </a:solidFill>
                <a:latin typeface="Calibri"/>
                <a:ea typeface="Calibri"/>
                <a:cs typeface="Calibri"/>
                <a:sym typeface="Calibri"/>
              </a:rPr>
              <a:t> Sometimes cable routing becomes difficult when a significant amount of routing is required.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Tree topology</a:t>
            </a:r>
            <a:endParaRPr/>
          </a:p>
        </p:txBody>
      </p:sp>
      <p:pic>
        <p:nvPicPr>
          <p:cNvPr descr="Computer Network Topologies" id="459" name="Google Shape;459;p61"/>
          <p:cNvPicPr preferRelativeResize="0"/>
          <p:nvPr>
            <p:ph idx="1" type="body"/>
          </p:nvPr>
        </p:nvPicPr>
        <p:blipFill rotWithShape="1">
          <a:blip r:embed="rId3">
            <a:alphaModFix/>
          </a:blip>
          <a:srcRect b="0" l="0" r="0" t="0"/>
          <a:stretch/>
        </p:blipFill>
        <p:spPr>
          <a:xfrm>
            <a:off x="2962275" y="1546225"/>
            <a:ext cx="6661150" cy="463708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Tree topology</a:t>
            </a:r>
            <a:endParaRPr/>
          </a:p>
        </p:txBody>
      </p:sp>
      <p:sp>
        <p:nvSpPr>
          <p:cNvPr id="465" name="Google Shape;465;p6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Tree topology combines the characteristics of bus topology and star topology.</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tree topology is a type of structure in which all the computers are connected with each other in hierarchical fashion.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top-most node in tree topology is known as a root node, and all other nodes are the descendants of the root node.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There is only one path exists between two nodes for the data transmission. Thus, it forms a parent-child hierarchy.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Tree topology</a:t>
            </a:r>
            <a:endParaRPr/>
          </a:p>
        </p:txBody>
      </p:sp>
      <p:sp>
        <p:nvSpPr>
          <p:cNvPr id="471" name="Google Shape;471;p63"/>
          <p:cNvSpPr txBox="1"/>
          <p:nvPr>
            <p:ph idx="1" type="body"/>
          </p:nvPr>
        </p:nvSpPr>
        <p:spPr>
          <a:xfrm>
            <a:off x="838200" y="1430337"/>
            <a:ext cx="10515600" cy="512445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Advantages of Tree topology</a:t>
            </a:r>
            <a:endParaRPr/>
          </a:p>
          <a:p>
            <a:pPr indent="-228600" lvl="1" marL="685800" marR="0" rtl="0" algn="l">
              <a:lnSpc>
                <a:spcPct val="80000"/>
              </a:lnSpc>
              <a:spcBef>
                <a:spcPts val="5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Support for broadband transmission:</a:t>
            </a:r>
            <a:r>
              <a:rPr b="0" i="0" lang="en-US" sz="2000" u="none" cap="none" strike="noStrike">
                <a:solidFill>
                  <a:schemeClr val="dk1"/>
                </a:solidFill>
                <a:latin typeface="Calibri"/>
                <a:ea typeface="Calibri"/>
                <a:cs typeface="Calibri"/>
                <a:sym typeface="Calibri"/>
              </a:rPr>
              <a:t> Tree topology is mainly used to provide broadband transmission, i.e., signals are sent over long distances without being attenuated.</a:t>
            </a:r>
            <a:endParaRPr/>
          </a:p>
          <a:p>
            <a:pPr indent="-228600" lvl="1" marL="685800" marR="0" rtl="0" algn="l">
              <a:lnSpc>
                <a:spcPct val="80000"/>
              </a:lnSpc>
              <a:spcBef>
                <a:spcPts val="5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Easily expandable:</a:t>
            </a:r>
            <a:r>
              <a:rPr b="0" i="0" lang="en-US" sz="2000" u="none" cap="none" strike="noStrike">
                <a:solidFill>
                  <a:schemeClr val="dk1"/>
                </a:solidFill>
                <a:latin typeface="Calibri"/>
                <a:ea typeface="Calibri"/>
                <a:cs typeface="Calibri"/>
                <a:sym typeface="Calibri"/>
              </a:rPr>
              <a:t> We can add the new device to the existing network. </a:t>
            </a:r>
            <a:endParaRPr/>
          </a:p>
          <a:p>
            <a:pPr indent="-228600" lvl="1" marL="685800" marR="0" rtl="0" algn="l">
              <a:lnSpc>
                <a:spcPct val="80000"/>
              </a:lnSpc>
              <a:spcBef>
                <a:spcPts val="5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Easily manageable:</a:t>
            </a:r>
            <a:r>
              <a:rPr b="0" i="0" lang="en-US" sz="2000" u="none" cap="none" strike="noStrike">
                <a:solidFill>
                  <a:schemeClr val="dk1"/>
                </a:solidFill>
                <a:latin typeface="Calibri"/>
                <a:ea typeface="Calibri"/>
                <a:cs typeface="Calibri"/>
                <a:sym typeface="Calibri"/>
              </a:rPr>
              <a:t> In tree topology, the whole network is divided into segments known as star networks which can be easily managed and maintained.</a:t>
            </a:r>
            <a:endParaRPr/>
          </a:p>
          <a:p>
            <a:pPr indent="-228600" lvl="1" marL="685800" marR="0" rtl="0" algn="l">
              <a:lnSpc>
                <a:spcPct val="80000"/>
              </a:lnSpc>
              <a:spcBef>
                <a:spcPts val="5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Error detection:</a:t>
            </a:r>
            <a:r>
              <a:rPr b="0" i="0" lang="en-US" sz="2000" u="none" cap="none" strike="noStrike">
                <a:solidFill>
                  <a:schemeClr val="dk1"/>
                </a:solidFill>
                <a:latin typeface="Calibri"/>
                <a:ea typeface="Calibri"/>
                <a:cs typeface="Calibri"/>
                <a:sym typeface="Calibri"/>
              </a:rPr>
              <a:t> Error detection and error correction are very easy in a tree topology.</a:t>
            </a:r>
            <a:endParaRPr/>
          </a:p>
          <a:p>
            <a:pPr indent="-228600" lvl="1" marL="685800" marR="0" rtl="0" algn="l">
              <a:lnSpc>
                <a:spcPct val="80000"/>
              </a:lnSpc>
              <a:spcBef>
                <a:spcPts val="5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Limited failure:</a:t>
            </a:r>
            <a:r>
              <a:rPr b="0" i="0" lang="en-US" sz="2000" u="none" cap="none" strike="noStrike">
                <a:solidFill>
                  <a:schemeClr val="dk1"/>
                </a:solidFill>
                <a:latin typeface="Calibri"/>
                <a:ea typeface="Calibri"/>
                <a:cs typeface="Calibri"/>
                <a:sym typeface="Calibri"/>
              </a:rPr>
              <a:t> The breakdown in one station does not affect the entire network.</a:t>
            </a:r>
            <a:endParaRPr/>
          </a:p>
          <a:p>
            <a:pPr indent="-228600" lvl="1" marL="685800" marR="0" rtl="0" algn="l">
              <a:lnSpc>
                <a:spcPct val="80000"/>
              </a:lnSpc>
              <a:spcBef>
                <a:spcPts val="5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Point-to-point wiring:</a:t>
            </a:r>
            <a:r>
              <a:rPr b="0" i="0" lang="en-US" sz="2000" u="none" cap="none" strike="noStrike">
                <a:solidFill>
                  <a:schemeClr val="dk1"/>
                </a:solidFill>
                <a:latin typeface="Calibri"/>
                <a:ea typeface="Calibri"/>
                <a:cs typeface="Calibri"/>
                <a:sym typeface="Calibri"/>
              </a:rPr>
              <a:t> It has point-to-point wiring for individual segments.</a:t>
            </a:r>
            <a:endParaRPr/>
          </a:p>
          <a:p>
            <a:pPr indent="-228600" lvl="0" marL="228600" marR="0" rtl="0" algn="l">
              <a:lnSpc>
                <a:spcPct val="8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Disadvantages of Tree topology</a:t>
            </a:r>
            <a:endParaRPr/>
          </a:p>
          <a:p>
            <a:pPr indent="-228600" lvl="1" marL="685800" marR="0" rtl="0" algn="l">
              <a:lnSpc>
                <a:spcPct val="80000"/>
              </a:lnSpc>
              <a:spcBef>
                <a:spcPts val="5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Difficult troubleshooting:</a:t>
            </a:r>
            <a:r>
              <a:rPr b="0" i="0" lang="en-US" sz="2000" u="none" cap="none" strike="noStrike">
                <a:solidFill>
                  <a:schemeClr val="dk1"/>
                </a:solidFill>
                <a:latin typeface="Calibri"/>
                <a:ea typeface="Calibri"/>
                <a:cs typeface="Calibri"/>
                <a:sym typeface="Calibri"/>
              </a:rPr>
              <a:t> If any fault occurs in the node, then it becomes difficult to troubleshoot the problem.</a:t>
            </a:r>
            <a:endParaRPr/>
          </a:p>
          <a:p>
            <a:pPr indent="-228600" lvl="1" marL="685800" marR="0" rtl="0" algn="l">
              <a:lnSpc>
                <a:spcPct val="80000"/>
              </a:lnSpc>
              <a:spcBef>
                <a:spcPts val="5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High cost:</a:t>
            </a:r>
            <a:r>
              <a:rPr b="0" i="0" lang="en-US" sz="2000" u="none" cap="none" strike="noStrike">
                <a:solidFill>
                  <a:schemeClr val="dk1"/>
                </a:solidFill>
                <a:latin typeface="Calibri"/>
                <a:ea typeface="Calibri"/>
                <a:cs typeface="Calibri"/>
                <a:sym typeface="Calibri"/>
              </a:rPr>
              <a:t> Devices required for broadband transmission are very costly.</a:t>
            </a:r>
            <a:endParaRPr/>
          </a:p>
          <a:p>
            <a:pPr indent="-228600" lvl="1" marL="685800" marR="0" rtl="0" algn="l">
              <a:lnSpc>
                <a:spcPct val="80000"/>
              </a:lnSpc>
              <a:spcBef>
                <a:spcPts val="5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Failure:</a:t>
            </a:r>
            <a:r>
              <a:rPr b="0" i="0" lang="en-US" sz="2000" u="none" cap="none" strike="noStrike">
                <a:solidFill>
                  <a:schemeClr val="dk1"/>
                </a:solidFill>
                <a:latin typeface="Calibri"/>
                <a:ea typeface="Calibri"/>
                <a:cs typeface="Calibri"/>
                <a:sym typeface="Calibri"/>
              </a:rPr>
              <a:t> A tree topology mainly relies on main bus cable and failure in main bus cable will damage the overall network.</a:t>
            </a:r>
            <a:endParaRPr/>
          </a:p>
          <a:p>
            <a:pPr indent="-228600" lvl="1" marL="685800" marR="0" rtl="0" algn="l">
              <a:lnSpc>
                <a:spcPct val="80000"/>
              </a:lnSpc>
              <a:spcBef>
                <a:spcPts val="5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Reconfiguration difficult:</a:t>
            </a:r>
            <a:r>
              <a:rPr b="0" i="0" lang="en-US" sz="2000" u="none" cap="none" strike="noStrike">
                <a:solidFill>
                  <a:schemeClr val="dk1"/>
                </a:solidFill>
                <a:latin typeface="Calibri"/>
                <a:ea typeface="Calibri"/>
                <a:cs typeface="Calibri"/>
                <a:sym typeface="Calibri"/>
              </a:rPr>
              <a:t> If new devices are added, then it becomes difficult to reconfigure.</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6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Mesh topology</a:t>
            </a:r>
            <a:endParaRPr/>
          </a:p>
        </p:txBody>
      </p:sp>
      <p:pic>
        <p:nvPicPr>
          <p:cNvPr descr="Computer Network Topologies" id="477" name="Google Shape;477;p64"/>
          <p:cNvPicPr preferRelativeResize="0"/>
          <p:nvPr>
            <p:ph idx="1" type="body"/>
          </p:nvPr>
        </p:nvPicPr>
        <p:blipFill rotWithShape="1">
          <a:blip r:embed="rId3">
            <a:alphaModFix/>
          </a:blip>
          <a:srcRect b="0" l="0" r="0" t="0"/>
          <a:stretch/>
        </p:blipFill>
        <p:spPr>
          <a:xfrm>
            <a:off x="3219450" y="1863725"/>
            <a:ext cx="5641975" cy="436086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6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Mesh topology</a:t>
            </a:r>
            <a:endParaRPr/>
          </a:p>
        </p:txBody>
      </p:sp>
      <p:sp>
        <p:nvSpPr>
          <p:cNvPr id="483" name="Google Shape;483;p6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Mesh technology is an arrangement of the network in which computers are interconnected with each other through various redundant connections.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There are multiple paths from one computer to another computer.</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It does not contain the switch, hub or any central computer which acts as a central point of communication.</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Internet is an example of the mesh topology.</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Mesh topology is mainly used for WAN implementations where communication failures are a critical concern.</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Mesh topology is mainly used for wireless networks.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Mesh topology can be formed by using the formula:</a:t>
            </a:r>
            <a:br>
              <a:rPr b="0" i="0" lang="en-US" sz="2600" u="none">
                <a:solidFill>
                  <a:schemeClr val="dk1"/>
                </a:solidFill>
                <a:latin typeface="Calibri"/>
                <a:ea typeface="Calibri"/>
                <a:cs typeface="Calibri"/>
                <a:sym typeface="Calibri"/>
              </a:rPr>
            </a:br>
            <a:r>
              <a:rPr b="1" i="0" lang="en-US" sz="2600" u="none">
                <a:solidFill>
                  <a:schemeClr val="dk1"/>
                </a:solidFill>
                <a:latin typeface="Calibri"/>
                <a:ea typeface="Calibri"/>
                <a:cs typeface="Calibri"/>
                <a:sym typeface="Calibri"/>
              </a:rPr>
              <a:t>Number of cables = (n*(n-1))/2; </a:t>
            </a:r>
            <a:r>
              <a:rPr b="0" i="0" lang="en-US" sz="2600" u="none">
                <a:solidFill>
                  <a:schemeClr val="dk1"/>
                </a:solidFill>
                <a:latin typeface="Calibri"/>
                <a:ea typeface="Calibri"/>
                <a:cs typeface="Calibri"/>
                <a:sym typeface="Calibri"/>
              </a:rPr>
              <a:t>Where n is the number of nodes that represents the network.</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6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Mesh topology</a:t>
            </a:r>
            <a:endParaRPr/>
          </a:p>
        </p:txBody>
      </p:sp>
      <p:sp>
        <p:nvSpPr>
          <p:cNvPr id="489" name="Google Shape;489;p66"/>
          <p:cNvSpPr txBox="1"/>
          <p:nvPr>
            <p:ph idx="1" type="body"/>
          </p:nvPr>
        </p:nvSpPr>
        <p:spPr>
          <a:xfrm>
            <a:off x="838200" y="1493837"/>
            <a:ext cx="10515600" cy="46831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Advantages of Mesh topology:</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Reliable:</a:t>
            </a:r>
            <a:r>
              <a:rPr b="0" i="0" lang="en-US" sz="2200" u="none" cap="none" strike="noStrike">
                <a:solidFill>
                  <a:schemeClr val="dk1"/>
                </a:solidFill>
                <a:latin typeface="Calibri"/>
                <a:ea typeface="Calibri"/>
                <a:cs typeface="Calibri"/>
                <a:sym typeface="Calibri"/>
              </a:rPr>
              <a:t> The mesh topology networks are very reliable as if any link breakdown will not affect the communication between connected computers.</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Fast Communication:</a:t>
            </a:r>
            <a:r>
              <a:rPr b="0" i="0" lang="en-US" sz="2200" u="none" cap="none" strike="noStrike">
                <a:solidFill>
                  <a:schemeClr val="dk1"/>
                </a:solidFill>
                <a:latin typeface="Calibri"/>
                <a:ea typeface="Calibri"/>
                <a:cs typeface="Calibri"/>
                <a:sym typeface="Calibri"/>
              </a:rPr>
              <a:t> Communication is very fast between the nodes.</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Easier Reconfiguration:</a:t>
            </a:r>
            <a:r>
              <a:rPr b="0" i="0" lang="en-US" sz="2200" u="none" cap="none" strike="noStrike">
                <a:solidFill>
                  <a:schemeClr val="dk1"/>
                </a:solidFill>
                <a:latin typeface="Calibri"/>
                <a:ea typeface="Calibri"/>
                <a:cs typeface="Calibri"/>
                <a:sym typeface="Calibri"/>
              </a:rPr>
              <a:t> Adding new devices would not disrupt the communication between other devices.</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Disadvantages of Mesh topology</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Cost:</a:t>
            </a:r>
            <a:r>
              <a:rPr b="0" i="0" lang="en-US" sz="2200" u="none" cap="none" strike="noStrike">
                <a:solidFill>
                  <a:schemeClr val="dk1"/>
                </a:solidFill>
                <a:latin typeface="Calibri"/>
                <a:ea typeface="Calibri"/>
                <a:cs typeface="Calibri"/>
                <a:sym typeface="Calibri"/>
              </a:rPr>
              <a:t> A mesh topology contains a large number of connected devices such as a router and more transmission media than other topologies.</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Management:</a:t>
            </a:r>
            <a:r>
              <a:rPr b="0" i="0" lang="en-US" sz="2200" u="none" cap="none" strike="noStrike">
                <a:solidFill>
                  <a:schemeClr val="dk1"/>
                </a:solidFill>
                <a:latin typeface="Calibri"/>
                <a:ea typeface="Calibri"/>
                <a:cs typeface="Calibri"/>
                <a:sym typeface="Calibri"/>
              </a:rPr>
              <a:t> Mesh topology networks are very large and very difficult to maintain and manage. If the network is not monitored carefully, then the communication link failure goes undetected.</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Efficiency:</a:t>
            </a:r>
            <a:r>
              <a:rPr b="0" i="0" lang="en-US" sz="2200" u="none" cap="none" strike="noStrike">
                <a:solidFill>
                  <a:schemeClr val="dk1"/>
                </a:solidFill>
                <a:latin typeface="Calibri"/>
                <a:ea typeface="Calibri"/>
                <a:cs typeface="Calibri"/>
                <a:sym typeface="Calibri"/>
              </a:rPr>
              <a:t> In this topology, redundant connections are high that reduces the efficiency of the network.</a:t>
            </a:r>
            <a:endParaRPr/>
          </a:p>
          <a:p>
            <a:pPr indent="-88900" lvl="0" marL="228600" marR="0" rtl="0" algn="l">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6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Hybrid Topology</a:t>
            </a:r>
            <a:endParaRPr/>
          </a:p>
        </p:txBody>
      </p:sp>
      <p:pic>
        <p:nvPicPr>
          <p:cNvPr descr="Computer Network Topologies" id="495" name="Google Shape;495;p67"/>
          <p:cNvPicPr preferRelativeResize="0"/>
          <p:nvPr>
            <p:ph idx="1" type="body"/>
          </p:nvPr>
        </p:nvPicPr>
        <p:blipFill rotWithShape="1">
          <a:blip r:embed="rId3">
            <a:alphaModFix/>
          </a:blip>
          <a:srcRect b="0" l="0" r="0" t="0"/>
          <a:stretch/>
        </p:blipFill>
        <p:spPr>
          <a:xfrm>
            <a:off x="3195637" y="1825625"/>
            <a:ext cx="5800725" cy="435133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6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Hybrid Topology</a:t>
            </a:r>
            <a:endParaRPr/>
          </a:p>
        </p:txBody>
      </p:sp>
      <p:sp>
        <p:nvSpPr>
          <p:cNvPr id="501" name="Google Shape;501;p6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combination of various different topologies is known as </a:t>
            </a:r>
            <a:r>
              <a:rPr b="1" i="0" lang="en-US" sz="2800" u="none">
                <a:solidFill>
                  <a:schemeClr val="dk1"/>
                </a:solidFill>
                <a:latin typeface="Calibri"/>
                <a:ea typeface="Calibri"/>
                <a:cs typeface="Calibri"/>
                <a:sym typeface="Calibri"/>
              </a:rPr>
              <a:t>Hybrid topology</a:t>
            </a:r>
            <a:r>
              <a:rPr b="0" i="0" lang="en-US" sz="2800" u="non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Hybrid topology is a connection between different links and nodes to transfer the data.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When two or more different topologies are combined together is termed as Hybrid topology and if similar topologies are connected with each other will not result in Hybrid topology. For example, if there exist a ring topology in one branch of ICICI bank and bus topology in another branch of ICICI bank, connecting these two topologies will result in Hybrid topology.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6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Hybrid Topology</a:t>
            </a:r>
            <a:endParaRPr/>
          </a:p>
        </p:txBody>
      </p:sp>
      <p:sp>
        <p:nvSpPr>
          <p:cNvPr id="507" name="Google Shape;507;p69"/>
          <p:cNvSpPr txBox="1"/>
          <p:nvPr>
            <p:ph idx="1" type="body"/>
          </p:nvPr>
        </p:nvSpPr>
        <p:spPr>
          <a:xfrm>
            <a:off x="838200" y="1455737"/>
            <a:ext cx="10515600" cy="511175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Advantages of Hybrid Topology</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Reliable:</a:t>
            </a:r>
            <a:r>
              <a:rPr b="0" i="0" lang="en-US" sz="2200" u="none" cap="none" strike="noStrike">
                <a:solidFill>
                  <a:schemeClr val="dk1"/>
                </a:solidFill>
                <a:latin typeface="Calibri"/>
                <a:ea typeface="Calibri"/>
                <a:cs typeface="Calibri"/>
                <a:sym typeface="Calibri"/>
              </a:rPr>
              <a:t> If a fault occurs in any part of the network will not affect the functioning of the rest of the network.</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Scalable:</a:t>
            </a:r>
            <a:r>
              <a:rPr b="0" i="0" lang="en-US" sz="2200" u="none" cap="none" strike="noStrike">
                <a:solidFill>
                  <a:schemeClr val="dk1"/>
                </a:solidFill>
                <a:latin typeface="Calibri"/>
                <a:ea typeface="Calibri"/>
                <a:cs typeface="Calibri"/>
                <a:sym typeface="Calibri"/>
              </a:rPr>
              <a:t> Size of the network can be easily expanded by adding new devices without affecting the functionality of the existing network.</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Flexible:</a:t>
            </a:r>
            <a:r>
              <a:rPr b="0" i="0" lang="en-US" sz="2200" u="none" cap="none" strike="noStrike">
                <a:solidFill>
                  <a:schemeClr val="dk1"/>
                </a:solidFill>
                <a:latin typeface="Calibri"/>
                <a:ea typeface="Calibri"/>
                <a:cs typeface="Calibri"/>
                <a:sym typeface="Calibri"/>
              </a:rPr>
              <a:t> This topology is very flexible as it can be designed according to the requirements of the organization.</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Effective:</a:t>
            </a:r>
            <a:r>
              <a:rPr b="0" i="0" lang="en-US" sz="2200" u="none" cap="none" strike="noStrike">
                <a:solidFill>
                  <a:schemeClr val="dk1"/>
                </a:solidFill>
                <a:latin typeface="Calibri"/>
                <a:ea typeface="Calibri"/>
                <a:cs typeface="Calibri"/>
                <a:sym typeface="Calibri"/>
              </a:rPr>
              <a:t> Hybrid topology is very effective as it can be designed in such a way that the strength of the network is maximized and weakness of the network is minimized.</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Disadvantages of Hybrid topology</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Complex design:</a:t>
            </a:r>
            <a:r>
              <a:rPr b="0" i="0" lang="en-US" sz="2200" u="none" cap="none" strike="noStrike">
                <a:solidFill>
                  <a:schemeClr val="dk1"/>
                </a:solidFill>
                <a:latin typeface="Calibri"/>
                <a:ea typeface="Calibri"/>
                <a:cs typeface="Calibri"/>
                <a:sym typeface="Calibri"/>
              </a:rPr>
              <a:t> The major drawback of the Hybrid topology is the design of the Hybrid network. It is very difficult to design the architecture of the Hybrid network.</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Costly Hub:</a:t>
            </a:r>
            <a:r>
              <a:rPr b="0" i="0" lang="en-US" sz="2200" u="none" cap="none" strike="noStrike">
                <a:solidFill>
                  <a:schemeClr val="dk1"/>
                </a:solidFill>
                <a:latin typeface="Calibri"/>
                <a:ea typeface="Calibri"/>
                <a:cs typeface="Calibri"/>
                <a:sym typeface="Calibri"/>
              </a:rPr>
              <a:t> The Hubs used in the Hybrid topology are very expensive as these hubs are different from usual Hubs used in other topologies.</a:t>
            </a:r>
            <a:endParaRPr/>
          </a:p>
          <a:p>
            <a:pPr indent="-228600" lvl="1" marL="685800" marR="0" rtl="0" algn="l">
              <a:lnSpc>
                <a:spcPct val="80000"/>
              </a:lnSpc>
              <a:spcBef>
                <a:spcPts val="5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Costly infrastructure:</a:t>
            </a:r>
            <a:r>
              <a:rPr b="0" i="0" lang="en-US" sz="2200" u="none" cap="none" strike="noStrike">
                <a:solidFill>
                  <a:schemeClr val="dk1"/>
                </a:solidFill>
                <a:latin typeface="Calibri"/>
                <a:ea typeface="Calibri"/>
                <a:cs typeface="Calibri"/>
                <a:sym typeface="Calibri"/>
              </a:rPr>
              <a:t> The infrastructure cost is very high as a hybrid network requires a lot of cabling, network devices, etc.</a:t>
            </a:r>
            <a:endParaRPr/>
          </a:p>
          <a:p>
            <a:pPr indent="-88900" lvl="0" marL="228600" marR="0" rtl="0" algn="l">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7"/>
          <p:cNvPicPr preferRelativeResize="0"/>
          <p:nvPr/>
        </p:nvPicPr>
        <p:blipFill rotWithShape="1">
          <a:blip r:embed="rId3">
            <a:alphaModFix/>
          </a:blip>
          <a:srcRect b="0" l="0" r="0" t="0"/>
          <a:stretch/>
        </p:blipFill>
        <p:spPr>
          <a:xfrm>
            <a:off x="847725" y="1468437"/>
            <a:ext cx="10553700" cy="34639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7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Protocol Hierarchy</a:t>
            </a:r>
            <a:endParaRPr/>
          </a:p>
        </p:txBody>
      </p:sp>
      <p:sp>
        <p:nvSpPr>
          <p:cNvPr id="513" name="Google Shape;513;p70"/>
          <p:cNvSpPr txBox="1"/>
          <p:nvPr>
            <p:ph idx="1" type="body"/>
          </p:nvPr>
        </p:nvSpPr>
        <p:spPr>
          <a:xfrm>
            <a:off x="838200" y="1506537"/>
            <a:ext cx="10515600" cy="46704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 protocol is an agreement between the communicating parties on how the communication is to proceed.</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first computer networks were designed with the hardware as the main concern and the software as an after thought. To reduce their design complexity, most networks are organized as a series or hierarchy of  layers or levels.</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number of layers, the name of each layer, the contents of each layer, and the function of each layer differ from network to network.</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Layer </a:t>
            </a:r>
            <a:r>
              <a:rPr b="0" i="1" lang="en-US" sz="2200" u="none">
                <a:solidFill>
                  <a:schemeClr val="dk1"/>
                </a:solidFill>
                <a:latin typeface="Calibri"/>
                <a:ea typeface="Calibri"/>
                <a:cs typeface="Calibri"/>
                <a:sym typeface="Calibri"/>
              </a:rPr>
              <a:t>n </a:t>
            </a:r>
            <a:r>
              <a:rPr b="0" i="0" lang="en-US" sz="2200" u="none">
                <a:solidFill>
                  <a:schemeClr val="dk1"/>
                </a:solidFill>
                <a:latin typeface="Calibri"/>
                <a:ea typeface="Calibri"/>
                <a:cs typeface="Calibri"/>
                <a:sym typeface="Calibri"/>
              </a:rPr>
              <a:t>on one machine communicates with layer </a:t>
            </a:r>
            <a:r>
              <a:rPr b="0" i="1" lang="en-US" sz="2200" u="none">
                <a:solidFill>
                  <a:schemeClr val="dk1"/>
                </a:solidFill>
                <a:latin typeface="Calibri"/>
                <a:ea typeface="Calibri"/>
                <a:cs typeface="Calibri"/>
                <a:sym typeface="Calibri"/>
              </a:rPr>
              <a:t>n </a:t>
            </a:r>
            <a:r>
              <a:rPr b="0" i="0" lang="en-US" sz="2200" u="none">
                <a:solidFill>
                  <a:schemeClr val="dk1"/>
                </a:solidFill>
                <a:latin typeface="Calibri"/>
                <a:ea typeface="Calibri"/>
                <a:cs typeface="Calibri"/>
                <a:sym typeface="Calibri"/>
              </a:rPr>
              <a:t>on another machine on the network using an some rules known as the layer n protocol.</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Below layer 1 is the physical medium through which actual communication occur over communication channels.</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Between each pair of adjacent layers there is an interface.  </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interface defines which primitive operations and services the lower layer offers to the upper layer.</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set of layers and associated protocols is called network architecture.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7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Transmission modes</a:t>
            </a:r>
            <a:endParaRPr/>
          </a:p>
        </p:txBody>
      </p:sp>
      <p:sp>
        <p:nvSpPr>
          <p:cNvPr id="519" name="Google Shape;519;p7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way in which data is transmitted from one device to another device is known as </a:t>
            </a:r>
            <a:r>
              <a:rPr b="1" i="0" lang="en-US" sz="2800" u="none">
                <a:solidFill>
                  <a:schemeClr val="dk1"/>
                </a:solidFill>
                <a:latin typeface="Calibri"/>
                <a:ea typeface="Calibri"/>
                <a:cs typeface="Calibri"/>
                <a:sym typeface="Calibri"/>
              </a:rPr>
              <a:t>transmission mode</a:t>
            </a:r>
            <a:r>
              <a:rPr b="0" i="0" lang="en-US" sz="2800" u="non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transmission mode is also known as the communication mode.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Each communication channel has a direction associated with it, and transmission media provide the direction. Therefore, the transmission mode is also known as a directional mode.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transmission mode is defined in the physical layer.</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Transmission modes</a:t>
            </a:r>
            <a:endParaRPr/>
          </a:p>
        </p:txBody>
      </p:sp>
      <p:pic>
        <p:nvPicPr>
          <p:cNvPr descr="Transmission modes" id="525" name="Google Shape;525;p72"/>
          <p:cNvPicPr preferRelativeResize="0"/>
          <p:nvPr>
            <p:ph idx="1" type="body"/>
          </p:nvPr>
        </p:nvPicPr>
        <p:blipFill rotWithShape="1">
          <a:blip r:embed="rId3">
            <a:alphaModFix/>
          </a:blip>
          <a:srcRect b="0" l="0" r="0" t="0"/>
          <a:stretch/>
        </p:blipFill>
        <p:spPr>
          <a:xfrm>
            <a:off x="2022475" y="2382837"/>
            <a:ext cx="7932737" cy="33274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7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Simplex mode</a:t>
            </a:r>
            <a:endParaRPr/>
          </a:p>
        </p:txBody>
      </p:sp>
      <p:sp>
        <p:nvSpPr>
          <p:cNvPr id="531" name="Google Shape;531;p73"/>
          <p:cNvSpPr txBox="1"/>
          <p:nvPr>
            <p:ph idx="1" type="body"/>
          </p:nvPr>
        </p:nvSpPr>
        <p:spPr>
          <a:xfrm>
            <a:off x="838200" y="1365250"/>
            <a:ext cx="10515600" cy="506095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In Simplex mode, the communication is unidirectional, i.e., the data flow in one direction.</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 device can only send the data but cannot receive it or it can receive the data but cannot send the data.</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This transmission mode is not very popular as mainly communications require the two-way exchange of data. The simplex mode is used in the business field as in sales that do not require any corresponding reply.</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radio station is a simplex channel as it transmits the signal to the listeners but never allows them to transmit back.</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Keyboard and Monitor are the examples of the simplex mode as a keyboard can only accept the data from the user and monitor can only be used to display the data on the screen.</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main advantage of the simplex mode is that the full capacity of the communication channel can be utilized during transmission.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7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Simplex mode</a:t>
            </a:r>
            <a:endParaRPr/>
          </a:p>
        </p:txBody>
      </p:sp>
      <p:sp>
        <p:nvSpPr>
          <p:cNvPr id="537" name="Google Shape;537;p7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Advantage of Simplex mode: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simplex mode, the station can utilize the entire bandwidth of the communication channel, so that more data can be transmitted at a time.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Disadvantage of Simplex mode: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Communication is unidirectional, so it has no inter-communication between devices.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id="538" name="Google Shape;538;p74"/>
          <p:cNvPicPr preferRelativeResize="0"/>
          <p:nvPr/>
        </p:nvPicPr>
        <p:blipFill rotWithShape="1">
          <a:blip r:embed="rId3">
            <a:alphaModFix/>
          </a:blip>
          <a:srcRect b="0" l="0" r="0" t="0"/>
          <a:stretch/>
        </p:blipFill>
        <p:spPr>
          <a:xfrm>
            <a:off x="3476625" y="5008562"/>
            <a:ext cx="5238750" cy="96202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7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Half-Duplex mode</a:t>
            </a:r>
            <a:endParaRPr/>
          </a:p>
        </p:txBody>
      </p:sp>
      <p:pic>
        <p:nvPicPr>
          <p:cNvPr descr="Transmission modes" id="544" name="Google Shape;544;p75"/>
          <p:cNvPicPr preferRelativeResize="0"/>
          <p:nvPr>
            <p:ph idx="1" type="body"/>
          </p:nvPr>
        </p:nvPicPr>
        <p:blipFill rotWithShape="1">
          <a:blip r:embed="rId3">
            <a:alphaModFix/>
          </a:blip>
          <a:srcRect b="0" l="0" r="0" t="0"/>
          <a:stretch/>
        </p:blipFill>
        <p:spPr>
          <a:xfrm>
            <a:off x="1470025" y="2254250"/>
            <a:ext cx="8878887" cy="34258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7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Half-Duplex Mode</a:t>
            </a:r>
            <a:endParaRPr/>
          </a:p>
        </p:txBody>
      </p:sp>
      <p:sp>
        <p:nvSpPr>
          <p:cNvPr id="550" name="Google Shape;550;p7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In a Half-duplex channel, direction can be reversed, i.e., the station can transmit and receive the data as well.</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Messages flow in both the directions, but not at the same time.</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entire bandwidth of the communication channel is utilized in one direction at a time.</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In half-duplex mode, it is possible to perform the error detection, and if any error occurs, then the receiver requests the sender to retransmit the data.</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 </a:t>
            </a:r>
            <a:r>
              <a:rPr b="1" i="0" lang="en-US" sz="2600" u="none">
                <a:solidFill>
                  <a:schemeClr val="dk1"/>
                </a:solidFill>
                <a:latin typeface="Calibri"/>
                <a:ea typeface="Calibri"/>
                <a:cs typeface="Calibri"/>
                <a:sym typeface="Calibri"/>
              </a:rPr>
              <a:t>Walkie-talkie</a:t>
            </a:r>
            <a:r>
              <a:rPr b="0" i="0" lang="en-US" sz="2600" u="none">
                <a:solidFill>
                  <a:schemeClr val="dk1"/>
                </a:solidFill>
                <a:latin typeface="Calibri"/>
                <a:ea typeface="Calibri"/>
                <a:cs typeface="Calibri"/>
                <a:sym typeface="Calibri"/>
              </a:rPr>
              <a:t> is an example of the Half-duplex mode. In Walkie-talkie, one party speaks, and another party listens. After a pause, the other speaks and first party listens. Speaking simultaneously will create the distorted sound which cannot be understood.</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7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Half-Duplex Mode</a:t>
            </a:r>
            <a:endParaRPr/>
          </a:p>
        </p:txBody>
      </p:sp>
      <p:sp>
        <p:nvSpPr>
          <p:cNvPr id="556" name="Google Shape;556;p7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Advantage of Half-duplex mode: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half-duplex mode, both the devices can send and receive the data and also can utilize the entire bandwidth of the communication channel during the transmission of data.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Disadvantage of Half-Duplex mode: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half-duplex mode, when one device is sending the data, then another has to wait, this causes the delay in sending the data at the right time.</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7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Full-Duplex Mode</a:t>
            </a:r>
            <a:endParaRPr/>
          </a:p>
        </p:txBody>
      </p:sp>
      <p:pic>
        <p:nvPicPr>
          <p:cNvPr descr="Transmission modes" id="562" name="Google Shape;562;p78"/>
          <p:cNvPicPr preferRelativeResize="0"/>
          <p:nvPr>
            <p:ph idx="1" type="body"/>
          </p:nvPr>
        </p:nvPicPr>
        <p:blipFill rotWithShape="1">
          <a:blip r:embed="rId3">
            <a:alphaModFix/>
          </a:blip>
          <a:srcRect b="0" l="0" r="0" t="0"/>
          <a:stretch/>
        </p:blipFill>
        <p:spPr>
          <a:xfrm>
            <a:off x="1944687" y="2279650"/>
            <a:ext cx="9131300" cy="3090862"/>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7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Full-Duplex Mode</a:t>
            </a:r>
            <a:endParaRPr/>
          </a:p>
        </p:txBody>
      </p:sp>
      <p:sp>
        <p:nvSpPr>
          <p:cNvPr id="568" name="Google Shape;568;p7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In Full duplex mode, the communication is bi-directional, i.e., the data flow in both the directions.</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Both the stations can send and receive the message simultaneously.</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Full-duplex mode has two simplex channels. One channel has traffic moving in one direction, and another channel has traffic flowing in the opposite direction.</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Full-duplex mode is the fastest mode of communication between devices.</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most common example of the full-duplex mode is a telephone network. When two people are communicating with each other by a telephone line, both can talk and listen at the same time.</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8"/>
          <p:cNvPicPr preferRelativeResize="0"/>
          <p:nvPr/>
        </p:nvPicPr>
        <p:blipFill rotWithShape="1">
          <a:blip r:embed="rId3">
            <a:alphaModFix/>
          </a:blip>
          <a:srcRect b="0" l="0" r="0" t="0"/>
          <a:stretch/>
        </p:blipFill>
        <p:spPr>
          <a:xfrm>
            <a:off x="844550" y="1104900"/>
            <a:ext cx="10501312" cy="44196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8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Full-Duplex Mode</a:t>
            </a:r>
            <a:endParaRPr/>
          </a:p>
        </p:txBody>
      </p:sp>
      <p:sp>
        <p:nvSpPr>
          <p:cNvPr id="574" name="Google Shape;574;p8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Advantage of Full-duplex mode: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Both the stations can send and receive the data at the same time.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Disadvantage of Full-duplex mode: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there is no dedicated path exists between the devices, then the capacity of the communication channel is divided into two parts.</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81"/>
          <p:cNvSpPr txBox="1"/>
          <p:nvPr>
            <p:ph type="title"/>
          </p:nvPr>
        </p:nvSpPr>
        <p:spPr>
          <a:xfrm>
            <a:off x="838200" y="517525"/>
            <a:ext cx="10515600" cy="7016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Differences b/w Simplex, Half-duplex and Full-duplex mode</a:t>
            </a:r>
            <a:endParaRPr/>
          </a:p>
        </p:txBody>
      </p:sp>
      <p:graphicFrame>
        <p:nvGraphicFramePr>
          <p:cNvPr id="580" name="Google Shape;580;p81"/>
          <p:cNvGraphicFramePr/>
          <p:nvPr/>
        </p:nvGraphicFramePr>
        <p:xfrm>
          <a:off x="838200" y="1524000"/>
          <a:ext cx="3000000" cy="3000000"/>
        </p:xfrm>
        <a:graphic>
          <a:graphicData uri="http://schemas.openxmlformats.org/drawingml/2006/table">
            <a:tbl>
              <a:tblPr>
                <a:noFill/>
                <a:tableStyleId>{DC8C8A3B-4991-4838-80EC-A2282AA6CF31}</a:tableStyleId>
              </a:tblPr>
              <a:tblGrid>
                <a:gridCol w="1587500"/>
                <a:gridCol w="2478075"/>
                <a:gridCol w="2822575"/>
                <a:gridCol w="3627425"/>
              </a:tblGrid>
              <a:tr h="715950">
                <a:tc>
                  <a:txBody>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Basis for comparison</a:t>
                      </a:r>
                      <a:endParaRPr/>
                    </a:p>
                  </a:txBody>
                  <a:tcPr marT="53250" marB="53250" marR="53250" marL="53250">
                    <a:lnL cap="flat" cmpd="sng" w="9525">
                      <a:solidFill>
                        <a:srgbClr val="D83DF7"/>
                      </a:solidFill>
                      <a:prstDash val="solid"/>
                      <a:round/>
                      <a:headEnd len="sm" w="sm" type="none"/>
                      <a:tailEnd len="sm" w="sm" type="none"/>
                    </a:lnL>
                    <a:lnR cap="flat" cmpd="sng" w="9525">
                      <a:solidFill>
                        <a:srgbClr val="D83DF7"/>
                      </a:solidFill>
                      <a:prstDash val="solid"/>
                      <a:round/>
                      <a:headEnd len="sm" w="sm" type="none"/>
                      <a:tailEnd len="sm" w="sm" type="none"/>
                    </a:lnR>
                    <a:lnT cap="flat" cmpd="sng" w="9525">
                      <a:solidFill>
                        <a:srgbClr val="D83DF7"/>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Simplex mode</a:t>
                      </a:r>
                      <a:endParaRPr/>
                    </a:p>
                  </a:txBody>
                  <a:tcPr marT="53250" marB="53250" marR="53250" marL="53250">
                    <a:lnL cap="flat" cmpd="sng" w="9525">
                      <a:solidFill>
                        <a:srgbClr val="D83DF7"/>
                      </a:solidFill>
                      <a:prstDash val="solid"/>
                      <a:round/>
                      <a:headEnd len="sm" w="sm" type="none"/>
                      <a:tailEnd len="sm" w="sm" type="none"/>
                    </a:lnL>
                    <a:lnR cap="flat" cmpd="sng" w="9525">
                      <a:solidFill>
                        <a:srgbClr val="D83DF7"/>
                      </a:solidFill>
                      <a:prstDash val="solid"/>
                      <a:round/>
                      <a:headEnd len="sm" w="sm" type="none"/>
                      <a:tailEnd len="sm" w="sm" type="none"/>
                    </a:lnR>
                    <a:lnT cap="flat" cmpd="sng" w="9525">
                      <a:solidFill>
                        <a:srgbClr val="D83DF7"/>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Half-duplex mode</a:t>
                      </a:r>
                      <a:endParaRPr/>
                    </a:p>
                  </a:txBody>
                  <a:tcPr marT="53250" marB="53250" marR="53250" marL="53250">
                    <a:lnL cap="flat" cmpd="sng" w="9525">
                      <a:solidFill>
                        <a:srgbClr val="D83DF7"/>
                      </a:solidFill>
                      <a:prstDash val="solid"/>
                      <a:round/>
                      <a:headEnd len="sm" w="sm" type="none"/>
                      <a:tailEnd len="sm" w="sm" type="none"/>
                    </a:lnL>
                    <a:lnR cap="flat" cmpd="sng" w="9525">
                      <a:solidFill>
                        <a:srgbClr val="D83DF7"/>
                      </a:solidFill>
                      <a:prstDash val="solid"/>
                      <a:round/>
                      <a:headEnd len="sm" w="sm" type="none"/>
                      <a:tailEnd len="sm" w="sm" type="none"/>
                    </a:lnR>
                    <a:lnT cap="flat" cmpd="sng" w="9525">
                      <a:solidFill>
                        <a:srgbClr val="D83DF7"/>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Full-duplex mode</a:t>
                      </a:r>
                      <a:endParaRPr/>
                    </a:p>
                  </a:txBody>
                  <a:tcPr marT="53250" marB="53250" marR="53250" marL="53250">
                    <a:lnL cap="flat" cmpd="sng" w="9525">
                      <a:solidFill>
                        <a:srgbClr val="D83DF7"/>
                      </a:solidFill>
                      <a:prstDash val="solid"/>
                      <a:round/>
                      <a:headEnd len="sm" w="sm" type="none"/>
                      <a:tailEnd len="sm" w="sm" type="none"/>
                    </a:lnL>
                    <a:lnR cap="flat" cmpd="sng" w="9525">
                      <a:solidFill>
                        <a:srgbClr val="D83DF7"/>
                      </a:solidFill>
                      <a:prstDash val="solid"/>
                      <a:round/>
                      <a:headEnd len="sm" w="sm" type="none"/>
                      <a:tailEnd len="sm" w="sm" type="none"/>
                    </a:lnR>
                    <a:lnT cap="flat" cmpd="sng" w="9525">
                      <a:solidFill>
                        <a:srgbClr val="D83DF7"/>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1046150">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Direction of communication</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In simplex mode, the communication is unidirectional.</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In half-duplex mode, the communication is bidirectional, but one at a time.</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In full-duplex mode, the communication is bidirectional.</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1046150">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Send/Receive</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A device can only send the data but cannot receive it or it can only receive the data but cannot send it.</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Both the devices can send and receive the data, but one at a time.</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Both the devices can send and receive the data simultaneously.</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1257300">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Performance</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The performance of half-duplex mode is better than the simplex mode.</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The performance of full-duplex mode is better than the half-duplex mode.</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The Full-duplex mode has better performance among simplex and half-duplex mode as it doubles the utilization of the capacity of the communication channel.</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804850">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Example</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Examples of Simplex mode are radio, keyboard, and monitor.</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Example of half-duplex is Walkie-Talkies.</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Example of the Full-duplex mode is a telephone network.</a:t>
                      </a:r>
                      <a:endParaRPr/>
                    </a:p>
                  </a:txBody>
                  <a:tcPr marT="35500" marB="35500" marR="35500" marL="35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8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Postal Communication</a:t>
            </a:r>
            <a:endParaRPr/>
          </a:p>
        </p:txBody>
      </p:sp>
      <p:pic>
        <p:nvPicPr>
          <p:cNvPr id="586" name="Google Shape;586;p82"/>
          <p:cNvPicPr preferRelativeResize="0"/>
          <p:nvPr>
            <p:ph idx="1" type="body"/>
          </p:nvPr>
        </p:nvPicPr>
        <p:blipFill rotWithShape="1">
          <a:blip r:embed="rId3">
            <a:alphaModFix/>
          </a:blip>
          <a:srcRect b="0" l="0" r="0" t="0"/>
          <a:stretch/>
        </p:blipFill>
        <p:spPr>
          <a:xfrm>
            <a:off x="1711325" y="1828800"/>
            <a:ext cx="8769350" cy="4138612"/>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8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Postal Communication</a:t>
            </a:r>
            <a:endParaRPr/>
          </a:p>
        </p:txBody>
      </p:sp>
      <p:pic>
        <p:nvPicPr>
          <p:cNvPr descr="Typical operation of a postal network" id="592" name="Google Shape;592;p83"/>
          <p:cNvPicPr preferRelativeResize="0"/>
          <p:nvPr>
            <p:ph idx="1" type="body"/>
          </p:nvPr>
        </p:nvPicPr>
        <p:blipFill rotWithShape="1">
          <a:blip r:embed="rId3">
            <a:alphaModFix/>
          </a:blip>
          <a:srcRect b="0" l="0" r="0" t="0"/>
          <a:stretch/>
        </p:blipFill>
        <p:spPr>
          <a:xfrm>
            <a:off x="1506537" y="1841500"/>
            <a:ext cx="8642350" cy="4249737"/>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8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Protocol Hierarchy</a:t>
            </a:r>
            <a:endParaRPr/>
          </a:p>
        </p:txBody>
      </p:sp>
      <p:pic>
        <p:nvPicPr>
          <p:cNvPr descr="http://2.bp.blogspot.com/_2JzikKZEOD8/TRWnah16Z7I/AAAAAAAAADE/DULeI0kbV6M/s400/layers+protocols+and+interfaces.JPG" id="598" name="Google Shape;598;p84"/>
          <p:cNvPicPr preferRelativeResize="0"/>
          <p:nvPr>
            <p:ph idx="1" type="body"/>
          </p:nvPr>
        </p:nvPicPr>
        <p:blipFill rotWithShape="1">
          <a:blip r:embed="rId3">
            <a:alphaModFix/>
          </a:blip>
          <a:srcRect b="0" l="0" r="0" t="0"/>
          <a:stretch/>
        </p:blipFill>
        <p:spPr>
          <a:xfrm>
            <a:off x="1584325" y="1954212"/>
            <a:ext cx="8756650" cy="45688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8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Why do we require Layered architecture?</a:t>
            </a:r>
            <a:endParaRPr/>
          </a:p>
        </p:txBody>
      </p:sp>
      <p:sp>
        <p:nvSpPr>
          <p:cNvPr id="604" name="Google Shape;604;p8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Divide-and-conquer approach:</a:t>
            </a:r>
            <a:r>
              <a:rPr b="0" i="0" lang="en-US" sz="2600" u="none">
                <a:solidFill>
                  <a:schemeClr val="dk1"/>
                </a:solidFill>
                <a:latin typeface="Calibri"/>
                <a:ea typeface="Calibri"/>
                <a:cs typeface="Calibri"/>
                <a:sym typeface="Calibri"/>
              </a:rPr>
              <a:t> Divide-and-conquer approach makes a design process in such a way that the unmanageable tasks are divided into small and manageable tasks. In short, we can say that this approach reduces the complexity of the design.</a:t>
            </a:r>
            <a:endParaRPr/>
          </a:p>
          <a:p>
            <a:pPr indent="-228600" lvl="0" marL="228600" marR="0" rtl="0" algn="l">
              <a:lnSpc>
                <a:spcPct val="90000"/>
              </a:lnSpc>
              <a:spcBef>
                <a:spcPts val="100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Modularity:</a:t>
            </a:r>
            <a:r>
              <a:rPr b="0" i="0" lang="en-US" sz="2600" u="none">
                <a:solidFill>
                  <a:schemeClr val="dk1"/>
                </a:solidFill>
                <a:latin typeface="Calibri"/>
                <a:ea typeface="Calibri"/>
                <a:cs typeface="Calibri"/>
                <a:sym typeface="Calibri"/>
              </a:rPr>
              <a:t> Layered architecture is more modular. Modularity provides the independence of layers, which is easier to understand and implement.</a:t>
            </a:r>
            <a:endParaRPr/>
          </a:p>
          <a:p>
            <a:pPr indent="-228600" lvl="0" marL="228600" marR="0" rtl="0" algn="l">
              <a:lnSpc>
                <a:spcPct val="90000"/>
              </a:lnSpc>
              <a:spcBef>
                <a:spcPts val="100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Easy to modify:</a:t>
            </a:r>
            <a:r>
              <a:rPr b="0" i="0" lang="en-US" sz="2600" u="none">
                <a:solidFill>
                  <a:schemeClr val="dk1"/>
                </a:solidFill>
                <a:latin typeface="Calibri"/>
                <a:ea typeface="Calibri"/>
                <a:cs typeface="Calibri"/>
                <a:sym typeface="Calibri"/>
              </a:rPr>
              <a:t> It ensures the independence of layers so that implementation in one layer can be changed without affecting other layers.</a:t>
            </a:r>
            <a:endParaRPr/>
          </a:p>
          <a:p>
            <a:pPr indent="-228600" lvl="0" marL="228600" marR="0" rtl="0" algn="l">
              <a:lnSpc>
                <a:spcPct val="90000"/>
              </a:lnSpc>
              <a:spcBef>
                <a:spcPts val="100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Easy to test:</a:t>
            </a:r>
            <a:r>
              <a:rPr b="0" i="0" lang="en-US" sz="2600" u="none">
                <a:solidFill>
                  <a:schemeClr val="dk1"/>
                </a:solidFill>
                <a:latin typeface="Calibri"/>
                <a:ea typeface="Calibri"/>
                <a:cs typeface="Calibri"/>
                <a:sym typeface="Calibri"/>
              </a:rPr>
              <a:t> Each layer of the layered architecture can be analyzed and tested individually.</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8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OSI Model</a:t>
            </a:r>
            <a:endParaRPr/>
          </a:p>
        </p:txBody>
      </p:sp>
      <p:sp>
        <p:nvSpPr>
          <p:cNvPr id="610" name="Google Shape;610;p8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OSI stands for </a:t>
            </a:r>
            <a:r>
              <a:rPr b="1" i="0" lang="en-US" sz="2600" u="none">
                <a:solidFill>
                  <a:schemeClr val="dk1"/>
                </a:solidFill>
                <a:latin typeface="Calibri"/>
                <a:ea typeface="Calibri"/>
                <a:cs typeface="Calibri"/>
                <a:sym typeface="Calibri"/>
              </a:rPr>
              <a:t>Open System Interconnection</a:t>
            </a:r>
            <a:r>
              <a:rPr b="0" i="0" lang="en-US" sz="2600" u="none">
                <a:solidFill>
                  <a:schemeClr val="dk1"/>
                </a:solidFill>
                <a:latin typeface="Calibri"/>
                <a:ea typeface="Calibri"/>
                <a:cs typeface="Calibri"/>
                <a:sym typeface="Calibri"/>
              </a:rPr>
              <a:t> is a reference model that describes how information from a software application in one computer moves through a physical medium to the software application in another computer.</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OSI consists of seven layers, and each layer performs a particular network function.</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OSI model was developed by the International Organization for Standardization (ISO) in 1984, and it is now considered as an architectural model for the inter-computer communications.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OSI model divides the whole task into seven smaller and manageable tasks. Each layer is assigned a particular task.</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Each layer is self-contained, so that task assigned to each layer can be performed independently.</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8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Characteristics of OSI Model:</a:t>
            </a:r>
            <a:endParaRPr/>
          </a:p>
        </p:txBody>
      </p:sp>
      <p:pic>
        <p:nvPicPr>
          <p:cNvPr descr="OSI Model" id="616" name="Google Shape;616;p87"/>
          <p:cNvPicPr preferRelativeResize="0"/>
          <p:nvPr>
            <p:ph idx="1" type="body"/>
          </p:nvPr>
        </p:nvPicPr>
        <p:blipFill rotWithShape="1">
          <a:blip r:embed="rId3">
            <a:alphaModFix/>
          </a:blip>
          <a:srcRect b="0" l="0" r="0" t="0"/>
          <a:stretch/>
        </p:blipFill>
        <p:spPr>
          <a:xfrm>
            <a:off x="3025775" y="1938337"/>
            <a:ext cx="5924550" cy="4281487"/>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8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Functions of the OSI Layers</a:t>
            </a:r>
            <a:endParaRPr/>
          </a:p>
        </p:txBody>
      </p:sp>
      <p:pic>
        <p:nvPicPr>
          <p:cNvPr descr="OSI Model" id="622" name="Google Shape;622;p88"/>
          <p:cNvPicPr preferRelativeResize="0"/>
          <p:nvPr>
            <p:ph idx="1" type="body"/>
          </p:nvPr>
        </p:nvPicPr>
        <p:blipFill rotWithShape="1">
          <a:blip r:embed="rId3">
            <a:alphaModFix/>
          </a:blip>
          <a:srcRect b="0" l="0" r="0" t="0"/>
          <a:stretch/>
        </p:blipFill>
        <p:spPr>
          <a:xfrm>
            <a:off x="1377950" y="1389062"/>
            <a:ext cx="9324975" cy="51784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8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Physical layer</a:t>
            </a:r>
            <a:endParaRPr/>
          </a:p>
        </p:txBody>
      </p:sp>
      <p:pic>
        <p:nvPicPr>
          <p:cNvPr descr="OSI Model" id="628" name="Google Shape;628;p89"/>
          <p:cNvPicPr preferRelativeResize="0"/>
          <p:nvPr>
            <p:ph idx="1" type="body"/>
          </p:nvPr>
        </p:nvPicPr>
        <p:blipFill rotWithShape="1">
          <a:blip r:embed="rId3">
            <a:alphaModFix/>
          </a:blip>
          <a:srcRect b="0" l="0" r="0" t="0"/>
          <a:stretch/>
        </p:blipFill>
        <p:spPr>
          <a:xfrm>
            <a:off x="1274762" y="1562100"/>
            <a:ext cx="9582150" cy="488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9"/>
          <p:cNvPicPr preferRelativeResize="0"/>
          <p:nvPr/>
        </p:nvPicPr>
        <p:blipFill rotWithShape="1">
          <a:blip r:embed="rId3">
            <a:alphaModFix/>
          </a:blip>
          <a:srcRect b="0" l="0" r="0" t="0"/>
          <a:stretch/>
        </p:blipFill>
        <p:spPr>
          <a:xfrm>
            <a:off x="836612" y="1068387"/>
            <a:ext cx="10502900" cy="47148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9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Functions of a Physical layer:</a:t>
            </a:r>
            <a:endParaRPr/>
          </a:p>
        </p:txBody>
      </p:sp>
      <p:sp>
        <p:nvSpPr>
          <p:cNvPr id="634" name="Google Shape;634;p90"/>
          <p:cNvSpPr txBox="1"/>
          <p:nvPr>
            <p:ph idx="1" type="body"/>
          </p:nvPr>
        </p:nvSpPr>
        <p:spPr>
          <a:xfrm>
            <a:off x="838200" y="1481137"/>
            <a:ext cx="10515600" cy="46958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Line Configuration:</a:t>
            </a:r>
            <a:r>
              <a:rPr b="0" i="0" lang="en-US" sz="3200" u="none">
                <a:solidFill>
                  <a:schemeClr val="dk1"/>
                </a:solidFill>
                <a:latin typeface="Calibri"/>
                <a:ea typeface="Calibri"/>
                <a:cs typeface="Calibri"/>
                <a:sym typeface="Calibri"/>
              </a:rPr>
              <a:t> It defines the way how two or more devices can be connected physically.</a:t>
            </a:r>
            <a:endParaRPr/>
          </a:p>
          <a:p>
            <a:pPr indent="-228600" lvl="0" marL="228600" marR="0" rtl="0" algn="l">
              <a:lnSpc>
                <a:spcPct val="90000"/>
              </a:lnSpc>
              <a:spcBef>
                <a:spcPts val="100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Data Transmission:</a:t>
            </a:r>
            <a:r>
              <a:rPr b="0" i="0" lang="en-US" sz="3200" u="none">
                <a:solidFill>
                  <a:schemeClr val="dk1"/>
                </a:solidFill>
                <a:latin typeface="Calibri"/>
                <a:ea typeface="Calibri"/>
                <a:cs typeface="Calibri"/>
                <a:sym typeface="Calibri"/>
              </a:rPr>
              <a:t> It defines the transmission mode whether it is simplex, half-duplex or full-duplex mode between the two devices on the network.</a:t>
            </a:r>
            <a:endParaRPr/>
          </a:p>
          <a:p>
            <a:pPr indent="-228600" lvl="0" marL="228600" marR="0" rtl="0" algn="l">
              <a:lnSpc>
                <a:spcPct val="90000"/>
              </a:lnSpc>
              <a:spcBef>
                <a:spcPts val="100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Topology:</a:t>
            </a:r>
            <a:r>
              <a:rPr b="0" i="0" lang="en-US" sz="3200" u="none">
                <a:solidFill>
                  <a:schemeClr val="dk1"/>
                </a:solidFill>
                <a:latin typeface="Calibri"/>
                <a:ea typeface="Calibri"/>
                <a:cs typeface="Calibri"/>
                <a:sym typeface="Calibri"/>
              </a:rPr>
              <a:t> It defines the way how network devices are arranged.</a:t>
            </a:r>
            <a:endParaRPr/>
          </a:p>
          <a:p>
            <a:pPr indent="-228600" lvl="0" marL="228600" marR="0" rtl="0" algn="l">
              <a:lnSpc>
                <a:spcPct val="90000"/>
              </a:lnSpc>
              <a:spcBef>
                <a:spcPts val="100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Signals:</a:t>
            </a:r>
            <a:r>
              <a:rPr b="0" i="0" lang="en-US" sz="3200" u="none">
                <a:solidFill>
                  <a:schemeClr val="dk1"/>
                </a:solidFill>
                <a:latin typeface="Calibri"/>
                <a:ea typeface="Calibri"/>
                <a:cs typeface="Calibri"/>
                <a:sym typeface="Calibri"/>
              </a:rPr>
              <a:t> It determines the type of the signal used for transmitting the information.</a:t>
            </a:r>
            <a:br>
              <a:rPr b="0" i="0" lang="en-US" sz="2800" u="none">
                <a:solidFill>
                  <a:schemeClr val="dk1"/>
                </a:solidFill>
                <a:latin typeface="Calibri"/>
                <a:ea typeface="Calibri"/>
                <a:cs typeface="Calibri"/>
                <a:sym typeface="Calibri"/>
              </a:rPr>
            </a:b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9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Data-Link Layer</a:t>
            </a:r>
            <a:endParaRPr/>
          </a:p>
        </p:txBody>
      </p:sp>
      <p:pic>
        <p:nvPicPr>
          <p:cNvPr descr="OSI Model" id="640" name="Google Shape;640;p91"/>
          <p:cNvPicPr preferRelativeResize="0"/>
          <p:nvPr>
            <p:ph idx="1" type="body"/>
          </p:nvPr>
        </p:nvPicPr>
        <p:blipFill rotWithShape="1">
          <a:blip r:embed="rId3">
            <a:alphaModFix/>
          </a:blip>
          <a:srcRect b="0" l="0" r="0" t="0"/>
          <a:stretch/>
        </p:blipFill>
        <p:spPr>
          <a:xfrm>
            <a:off x="1095375" y="1519237"/>
            <a:ext cx="9799637" cy="472757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9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Data-Link Layer</a:t>
            </a:r>
            <a:endParaRPr/>
          </a:p>
        </p:txBody>
      </p:sp>
      <p:sp>
        <p:nvSpPr>
          <p:cNvPr id="646" name="Google Shape;646;p92"/>
          <p:cNvSpPr txBox="1"/>
          <p:nvPr>
            <p:ph idx="1" type="body"/>
          </p:nvPr>
        </p:nvSpPr>
        <p:spPr>
          <a:xfrm>
            <a:off x="838200" y="1390650"/>
            <a:ext cx="10515600" cy="478631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layer is responsible for the error-free transfer of data frames.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defines the format of the data on the network.</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provides a reliable and efficient communication between two or more devices.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is mainly responsible for the unique identification of each device that resides on a local network.</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9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Data-Link Layer</a:t>
            </a:r>
            <a:endParaRPr/>
          </a:p>
        </p:txBody>
      </p:sp>
      <p:sp>
        <p:nvSpPr>
          <p:cNvPr id="652" name="Google Shape;652;p9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contains two sub-layers:</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Logical Link Control Layer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is responsible for transferring the packets to the Network layer of the receiver that is receiving.</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identifies the address of the network layer protocol from the header. It also provides flow control.</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Media Access Control Layer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Media access control layer is a link between the Logical Link Control layer and the network's physical layer. It is used for transferring the packets over the network.</a:t>
            </a:r>
            <a:br>
              <a:rPr b="0" i="0" lang="en-US" sz="2800" u="none">
                <a:solidFill>
                  <a:schemeClr val="dk1"/>
                </a:solidFill>
                <a:latin typeface="Calibri"/>
                <a:ea typeface="Calibri"/>
                <a:cs typeface="Calibri"/>
                <a:sym typeface="Calibri"/>
              </a:rPr>
            </a:b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9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Functions of the Data-link layer</a:t>
            </a:r>
            <a:endParaRPr/>
          </a:p>
        </p:txBody>
      </p:sp>
      <p:sp>
        <p:nvSpPr>
          <p:cNvPr id="658" name="Google Shape;658;p94"/>
          <p:cNvSpPr txBox="1"/>
          <p:nvPr>
            <p:ph idx="1" type="body"/>
          </p:nvPr>
        </p:nvSpPr>
        <p:spPr>
          <a:xfrm>
            <a:off x="838200" y="1468437"/>
            <a:ext cx="10515600" cy="49831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Framing:</a:t>
            </a:r>
            <a:r>
              <a:rPr b="0" i="0" lang="en-US" sz="2800" u="none">
                <a:solidFill>
                  <a:schemeClr val="dk1"/>
                </a:solidFill>
                <a:latin typeface="Calibri"/>
                <a:ea typeface="Calibri"/>
                <a:cs typeface="Calibri"/>
                <a:sym typeface="Calibri"/>
              </a:rPr>
              <a:t> It translates the physical's raw bit stream into packets known as Frames.</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Physical Addressing:</a:t>
            </a:r>
            <a:r>
              <a:rPr b="0" i="0" lang="en-US" sz="2800" u="none">
                <a:solidFill>
                  <a:schemeClr val="dk1"/>
                </a:solidFill>
                <a:latin typeface="Calibri"/>
                <a:ea typeface="Calibri"/>
                <a:cs typeface="Calibri"/>
                <a:sym typeface="Calibri"/>
              </a:rPr>
              <a:t> It adds a header to the frame that contains a destination address. The frame is transmitted to the destination address mentioned in the header.</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Flow Control:</a:t>
            </a:r>
            <a:r>
              <a:rPr b="0" i="0" lang="en-US" sz="2800" u="none">
                <a:solidFill>
                  <a:schemeClr val="dk1"/>
                </a:solidFill>
                <a:latin typeface="Calibri"/>
                <a:ea typeface="Calibri"/>
                <a:cs typeface="Calibri"/>
                <a:sym typeface="Calibri"/>
              </a:rPr>
              <a:t> It is the technique through which the constant data rate is maintained on both the sides so that no data get corrupted. It ensures that the transmitting station such as a server with higher processing speed does not exceed the receiving station, with lower processing speed.</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Google Shape;663;p9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Functions of the Data-link layer</a:t>
            </a:r>
            <a:endParaRPr/>
          </a:p>
        </p:txBody>
      </p:sp>
      <p:sp>
        <p:nvSpPr>
          <p:cNvPr id="664" name="Google Shape;664;p95"/>
          <p:cNvSpPr txBox="1"/>
          <p:nvPr>
            <p:ph idx="1" type="body"/>
          </p:nvPr>
        </p:nvSpPr>
        <p:spPr>
          <a:xfrm>
            <a:off x="838200" y="1468437"/>
            <a:ext cx="10515600" cy="49831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Error Control:</a:t>
            </a:r>
            <a:r>
              <a:rPr b="0" i="0" lang="en-US" sz="2800" u="none">
                <a:solidFill>
                  <a:schemeClr val="dk1"/>
                </a:solidFill>
                <a:latin typeface="Calibri"/>
                <a:ea typeface="Calibri"/>
                <a:cs typeface="Calibri"/>
                <a:sym typeface="Calibri"/>
              </a:rPr>
              <a:t> Error control is achieved by adding a calculated value CRC (Cyclic Redundancy Check) trailer which is added to the message frame before it is sent to the physical layer. If any error seems to occur, then the receiver sends the acknowledgment for the retransmission of the corrupted frames.</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Access Control:</a:t>
            </a:r>
            <a:r>
              <a:rPr b="0" i="0" lang="en-US" sz="2800" u="none">
                <a:solidFill>
                  <a:schemeClr val="dk1"/>
                </a:solidFill>
                <a:latin typeface="Calibri"/>
                <a:ea typeface="Calibri"/>
                <a:cs typeface="Calibri"/>
                <a:sym typeface="Calibri"/>
              </a:rPr>
              <a:t> When two or more devices are connected to the same communication channel, then the data link layer protocols are used to determine which device has control over the link at a given time.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9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Network Layer</a:t>
            </a:r>
            <a:endParaRPr/>
          </a:p>
        </p:txBody>
      </p:sp>
      <p:sp>
        <p:nvSpPr>
          <p:cNvPr id="670" name="Google Shape;670;p9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descr="OSI Model" id="671" name="Google Shape;671;p96"/>
          <p:cNvPicPr preferRelativeResize="0"/>
          <p:nvPr/>
        </p:nvPicPr>
        <p:blipFill rotWithShape="1">
          <a:blip r:embed="rId3">
            <a:alphaModFix/>
          </a:blip>
          <a:srcRect b="0" l="0" r="0" t="0"/>
          <a:stretch/>
        </p:blipFill>
        <p:spPr>
          <a:xfrm>
            <a:off x="838200" y="1416050"/>
            <a:ext cx="10515600" cy="4979987"/>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9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Network Layer</a:t>
            </a:r>
            <a:endParaRPr/>
          </a:p>
        </p:txBody>
      </p:sp>
      <p:sp>
        <p:nvSpPr>
          <p:cNvPr id="677" name="Google Shape;677;p9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It is a layer 3 that manages device addressing, tracks the location of devices on the network.</a:t>
            </a:r>
            <a:endParaRPr/>
          </a:p>
          <a:p>
            <a:pPr indent="-228600" lvl="0" marL="228600" marR="0" rtl="0" algn="l">
              <a:lnSpc>
                <a:spcPct val="9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It determines the best path to move data from source to the destination based on the network conditions, the priority of service, and other factors.</a:t>
            </a:r>
            <a:endParaRPr/>
          </a:p>
          <a:p>
            <a:pPr indent="-228600" lvl="0" marL="228600" marR="0" rtl="0" algn="l">
              <a:lnSpc>
                <a:spcPct val="9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Data link layer is responsible for routing and forwarding the packets.</a:t>
            </a:r>
            <a:endParaRPr/>
          </a:p>
          <a:p>
            <a:pPr indent="-228600" lvl="0" marL="228600" marR="0" rtl="0" algn="l">
              <a:lnSpc>
                <a:spcPct val="9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Routers are the layer 3 devices, they are specified in this layer and used to provide the routing services within an internetwork.</a:t>
            </a:r>
            <a:endParaRPr/>
          </a:p>
          <a:p>
            <a:pPr indent="-228600" lvl="0" marL="228600" marR="0" rtl="0" algn="l">
              <a:lnSpc>
                <a:spcPct val="9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protocols used to route the network traffic are known as Network layer protocols. Examples of protocols are IP and Ipv6.</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9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Network Layer</a:t>
            </a:r>
            <a:endParaRPr/>
          </a:p>
        </p:txBody>
      </p:sp>
      <p:sp>
        <p:nvSpPr>
          <p:cNvPr id="683" name="Google Shape;683;p9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Functions of Network Layer:</a:t>
            </a:r>
            <a:endParaRPr/>
          </a:p>
          <a:p>
            <a:pPr indent="-228600" lvl="0" marL="228600" marR="0" rtl="0" algn="l">
              <a:lnSpc>
                <a:spcPct val="70000"/>
              </a:lnSpc>
              <a:spcBef>
                <a:spcPts val="100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Internetworking:</a:t>
            </a:r>
            <a:r>
              <a:rPr b="0" i="0" lang="en-US" sz="2600" u="none">
                <a:solidFill>
                  <a:schemeClr val="dk1"/>
                </a:solidFill>
                <a:latin typeface="Calibri"/>
                <a:ea typeface="Calibri"/>
                <a:cs typeface="Calibri"/>
                <a:sym typeface="Calibri"/>
              </a:rPr>
              <a:t> An internetworking is the main responsibility of the network layer. It provides a logical connection between different devices.</a:t>
            </a:r>
            <a:endParaRPr/>
          </a:p>
          <a:p>
            <a:pPr indent="-228600" lvl="0" marL="228600" marR="0" rtl="0" algn="l">
              <a:lnSpc>
                <a:spcPct val="70000"/>
              </a:lnSpc>
              <a:spcBef>
                <a:spcPts val="100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Addressing:</a:t>
            </a:r>
            <a:r>
              <a:rPr b="0" i="0" lang="en-US" sz="2600" u="none">
                <a:solidFill>
                  <a:schemeClr val="dk1"/>
                </a:solidFill>
                <a:latin typeface="Calibri"/>
                <a:ea typeface="Calibri"/>
                <a:cs typeface="Calibri"/>
                <a:sym typeface="Calibri"/>
              </a:rPr>
              <a:t> A Network layer adds the source and destination address to the header of the frame. Addressing is used to identify the device on the internet.</a:t>
            </a:r>
            <a:endParaRPr/>
          </a:p>
          <a:p>
            <a:pPr indent="-228600" lvl="0" marL="228600" marR="0" rtl="0" algn="l">
              <a:lnSpc>
                <a:spcPct val="70000"/>
              </a:lnSpc>
              <a:spcBef>
                <a:spcPts val="100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Routing:</a:t>
            </a:r>
            <a:r>
              <a:rPr b="0" i="0" lang="en-US" sz="2600" u="none">
                <a:solidFill>
                  <a:schemeClr val="dk1"/>
                </a:solidFill>
                <a:latin typeface="Calibri"/>
                <a:ea typeface="Calibri"/>
                <a:cs typeface="Calibri"/>
                <a:sym typeface="Calibri"/>
              </a:rPr>
              <a:t> Routing is the major component of the network layer, and it determines the best optimal path out of the multiple paths from source to the destination.</a:t>
            </a:r>
            <a:endParaRPr/>
          </a:p>
          <a:p>
            <a:pPr indent="-228600" lvl="0" marL="228600" marR="0" rtl="0" algn="l">
              <a:lnSpc>
                <a:spcPct val="70000"/>
              </a:lnSpc>
              <a:spcBef>
                <a:spcPts val="100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Packetizing:</a:t>
            </a:r>
            <a:r>
              <a:rPr b="0" i="0" lang="en-US" sz="2600" u="none">
                <a:solidFill>
                  <a:schemeClr val="dk1"/>
                </a:solidFill>
                <a:latin typeface="Calibri"/>
                <a:ea typeface="Calibri"/>
                <a:cs typeface="Calibri"/>
                <a:sym typeface="Calibri"/>
              </a:rPr>
              <a:t> A Network Layer receives the packets from the upper layer and converts them into packets. This process is known as Packetizing. It is achieved by internet protocol (IP).</a:t>
            </a:r>
            <a:br>
              <a:rPr b="0" i="0" lang="en-US" sz="2600" u="none">
                <a:solidFill>
                  <a:schemeClr val="dk1"/>
                </a:solidFill>
                <a:latin typeface="Calibri"/>
                <a:ea typeface="Calibri"/>
                <a:cs typeface="Calibri"/>
                <a:sym typeface="Calibri"/>
              </a:rPr>
            </a:b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9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Transport Layer</a:t>
            </a:r>
            <a:endParaRPr/>
          </a:p>
        </p:txBody>
      </p:sp>
      <p:pic>
        <p:nvPicPr>
          <p:cNvPr id="689" name="Google Shape;689;p99"/>
          <p:cNvPicPr preferRelativeResize="0"/>
          <p:nvPr>
            <p:ph idx="1" type="body"/>
          </p:nvPr>
        </p:nvPicPr>
        <p:blipFill rotWithShape="1">
          <a:blip r:embed="rId3">
            <a:alphaModFix/>
          </a:blip>
          <a:srcRect b="0" l="0" r="0" t="0"/>
          <a:stretch/>
        </p:blipFill>
        <p:spPr>
          <a:xfrm>
            <a:off x="1120775" y="1390650"/>
            <a:ext cx="9917112" cy="48942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2019-06-26T05:22:05Z</dcterms:created>
  <dc:creator>Admin</dc:creator>
</cp:coreProperties>
</file>

<file path=docProps/custom.xml><?xml version="1.0" encoding="utf-8"?>
<Properties xmlns="http://schemas.openxmlformats.org/officeDocument/2006/custom-properties" xmlns:vt="http://schemas.openxmlformats.org/officeDocument/2006/docPropsVTypes"/>
</file>