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5" r:id="rId10"/>
    <p:sldId id="316" r:id="rId11"/>
    <p:sldId id="318" r:id="rId12"/>
    <p:sldId id="319" r:id="rId13"/>
    <p:sldId id="321" r:id="rId14"/>
    <p:sldId id="320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1" autoAdjust="0"/>
    <p:restoredTop sz="94660"/>
  </p:normalViewPr>
  <p:slideViewPr>
    <p:cSldViewPr>
      <p:cViewPr varScale="1">
        <p:scale>
          <a:sx n="70" d="100"/>
          <a:sy n="70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2895600"/>
            <a:ext cx="75438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CONSISTENCY AND REPLICATION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Rohini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79413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Consistency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 RAM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95300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Condition: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6600"/>
                </a:solidFill>
                <a:latin typeface="Times New Roman" panose="02020603050405020304" pitchFamily="18" charset="0"/>
              </a:rPr>
              <a:t>Writes done by a single process are seen by all other processes in the order in which they were issued, but writes from different processes may be seen in a different order by different processes.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4" t="47734" r="29716" b="43202"/>
          <a:stretch>
            <a:fillRect/>
          </a:stretch>
        </p:blipFill>
        <p:spPr bwMode="auto">
          <a:xfrm>
            <a:off x="270681" y="3276601"/>
            <a:ext cx="78771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47800" y="5873234"/>
            <a:ext cx="50869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valid sequence of events of FIFO consistency</a:t>
            </a:r>
          </a:p>
        </p:txBody>
      </p:sp>
    </p:spTree>
    <p:extLst>
      <p:ext uri="{BB962C8B-B14F-4D97-AF65-F5344CB8AC3E}">
        <p14:creationId xmlns:p14="http://schemas.microsoft.com/office/powerpoint/2010/main" val="32557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Consistency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5334000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Properties: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Accesses to synchronization variables associated with a data store are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sequentially consistent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(All </a:t>
            </a:r>
            <a:r>
              <a:rPr lang="en-US" sz="22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processess</a:t>
            </a:r>
            <a:r>
              <a:rPr lang="en-US" sz="2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see all ops on synch. Variable in the same process in the same order.)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operation on a synchronization variable is allowed to be performed until all previous writes have been completed everywhere.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(Syn. Forces all writes that are in progress or partially completed at some local copies but not others to complete everywhere.)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read or write operation on data items are allowed to be performed until all previous operations to synchronization variables have been performed.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(when a data item is accessed either for reading or for writing all the syncs. have to be completed )</a:t>
            </a:r>
          </a:p>
        </p:txBody>
      </p:sp>
    </p:spTree>
    <p:extLst>
      <p:ext uri="{BB962C8B-B14F-4D97-AF65-F5344CB8AC3E}">
        <p14:creationId xmlns:p14="http://schemas.microsoft.com/office/powerpoint/2010/main" val="10396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t="47885" r="48958" b="42749"/>
          <a:stretch>
            <a:fillRect/>
          </a:stretch>
        </p:blipFill>
        <p:spPr bwMode="auto">
          <a:xfrm>
            <a:off x="152401" y="1524000"/>
            <a:ext cx="4038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7" t="47885" r="16890" b="42749"/>
          <a:stretch>
            <a:fillRect/>
          </a:stretch>
        </p:blipFill>
        <p:spPr bwMode="auto">
          <a:xfrm>
            <a:off x="4620541" y="1524000"/>
            <a:ext cx="4114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148" y="5181600"/>
            <a:ext cx="7772400" cy="838200"/>
          </a:xfrm>
        </p:spPr>
        <p:txBody>
          <a:bodyPr>
            <a:normAutofit/>
          </a:bodyPr>
          <a:lstStyle/>
          <a:p>
            <a:pPr marL="609600" indent="-609600" algn="l" eaLnBrk="1" hangingPunct="1">
              <a:lnSpc>
                <a:spcPct val="90000"/>
              </a:lnSpc>
              <a:buFontTx/>
              <a:buAutoNum type="alphaL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valid sequence of events for weak consistency.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lphaL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invalid sequence for weak consistency.</a:t>
            </a:r>
          </a:p>
        </p:txBody>
      </p:sp>
    </p:spTree>
    <p:extLst>
      <p:ext uri="{BB962C8B-B14F-4D97-AF65-F5344CB8AC3E}">
        <p14:creationId xmlns:p14="http://schemas.microsoft.com/office/powerpoint/2010/main" val="2532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153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 Consistency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5029200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Rules: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a read or write operation on shared data is performed, all previous acquires done by the process must have completed successfully.</a:t>
            </a:r>
          </a:p>
          <a:p>
            <a:pPr algn="l" eaLnBrk="1" hangingPunct="1">
              <a:lnSpc>
                <a:spcPct val="9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a release is allowed to be performed, all previous reads and writes by the process must have completed.</a:t>
            </a:r>
          </a:p>
          <a:p>
            <a:pPr algn="l" eaLnBrk="1" hangingPunct="1">
              <a:lnSpc>
                <a:spcPct val="9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Accesses to synchronization variables are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 consistent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(sequential consistency is not required).</a:t>
            </a:r>
          </a:p>
        </p:txBody>
      </p:sp>
    </p:spTree>
    <p:extLst>
      <p:ext uri="{BB962C8B-B14F-4D97-AF65-F5344CB8AC3E}">
        <p14:creationId xmlns:p14="http://schemas.microsoft.com/office/powerpoint/2010/main" val="5384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923" y="4419600"/>
            <a:ext cx="9144000" cy="8382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valid event sequence  for release consistency.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2" t="49245" r="24345" b="43353"/>
          <a:stretch>
            <a:fillRect/>
          </a:stretch>
        </p:blipFill>
        <p:spPr bwMode="auto">
          <a:xfrm>
            <a:off x="152400" y="2095500"/>
            <a:ext cx="8529638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9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153400" cy="990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Consistency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953000"/>
          </a:xfrm>
        </p:spPr>
        <p:txBody>
          <a:bodyPr>
            <a:normAutofit lnSpcReduction="10000"/>
          </a:bodyPr>
          <a:lstStyle/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Conditions: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acquire access of a synchronization variable is not allowed to perform with respect to a process until all updates to the guarded shared data have been performed with respect to that process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 eaLnBrk="1" hangingPunct="1"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At an acquire, all remote changes to the guarded data must be made visible)</a:t>
            </a:r>
          </a:p>
          <a:p>
            <a:pPr algn="l" eaLnBrk="1" hangingPunct="1">
              <a:lnSpc>
                <a:spcPct val="90000"/>
              </a:lnSpc>
            </a:pP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an exclusive mode access to a synchronization variable by a process is allowed to perform with respect to that process, no other process may hold the synchronization variable, not even in nonexclusive mode. </a:t>
            </a:r>
          </a:p>
          <a:p>
            <a:pPr marL="0" indent="0" algn="l" eaLnBrk="1" hangingPunct="1"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process should enter critical region and ensure mutual exclusion)</a:t>
            </a:r>
          </a:p>
          <a:p>
            <a:pPr marL="0" indent="0" algn="l" eaLnBrk="1" hangingPunct="1">
              <a:lnSpc>
                <a:spcPct val="90000"/>
              </a:lnSpc>
              <a:buNone/>
            </a:pP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an exclusive mode access to a synchronization variable has been performed, any other process's next nonexclusive mode access to that synchronization variable may not be performed until it has performed with respect to that variable's owner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 eaLnBrk="1" hangingPunct="1"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(the process entering CR in  non exclusive mode should check with the owner of the variable if the copy is most recent)</a:t>
            </a:r>
          </a:p>
        </p:txBody>
      </p:sp>
    </p:spTree>
    <p:extLst>
      <p:ext uri="{BB962C8B-B14F-4D97-AF65-F5344CB8AC3E}">
        <p14:creationId xmlns:p14="http://schemas.microsoft.com/office/powerpoint/2010/main" val="396126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457700"/>
            <a:ext cx="9144000" cy="8382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 valid event sequence for entry consistency.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0" t="49396" r="23250" b="43958"/>
          <a:stretch>
            <a:fillRect/>
          </a:stretch>
        </p:blipFill>
        <p:spPr bwMode="auto">
          <a:xfrm>
            <a:off x="228600" y="1981200"/>
            <a:ext cx="86487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Consistency Models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6172200"/>
            <a:ext cx="8321675" cy="838200"/>
          </a:xfrm>
        </p:spPr>
        <p:txBody>
          <a:bodyPr>
            <a:normAutofit/>
          </a:bodyPr>
          <a:lstStyle/>
          <a:p>
            <a:pPr marL="609600" indent="-609600" algn="l" eaLnBrk="1" hangingPunct="1">
              <a:buFontTx/>
              <a:buAutoNum type="alphaLcParenR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models not using synchronization operations.</a:t>
            </a:r>
          </a:p>
          <a:p>
            <a:pPr marL="609600" indent="-609600" algn="l" eaLnBrk="1" hangingPunct="1">
              <a:buFontTx/>
              <a:buAutoNum type="alphaLcParenR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with synchronization operations.</a:t>
            </a:r>
          </a:p>
        </p:txBody>
      </p:sp>
      <p:graphicFrame>
        <p:nvGraphicFramePr>
          <p:cNvPr id="25681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60508"/>
              </p:ext>
            </p:extLst>
          </p:nvPr>
        </p:nvGraphicFramePr>
        <p:xfrm>
          <a:off x="174498" y="1524001"/>
          <a:ext cx="8893302" cy="4893577"/>
        </p:xfrm>
        <a:graphic>
          <a:graphicData uri="http://schemas.openxmlformats.org/drawingml/2006/table">
            <a:tbl>
              <a:tblPr/>
              <a:tblGrid>
                <a:gridCol w="1474788"/>
                <a:gridCol w="7418514"/>
              </a:tblGrid>
              <a:tr h="305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Consistency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time ordering of all shared accesses matters.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Linearizability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processes must see all shared accesses in the same order.  Accesses are furthermore ordered according to a (nonunique) global timestamp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9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processes see all shared accesses in the same order.  Accesses are not ordered in 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Causal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processes see causally-related shared accesses in the same order.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processes see writes from each other in the order they were used.  Writes from different processes may not always be seen in that 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Consistency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data can be counted on to be consistent only after a synchronization is done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data are made consistent when a critical region is exited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data pertaining to a critical region are made consistent when a critical region is entered.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2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Eventual Consistency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5715000"/>
            <a:ext cx="6896100" cy="838200"/>
          </a:xfrm>
        </p:spPr>
        <p:txBody>
          <a:bodyPr/>
          <a:lstStyle/>
          <a:p>
            <a:pPr algn="l" eaLnBrk="1" hangingPunct="1">
              <a:buFontTx/>
              <a:buNone/>
            </a:pPr>
            <a:r>
              <a:rPr lang="en-US" sz="2400" dirty="0" smtClean="0"/>
              <a:t>The principle of a mobile user accessing different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replicas of a distributed database.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3" t="39577" r="19455" b="34138"/>
          <a:stretch>
            <a:fillRect/>
          </a:stretch>
        </p:blipFill>
        <p:spPr bwMode="auto">
          <a:xfrm>
            <a:off x="923925" y="1500188"/>
            <a:ext cx="7343775" cy="46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3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Monotonic Reads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173" y="5473654"/>
            <a:ext cx="8534400" cy="838200"/>
          </a:xfrm>
        </p:spPr>
        <p:txBody>
          <a:bodyPr>
            <a:noAutofit/>
          </a:bodyPr>
          <a:lstStyle/>
          <a:p>
            <a:pPr marL="533400" indent="-533400" algn="l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read operations performed by a single process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two different local copies of the same data store.</a:t>
            </a:r>
          </a:p>
          <a:p>
            <a:pPr marL="533400" indent="-533400" algn="l" eaLnBrk="1" hangingPunct="1">
              <a:lnSpc>
                <a:spcPct val="90000"/>
              </a:lnSpc>
              <a:buFontTx/>
              <a:buAutoNum type="alphaLcParenR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monotonic-read consistent data store</a:t>
            </a:r>
          </a:p>
          <a:p>
            <a:pPr marL="533400" indent="-533400" algn="l" eaLnBrk="1" hangingPunct="1">
              <a:lnSpc>
                <a:spcPct val="90000"/>
              </a:lnSpc>
              <a:buFontTx/>
              <a:buAutoNum type="alphaLcParenR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data store that does not provide monotonic reads.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8" t="48187" r="53233" b="44109"/>
          <a:stretch>
            <a:fillRect/>
          </a:stretch>
        </p:blipFill>
        <p:spPr bwMode="auto">
          <a:xfrm>
            <a:off x="337245" y="3442494"/>
            <a:ext cx="3990975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8" t="48187" r="17958" b="44109"/>
          <a:stretch>
            <a:fillRect/>
          </a:stretch>
        </p:blipFill>
        <p:spPr bwMode="auto">
          <a:xfrm>
            <a:off x="4117975" y="3456782"/>
            <a:ext cx="5026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495173" y="1512934"/>
            <a:ext cx="82708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If a process </a:t>
            </a:r>
            <a:r>
              <a:rPr lang="en-US" sz="2400" dirty="0">
                <a:solidFill>
                  <a:srgbClr val="00B0F0"/>
                </a:solidFill>
              </a:rPr>
              <a:t>reads </a:t>
            </a:r>
            <a:r>
              <a:rPr lang="en-US" sz="2400" dirty="0">
                <a:solidFill>
                  <a:srgbClr val="FF0000"/>
                </a:solidFill>
              </a:rPr>
              <a:t>the value of a data item x, any successive </a:t>
            </a:r>
            <a:r>
              <a:rPr lang="en-US" sz="2400" dirty="0">
                <a:solidFill>
                  <a:srgbClr val="00B0F0"/>
                </a:solidFill>
              </a:rPr>
              <a:t>read operation </a:t>
            </a:r>
            <a:r>
              <a:rPr lang="en-US" sz="2400" dirty="0">
                <a:solidFill>
                  <a:srgbClr val="FF0000"/>
                </a:solidFill>
              </a:rPr>
              <a:t>on x by that process will always return that same value or a more recent value. </a:t>
            </a:r>
            <a:r>
              <a:rPr lang="en-US" sz="2400" dirty="0" err="1">
                <a:solidFill>
                  <a:srgbClr val="FF0000"/>
                </a:solidFill>
              </a:rPr>
              <a:t>ie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  <a:r>
              <a:rPr lang="en-US" sz="2400" i="1" u="sng" dirty="0">
                <a:solidFill>
                  <a:srgbClr val="FF0000"/>
                </a:solidFill>
              </a:rPr>
              <a:t>If a process has seen a value of x at  time t , it will never see an older version of x at a later time.</a:t>
            </a:r>
          </a:p>
        </p:txBody>
      </p:sp>
    </p:spTree>
    <p:extLst>
      <p:ext uri="{BB962C8B-B14F-4D97-AF65-F5344CB8AC3E}">
        <p14:creationId xmlns:p14="http://schemas.microsoft.com/office/powerpoint/2010/main" val="288951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Data-Centric Consistency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7448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organization of a logical data store, physically distributed and replicated across multiple processes.</a:t>
            </a:r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0" t="45468" r="30144" b="39879"/>
          <a:stretch>
            <a:fillRect/>
          </a:stretch>
        </p:blipFill>
        <p:spPr bwMode="auto">
          <a:xfrm>
            <a:off x="604687" y="2819400"/>
            <a:ext cx="75755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9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Monotonic Writes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257800"/>
            <a:ext cx="8305800" cy="838200"/>
          </a:xfrm>
        </p:spPr>
        <p:txBody>
          <a:bodyPr>
            <a:noAutofit/>
          </a:bodyPr>
          <a:lstStyle/>
          <a:p>
            <a:pPr marL="533400" indent="-533400" algn="l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write operations performed by a single process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two different local copies of the same data store</a:t>
            </a:r>
          </a:p>
          <a:p>
            <a:pPr marL="533400" indent="-533400" algn="l" eaLnBrk="1" hangingPunct="1">
              <a:lnSpc>
                <a:spcPct val="90000"/>
              </a:lnSpc>
              <a:buFontTx/>
              <a:buAutoNum type="alphaLcParenR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monotonic-write consistent data store.</a:t>
            </a:r>
          </a:p>
          <a:p>
            <a:pPr marL="533400" indent="-533400" algn="l" eaLnBrk="1" hangingPunct="1">
              <a:lnSpc>
                <a:spcPct val="90000"/>
              </a:lnSpc>
              <a:buFontTx/>
              <a:buAutoNum type="alphaLcParenR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data store that does not provide monotonic-write consistency.</a:t>
            </a: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t="48489" r="51196" b="43806"/>
          <a:stretch>
            <a:fillRect/>
          </a:stretch>
        </p:blipFill>
        <p:spPr bwMode="auto">
          <a:xfrm>
            <a:off x="0" y="2779713"/>
            <a:ext cx="4418013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6" t="48489" r="20096" b="43806"/>
          <a:stretch>
            <a:fillRect/>
          </a:stretch>
        </p:blipFill>
        <p:spPr bwMode="auto">
          <a:xfrm>
            <a:off x="4652963" y="2716213"/>
            <a:ext cx="41910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550862" y="1399381"/>
            <a:ext cx="8270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00B0F0"/>
                </a:solidFill>
              </a:rPr>
              <a:t>write operation </a:t>
            </a:r>
            <a:r>
              <a:rPr lang="en-US" sz="2400" dirty="0">
                <a:solidFill>
                  <a:srgbClr val="FF0000"/>
                </a:solidFill>
              </a:rPr>
              <a:t>by a process on a data item x following a </a:t>
            </a:r>
            <a:r>
              <a:rPr lang="en-US" sz="2400" dirty="0">
                <a:solidFill>
                  <a:srgbClr val="00B0F0"/>
                </a:solidFill>
              </a:rPr>
              <a:t>previous read </a:t>
            </a:r>
            <a:r>
              <a:rPr lang="en-US" sz="2400" dirty="0">
                <a:solidFill>
                  <a:srgbClr val="FF0000"/>
                </a:solidFill>
              </a:rPr>
              <a:t>operation on x by the same process , guaranteed to take place on the same or a more recent value of x that was read.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Your Writes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5748338"/>
            <a:ext cx="8191500" cy="838200"/>
          </a:xfrm>
        </p:spPr>
        <p:txBody>
          <a:bodyPr>
            <a:normAutofit/>
          </a:bodyPr>
          <a:lstStyle/>
          <a:p>
            <a:pPr marL="609600" indent="-609600" algn="l" eaLnBrk="1" hangingPunct="1">
              <a:lnSpc>
                <a:spcPct val="90000"/>
              </a:lnSpc>
              <a:buFontTx/>
              <a:buAutoNum type="alphaL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data store that provides read-your-writes consistency.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lphaL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data store that does not.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6" t="48792" r="51096" b="43806"/>
          <a:stretch>
            <a:fillRect/>
          </a:stretch>
        </p:blipFill>
        <p:spPr bwMode="auto">
          <a:xfrm>
            <a:off x="2301875" y="2097088"/>
            <a:ext cx="4567238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8" t="48792" r="20309" b="43806"/>
          <a:stretch>
            <a:fillRect/>
          </a:stretch>
        </p:blipFill>
        <p:spPr bwMode="auto">
          <a:xfrm>
            <a:off x="2108200" y="3776663"/>
            <a:ext cx="4605338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612648" y="1458912"/>
            <a:ext cx="8270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The </a:t>
            </a:r>
            <a:r>
              <a:rPr lang="en-US" sz="2400" dirty="0">
                <a:solidFill>
                  <a:srgbClr val="00B0F0"/>
                </a:solidFill>
              </a:rPr>
              <a:t>effect of a write operation </a:t>
            </a:r>
            <a:r>
              <a:rPr lang="en-US" sz="2400" dirty="0">
                <a:solidFill>
                  <a:srgbClr val="FF0000"/>
                </a:solidFill>
              </a:rPr>
              <a:t>by a process on data item x will always be seen by a </a:t>
            </a:r>
            <a:r>
              <a:rPr lang="en-US" sz="2400" dirty="0">
                <a:solidFill>
                  <a:srgbClr val="00B0F0"/>
                </a:solidFill>
              </a:rPr>
              <a:t>successive read </a:t>
            </a:r>
            <a:r>
              <a:rPr lang="en-US" sz="2400" dirty="0">
                <a:solidFill>
                  <a:srgbClr val="FF0000"/>
                </a:solidFill>
              </a:rPr>
              <a:t>operation on x by the same process.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7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 Follow Reads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425" y="5356225"/>
            <a:ext cx="8729663" cy="1501775"/>
          </a:xfrm>
        </p:spPr>
        <p:txBody>
          <a:bodyPr>
            <a:normAutofit/>
          </a:bodyPr>
          <a:lstStyle/>
          <a:p>
            <a:pPr marL="609600" indent="-609600" algn="l" eaLnBrk="1" hangingPunct="1">
              <a:lnSpc>
                <a:spcPct val="80000"/>
              </a:lnSpc>
              <a:buFontTx/>
              <a:buAutoNum type="alphaL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writes-follow-reads consistent data store</a:t>
            </a:r>
          </a:p>
          <a:p>
            <a:pPr marL="609600" indent="-609600" algn="l" eaLnBrk="1" hangingPunct="1">
              <a:lnSpc>
                <a:spcPct val="80000"/>
              </a:lnSpc>
              <a:buFontTx/>
              <a:buAutoNum type="alphaL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data store that does not provide writes-follow-reads consistency</a:t>
            </a:r>
          </a:p>
          <a:p>
            <a:pPr marL="609600" indent="-609600"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assures that reactions to articles are stored at a local copy only if the original is stored there as well.</a:t>
            </a: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t="48792" r="50668" b="43958"/>
          <a:stretch>
            <a:fillRect/>
          </a:stretch>
        </p:blipFill>
        <p:spPr bwMode="auto">
          <a:xfrm>
            <a:off x="193675" y="3421063"/>
            <a:ext cx="41687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6" t="48792" r="20096" b="43958"/>
          <a:stretch>
            <a:fillRect/>
          </a:stretch>
        </p:blipFill>
        <p:spPr bwMode="auto">
          <a:xfrm>
            <a:off x="4805363" y="3416300"/>
            <a:ext cx="41624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116681" y="1567389"/>
            <a:ext cx="8947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00B0F0"/>
                </a:solidFill>
              </a:rPr>
              <a:t>write operation </a:t>
            </a:r>
            <a:r>
              <a:rPr lang="en-US" sz="2400" dirty="0">
                <a:solidFill>
                  <a:srgbClr val="FF0000"/>
                </a:solidFill>
              </a:rPr>
              <a:t>by a process on a data item x following a previous </a:t>
            </a:r>
            <a:r>
              <a:rPr lang="en-US" sz="2400" dirty="0">
                <a:solidFill>
                  <a:srgbClr val="00B0F0"/>
                </a:solidFill>
              </a:rPr>
              <a:t>read operation </a:t>
            </a:r>
            <a:r>
              <a:rPr lang="en-US" sz="2400" dirty="0">
                <a:solidFill>
                  <a:srgbClr val="FF0000"/>
                </a:solidFill>
              </a:rPr>
              <a:t>on x by the same process , is guaranteed to take place on the same or a more recent value of x that was read.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9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</a:p>
          <a:p>
            <a:pPr>
              <a:buNone/>
            </a:pPr>
            <a:endParaRPr lang="en-US" sz="4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400" i="1" smtClean="0">
                <a:latin typeface="Times New Roman" pitchFamily="18" charset="0"/>
                <a:cs typeface="Times New Roman" pitchFamily="18" charset="0"/>
              </a:rPr>
              <a:t>                  Thank </a:t>
            </a:r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You</a:t>
            </a:r>
            <a:endParaRPr lang="en-US" sz="4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Consistency Models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002713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334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257175"/>
            <a:ext cx="9144000" cy="15700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issues of DSM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7448" cy="4495800"/>
          </a:xfrm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228600" y="1827213"/>
            <a:ext cx="8537447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Granularity </a:t>
            </a:r>
          </a:p>
          <a:p>
            <a:pPr lvl="1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Structure of shared –memory space</a:t>
            </a:r>
          </a:p>
          <a:p>
            <a:pPr lvl="1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Memory Coherence and Access Synchronization</a:t>
            </a:r>
          </a:p>
          <a:p>
            <a:pPr lvl="1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Data Location and access</a:t>
            </a:r>
          </a:p>
          <a:p>
            <a:pPr lvl="1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Replacement strategy </a:t>
            </a:r>
          </a:p>
          <a:p>
            <a:pPr lvl="1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Thrashing </a:t>
            </a:r>
          </a:p>
          <a:p>
            <a:pPr lvl="1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Heterogeneity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sz="2400" dirty="0">
              <a:solidFill>
                <a:schemeClr val="accent2"/>
              </a:solidFill>
            </a:endParaRPr>
          </a:p>
          <a:p>
            <a:pPr algn="l" eaLnBrk="1" hangingPunct="1">
              <a:spcBef>
                <a:spcPct val="0"/>
              </a:spcBef>
              <a:buClrTx/>
            </a:pP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1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417" y="325437"/>
            <a:ext cx="8153400" cy="990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 Consistency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5403849"/>
            <a:ext cx="8001000" cy="1136651"/>
          </a:xfrm>
        </p:spPr>
        <p:txBody>
          <a:bodyPr>
            <a:normAutofit/>
          </a:bodyPr>
          <a:lstStyle/>
          <a:p>
            <a:pPr marL="0" indent="0" algn="l"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A strictly consistent store.</a:t>
            </a:r>
          </a:p>
          <a:p>
            <a:pPr marL="0" indent="0" algn="l"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A store that is not strictly consistent.</a:t>
            </a: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9" t="48338" r="19241" b="42296"/>
          <a:stretch>
            <a:fillRect/>
          </a:stretch>
        </p:blipFill>
        <p:spPr bwMode="auto">
          <a:xfrm>
            <a:off x="115888" y="2846388"/>
            <a:ext cx="8832850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181877" y="1422400"/>
            <a:ext cx="88088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None/>
            </a:pPr>
            <a:r>
              <a:rPr lang="en-US" sz="2400" dirty="0">
                <a:solidFill>
                  <a:srgbClr val="FF6600"/>
                </a:solidFill>
              </a:rPr>
              <a:t>Any read on a data item x returns a value corresponding to the results </a:t>
            </a:r>
          </a:p>
          <a:p>
            <a:pPr algn="l">
              <a:spcBef>
                <a:spcPct val="0"/>
              </a:spcBef>
              <a:buClrTx/>
              <a:buNone/>
            </a:pPr>
            <a:r>
              <a:rPr lang="en-US" sz="2400" dirty="0">
                <a:solidFill>
                  <a:srgbClr val="FF6600"/>
                </a:solidFill>
              </a:rPr>
              <a:t>of the most recent write on x </a:t>
            </a:r>
          </a:p>
        </p:txBody>
      </p:sp>
    </p:spTree>
    <p:extLst>
      <p:ext uri="{BB962C8B-B14F-4D97-AF65-F5344CB8AC3E}">
        <p14:creationId xmlns:p14="http://schemas.microsoft.com/office/powerpoint/2010/main" val="333884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5341938"/>
            <a:ext cx="6705600" cy="838200"/>
          </a:xfrm>
        </p:spPr>
        <p:txBody>
          <a:bodyPr>
            <a:normAutofit/>
          </a:bodyPr>
          <a:lstStyle/>
          <a:p>
            <a:pPr marL="609600" indent="-609600" algn="l" eaLnBrk="1" hangingPunct="1">
              <a:lnSpc>
                <a:spcPct val="90000"/>
              </a:lnSpc>
              <a:buFontTx/>
              <a:buAutoNum type="alphaL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sequentially consistent data store.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lphaL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data store that is not sequentially consistent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8" t="47885" r="19241" b="42447"/>
          <a:stretch>
            <a:fillRect/>
          </a:stretch>
        </p:blipFill>
        <p:spPr bwMode="auto">
          <a:xfrm>
            <a:off x="156964" y="3174346"/>
            <a:ext cx="8836025" cy="21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415000" y="1447800"/>
            <a:ext cx="857798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dirty="0">
                <a:solidFill>
                  <a:srgbClr val="FF6600"/>
                </a:solidFill>
              </a:rPr>
              <a:t>The result of any execution is the same as </a:t>
            </a:r>
            <a:r>
              <a:rPr lang="en-US" sz="2400" dirty="0" smtClean="0">
                <a:solidFill>
                  <a:srgbClr val="FF6600"/>
                </a:solidFill>
              </a:rPr>
              <a:t>if,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dirty="0" smtClean="0">
                <a:solidFill>
                  <a:srgbClr val="FF6600"/>
                </a:solidFill>
              </a:rPr>
              <a:t>The </a:t>
            </a:r>
            <a:r>
              <a:rPr lang="en-US" sz="2400" dirty="0">
                <a:solidFill>
                  <a:srgbClr val="FF6600"/>
                </a:solidFill>
              </a:rPr>
              <a:t>read and the write </a:t>
            </a:r>
            <a:r>
              <a:rPr lang="en-US" sz="2400" dirty="0" smtClean="0">
                <a:solidFill>
                  <a:srgbClr val="FF6600"/>
                </a:solidFill>
              </a:rPr>
              <a:t>Operations </a:t>
            </a:r>
            <a:r>
              <a:rPr lang="en-US" sz="2400" dirty="0">
                <a:solidFill>
                  <a:srgbClr val="FF6600"/>
                </a:solidFill>
              </a:rPr>
              <a:t>by all processes on the data store </a:t>
            </a:r>
            <a:endParaRPr lang="en-US" sz="2400" dirty="0" smtClean="0">
              <a:solidFill>
                <a:srgbClr val="FF6600"/>
              </a:solidFill>
            </a:endParaRP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dirty="0" smtClean="0">
                <a:solidFill>
                  <a:srgbClr val="FF6600"/>
                </a:solidFill>
              </a:rPr>
              <a:t>were </a:t>
            </a:r>
            <a:r>
              <a:rPr lang="en-US" sz="2400" dirty="0">
                <a:solidFill>
                  <a:srgbClr val="FF6600"/>
                </a:solidFill>
              </a:rPr>
              <a:t>executed in some </a:t>
            </a:r>
            <a:r>
              <a:rPr lang="en-US" sz="2400" dirty="0" smtClean="0">
                <a:solidFill>
                  <a:srgbClr val="FF6600"/>
                </a:solidFill>
              </a:rPr>
              <a:t>Sequential </a:t>
            </a:r>
            <a:r>
              <a:rPr lang="en-US" sz="2400" dirty="0">
                <a:solidFill>
                  <a:srgbClr val="FF6600"/>
                </a:solidFill>
              </a:rPr>
              <a:t>order and the operations of each </a:t>
            </a:r>
            <a:endParaRPr lang="en-US" sz="2400" dirty="0" smtClean="0">
              <a:solidFill>
                <a:srgbClr val="FF6600"/>
              </a:solidFill>
            </a:endParaRP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dirty="0" smtClean="0">
                <a:solidFill>
                  <a:srgbClr val="FF6600"/>
                </a:solidFill>
              </a:rPr>
              <a:t>individual </a:t>
            </a:r>
            <a:r>
              <a:rPr lang="en-US" sz="2400" dirty="0">
                <a:solidFill>
                  <a:srgbClr val="FF6600"/>
                </a:solidFill>
              </a:rPr>
              <a:t>process </a:t>
            </a:r>
            <a:r>
              <a:rPr lang="en-US" sz="2400" dirty="0" smtClean="0">
                <a:solidFill>
                  <a:srgbClr val="FF6600"/>
                </a:solidFill>
              </a:rPr>
              <a:t>appear in </a:t>
            </a:r>
            <a:r>
              <a:rPr lang="en-US" sz="2400" dirty="0">
                <a:solidFill>
                  <a:srgbClr val="FF6600"/>
                </a:solidFill>
              </a:rPr>
              <a:t>this sequence in the order specified by </a:t>
            </a:r>
            <a:endParaRPr lang="en-US" sz="2400" dirty="0" smtClean="0">
              <a:solidFill>
                <a:srgbClr val="FF6600"/>
              </a:solidFill>
            </a:endParaRP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dirty="0" smtClean="0">
                <a:solidFill>
                  <a:srgbClr val="FF6600"/>
                </a:solidFill>
              </a:rPr>
              <a:t>its </a:t>
            </a:r>
            <a:r>
              <a:rPr lang="en-US" sz="2400" dirty="0">
                <a:solidFill>
                  <a:srgbClr val="FF6600"/>
                </a:solidFill>
              </a:rPr>
              <a:t>program.  </a:t>
            </a:r>
          </a:p>
        </p:txBody>
      </p:sp>
    </p:spTree>
    <p:extLst>
      <p:ext uri="{BB962C8B-B14F-4D97-AF65-F5344CB8AC3E}">
        <p14:creationId xmlns:p14="http://schemas.microsoft.com/office/powerpoint/2010/main" val="32950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304800"/>
            <a:ext cx="8153400" cy="99060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Linearizability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Text Box 58"/>
          <p:cNvSpPr txBox="1">
            <a:spLocks noChangeArrowheads="1"/>
          </p:cNvSpPr>
          <p:nvPr/>
        </p:nvSpPr>
        <p:spPr bwMode="auto">
          <a:xfrm>
            <a:off x="212725" y="2449513"/>
            <a:ext cx="872331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None/>
            </a:pPr>
            <a:r>
              <a:rPr lang="en-US" sz="2400" dirty="0">
                <a:solidFill>
                  <a:srgbClr val="FF6600"/>
                </a:solidFill>
              </a:rPr>
              <a:t>The result of any execution is the same as if the read and the write </a:t>
            </a:r>
          </a:p>
          <a:p>
            <a:pPr algn="l">
              <a:spcBef>
                <a:spcPct val="0"/>
              </a:spcBef>
              <a:buClrTx/>
              <a:buNone/>
            </a:pPr>
            <a:r>
              <a:rPr lang="en-US" sz="2400" dirty="0">
                <a:solidFill>
                  <a:srgbClr val="FF6600"/>
                </a:solidFill>
              </a:rPr>
              <a:t>Operations by all processes on the data store were executed in some </a:t>
            </a:r>
          </a:p>
          <a:p>
            <a:pPr algn="l">
              <a:spcBef>
                <a:spcPct val="0"/>
              </a:spcBef>
              <a:buClrTx/>
              <a:buNone/>
            </a:pPr>
            <a:r>
              <a:rPr lang="en-US" sz="2400" dirty="0">
                <a:solidFill>
                  <a:srgbClr val="FF6600"/>
                </a:solidFill>
              </a:rPr>
              <a:t>Sequential order and the operations of each individual process appear </a:t>
            </a:r>
          </a:p>
          <a:p>
            <a:pPr algn="l">
              <a:spcBef>
                <a:spcPct val="0"/>
              </a:spcBef>
              <a:buClrTx/>
              <a:buNone/>
            </a:pPr>
            <a:r>
              <a:rPr lang="en-US" sz="2400" dirty="0">
                <a:solidFill>
                  <a:srgbClr val="FF6600"/>
                </a:solidFill>
              </a:rPr>
              <a:t>in this sequence in the order specified by its program.  </a:t>
            </a:r>
          </a:p>
          <a:p>
            <a:pPr algn="l">
              <a:spcBef>
                <a:spcPct val="0"/>
              </a:spcBef>
              <a:buClrTx/>
              <a:buNone/>
            </a:pPr>
            <a:r>
              <a:rPr lang="en-US" sz="2400" dirty="0">
                <a:solidFill>
                  <a:srgbClr val="FF6600"/>
                </a:solidFill>
              </a:rPr>
              <a:t>In addition, if </a:t>
            </a:r>
            <a:r>
              <a:rPr lang="en-US" sz="2400" dirty="0" err="1">
                <a:solidFill>
                  <a:srgbClr val="FF6600"/>
                </a:solidFill>
              </a:rPr>
              <a:t>ts</a:t>
            </a:r>
            <a:r>
              <a:rPr lang="en-US" sz="2400" dirty="0">
                <a:solidFill>
                  <a:srgbClr val="FF6600"/>
                </a:solidFill>
              </a:rPr>
              <a:t> OP1(x) &lt; </a:t>
            </a:r>
            <a:r>
              <a:rPr lang="en-US" sz="2400" dirty="0" err="1">
                <a:solidFill>
                  <a:srgbClr val="FF6600"/>
                </a:solidFill>
              </a:rPr>
              <a:t>ts</a:t>
            </a:r>
            <a:r>
              <a:rPr lang="en-US" sz="2400" dirty="0">
                <a:solidFill>
                  <a:srgbClr val="FF6600"/>
                </a:solidFill>
              </a:rPr>
              <a:t> OP2(y), then operation OP1(x) should </a:t>
            </a:r>
          </a:p>
          <a:p>
            <a:pPr algn="l">
              <a:spcBef>
                <a:spcPct val="0"/>
              </a:spcBef>
              <a:buClrTx/>
              <a:buNone/>
            </a:pPr>
            <a:r>
              <a:rPr lang="en-US" sz="2400" dirty="0">
                <a:solidFill>
                  <a:srgbClr val="FF6600"/>
                </a:solidFill>
              </a:rPr>
              <a:t>Precede OP(y) in this sequence.</a:t>
            </a:r>
          </a:p>
        </p:txBody>
      </p:sp>
    </p:spTree>
    <p:extLst>
      <p:ext uri="{BB962C8B-B14F-4D97-AF65-F5344CB8AC3E}">
        <p14:creationId xmlns:p14="http://schemas.microsoft.com/office/powerpoint/2010/main" val="21059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848" y="1600200"/>
            <a:ext cx="8458200" cy="4953000"/>
          </a:xfrm>
        </p:spPr>
        <p:txBody>
          <a:bodyPr/>
          <a:lstStyle/>
          <a:p>
            <a:pPr algn="l" eaLnBrk="1" hangingPunct="1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condition: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6600"/>
                </a:solidFill>
                <a:latin typeface="Times New Roman" panose="02020603050405020304" pitchFamily="18" charset="0"/>
              </a:rPr>
              <a:t>Writes that are potentially casually related must be seen by all processes in the same order.  </a:t>
            </a:r>
            <a:endParaRPr lang="en-US" sz="2400" dirty="0" smtClean="0">
              <a:solidFill>
                <a:srgbClr val="FF66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6600"/>
                </a:solidFill>
                <a:latin typeface="Times New Roman" panose="02020603050405020304" pitchFamily="18" charset="0"/>
              </a:rPr>
              <a:t>Concurrent </a:t>
            </a:r>
            <a:r>
              <a:rPr lang="en-US" sz="2400" dirty="0">
                <a:solidFill>
                  <a:srgbClr val="FF6600"/>
                </a:solidFill>
                <a:latin typeface="Times New Roman" panose="02020603050405020304" pitchFamily="18" charset="0"/>
              </a:rPr>
              <a:t>writes may be seen in a different order on different machines.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0" t="49245" r="28648" b="42749"/>
          <a:stretch>
            <a:fillRect/>
          </a:stretch>
        </p:blipFill>
        <p:spPr bwMode="auto">
          <a:xfrm>
            <a:off x="152400" y="3581400"/>
            <a:ext cx="826293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5410733"/>
            <a:ext cx="77724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sequence is allowed with a causally-consistent store, b</a:t>
            </a:r>
            <a:r>
              <a:rPr lang="en-US" dirty="0"/>
              <a:t>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with sequentially or strictly consistent store.</a:t>
            </a:r>
          </a:p>
        </p:txBody>
      </p:sp>
    </p:spTree>
    <p:extLst>
      <p:ext uri="{BB962C8B-B14F-4D97-AF65-F5344CB8AC3E}">
        <p14:creationId xmlns:p14="http://schemas.microsoft.com/office/powerpoint/2010/main" val="13688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spect="1" noChangeArrowheads="1"/>
          </p:cNvSpPr>
          <p:nvPr>
            <p:ph type="title"/>
          </p:nvPr>
        </p:nvSpPr>
        <p:spPr>
          <a:xfrm>
            <a:off x="76200" y="142082"/>
            <a:ext cx="81534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5410200"/>
            <a:ext cx="8077200" cy="838200"/>
          </a:xfrm>
        </p:spPr>
        <p:txBody>
          <a:bodyPr>
            <a:normAutofit/>
          </a:bodyPr>
          <a:lstStyle/>
          <a:p>
            <a:pPr marL="609600" indent="-609600" algn="l" eaLnBrk="1" hangingPunct="1">
              <a:lnSpc>
                <a:spcPct val="90000"/>
              </a:lnSpc>
              <a:buFontTx/>
              <a:buAutoNum type="alphaL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violation of a casually-consistent store.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lphaL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correct sequence of events in a casually-consistent store.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5" t="48489" r="48531" b="43655"/>
          <a:stretch>
            <a:fillRect/>
          </a:stretch>
        </p:blipFill>
        <p:spPr bwMode="auto">
          <a:xfrm>
            <a:off x="1804988" y="1263650"/>
            <a:ext cx="57054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0" t="48489" r="11545" b="43655"/>
          <a:stretch>
            <a:fillRect/>
          </a:stretch>
        </p:blipFill>
        <p:spPr bwMode="auto">
          <a:xfrm>
            <a:off x="1447800" y="3167063"/>
            <a:ext cx="65055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9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1206</Words>
  <Application>Microsoft Office PowerPoint</Application>
  <PresentationFormat>On-screen Show (4:3)</PresentationFormat>
  <Paragraphs>125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PMingLiU</vt:lpstr>
      <vt:lpstr>Times New Roman</vt:lpstr>
      <vt:lpstr>Tw Cen MT</vt:lpstr>
      <vt:lpstr>Wingdings</vt:lpstr>
      <vt:lpstr>Wingdings 2</vt:lpstr>
      <vt:lpstr>Median</vt:lpstr>
      <vt:lpstr>CONSISTENCY AND REPLICATION  </vt:lpstr>
      <vt:lpstr>Data-Centric Consistency Models</vt:lpstr>
      <vt:lpstr>Evolution of Consistency Models </vt:lpstr>
      <vt:lpstr>Design and Implementation issues of DSM </vt:lpstr>
      <vt:lpstr>Strict Consistency</vt:lpstr>
      <vt:lpstr>Sequential Consistency</vt:lpstr>
      <vt:lpstr>Linearizability Consistency</vt:lpstr>
      <vt:lpstr>Causal Consistency</vt:lpstr>
      <vt:lpstr>Example</vt:lpstr>
      <vt:lpstr>FIFO Consistency / Pipelined RAM </vt:lpstr>
      <vt:lpstr>Weak Consistency </vt:lpstr>
      <vt:lpstr>Example</vt:lpstr>
      <vt:lpstr>Release Consistency</vt:lpstr>
      <vt:lpstr>Example</vt:lpstr>
      <vt:lpstr>Entry Consistency </vt:lpstr>
      <vt:lpstr>Example</vt:lpstr>
      <vt:lpstr>Summary of Consistency Models</vt:lpstr>
      <vt:lpstr>Eventual Consistency</vt:lpstr>
      <vt:lpstr>Monotonic Reads</vt:lpstr>
      <vt:lpstr>Monotonic Writes</vt:lpstr>
      <vt:lpstr>Read Your Writes</vt:lpstr>
      <vt:lpstr>Writes Follow Reads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File system</dc:title>
  <dc:creator>ADMIN</dc:creator>
  <cp:lastModifiedBy>Admin</cp:lastModifiedBy>
  <cp:revision>113</cp:revision>
  <dcterms:created xsi:type="dcterms:W3CDTF">2006-08-16T00:00:00Z</dcterms:created>
  <dcterms:modified xsi:type="dcterms:W3CDTF">2020-04-19T17:49:39Z</dcterms:modified>
</cp:coreProperties>
</file>