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7" r:id="rId11"/>
    <p:sldId id="265" r:id="rId12"/>
    <p:sldId id="303" r:id="rId13"/>
    <p:sldId id="283" r:id="rId14"/>
    <p:sldId id="266" r:id="rId15"/>
    <p:sldId id="285" r:id="rId16"/>
    <p:sldId id="284" r:id="rId17"/>
    <p:sldId id="286" r:id="rId18"/>
    <p:sldId id="289" r:id="rId19"/>
    <p:sldId id="268" r:id="rId20"/>
    <p:sldId id="269" r:id="rId21"/>
    <p:sldId id="292" r:id="rId22"/>
    <p:sldId id="270" r:id="rId23"/>
    <p:sldId id="296" r:id="rId24"/>
    <p:sldId id="271" r:id="rId25"/>
    <p:sldId id="272" r:id="rId26"/>
    <p:sldId id="273" r:id="rId27"/>
    <p:sldId id="293" r:id="rId28"/>
    <p:sldId id="274" r:id="rId29"/>
    <p:sldId id="275" r:id="rId30"/>
    <p:sldId id="276" r:id="rId31"/>
    <p:sldId id="277" r:id="rId32"/>
    <p:sldId id="294" r:id="rId33"/>
    <p:sldId id="278" r:id="rId34"/>
    <p:sldId id="279" r:id="rId35"/>
    <p:sldId id="297" r:id="rId36"/>
    <p:sldId id="298" r:id="rId37"/>
    <p:sldId id="299" r:id="rId38"/>
    <p:sldId id="300" r:id="rId39"/>
    <p:sldId id="301" r:id="rId40"/>
    <p:sldId id="30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3/31/2016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3/31/2016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3/31/2016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3/31/2016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3/31/2016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2895600"/>
            <a:ext cx="7543800" cy="1447800"/>
          </a:xfrm>
        </p:spPr>
        <p:txBody>
          <a:bodyPr>
            <a:normAutofit fontScale="90000"/>
          </a:bodyPr>
          <a:lstStyle/>
          <a:p>
            <a:r>
              <a:rPr lang="en-US" dirty="0" smtClean="0">
                <a:latin typeface="Times New Roman" pitchFamily="18" charset="0"/>
                <a:cs typeface="Times New Roman" pitchFamily="18" charset="0"/>
              </a:rPr>
              <a:t>Distributed File system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Objective</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en-US" sz="2200" cap="none" smtClean="0">
                <a:latin typeface="Times New Roman" pitchFamily="18" charset="0"/>
                <a:cs typeface="Times New Roman" pitchFamily="18" charset="0"/>
              </a:rPr>
              <a:t>To </a:t>
            </a:r>
            <a:r>
              <a:rPr lang="en-US" sz="2200" cap="none" dirty="0" smtClean="0">
                <a:latin typeface="Times New Roman" pitchFamily="18" charset="0"/>
                <a:cs typeface="Times New Roman" pitchFamily="18" charset="0"/>
              </a:rPr>
              <a:t>explain the approaches for designing a file system</a:t>
            </a:r>
            <a:r>
              <a:rPr lang="en-US" sz="1600" cap="none" dirty="0" smtClean="0">
                <a:latin typeface="Times New Roman" pitchFamily="18" charset="0"/>
                <a:cs typeface="Times New Roman" pitchFamily="18" charset="0"/>
              </a:rPr>
              <a:t/>
            </a:r>
            <a:br>
              <a:rPr lang="en-US" sz="1600" cap="none"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Outcome</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en-US" sz="2200" cap="none" smtClean="0">
                <a:latin typeface="Times New Roman" pitchFamily="18" charset="0"/>
                <a:cs typeface="Times New Roman" pitchFamily="18" charset="0"/>
              </a:rPr>
              <a:t>Able </a:t>
            </a:r>
            <a:r>
              <a:rPr lang="en-US" sz="2200" cap="none" dirty="0" smtClean="0">
                <a:latin typeface="Times New Roman" pitchFamily="18" charset="0"/>
                <a:cs typeface="Times New Roman" pitchFamily="18" charset="0"/>
              </a:rPr>
              <a:t>to discuss different types of file system and approaches used for designing them</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sz="quarter" idx="1"/>
          </p:nvPr>
        </p:nvSpPr>
        <p:spPr>
          <a:xfrm>
            <a:off x="152400" y="1600200"/>
            <a:ext cx="8613648" cy="4800600"/>
          </a:xfrm>
        </p:spPr>
        <p:txBody>
          <a:bodyPr>
            <a:normAutofit/>
          </a:bodyPr>
          <a:lstStyle/>
          <a:p>
            <a:pPr>
              <a:buNone/>
            </a:pPr>
            <a:r>
              <a:rPr lang="en-US" sz="2000" dirty="0" smtClean="0">
                <a:solidFill>
                  <a:srgbClr val="FF0000"/>
                </a:solidFill>
                <a:latin typeface="Times New Roman" pitchFamily="18" charset="0"/>
                <a:cs typeface="Times New Roman" pitchFamily="18" charset="0"/>
              </a:rPr>
              <a:t>2. Mutable and immutable files:</a:t>
            </a:r>
          </a:p>
          <a:p>
            <a:pPr>
              <a:buFont typeface="Wingdings" pitchFamily="2" charset="2"/>
              <a:buChar char="Ø"/>
            </a:pPr>
            <a:r>
              <a:rPr lang="en-US" sz="2000" dirty="0" smtClean="0">
                <a:latin typeface="Times New Roman" pitchFamily="18" charset="0"/>
                <a:cs typeface="Times New Roman" pitchFamily="18" charset="0"/>
              </a:rPr>
              <a:t>Based on the modifiability criteria, files are of two types, mutable and immutable. </a:t>
            </a:r>
          </a:p>
          <a:p>
            <a:pPr>
              <a:buFont typeface="Wingdings" pitchFamily="2" charset="2"/>
              <a:buChar char="Ø"/>
            </a:pPr>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update performed on a file overwrites its old contents to produce the new contents</a:t>
            </a:r>
            <a:r>
              <a:rPr lang="en-US" sz="2000" dirty="0" smtClean="0">
                <a:latin typeface="Times New Roman" pitchFamily="18" charset="0"/>
                <a:cs typeface="Times New Roman" pitchFamily="18" charset="0"/>
              </a:rPr>
              <a:t>.(ex. Unix and MSDOS)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In the immutable model, </a:t>
            </a:r>
            <a:r>
              <a:rPr lang="en-US" sz="2000" b="1" dirty="0" smtClean="0">
                <a:latin typeface="Times New Roman" pitchFamily="18" charset="0"/>
                <a:cs typeface="Times New Roman" pitchFamily="18" charset="0"/>
              </a:rPr>
              <a:t>rather than updating the same file, a new version of the file is created each time </a:t>
            </a:r>
            <a:r>
              <a:rPr lang="en-US" sz="2000" dirty="0" smtClean="0">
                <a:latin typeface="Times New Roman" pitchFamily="18" charset="0"/>
                <a:cs typeface="Times New Roman" pitchFamily="18" charset="0"/>
              </a:rPr>
              <a:t>a change is made to the file contents and the old version is retained unchanged. </a:t>
            </a:r>
          </a:p>
          <a:p>
            <a:pPr>
              <a:buFont typeface="Wingdings" pitchFamily="2" charset="2"/>
              <a:buChar char="Ø"/>
            </a:pPr>
            <a:r>
              <a:rPr lang="en-US" sz="2000" dirty="0" smtClean="0">
                <a:latin typeface="Times New Roman" pitchFamily="18" charset="0"/>
                <a:cs typeface="Times New Roman" pitchFamily="18" charset="0"/>
              </a:rPr>
              <a:t>The problems in this model are </a:t>
            </a:r>
            <a:r>
              <a:rPr lang="en-US" sz="2000" b="1" dirty="0" smtClean="0">
                <a:latin typeface="Times New Roman" pitchFamily="18" charset="0"/>
                <a:cs typeface="Times New Roman" pitchFamily="18" charset="0"/>
              </a:rPr>
              <a:t>increased use of disk space and increased disk activity.</a:t>
            </a:r>
          </a:p>
          <a:p>
            <a:pPr marL="320040" lvl="1" indent="-320040">
              <a:spcBef>
                <a:spcPts val="700"/>
              </a:spcBef>
              <a:buClr>
                <a:schemeClr val="accent2"/>
              </a:buClr>
              <a:buSzPct val="60000"/>
              <a:buFont typeface="Wingdings" pitchFamily="2" charset="2"/>
              <a:buChar char="Ø"/>
            </a:pPr>
            <a:r>
              <a:rPr lang="en-US" sz="2000" dirty="0" smtClean="0">
                <a:latin typeface="Times New Roman" pitchFamily="18" charset="0"/>
                <a:cs typeface="Times New Roman" pitchFamily="18" charset="0"/>
              </a:rPr>
              <a:t>(ex. Cedar File System)</a:t>
            </a:r>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File Accessing Models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524000"/>
            <a:ext cx="8610600" cy="5334000"/>
          </a:xfrm>
        </p:spPr>
        <p:txBody>
          <a:bodyPr>
            <a:normAutofit/>
          </a:bodyPr>
          <a:lstStyle/>
          <a:p>
            <a:pPr>
              <a:buNone/>
            </a:pPr>
            <a:r>
              <a:rPr lang="en-US" sz="2000" dirty="0" smtClean="0">
                <a:latin typeface="Times New Roman" pitchFamily="18" charset="0"/>
                <a:cs typeface="Times New Roman" pitchFamily="18" charset="0"/>
              </a:rPr>
              <a:t>Depends on the method used for accessing remote files and the unit of data access.</a:t>
            </a:r>
          </a:p>
          <a:p>
            <a:pPr>
              <a:buNone/>
            </a:pPr>
            <a:r>
              <a:rPr lang="en-US" sz="2000" dirty="0" smtClean="0">
                <a:latin typeface="Times New Roman" pitchFamily="18" charset="0"/>
                <a:cs typeface="Times New Roman" pitchFamily="18" charset="0"/>
              </a:rPr>
              <a:t> </a:t>
            </a:r>
          </a:p>
          <a:p>
            <a:pPr>
              <a:buNone/>
            </a:pPr>
            <a:r>
              <a:rPr lang="en-US" sz="2000" dirty="0" smtClean="0">
                <a:solidFill>
                  <a:srgbClr val="FF0000"/>
                </a:solidFill>
                <a:latin typeface="Times New Roman" pitchFamily="18" charset="0"/>
                <a:cs typeface="Times New Roman" pitchFamily="18" charset="0"/>
              </a:rPr>
              <a:t>1. Accessing remote files</a:t>
            </a:r>
          </a:p>
          <a:p>
            <a:pPr>
              <a:buNone/>
            </a:pPr>
            <a:r>
              <a:rPr lang="en-US" sz="2000" dirty="0" smtClean="0">
                <a:latin typeface="Times New Roman" pitchFamily="18" charset="0"/>
                <a:cs typeface="Times New Roman" pitchFamily="18" charset="0"/>
              </a:rPr>
              <a:t>A distributed file system may use one of the following models to service a clients file access request when the accessed file is remote:</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 </a:t>
            </a:r>
            <a:r>
              <a:rPr lang="en-US" sz="2000" dirty="0" smtClean="0">
                <a:solidFill>
                  <a:srgbClr val="FF0000"/>
                </a:solidFill>
                <a:latin typeface="Times New Roman" pitchFamily="18" charset="0"/>
                <a:cs typeface="Times New Roman" pitchFamily="18" charset="0"/>
              </a:rPr>
              <a:t>Remote service model</a:t>
            </a:r>
          </a:p>
          <a:p>
            <a:pPr>
              <a:buFont typeface="Wingdings" pitchFamily="2" charset="2"/>
              <a:buChar char="Ø"/>
            </a:pPr>
            <a:r>
              <a:rPr lang="en-US" sz="2000" dirty="0" smtClean="0">
                <a:latin typeface="Times New Roman" pitchFamily="18" charset="0"/>
                <a:cs typeface="Times New Roman" pitchFamily="18" charset="0"/>
              </a:rPr>
              <a:t>Processing of a clients request is performed at the </a:t>
            </a:r>
            <a:r>
              <a:rPr lang="en-US" sz="2000" b="1" dirty="0" smtClean="0">
                <a:latin typeface="Times New Roman" pitchFamily="18" charset="0"/>
                <a:cs typeface="Times New Roman" pitchFamily="18" charset="0"/>
              </a:rPr>
              <a:t>servers node. </a:t>
            </a:r>
          </a:p>
          <a:p>
            <a:pPr>
              <a:buFont typeface="Wingdings" pitchFamily="2" charset="2"/>
              <a:buChar char="Ø"/>
            </a:pPr>
            <a:r>
              <a:rPr lang="en-US" sz="2000" dirty="0" smtClean="0">
                <a:latin typeface="Times New Roman" pitchFamily="18" charset="0"/>
                <a:cs typeface="Times New Roman" pitchFamily="18" charset="0"/>
              </a:rPr>
              <a:t>The clients request for file access is delivered </a:t>
            </a:r>
            <a:r>
              <a:rPr lang="en-US" sz="2000" b="1" dirty="0" smtClean="0">
                <a:latin typeface="Times New Roman" pitchFamily="18" charset="0"/>
                <a:cs typeface="Times New Roman" pitchFamily="18" charset="0"/>
              </a:rPr>
              <a:t>across the network as a message to the server</a:t>
            </a:r>
            <a:r>
              <a:rPr lang="en-US" sz="2000" dirty="0" smtClean="0">
                <a:latin typeface="Times New Roman" pitchFamily="18" charset="0"/>
                <a:cs typeface="Times New Roman" pitchFamily="18" charset="0"/>
              </a:rPr>
              <a:t>, the server machine performs the access request, and the result is sent to the client. </a:t>
            </a:r>
          </a:p>
          <a:p>
            <a:pPr>
              <a:buFont typeface="Wingdings" pitchFamily="2" charset="2"/>
              <a:buChar char="Ø"/>
            </a:pPr>
            <a:r>
              <a:rPr lang="en-US" sz="2000" dirty="0" smtClean="0">
                <a:latin typeface="Times New Roman" pitchFamily="18" charset="0"/>
                <a:cs typeface="Times New Roman" pitchFamily="18" charset="0"/>
              </a:rPr>
              <a:t>Need to </a:t>
            </a:r>
            <a:r>
              <a:rPr lang="en-US" sz="2000" b="1" dirty="0" smtClean="0">
                <a:latin typeface="Times New Roman" pitchFamily="18" charset="0"/>
                <a:cs typeface="Times New Roman" pitchFamily="18" charset="0"/>
              </a:rPr>
              <a:t>minimize the number of messages sent </a:t>
            </a:r>
            <a:r>
              <a:rPr lang="en-US" sz="2000" dirty="0" smtClean="0">
                <a:latin typeface="Times New Roman" pitchFamily="18" charset="0"/>
                <a:cs typeface="Times New Roman" pitchFamily="18" charset="0"/>
              </a:rPr>
              <a:t>and the overhead per message.</a:t>
            </a:r>
          </a:p>
          <a:p>
            <a:pPr>
              <a:buNone/>
            </a:pP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a:bodyPr>
          <a:lstStyle/>
          <a:p>
            <a:r>
              <a:rPr lang="en-US" sz="3600" dirty="0" smtClean="0">
                <a:latin typeface="Times New Roman" pitchFamily="18" charset="0"/>
                <a:cs typeface="Times New Roman" pitchFamily="18" charset="0"/>
              </a:rPr>
              <a:t>File Accessing Models</a:t>
            </a:r>
            <a:endParaRPr lang="en-US" sz="3600" dirty="0"/>
          </a:p>
        </p:txBody>
      </p:sp>
      <p:sp>
        <p:nvSpPr>
          <p:cNvPr id="3" name="Content Placeholder 2"/>
          <p:cNvSpPr>
            <a:spLocks noGrp="1"/>
          </p:cNvSpPr>
          <p:nvPr>
            <p:ph sz="quarter" idx="1"/>
          </p:nvPr>
        </p:nvSpPr>
        <p:spPr>
          <a:xfrm>
            <a:off x="304800" y="1600200"/>
            <a:ext cx="8461248" cy="4495800"/>
          </a:xfrm>
        </p:spPr>
        <p:txBody>
          <a:bodyPr>
            <a:normAutofit fontScale="25000" lnSpcReduction="20000"/>
          </a:bodyPr>
          <a:lstStyle/>
          <a:p>
            <a:pPr>
              <a:buNone/>
            </a:pPr>
            <a:r>
              <a:rPr lang="en-US" sz="8000" dirty="0" smtClean="0">
                <a:latin typeface="Times New Roman" pitchFamily="18" charset="0"/>
                <a:cs typeface="Times New Roman" pitchFamily="18" charset="0"/>
              </a:rPr>
              <a:t>b. </a:t>
            </a:r>
            <a:r>
              <a:rPr lang="en-US" sz="8000" dirty="0" smtClean="0">
                <a:solidFill>
                  <a:srgbClr val="FF0000"/>
                </a:solidFill>
                <a:latin typeface="Times New Roman" pitchFamily="18" charset="0"/>
                <a:cs typeface="Times New Roman" pitchFamily="18" charset="0"/>
              </a:rPr>
              <a:t>Data-caching model</a:t>
            </a:r>
          </a:p>
          <a:p>
            <a:pPr>
              <a:buFont typeface="Wingdings" pitchFamily="2" charset="2"/>
              <a:buChar char="Ø"/>
            </a:pPr>
            <a:r>
              <a:rPr lang="en-US" sz="8000" dirty="0" smtClean="0">
                <a:latin typeface="Times New Roman" pitchFamily="18" charset="0"/>
                <a:cs typeface="Times New Roman" pitchFamily="18" charset="0"/>
              </a:rPr>
              <a:t>This model attempts to </a:t>
            </a:r>
            <a:r>
              <a:rPr lang="en-US" sz="8000" b="1" dirty="0" smtClean="0">
                <a:solidFill>
                  <a:srgbClr val="FF0000"/>
                </a:solidFill>
                <a:latin typeface="Times New Roman" pitchFamily="18" charset="0"/>
                <a:cs typeface="Times New Roman" pitchFamily="18" charset="0"/>
              </a:rPr>
              <a:t>reduce the network traffic </a:t>
            </a:r>
            <a:r>
              <a:rPr lang="en-US" sz="8000" dirty="0" smtClean="0">
                <a:latin typeface="Times New Roman" pitchFamily="18" charset="0"/>
                <a:cs typeface="Times New Roman" pitchFamily="18" charset="0"/>
              </a:rPr>
              <a:t>of the previous model </a:t>
            </a:r>
            <a:r>
              <a:rPr lang="en-US" sz="8000" b="1" dirty="0" smtClean="0">
                <a:latin typeface="Times New Roman" pitchFamily="18" charset="0"/>
                <a:cs typeface="Times New Roman" pitchFamily="18" charset="0"/>
              </a:rPr>
              <a:t>by caching the data obtained from the server node. </a:t>
            </a:r>
          </a:p>
          <a:p>
            <a:pPr>
              <a:buFont typeface="Wingdings" pitchFamily="2" charset="2"/>
              <a:buChar char="Ø"/>
            </a:pPr>
            <a:endParaRPr lang="en-US" sz="8000" b="1"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This takes advantage of the </a:t>
            </a:r>
            <a:r>
              <a:rPr lang="en-US" sz="8000" b="1" dirty="0" smtClean="0">
                <a:solidFill>
                  <a:srgbClr val="FF0000"/>
                </a:solidFill>
                <a:latin typeface="Times New Roman" pitchFamily="18" charset="0"/>
                <a:cs typeface="Times New Roman" pitchFamily="18" charset="0"/>
              </a:rPr>
              <a:t>locality feature </a:t>
            </a:r>
            <a:r>
              <a:rPr lang="en-US" sz="8000" dirty="0" smtClean="0">
                <a:latin typeface="Times New Roman" pitchFamily="18" charset="0"/>
                <a:cs typeface="Times New Roman" pitchFamily="18" charset="0"/>
              </a:rPr>
              <a:t>of the found in file accesses.</a:t>
            </a:r>
          </a:p>
          <a:p>
            <a:pPr>
              <a:buNone/>
            </a:pPr>
            <a:r>
              <a:rPr lang="en-US" sz="8000" dirty="0" smtClean="0">
                <a:latin typeface="Times New Roman" pitchFamily="18" charset="0"/>
                <a:cs typeface="Times New Roman" pitchFamily="18" charset="0"/>
              </a:rPr>
              <a:t> </a:t>
            </a:r>
          </a:p>
          <a:p>
            <a:pPr>
              <a:buFont typeface="Wingdings" pitchFamily="2" charset="2"/>
              <a:buChar char="Ø"/>
            </a:pPr>
            <a:r>
              <a:rPr lang="en-US" sz="8000" dirty="0" smtClean="0">
                <a:latin typeface="Times New Roman" pitchFamily="18" charset="0"/>
                <a:cs typeface="Times New Roman" pitchFamily="18" charset="0"/>
              </a:rPr>
              <a:t>A replacement policy such as </a:t>
            </a:r>
            <a:r>
              <a:rPr lang="en-US" sz="8000" b="1" dirty="0" smtClean="0">
                <a:solidFill>
                  <a:srgbClr val="FF0000"/>
                </a:solidFill>
                <a:latin typeface="Times New Roman" pitchFamily="18" charset="0"/>
                <a:cs typeface="Times New Roman" pitchFamily="18" charset="0"/>
              </a:rPr>
              <a:t>LRU is used to keep the cache size bounded</a:t>
            </a:r>
            <a:r>
              <a:rPr lang="en-US" sz="8000" dirty="0" smtClean="0">
                <a:solidFill>
                  <a:srgbClr val="FF0000"/>
                </a:solidFill>
                <a:latin typeface="Times New Roman" pitchFamily="18" charset="0"/>
                <a:cs typeface="Times New Roman" pitchFamily="18" charset="0"/>
              </a:rPr>
              <a:t>. </a:t>
            </a:r>
          </a:p>
          <a:p>
            <a:pPr>
              <a:buFont typeface="Wingdings" pitchFamily="2" charset="2"/>
              <a:buChar char="Ø"/>
            </a:pPr>
            <a:endParaRPr lang="en-US" sz="8000"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While this model </a:t>
            </a:r>
            <a:r>
              <a:rPr lang="en-US" sz="8000" b="1" dirty="0" smtClean="0">
                <a:solidFill>
                  <a:srgbClr val="FF0000"/>
                </a:solidFill>
                <a:latin typeface="Times New Roman" pitchFamily="18" charset="0"/>
                <a:cs typeface="Times New Roman" pitchFamily="18" charset="0"/>
              </a:rPr>
              <a:t>reduces network traffic </a:t>
            </a:r>
            <a:r>
              <a:rPr lang="en-US" sz="8000" dirty="0" smtClean="0">
                <a:latin typeface="Times New Roman" pitchFamily="18" charset="0"/>
                <a:cs typeface="Times New Roman" pitchFamily="18" charset="0"/>
              </a:rPr>
              <a:t>it has to deal with the </a:t>
            </a:r>
            <a:r>
              <a:rPr lang="en-US" sz="8000" b="1" u="sng" dirty="0" smtClean="0">
                <a:latin typeface="Times New Roman" pitchFamily="18" charset="0"/>
                <a:cs typeface="Times New Roman" pitchFamily="18" charset="0"/>
              </a:rPr>
              <a:t>cache coherency problem</a:t>
            </a:r>
            <a:r>
              <a:rPr lang="en-US" sz="8000" b="1" dirty="0" smtClean="0">
                <a:latin typeface="Times New Roman" pitchFamily="18" charset="0"/>
                <a:cs typeface="Times New Roman" pitchFamily="18" charset="0"/>
              </a:rPr>
              <a:t> during </a:t>
            </a:r>
            <a:r>
              <a:rPr lang="en-US" sz="8000" b="1" i="1" dirty="0" smtClean="0">
                <a:latin typeface="Times New Roman" pitchFamily="18" charset="0"/>
                <a:cs typeface="Times New Roman" pitchFamily="18" charset="0"/>
              </a:rPr>
              <a:t>writes</a:t>
            </a:r>
            <a:r>
              <a:rPr lang="en-US" sz="8000" b="1" dirty="0" smtClean="0">
                <a:latin typeface="Times New Roman" pitchFamily="18" charset="0"/>
                <a:cs typeface="Times New Roman" pitchFamily="18" charset="0"/>
              </a:rPr>
              <a:t>, </a:t>
            </a:r>
          </a:p>
          <a:p>
            <a:pPr>
              <a:buFont typeface="Wingdings" pitchFamily="2" charset="2"/>
              <a:buChar char="Ø"/>
            </a:pPr>
            <a:endParaRPr lang="en-US" sz="8000" b="1"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Because the </a:t>
            </a:r>
            <a:r>
              <a:rPr lang="en-US" sz="8000" b="1" dirty="0" smtClean="0">
                <a:latin typeface="Times New Roman" pitchFamily="18" charset="0"/>
                <a:cs typeface="Times New Roman" pitchFamily="18" charset="0"/>
              </a:rPr>
              <a:t>local cached copy of the data needs to be updated</a:t>
            </a:r>
            <a:r>
              <a:rPr lang="en-US" sz="8000" dirty="0" smtClean="0">
                <a:latin typeface="Times New Roman" pitchFamily="18" charset="0"/>
                <a:cs typeface="Times New Roman" pitchFamily="18" charset="0"/>
              </a:rPr>
              <a:t>, the original file at the server node needs to be updated and copies in any other caches need to be updated.</a:t>
            </a:r>
          </a:p>
          <a:p>
            <a:pPr>
              <a:buNone/>
            </a:pPr>
            <a:r>
              <a:rPr lang="en-US" sz="8000" dirty="0" smtClean="0">
                <a:latin typeface="Times New Roman" pitchFamily="18" charset="0"/>
                <a:cs typeface="Times New Roman" pitchFamily="18" charset="0"/>
              </a:rPr>
              <a:t> </a:t>
            </a:r>
          </a:p>
          <a:p>
            <a:pPr>
              <a:buFont typeface="Wingdings" pitchFamily="2" charset="2"/>
              <a:buChar char="Ø"/>
            </a:pPr>
            <a:endParaRPr lang="en-US" sz="8000" dirty="0" smtClean="0">
              <a:latin typeface="Times New Roman" pitchFamily="18" charset="0"/>
              <a:cs typeface="Times New Roman" pitchFamily="18" charset="0"/>
            </a:endParaRPr>
          </a:p>
          <a:p>
            <a:pPr>
              <a:buNone/>
            </a:pPr>
            <a:r>
              <a:rPr lang="en-US" sz="8000" dirty="0" smtClean="0">
                <a:latin typeface="Times New Roman" pitchFamily="18" charset="0"/>
                <a:cs typeface="Times New Roman" pitchFamily="18" charset="0"/>
              </a:rPr>
              <a:t> </a:t>
            </a:r>
          </a:p>
          <a:p>
            <a:pPr>
              <a:buNone/>
            </a:pPr>
            <a:endParaRPr lang="en-US" sz="8000" dirty="0" smtClean="0">
              <a:latin typeface="Times New Roman" pitchFamily="18" charset="0"/>
              <a:cs typeface="Times New Roman" pitchFamily="18" charset="0"/>
            </a:endParaRPr>
          </a:p>
          <a:p>
            <a:pPr>
              <a:buNone/>
            </a:pPr>
            <a:r>
              <a:rPr lang="en-US" sz="8000" dirty="0" smtClean="0"/>
              <a:t> </a:t>
            </a:r>
          </a:p>
          <a:p>
            <a:pPr>
              <a:buNone/>
            </a:pPr>
            <a:r>
              <a:rPr lang="en-US" sz="8000"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228600" y="1600200"/>
            <a:ext cx="8763000" cy="4953000"/>
          </a:xfrm>
        </p:spPr>
        <p:txBody>
          <a:bodyPr>
            <a:noAutofit/>
          </a:bodyPr>
          <a:lstStyle/>
          <a:p>
            <a:pPr>
              <a:buNone/>
            </a:pPr>
            <a:r>
              <a:rPr lang="en-US" sz="2000" dirty="0" smtClean="0">
                <a:solidFill>
                  <a:srgbClr val="FF0000"/>
                </a:solidFill>
                <a:latin typeface="Times New Roman" pitchFamily="18" charset="0"/>
                <a:cs typeface="Times New Roman" pitchFamily="18" charset="0"/>
              </a:rPr>
              <a:t>Advantage of Data-caching model over the Remote service model:</a:t>
            </a:r>
          </a:p>
          <a:p>
            <a:pPr>
              <a:buNone/>
            </a:pP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data-caching model offers ,</a:t>
            </a:r>
          </a:p>
          <a:p>
            <a:pPr>
              <a:buFont typeface="Wingdings" pitchFamily="2" charset="2"/>
              <a:buChar char="Ø"/>
            </a:pPr>
            <a:r>
              <a:rPr lang="en-US" sz="2000" dirty="0" smtClean="0">
                <a:latin typeface="Times New Roman" pitchFamily="18" charset="0"/>
                <a:cs typeface="Times New Roman" pitchFamily="18" charset="0"/>
              </a:rPr>
              <a:t>Possibility of </a:t>
            </a:r>
            <a:r>
              <a:rPr lang="en-US" sz="2000" b="1" dirty="0" smtClean="0">
                <a:latin typeface="Times New Roman" pitchFamily="18" charset="0"/>
                <a:cs typeface="Times New Roman" pitchFamily="18" charset="0"/>
              </a:rPr>
              <a:t>increased performance </a:t>
            </a:r>
          </a:p>
          <a:p>
            <a:pPr>
              <a:buFont typeface="Wingdings" pitchFamily="2" charset="2"/>
              <a:buChar char="Ø"/>
            </a:pPr>
            <a:r>
              <a:rPr lang="en-US" sz="2000" dirty="0" smtClean="0">
                <a:latin typeface="Times New Roman" pitchFamily="18" charset="0"/>
                <a:cs typeface="Times New Roman" pitchFamily="18" charset="0"/>
              </a:rPr>
              <a:t>Greater </a:t>
            </a:r>
            <a:r>
              <a:rPr lang="en-US" sz="2000" b="1" dirty="0" smtClean="0">
                <a:latin typeface="Times New Roman" pitchFamily="18" charset="0"/>
                <a:cs typeface="Times New Roman" pitchFamily="18" charset="0"/>
              </a:rPr>
              <a:t>system scalability </a:t>
            </a:r>
            <a:r>
              <a:rPr lang="en-US" sz="2000" dirty="0" smtClean="0">
                <a:latin typeface="Times New Roman" pitchFamily="18" charset="0"/>
                <a:cs typeface="Times New Roman" pitchFamily="18" charset="0"/>
              </a:rPr>
              <a:t>because it reduces network traffic, </a:t>
            </a:r>
          </a:p>
          <a:p>
            <a:pPr>
              <a:buFont typeface="Wingdings" pitchFamily="2" charset="2"/>
              <a:buChar char="Ø"/>
            </a:pPr>
            <a:r>
              <a:rPr lang="en-US" sz="2000" dirty="0" smtClean="0">
                <a:latin typeface="Times New Roman" pitchFamily="18" charset="0"/>
                <a:cs typeface="Times New Roman" pitchFamily="18" charset="0"/>
              </a:rPr>
              <a:t>contention for the network, and contention for the file servers. </a:t>
            </a:r>
          </a:p>
          <a:p>
            <a:pPr>
              <a:buFont typeface="Wingdings" pitchFamily="2" charset="2"/>
              <a:buChar char="Ø"/>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Hence almost all distributed file systems implement some form of caching.</a:t>
            </a:r>
          </a:p>
          <a:p>
            <a:pPr>
              <a:buNone/>
            </a:pPr>
            <a:r>
              <a:rPr lang="en-US" sz="2000" dirty="0" smtClean="0">
                <a:latin typeface="Times New Roman" pitchFamily="18" charset="0"/>
                <a:cs typeface="Times New Roman" pitchFamily="18" charset="0"/>
              </a:rPr>
              <a:t> Example: </a:t>
            </a:r>
            <a:r>
              <a:rPr lang="en-US" sz="2000" dirty="0" smtClean="0">
                <a:solidFill>
                  <a:srgbClr val="00B0F0"/>
                </a:solidFill>
                <a:latin typeface="Times New Roman" pitchFamily="18" charset="0"/>
                <a:cs typeface="Times New Roman" pitchFamily="18" charset="0"/>
              </a:rPr>
              <a:t>NFS uses the remote service model but adds caching for better performance.</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304800" y="1600200"/>
            <a:ext cx="8461248" cy="5105400"/>
          </a:xfrm>
        </p:spPr>
        <p:txBody>
          <a:bodyPr>
            <a:noAutofit/>
          </a:bodyPr>
          <a:lstStyle/>
          <a:p>
            <a:pPr>
              <a:buNone/>
            </a:pPr>
            <a:r>
              <a:rPr lang="en-US" sz="1800" dirty="0" smtClean="0">
                <a:solidFill>
                  <a:srgbClr val="FF0000"/>
                </a:solidFill>
                <a:latin typeface="Times New Roman" pitchFamily="18" charset="0"/>
                <a:cs typeface="Times New Roman" pitchFamily="18" charset="0"/>
              </a:rPr>
              <a:t>Unit of Data Transfer:</a:t>
            </a:r>
          </a:p>
          <a:p>
            <a:pPr>
              <a:buFont typeface="Wingdings" pitchFamily="2" charset="2"/>
              <a:buChar char="Ø"/>
            </a:pPr>
            <a:r>
              <a:rPr lang="en-US" sz="1800" dirty="0" smtClean="0">
                <a:latin typeface="Times New Roman" pitchFamily="18" charset="0"/>
                <a:cs typeface="Times New Roman" pitchFamily="18" charset="0"/>
              </a:rPr>
              <a:t>In file systems that use the data-caching model, an important design </a:t>
            </a:r>
            <a:r>
              <a:rPr lang="en-US" sz="1800" b="1" dirty="0" smtClean="0">
                <a:latin typeface="Times New Roman" pitchFamily="18" charset="0"/>
                <a:cs typeface="Times New Roman" pitchFamily="18" charset="0"/>
              </a:rPr>
              <a:t>issue is to decide the unit of data transfer. </a:t>
            </a:r>
          </a:p>
          <a:p>
            <a:pPr>
              <a:buFont typeface="Wingdings" pitchFamily="2" charset="2"/>
              <a:buChar char="Ø"/>
            </a:pPr>
            <a:r>
              <a:rPr lang="en-US" sz="1800" dirty="0" smtClean="0">
                <a:latin typeface="Times New Roman" pitchFamily="18" charset="0"/>
                <a:cs typeface="Times New Roman" pitchFamily="18" charset="0"/>
              </a:rPr>
              <a:t>This refers to the fraction of a file that is transferred to and form clients as a result of single read or write operation.</a:t>
            </a:r>
          </a:p>
          <a:p>
            <a:pPr>
              <a:buFont typeface="Wingdings" pitchFamily="2" charset="2"/>
              <a:buChar char="Ø"/>
            </a:pPr>
            <a:endParaRPr lang="en-US" sz="1800" dirty="0" smtClean="0">
              <a:latin typeface="Times New Roman" pitchFamily="18" charset="0"/>
              <a:cs typeface="Times New Roman" pitchFamily="18" charset="0"/>
            </a:endParaRPr>
          </a:p>
          <a:p>
            <a:pPr>
              <a:buNone/>
            </a:pPr>
            <a:r>
              <a:rPr lang="en-US" sz="1800" dirty="0" smtClean="0">
                <a:solidFill>
                  <a:srgbClr val="FF0000"/>
                </a:solidFill>
                <a:latin typeface="Times New Roman" pitchFamily="18" charset="0"/>
                <a:cs typeface="Times New Roman" pitchFamily="18" charset="0"/>
              </a:rPr>
              <a:t> </a:t>
            </a:r>
            <a:r>
              <a:rPr lang="en-US" sz="1800" dirty="0" err="1" smtClean="0">
                <a:solidFill>
                  <a:srgbClr val="FF0000"/>
                </a:solidFill>
                <a:latin typeface="Times New Roman" pitchFamily="18" charset="0"/>
                <a:cs typeface="Times New Roman" pitchFamily="18" charset="0"/>
              </a:rPr>
              <a:t>i</a:t>
            </a:r>
            <a:r>
              <a:rPr lang="en-US" sz="1800" dirty="0" smtClean="0">
                <a:solidFill>
                  <a:srgbClr val="FF0000"/>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File-level transfer model</a:t>
            </a:r>
          </a:p>
          <a:p>
            <a:pPr>
              <a:buFont typeface="Wingdings" pitchFamily="2" charset="2"/>
              <a:buChar char="Ø"/>
            </a:pPr>
            <a:r>
              <a:rPr lang="en-US" sz="1800" dirty="0" smtClean="0">
                <a:latin typeface="Times New Roman" pitchFamily="18" charset="0"/>
                <a:cs typeface="Times New Roman" pitchFamily="18" charset="0"/>
              </a:rPr>
              <a:t>In this model when file data is to be transferred, the entire file is moved. </a:t>
            </a:r>
          </a:p>
          <a:p>
            <a:pPr>
              <a:buNone/>
            </a:pPr>
            <a:r>
              <a:rPr lang="en-US" sz="1800" dirty="0" smtClean="0">
                <a:solidFill>
                  <a:srgbClr val="00B0F0"/>
                </a:solidFill>
                <a:latin typeface="Times New Roman" pitchFamily="18" charset="0"/>
                <a:cs typeface="Times New Roman" pitchFamily="18" charset="0"/>
              </a:rPr>
              <a:t>Advantages:</a:t>
            </a:r>
          </a:p>
          <a:p>
            <a:pPr>
              <a:buFont typeface="Wingdings" pitchFamily="2" charset="2"/>
              <a:buChar char="q"/>
            </a:pPr>
            <a:r>
              <a:rPr lang="en-US" sz="1800" dirty="0" smtClean="0">
                <a:latin typeface="Times New Roman" pitchFamily="18" charset="0"/>
                <a:cs typeface="Times New Roman" pitchFamily="18" charset="0"/>
              </a:rPr>
              <a:t> More efficient than transferring page by page which requires more network protocol overhead. </a:t>
            </a:r>
          </a:p>
          <a:p>
            <a:pPr>
              <a:buFont typeface="Wingdings" pitchFamily="2" charset="2"/>
              <a:buChar char="q"/>
            </a:pPr>
            <a:r>
              <a:rPr lang="en-US" sz="1800" dirty="0" smtClean="0">
                <a:latin typeface="Times New Roman" pitchFamily="18" charset="0"/>
                <a:cs typeface="Times New Roman" pitchFamily="18" charset="0"/>
              </a:rPr>
              <a:t>Reduces server load and network traffic since it accesses the server only once.</a:t>
            </a:r>
          </a:p>
          <a:p>
            <a:pPr>
              <a:buFont typeface="Wingdings" pitchFamily="2" charset="2"/>
              <a:buChar char="q"/>
            </a:pPr>
            <a:r>
              <a:rPr lang="en-US" sz="1800" dirty="0" smtClean="0">
                <a:latin typeface="Times New Roman" pitchFamily="18" charset="0"/>
                <a:cs typeface="Times New Roman" pitchFamily="18" charset="0"/>
              </a:rPr>
              <a:t> This has better scalability. </a:t>
            </a:r>
          </a:p>
          <a:p>
            <a:pPr>
              <a:buFont typeface="Wingdings" pitchFamily="2" charset="2"/>
              <a:buChar char="q"/>
            </a:pPr>
            <a:r>
              <a:rPr lang="en-US" sz="1800" dirty="0" smtClean="0">
                <a:latin typeface="Times New Roman" pitchFamily="18" charset="0"/>
                <a:cs typeface="Times New Roman" pitchFamily="18" charset="0"/>
              </a:rPr>
              <a:t>Once the entire file is cached at the client site, it is immune to server and network failures.</a:t>
            </a:r>
          </a:p>
          <a:p>
            <a:pPr>
              <a:buNone/>
            </a:pPr>
            <a:r>
              <a:rPr lang="en-US" sz="1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sz="1800" dirty="0" smtClean="0">
                <a:solidFill>
                  <a:srgbClr val="00B0F0"/>
                </a:solidFill>
                <a:latin typeface="Times New Roman" pitchFamily="18" charset="0"/>
                <a:cs typeface="Times New Roman" pitchFamily="18" charset="0"/>
              </a:rPr>
              <a:t>Disadvantage:</a:t>
            </a:r>
            <a:r>
              <a:rPr lang="en-US" sz="1800" dirty="0" smtClean="0">
                <a:latin typeface="Times New Roman" pitchFamily="18" charset="0"/>
                <a:cs typeface="Times New Roman" pitchFamily="18" charset="0"/>
              </a:rPr>
              <a:t> </a:t>
            </a:r>
          </a:p>
          <a:p>
            <a:pPr>
              <a:buFont typeface="Wingdings" pitchFamily="2" charset="2"/>
              <a:buChar char="q"/>
            </a:pPr>
            <a:r>
              <a:rPr lang="en-US" sz="1800" dirty="0" smtClean="0">
                <a:latin typeface="Times New Roman" pitchFamily="18" charset="0"/>
                <a:cs typeface="Times New Roman" pitchFamily="18" charset="0"/>
              </a:rPr>
              <a:t>Requires sufficient storage space on the client machine. </a:t>
            </a:r>
          </a:p>
          <a:p>
            <a:pPr>
              <a:buFont typeface="Wingdings" pitchFamily="2" charset="2"/>
              <a:buChar char="q"/>
            </a:pPr>
            <a:r>
              <a:rPr lang="en-US" sz="1800" dirty="0" smtClean="0">
                <a:latin typeface="Times New Roman" pitchFamily="18" charset="0"/>
                <a:cs typeface="Times New Roman" pitchFamily="18" charset="0"/>
              </a:rPr>
              <a:t>This approach fails for very large files, especially when the client runs on a diskless workstation. </a:t>
            </a:r>
          </a:p>
          <a:p>
            <a:pPr>
              <a:buFont typeface="Wingdings" pitchFamily="2" charset="2"/>
              <a:buChar char="q"/>
            </a:pPr>
            <a:r>
              <a:rPr lang="en-US" sz="1800" dirty="0" smtClean="0">
                <a:latin typeface="Times New Roman" pitchFamily="18" charset="0"/>
                <a:cs typeface="Times New Roman" pitchFamily="18" charset="0"/>
              </a:rPr>
              <a:t>If only a small fraction of a file is needed, moving the entire file is wasteful.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304800" y="1524000"/>
            <a:ext cx="8610600" cy="5105400"/>
          </a:xfrm>
        </p:spPr>
        <p:txBody>
          <a:bodyPr>
            <a:normAutofit lnSpcReduction="10000"/>
          </a:bodyPr>
          <a:lstStyle/>
          <a:p>
            <a:pPr>
              <a:buNone/>
            </a:pPr>
            <a:r>
              <a:rPr lang="en-US" sz="1800" dirty="0" smtClean="0">
                <a:solidFill>
                  <a:srgbClr val="FF0000"/>
                </a:solidFill>
                <a:latin typeface="Times New Roman" pitchFamily="18" charset="0"/>
                <a:cs typeface="Times New Roman" pitchFamily="18" charset="0"/>
              </a:rPr>
              <a:t>ii) Block-level transfer model:</a:t>
            </a:r>
          </a:p>
          <a:p>
            <a:pPr>
              <a:buFont typeface="Wingdings" pitchFamily="2" charset="2"/>
              <a:buChar char="Ø"/>
            </a:pPr>
            <a:r>
              <a:rPr lang="en-US" sz="1800" dirty="0" smtClean="0">
                <a:latin typeface="Times New Roman" pitchFamily="18" charset="0"/>
                <a:cs typeface="Times New Roman" pitchFamily="18" charset="0"/>
              </a:rPr>
              <a:t>File transfer takes place in file blocks. </a:t>
            </a:r>
          </a:p>
          <a:p>
            <a:pPr>
              <a:buFont typeface="Wingdings" pitchFamily="2" charset="2"/>
              <a:buChar char="Ø"/>
            </a:pPr>
            <a:r>
              <a:rPr lang="en-US" sz="1800" dirty="0" smtClean="0">
                <a:latin typeface="Times New Roman" pitchFamily="18" charset="0"/>
                <a:cs typeface="Times New Roman" pitchFamily="18" charset="0"/>
              </a:rPr>
              <a:t>A file block is a contiguous portion of a file and is of fixed length (can also be a equal to a virtual memory page size).</a:t>
            </a:r>
          </a:p>
          <a:p>
            <a:pPr>
              <a:buFont typeface="Wingdings" pitchFamily="2" charset="2"/>
              <a:buChar char="Ø"/>
            </a:pPr>
            <a:endParaRPr lang="en-US" sz="1800" dirty="0" smtClean="0">
              <a:latin typeface="Times New Roman" pitchFamily="18" charset="0"/>
              <a:cs typeface="Times New Roman" pitchFamily="18" charset="0"/>
            </a:endParaRPr>
          </a:p>
          <a:p>
            <a:pPr>
              <a:buNone/>
            </a:pPr>
            <a:r>
              <a:rPr lang="en-US" sz="1800" dirty="0" smtClean="0">
                <a:solidFill>
                  <a:srgbClr val="00B0F0"/>
                </a:solidFill>
                <a:latin typeface="Times New Roman" pitchFamily="18" charset="0"/>
                <a:cs typeface="Times New Roman" pitchFamily="18" charset="0"/>
              </a:rPr>
              <a:t>Advantages:</a:t>
            </a:r>
          </a:p>
          <a:p>
            <a:pPr>
              <a:buFont typeface="Wingdings" pitchFamily="2" charset="2"/>
              <a:buChar char="q"/>
            </a:pPr>
            <a:r>
              <a:rPr lang="en-US" sz="1800" dirty="0" smtClean="0">
                <a:solidFill>
                  <a:srgbClr val="00B0F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Does not require client nodes to have large storage space.</a:t>
            </a:r>
          </a:p>
          <a:p>
            <a:pPr>
              <a:buFont typeface="Wingdings" pitchFamily="2" charset="2"/>
              <a:buChar char="q"/>
            </a:pPr>
            <a:r>
              <a:rPr lang="en-US" sz="1800" dirty="0" smtClean="0">
                <a:latin typeface="Times New Roman" pitchFamily="18" charset="0"/>
                <a:cs typeface="Times New Roman" pitchFamily="18" charset="0"/>
              </a:rPr>
              <a:t> It eliminates the need to copy an entire file when only a small portion of the data is needed.</a:t>
            </a:r>
          </a:p>
          <a:p>
            <a:pPr>
              <a:buNone/>
            </a:pPr>
            <a:r>
              <a:rPr lang="en-US" sz="1800" dirty="0" smtClean="0">
                <a:solidFill>
                  <a:srgbClr val="00B0F0"/>
                </a:solidFill>
                <a:latin typeface="Times New Roman" pitchFamily="18" charset="0"/>
                <a:cs typeface="Times New Roman" pitchFamily="18" charset="0"/>
              </a:rPr>
              <a:t>Disadvantages:</a:t>
            </a:r>
            <a:r>
              <a:rPr lang="en-US" sz="1800" dirty="0" smtClean="0">
                <a:latin typeface="Times New Roman" pitchFamily="18" charset="0"/>
                <a:cs typeface="Times New Roman" pitchFamily="18" charset="0"/>
              </a:rPr>
              <a:t> </a:t>
            </a:r>
          </a:p>
          <a:p>
            <a:pPr>
              <a:buFont typeface="Wingdings" pitchFamily="2" charset="2"/>
              <a:buChar char="q"/>
            </a:pPr>
            <a:r>
              <a:rPr lang="en-US" sz="1800" dirty="0" smtClean="0">
                <a:latin typeface="Times New Roman" pitchFamily="18" charset="0"/>
                <a:cs typeface="Times New Roman" pitchFamily="18" charset="0"/>
              </a:rPr>
              <a:t>When an entire file is to be accessed, multiple server requests are needed, resulting in more network traffic and more network protocol overhead.</a:t>
            </a:r>
          </a:p>
          <a:p>
            <a:pPr>
              <a:buFont typeface="Wingdings" pitchFamily="2" charset="2"/>
              <a:buChar char="q"/>
            </a:pPr>
            <a:r>
              <a:rPr lang="en-US" sz="1800" dirty="0" smtClean="0">
                <a:latin typeface="Times New Roman" pitchFamily="18" charset="0"/>
                <a:cs typeface="Times New Roman" pitchFamily="18" charset="0"/>
              </a:rPr>
              <a:t> NFS uses block-level transfer model.</a:t>
            </a:r>
          </a:p>
          <a:p>
            <a:pPr>
              <a:buNone/>
            </a:pPr>
            <a:r>
              <a:rPr lang="en-US" sz="1800" dirty="0" smtClean="0">
                <a:latin typeface="Times New Roman" pitchFamily="18" charset="0"/>
                <a:cs typeface="Times New Roman" pitchFamily="18" charset="0"/>
              </a:rPr>
              <a:t> </a:t>
            </a:r>
          </a:p>
          <a:p>
            <a:pPr>
              <a:buNone/>
            </a:pPr>
            <a:r>
              <a:rPr lang="en-US" sz="1800" dirty="0" smtClean="0"/>
              <a:t> </a:t>
            </a:r>
          </a:p>
          <a:p>
            <a:pPr>
              <a:buNone/>
            </a:pPr>
            <a:endParaRPr lang="en-US" sz="18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457200" y="1447800"/>
            <a:ext cx="8308848" cy="4648200"/>
          </a:xfrm>
        </p:spPr>
        <p:txBody>
          <a:bodyPr>
            <a:normAutofit/>
          </a:bodyPr>
          <a:lstStyle/>
          <a:p>
            <a:pPr>
              <a:buNone/>
            </a:pPr>
            <a:r>
              <a:rPr lang="en-US" sz="1800" dirty="0" smtClean="0">
                <a:solidFill>
                  <a:srgbClr val="FF0000"/>
                </a:solidFill>
                <a:latin typeface="Times New Roman" pitchFamily="18" charset="0"/>
                <a:cs typeface="Times New Roman" pitchFamily="18" charset="0"/>
              </a:rPr>
              <a:t>iii) Byte-level transfer model:</a:t>
            </a:r>
          </a:p>
          <a:p>
            <a:pPr>
              <a:buFont typeface="Wingdings" pitchFamily="2" charset="2"/>
              <a:buChar char="Ø"/>
            </a:pPr>
            <a:r>
              <a:rPr lang="en-US" sz="1800" dirty="0" smtClean="0">
                <a:latin typeface="Times New Roman" pitchFamily="18" charset="0"/>
                <a:cs typeface="Times New Roman" pitchFamily="18" charset="0"/>
              </a:rPr>
              <a:t>Unit of transfer is a byte. </a:t>
            </a:r>
          </a:p>
          <a:p>
            <a:pPr>
              <a:buFont typeface="Wingdings" pitchFamily="2" charset="2"/>
              <a:buChar char="Ø"/>
            </a:pPr>
            <a:r>
              <a:rPr lang="en-US" sz="1800" dirty="0" smtClean="0">
                <a:latin typeface="Times New Roman" pitchFamily="18" charset="0"/>
                <a:cs typeface="Times New Roman" pitchFamily="18" charset="0"/>
              </a:rPr>
              <a:t>Model provides maximum flexibility because it allows storage and retrieval of an arbitrary amount of a file, specified by an offset within a file and length. </a:t>
            </a:r>
          </a:p>
          <a:p>
            <a:pPr>
              <a:buNone/>
            </a:pPr>
            <a:r>
              <a:rPr lang="en-US" sz="1800" dirty="0" smtClean="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Disadvantages:</a:t>
            </a:r>
            <a:r>
              <a:rPr lang="en-US" sz="1800" dirty="0" smtClean="0">
                <a:latin typeface="Times New Roman" pitchFamily="18" charset="0"/>
                <a:cs typeface="Times New Roman" pitchFamily="18" charset="0"/>
              </a:rPr>
              <a:t> </a:t>
            </a:r>
          </a:p>
          <a:p>
            <a:pPr>
              <a:buFont typeface="Wingdings" pitchFamily="2" charset="2"/>
              <a:buChar char="q"/>
            </a:pPr>
            <a:r>
              <a:rPr lang="en-US" sz="1800" dirty="0" smtClean="0">
                <a:latin typeface="Times New Roman" pitchFamily="18" charset="0"/>
                <a:cs typeface="Times New Roman" pitchFamily="18" charset="0"/>
              </a:rPr>
              <a:t>Cache management is harder due to the variable-length data for different access requests.</a:t>
            </a:r>
          </a:p>
          <a:p>
            <a:pPr>
              <a:buFont typeface="Wingdings" pitchFamily="2" charset="2"/>
              <a:buChar char="q"/>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iv)Record-level transfer model:</a:t>
            </a:r>
          </a:p>
          <a:p>
            <a:pPr>
              <a:buFont typeface="Wingdings" pitchFamily="2" charset="2"/>
              <a:buChar char="Ø"/>
            </a:pPr>
            <a:r>
              <a:rPr lang="en-US" sz="1800" dirty="0" smtClean="0">
                <a:latin typeface="Times New Roman" pitchFamily="18" charset="0"/>
                <a:cs typeface="Times New Roman" pitchFamily="18" charset="0"/>
              </a:rPr>
              <a:t>This model is used with structured files and the unit of transfer is the record.</a:t>
            </a: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p:spPr>
        <p:txBody>
          <a:bodyPr>
            <a:normAutofit fontScale="85000" lnSpcReduction="20000"/>
          </a:bodyPr>
          <a:lstStyle/>
          <a:p>
            <a:fld id="{EE2D200A-7238-446B-93C5-D749362F09DD}" type="slidenum">
              <a:rPr lang="en-US" altLang="ja-JP"/>
              <a:pPr/>
              <a:t>18</a:t>
            </a:fld>
            <a:endParaRPr lang="en-US" altLang="ja-JP"/>
          </a:p>
        </p:txBody>
      </p:sp>
      <p:sp>
        <p:nvSpPr>
          <p:cNvPr id="7173" name="Rectangle 2"/>
          <p:cNvSpPr>
            <a:spLocks noGrp="1" noChangeArrowheads="1"/>
          </p:cNvSpPr>
          <p:nvPr>
            <p:ph type="title"/>
          </p:nvPr>
        </p:nvSpPr>
        <p:spPr>
          <a:xfrm>
            <a:off x="457200" y="228600"/>
            <a:ext cx="8308848" cy="990600"/>
          </a:xfrm>
        </p:spPr>
        <p:txBody>
          <a:bodyPr>
            <a:normAutofit/>
          </a:bodyPr>
          <a:lstStyle/>
          <a:p>
            <a:pPr eaLnBrk="1" hangingPunct="1"/>
            <a:r>
              <a:rPr lang="en-US" altLang="ja-JP" sz="3600" dirty="0" smtClean="0">
                <a:latin typeface="Times New Roman" pitchFamily="18" charset="0"/>
                <a:cs typeface="Times New Roman" pitchFamily="18" charset="0"/>
              </a:rPr>
              <a:t>File-Accessing Models</a:t>
            </a:r>
          </a:p>
        </p:txBody>
      </p:sp>
      <p:sp>
        <p:nvSpPr>
          <p:cNvPr id="7174" name="Rectangle 3"/>
          <p:cNvSpPr>
            <a:spLocks noGrp="1" noChangeArrowheads="1"/>
          </p:cNvSpPr>
          <p:nvPr>
            <p:ph type="body" idx="1"/>
          </p:nvPr>
        </p:nvSpPr>
        <p:spPr>
          <a:xfrm>
            <a:off x="533400" y="1600200"/>
            <a:ext cx="7772400" cy="350838"/>
          </a:xfrm>
        </p:spPr>
        <p:txBody>
          <a:bodyPr/>
          <a:lstStyle/>
          <a:p>
            <a:pPr eaLnBrk="1" hangingPunct="1">
              <a:lnSpc>
                <a:spcPct val="90000"/>
              </a:lnSpc>
            </a:pPr>
            <a:r>
              <a:rPr lang="en-US" sz="1800" dirty="0" smtClean="0">
                <a:latin typeface="Times New Roman" pitchFamily="18" charset="0"/>
                <a:cs typeface="Times New Roman" pitchFamily="18" charset="0"/>
              </a:rPr>
              <a:t>Accessing Remote Files</a:t>
            </a:r>
          </a:p>
          <a:p>
            <a:pPr eaLnBrk="1" hangingPunct="1">
              <a:lnSpc>
                <a:spcPct val="90000"/>
              </a:lnSpc>
            </a:pPr>
            <a:endParaRPr lang="en-US" sz="1800" dirty="0" smtClean="0"/>
          </a:p>
          <a:p>
            <a:pPr lvl="1" eaLnBrk="1" hangingPunct="1">
              <a:lnSpc>
                <a:spcPct val="90000"/>
              </a:lnSpc>
            </a:pPr>
            <a:endParaRPr lang="en-US" sz="1800" dirty="0" smtClean="0"/>
          </a:p>
          <a:p>
            <a:pPr lvl="1" eaLnBrk="1" hangingPunct="1">
              <a:lnSpc>
                <a:spcPct val="90000"/>
              </a:lnSpc>
            </a:pPr>
            <a:endParaRPr lang="en-US" sz="1800" dirty="0" smtClean="0"/>
          </a:p>
          <a:p>
            <a:pPr lvl="1" eaLnBrk="1" hangingPunct="1">
              <a:lnSpc>
                <a:spcPct val="90000"/>
              </a:lnSpc>
            </a:pPr>
            <a:endParaRPr lang="en-US" sz="1800" dirty="0" smtClean="0"/>
          </a:p>
          <a:p>
            <a:pPr eaLnBrk="1" hangingPunct="1">
              <a:lnSpc>
                <a:spcPct val="90000"/>
              </a:lnSpc>
            </a:pPr>
            <a:endParaRPr lang="en-US" sz="1800" dirty="0" smtClean="0"/>
          </a:p>
        </p:txBody>
      </p:sp>
      <p:sp>
        <p:nvSpPr>
          <p:cNvPr id="7175" name="Rectangle 45"/>
          <p:cNvSpPr>
            <a:spLocks noChangeArrowheads="1"/>
          </p:cNvSpPr>
          <p:nvPr/>
        </p:nvSpPr>
        <p:spPr bwMode="auto">
          <a:xfrm>
            <a:off x="6750050" y="3119438"/>
            <a:ext cx="2017713" cy="506412"/>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a:latin typeface="Times New Roman" pitchFamily="18" charset="0"/>
                <a:cs typeface="Times New Roman" pitchFamily="18" charset="0"/>
              </a:rPr>
              <a:t>Cache consistency problem</a:t>
            </a:r>
          </a:p>
        </p:txBody>
      </p:sp>
      <p:sp>
        <p:nvSpPr>
          <p:cNvPr id="7176" name="Rectangle 44"/>
          <p:cNvSpPr>
            <a:spLocks noChangeArrowheads="1"/>
          </p:cNvSpPr>
          <p:nvPr/>
        </p:nvSpPr>
        <p:spPr bwMode="auto">
          <a:xfrm>
            <a:off x="4735513" y="3119438"/>
            <a:ext cx="2014537" cy="506412"/>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Reducing network traffic</a:t>
            </a:r>
          </a:p>
        </p:txBody>
      </p:sp>
      <p:sp>
        <p:nvSpPr>
          <p:cNvPr id="7177" name="Rectangle 43"/>
          <p:cNvSpPr>
            <a:spLocks noChangeArrowheads="1"/>
          </p:cNvSpPr>
          <p:nvPr/>
        </p:nvSpPr>
        <p:spPr bwMode="auto">
          <a:xfrm>
            <a:off x="2717800" y="3119438"/>
            <a:ext cx="2017713" cy="506412"/>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At a client that cached a file copy</a:t>
            </a:r>
          </a:p>
        </p:txBody>
      </p:sp>
      <p:sp>
        <p:nvSpPr>
          <p:cNvPr id="7178" name="Rectangle 42"/>
          <p:cNvSpPr>
            <a:spLocks noChangeArrowheads="1"/>
          </p:cNvSpPr>
          <p:nvPr/>
        </p:nvSpPr>
        <p:spPr bwMode="auto">
          <a:xfrm>
            <a:off x="700088" y="3119438"/>
            <a:ext cx="2017712" cy="506412"/>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Data caching model</a:t>
            </a:r>
          </a:p>
        </p:txBody>
      </p:sp>
      <p:sp>
        <p:nvSpPr>
          <p:cNvPr id="7179" name="Rectangle 41"/>
          <p:cNvSpPr>
            <a:spLocks noChangeArrowheads="1"/>
          </p:cNvSpPr>
          <p:nvPr/>
        </p:nvSpPr>
        <p:spPr bwMode="auto">
          <a:xfrm>
            <a:off x="6750050" y="2557463"/>
            <a:ext cx="2017713" cy="561975"/>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Communication</a:t>
            </a:r>
            <a:r>
              <a:rPr lang="en-US" dirty="0"/>
              <a:t> </a:t>
            </a:r>
            <a:r>
              <a:rPr lang="en-US" dirty="0">
                <a:latin typeface="Times New Roman" pitchFamily="18" charset="0"/>
                <a:cs typeface="Times New Roman" pitchFamily="18" charset="0"/>
              </a:rPr>
              <a:t>overhead</a:t>
            </a:r>
          </a:p>
        </p:txBody>
      </p:sp>
      <p:sp>
        <p:nvSpPr>
          <p:cNvPr id="7180" name="Rectangle 40"/>
          <p:cNvSpPr>
            <a:spLocks noChangeArrowheads="1"/>
          </p:cNvSpPr>
          <p:nvPr/>
        </p:nvSpPr>
        <p:spPr bwMode="auto">
          <a:xfrm>
            <a:off x="4735513" y="2557463"/>
            <a:ext cx="2014537" cy="561975"/>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A simple implementation</a:t>
            </a:r>
          </a:p>
        </p:txBody>
      </p:sp>
      <p:sp>
        <p:nvSpPr>
          <p:cNvPr id="7181" name="Rectangle 39"/>
          <p:cNvSpPr>
            <a:spLocks noChangeArrowheads="1"/>
          </p:cNvSpPr>
          <p:nvPr/>
        </p:nvSpPr>
        <p:spPr bwMode="auto">
          <a:xfrm>
            <a:off x="2717800" y="2557463"/>
            <a:ext cx="2017713" cy="561975"/>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At a server</a:t>
            </a:r>
          </a:p>
        </p:txBody>
      </p:sp>
      <p:sp>
        <p:nvSpPr>
          <p:cNvPr id="7182" name="Rectangle 38"/>
          <p:cNvSpPr>
            <a:spLocks noChangeArrowheads="1"/>
          </p:cNvSpPr>
          <p:nvPr/>
        </p:nvSpPr>
        <p:spPr bwMode="auto">
          <a:xfrm>
            <a:off x="700088" y="2557463"/>
            <a:ext cx="2017712" cy="561975"/>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Remote service model</a:t>
            </a:r>
          </a:p>
        </p:txBody>
      </p:sp>
      <p:sp>
        <p:nvSpPr>
          <p:cNvPr id="7183" name="Rectangle 37"/>
          <p:cNvSpPr>
            <a:spLocks noChangeArrowheads="1"/>
          </p:cNvSpPr>
          <p:nvPr/>
        </p:nvSpPr>
        <p:spPr bwMode="auto">
          <a:xfrm>
            <a:off x="6750050" y="2259013"/>
            <a:ext cx="2017713" cy="298450"/>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Demerits</a:t>
            </a:r>
          </a:p>
        </p:txBody>
      </p:sp>
      <p:sp>
        <p:nvSpPr>
          <p:cNvPr id="7184" name="Rectangle 36"/>
          <p:cNvSpPr>
            <a:spLocks noChangeArrowheads="1"/>
          </p:cNvSpPr>
          <p:nvPr/>
        </p:nvSpPr>
        <p:spPr bwMode="auto">
          <a:xfrm>
            <a:off x="4735513" y="2259013"/>
            <a:ext cx="2014537" cy="298450"/>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Merits</a:t>
            </a:r>
          </a:p>
        </p:txBody>
      </p:sp>
      <p:sp>
        <p:nvSpPr>
          <p:cNvPr id="7185" name="Rectangle 35"/>
          <p:cNvSpPr>
            <a:spLocks noChangeArrowheads="1"/>
          </p:cNvSpPr>
          <p:nvPr/>
        </p:nvSpPr>
        <p:spPr bwMode="auto">
          <a:xfrm>
            <a:off x="2717800" y="2259013"/>
            <a:ext cx="2017713" cy="298450"/>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r>
              <a:rPr lang="en-US" dirty="0">
                <a:latin typeface="Times New Roman" pitchFamily="18" charset="0"/>
                <a:cs typeface="Times New Roman" pitchFamily="18" charset="0"/>
              </a:rPr>
              <a:t>File access</a:t>
            </a:r>
          </a:p>
        </p:txBody>
      </p:sp>
      <p:sp>
        <p:nvSpPr>
          <p:cNvPr id="7186" name="Rectangle 34"/>
          <p:cNvSpPr>
            <a:spLocks noChangeArrowheads="1"/>
          </p:cNvSpPr>
          <p:nvPr/>
        </p:nvSpPr>
        <p:spPr bwMode="auto">
          <a:xfrm>
            <a:off x="700088" y="2259013"/>
            <a:ext cx="2017712" cy="298450"/>
          </a:xfrm>
          <a:prstGeom prst="rect">
            <a:avLst/>
          </a:prstGeom>
          <a:noFill/>
          <a:ln w="9525">
            <a:noFill/>
            <a:miter lim="800000"/>
            <a:headEnd/>
            <a:tailEnd/>
          </a:ln>
        </p:spPr>
        <p:txBody>
          <a:bodyPr/>
          <a:lstStyle/>
          <a:p>
            <a:pPr>
              <a:lnSpc>
                <a:spcPct val="85000"/>
              </a:lnSpc>
              <a:spcBef>
                <a:spcPct val="20000"/>
              </a:spcBef>
              <a:buClr>
                <a:schemeClr val="folHlink"/>
              </a:buClr>
              <a:buSzPct val="60000"/>
              <a:buFont typeface="Wingdings" pitchFamily="2" charset="2"/>
              <a:buNone/>
            </a:pPr>
            <a:endParaRPr lang="en-US"/>
          </a:p>
        </p:txBody>
      </p:sp>
      <p:sp>
        <p:nvSpPr>
          <p:cNvPr id="7187" name="Line 47"/>
          <p:cNvSpPr>
            <a:spLocks noChangeShapeType="1"/>
          </p:cNvSpPr>
          <p:nvPr/>
        </p:nvSpPr>
        <p:spPr bwMode="auto">
          <a:xfrm>
            <a:off x="700088" y="2557463"/>
            <a:ext cx="8067675" cy="0"/>
          </a:xfrm>
          <a:prstGeom prst="line">
            <a:avLst/>
          </a:prstGeom>
          <a:noFill/>
          <a:ln w="12700">
            <a:solidFill>
              <a:schemeClr val="tx1"/>
            </a:solidFill>
            <a:miter lim="800000"/>
            <a:headEnd/>
            <a:tailEnd/>
          </a:ln>
        </p:spPr>
        <p:txBody>
          <a:bodyPr wrap="none"/>
          <a:lstStyle/>
          <a:p>
            <a:endParaRPr lang="en-US"/>
          </a:p>
        </p:txBody>
      </p:sp>
      <p:sp>
        <p:nvSpPr>
          <p:cNvPr id="7188" name="Line 48"/>
          <p:cNvSpPr>
            <a:spLocks noChangeShapeType="1"/>
          </p:cNvSpPr>
          <p:nvPr/>
        </p:nvSpPr>
        <p:spPr bwMode="auto">
          <a:xfrm>
            <a:off x="700088" y="3119438"/>
            <a:ext cx="8067675" cy="0"/>
          </a:xfrm>
          <a:prstGeom prst="line">
            <a:avLst/>
          </a:prstGeom>
          <a:noFill/>
          <a:ln w="12700">
            <a:solidFill>
              <a:schemeClr val="tx1"/>
            </a:solidFill>
            <a:miter lim="800000"/>
            <a:headEnd/>
            <a:tailEnd/>
          </a:ln>
        </p:spPr>
        <p:txBody>
          <a:bodyPr wrap="none"/>
          <a:lstStyle/>
          <a:p>
            <a:endParaRPr lang="en-US"/>
          </a:p>
        </p:txBody>
      </p:sp>
      <p:sp>
        <p:nvSpPr>
          <p:cNvPr id="7189" name="Line 49"/>
          <p:cNvSpPr>
            <a:spLocks noChangeShapeType="1"/>
          </p:cNvSpPr>
          <p:nvPr/>
        </p:nvSpPr>
        <p:spPr bwMode="auto">
          <a:xfrm>
            <a:off x="700088" y="3625850"/>
            <a:ext cx="8067675" cy="0"/>
          </a:xfrm>
          <a:prstGeom prst="line">
            <a:avLst/>
          </a:prstGeom>
          <a:noFill/>
          <a:ln w="28575" cap="sq">
            <a:solidFill>
              <a:schemeClr val="tx1"/>
            </a:solidFill>
            <a:miter lim="800000"/>
            <a:headEnd/>
            <a:tailEnd/>
          </a:ln>
        </p:spPr>
        <p:txBody>
          <a:bodyPr wrap="none"/>
          <a:lstStyle/>
          <a:p>
            <a:endParaRPr lang="en-US"/>
          </a:p>
        </p:txBody>
      </p:sp>
      <p:sp>
        <p:nvSpPr>
          <p:cNvPr id="7190" name="Line 50"/>
          <p:cNvSpPr>
            <a:spLocks noChangeShapeType="1"/>
          </p:cNvSpPr>
          <p:nvPr/>
        </p:nvSpPr>
        <p:spPr bwMode="auto">
          <a:xfrm>
            <a:off x="700088" y="2259013"/>
            <a:ext cx="0" cy="1366837"/>
          </a:xfrm>
          <a:prstGeom prst="line">
            <a:avLst/>
          </a:prstGeom>
          <a:noFill/>
          <a:ln w="28575" cap="sq">
            <a:solidFill>
              <a:schemeClr val="tx1"/>
            </a:solidFill>
            <a:miter lim="800000"/>
            <a:headEnd/>
            <a:tailEnd/>
          </a:ln>
        </p:spPr>
        <p:txBody>
          <a:bodyPr wrap="none"/>
          <a:lstStyle/>
          <a:p>
            <a:endParaRPr lang="en-US"/>
          </a:p>
        </p:txBody>
      </p:sp>
      <p:sp>
        <p:nvSpPr>
          <p:cNvPr id="7191" name="Line 51"/>
          <p:cNvSpPr>
            <a:spLocks noChangeShapeType="1"/>
          </p:cNvSpPr>
          <p:nvPr/>
        </p:nvSpPr>
        <p:spPr bwMode="auto">
          <a:xfrm>
            <a:off x="2717800" y="2259013"/>
            <a:ext cx="0" cy="1366837"/>
          </a:xfrm>
          <a:prstGeom prst="line">
            <a:avLst/>
          </a:prstGeom>
          <a:noFill/>
          <a:ln w="12700">
            <a:solidFill>
              <a:schemeClr val="tx1"/>
            </a:solidFill>
            <a:miter lim="800000"/>
            <a:headEnd/>
            <a:tailEnd/>
          </a:ln>
        </p:spPr>
        <p:txBody>
          <a:bodyPr wrap="none"/>
          <a:lstStyle/>
          <a:p>
            <a:endParaRPr lang="en-US"/>
          </a:p>
        </p:txBody>
      </p:sp>
      <p:sp>
        <p:nvSpPr>
          <p:cNvPr id="7192" name="Line 52"/>
          <p:cNvSpPr>
            <a:spLocks noChangeShapeType="1"/>
          </p:cNvSpPr>
          <p:nvPr/>
        </p:nvSpPr>
        <p:spPr bwMode="auto">
          <a:xfrm>
            <a:off x="4735513" y="2259013"/>
            <a:ext cx="0" cy="1366837"/>
          </a:xfrm>
          <a:prstGeom prst="line">
            <a:avLst/>
          </a:prstGeom>
          <a:noFill/>
          <a:ln w="12700">
            <a:solidFill>
              <a:schemeClr val="tx1"/>
            </a:solidFill>
            <a:miter lim="800000"/>
            <a:headEnd/>
            <a:tailEnd/>
          </a:ln>
        </p:spPr>
        <p:txBody>
          <a:bodyPr wrap="none"/>
          <a:lstStyle/>
          <a:p>
            <a:endParaRPr lang="en-US"/>
          </a:p>
        </p:txBody>
      </p:sp>
      <p:sp>
        <p:nvSpPr>
          <p:cNvPr id="7193" name="Line 53"/>
          <p:cNvSpPr>
            <a:spLocks noChangeShapeType="1"/>
          </p:cNvSpPr>
          <p:nvPr/>
        </p:nvSpPr>
        <p:spPr bwMode="auto">
          <a:xfrm>
            <a:off x="6750050" y="2259013"/>
            <a:ext cx="0" cy="1366837"/>
          </a:xfrm>
          <a:prstGeom prst="line">
            <a:avLst/>
          </a:prstGeom>
          <a:noFill/>
          <a:ln w="12700">
            <a:solidFill>
              <a:schemeClr val="tx1"/>
            </a:solidFill>
            <a:miter lim="800000"/>
            <a:headEnd/>
            <a:tailEnd/>
          </a:ln>
        </p:spPr>
        <p:txBody>
          <a:bodyPr wrap="none"/>
          <a:lstStyle/>
          <a:p>
            <a:endParaRPr lang="en-US"/>
          </a:p>
        </p:txBody>
      </p:sp>
      <p:sp>
        <p:nvSpPr>
          <p:cNvPr id="7194" name="Line 54"/>
          <p:cNvSpPr>
            <a:spLocks noChangeShapeType="1"/>
          </p:cNvSpPr>
          <p:nvPr/>
        </p:nvSpPr>
        <p:spPr bwMode="auto">
          <a:xfrm>
            <a:off x="8767763" y="2259013"/>
            <a:ext cx="0" cy="298450"/>
          </a:xfrm>
          <a:prstGeom prst="line">
            <a:avLst/>
          </a:prstGeom>
          <a:noFill/>
          <a:ln w="28575">
            <a:solidFill>
              <a:schemeClr val="tx1"/>
            </a:solidFill>
            <a:miter lim="800000"/>
            <a:headEnd/>
            <a:tailEnd/>
          </a:ln>
        </p:spPr>
        <p:txBody>
          <a:bodyPr wrap="none"/>
          <a:lstStyle/>
          <a:p>
            <a:endParaRPr lang="en-US"/>
          </a:p>
        </p:txBody>
      </p:sp>
      <p:sp>
        <p:nvSpPr>
          <p:cNvPr id="7195" name="Line 58"/>
          <p:cNvSpPr>
            <a:spLocks noChangeShapeType="1"/>
          </p:cNvSpPr>
          <p:nvPr/>
        </p:nvSpPr>
        <p:spPr bwMode="auto">
          <a:xfrm>
            <a:off x="6750050" y="2259013"/>
            <a:ext cx="2017713" cy="0"/>
          </a:xfrm>
          <a:prstGeom prst="line">
            <a:avLst/>
          </a:prstGeom>
          <a:noFill/>
          <a:ln w="28575">
            <a:solidFill>
              <a:schemeClr val="tx1"/>
            </a:solidFill>
            <a:miter lim="800000"/>
            <a:headEnd/>
            <a:tailEnd/>
          </a:ln>
        </p:spPr>
        <p:txBody>
          <a:bodyPr wrap="none"/>
          <a:lstStyle/>
          <a:p>
            <a:endParaRPr lang="en-US"/>
          </a:p>
        </p:txBody>
      </p:sp>
      <p:sp>
        <p:nvSpPr>
          <p:cNvPr id="7196" name="Line 46"/>
          <p:cNvSpPr>
            <a:spLocks noChangeShapeType="1"/>
          </p:cNvSpPr>
          <p:nvPr/>
        </p:nvSpPr>
        <p:spPr bwMode="auto">
          <a:xfrm>
            <a:off x="700088" y="2259013"/>
            <a:ext cx="6049962" cy="0"/>
          </a:xfrm>
          <a:prstGeom prst="line">
            <a:avLst/>
          </a:prstGeom>
          <a:noFill/>
          <a:ln w="28575" cap="sq">
            <a:solidFill>
              <a:schemeClr val="tx1"/>
            </a:solidFill>
            <a:miter lim="800000"/>
            <a:headEnd/>
            <a:tailEnd/>
          </a:ln>
        </p:spPr>
        <p:txBody>
          <a:bodyPr wrap="none"/>
          <a:lstStyle/>
          <a:p>
            <a:endParaRPr lang="en-US"/>
          </a:p>
        </p:txBody>
      </p:sp>
      <p:sp>
        <p:nvSpPr>
          <p:cNvPr id="7197" name="Line 117"/>
          <p:cNvSpPr>
            <a:spLocks noChangeShapeType="1"/>
          </p:cNvSpPr>
          <p:nvPr/>
        </p:nvSpPr>
        <p:spPr bwMode="auto">
          <a:xfrm>
            <a:off x="8767763" y="2557463"/>
            <a:ext cx="0" cy="1068387"/>
          </a:xfrm>
          <a:prstGeom prst="line">
            <a:avLst/>
          </a:prstGeom>
          <a:noFill/>
          <a:ln w="28575" cap="sq">
            <a:solidFill>
              <a:schemeClr val="tx1"/>
            </a:solidFill>
            <a:miter lim="800000"/>
            <a:headEnd/>
            <a:tailEnd/>
          </a:ln>
        </p:spPr>
        <p:txBody>
          <a:bodyPr wrap="none"/>
          <a:lstStyle/>
          <a:p>
            <a:endParaRPr lang="en-US"/>
          </a:p>
        </p:txBody>
      </p:sp>
      <p:graphicFrame>
        <p:nvGraphicFramePr>
          <p:cNvPr id="416877" name="Group 109"/>
          <p:cNvGraphicFramePr>
            <a:graphicFrameLocks noGrp="1"/>
          </p:cNvGraphicFramePr>
          <p:nvPr/>
        </p:nvGraphicFramePr>
        <p:xfrm>
          <a:off x="533400" y="4114800"/>
          <a:ext cx="8320088" cy="2420112"/>
        </p:xfrm>
        <a:graphic>
          <a:graphicData uri="http://schemas.openxmlformats.org/drawingml/2006/table">
            <a:tbl>
              <a:tblPr/>
              <a:tblGrid>
                <a:gridCol w="1543050"/>
                <a:gridCol w="3298825"/>
                <a:gridCol w="3478213"/>
              </a:tblGrid>
              <a:tr h="225133">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Transfer level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Merits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Demerits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348">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File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Simple, less communication overhead, and immune to server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A client required to have large storage space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104">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Block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A client not required to have large storage space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More network traffic/overhead</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endPar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348">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Byte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Flexibility maximized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Difficult cache management to handle the variable-length 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104">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Record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Handling structured and indexed files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More network traffic</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More overhead to re-construct a 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224" name="Rectangle 110"/>
          <p:cNvSpPr>
            <a:spLocks noChangeArrowheads="1"/>
          </p:cNvSpPr>
          <p:nvPr/>
        </p:nvSpPr>
        <p:spPr bwMode="auto">
          <a:xfrm>
            <a:off x="1119188" y="3641725"/>
            <a:ext cx="7772400" cy="35083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Char char="n"/>
            </a:pPr>
            <a:r>
              <a:rPr lang="en-US" sz="1800" dirty="0">
                <a:latin typeface="Times New Roman" pitchFamily="18" charset="0"/>
                <a:cs typeface="Times New Roman" pitchFamily="18" charset="0"/>
              </a:rPr>
              <a:t>Unit of Data Transfer</a:t>
            </a:r>
          </a:p>
          <a:p>
            <a:pPr marL="342900" indent="-342900">
              <a:lnSpc>
                <a:spcPct val="90000"/>
              </a:lnSpc>
              <a:spcBef>
                <a:spcPct val="20000"/>
              </a:spcBef>
              <a:buClr>
                <a:schemeClr val="folHlink"/>
              </a:buClr>
              <a:buSzPct val="60000"/>
              <a:buFont typeface="Wingdings" pitchFamily="2" charset="2"/>
              <a:buChar char="n"/>
            </a:pPr>
            <a:endParaRPr lang="en-US" sz="1800" dirty="0"/>
          </a:p>
          <a:p>
            <a:pPr marL="742950" lvl="1" indent="-285750">
              <a:lnSpc>
                <a:spcPct val="90000"/>
              </a:lnSpc>
              <a:spcBef>
                <a:spcPct val="20000"/>
              </a:spcBef>
              <a:buClr>
                <a:schemeClr val="hlink"/>
              </a:buClr>
              <a:buSzPct val="55000"/>
              <a:buFont typeface="Wingdings" pitchFamily="2" charset="2"/>
              <a:buChar char="n"/>
            </a:pPr>
            <a:endParaRPr lang="en-US" sz="1800" dirty="0"/>
          </a:p>
          <a:p>
            <a:pPr marL="742950" lvl="1" indent="-285750">
              <a:lnSpc>
                <a:spcPct val="90000"/>
              </a:lnSpc>
              <a:spcBef>
                <a:spcPct val="20000"/>
              </a:spcBef>
              <a:buClr>
                <a:schemeClr val="hlink"/>
              </a:buClr>
              <a:buSzPct val="55000"/>
              <a:buFont typeface="Wingdings" pitchFamily="2" charset="2"/>
              <a:buChar char="n"/>
            </a:pPr>
            <a:endParaRPr lang="en-US" sz="1800" dirty="0"/>
          </a:p>
          <a:p>
            <a:pPr marL="742950" lvl="1" indent="-285750">
              <a:lnSpc>
                <a:spcPct val="90000"/>
              </a:lnSpc>
              <a:spcBef>
                <a:spcPct val="20000"/>
              </a:spcBef>
              <a:buClr>
                <a:schemeClr val="hlink"/>
              </a:buClr>
              <a:buSzPct val="55000"/>
              <a:buFont typeface="Wingdings" pitchFamily="2" charset="2"/>
              <a:buChar char="n"/>
            </a:pPr>
            <a:endParaRPr lang="en-US" sz="1800" dirty="0"/>
          </a:p>
          <a:p>
            <a:pPr marL="342900" indent="-342900">
              <a:lnSpc>
                <a:spcPct val="90000"/>
              </a:lnSpc>
              <a:spcBef>
                <a:spcPct val="20000"/>
              </a:spcBef>
              <a:buClr>
                <a:schemeClr val="folHlink"/>
              </a:buClr>
              <a:buSzPct val="60000"/>
              <a:buFont typeface="Wingdings" pitchFamily="2" charset="2"/>
              <a:buChar char="n"/>
            </a:pP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53400" cy="990600"/>
          </a:xfrm>
        </p:spPr>
        <p:txBody>
          <a:bodyPr>
            <a:normAutofit fontScale="90000"/>
          </a:bodyPr>
          <a:lstStyle/>
          <a:p>
            <a:r>
              <a:rPr lang="en-US" dirty="0" smtClean="0"/>
              <a:t/>
            </a:r>
            <a:br>
              <a:rPr lang="en-US" dirty="0" smtClean="0"/>
            </a:br>
            <a:r>
              <a:rPr lang="en-US" sz="4000" dirty="0" smtClean="0">
                <a:latin typeface="Times New Roman" pitchFamily="18" charset="0"/>
                <a:cs typeface="Times New Roman" pitchFamily="18" charset="0"/>
              </a:rPr>
              <a:t>File Caching Schemes</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600200"/>
            <a:ext cx="8839200" cy="4876800"/>
          </a:xfrm>
        </p:spPr>
        <p:txBody>
          <a:bodyPr>
            <a:normAutofit fontScale="70000" lnSpcReduction="20000"/>
          </a:bodyPr>
          <a:lstStyle/>
          <a:p>
            <a:pPr algn="just">
              <a:buNone/>
            </a:pPr>
            <a:r>
              <a:rPr lang="en-US" dirty="0" smtClean="0"/>
              <a:t> </a:t>
            </a:r>
            <a:r>
              <a:rPr lang="en-US" dirty="0" smtClean="0">
                <a:latin typeface="Times New Roman" pitchFamily="18" charset="0"/>
                <a:cs typeface="Times New Roman" pitchFamily="18" charset="0"/>
              </a:rPr>
              <a:t>Every distributed file system uses some form of caching. The reasons are: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1. </a:t>
            </a:r>
            <a:r>
              <a:rPr lang="en-US" dirty="0" smtClean="0">
                <a:solidFill>
                  <a:srgbClr val="FF0000"/>
                </a:solidFill>
                <a:latin typeface="Times New Roman" pitchFamily="18" charset="0"/>
                <a:cs typeface="Times New Roman" pitchFamily="18" charset="0"/>
              </a:rPr>
              <a:t>Better performance </a:t>
            </a:r>
            <a:r>
              <a:rPr lang="en-US" dirty="0" smtClean="0">
                <a:latin typeface="Times New Roman" pitchFamily="18" charset="0"/>
                <a:cs typeface="Times New Roman" pitchFamily="18" charset="0"/>
              </a:rPr>
              <a:t>since repeated accesses to the same information is handled additional </a:t>
            </a:r>
            <a:r>
              <a:rPr lang="en-US" dirty="0" smtClean="0">
                <a:solidFill>
                  <a:srgbClr val="FF0000"/>
                </a:solidFill>
                <a:latin typeface="Times New Roman" pitchFamily="18" charset="0"/>
                <a:cs typeface="Times New Roman" pitchFamily="18" charset="0"/>
              </a:rPr>
              <a:t>network accesses and disk transfers</a:t>
            </a:r>
            <a:r>
              <a:rPr lang="en-US" dirty="0" smtClean="0">
                <a:latin typeface="Times New Roman" pitchFamily="18" charset="0"/>
                <a:cs typeface="Times New Roman" pitchFamily="18" charset="0"/>
              </a:rPr>
              <a:t>. This is due to </a:t>
            </a:r>
            <a:r>
              <a:rPr lang="en-US" dirty="0" smtClean="0">
                <a:solidFill>
                  <a:srgbClr val="FF0000"/>
                </a:solidFill>
                <a:latin typeface="Times New Roman" pitchFamily="18" charset="0"/>
                <a:cs typeface="Times New Roman" pitchFamily="18" charset="0"/>
              </a:rPr>
              <a:t>locality in file access patterns.</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2. It contributes to the </a:t>
            </a:r>
            <a:r>
              <a:rPr lang="en-US" dirty="0" smtClean="0">
                <a:solidFill>
                  <a:srgbClr val="FF0000"/>
                </a:solidFill>
                <a:latin typeface="Times New Roman" pitchFamily="18" charset="0"/>
                <a:cs typeface="Times New Roman" pitchFamily="18" charset="0"/>
              </a:rPr>
              <a:t>scalability and reliability </a:t>
            </a:r>
            <a:r>
              <a:rPr lang="en-US" dirty="0" smtClean="0">
                <a:latin typeface="Times New Roman" pitchFamily="18" charset="0"/>
                <a:cs typeface="Times New Roman" pitchFamily="18" charset="0"/>
              </a:rPr>
              <a:t>of the distributed file system since data can be </a:t>
            </a:r>
            <a:r>
              <a:rPr lang="en-US" dirty="0" smtClean="0">
                <a:solidFill>
                  <a:srgbClr val="FF0000"/>
                </a:solidFill>
                <a:latin typeface="Times New Roman" pitchFamily="18" charset="0"/>
                <a:cs typeface="Times New Roman" pitchFamily="18" charset="0"/>
              </a:rPr>
              <a:t>remotely cached on the client node</a:t>
            </a:r>
            <a:r>
              <a:rPr lang="en-US"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File-caching scheme for distributed systems:</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1.     Cache location</a:t>
            </a:r>
          </a:p>
          <a:p>
            <a:pPr algn="just">
              <a:buNone/>
            </a:pPr>
            <a:r>
              <a:rPr lang="en-US" dirty="0" smtClean="0">
                <a:latin typeface="Times New Roman" pitchFamily="18" charset="0"/>
                <a:cs typeface="Times New Roman" pitchFamily="18" charset="0"/>
              </a:rPr>
              <a:t>2.     Modification Propagation</a:t>
            </a:r>
          </a:p>
          <a:p>
            <a:pPr algn="just">
              <a:buNone/>
            </a:pPr>
            <a:r>
              <a:rPr lang="en-US" dirty="0" smtClean="0">
                <a:latin typeface="Times New Roman" pitchFamily="18" charset="0"/>
                <a:cs typeface="Times New Roman" pitchFamily="18" charset="0"/>
              </a:rPr>
              <a:t>3.     Cache Validation</a:t>
            </a:r>
          </a:p>
          <a:p>
            <a:pPr algn="just">
              <a:buNone/>
            </a:pPr>
            <a:r>
              <a:rPr lang="en-US"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524000"/>
            <a:ext cx="8385048" cy="4800600"/>
          </a:xfrm>
        </p:spPr>
        <p:txBody>
          <a:bodyPr>
            <a:normAutofit/>
          </a:bodyPr>
          <a:lstStyle/>
          <a:p>
            <a:pPr>
              <a:buNone/>
            </a:pPr>
            <a:r>
              <a:rPr lang="en-US" sz="1800" dirty="0" smtClean="0">
                <a:latin typeface="Times New Roman" pitchFamily="18" charset="0"/>
                <a:cs typeface="Times New Roman" pitchFamily="18" charset="0"/>
              </a:rPr>
              <a:t>Two main purposes of using files:</a:t>
            </a:r>
          </a:p>
          <a:p>
            <a:pPr>
              <a:buNone/>
            </a:pPr>
            <a:r>
              <a:rPr lang="en-US" sz="1800" dirty="0" smtClean="0">
                <a:latin typeface="Times New Roman" pitchFamily="18" charset="0"/>
                <a:cs typeface="Times New Roman" pitchFamily="18" charset="0"/>
              </a:rPr>
              <a:t>1.     Permanent storage of information on a secondary storage media.</a:t>
            </a:r>
          </a:p>
          <a:p>
            <a:pPr>
              <a:buNone/>
            </a:pPr>
            <a:r>
              <a:rPr lang="en-US" sz="1800" dirty="0" smtClean="0">
                <a:latin typeface="Times New Roman" pitchFamily="18" charset="0"/>
                <a:cs typeface="Times New Roman" pitchFamily="18" charset="0"/>
              </a:rPr>
              <a:t>2.     Sharing of information between applications.</a:t>
            </a: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 file system is a subsystem of the operating system that performs file management activities such as organization, storing, retrieval, naming, sharing, and protection of files.</a:t>
            </a:r>
          </a:p>
          <a:p>
            <a:pPr>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 </a:t>
            </a:r>
            <a:r>
              <a:rPr lang="en-US" sz="1800" b="1" dirty="0" smtClean="0">
                <a:latin typeface="Times New Roman" pitchFamily="18" charset="0"/>
                <a:cs typeface="Times New Roman" pitchFamily="18" charset="0"/>
              </a:rPr>
              <a:t>Distributed File System</a:t>
            </a:r>
            <a:r>
              <a:rPr lang="en-US" sz="1800" dirty="0" smtClean="0">
                <a:latin typeface="Times New Roman" pitchFamily="18" charset="0"/>
                <a:cs typeface="Times New Roman" pitchFamily="18" charset="0"/>
              </a:rPr>
              <a:t> ( DFS ) is simply a classical model of a file system distributed across multiple machines. The purpose is to promote sharing of dispersed files.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fontScale="90000"/>
          </a:bodyPr>
          <a:lstStyle/>
          <a:p>
            <a:r>
              <a:rPr lang="en-US" u="sng" dirty="0" smtClean="0"/>
              <a:t/>
            </a:r>
            <a:br>
              <a:rPr lang="en-US" u="sng" dirty="0" smtClean="0"/>
            </a:br>
            <a:r>
              <a:rPr lang="en-US" u="sng" dirty="0" smtClean="0"/>
              <a:t/>
            </a:r>
            <a:br>
              <a:rPr lang="en-US" u="sng" dirty="0" smtClean="0"/>
            </a:br>
            <a:r>
              <a:rPr lang="en-US" sz="4000" dirty="0" smtClean="0">
                <a:latin typeface="Times New Roman" pitchFamily="18" charset="0"/>
                <a:cs typeface="Times New Roman" pitchFamily="18" charset="0"/>
              </a:rPr>
              <a:t>Cache Location</a:t>
            </a:r>
            <a:br>
              <a:rPr lang="en-US" sz="4000" dirty="0" smtClean="0">
                <a:latin typeface="Times New Roman" pitchFamily="18" charset="0"/>
                <a:cs typeface="Times New Roman" pitchFamily="18" charset="0"/>
              </a:rPr>
            </a:br>
            <a:r>
              <a:rPr lang="en-US" u="sng" dirty="0" smtClean="0"/>
              <a:t> </a:t>
            </a:r>
            <a:r>
              <a:rPr lang="en-US" dirty="0" smtClean="0"/>
              <a:t/>
            </a:r>
            <a:br>
              <a:rPr lang="en-US" dirty="0" smtClean="0"/>
            </a:br>
            <a:endParaRPr lang="en-US" dirty="0"/>
          </a:p>
        </p:txBody>
      </p:sp>
      <p:sp>
        <p:nvSpPr>
          <p:cNvPr id="3" name="Content Placeholder 2"/>
          <p:cNvSpPr>
            <a:spLocks noGrp="1"/>
          </p:cNvSpPr>
          <p:nvPr>
            <p:ph sz="quarter" idx="1"/>
          </p:nvPr>
        </p:nvSpPr>
        <p:spPr>
          <a:xfrm>
            <a:off x="228600" y="1524000"/>
            <a:ext cx="8537448" cy="5181600"/>
          </a:xfrm>
        </p:spPr>
        <p:txBody>
          <a:bodyPr>
            <a:normAutofit fontScale="32500" lnSpcReduction="20000"/>
          </a:bodyPr>
          <a:lstStyle/>
          <a:p>
            <a:endParaRPr lang="en-US" dirty="0" smtClean="0"/>
          </a:p>
          <a:p>
            <a:pPr>
              <a:buFont typeface="Wingdings" pitchFamily="2" charset="2"/>
              <a:buChar char="Ø"/>
            </a:pPr>
            <a:r>
              <a:rPr lang="en-US" sz="6200" dirty="0" smtClean="0">
                <a:latin typeface="Times New Roman" pitchFamily="18" charset="0"/>
                <a:cs typeface="Times New Roman" pitchFamily="18" charset="0"/>
              </a:rPr>
              <a:t>This refers to the place where the cached data is stored. </a:t>
            </a:r>
          </a:p>
          <a:p>
            <a:pPr>
              <a:buFont typeface="Wingdings" pitchFamily="2" charset="2"/>
              <a:buChar char="Ø"/>
            </a:pPr>
            <a:r>
              <a:rPr lang="en-US" sz="6200" dirty="0" smtClean="0">
                <a:latin typeface="Times New Roman" pitchFamily="18" charset="0"/>
                <a:cs typeface="Times New Roman" pitchFamily="18" charset="0"/>
              </a:rPr>
              <a:t>Assuming that the original location of a file is on its </a:t>
            </a:r>
            <a:r>
              <a:rPr lang="en-US" sz="6200" dirty="0" smtClean="0">
                <a:solidFill>
                  <a:srgbClr val="FF0000"/>
                </a:solidFill>
                <a:latin typeface="Times New Roman" pitchFamily="18" charset="0"/>
                <a:cs typeface="Times New Roman" pitchFamily="18" charset="0"/>
              </a:rPr>
              <a:t>servers disk,</a:t>
            </a:r>
            <a:r>
              <a:rPr lang="en-US" sz="6200" dirty="0" smtClean="0">
                <a:latin typeface="Times New Roman" pitchFamily="18" charset="0"/>
                <a:cs typeface="Times New Roman" pitchFamily="18" charset="0"/>
              </a:rPr>
              <a:t> there are three possible cache locations :</a:t>
            </a:r>
          </a:p>
          <a:p>
            <a:pPr>
              <a:buFont typeface="Wingdings" pitchFamily="2" charset="2"/>
              <a:buChar char="Ø"/>
            </a:pPr>
            <a:endParaRPr lang="en-US" sz="6200" dirty="0" smtClean="0">
              <a:latin typeface="Times New Roman" pitchFamily="18" charset="0"/>
              <a:cs typeface="Times New Roman" pitchFamily="18" charset="0"/>
            </a:endParaRPr>
          </a:p>
          <a:p>
            <a:pPr>
              <a:buFont typeface="Wingdings" pitchFamily="2" charset="2"/>
              <a:buChar char="v"/>
            </a:pPr>
            <a:r>
              <a:rPr lang="en-US" sz="6200" dirty="0" smtClean="0">
                <a:latin typeface="Times New Roman" pitchFamily="18" charset="0"/>
                <a:cs typeface="Times New Roman" pitchFamily="18" charset="0"/>
              </a:rPr>
              <a:t> </a:t>
            </a:r>
            <a:r>
              <a:rPr lang="en-US" sz="6200" dirty="0" smtClean="0">
                <a:solidFill>
                  <a:srgbClr val="FF0000"/>
                </a:solidFill>
                <a:latin typeface="Times New Roman" pitchFamily="18" charset="0"/>
                <a:cs typeface="Times New Roman" pitchFamily="18" charset="0"/>
              </a:rPr>
              <a:t>1.     Servers main memory</a:t>
            </a:r>
          </a:p>
          <a:p>
            <a:pPr lvl="1">
              <a:buFont typeface="Wingdings" pitchFamily="2" charset="2"/>
              <a:buChar char="Ø"/>
            </a:pPr>
            <a:r>
              <a:rPr lang="en-US" sz="6200" dirty="0" smtClean="0">
                <a:latin typeface="Times New Roman" pitchFamily="18" charset="0"/>
                <a:cs typeface="Times New Roman" pitchFamily="18" charset="0"/>
              </a:rPr>
              <a:t>In this case a cache hit costs one network access.</a:t>
            </a:r>
          </a:p>
          <a:p>
            <a:pPr lvl="1">
              <a:buFont typeface="Wingdings" pitchFamily="2" charset="2"/>
              <a:buChar char="Ø"/>
            </a:pPr>
            <a:endParaRPr lang="en-US" sz="6200" dirty="0" smtClean="0">
              <a:latin typeface="Times New Roman" pitchFamily="18" charset="0"/>
              <a:cs typeface="Times New Roman" pitchFamily="18" charset="0"/>
            </a:endParaRPr>
          </a:p>
          <a:p>
            <a:pPr lvl="1">
              <a:buFont typeface="Wingdings" pitchFamily="2" charset="2"/>
              <a:buChar char="Ø"/>
            </a:pPr>
            <a:r>
              <a:rPr lang="en-US" sz="6200" dirty="0" smtClean="0">
                <a:latin typeface="Times New Roman" pitchFamily="18" charset="0"/>
                <a:cs typeface="Times New Roman" pitchFamily="18" charset="0"/>
              </a:rPr>
              <a:t>It does not contribute to scalability and reliability of the distributed file system.</a:t>
            </a:r>
          </a:p>
          <a:p>
            <a:pPr lvl="1">
              <a:buFont typeface="Wingdings" pitchFamily="2" charset="2"/>
              <a:buChar char="Ø"/>
            </a:pPr>
            <a:r>
              <a:rPr lang="en-US" sz="6200" dirty="0" smtClean="0">
                <a:latin typeface="Times New Roman" pitchFamily="18" charset="0"/>
                <a:cs typeface="Times New Roman" pitchFamily="18" charset="0"/>
              </a:rPr>
              <a:t>Since we every cache hit requires accessing the server.</a:t>
            </a:r>
          </a:p>
          <a:p>
            <a:pPr>
              <a:buNone/>
            </a:pPr>
            <a:r>
              <a:rPr lang="en-US" sz="6200" dirty="0" smtClean="0">
                <a:latin typeface="Times New Roman" pitchFamily="18" charset="0"/>
                <a:cs typeface="Times New Roman" pitchFamily="18" charset="0"/>
              </a:rPr>
              <a:t> </a:t>
            </a:r>
            <a:r>
              <a:rPr lang="en-US" sz="6200" dirty="0" smtClean="0">
                <a:solidFill>
                  <a:srgbClr val="00B0F0"/>
                </a:solidFill>
                <a:latin typeface="Times New Roman" pitchFamily="18" charset="0"/>
                <a:cs typeface="Times New Roman" pitchFamily="18" charset="0"/>
              </a:rPr>
              <a:t>Advantages:</a:t>
            </a:r>
          </a:p>
          <a:p>
            <a:pPr>
              <a:buNone/>
            </a:pPr>
            <a:r>
              <a:rPr lang="en-US" sz="6200" dirty="0" smtClean="0">
                <a:latin typeface="Times New Roman" pitchFamily="18" charset="0"/>
                <a:cs typeface="Times New Roman" pitchFamily="18" charset="0"/>
              </a:rPr>
              <a:t>         a.      Easy to implement</a:t>
            </a:r>
          </a:p>
          <a:p>
            <a:pPr>
              <a:buNone/>
            </a:pPr>
            <a:r>
              <a:rPr lang="en-US" sz="6200" dirty="0" smtClean="0">
                <a:latin typeface="Times New Roman" pitchFamily="18" charset="0"/>
                <a:cs typeface="Times New Roman" pitchFamily="18" charset="0"/>
              </a:rPr>
              <a:t>         b.     Totally transparent to clients</a:t>
            </a:r>
          </a:p>
          <a:p>
            <a:pPr>
              <a:buNone/>
            </a:pPr>
            <a:r>
              <a:rPr lang="en-US" sz="6200" dirty="0" smtClean="0">
                <a:latin typeface="Times New Roman" pitchFamily="18" charset="0"/>
                <a:cs typeface="Times New Roman" pitchFamily="18" charset="0"/>
              </a:rPr>
              <a:t>         c.     Easy to keep the original file and the cached data consistent.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990600"/>
          </a:xfrm>
        </p:spPr>
        <p:txBody>
          <a:bodyPr/>
          <a:lstStyle/>
          <a:p>
            <a:r>
              <a:rPr lang="en-US" dirty="0" smtClean="0">
                <a:latin typeface="Times New Roman" pitchFamily="18" charset="0"/>
                <a:cs typeface="Times New Roman" pitchFamily="18" charset="0"/>
              </a:rPr>
              <a:t>Cache Location</a:t>
            </a:r>
            <a:endParaRPr lang="en-US" dirty="0"/>
          </a:p>
        </p:txBody>
      </p:sp>
      <p:sp>
        <p:nvSpPr>
          <p:cNvPr id="3" name="Content Placeholder 2"/>
          <p:cNvSpPr>
            <a:spLocks noGrp="1"/>
          </p:cNvSpPr>
          <p:nvPr>
            <p:ph sz="quarter" idx="1"/>
          </p:nvPr>
        </p:nvSpPr>
        <p:spPr>
          <a:xfrm>
            <a:off x="152400" y="1600200"/>
            <a:ext cx="8839200" cy="5257800"/>
          </a:xfrm>
        </p:spPr>
        <p:txBody>
          <a:bodyPr>
            <a:normAutofit fontScale="70000" lnSpcReduction="20000"/>
          </a:bodyPr>
          <a:lstStyle/>
          <a:p>
            <a:pPr>
              <a:buNone/>
            </a:pPr>
            <a:r>
              <a:rPr lang="en-US" sz="3200"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2.     Clients disk</a:t>
            </a:r>
          </a:p>
          <a:p>
            <a:pPr>
              <a:buFont typeface="Wingdings" pitchFamily="2" charset="2"/>
              <a:buChar char="Ø"/>
            </a:pPr>
            <a:r>
              <a:rPr lang="en-US" dirty="0" smtClean="0">
                <a:latin typeface="Times New Roman" pitchFamily="18" charset="0"/>
                <a:cs typeface="Times New Roman" pitchFamily="18" charset="0"/>
              </a:rPr>
              <a:t>In this case a cache hit costs one disk access. </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This is somewhat slower than having the cache in servers main memory.</a:t>
            </a:r>
          </a:p>
          <a:p>
            <a:pPr>
              <a:buFont typeface="Wingdings" pitchFamily="2" charset="2"/>
              <a:buChar char="Ø"/>
            </a:pPr>
            <a:r>
              <a:rPr lang="en-US"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Having the cache in servers main memory is also simpler.</a:t>
            </a:r>
          </a:p>
          <a:p>
            <a:pPr>
              <a:buNone/>
            </a:pPr>
            <a:r>
              <a:rPr lang="en-US" dirty="0" smtClean="0">
                <a:latin typeface="Times New Roman" pitchFamily="18" charset="0"/>
                <a:cs typeface="Times New Roman" pitchFamily="18" charset="0"/>
              </a:rPr>
              <a:t> </a:t>
            </a:r>
          </a:p>
          <a:p>
            <a:pPr>
              <a:buNone/>
            </a:pPr>
            <a:r>
              <a:rPr lang="en-US" dirty="0" smtClean="0">
                <a:solidFill>
                  <a:srgbClr val="00B0F0"/>
                </a:solidFill>
                <a:latin typeface="Times New Roman" pitchFamily="18" charset="0"/>
                <a:cs typeface="Times New Roman" pitchFamily="18" charset="0"/>
              </a:rPr>
              <a:t>Advantages:</a:t>
            </a:r>
          </a:p>
          <a:p>
            <a:pPr>
              <a:buNone/>
            </a:pPr>
            <a:r>
              <a:rPr lang="en-US" dirty="0" smtClean="0">
                <a:latin typeface="Times New Roman" pitchFamily="18" charset="0"/>
                <a:cs typeface="Times New Roman" pitchFamily="18" charset="0"/>
              </a:rPr>
              <a:t>a.      </a:t>
            </a:r>
            <a:r>
              <a:rPr lang="en-US" dirty="0" smtClean="0">
                <a:solidFill>
                  <a:srgbClr val="FF0000"/>
                </a:solidFill>
                <a:latin typeface="Times New Roman" pitchFamily="18" charset="0"/>
                <a:cs typeface="Times New Roman" pitchFamily="18" charset="0"/>
              </a:rPr>
              <a:t>Provides reliability </a:t>
            </a:r>
            <a:r>
              <a:rPr lang="en-US" dirty="0" smtClean="0">
                <a:latin typeface="Times New Roman" pitchFamily="18" charset="0"/>
                <a:cs typeface="Times New Roman" pitchFamily="18" charset="0"/>
              </a:rPr>
              <a:t>against crashes since modification to cached data is lost in a crash the cache </a:t>
            </a:r>
            <a:r>
              <a:rPr lang="en-US" dirty="0" smtClean="0">
                <a:solidFill>
                  <a:srgbClr val="FF0000"/>
                </a:solidFill>
                <a:latin typeface="Times New Roman" pitchFamily="18" charset="0"/>
                <a:cs typeface="Times New Roman" pitchFamily="18" charset="0"/>
              </a:rPr>
              <a:t>is kept in main memory</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b.     Large storage capacity.</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     Contributes to </a:t>
            </a:r>
            <a:r>
              <a:rPr lang="en-US" dirty="0" smtClean="0">
                <a:solidFill>
                  <a:srgbClr val="FF0000"/>
                </a:solidFill>
                <a:latin typeface="Times New Roman" pitchFamily="18" charset="0"/>
                <a:cs typeface="Times New Roman" pitchFamily="18" charset="0"/>
              </a:rPr>
              <a:t>scalability and reliability </a:t>
            </a:r>
            <a:r>
              <a:rPr lang="en-US" dirty="0" smtClean="0">
                <a:latin typeface="Times New Roman" pitchFamily="18" charset="0"/>
                <a:cs typeface="Times New Roman" pitchFamily="18" charset="0"/>
              </a:rPr>
              <a:t>because on a cache hit the access request can be serviced locally without the need to contact the server.</a:t>
            </a:r>
          </a:p>
          <a:p>
            <a:pPr>
              <a:buNone/>
            </a:pPr>
            <a:r>
              <a:rPr lang="en-US" sz="3200" dirty="0" smtClean="0">
                <a:latin typeface="Times New Roman" pitchFamily="18" charset="0"/>
                <a:cs typeface="Times New Roman" pitchFamily="18" charset="0"/>
              </a:rPr>
              <a:t> </a:t>
            </a:r>
          </a:p>
          <a:p>
            <a:endParaRPr lang="en-US" sz="32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53400" cy="990600"/>
          </a:xfrm>
        </p:spPr>
        <p:txBody>
          <a:bodyPr>
            <a:normAutofit/>
          </a:bodyPr>
          <a:lstStyle/>
          <a:p>
            <a:r>
              <a:rPr lang="en-US" sz="3600" dirty="0" smtClean="0">
                <a:latin typeface="Times New Roman" pitchFamily="18" charset="0"/>
                <a:cs typeface="Times New Roman" pitchFamily="18" charset="0"/>
              </a:rPr>
              <a:t>Cache Location</a:t>
            </a:r>
            <a:endParaRPr lang="en-US" sz="3600" dirty="0"/>
          </a:p>
        </p:txBody>
      </p:sp>
      <p:sp>
        <p:nvSpPr>
          <p:cNvPr id="3" name="Content Placeholder 2"/>
          <p:cNvSpPr>
            <a:spLocks noGrp="1"/>
          </p:cNvSpPr>
          <p:nvPr>
            <p:ph sz="quarter" idx="1"/>
          </p:nvPr>
        </p:nvSpPr>
        <p:spPr>
          <a:xfrm>
            <a:off x="152400" y="1600200"/>
            <a:ext cx="8763000" cy="5029200"/>
          </a:xfrm>
        </p:spPr>
        <p:txBody>
          <a:bodyPr>
            <a:normAutofit/>
          </a:bodyPr>
          <a:lstStyle/>
          <a:p>
            <a:pPr>
              <a:buNone/>
            </a:pPr>
            <a:r>
              <a:rPr lang="en-US" sz="2000" dirty="0" smtClean="0">
                <a:solidFill>
                  <a:srgbClr val="FF0000"/>
                </a:solidFill>
                <a:latin typeface="Times New Roman" pitchFamily="18" charset="0"/>
                <a:cs typeface="Times New Roman" pitchFamily="18" charset="0"/>
              </a:rPr>
              <a:t>3.     Clients main memory</a:t>
            </a:r>
          </a:p>
          <a:p>
            <a:pPr>
              <a:buFont typeface="Wingdings" pitchFamily="2" charset="2"/>
              <a:buChar char="Ø"/>
            </a:pPr>
            <a:r>
              <a:rPr lang="en-US" sz="2000" dirty="0" smtClean="0">
                <a:latin typeface="Times New Roman" pitchFamily="18" charset="0"/>
                <a:cs typeface="Times New Roman" pitchFamily="18" charset="0"/>
              </a:rPr>
              <a:t>Eliminates both network access cost and disk access cost.</a:t>
            </a:r>
          </a:p>
          <a:p>
            <a:pPr>
              <a:buFont typeface="Wingdings" pitchFamily="2" charset="2"/>
              <a:buChar char="Ø"/>
            </a:pPr>
            <a:r>
              <a:rPr lang="en-US" sz="2000" dirty="0" smtClean="0">
                <a:latin typeface="Times New Roman" pitchFamily="18" charset="0"/>
                <a:cs typeface="Times New Roman" pitchFamily="18" charset="0"/>
              </a:rPr>
              <a:t> This technique is not preferred to a clients disk cache when large cache size.</a:t>
            </a:r>
          </a:p>
          <a:p>
            <a:pPr>
              <a:buFont typeface="Wingdings" pitchFamily="2" charset="2"/>
              <a:buChar char="Ø"/>
            </a:pPr>
            <a:r>
              <a:rPr lang="en-US" sz="2000" dirty="0" smtClean="0">
                <a:latin typeface="Times New Roman" pitchFamily="18" charset="0"/>
                <a:cs typeface="Times New Roman" pitchFamily="18" charset="0"/>
              </a:rPr>
              <a:t> Increased reliability of cached data are desired.</a:t>
            </a:r>
          </a:p>
          <a:p>
            <a:pPr>
              <a:buNone/>
            </a:pPr>
            <a:r>
              <a:rPr lang="en-US" sz="2000" dirty="0" smtClean="0">
                <a:latin typeface="Times New Roman" pitchFamily="18" charset="0"/>
                <a:cs typeface="Times New Roman" pitchFamily="18" charset="0"/>
              </a:rPr>
              <a:t> </a:t>
            </a:r>
          </a:p>
          <a:p>
            <a:pPr>
              <a:buNone/>
            </a:pPr>
            <a:r>
              <a:rPr lang="en-US" sz="2000" dirty="0" smtClean="0">
                <a:solidFill>
                  <a:srgbClr val="00B0F0"/>
                </a:solidFill>
                <a:latin typeface="Times New Roman" pitchFamily="18" charset="0"/>
                <a:cs typeface="Times New Roman" pitchFamily="18" charset="0"/>
              </a:rPr>
              <a:t>Advantages:</a:t>
            </a:r>
          </a:p>
          <a:p>
            <a:pPr>
              <a:buNone/>
            </a:pPr>
            <a:r>
              <a:rPr lang="en-US" sz="2000" dirty="0" smtClean="0">
                <a:latin typeface="Times New Roman" pitchFamily="18" charset="0"/>
                <a:cs typeface="Times New Roman" pitchFamily="18" charset="0"/>
              </a:rPr>
              <a:t>    a. Maximum performance gain.</a:t>
            </a:r>
          </a:p>
          <a:p>
            <a:pPr>
              <a:buNone/>
            </a:pPr>
            <a:r>
              <a:rPr lang="en-US" sz="2000" dirty="0" smtClean="0">
                <a:latin typeface="Times New Roman" pitchFamily="18" charset="0"/>
                <a:cs typeface="Times New Roman" pitchFamily="18" charset="0"/>
              </a:rPr>
              <a:t>    b. Permits workstations to be diskless.</a:t>
            </a:r>
          </a:p>
          <a:p>
            <a:pPr>
              <a:buNone/>
            </a:pPr>
            <a:r>
              <a:rPr lang="en-US" sz="2000" dirty="0" smtClean="0">
                <a:latin typeface="Times New Roman" pitchFamily="18" charset="0"/>
                <a:cs typeface="Times New Roman" pitchFamily="18" charset="0"/>
              </a:rPr>
              <a:t>    c. Contributes to reliability and scalability.</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noFill/>
        </p:spPr>
        <p:txBody>
          <a:bodyPr>
            <a:normAutofit fontScale="85000" lnSpcReduction="20000"/>
          </a:bodyPr>
          <a:lstStyle/>
          <a:p>
            <a:fld id="{4916A1CD-D7DC-49E7-BB95-1844B824F742}" type="slidenum">
              <a:rPr lang="en-US" altLang="ja-JP"/>
              <a:pPr/>
              <a:t>23</a:t>
            </a:fld>
            <a:endParaRPr lang="en-US" altLang="ja-JP"/>
          </a:p>
        </p:txBody>
      </p:sp>
      <p:sp>
        <p:nvSpPr>
          <p:cNvPr id="13317" name="Rectangle 1026"/>
          <p:cNvSpPr>
            <a:spLocks noGrp="1" noChangeArrowheads="1"/>
          </p:cNvSpPr>
          <p:nvPr>
            <p:ph type="title"/>
          </p:nvPr>
        </p:nvSpPr>
        <p:spPr>
          <a:xfrm>
            <a:off x="228600" y="304800"/>
            <a:ext cx="8153400" cy="990600"/>
          </a:xfrm>
        </p:spPr>
        <p:txBody>
          <a:bodyPr>
            <a:normAutofit/>
          </a:bodyPr>
          <a:lstStyle/>
          <a:p>
            <a:pPr eaLnBrk="1" hangingPunct="1"/>
            <a:r>
              <a:rPr lang="en-US" altLang="ja-JP" sz="3600" dirty="0" smtClean="0">
                <a:latin typeface="Times New Roman" pitchFamily="18" charset="0"/>
                <a:cs typeface="Times New Roman" pitchFamily="18" charset="0"/>
              </a:rPr>
              <a:t>Summary of File Caching</a:t>
            </a:r>
          </a:p>
        </p:txBody>
      </p:sp>
      <p:sp>
        <p:nvSpPr>
          <p:cNvPr id="13318" name="AutoShape 1028"/>
          <p:cNvSpPr>
            <a:spLocks noChangeArrowheads="1"/>
          </p:cNvSpPr>
          <p:nvPr/>
        </p:nvSpPr>
        <p:spPr bwMode="auto">
          <a:xfrm>
            <a:off x="376238" y="4086225"/>
            <a:ext cx="879475" cy="950913"/>
          </a:xfrm>
          <a:prstGeom prst="flowChartMagneticDisk">
            <a:avLst/>
          </a:prstGeom>
          <a:solidFill>
            <a:schemeClr val="accent1"/>
          </a:solidFill>
          <a:ln w="9525">
            <a:solidFill>
              <a:schemeClr val="tx1"/>
            </a:solidFill>
            <a:miter lim="800000"/>
            <a:headEnd/>
            <a:tailEnd/>
          </a:ln>
        </p:spPr>
        <p:txBody>
          <a:bodyPr wrap="none" anchor="ctr"/>
          <a:lstStyle/>
          <a:p>
            <a:pPr algn="ctr"/>
            <a:r>
              <a:rPr lang="en-US"/>
              <a:t>Disk</a:t>
            </a:r>
          </a:p>
        </p:txBody>
      </p:sp>
      <p:sp>
        <p:nvSpPr>
          <p:cNvPr id="13319" name="Rectangle 1031"/>
          <p:cNvSpPr>
            <a:spLocks noChangeArrowheads="1"/>
          </p:cNvSpPr>
          <p:nvPr/>
        </p:nvSpPr>
        <p:spPr bwMode="auto">
          <a:xfrm>
            <a:off x="358775" y="2762250"/>
            <a:ext cx="914400" cy="771525"/>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graphicFrame>
        <p:nvGraphicFramePr>
          <p:cNvPr id="419932" name="Group 1116"/>
          <p:cNvGraphicFramePr>
            <a:graphicFrameLocks noGrp="1"/>
          </p:cNvGraphicFramePr>
          <p:nvPr/>
        </p:nvGraphicFramePr>
        <p:xfrm>
          <a:off x="2957513" y="2081213"/>
          <a:ext cx="5970587" cy="4163568"/>
        </p:xfrm>
        <a:graphic>
          <a:graphicData uri="http://schemas.openxmlformats.org/drawingml/2006/table">
            <a:tbl>
              <a:tblPr/>
              <a:tblGrid>
                <a:gridCol w="1560512"/>
                <a:gridCol w="2170113"/>
                <a:gridCol w="2239962"/>
              </a:tblGrid>
              <a:tr h="250825">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Location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Merits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Demerits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No caching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No modifications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Frequent disk access,</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Busy network traffic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96938">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In server’s main memory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One-time disk access</a:t>
                      </a: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Easy implementation,</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Unix-like file-sharing semantics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Busy network traffic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28713">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In client’s disk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One-time network access,</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No size restriction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Cache consistency problem,</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File access semantics, </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Frequent disk access,</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rPr>
                        <a:t>No Diskless workstation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1"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In client’s main memory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Maximum performance,</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Diskless workstation,</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rPr>
                        <a:t>Scalability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Size restriction,</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Cache consistency problem,</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dirty="0" smtClean="0">
                          <a:ln>
                            <a:noFill/>
                          </a:ln>
                          <a:solidFill>
                            <a:schemeClr val="folHlink"/>
                          </a:solidFill>
                          <a:effectLst/>
                          <a:latin typeface="Times New Roman" pitchFamily="18" charset="0"/>
                          <a:ea typeface="ＭＳ Ｐゴシック" pitchFamily="34" charset="-128"/>
                          <a:cs typeface="Times New Roman" pitchFamily="18" charset="0"/>
                        </a:rPr>
                        <a:t>File access semantics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346" name="AutoShape 1078"/>
          <p:cNvSpPr>
            <a:spLocks noChangeArrowheads="1"/>
          </p:cNvSpPr>
          <p:nvPr/>
        </p:nvSpPr>
        <p:spPr bwMode="auto">
          <a:xfrm>
            <a:off x="1909763" y="4094163"/>
            <a:ext cx="879475" cy="950912"/>
          </a:xfrm>
          <a:prstGeom prst="flowChartMagneticDisk">
            <a:avLst/>
          </a:prstGeom>
          <a:solidFill>
            <a:schemeClr val="accent1"/>
          </a:solidFill>
          <a:ln w="9525">
            <a:solidFill>
              <a:schemeClr val="tx1"/>
            </a:solidFill>
            <a:miter lim="800000"/>
            <a:headEnd/>
            <a:tailEnd/>
          </a:ln>
        </p:spPr>
        <p:txBody>
          <a:bodyPr wrap="none" anchor="ctr"/>
          <a:lstStyle/>
          <a:p>
            <a:pPr algn="ctr"/>
            <a:r>
              <a:rPr lang="en-US"/>
              <a:t>Disk</a:t>
            </a:r>
          </a:p>
        </p:txBody>
      </p:sp>
      <p:sp>
        <p:nvSpPr>
          <p:cNvPr id="13347" name="Rectangle 1079"/>
          <p:cNvSpPr>
            <a:spLocks noChangeArrowheads="1"/>
          </p:cNvSpPr>
          <p:nvPr/>
        </p:nvSpPr>
        <p:spPr bwMode="auto">
          <a:xfrm>
            <a:off x="1892300" y="2770188"/>
            <a:ext cx="914400" cy="771525"/>
          </a:xfrm>
          <a:prstGeom prst="rect">
            <a:avLst/>
          </a:prstGeom>
          <a:solidFill>
            <a:schemeClr val="accent1"/>
          </a:solidFill>
          <a:ln w="9525">
            <a:solidFill>
              <a:schemeClr val="tx1"/>
            </a:solidFill>
            <a:miter lim="800000"/>
            <a:headEnd/>
            <a:tailEnd/>
          </a:ln>
        </p:spPr>
        <p:txBody>
          <a:bodyPr wrap="none" anchor="ctr"/>
          <a:lstStyle/>
          <a:p>
            <a:pPr algn="ctr"/>
            <a:r>
              <a:rPr lang="en-US" dirty="0"/>
              <a:t>Main</a:t>
            </a:r>
          </a:p>
          <a:p>
            <a:pPr algn="ctr"/>
            <a:r>
              <a:rPr lang="en-US" dirty="0"/>
              <a:t>memory</a:t>
            </a:r>
          </a:p>
        </p:txBody>
      </p:sp>
      <p:sp>
        <p:nvSpPr>
          <p:cNvPr id="13348" name="Line 1080"/>
          <p:cNvSpPr>
            <a:spLocks noChangeShapeType="1"/>
          </p:cNvSpPr>
          <p:nvPr/>
        </p:nvSpPr>
        <p:spPr bwMode="auto">
          <a:xfrm>
            <a:off x="1631950" y="2420938"/>
            <a:ext cx="0" cy="2616200"/>
          </a:xfrm>
          <a:prstGeom prst="line">
            <a:avLst/>
          </a:prstGeom>
          <a:noFill/>
          <a:ln w="9525">
            <a:solidFill>
              <a:schemeClr val="tx1"/>
            </a:solidFill>
            <a:prstDash val="dash"/>
            <a:miter lim="800000"/>
            <a:headEnd/>
            <a:tailEnd/>
          </a:ln>
        </p:spPr>
        <p:txBody>
          <a:bodyPr wrap="none"/>
          <a:lstStyle/>
          <a:p>
            <a:endParaRPr lang="en-US"/>
          </a:p>
        </p:txBody>
      </p:sp>
      <p:sp>
        <p:nvSpPr>
          <p:cNvPr id="13349" name="Text Box 1081"/>
          <p:cNvSpPr txBox="1">
            <a:spLocks noChangeArrowheads="1"/>
          </p:cNvSpPr>
          <p:nvPr/>
        </p:nvSpPr>
        <p:spPr bwMode="auto">
          <a:xfrm>
            <a:off x="930275" y="1920875"/>
            <a:ext cx="1555750" cy="336550"/>
          </a:xfrm>
          <a:prstGeom prst="rect">
            <a:avLst/>
          </a:prstGeom>
          <a:noFill/>
          <a:ln w="9525">
            <a:noFill/>
            <a:miter lim="800000"/>
            <a:headEnd/>
            <a:tailEnd/>
          </a:ln>
        </p:spPr>
        <p:txBody>
          <a:bodyPr wrap="none">
            <a:spAutoFit/>
          </a:bodyPr>
          <a:lstStyle/>
          <a:p>
            <a:r>
              <a:rPr lang="en-US" dirty="0"/>
              <a:t>Node boundary</a:t>
            </a:r>
          </a:p>
        </p:txBody>
      </p:sp>
      <p:sp>
        <p:nvSpPr>
          <p:cNvPr id="13350" name="Text Box 1082"/>
          <p:cNvSpPr txBox="1">
            <a:spLocks noChangeArrowheads="1"/>
          </p:cNvSpPr>
          <p:nvPr/>
        </p:nvSpPr>
        <p:spPr bwMode="auto">
          <a:xfrm>
            <a:off x="481013" y="2205038"/>
            <a:ext cx="685800" cy="336550"/>
          </a:xfrm>
          <a:prstGeom prst="rect">
            <a:avLst/>
          </a:prstGeom>
          <a:noFill/>
          <a:ln w="9525">
            <a:noFill/>
            <a:miter lim="800000"/>
            <a:headEnd/>
            <a:tailEnd/>
          </a:ln>
        </p:spPr>
        <p:txBody>
          <a:bodyPr wrap="none">
            <a:spAutoFit/>
          </a:bodyPr>
          <a:lstStyle/>
          <a:p>
            <a:r>
              <a:rPr lang="en-US"/>
              <a:t>Client</a:t>
            </a:r>
          </a:p>
        </p:txBody>
      </p:sp>
      <p:sp>
        <p:nvSpPr>
          <p:cNvPr id="13351" name="Text Box 1083"/>
          <p:cNvSpPr txBox="1">
            <a:spLocks noChangeArrowheads="1"/>
          </p:cNvSpPr>
          <p:nvPr/>
        </p:nvSpPr>
        <p:spPr bwMode="auto">
          <a:xfrm>
            <a:off x="2024063" y="2260600"/>
            <a:ext cx="757237" cy="336550"/>
          </a:xfrm>
          <a:prstGeom prst="rect">
            <a:avLst/>
          </a:prstGeom>
          <a:noFill/>
          <a:ln w="9525">
            <a:noFill/>
            <a:miter lim="800000"/>
            <a:headEnd/>
            <a:tailEnd/>
          </a:ln>
        </p:spPr>
        <p:txBody>
          <a:bodyPr wrap="none">
            <a:spAutoFit/>
          </a:bodyPr>
          <a:lstStyle/>
          <a:p>
            <a:r>
              <a:rPr lang="en-US"/>
              <a:t>Server</a:t>
            </a:r>
          </a:p>
        </p:txBody>
      </p:sp>
      <p:sp>
        <p:nvSpPr>
          <p:cNvPr id="13352" name="AutoShape 1084"/>
          <p:cNvSpPr>
            <a:spLocks noChangeArrowheads="1"/>
          </p:cNvSpPr>
          <p:nvPr/>
        </p:nvSpPr>
        <p:spPr bwMode="auto">
          <a:xfrm>
            <a:off x="2098675" y="4822825"/>
            <a:ext cx="412750" cy="377825"/>
          </a:xfrm>
          <a:prstGeom prst="flowChartDocument">
            <a:avLst/>
          </a:prstGeom>
          <a:solidFill>
            <a:srgbClr val="99CCFF"/>
          </a:solidFill>
          <a:ln w="9525">
            <a:solidFill>
              <a:schemeClr val="tx1"/>
            </a:solidFill>
            <a:miter lim="800000"/>
            <a:headEnd/>
            <a:tailEnd/>
          </a:ln>
        </p:spPr>
        <p:txBody>
          <a:bodyPr wrap="none" anchor="ctr"/>
          <a:lstStyle/>
          <a:p>
            <a:pPr algn="ctr"/>
            <a:r>
              <a:rPr lang="en-US"/>
              <a:t>file</a:t>
            </a:r>
          </a:p>
        </p:txBody>
      </p:sp>
      <p:sp>
        <p:nvSpPr>
          <p:cNvPr id="13353" name="Line 1085"/>
          <p:cNvSpPr>
            <a:spLocks noChangeShapeType="1"/>
          </p:cNvSpPr>
          <p:nvPr/>
        </p:nvSpPr>
        <p:spPr bwMode="auto">
          <a:xfrm flipV="1">
            <a:off x="2455863" y="3763963"/>
            <a:ext cx="179387" cy="1041400"/>
          </a:xfrm>
          <a:prstGeom prst="line">
            <a:avLst/>
          </a:prstGeom>
          <a:noFill/>
          <a:ln w="9525">
            <a:solidFill>
              <a:schemeClr val="tx1"/>
            </a:solidFill>
            <a:miter lim="800000"/>
            <a:headEnd/>
            <a:tailEnd type="triangle" w="med" len="med"/>
          </a:ln>
        </p:spPr>
        <p:txBody>
          <a:bodyPr wrap="none"/>
          <a:lstStyle/>
          <a:p>
            <a:endParaRPr lang="en-US"/>
          </a:p>
        </p:txBody>
      </p:sp>
      <p:sp>
        <p:nvSpPr>
          <p:cNvPr id="13354" name="Line 1087"/>
          <p:cNvSpPr>
            <a:spLocks noChangeShapeType="1"/>
          </p:cNvSpPr>
          <p:nvPr/>
        </p:nvSpPr>
        <p:spPr bwMode="auto">
          <a:xfrm flipH="1" flipV="1">
            <a:off x="1130300" y="2492375"/>
            <a:ext cx="1273175" cy="1020763"/>
          </a:xfrm>
          <a:prstGeom prst="line">
            <a:avLst/>
          </a:prstGeom>
          <a:noFill/>
          <a:ln w="9525">
            <a:solidFill>
              <a:schemeClr val="hlink"/>
            </a:solidFill>
            <a:miter lim="800000"/>
            <a:headEnd/>
            <a:tailEnd type="triangle" w="lg" len="med"/>
          </a:ln>
        </p:spPr>
        <p:txBody>
          <a:bodyPr wrap="none"/>
          <a:lstStyle/>
          <a:p>
            <a:endParaRPr lang="en-US"/>
          </a:p>
        </p:txBody>
      </p:sp>
      <p:sp>
        <p:nvSpPr>
          <p:cNvPr id="13355" name="Line 1089"/>
          <p:cNvSpPr>
            <a:spLocks noChangeShapeType="1"/>
          </p:cNvSpPr>
          <p:nvPr/>
        </p:nvSpPr>
        <p:spPr bwMode="auto">
          <a:xfrm flipH="1" flipV="1">
            <a:off x="1038225" y="2563813"/>
            <a:ext cx="1058863" cy="2276475"/>
          </a:xfrm>
          <a:prstGeom prst="line">
            <a:avLst/>
          </a:prstGeom>
          <a:noFill/>
          <a:ln w="9525">
            <a:solidFill>
              <a:schemeClr val="hlink"/>
            </a:solidFill>
            <a:miter lim="800000"/>
            <a:headEnd/>
            <a:tailEnd type="triangle" w="lg" len="med"/>
          </a:ln>
        </p:spPr>
        <p:txBody>
          <a:bodyPr wrap="none"/>
          <a:lstStyle/>
          <a:p>
            <a:endParaRPr lang="en-US"/>
          </a:p>
        </p:txBody>
      </p:sp>
      <p:sp>
        <p:nvSpPr>
          <p:cNvPr id="13356" name="Freeform 1090"/>
          <p:cNvSpPr>
            <a:spLocks/>
          </p:cNvSpPr>
          <p:nvPr/>
        </p:nvSpPr>
        <p:spPr bwMode="auto">
          <a:xfrm>
            <a:off x="1039813" y="3406775"/>
            <a:ext cx="1198562" cy="1165225"/>
          </a:xfrm>
          <a:custGeom>
            <a:avLst/>
            <a:gdLst>
              <a:gd name="T0" fmla="*/ 598 w 698"/>
              <a:gd name="T1" fmla="*/ 734 h 734"/>
              <a:gd name="T2" fmla="*/ 598 w 698"/>
              <a:gd name="T3" fmla="*/ 34 h 734"/>
              <a:gd name="T4" fmla="*/ 0 w 698"/>
              <a:gd name="T5" fmla="*/ 531 h 734"/>
              <a:gd name="T6" fmla="*/ 0 60000 65536"/>
              <a:gd name="T7" fmla="*/ 0 60000 65536"/>
              <a:gd name="T8" fmla="*/ 0 60000 65536"/>
              <a:gd name="T9" fmla="*/ 0 w 698"/>
              <a:gd name="T10" fmla="*/ 0 h 734"/>
              <a:gd name="T11" fmla="*/ 698 w 698"/>
              <a:gd name="T12" fmla="*/ 734 h 734"/>
            </a:gdLst>
            <a:ahLst/>
            <a:cxnLst>
              <a:cxn ang="T6">
                <a:pos x="T0" y="T1"/>
              </a:cxn>
              <a:cxn ang="T7">
                <a:pos x="T2" y="T3"/>
              </a:cxn>
              <a:cxn ang="T8">
                <a:pos x="T4" y="T5"/>
              </a:cxn>
            </a:cxnLst>
            <a:rect l="T9" t="T10" r="T11" b="T12"/>
            <a:pathLst>
              <a:path w="698" h="734">
                <a:moveTo>
                  <a:pt x="598" y="734"/>
                </a:moveTo>
                <a:cubicBezTo>
                  <a:pt x="648" y="401"/>
                  <a:pt x="698" y="68"/>
                  <a:pt x="598" y="34"/>
                </a:cubicBezTo>
                <a:cubicBezTo>
                  <a:pt x="498" y="0"/>
                  <a:pt x="249" y="265"/>
                  <a:pt x="0" y="531"/>
                </a:cubicBezTo>
              </a:path>
            </a:pathLst>
          </a:custGeom>
          <a:noFill/>
          <a:ln w="9525">
            <a:solidFill>
              <a:schemeClr val="tx1"/>
            </a:solidFill>
            <a:miter lim="800000"/>
            <a:headEnd/>
            <a:tailEnd type="triangle" w="lg" len="med"/>
          </a:ln>
        </p:spPr>
        <p:txBody>
          <a:bodyPr wrap="none"/>
          <a:lstStyle/>
          <a:p>
            <a:endParaRPr lang="en-US"/>
          </a:p>
        </p:txBody>
      </p:sp>
      <p:sp>
        <p:nvSpPr>
          <p:cNvPr id="13357" name="AutoShape 1091"/>
          <p:cNvSpPr>
            <a:spLocks noChangeArrowheads="1"/>
          </p:cNvSpPr>
          <p:nvPr/>
        </p:nvSpPr>
        <p:spPr bwMode="auto">
          <a:xfrm>
            <a:off x="2465388" y="3451225"/>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3358" name="AutoShape 1092"/>
          <p:cNvSpPr>
            <a:spLocks noChangeArrowheads="1"/>
          </p:cNvSpPr>
          <p:nvPr/>
        </p:nvSpPr>
        <p:spPr bwMode="auto">
          <a:xfrm>
            <a:off x="538163" y="4213225"/>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3359" name="AutoShape 1093"/>
          <p:cNvSpPr>
            <a:spLocks noChangeArrowheads="1"/>
          </p:cNvSpPr>
          <p:nvPr/>
        </p:nvSpPr>
        <p:spPr bwMode="auto">
          <a:xfrm>
            <a:off x="815975" y="3395663"/>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3360" name="Line 1094"/>
          <p:cNvSpPr>
            <a:spLocks noChangeShapeType="1"/>
          </p:cNvSpPr>
          <p:nvPr/>
        </p:nvSpPr>
        <p:spPr bwMode="auto">
          <a:xfrm flipH="1" flipV="1">
            <a:off x="884238" y="2538413"/>
            <a:ext cx="179387" cy="823912"/>
          </a:xfrm>
          <a:prstGeom prst="line">
            <a:avLst/>
          </a:prstGeom>
          <a:noFill/>
          <a:ln w="9525">
            <a:solidFill>
              <a:schemeClr val="hlink"/>
            </a:solidFill>
            <a:miter lim="800000"/>
            <a:headEnd/>
            <a:tailEnd type="triangle" w="lg" len="med"/>
          </a:ln>
        </p:spPr>
        <p:txBody>
          <a:bodyPr wrap="none"/>
          <a:lstStyle/>
          <a:p>
            <a:endParaRPr lang="en-US"/>
          </a:p>
        </p:txBody>
      </p:sp>
      <p:sp>
        <p:nvSpPr>
          <p:cNvPr id="13361" name="Line 1095"/>
          <p:cNvSpPr>
            <a:spLocks noChangeShapeType="1"/>
          </p:cNvSpPr>
          <p:nvPr/>
        </p:nvSpPr>
        <p:spPr bwMode="auto">
          <a:xfrm flipH="1" flipV="1">
            <a:off x="565150" y="2520950"/>
            <a:ext cx="179388" cy="1701800"/>
          </a:xfrm>
          <a:prstGeom prst="line">
            <a:avLst/>
          </a:prstGeom>
          <a:noFill/>
          <a:ln w="9525">
            <a:solidFill>
              <a:schemeClr val="hlink"/>
            </a:solidFill>
            <a:miter lim="800000"/>
            <a:headEnd/>
            <a:tailEnd type="triangle" w="lg" len="med"/>
          </a:ln>
        </p:spPr>
        <p:txBody>
          <a:bodyPr wrap="none"/>
          <a:lstStyle/>
          <a:p>
            <a:endParaRPr lang="en-US"/>
          </a:p>
        </p:txBody>
      </p:sp>
      <p:sp>
        <p:nvSpPr>
          <p:cNvPr id="13362" name="Line 1096"/>
          <p:cNvSpPr>
            <a:spLocks noChangeShapeType="1"/>
          </p:cNvSpPr>
          <p:nvPr/>
        </p:nvSpPr>
        <p:spPr bwMode="auto">
          <a:xfrm flipH="1" flipV="1">
            <a:off x="1219200" y="3729038"/>
            <a:ext cx="788988" cy="1111250"/>
          </a:xfrm>
          <a:prstGeom prst="line">
            <a:avLst/>
          </a:prstGeom>
          <a:noFill/>
          <a:ln w="9525">
            <a:solidFill>
              <a:schemeClr val="tx1"/>
            </a:solidFill>
            <a:miter lim="800000"/>
            <a:headEnd/>
            <a:tailEnd type="triangle" w="med" len="med"/>
          </a:ln>
        </p:spPr>
        <p:txBody>
          <a:bodyPr wrap="none"/>
          <a:lstStyle/>
          <a:p>
            <a:endParaRPr lang="en-US"/>
          </a:p>
        </p:txBody>
      </p:sp>
      <p:sp>
        <p:nvSpPr>
          <p:cNvPr id="13363" name="Line 1117"/>
          <p:cNvSpPr>
            <a:spLocks noChangeShapeType="1"/>
          </p:cNvSpPr>
          <p:nvPr/>
        </p:nvSpPr>
        <p:spPr bwMode="auto">
          <a:xfrm flipH="1">
            <a:off x="6364288" y="2527300"/>
            <a:ext cx="412750" cy="412750"/>
          </a:xfrm>
          <a:prstGeom prst="line">
            <a:avLst/>
          </a:prstGeom>
          <a:noFill/>
          <a:ln w="9525">
            <a:solidFill>
              <a:schemeClr val="tx1"/>
            </a:solidFill>
            <a:miter lim="800000"/>
            <a:headEnd/>
            <a:tailEnd type="triangle" w="med" len="med"/>
          </a:ln>
        </p:spPr>
        <p:txBody>
          <a:bodyPr wrap="none"/>
          <a:lstStyle/>
          <a:p>
            <a:endParaRPr lang="en-US"/>
          </a:p>
        </p:txBody>
      </p:sp>
      <p:sp>
        <p:nvSpPr>
          <p:cNvPr id="13364" name="Line 1118"/>
          <p:cNvSpPr>
            <a:spLocks noChangeShapeType="1"/>
          </p:cNvSpPr>
          <p:nvPr/>
        </p:nvSpPr>
        <p:spPr bwMode="auto">
          <a:xfrm flipH="1">
            <a:off x="6203950" y="3084513"/>
            <a:ext cx="538163" cy="914400"/>
          </a:xfrm>
          <a:prstGeom prst="line">
            <a:avLst/>
          </a:prstGeom>
          <a:noFill/>
          <a:ln w="9525">
            <a:solidFill>
              <a:schemeClr val="tx1"/>
            </a:solidFill>
            <a:miter lim="800000"/>
            <a:headEnd/>
            <a:tailEnd type="triangle" w="med" len="med"/>
          </a:ln>
        </p:spPr>
        <p:txBody>
          <a:bodyPr wrap="none"/>
          <a:lstStyle/>
          <a:p>
            <a:endParaRPr lang="en-US"/>
          </a:p>
        </p:txBody>
      </p:sp>
      <p:sp>
        <p:nvSpPr>
          <p:cNvPr id="13365" name="Line 1119"/>
          <p:cNvSpPr>
            <a:spLocks noChangeShapeType="1"/>
          </p:cNvSpPr>
          <p:nvPr/>
        </p:nvSpPr>
        <p:spPr bwMode="auto">
          <a:xfrm flipH="1">
            <a:off x="5503863" y="4822825"/>
            <a:ext cx="1273175" cy="788988"/>
          </a:xfrm>
          <a:prstGeom prst="line">
            <a:avLst/>
          </a:prstGeom>
          <a:noFill/>
          <a:ln w="9525">
            <a:solidFill>
              <a:schemeClr val="tx1"/>
            </a:solidFill>
            <a:miter lim="800000"/>
            <a:headEnd/>
            <a:tailEnd type="triangle" w="med" len="med"/>
          </a:ln>
        </p:spPr>
        <p:txBody>
          <a:bodyPr wrap="none"/>
          <a:lstStyle/>
          <a:p>
            <a:endParaRPr lang="en-US"/>
          </a:p>
        </p:txBody>
      </p:sp>
      <p:sp>
        <p:nvSpPr>
          <p:cNvPr id="13366" name="Line 1120"/>
          <p:cNvSpPr>
            <a:spLocks noChangeShapeType="1"/>
          </p:cNvSpPr>
          <p:nvPr/>
        </p:nvSpPr>
        <p:spPr bwMode="auto">
          <a:xfrm flipH="1">
            <a:off x="5899150" y="5181600"/>
            <a:ext cx="842963" cy="771525"/>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53400" cy="990600"/>
          </a:xfrm>
        </p:spPr>
        <p:txBody>
          <a:bodyPr>
            <a:normAutofit fontScale="90000"/>
          </a:bodyPr>
          <a:lstStyle/>
          <a:p>
            <a:r>
              <a:rPr lang="en-US" u="sng" dirty="0" smtClean="0"/>
              <a:t/>
            </a:r>
            <a:br>
              <a:rPr lang="en-US" u="sng" dirty="0" smtClean="0"/>
            </a:br>
            <a:r>
              <a:rPr lang="en-US" sz="4000" dirty="0" smtClean="0">
                <a:latin typeface="Times New Roman" pitchFamily="18" charset="0"/>
                <a:cs typeface="Times New Roman" pitchFamily="18" charset="0"/>
              </a:rPr>
              <a:t>Modification Propagation</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524000"/>
            <a:ext cx="8613648" cy="5181600"/>
          </a:xfrm>
        </p:spPr>
        <p:txBody>
          <a:bodyPr>
            <a:normAutofit fontScale="62500" lnSpcReduction="20000"/>
          </a:bodyPr>
          <a:lstStyle/>
          <a:p>
            <a:pPr>
              <a:buNone/>
            </a:pPr>
            <a:r>
              <a:rPr lang="en-US" dirty="0" smtClean="0"/>
              <a:t> </a:t>
            </a:r>
          </a:p>
          <a:p>
            <a:pPr>
              <a:buFont typeface="Wingdings" pitchFamily="2" charset="2"/>
              <a:buChar char="Ø"/>
            </a:pPr>
            <a:r>
              <a:rPr lang="en-US" sz="3600" dirty="0" smtClean="0">
                <a:latin typeface="Times New Roman" pitchFamily="18" charset="0"/>
                <a:cs typeface="Times New Roman" pitchFamily="18" charset="0"/>
              </a:rPr>
              <a:t>When the cache is located on clients nodes, a files data may simultaneously be cached on multiple nodes.</a:t>
            </a:r>
          </a:p>
          <a:p>
            <a:pPr>
              <a:buFont typeface="Wingdings" pitchFamily="2" charset="2"/>
              <a:buChar char="Ø"/>
            </a:pPr>
            <a:endParaRPr lang="en-US" sz="3600" dirty="0" smtClean="0">
              <a:latin typeface="Times New Roman" pitchFamily="18" charset="0"/>
              <a:cs typeface="Times New Roman" pitchFamily="18" charset="0"/>
            </a:endParaRPr>
          </a:p>
          <a:p>
            <a:pPr>
              <a:buFont typeface="Wingdings" pitchFamily="2" charset="2"/>
              <a:buChar char="Ø"/>
            </a:pPr>
            <a:r>
              <a:rPr lang="en-US" sz="3600" dirty="0" smtClean="0">
                <a:latin typeface="Times New Roman" pitchFamily="18" charset="0"/>
                <a:cs typeface="Times New Roman" pitchFamily="18" charset="0"/>
              </a:rPr>
              <a:t> It is possible for caches to become </a:t>
            </a:r>
            <a:r>
              <a:rPr lang="en-US" sz="3600" i="1" dirty="0" smtClean="0">
                <a:solidFill>
                  <a:srgbClr val="FF0000"/>
                </a:solidFill>
                <a:latin typeface="Times New Roman" pitchFamily="18" charset="0"/>
                <a:cs typeface="Times New Roman" pitchFamily="18" charset="0"/>
              </a:rPr>
              <a:t>inconsistent</a:t>
            </a:r>
            <a:r>
              <a:rPr lang="en-US" sz="3600" dirty="0" smtClean="0">
                <a:solidFill>
                  <a:srgbClr val="FF0000"/>
                </a:solidFill>
                <a:latin typeface="Times New Roman" pitchFamily="18" charset="0"/>
                <a:cs typeface="Times New Roman" pitchFamily="18" charset="0"/>
              </a:rPr>
              <a:t> </a:t>
            </a:r>
            <a:r>
              <a:rPr lang="en-US" sz="3600" dirty="0" smtClean="0">
                <a:latin typeface="Times New Roman" pitchFamily="18" charset="0"/>
                <a:cs typeface="Times New Roman" pitchFamily="18" charset="0"/>
              </a:rPr>
              <a:t>when the file data is changed by one of the clients and the corresponding data cached at other nodes are not changed or discarded.</a:t>
            </a:r>
          </a:p>
          <a:p>
            <a:pPr>
              <a:buNone/>
            </a:pPr>
            <a:r>
              <a:rPr lang="en-US" sz="3600" dirty="0" smtClean="0">
                <a:latin typeface="Times New Roman" pitchFamily="18" charset="0"/>
                <a:cs typeface="Times New Roman" pitchFamily="18" charset="0"/>
              </a:rPr>
              <a:t> </a:t>
            </a:r>
          </a:p>
          <a:p>
            <a:pPr>
              <a:buNone/>
            </a:pPr>
            <a:r>
              <a:rPr lang="en-US" sz="3600" dirty="0" smtClean="0">
                <a:latin typeface="Times New Roman" pitchFamily="18" charset="0"/>
                <a:cs typeface="Times New Roman" pitchFamily="18" charset="0"/>
              </a:rPr>
              <a:t>There are two design issues involved:</a:t>
            </a:r>
          </a:p>
          <a:p>
            <a:pPr>
              <a:buNone/>
            </a:pPr>
            <a:r>
              <a:rPr lang="en-US" sz="3600" dirty="0" smtClean="0">
                <a:latin typeface="Times New Roman" pitchFamily="18" charset="0"/>
                <a:cs typeface="Times New Roman" pitchFamily="18" charset="0"/>
              </a:rPr>
              <a:t> </a:t>
            </a:r>
          </a:p>
          <a:p>
            <a:pPr>
              <a:buNone/>
            </a:pPr>
            <a:r>
              <a:rPr lang="en-US" sz="3600" dirty="0" smtClean="0">
                <a:latin typeface="Times New Roman" pitchFamily="18" charset="0"/>
                <a:cs typeface="Times New Roman" pitchFamily="18" charset="0"/>
              </a:rPr>
              <a:t>1.     When to propagate modifications made to a cached data to the corresponding file server.</a:t>
            </a:r>
          </a:p>
          <a:p>
            <a:pPr>
              <a:buNone/>
            </a:pPr>
            <a:r>
              <a:rPr lang="en-US" sz="3600" dirty="0" smtClean="0">
                <a:latin typeface="Times New Roman" pitchFamily="18" charset="0"/>
                <a:cs typeface="Times New Roman" pitchFamily="18" charset="0"/>
              </a:rPr>
              <a:t>2.     How to verify the validity of cached data.</a:t>
            </a:r>
          </a:p>
          <a:p>
            <a:endParaRPr lang="en-US" sz="3600" dirty="0" smtClean="0">
              <a:latin typeface="Times New Roman" pitchFamily="18" charset="0"/>
              <a:cs typeface="Times New Roman" pitchFamily="18" charset="0"/>
            </a:endParaRPr>
          </a:p>
          <a:p>
            <a:pPr>
              <a:buNone/>
            </a:pPr>
            <a:r>
              <a:rPr lang="en-US" sz="3600" dirty="0" smtClean="0">
                <a:latin typeface="Times New Roman" pitchFamily="18" charset="0"/>
                <a:cs typeface="Times New Roman" pitchFamily="18" charset="0"/>
              </a:rPr>
              <a:t> </a:t>
            </a: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990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Modification Propagation</a:t>
            </a:r>
            <a:br>
              <a:rPr lang="en-US" sz="4000" dirty="0" smtClean="0">
                <a:latin typeface="Times New Roman" pitchFamily="18" charset="0"/>
                <a:cs typeface="Times New Roman" pitchFamily="18" charset="0"/>
              </a:rPr>
            </a:br>
            <a:endParaRPr lang="en-US" sz="4000" dirty="0"/>
          </a:p>
        </p:txBody>
      </p:sp>
      <p:sp>
        <p:nvSpPr>
          <p:cNvPr id="3" name="Content Placeholder 2"/>
          <p:cNvSpPr>
            <a:spLocks noGrp="1"/>
          </p:cNvSpPr>
          <p:nvPr>
            <p:ph sz="quarter" idx="1"/>
          </p:nvPr>
        </p:nvSpPr>
        <p:spPr>
          <a:xfrm>
            <a:off x="304800" y="1447800"/>
            <a:ext cx="8686800" cy="5257800"/>
          </a:xfrm>
        </p:spPr>
        <p:txBody>
          <a:bodyPr>
            <a:noAutofit/>
          </a:bodyPr>
          <a:lstStyle/>
          <a:p>
            <a:pPr>
              <a:buNone/>
            </a:pPr>
            <a:r>
              <a:rPr lang="en-US" sz="1800" dirty="0" smtClean="0">
                <a:latin typeface="Times New Roman" pitchFamily="18" charset="0"/>
                <a:cs typeface="Times New Roman" pitchFamily="18" charset="0"/>
              </a:rPr>
              <a:t>Techniques used include:</a:t>
            </a:r>
          </a:p>
          <a:p>
            <a:pPr>
              <a:buNone/>
            </a:pPr>
            <a:r>
              <a:rPr lang="en-US" sz="1800" dirty="0" err="1" smtClean="0">
                <a:solidFill>
                  <a:srgbClr val="FF0000"/>
                </a:solidFill>
                <a:latin typeface="Times New Roman" pitchFamily="18" charset="0"/>
                <a:cs typeface="Times New Roman" pitchFamily="18" charset="0"/>
              </a:rPr>
              <a:t>i</a:t>
            </a:r>
            <a:r>
              <a:rPr lang="en-US" sz="1800" dirty="0" smtClean="0">
                <a:solidFill>
                  <a:srgbClr val="FF0000"/>
                </a:solidFill>
                <a:latin typeface="Times New Roman" pitchFamily="18" charset="0"/>
                <a:cs typeface="Times New Roman" pitchFamily="18" charset="0"/>
              </a:rPr>
              <a:t>)Write-through scheme:</a:t>
            </a:r>
          </a:p>
          <a:p>
            <a:pPr>
              <a:buFont typeface="Wingdings" pitchFamily="2" charset="2"/>
              <a:buChar char="Ø"/>
            </a:pPr>
            <a:r>
              <a:rPr lang="en-US" sz="1800" dirty="0" smtClean="0">
                <a:latin typeface="Times New Roman" pitchFamily="18" charset="0"/>
                <a:cs typeface="Times New Roman" pitchFamily="18" charset="0"/>
              </a:rPr>
              <a:t>When a cache entry is modified, the new value is immediately sent to the server for updating the master copy of the file.</a:t>
            </a:r>
          </a:p>
          <a:p>
            <a:pPr>
              <a:buNone/>
            </a:pPr>
            <a:r>
              <a:rPr lang="en-US" sz="1800" dirty="0" smtClean="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Advantage:</a:t>
            </a:r>
          </a:p>
          <a:p>
            <a:pPr>
              <a:buFont typeface="Wingdings" pitchFamily="2" charset="2"/>
              <a:buChar char="Ø"/>
            </a:pPr>
            <a:r>
              <a:rPr lang="en-US" sz="1800" dirty="0" smtClean="0">
                <a:latin typeface="Times New Roman" pitchFamily="18" charset="0"/>
                <a:cs typeface="Times New Roman" pitchFamily="18" charset="0"/>
              </a:rPr>
              <a:t>High degree of reliability and suitability for UNIX-like semantics.</a:t>
            </a:r>
          </a:p>
          <a:p>
            <a:pPr>
              <a:buFont typeface="Wingdings" pitchFamily="2" charset="2"/>
              <a:buChar char="Ø"/>
            </a:pPr>
            <a:r>
              <a:rPr lang="en-US" sz="1800" dirty="0" smtClean="0">
                <a:latin typeface="Times New Roman" pitchFamily="18" charset="0"/>
                <a:cs typeface="Times New Roman" pitchFamily="18" charset="0"/>
              </a:rPr>
              <a:t>Data getting lost in the event of a client crash is very low since every modification is immediately propagated to the server having the master copy. </a:t>
            </a:r>
          </a:p>
          <a:p>
            <a:pPr>
              <a:buNone/>
            </a:pPr>
            <a:r>
              <a:rPr lang="en-US" sz="1800" dirty="0" smtClean="0">
                <a:solidFill>
                  <a:srgbClr val="00B0F0"/>
                </a:solidFill>
                <a:latin typeface="Times New Roman" pitchFamily="18" charset="0"/>
                <a:cs typeface="Times New Roman" pitchFamily="18" charset="0"/>
              </a:rPr>
              <a:t>Disadvantage:</a:t>
            </a:r>
          </a:p>
          <a:p>
            <a:pPr>
              <a:buFont typeface="Wingdings" pitchFamily="2" charset="2"/>
              <a:buChar char="Ø"/>
            </a:pPr>
            <a:r>
              <a:rPr lang="en-US" sz="1800" dirty="0" smtClean="0">
                <a:latin typeface="Times New Roman" pitchFamily="18" charset="0"/>
                <a:cs typeface="Times New Roman" pitchFamily="18" charset="0"/>
              </a:rPr>
              <a:t>This scheme is only suitable where </a:t>
            </a:r>
            <a:r>
              <a:rPr lang="en-US" sz="1800" dirty="0" smtClean="0">
                <a:solidFill>
                  <a:srgbClr val="FF0000"/>
                </a:solidFill>
                <a:latin typeface="Times New Roman" pitchFamily="18" charset="0"/>
                <a:cs typeface="Times New Roman" pitchFamily="18" charset="0"/>
              </a:rPr>
              <a:t>the ratio of read-to-write accesses is fairly large</a:t>
            </a:r>
            <a:r>
              <a:rPr lang="en-US" sz="1800" dirty="0" smtClean="0">
                <a:latin typeface="Times New Roman" pitchFamily="18" charset="0"/>
                <a:cs typeface="Times New Roman" pitchFamily="18" charset="0"/>
              </a:rPr>
              <a:t>. </a:t>
            </a:r>
          </a:p>
          <a:p>
            <a:pPr>
              <a:buFont typeface="Wingdings" pitchFamily="2" charset="2"/>
              <a:buChar char="Ø"/>
            </a:pPr>
            <a:r>
              <a:rPr lang="en-US" sz="1800" dirty="0" smtClean="0">
                <a:latin typeface="Times New Roman" pitchFamily="18" charset="0"/>
                <a:cs typeface="Times New Roman" pitchFamily="18" charset="0"/>
              </a:rPr>
              <a:t>It does not reduce network traffic for writes.</a:t>
            </a:r>
          </a:p>
          <a:p>
            <a:pPr>
              <a:buFont typeface="Wingdings" pitchFamily="2" charset="2"/>
              <a:buChar char="Ø"/>
            </a:pPr>
            <a:r>
              <a:rPr lang="en-US" sz="1800" dirty="0" smtClean="0">
                <a:latin typeface="Times New Roman" pitchFamily="18" charset="0"/>
                <a:cs typeface="Times New Roman" pitchFamily="18" charset="0"/>
              </a:rPr>
              <a:t>This is due to the fact that every write access has to wait until the data is written to the master copy of the server.</a:t>
            </a:r>
          </a:p>
          <a:p>
            <a:pPr>
              <a:buFont typeface="Wingdings" pitchFamily="2" charset="2"/>
              <a:buChar char="Ø"/>
            </a:pPr>
            <a:r>
              <a:rPr lang="en-US" sz="1800" dirty="0" smtClean="0">
                <a:latin typeface="Times New Roman" pitchFamily="18" charset="0"/>
                <a:cs typeface="Times New Roman" pitchFamily="18" charset="0"/>
              </a:rPr>
              <a:t> Hence the advantages of data caching are only read accesses because the server is involved for all write accesses.</a:t>
            </a:r>
          </a:p>
          <a:p>
            <a:pPr>
              <a:buNone/>
            </a:pPr>
            <a:r>
              <a:rPr lang="en-US" sz="1800" dirty="0" smtClean="0">
                <a:latin typeface="Times New Roman" pitchFamily="18" charset="0"/>
                <a:cs typeface="Times New Roman" pitchFamily="18" charset="0"/>
              </a:rPr>
              <a:t> </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Modification Propagation</a:t>
            </a:r>
            <a:br>
              <a:rPr lang="en-US" sz="4000" dirty="0" smtClean="0">
                <a:latin typeface="Times New Roman" pitchFamily="18" charset="0"/>
                <a:cs typeface="Times New Roman" pitchFamily="18" charset="0"/>
              </a:rPr>
            </a:br>
            <a:endParaRPr lang="en-US" sz="4000" dirty="0"/>
          </a:p>
        </p:txBody>
      </p:sp>
      <p:sp>
        <p:nvSpPr>
          <p:cNvPr id="3" name="Content Placeholder 2"/>
          <p:cNvSpPr>
            <a:spLocks noGrp="1"/>
          </p:cNvSpPr>
          <p:nvPr>
            <p:ph sz="quarter" idx="1"/>
          </p:nvPr>
        </p:nvSpPr>
        <p:spPr>
          <a:xfrm>
            <a:off x="228600" y="1447800"/>
            <a:ext cx="8763000" cy="5105400"/>
          </a:xfrm>
        </p:spPr>
        <p:txBody>
          <a:bodyPr>
            <a:noAutofit/>
          </a:bodyPr>
          <a:lstStyle/>
          <a:p>
            <a:pPr algn="just">
              <a:buNone/>
            </a:pPr>
            <a:r>
              <a:rPr lang="en-US" sz="2000" dirty="0" smtClean="0">
                <a:solidFill>
                  <a:srgbClr val="FF0000"/>
                </a:solidFill>
                <a:latin typeface="Times New Roman" pitchFamily="18" charset="0"/>
                <a:cs typeface="Times New Roman" pitchFamily="18" charset="0"/>
              </a:rPr>
              <a:t>ii) Delayed-write scheme.</a:t>
            </a:r>
          </a:p>
          <a:p>
            <a:pPr algn="just"/>
            <a:r>
              <a:rPr lang="en-US" sz="2000" dirty="0" smtClean="0">
                <a:latin typeface="Times New Roman" pitchFamily="18" charset="0"/>
                <a:cs typeface="Times New Roman" pitchFamily="18" charset="0"/>
              </a:rPr>
              <a:t> To reduce </a:t>
            </a:r>
            <a:r>
              <a:rPr lang="en-US" sz="2000" dirty="0" smtClean="0">
                <a:solidFill>
                  <a:srgbClr val="FF0000"/>
                </a:solidFill>
                <a:latin typeface="Times New Roman" pitchFamily="18" charset="0"/>
                <a:cs typeface="Times New Roman" pitchFamily="18" charset="0"/>
              </a:rPr>
              <a:t>network traffic</a:t>
            </a:r>
            <a:r>
              <a:rPr lang="en-US" sz="2000" dirty="0" smtClean="0">
                <a:latin typeface="Times New Roman" pitchFamily="18" charset="0"/>
                <a:cs typeface="Times New Roman" pitchFamily="18" charset="0"/>
              </a:rPr>
              <a:t> for writes the delayed-write scheme is used.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case, the </a:t>
            </a:r>
            <a:r>
              <a:rPr lang="en-US" sz="2000" dirty="0" smtClean="0">
                <a:solidFill>
                  <a:srgbClr val="FF0000"/>
                </a:solidFill>
                <a:latin typeface="Times New Roman" pitchFamily="18" charset="0"/>
                <a:cs typeface="Times New Roman" pitchFamily="18" charset="0"/>
              </a:rPr>
              <a:t>new data value is only written to the cache </a:t>
            </a:r>
            <a:r>
              <a:rPr lang="en-US" sz="2000" dirty="0" smtClean="0">
                <a:latin typeface="Times New Roman" pitchFamily="18" charset="0"/>
                <a:cs typeface="Times New Roman" pitchFamily="18" charset="0"/>
              </a:rPr>
              <a:t>and all updated cache entries are sent to the </a:t>
            </a:r>
            <a:r>
              <a:rPr lang="en-US" sz="2000" dirty="0" smtClean="0">
                <a:solidFill>
                  <a:srgbClr val="FF0000"/>
                </a:solidFill>
                <a:latin typeface="Times New Roman" pitchFamily="18" charset="0"/>
                <a:cs typeface="Times New Roman" pitchFamily="18" charset="0"/>
              </a:rPr>
              <a:t>server </a:t>
            </a:r>
            <a:r>
              <a:rPr lang="en-US" sz="2000" dirty="0" smtClean="0">
                <a:latin typeface="Times New Roman" pitchFamily="18" charset="0"/>
                <a:cs typeface="Times New Roman" pitchFamily="18" charset="0"/>
              </a:rPr>
              <a:t>at a later time.</a:t>
            </a: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There are three commonly used delayed-write approaches: </a:t>
            </a:r>
          </a:p>
          <a:p>
            <a:pPr algn="just">
              <a:buNone/>
            </a:pPr>
            <a:endParaRPr lang="en-US" sz="2000" dirty="0" smtClean="0">
              <a:solidFill>
                <a:srgbClr val="FF0000"/>
              </a:solidFill>
              <a:latin typeface="Times New Roman" pitchFamily="18" charset="0"/>
              <a:cs typeface="Times New Roman" pitchFamily="18" charset="0"/>
            </a:endParaRPr>
          </a:p>
          <a:p>
            <a:pPr marL="400050" indent="-400050" algn="just">
              <a:buNone/>
            </a:pP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i</a:t>
            </a:r>
            <a:r>
              <a:rPr lang="en-US" sz="2000" dirty="0" smtClean="0">
                <a:solidFill>
                  <a:srgbClr val="FF0000"/>
                </a:solidFill>
                <a:latin typeface="Times New Roman" pitchFamily="18" charset="0"/>
                <a:cs typeface="Times New Roman" pitchFamily="18" charset="0"/>
              </a:rPr>
              <a:t>. Write on ejection from cache</a:t>
            </a:r>
          </a:p>
          <a:p>
            <a:pPr marL="400050" indent="-400050" algn="just">
              <a:buNone/>
            </a:pPr>
            <a:r>
              <a:rPr lang="en-US" sz="2000" dirty="0" smtClean="0">
                <a:solidFill>
                  <a:srgbClr val="FF0000"/>
                </a:solidFill>
                <a:latin typeface="Times New Roman" pitchFamily="18" charset="0"/>
                <a:cs typeface="Times New Roman" pitchFamily="18" charset="0"/>
              </a:rPr>
              <a:t>         ii. Periodic write</a:t>
            </a:r>
          </a:p>
          <a:p>
            <a:pPr marL="400050" indent="-400050" algn="just">
              <a:buNone/>
            </a:pPr>
            <a:r>
              <a:rPr lang="en-US" sz="2000" dirty="0" smtClean="0">
                <a:solidFill>
                  <a:srgbClr val="FF0000"/>
                </a:solidFill>
                <a:latin typeface="Times New Roman" pitchFamily="18" charset="0"/>
                <a:cs typeface="Times New Roman" pitchFamily="18" charset="0"/>
              </a:rPr>
              <a:t>         iii. Write on close</a:t>
            </a:r>
          </a:p>
          <a:p>
            <a:pPr marL="400050" indent="-400050" algn="just">
              <a:buFont typeface="Wingdings"/>
              <a:buAutoNum type="romanLcPeriod"/>
            </a:pPr>
            <a:endParaRPr lang="en-US" sz="2000" dirty="0" smtClean="0">
              <a:solidFill>
                <a:srgbClr val="FF0000"/>
              </a:solidFill>
              <a:latin typeface="Times New Roman" pitchFamily="18" charset="0"/>
              <a:cs typeface="Times New Roman" pitchFamily="18" charset="0"/>
            </a:endParaRPr>
          </a:p>
          <a:p>
            <a:pPr marL="400050" indent="-400050" algn="just">
              <a:buAutoNum type="romanLcPeriod"/>
            </a:pPr>
            <a:endParaRPr lang="en-US" sz="2000" dirty="0" smtClean="0">
              <a:solidFill>
                <a:srgbClr val="FF0000"/>
              </a:solidFill>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Delayed write scheme</a:t>
            </a:r>
            <a:br>
              <a:rPr lang="en-US" sz="4000" dirty="0" smtClean="0">
                <a:latin typeface="Times New Roman" pitchFamily="18" charset="0"/>
                <a:cs typeface="Times New Roman" pitchFamily="18" charset="0"/>
              </a:rPr>
            </a:br>
            <a:endParaRPr lang="en-US" sz="4000" dirty="0"/>
          </a:p>
        </p:txBody>
      </p:sp>
      <p:sp>
        <p:nvSpPr>
          <p:cNvPr id="3" name="Content Placeholder 2"/>
          <p:cNvSpPr>
            <a:spLocks noGrp="1"/>
          </p:cNvSpPr>
          <p:nvPr>
            <p:ph sz="quarter" idx="1"/>
          </p:nvPr>
        </p:nvSpPr>
        <p:spPr>
          <a:xfrm>
            <a:off x="228600" y="1600200"/>
            <a:ext cx="8763000" cy="4876800"/>
          </a:xfrm>
        </p:spPr>
        <p:txBody>
          <a:bodyPr>
            <a:noAutofit/>
          </a:bodyPr>
          <a:lstStyle/>
          <a:p>
            <a:pPr algn="just">
              <a:buNone/>
            </a:pPr>
            <a:r>
              <a:rPr lang="en-US" sz="2000" dirty="0" smtClean="0">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i</a:t>
            </a:r>
            <a:r>
              <a:rPr lang="en-US" sz="2000" dirty="0" smtClean="0">
                <a:solidFill>
                  <a:srgbClr val="FF0000"/>
                </a:solidFill>
                <a:latin typeface="Times New Roman" pitchFamily="18" charset="0"/>
                <a:cs typeface="Times New Roman" pitchFamily="18" charset="0"/>
              </a:rPr>
              <a:t>. Write on ejection from cache</a:t>
            </a:r>
          </a:p>
          <a:p>
            <a:pPr algn="just"/>
            <a:r>
              <a:rPr lang="en-US" sz="2000" dirty="0" smtClean="0">
                <a:latin typeface="Times New Roman" pitchFamily="18" charset="0"/>
                <a:cs typeface="Times New Roman" pitchFamily="18" charset="0"/>
              </a:rPr>
              <a:t>Modified data in cache is sent to server only when the cache-replacement policy has decided to eject it from clients cache. </a:t>
            </a:r>
          </a:p>
          <a:p>
            <a:pPr algn="just"/>
            <a:r>
              <a:rPr lang="en-US" sz="2000" dirty="0" smtClean="0">
                <a:latin typeface="Times New Roman" pitchFamily="18" charset="0"/>
                <a:cs typeface="Times New Roman" pitchFamily="18" charset="0"/>
              </a:rPr>
              <a:t>This can result in good performance but there can be a reliability problem since some server data may be outdated for a long time.</a:t>
            </a:r>
          </a:p>
          <a:p>
            <a:pPr algn="just">
              <a:buNone/>
            </a:pPr>
            <a:r>
              <a:rPr lang="en-US" sz="2000" dirty="0" smtClean="0">
                <a:solidFill>
                  <a:srgbClr val="FF0000"/>
                </a:solidFill>
                <a:latin typeface="Times New Roman" pitchFamily="18" charset="0"/>
                <a:cs typeface="Times New Roman" pitchFamily="18" charset="0"/>
              </a:rPr>
              <a:t>ii. Periodic write</a:t>
            </a:r>
          </a:p>
          <a:p>
            <a:pPr algn="just"/>
            <a:r>
              <a:rPr lang="en-US" sz="2000" dirty="0" smtClean="0">
                <a:latin typeface="Times New Roman" pitchFamily="18" charset="0"/>
                <a:cs typeface="Times New Roman" pitchFamily="18" charset="0"/>
              </a:rPr>
              <a:t>The cache is scanned periodically and any cached data that has been modified since the last scan is sent to the server.</a:t>
            </a:r>
          </a:p>
          <a:p>
            <a:pPr algn="just">
              <a:buNone/>
            </a:pPr>
            <a:r>
              <a:rPr lang="en-US" sz="2000" dirty="0" smtClean="0">
                <a:solidFill>
                  <a:srgbClr val="FF0000"/>
                </a:solidFill>
                <a:latin typeface="Times New Roman" pitchFamily="18" charset="0"/>
                <a:cs typeface="Times New Roman" pitchFamily="18" charset="0"/>
              </a:rPr>
              <a:t>iii. Write on close</a:t>
            </a:r>
          </a:p>
          <a:p>
            <a:pPr algn="just"/>
            <a:r>
              <a:rPr lang="en-US" sz="2000" dirty="0" smtClean="0">
                <a:latin typeface="Times New Roman" pitchFamily="18" charset="0"/>
                <a:cs typeface="Times New Roman" pitchFamily="18" charset="0"/>
              </a:rPr>
              <a:t>Modification to cached data is sent to the server when the client closes the file.</a:t>
            </a:r>
          </a:p>
          <a:p>
            <a:pPr algn="just"/>
            <a:r>
              <a:rPr lang="en-US" sz="2000" dirty="0" smtClean="0">
                <a:latin typeface="Times New Roman" pitchFamily="18" charset="0"/>
                <a:cs typeface="Times New Roman" pitchFamily="18" charset="0"/>
              </a:rPr>
              <a:t> This does not help much in reducing network traffic for those files that are open for very short periods or are rarely modified.</a:t>
            </a:r>
          </a:p>
          <a:p>
            <a:pPr algn="just">
              <a:buNone/>
            </a:pPr>
            <a:r>
              <a:rPr lang="en-US" sz="2000" dirty="0" smtClean="0">
                <a:latin typeface="Times New Roman" pitchFamily="18" charset="0"/>
                <a:cs typeface="Times New Roman" pitchFamily="18" charset="0"/>
              </a:rPr>
              <a:t> </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153400" cy="990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Delayed write scheme</a:t>
            </a:r>
            <a:br>
              <a:rPr lang="en-US" sz="4000" dirty="0" smtClean="0">
                <a:latin typeface="Times New Roman" pitchFamily="18" charset="0"/>
                <a:cs typeface="Times New Roman" pitchFamily="18" charset="0"/>
              </a:rPr>
            </a:br>
            <a:endParaRPr lang="en-US" sz="4000" dirty="0"/>
          </a:p>
        </p:txBody>
      </p:sp>
      <p:sp>
        <p:nvSpPr>
          <p:cNvPr id="3" name="Content Placeholder 2"/>
          <p:cNvSpPr>
            <a:spLocks noGrp="1"/>
          </p:cNvSpPr>
          <p:nvPr>
            <p:ph sz="quarter" idx="1"/>
          </p:nvPr>
        </p:nvSpPr>
        <p:spPr>
          <a:xfrm>
            <a:off x="152400" y="1600200"/>
            <a:ext cx="8991600" cy="4953000"/>
          </a:xfrm>
        </p:spPr>
        <p:txBody>
          <a:bodyPr>
            <a:normAutofit/>
          </a:bodyPr>
          <a:lstStyle/>
          <a:p>
            <a:pPr>
              <a:buNone/>
            </a:pPr>
            <a:r>
              <a:rPr lang="en-US" sz="1800" dirty="0" smtClean="0">
                <a:solidFill>
                  <a:srgbClr val="00B0F0"/>
                </a:solidFill>
                <a:latin typeface="Times New Roman" pitchFamily="18" charset="0"/>
                <a:cs typeface="Times New Roman" pitchFamily="18" charset="0"/>
              </a:rPr>
              <a:t>Advantages of delayed-write scheme:</a:t>
            </a:r>
          </a:p>
          <a:p>
            <a:r>
              <a:rPr lang="en-US" sz="1800" dirty="0" smtClean="0">
                <a:latin typeface="Times New Roman" pitchFamily="18" charset="0"/>
                <a:cs typeface="Times New Roman" pitchFamily="18" charset="0"/>
              </a:rPr>
              <a:t>1.     Write accesses complete more quickly because the new value is written only client cache. This results in a </a:t>
            </a:r>
            <a:r>
              <a:rPr lang="en-US" sz="1800" dirty="0" smtClean="0">
                <a:solidFill>
                  <a:srgbClr val="FF0000"/>
                </a:solidFill>
                <a:latin typeface="Times New Roman" pitchFamily="18" charset="0"/>
                <a:cs typeface="Times New Roman" pitchFamily="18" charset="0"/>
              </a:rPr>
              <a:t>performance gain.</a:t>
            </a:r>
          </a:p>
          <a:p>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2.     Modified data may be deleted before it is time to send them to the server (e.g. temporary data),results in a major </a:t>
            </a:r>
            <a:r>
              <a:rPr lang="en-US" sz="1800" dirty="0" smtClean="0">
                <a:solidFill>
                  <a:srgbClr val="FF0000"/>
                </a:solidFill>
                <a:latin typeface="Times New Roman" pitchFamily="18" charset="0"/>
                <a:cs typeface="Times New Roman" pitchFamily="18" charset="0"/>
              </a:rPr>
              <a:t>performance gain.</a:t>
            </a:r>
          </a:p>
          <a:p>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3.     Gathering of all file updates and sending them together to the server is more efficient than sending each update separately.</a:t>
            </a:r>
          </a:p>
          <a:p>
            <a:endParaRPr lang="en-US" sz="1800" dirty="0" smtClean="0">
              <a:latin typeface="Times New Roman" pitchFamily="18" charset="0"/>
              <a:cs typeface="Times New Roman" pitchFamily="18" charset="0"/>
            </a:endParaRPr>
          </a:p>
          <a:p>
            <a:pPr>
              <a:buNone/>
            </a:pPr>
            <a:r>
              <a:rPr lang="en-US" sz="1800" dirty="0" smtClean="0">
                <a:solidFill>
                  <a:srgbClr val="00B0F0"/>
                </a:solidFill>
                <a:latin typeface="Times New Roman" pitchFamily="18" charset="0"/>
                <a:cs typeface="Times New Roman" pitchFamily="18" charset="0"/>
              </a:rPr>
              <a:t>Disadvantage of delayed-write scheme:</a:t>
            </a:r>
          </a:p>
          <a:p>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Reliability </a:t>
            </a:r>
            <a:r>
              <a:rPr lang="en-US" sz="1800" dirty="0" smtClean="0">
                <a:latin typeface="Times New Roman" pitchFamily="18" charset="0"/>
                <a:cs typeface="Times New Roman" pitchFamily="18" charset="0"/>
              </a:rPr>
              <a:t>can be a problem since modifications not yet sent to the server from a clients cache will be lost if the client crashes.</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u="sng" dirty="0" smtClean="0"/>
              <a:t/>
            </a:r>
            <a:br>
              <a:rPr lang="en-US" u="sng" dirty="0" smtClean="0"/>
            </a:br>
            <a:r>
              <a:rPr lang="en-US" sz="4000" dirty="0" smtClean="0">
                <a:latin typeface="Times New Roman" pitchFamily="18" charset="0"/>
                <a:cs typeface="Times New Roman" pitchFamily="18" charset="0"/>
              </a:rPr>
              <a:t>Cache Validation schemes</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295400"/>
            <a:ext cx="8613648" cy="5334000"/>
          </a:xfrm>
        </p:spPr>
        <p:txBody>
          <a:bodyPr>
            <a:normAutofit fontScale="40000" lnSpcReduction="20000"/>
          </a:bodyPr>
          <a:lstStyle/>
          <a:p>
            <a:pPr>
              <a:buNone/>
            </a:pPr>
            <a:endParaRPr lang="en-US" dirty="0" smtClean="0"/>
          </a:p>
          <a:p>
            <a:pPr algn="just"/>
            <a:r>
              <a:rPr lang="en-US" sz="4500" dirty="0" smtClean="0">
                <a:latin typeface="Times New Roman" pitchFamily="18" charset="0"/>
                <a:cs typeface="Times New Roman" pitchFamily="18" charset="0"/>
              </a:rPr>
              <a:t>The modification propagation policy </a:t>
            </a:r>
            <a:r>
              <a:rPr lang="en-US" sz="4500" dirty="0" smtClean="0">
                <a:solidFill>
                  <a:srgbClr val="FF0000"/>
                </a:solidFill>
                <a:latin typeface="Times New Roman" pitchFamily="18" charset="0"/>
                <a:cs typeface="Times New Roman" pitchFamily="18" charset="0"/>
              </a:rPr>
              <a:t>only specifies when the master copy of a file on the server node is updated</a:t>
            </a:r>
            <a:r>
              <a:rPr lang="en-US" sz="4500" dirty="0" smtClean="0">
                <a:latin typeface="Times New Roman" pitchFamily="18" charset="0"/>
                <a:cs typeface="Times New Roman" pitchFamily="18" charset="0"/>
              </a:rPr>
              <a:t> upon modification of a cache entry. </a:t>
            </a:r>
          </a:p>
          <a:p>
            <a:pPr algn="just"/>
            <a:r>
              <a:rPr lang="en-US" sz="4500" dirty="0" smtClean="0">
                <a:latin typeface="Times New Roman" pitchFamily="18" charset="0"/>
                <a:cs typeface="Times New Roman" pitchFamily="18" charset="0"/>
              </a:rPr>
              <a:t>It does not tell anything about </a:t>
            </a:r>
            <a:r>
              <a:rPr lang="en-US" sz="4500" dirty="0" smtClean="0">
                <a:solidFill>
                  <a:srgbClr val="FF0000"/>
                </a:solidFill>
                <a:latin typeface="Times New Roman" pitchFamily="18" charset="0"/>
                <a:cs typeface="Times New Roman" pitchFamily="18" charset="0"/>
              </a:rPr>
              <a:t>when the file data residing in the cache of other nodes is updated.</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A clients cache entry becomes </a:t>
            </a:r>
            <a:r>
              <a:rPr lang="en-US" sz="4500" dirty="0" smtClean="0">
                <a:solidFill>
                  <a:srgbClr val="FF0000"/>
                </a:solidFill>
                <a:latin typeface="Times New Roman" pitchFamily="18" charset="0"/>
                <a:cs typeface="Times New Roman" pitchFamily="18" charset="0"/>
              </a:rPr>
              <a:t>stale as soon as some other client modifies the data </a:t>
            </a:r>
            <a:r>
              <a:rPr lang="en-US" sz="4500" dirty="0" smtClean="0">
                <a:latin typeface="Times New Roman" pitchFamily="18" charset="0"/>
                <a:cs typeface="Times New Roman" pitchFamily="18" charset="0"/>
              </a:rPr>
              <a:t>corresponding to the cache entry in the master copy of the file on the server.</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It becomes necessary to verify if the data cached at a client node is </a:t>
            </a:r>
            <a:r>
              <a:rPr lang="en-US" sz="4500" dirty="0" smtClean="0">
                <a:solidFill>
                  <a:srgbClr val="FF0000"/>
                </a:solidFill>
                <a:latin typeface="Times New Roman" pitchFamily="18" charset="0"/>
                <a:cs typeface="Times New Roman" pitchFamily="18" charset="0"/>
              </a:rPr>
              <a:t>consistent </a:t>
            </a:r>
            <a:r>
              <a:rPr lang="en-US" sz="4500" dirty="0" smtClean="0">
                <a:latin typeface="Times New Roman" pitchFamily="18" charset="0"/>
                <a:cs typeface="Times New Roman" pitchFamily="18" charset="0"/>
              </a:rPr>
              <a:t>with the master copy. </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If not, the cached data must be invalidated and updated data must be fetched again from the server.</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 There are two approaches to verify the validity of cached data:</a:t>
            </a:r>
          </a:p>
          <a:p>
            <a:pPr lvl="1" algn="just">
              <a:buFont typeface="Wingdings" pitchFamily="2" charset="2"/>
              <a:buChar char="Ø"/>
            </a:pPr>
            <a:r>
              <a:rPr lang="en-US" sz="4500" dirty="0" smtClean="0">
                <a:latin typeface="Times New Roman" pitchFamily="18" charset="0"/>
                <a:cs typeface="Times New Roman" pitchFamily="18" charset="0"/>
              </a:rPr>
              <a:t>Client-initiated approach.</a:t>
            </a:r>
          </a:p>
          <a:p>
            <a:pPr lvl="1" algn="just">
              <a:buFont typeface="Wingdings" pitchFamily="2" charset="2"/>
              <a:buChar char="Ø"/>
            </a:pPr>
            <a:r>
              <a:rPr lang="en-US" sz="4500" dirty="0" smtClean="0">
                <a:latin typeface="Times New Roman" pitchFamily="18" charset="0"/>
                <a:cs typeface="Times New Roman" pitchFamily="18" charset="0"/>
              </a:rPr>
              <a:t>Server-initiated approach.</a:t>
            </a:r>
          </a:p>
          <a:p>
            <a:pPr algn="just">
              <a:buNone/>
            </a:pPr>
            <a:r>
              <a:rPr lang="en-US" sz="4500"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461248" cy="5410200"/>
          </a:xfrm>
        </p:spPr>
        <p:txBody>
          <a:bodyPr>
            <a:normAutofit fontScale="40000" lnSpcReduction="20000"/>
          </a:bodyPr>
          <a:lstStyle/>
          <a:p>
            <a:pPr>
              <a:buNone/>
            </a:pPr>
            <a:r>
              <a:rPr lang="en-US" sz="4500" dirty="0" smtClean="0">
                <a:latin typeface="Times New Roman" pitchFamily="18" charset="0"/>
                <a:cs typeface="Times New Roman" pitchFamily="18" charset="0"/>
              </a:rPr>
              <a:t>The distributed file system supports the following:</a:t>
            </a:r>
          </a:p>
          <a:p>
            <a:pPr>
              <a:buNone/>
            </a:pPr>
            <a:r>
              <a:rPr lang="en-US" sz="4500" dirty="0" smtClean="0">
                <a:latin typeface="Times New Roman" pitchFamily="18" charset="0"/>
                <a:cs typeface="Times New Roman" pitchFamily="18" charset="0"/>
              </a:rPr>
              <a:t> </a:t>
            </a:r>
          </a:p>
          <a:p>
            <a:pPr>
              <a:buNone/>
            </a:pPr>
            <a:r>
              <a:rPr lang="en-US" sz="4500" b="1" dirty="0" smtClean="0">
                <a:solidFill>
                  <a:srgbClr val="FF0000"/>
                </a:solidFill>
                <a:latin typeface="Times New Roman" pitchFamily="18" charset="0"/>
                <a:cs typeface="Times New Roman" pitchFamily="18" charset="0"/>
              </a:rPr>
              <a:t>1.     Remote information sharing</a:t>
            </a:r>
          </a:p>
          <a:p>
            <a:pPr>
              <a:buNone/>
            </a:pPr>
            <a:r>
              <a:rPr lang="en-US" sz="4500" dirty="0" smtClean="0">
                <a:latin typeface="Times New Roman" pitchFamily="18" charset="0"/>
                <a:cs typeface="Times New Roman" pitchFamily="18" charset="0"/>
              </a:rPr>
              <a:t>Thus any node, irrespective of the physical location of the file, can access the file.</a:t>
            </a:r>
          </a:p>
          <a:p>
            <a:pPr>
              <a:buNone/>
            </a:pPr>
            <a:r>
              <a:rPr lang="en-US" sz="4500" dirty="0" smtClean="0">
                <a:latin typeface="Times New Roman" pitchFamily="18" charset="0"/>
                <a:cs typeface="Times New Roman" pitchFamily="18" charset="0"/>
              </a:rPr>
              <a:t> </a:t>
            </a:r>
          </a:p>
          <a:p>
            <a:pPr>
              <a:buNone/>
            </a:pPr>
            <a:r>
              <a:rPr lang="en-US" sz="4500" b="1" dirty="0" smtClean="0">
                <a:solidFill>
                  <a:srgbClr val="FF0000"/>
                </a:solidFill>
                <a:latin typeface="Times New Roman" pitchFamily="18" charset="0"/>
                <a:cs typeface="Times New Roman" pitchFamily="18" charset="0"/>
              </a:rPr>
              <a:t>2.     User mobility</a:t>
            </a:r>
          </a:p>
          <a:p>
            <a:pPr>
              <a:buNone/>
            </a:pPr>
            <a:r>
              <a:rPr lang="en-US" sz="4500" dirty="0" smtClean="0">
                <a:latin typeface="Times New Roman" pitchFamily="18" charset="0"/>
                <a:cs typeface="Times New Roman" pitchFamily="18" charset="0"/>
              </a:rPr>
              <a:t>User should be permitted to work on different nodes.</a:t>
            </a:r>
          </a:p>
          <a:p>
            <a:pPr>
              <a:buNone/>
            </a:pPr>
            <a:r>
              <a:rPr lang="en-US" sz="4500" dirty="0" smtClean="0">
                <a:latin typeface="Times New Roman" pitchFamily="18" charset="0"/>
                <a:cs typeface="Times New Roman" pitchFamily="18" charset="0"/>
              </a:rPr>
              <a:t> </a:t>
            </a:r>
          </a:p>
          <a:p>
            <a:pPr>
              <a:buNone/>
            </a:pPr>
            <a:r>
              <a:rPr lang="en-US" sz="4500" b="1" dirty="0" smtClean="0">
                <a:solidFill>
                  <a:srgbClr val="FF0000"/>
                </a:solidFill>
                <a:latin typeface="Times New Roman" pitchFamily="18" charset="0"/>
                <a:cs typeface="Times New Roman" pitchFamily="18" charset="0"/>
              </a:rPr>
              <a:t>3.     Availability</a:t>
            </a:r>
          </a:p>
          <a:p>
            <a:pPr>
              <a:buNone/>
            </a:pPr>
            <a:r>
              <a:rPr lang="en-US" sz="4500" dirty="0" smtClean="0">
                <a:latin typeface="Times New Roman" pitchFamily="18" charset="0"/>
                <a:cs typeface="Times New Roman" pitchFamily="18" charset="0"/>
              </a:rPr>
              <a:t>For better fault-tolerance, files should be available for use even in the event of temporary failure of one or more nodes of the system. Thus the system should maintain multiple copies of the files, the existence of which should be transparent to the user.</a:t>
            </a:r>
          </a:p>
          <a:p>
            <a:pPr>
              <a:buNone/>
            </a:pPr>
            <a:r>
              <a:rPr lang="en-US" sz="4500" dirty="0" smtClean="0">
                <a:latin typeface="Times New Roman" pitchFamily="18" charset="0"/>
                <a:cs typeface="Times New Roman" pitchFamily="18" charset="0"/>
              </a:rPr>
              <a:t> </a:t>
            </a:r>
          </a:p>
          <a:p>
            <a:pPr>
              <a:buNone/>
            </a:pPr>
            <a:r>
              <a:rPr lang="en-US" sz="4500" b="1" dirty="0" smtClean="0">
                <a:solidFill>
                  <a:srgbClr val="FF0000"/>
                </a:solidFill>
                <a:latin typeface="Times New Roman" pitchFamily="18" charset="0"/>
                <a:cs typeface="Times New Roman" pitchFamily="18" charset="0"/>
              </a:rPr>
              <a:t>4.     Diskless workstations</a:t>
            </a:r>
          </a:p>
          <a:p>
            <a:pPr>
              <a:buNone/>
            </a:pPr>
            <a:r>
              <a:rPr lang="en-US" sz="4500" dirty="0" smtClean="0">
                <a:latin typeface="Times New Roman" pitchFamily="18" charset="0"/>
                <a:cs typeface="Times New Roman" pitchFamily="18" charset="0"/>
              </a:rPr>
              <a:t>A distributed file system, with its transparent remote-file accessing capability, allows the use of diskless workstations in a system.</a:t>
            </a:r>
          </a:p>
          <a:p>
            <a:pPr>
              <a:buNone/>
            </a:pPr>
            <a:r>
              <a:rPr lang="en-US" sz="4500"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3648" cy="990600"/>
          </a:xfrm>
        </p:spPr>
        <p:txBody>
          <a:bodyPr>
            <a:noAutofit/>
          </a:bodyPr>
          <a:lstStyle/>
          <a:p>
            <a:r>
              <a:rPr lang="en-US" sz="3600" u="sng" dirty="0" smtClean="0">
                <a:latin typeface="Times New Roman" pitchFamily="18" charset="0"/>
                <a:cs typeface="Times New Roman" pitchFamily="18" charset="0"/>
              </a:rPr>
              <a:t/>
            </a:r>
            <a:br>
              <a:rPr lang="en-US" sz="3600" u="sng"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Client-initiated approach</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447800"/>
            <a:ext cx="8537448" cy="5181600"/>
          </a:xfrm>
        </p:spPr>
        <p:txBody>
          <a:bodyPr>
            <a:normAutofit fontScale="85000" lnSpcReduction="20000"/>
          </a:bodyPr>
          <a:lstStyle/>
          <a:p>
            <a:r>
              <a:rPr lang="en-US" sz="2400" dirty="0" smtClean="0">
                <a:latin typeface="Times New Roman" pitchFamily="18" charset="0"/>
                <a:cs typeface="Times New Roman" pitchFamily="18" charset="0"/>
              </a:rPr>
              <a:t>The client contacts the server and checks whether its locally cached data is consistent with the master copy.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Two approaches may be used:</a:t>
            </a: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1.     </a:t>
            </a:r>
            <a:r>
              <a:rPr lang="en-US" sz="2400" dirty="0" smtClean="0">
                <a:solidFill>
                  <a:srgbClr val="7030A0"/>
                </a:solidFill>
                <a:latin typeface="Times New Roman" pitchFamily="18" charset="0"/>
                <a:cs typeface="Times New Roman" pitchFamily="18" charset="0"/>
              </a:rPr>
              <a:t>Checking before every access.</a:t>
            </a:r>
          </a:p>
          <a:p>
            <a:r>
              <a:rPr lang="en-US" sz="2400" dirty="0" smtClean="0">
                <a:latin typeface="Times New Roman" pitchFamily="18" charset="0"/>
                <a:cs typeface="Times New Roman" pitchFamily="18" charset="0"/>
              </a:rPr>
              <a:t>The server needs to be contacted on every access.</a:t>
            </a:r>
          </a:p>
          <a:p>
            <a:pPr>
              <a:buNone/>
            </a:pPr>
            <a:r>
              <a:rPr lang="en-US" sz="2400" dirty="0" smtClean="0">
                <a:latin typeface="Times New Roman" pitchFamily="18" charset="0"/>
                <a:cs typeface="Times New Roman" pitchFamily="18" charset="0"/>
              </a:rPr>
              <a:t>2.     </a:t>
            </a:r>
            <a:r>
              <a:rPr lang="en-US" sz="2400" dirty="0" smtClean="0">
                <a:solidFill>
                  <a:srgbClr val="7030A0"/>
                </a:solidFill>
                <a:latin typeface="Times New Roman" pitchFamily="18" charset="0"/>
                <a:cs typeface="Times New Roman" pitchFamily="18" charset="0"/>
              </a:rPr>
              <a:t>Periodic checking.</a:t>
            </a:r>
          </a:p>
          <a:p>
            <a:r>
              <a:rPr lang="en-US" sz="2400" dirty="0" smtClean="0">
                <a:latin typeface="Times New Roman" pitchFamily="18" charset="0"/>
                <a:cs typeface="Times New Roman" pitchFamily="18" charset="0"/>
              </a:rPr>
              <a:t>A check is initiated every fixed interval of time.</a:t>
            </a:r>
          </a:p>
          <a:p>
            <a:endParaRPr lang="en-US" sz="2400" dirty="0" smtClean="0">
              <a:latin typeface="Times New Roman" pitchFamily="18" charset="0"/>
              <a:cs typeface="Times New Roman" pitchFamily="18" charset="0"/>
            </a:endParaRPr>
          </a:p>
          <a:p>
            <a:pPr>
              <a:buNone/>
            </a:pPr>
            <a:r>
              <a:rPr lang="en-US" sz="2400" dirty="0" smtClean="0">
                <a:solidFill>
                  <a:srgbClr val="00B0F0"/>
                </a:solidFill>
                <a:latin typeface="Times New Roman" pitchFamily="18" charset="0"/>
                <a:cs typeface="Times New Roman" pitchFamily="18" charset="0"/>
              </a:rPr>
              <a:t>Disadvantage </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If frequency of the validity check is high, </a:t>
            </a:r>
          </a:p>
          <a:p>
            <a:r>
              <a:rPr lang="en-US" sz="2400" dirty="0" smtClean="0">
                <a:latin typeface="Times New Roman" pitchFamily="18" charset="0"/>
                <a:cs typeface="Times New Roman" pitchFamily="18" charset="0"/>
              </a:rPr>
              <a:t>Generates a large amount of network traffic</a:t>
            </a:r>
          </a:p>
          <a:p>
            <a:r>
              <a:rPr lang="en-US" sz="2400" dirty="0" smtClean="0">
                <a:latin typeface="Times New Roman" pitchFamily="18" charset="0"/>
                <a:cs typeface="Times New Roman" pitchFamily="18" charset="0"/>
              </a:rPr>
              <a:t>Consumes precious server CPU cycles.</a:t>
            </a:r>
          </a:p>
          <a:p>
            <a:pPr>
              <a:buNone/>
            </a:pPr>
            <a:r>
              <a:rPr lang="en-US" sz="2400"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u="sng" dirty="0" smtClean="0"/>
              <a:t/>
            </a:r>
            <a:br>
              <a:rPr lang="en-US" u="sng" dirty="0" smtClean="0"/>
            </a:br>
            <a:r>
              <a:rPr lang="en-US" sz="4000" dirty="0" smtClean="0">
                <a:latin typeface="Times New Roman" pitchFamily="18" charset="0"/>
                <a:cs typeface="Times New Roman" pitchFamily="18" charset="0"/>
              </a:rPr>
              <a:t>Server-initiated approach</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524000"/>
            <a:ext cx="8991600" cy="5334000"/>
          </a:xfrm>
        </p:spPr>
        <p:txBody>
          <a:bodyPr>
            <a:noAutofit/>
          </a:bodyPr>
          <a:lstStyle/>
          <a:p>
            <a:pPr algn="just"/>
            <a:r>
              <a:rPr lang="en-US" sz="1800" dirty="0" smtClean="0">
                <a:latin typeface="Times New Roman" pitchFamily="18" charset="0"/>
                <a:cs typeface="Times New Roman" pitchFamily="18" charset="0"/>
              </a:rPr>
              <a:t>A client informs the file server when opening a file, indicating whether a file is being opened for reading, writing, or both. </a:t>
            </a:r>
          </a:p>
          <a:p>
            <a:pPr algn="just"/>
            <a:r>
              <a:rPr lang="en-US" sz="1800" dirty="0" smtClean="0">
                <a:latin typeface="Times New Roman" pitchFamily="18" charset="0"/>
                <a:cs typeface="Times New Roman" pitchFamily="18" charset="0"/>
              </a:rPr>
              <a:t>The file server keeps a record of which client has which file open and in what mode and reacts whenever it detects a potential for inconsistency</a:t>
            </a:r>
          </a:p>
          <a:p>
            <a:pPr algn="just"/>
            <a:r>
              <a:rPr lang="en-US" sz="1800" dirty="0" smtClean="0">
                <a:latin typeface="Times New Roman" pitchFamily="18" charset="0"/>
                <a:cs typeface="Times New Roman" pitchFamily="18" charset="0"/>
              </a:rPr>
              <a:t>E.g. if a file is open for reading, other clients may be allowed to open it for reading, but opening it for writing cannot be allowed. </a:t>
            </a:r>
          </a:p>
          <a:p>
            <a:pPr algn="just"/>
            <a:r>
              <a:rPr lang="en-US" sz="1800" dirty="0" smtClean="0">
                <a:latin typeface="Times New Roman" pitchFamily="18" charset="0"/>
                <a:cs typeface="Times New Roman" pitchFamily="18" charset="0"/>
              </a:rPr>
              <a:t>When a client closes a file, it sends intimation to the server along with any modifications made to the file. Then the server updates its record of which client has which file open in which mode.</a:t>
            </a:r>
          </a:p>
          <a:p>
            <a:pPr algn="just"/>
            <a:r>
              <a:rPr lang="en-US" sz="1800" dirty="0" smtClean="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When a new client makes a request to open an already open file and if the server finds that the new open mode conflicts with the already open mode, the server can </a:t>
            </a:r>
            <a:r>
              <a:rPr lang="en-US" sz="1800" dirty="0" smtClean="0">
                <a:solidFill>
                  <a:srgbClr val="FF0000"/>
                </a:solidFill>
                <a:latin typeface="Times New Roman" pitchFamily="18" charset="0"/>
                <a:cs typeface="Times New Roman" pitchFamily="18" charset="0"/>
              </a:rPr>
              <a:t>deny the request</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queue the request,</a:t>
            </a:r>
            <a:r>
              <a:rPr lang="en-US" sz="1800" dirty="0" smtClean="0">
                <a:latin typeface="Times New Roman" pitchFamily="18" charset="0"/>
                <a:cs typeface="Times New Roman" pitchFamily="18" charset="0"/>
              </a:rPr>
              <a:t> or </a:t>
            </a:r>
            <a:r>
              <a:rPr lang="en-US" sz="1800" dirty="0" smtClean="0">
                <a:solidFill>
                  <a:srgbClr val="FF0000"/>
                </a:solidFill>
                <a:latin typeface="Times New Roman" pitchFamily="18" charset="0"/>
                <a:cs typeface="Times New Roman" pitchFamily="18" charset="0"/>
              </a:rPr>
              <a:t>disable caching </a:t>
            </a:r>
            <a:r>
              <a:rPr lang="en-US" sz="1800" dirty="0" smtClean="0">
                <a:latin typeface="Times New Roman" pitchFamily="18" charset="0"/>
                <a:cs typeface="Times New Roman" pitchFamily="18" charset="0"/>
              </a:rPr>
              <a:t>by asking all clients having the file open to remove that file from their caches.</a:t>
            </a:r>
          </a:p>
          <a:p>
            <a:pPr algn="just">
              <a:buNone/>
            </a:pPr>
            <a:r>
              <a:rPr lang="en-US" sz="1800" dirty="0" smtClean="0">
                <a:solidFill>
                  <a:srgbClr val="00B0F0"/>
                </a:solidFill>
                <a:latin typeface="Times New Roman" pitchFamily="18" charset="0"/>
                <a:cs typeface="Times New Roman" pitchFamily="18" charset="0"/>
              </a:rPr>
              <a:t>Disadvantage:</a:t>
            </a:r>
            <a:r>
              <a:rPr lang="en-US" sz="1800" dirty="0" smtClean="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It requires that file servers be </a:t>
            </a:r>
            <a:r>
              <a:rPr lang="en-US" sz="1800" dirty="0" err="1" smtClean="0">
                <a:latin typeface="Times New Roman" pitchFamily="18" charset="0"/>
                <a:cs typeface="Times New Roman" pitchFamily="18" charset="0"/>
              </a:rPr>
              <a:t>stateful</a:t>
            </a: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2"/>
          </p:nvPr>
        </p:nvSpPr>
        <p:spPr>
          <a:noFill/>
        </p:spPr>
        <p:txBody>
          <a:bodyPr>
            <a:normAutofit fontScale="85000" lnSpcReduction="20000"/>
          </a:bodyPr>
          <a:lstStyle/>
          <a:p>
            <a:fld id="{2D316133-6BE0-4581-8E6D-E0F547692743}" type="slidenum">
              <a:rPr lang="en-US" altLang="ja-JP"/>
              <a:pPr/>
              <a:t>32</a:t>
            </a:fld>
            <a:endParaRPr lang="en-US" altLang="ja-JP"/>
          </a:p>
        </p:txBody>
      </p:sp>
      <p:sp>
        <p:nvSpPr>
          <p:cNvPr id="15365" name="Rectangle 2"/>
          <p:cNvSpPr>
            <a:spLocks noGrp="1" noChangeArrowheads="1"/>
          </p:cNvSpPr>
          <p:nvPr>
            <p:ph type="title"/>
          </p:nvPr>
        </p:nvSpPr>
        <p:spPr/>
        <p:txBody>
          <a:bodyPr>
            <a:normAutofit/>
          </a:bodyPr>
          <a:lstStyle/>
          <a:p>
            <a:r>
              <a:rPr lang="en-US" sz="2800" dirty="0" smtClean="0">
                <a:latin typeface="Times New Roman" pitchFamily="18" charset="0"/>
                <a:cs typeface="Times New Roman" pitchFamily="18" charset="0"/>
              </a:rPr>
              <a:t>Client-initiated approach /Server Initiated approach</a:t>
            </a:r>
            <a:endParaRPr lang="en-US" altLang="ja-JP" sz="2800" dirty="0" smtClean="0"/>
          </a:p>
        </p:txBody>
      </p:sp>
      <p:sp>
        <p:nvSpPr>
          <p:cNvPr id="15367" name="Rectangle 5"/>
          <p:cNvSpPr>
            <a:spLocks noChangeArrowheads="1"/>
          </p:cNvSpPr>
          <p:nvPr/>
        </p:nvSpPr>
        <p:spPr bwMode="auto">
          <a:xfrm>
            <a:off x="1903412" y="1839912"/>
            <a:ext cx="806450" cy="592138"/>
          </a:xfrm>
          <a:prstGeom prst="rect">
            <a:avLst/>
          </a:prstGeom>
          <a:solidFill>
            <a:schemeClr val="accent1"/>
          </a:solidFill>
          <a:ln w="9525">
            <a:solidFill>
              <a:schemeClr val="tx1"/>
            </a:solidFill>
            <a:miter lim="800000"/>
            <a:headEnd/>
            <a:tailEnd/>
          </a:ln>
        </p:spPr>
        <p:txBody>
          <a:bodyPr wrap="none" anchor="ctr"/>
          <a:lstStyle/>
          <a:p>
            <a:pPr algn="ctr"/>
            <a:r>
              <a:rPr lang="en-US" dirty="0"/>
              <a:t>Main</a:t>
            </a:r>
          </a:p>
          <a:p>
            <a:pPr algn="ctr"/>
            <a:r>
              <a:rPr lang="en-US" dirty="0"/>
              <a:t>memory</a:t>
            </a:r>
          </a:p>
        </p:txBody>
      </p:sp>
      <p:sp>
        <p:nvSpPr>
          <p:cNvPr id="15368" name="AutoShape 6"/>
          <p:cNvSpPr>
            <a:spLocks noChangeArrowheads="1"/>
          </p:cNvSpPr>
          <p:nvPr/>
        </p:nvSpPr>
        <p:spPr bwMode="auto">
          <a:xfrm>
            <a:off x="1292225" y="2660650"/>
            <a:ext cx="754062" cy="879475"/>
          </a:xfrm>
          <a:prstGeom prst="flowChartMagneticDisk">
            <a:avLst/>
          </a:prstGeom>
          <a:solidFill>
            <a:schemeClr val="accent1"/>
          </a:solidFill>
          <a:ln w="9525">
            <a:solidFill>
              <a:schemeClr val="tx1"/>
            </a:solidFill>
            <a:miter lim="800000"/>
            <a:headEnd/>
            <a:tailEnd/>
          </a:ln>
        </p:spPr>
        <p:txBody>
          <a:bodyPr wrap="none" anchor="ctr"/>
          <a:lstStyle/>
          <a:p>
            <a:pPr algn="ctr"/>
            <a:r>
              <a:rPr lang="en-US"/>
              <a:t>Disk</a:t>
            </a:r>
          </a:p>
        </p:txBody>
      </p:sp>
      <p:sp>
        <p:nvSpPr>
          <p:cNvPr id="15369" name="AutoShape 7"/>
          <p:cNvSpPr>
            <a:spLocks noChangeArrowheads="1"/>
          </p:cNvSpPr>
          <p:nvPr/>
        </p:nvSpPr>
        <p:spPr bwMode="auto">
          <a:xfrm>
            <a:off x="1481137" y="3317875"/>
            <a:ext cx="412750" cy="377825"/>
          </a:xfrm>
          <a:prstGeom prst="flowChartDocument">
            <a:avLst/>
          </a:prstGeom>
          <a:solidFill>
            <a:srgbClr val="99CCFF"/>
          </a:solidFill>
          <a:ln w="9525">
            <a:solidFill>
              <a:schemeClr val="tx1"/>
            </a:solidFill>
            <a:miter lim="800000"/>
            <a:headEnd/>
            <a:tailEnd/>
          </a:ln>
        </p:spPr>
        <p:txBody>
          <a:bodyPr wrap="none" anchor="ctr"/>
          <a:lstStyle/>
          <a:p>
            <a:pPr algn="ctr"/>
            <a:r>
              <a:rPr lang="en-US"/>
              <a:t>file</a:t>
            </a:r>
          </a:p>
        </p:txBody>
      </p:sp>
      <p:sp>
        <p:nvSpPr>
          <p:cNvPr id="15370" name="Rectangle 8"/>
          <p:cNvSpPr>
            <a:spLocks noChangeArrowheads="1"/>
          </p:cNvSpPr>
          <p:nvPr/>
        </p:nvSpPr>
        <p:spPr bwMode="auto">
          <a:xfrm>
            <a:off x="566737" y="1812925"/>
            <a:ext cx="806450" cy="592137"/>
          </a:xfrm>
          <a:prstGeom prst="rect">
            <a:avLst/>
          </a:prstGeom>
          <a:solidFill>
            <a:schemeClr val="accent1"/>
          </a:solidFill>
          <a:ln w="9525">
            <a:solidFill>
              <a:schemeClr val="tx1"/>
            </a:solidFill>
            <a:miter lim="800000"/>
            <a:headEnd/>
            <a:tailEnd/>
          </a:ln>
        </p:spPr>
        <p:txBody>
          <a:bodyPr wrap="none" anchor="ctr"/>
          <a:lstStyle/>
          <a:p>
            <a:pPr algn="ctr"/>
            <a:r>
              <a:rPr lang="en-US" dirty="0"/>
              <a:t>Main</a:t>
            </a:r>
          </a:p>
          <a:p>
            <a:pPr algn="ctr"/>
            <a:r>
              <a:rPr lang="en-US" dirty="0"/>
              <a:t>memory</a:t>
            </a:r>
          </a:p>
        </p:txBody>
      </p:sp>
      <p:sp>
        <p:nvSpPr>
          <p:cNvPr id="15371" name="AutoShape 9"/>
          <p:cNvSpPr>
            <a:spLocks noChangeArrowheads="1"/>
          </p:cNvSpPr>
          <p:nvPr/>
        </p:nvSpPr>
        <p:spPr bwMode="auto">
          <a:xfrm>
            <a:off x="950912" y="2301875"/>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5372" name="AutoShape 12"/>
          <p:cNvSpPr>
            <a:spLocks noChangeArrowheads="1"/>
          </p:cNvSpPr>
          <p:nvPr/>
        </p:nvSpPr>
        <p:spPr bwMode="auto">
          <a:xfrm>
            <a:off x="2341562" y="2455862"/>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5373" name="Text Box 13"/>
          <p:cNvSpPr txBox="1">
            <a:spLocks noChangeArrowheads="1"/>
          </p:cNvSpPr>
          <p:nvPr/>
        </p:nvSpPr>
        <p:spPr bwMode="auto">
          <a:xfrm>
            <a:off x="887412" y="2514600"/>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15374" name="Text Box 15"/>
          <p:cNvSpPr txBox="1">
            <a:spLocks noChangeArrowheads="1"/>
          </p:cNvSpPr>
          <p:nvPr/>
        </p:nvSpPr>
        <p:spPr bwMode="auto">
          <a:xfrm>
            <a:off x="565150" y="1543050"/>
            <a:ext cx="860425" cy="336550"/>
          </a:xfrm>
          <a:prstGeom prst="rect">
            <a:avLst/>
          </a:prstGeom>
          <a:noFill/>
          <a:ln w="9525">
            <a:noFill/>
            <a:miter lim="800000"/>
            <a:headEnd/>
            <a:tailEnd/>
          </a:ln>
        </p:spPr>
        <p:txBody>
          <a:bodyPr wrap="none">
            <a:spAutoFit/>
          </a:bodyPr>
          <a:lstStyle/>
          <a:p>
            <a:r>
              <a:rPr lang="en-US" altLang="ja-JP"/>
              <a:t>Client 1</a:t>
            </a:r>
          </a:p>
        </p:txBody>
      </p:sp>
      <p:sp>
        <p:nvSpPr>
          <p:cNvPr id="15375" name="Text Box 16"/>
          <p:cNvSpPr txBox="1">
            <a:spLocks noChangeArrowheads="1"/>
          </p:cNvSpPr>
          <p:nvPr/>
        </p:nvSpPr>
        <p:spPr bwMode="auto">
          <a:xfrm>
            <a:off x="1881187" y="1570037"/>
            <a:ext cx="860425" cy="336550"/>
          </a:xfrm>
          <a:prstGeom prst="rect">
            <a:avLst/>
          </a:prstGeom>
          <a:noFill/>
          <a:ln w="9525">
            <a:noFill/>
            <a:miter lim="800000"/>
            <a:headEnd/>
            <a:tailEnd/>
          </a:ln>
        </p:spPr>
        <p:txBody>
          <a:bodyPr wrap="none">
            <a:spAutoFit/>
          </a:bodyPr>
          <a:lstStyle/>
          <a:p>
            <a:r>
              <a:rPr lang="en-US" altLang="ja-JP"/>
              <a:t>Client 2</a:t>
            </a:r>
          </a:p>
        </p:txBody>
      </p:sp>
      <p:sp>
        <p:nvSpPr>
          <p:cNvPr id="15376" name="Text Box 17"/>
          <p:cNvSpPr txBox="1">
            <a:spLocks noChangeArrowheads="1"/>
          </p:cNvSpPr>
          <p:nvPr/>
        </p:nvSpPr>
        <p:spPr bwMode="auto">
          <a:xfrm>
            <a:off x="1327150" y="3490912"/>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15377" name="Rectangle 19"/>
          <p:cNvSpPr>
            <a:spLocks noChangeArrowheads="1"/>
          </p:cNvSpPr>
          <p:nvPr/>
        </p:nvSpPr>
        <p:spPr bwMode="auto">
          <a:xfrm>
            <a:off x="1900237" y="4108450"/>
            <a:ext cx="806450" cy="592137"/>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15378" name="AutoShape 20"/>
          <p:cNvSpPr>
            <a:spLocks noChangeArrowheads="1"/>
          </p:cNvSpPr>
          <p:nvPr/>
        </p:nvSpPr>
        <p:spPr bwMode="auto">
          <a:xfrm>
            <a:off x="1289050" y="4929187"/>
            <a:ext cx="754062" cy="879475"/>
          </a:xfrm>
          <a:prstGeom prst="flowChartMagneticDisk">
            <a:avLst/>
          </a:prstGeom>
          <a:solidFill>
            <a:schemeClr val="accent1"/>
          </a:solidFill>
          <a:ln w="9525">
            <a:solidFill>
              <a:schemeClr val="tx1"/>
            </a:solidFill>
            <a:miter lim="800000"/>
            <a:headEnd/>
            <a:tailEnd/>
          </a:ln>
        </p:spPr>
        <p:txBody>
          <a:bodyPr wrap="none" anchor="ctr"/>
          <a:lstStyle/>
          <a:p>
            <a:pPr algn="ctr"/>
            <a:r>
              <a:rPr lang="en-US"/>
              <a:t>Disk</a:t>
            </a:r>
          </a:p>
        </p:txBody>
      </p:sp>
      <p:sp>
        <p:nvSpPr>
          <p:cNvPr id="15379" name="AutoShape 21"/>
          <p:cNvSpPr>
            <a:spLocks noChangeArrowheads="1"/>
          </p:cNvSpPr>
          <p:nvPr/>
        </p:nvSpPr>
        <p:spPr bwMode="auto">
          <a:xfrm>
            <a:off x="1477962" y="5586412"/>
            <a:ext cx="412750" cy="377825"/>
          </a:xfrm>
          <a:prstGeom prst="flowChartDocument">
            <a:avLst/>
          </a:prstGeom>
          <a:solidFill>
            <a:srgbClr val="99CCFF"/>
          </a:solidFill>
          <a:ln w="9525">
            <a:solidFill>
              <a:schemeClr val="tx1"/>
            </a:solidFill>
            <a:miter lim="800000"/>
            <a:headEnd/>
            <a:tailEnd/>
          </a:ln>
        </p:spPr>
        <p:txBody>
          <a:bodyPr wrap="none" anchor="ctr"/>
          <a:lstStyle/>
          <a:p>
            <a:pPr algn="ctr"/>
            <a:r>
              <a:rPr lang="en-US"/>
              <a:t>file</a:t>
            </a:r>
          </a:p>
        </p:txBody>
      </p:sp>
      <p:sp>
        <p:nvSpPr>
          <p:cNvPr id="15380" name="Rectangle 22"/>
          <p:cNvSpPr>
            <a:spLocks noChangeArrowheads="1"/>
          </p:cNvSpPr>
          <p:nvPr/>
        </p:nvSpPr>
        <p:spPr bwMode="auto">
          <a:xfrm>
            <a:off x="563562" y="4081462"/>
            <a:ext cx="806450" cy="592138"/>
          </a:xfrm>
          <a:prstGeom prst="rect">
            <a:avLst/>
          </a:prstGeom>
          <a:solidFill>
            <a:schemeClr val="accent1"/>
          </a:solidFill>
          <a:ln w="9525">
            <a:solidFill>
              <a:schemeClr val="tx1"/>
            </a:solidFill>
            <a:miter lim="800000"/>
            <a:headEnd/>
            <a:tailEnd/>
          </a:ln>
        </p:spPr>
        <p:txBody>
          <a:bodyPr wrap="none" anchor="ctr"/>
          <a:lstStyle/>
          <a:p>
            <a:pPr algn="ctr"/>
            <a:r>
              <a:rPr lang="en-US" dirty="0"/>
              <a:t>Main</a:t>
            </a:r>
          </a:p>
          <a:p>
            <a:pPr algn="ctr"/>
            <a:r>
              <a:rPr lang="en-US" dirty="0"/>
              <a:t>memory</a:t>
            </a:r>
          </a:p>
        </p:txBody>
      </p:sp>
      <p:sp>
        <p:nvSpPr>
          <p:cNvPr id="15381" name="AutoShape 23"/>
          <p:cNvSpPr>
            <a:spLocks noChangeArrowheads="1"/>
          </p:cNvSpPr>
          <p:nvPr/>
        </p:nvSpPr>
        <p:spPr bwMode="auto">
          <a:xfrm>
            <a:off x="947737" y="4570412"/>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5382" name="AutoShape 24"/>
          <p:cNvSpPr>
            <a:spLocks noChangeArrowheads="1"/>
          </p:cNvSpPr>
          <p:nvPr/>
        </p:nvSpPr>
        <p:spPr bwMode="auto">
          <a:xfrm>
            <a:off x="2374900" y="4814887"/>
            <a:ext cx="412750" cy="377825"/>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15383" name="Text Box 25"/>
          <p:cNvSpPr txBox="1">
            <a:spLocks noChangeArrowheads="1"/>
          </p:cNvSpPr>
          <p:nvPr/>
        </p:nvSpPr>
        <p:spPr bwMode="auto">
          <a:xfrm>
            <a:off x="884237" y="4783137"/>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15384" name="Text Box 26"/>
          <p:cNvSpPr txBox="1">
            <a:spLocks noChangeArrowheads="1"/>
          </p:cNvSpPr>
          <p:nvPr/>
        </p:nvSpPr>
        <p:spPr bwMode="auto">
          <a:xfrm>
            <a:off x="561975" y="3811587"/>
            <a:ext cx="860425" cy="336550"/>
          </a:xfrm>
          <a:prstGeom prst="rect">
            <a:avLst/>
          </a:prstGeom>
          <a:noFill/>
          <a:ln w="9525">
            <a:noFill/>
            <a:miter lim="800000"/>
            <a:headEnd/>
            <a:tailEnd/>
          </a:ln>
        </p:spPr>
        <p:txBody>
          <a:bodyPr wrap="none">
            <a:spAutoFit/>
          </a:bodyPr>
          <a:lstStyle/>
          <a:p>
            <a:r>
              <a:rPr lang="en-US" altLang="ja-JP"/>
              <a:t>Client 1</a:t>
            </a:r>
          </a:p>
        </p:txBody>
      </p:sp>
      <p:sp>
        <p:nvSpPr>
          <p:cNvPr id="15385" name="Text Box 27"/>
          <p:cNvSpPr txBox="1">
            <a:spLocks noChangeArrowheads="1"/>
          </p:cNvSpPr>
          <p:nvPr/>
        </p:nvSpPr>
        <p:spPr bwMode="auto">
          <a:xfrm>
            <a:off x="1878012" y="3838575"/>
            <a:ext cx="860425" cy="336550"/>
          </a:xfrm>
          <a:prstGeom prst="rect">
            <a:avLst/>
          </a:prstGeom>
          <a:noFill/>
          <a:ln w="9525">
            <a:noFill/>
            <a:miter lim="800000"/>
            <a:headEnd/>
            <a:tailEnd/>
          </a:ln>
        </p:spPr>
        <p:txBody>
          <a:bodyPr wrap="none">
            <a:spAutoFit/>
          </a:bodyPr>
          <a:lstStyle/>
          <a:p>
            <a:r>
              <a:rPr lang="en-US" altLang="ja-JP"/>
              <a:t>Client 2</a:t>
            </a:r>
          </a:p>
        </p:txBody>
      </p:sp>
      <p:sp>
        <p:nvSpPr>
          <p:cNvPr id="15386" name="Text Box 28"/>
          <p:cNvSpPr txBox="1">
            <a:spLocks noChangeArrowheads="1"/>
          </p:cNvSpPr>
          <p:nvPr/>
        </p:nvSpPr>
        <p:spPr bwMode="auto">
          <a:xfrm>
            <a:off x="1439863" y="6189663"/>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grpSp>
        <p:nvGrpSpPr>
          <p:cNvPr id="2" name="Group 32"/>
          <p:cNvGrpSpPr>
            <a:grpSpLocks/>
          </p:cNvGrpSpPr>
          <p:nvPr/>
        </p:nvGrpSpPr>
        <p:grpSpPr bwMode="auto">
          <a:xfrm>
            <a:off x="2436812" y="2536825"/>
            <a:ext cx="261938" cy="314325"/>
            <a:chOff x="2004" y="2626"/>
            <a:chExt cx="165" cy="198"/>
          </a:xfrm>
        </p:grpSpPr>
        <p:sp>
          <p:nvSpPr>
            <p:cNvPr id="15399" name="Line 30"/>
            <p:cNvSpPr>
              <a:spLocks noChangeShapeType="1"/>
            </p:cNvSpPr>
            <p:nvPr/>
          </p:nvSpPr>
          <p:spPr bwMode="auto">
            <a:xfrm>
              <a:off x="2022" y="2632"/>
              <a:ext cx="147" cy="192"/>
            </a:xfrm>
            <a:prstGeom prst="line">
              <a:avLst/>
            </a:prstGeom>
            <a:noFill/>
            <a:ln w="28575">
              <a:solidFill>
                <a:schemeClr val="hlink"/>
              </a:solidFill>
              <a:miter lim="800000"/>
              <a:headEnd/>
              <a:tailEnd/>
            </a:ln>
          </p:spPr>
          <p:txBody>
            <a:bodyPr wrap="none"/>
            <a:lstStyle/>
            <a:p>
              <a:endParaRPr lang="en-US"/>
            </a:p>
          </p:txBody>
        </p:sp>
        <p:sp>
          <p:nvSpPr>
            <p:cNvPr id="15400" name="Line 31"/>
            <p:cNvSpPr>
              <a:spLocks noChangeShapeType="1"/>
            </p:cNvSpPr>
            <p:nvPr/>
          </p:nvSpPr>
          <p:spPr bwMode="auto">
            <a:xfrm flipH="1">
              <a:off x="2004" y="2626"/>
              <a:ext cx="147" cy="192"/>
            </a:xfrm>
            <a:prstGeom prst="line">
              <a:avLst/>
            </a:prstGeom>
            <a:noFill/>
            <a:ln w="28575">
              <a:solidFill>
                <a:schemeClr val="hlink"/>
              </a:solidFill>
              <a:miter lim="800000"/>
              <a:headEnd/>
              <a:tailEnd/>
            </a:ln>
          </p:spPr>
          <p:txBody>
            <a:bodyPr wrap="none"/>
            <a:lstStyle/>
            <a:p>
              <a:endParaRPr lang="en-US"/>
            </a:p>
          </p:txBody>
        </p:sp>
      </p:grpSp>
      <p:sp>
        <p:nvSpPr>
          <p:cNvPr id="15388" name="Freeform 33"/>
          <p:cNvSpPr>
            <a:spLocks/>
          </p:cNvSpPr>
          <p:nvPr/>
        </p:nvSpPr>
        <p:spPr bwMode="auto">
          <a:xfrm>
            <a:off x="1157287" y="2743200"/>
            <a:ext cx="1308100" cy="917575"/>
          </a:xfrm>
          <a:custGeom>
            <a:avLst/>
            <a:gdLst>
              <a:gd name="T0" fmla="*/ 0 w 824"/>
              <a:gd name="T1" fmla="*/ 0 h 578"/>
              <a:gd name="T2" fmla="*/ 260 w 824"/>
              <a:gd name="T3" fmla="*/ 565 h 578"/>
              <a:gd name="T4" fmla="*/ 824 w 824"/>
              <a:gd name="T5" fmla="*/ 79 h 578"/>
              <a:gd name="T6" fmla="*/ 0 60000 65536"/>
              <a:gd name="T7" fmla="*/ 0 60000 65536"/>
              <a:gd name="T8" fmla="*/ 0 60000 65536"/>
              <a:gd name="T9" fmla="*/ 0 w 824"/>
              <a:gd name="T10" fmla="*/ 0 h 578"/>
              <a:gd name="T11" fmla="*/ 824 w 824"/>
              <a:gd name="T12" fmla="*/ 578 h 578"/>
            </a:gdLst>
            <a:ahLst/>
            <a:cxnLst>
              <a:cxn ang="T6">
                <a:pos x="T0" y="T1"/>
              </a:cxn>
              <a:cxn ang="T7">
                <a:pos x="T2" y="T3"/>
              </a:cxn>
              <a:cxn ang="T8">
                <a:pos x="T4" y="T5"/>
              </a:cxn>
            </a:cxnLst>
            <a:rect l="T9" t="T10" r="T11" b="T12"/>
            <a:pathLst>
              <a:path w="824" h="578">
                <a:moveTo>
                  <a:pt x="0" y="0"/>
                </a:moveTo>
                <a:cubicBezTo>
                  <a:pt x="61" y="276"/>
                  <a:pt x="123" y="552"/>
                  <a:pt x="260" y="565"/>
                </a:cubicBezTo>
                <a:cubicBezTo>
                  <a:pt x="397" y="578"/>
                  <a:pt x="610" y="328"/>
                  <a:pt x="824" y="79"/>
                </a:cubicBezTo>
              </a:path>
            </a:pathLst>
          </a:custGeom>
          <a:noFill/>
          <a:ln w="9525">
            <a:solidFill>
              <a:schemeClr val="tx1"/>
            </a:solidFill>
            <a:miter lim="800000"/>
            <a:headEnd/>
            <a:tailEnd type="triangle" w="lg" len="med"/>
          </a:ln>
        </p:spPr>
        <p:txBody>
          <a:bodyPr wrap="none"/>
          <a:lstStyle/>
          <a:p>
            <a:endParaRPr lang="en-US"/>
          </a:p>
        </p:txBody>
      </p:sp>
      <p:sp>
        <p:nvSpPr>
          <p:cNvPr id="15389" name="Text Box 34"/>
          <p:cNvSpPr txBox="1">
            <a:spLocks noChangeArrowheads="1"/>
          </p:cNvSpPr>
          <p:nvPr/>
        </p:nvSpPr>
        <p:spPr bwMode="auto">
          <a:xfrm>
            <a:off x="2212975" y="2997200"/>
            <a:ext cx="1358900" cy="581025"/>
          </a:xfrm>
          <a:prstGeom prst="rect">
            <a:avLst/>
          </a:prstGeom>
          <a:noFill/>
          <a:ln w="9525">
            <a:noFill/>
            <a:miter lim="800000"/>
            <a:headEnd/>
            <a:tailEnd/>
          </a:ln>
        </p:spPr>
        <p:txBody>
          <a:bodyPr wrap="none">
            <a:spAutoFit/>
          </a:bodyPr>
          <a:lstStyle/>
          <a:p>
            <a:r>
              <a:rPr lang="en-US" altLang="ja-JP" dirty="0"/>
              <a:t>Check before</a:t>
            </a:r>
          </a:p>
          <a:p>
            <a:r>
              <a:rPr lang="en-US" altLang="ja-JP" dirty="0"/>
              <a:t>every access</a:t>
            </a:r>
          </a:p>
        </p:txBody>
      </p:sp>
      <p:sp>
        <p:nvSpPr>
          <p:cNvPr id="15390" name="Text Box 35"/>
          <p:cNvSpPr txBox="1">
            <a:spLocks noChangeArrowheads="1"/>
          </p:cNvSpPr>
          <p:nvPr/>
        </p:nvSpPr>
        <p:spPr bwMode="auto">
          <a:xfrm>
            <a:off x="106362" y="2881312"/>
            <a:ext cx="1427163" cy="336550"/>
          </a:xfrm>
          <a:prstGeom prst="rect">
            <a:avLst/>
          </a:prstGeom>
          <a:noFill/>
          <a:ln w="9525">
            <a:noFill/>
            <a:miter lim="800000"/>
            <a:headEnd/>
            <a:tailEnd/>
          </a:ln>
        </p:spPr>
        <p:txBody>
          <a:bodyPr wrap="none">
            <a:spAutoFit/>
          </a:bodyPr>
          <a:lstStyle/>
          <a:p>
            <a:r>
              <a:rPr lang="en-US" altLang="ja-JP"/>
              <a:t>Write through</a:t>
            </a:r>
          </a:p>
        </p:txBody>
      </p:sp>
      <p:sp>
        <p:nvSpPr>
          <p:cNvPr id="15391" name="Text Box 36"/>
          <p:cNvSpPr txBox="1">
            <a:spLocks noChangeArrowheads="1"/>
          </p:cNvSpPr>
          <p:nvPr/>
        </p:nvSpPr>
        <p:spPr bwMode="auto">
          <a:xfrm>
            <a:off x="-53975" y="3662363"/>
            <a:ext cx="1722438" cy="336550"/>
          </a:xfrm>
          <a:prstGeom prst="rect">
            <a:avLst/>
          </a:prstGeom>
          <a:noFill/>
          <a:ln w="9525">
            <a:noFill/>
            <a:miter lim="800000"/>
            <a:headEnd/>
            <a:tailEnd/>
          </a:ln>
        </p:spPr>
        <p:txBody>
          <a:bodyPr wrap="none">
            <a:spAutoFit/>
          </a:bodyPr>
          <a:lstStyle/>
          <a:p>
            <a:r>
              <a:rPr lang="en-US" altLang="ja-JP" b="1" dirty="0">
                <a:solidFill>
                  <a:schemeClr val="hlink"/>
                </a:solidFill>
              </a:rPr>
              <a:t>Delayed write?</a:t>
            </a:r>
          </a:p>
        </p:txBody>
      </p:sp>
      <p:sp>
        <p:nvSpPr>
          <p:cNvPr id="15392" name="Text Box 37"/>
          <p:cNvSpPr txBox="1">
            <a:spLocks noChangeArrowheads="1"/>
          </p:cNvSpPr>
          <p:nvPr/>
        </p:nvSpPr>
        <p:spPr bwMode="auto">
          <a:xfrm>
            <a:off x="696912" y="4935537"/>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15393" name="Text Box 38"/>
          <p:cNvSpPr txBox="1">
            <a:spLocks noChangeArrowheads="1"/>
          </p:cNvSpPr>
          <p:nvPr/>
        </p:nvSpPr>
        <p:spPr bwMode="auto">
          <a:xfrm>
            <a:off x="544512" y="5070475"/>
            <a:ext cx="393700" cy="336550"/>
          </a:xfrm>
          <a:prstGeom prst="rect">
            <a:avLst/>
          </a:prstGeom>
          <a:noFill/>
          <a:ln w="9525">
            <a:noFill/>
            <a:miter lim="800000"/>
            <a:headEnd/>
            <a:tailEnd/>
          </a:ln>
        </p:spPr>
        <p:txBody>
          <a:bodyPr wrap="none">
            <a:spAutoFit/>
          </a:bodyPr>
          <a:lstStyle/>
          <a:p>
            <a:r>
              <a:rPr lang="en-US" altLang="ja-JP" b="1" i="1" dirty="0">
                <a:solidFill>
                  <a:schemeClr val="hlink"/>
                </a:solidFill>
              </a:rPr>
              <a:t>W</a:t>
            </a:r>
          </a:p>
        </p:txBody>
      </p:sp>
      <p:sp>
        <p:nvSpPr>
          <p:cNvPr id="15394" name="Text Box 39"/>
          <p:cNvSpPr txBox="1">
            <a:spLocks noChangeArrowheads="1"/>
          </p:cNvSpPr>
          <p:nvPr/>
        </p:nvSpPr>
        <p:spPr bwMode="auto">
          <a:xfrm>
            <a:off x="0" y="5373687"/>
            <a:ext cx="1481137" cy="336550"/>
          </a:xfrm>
          <a:prstGeom prst="rect">
            <a:avLst/>
          </a:prstGeom>
          <a:noFill/>
          <a:ln w="9525">
            <a:noFill/>
            <a:miter lim="800000"/>
            <a:headEnd/>
            <a:tailEnd/>
          </a:ln>
        </p:spPr>
        <p:txBody>
          <a:bodyPr wrap="none">
            <a:spAutoFit/>
          </a:bodyPr>
          <a:lstStyle/>
          <a:p>
            <a:r>
              <a:rPr lang="en-US" altLang="ja-JP"/>
              <a:t>Write-on-close</a:t>
            </a:r>
          </a:p>
        </p:txBody>
      </p:sp>
      <p:sp>
        <p:nvSpPr>
          <p:cNvPr id="15395" name="Text Box 40"/>
          <p:cNvSpPr txBox="1">
            <a:spLocks noChangeArrowheads="1"/>
          </p:cNvSpPr>
          <p:nvPr/>
        </p:nvSpPr>
        <p:spPr bwMode="auto">
          <a:xfrm>
            <a:off x="2178050" y="5362575"/>
            <a:ext cx="1536700" cy="336550"/>
          </a:xfrm>
          <a:prstGeom prst="rect">
            <a:avLst/>
          </a:prstGeom>
          <a:noFill/>
          <a:ln w="9525">
            <a:noFill/>
            <a:miter lim="800000"/>
            <a:headEnd/>
            <a:tailEnd/>
          </a:ln>
        </p:spPr>
        <p:txBody>
          <a:bodyPr wrap="none">
            <a:spAutoFit/>
          </a:bodyPr>
          <a:lstStyle/>
          <a:p>
            <a:r>
              <a:rPr lang="en-US" altLang="ja-JP"/>
              <a:t>Check-on-open</a:t>
            </a:r>
          </a:p>
        </p:txBody>
      </p:sp>
      <p:sp>
        <p:nvSpPr>
          <p:cNvPr id="15396" name="Freeform 41"/>
          <p:cNvSpPr>
            <a:spLocks/>
          </p:cNvSpPr>
          <p:nvPr/>
        </p:nvSpPr>
        <p:spPr bwMode="auto">
          <a:xfrm>
            <a:off x="1120775" y="5038725"/>
            <a:ext cx="1398587" cy="893762"/>
          </a:xfrm>
          <a:custGeom>
            <a:avLst/>
            <a:gdLst>
              <a:gd name="T0" fmla="*/ 0 w 881"/>
              <a:gd name="T1" fmla="*/ 0 h 563"/>
              <a:gd name="T2" fmla="*/ 204 w 881"/>
              <a:gd name="T3" fmla="*/ 542 h 563"/>
              <a:gd name="T4" fmla="*/ 881 w 881"/>
              <a:gd name="T5" fmla="*/ 124 h 563"/>
              <a:gd name="T6" fmla="*/ 0 60000 65536"/>
              <a:gd name="T7" fmla="*/ 0 60000 65536"/>
              <a:gd name="T8" fmla="*/ 0 60000 65536"/>
              <a:gd name="T9" fmla="*/ 0 w 881"/>
              <a:gd name="T10" fmla="*/ 0 h 563"/>
              <a:gd name="T11" fmla="*/ 881 w 881"/>
              <a:gd name="T12" fmla="*/ 563 h 563"/>
            </a:gdLst>
            <a:ahLst/>
            <a:cxnLst>
              <a:cxn ang="T6">
                <a:pos x="T0" y="T1"/>
              </a:cxn>
              <a:cxn ang="T7">
                <a:pos x="T2" y="T3"/>
              </a:cxn>
              <a:cxn ang="T8">
                <a:pos x="T4" y="T5"/>
              </a:cxn>
            </a:cxnLst>
            <a:rect l="T9" t="T10" r="T11" b="T12"/>
            <a:pathLst>
              <a:path w="881" h="563">
                <a:moveTo>
                  <a:pt x="0" y="0"/>
                </a:moveTo>
                <a:cubicBezTo>
                  <a:pt x="28" y="260"/>
                  <a:pt x="57" y="521"/>
                  <a:pt x="204" y="542"/>
                </a:cubicBezTo>
                <a:cubicBezTo>
                  <a:pt x="351" y="563"/>
                  <a:pt x="616" y="343"/>
                  <a:pt x="881" y="124"/>
                </a:cubicBezTo>
              </a:path>
            </a:pathLst>
          </a:custGeom>
          <a:noFill/>
          <a:ln w="9525">
            <a:solidFill>
              <a:schemeClr val="tx1"/>
            </a:solidFill>
            <a:miter lim="800000"/>
            <a:headEnd/>
            <a:tailEnd type="triangle" w="lg" len="med"/>
          </a:ln>
        </p:spPr>
        <p:txBody>
          <a:bodyPr wrap="none"/>
          <a:lstStyle/>
          <a:p>
            <a:endParaRPr lang="en-US"/>
          </a:p>
        </p:txBody>
      </p:sp>
      <p:sp>
        <p:nvSpPr>
          <p:cNvPr id="15397" name="Text Box 42"/>
          <p:cNvSpPr txBox="1">
            <a:spLocks noChangeArrowheads="1"/>
          </p:cNvSpPr>
          <p:nvPr/>
        </p:nvSpPr>
        <p:spPr bwMode="auto">
          <a:xfrm>
            <a:off x="2320925" y="4594225"/>
            <a:ext cx="554037" cy="336550"/>
          </a:xfrm>
          <a:prstGeom prst="rect">
            <a:avLst/>
          </a:prstGeom>
          <a:noFill/>
          <a:ln w="9525">
            <a:noFill/>
            <a:miter lim="800000"/>
            <a:headEnd/>
            <a:tailEnd/>
          </a:ln>
        </p:spPr>
        <p:txBody>
          <a:bodyPr wrap="none">
            <a:spAutoFit/>
          </a:bodyPr>
          <a:lstStyle/>
          <a:p>
            <a:r>
              <a:rPr lang="en-US" altLang="ja-JP"/>
              <a:t>new</a:t>
            </a:r>
          </a:p>
        </p:txBody>
      </p:sp>
      <p:sp>
        <p:nvSpPr>
          <p:cNvPr id="15398" name="Text Box 43"/>
          <p:cNvSpPr txBox="1">
            <a:spLocks noChangeArrowheads="1"/>
          </p:cNvSpPr>
          <p:nvPr/>
        </p:nvSpPr>
        <p:spPr bwMode="auto">
          <a:xfrm>
            <a:off x="2255838" y="5989638"/>
            <a:ext cx="1866900" cy="336550"/>
          </a:xfrm>
          <a:prstGeom prst="rect">
            <a:avLst/>
          </a:prstGeom>
          <a:noFill/>
          <a:ln w="9525">
            <a:noFill/>
            <a:miter lim="800000"/>
            <a:headEnd/>
            <a:tailEnd/>
          </a:ln>
        </p:spPr>
        <p:txBody>
          <a:bodyPr wrap="none">
            <a:spAutoFit/>
          </a:bodyPr>
          <a:lstStyle/>
          <a:p>
            <a:r>
              <a:rPr lang="en-US" altLang="ja-JP" b="1">
                <a:solidFill>
                  <a:schemeClr val="hlink"/>
                </a:solidFill>
              </a:rPr>
              <a:t>Check-on-close?</a:t>
            </a:r>
          </a:p>
        </p:txBody>
      </p:sp>
      <p:sp>
        <p:nvSpPr>
          <p:cNvPr id="68" name="Rectangle 4"/>
          <p:cNvSpPr>
            <a:spLocks noChangeArrowheads="1"/>
          </p:cNvSpPr>
          <p:nvPr/>
        </p:nvSpPr>
        <p:spPr bwMode="auto">
          <a:xfrm>
            <a:off x="5413375" y="1992312"/>
            <a:ext cx="806450" cy="530225"/>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69" name="AutoShape 5"/>
          <p:cNvSpPr>
            <a:spLocks noChangeArrowheads="1"/>
          </p:cNvSpPr>
          <p:nvPr/>
        </p:nvSpPr>
        <p:spPr bwMode="auto">
          <a:xfrm>
            <a:off x="5338763" y="3136900"/>
            <a:ext cx="754062" cy="787400"/>
          </a:xfrm>
          <a:prstGeom prst="flowChartMagneticDisk">
            <a:avLst/>
          </a:prstGeom>
          <a:solidFill>
            <a:schemeClr val="accent1"/>
          </a:solidFill>
          <a:ln w="9525">
            <a:solidFill>
              <a:schemeClr val="tx1"/>
            </a:solidFill>
            <a:miter lim="800000"/>
            <a:headEnd/>
            <a:tailEnd/>
          </a:ln>
        </p:spPr>
        <p:txBody>
          <a:bodyPr wrap="none" anchor="ctr"/>
          <a:lstStyle/>
          <a:p>
            <a:pPr algn="ctr"/>
            <a:r>
              <a:rPr lang="en-US"/>
              <a:t>Disk</a:t>
            </a:r>
          </a:p>
        </p:txBody>
      </p:sp>
      <p:sp>
        <p:nvSpPr>
          <p:cNvPr id="70" name="AutoShape 6"/>
          <p:cNvSpPr>
            <a:spLocks noChangeArrowheads="1"/>
          </p:cNvSpPr>
          <p:nvPr/>
        </p:nvSpPr>
        <p:spPr bwMode="auto">
          <a:xfrm>
            <a:off x="5527675" y="3794125"/>
            <a:ext cx="412750" cy="338137"/>
          </a:xfrm>
          <a:prstGeom prst="flowChartDocument">
            <a:avLst/>
          </a:prstGeom>
          <a:solidFill>
            <a:srgbClr val="99CCFF"/>
          </a:solidFill>
          <a:ln w="9525">
            <a:solidFill>
              <a:schemeClr val="tx1"/>
            </a:solidFill>
            <a:miter lim="800000"/>
            <a:headEnd/>
            <a:tailEnd/>
          </a:ln>
        </p:spPr>
        <p:txBody>
          <a:bodyPr wrap="none" anchor="ctr"/>
          <a:lstStyle/>
          <a:p>
            <a:pPr algn="ctr"/>
            <a:r>
              <a:rPr lang="en-US"/>
              <a:t>file</a:t>
            </a:r>
          </a:p>
        </p:txBody>
      </p:sp>
      <p:sp>
        <p:nvSpPr>
          <p:cNvPr id="71" name="Rectangle 7"/>
          <p:cNvSpPr>
            <a:spLocks noChangeArrowheads="1"/>
          </p:cNvSpPr>
          <p:nvPr/>
        </p:nvSpPr>
        <p:spPr bwMode="auto">
          <a:xfrm>
            <a:off x="4327525" y="1965325"/>
            <a:ext cx="806450" cy="530225"/>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72" name="AutoShape 8"/>
          <p:cNvSpPr>
            <a:spLocks noChangeArrowheads="1"/>
          </p:cNvSpPr>
          <p:nvPr/>
        </p:nvSpPr>
        <p:spPr bwMode="auto">
          <a:xfrm>
            <a:off x="4711700" y="2454275"/>
            <a:ext cx="412750" cy="338137"/>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73" name="AutoShape 9"/>
          <p:cNvSpPr>
            <a:spLocks noChangeArrowheads="1"/>
          </p:cNvSpPr>
          <p:nvPr/>
        </p:nvSpPr>
        <p:spPr bwMode="auto">
          <a:xfrm>
            <a:off x="5799138" y="2482850"/>
            <a:ext cx="412750" cy="338137"/>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74" name="Text Box 10"/>
          <p:cNvSpPr txBox="1">
            <a:spLocks noChangeArrowheads="1"/>
          </p:cNvSpPr>
          <p:nvPr/>
        </p:nvSpPr>
        <p:spPr bwMode="auto">
          <a:xfrm>
            <a:off x="4648200" y="2667000"/>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75" name="Text Box 14"/>
          <p:cNvSpPr txBox="1">
            <a:spLocks noChangeArrowheads="1"/>
          </p:cNvSpPr>
          <p:nvPr/>
        </p:nvSpPr>
        <p:spPr bwMode="auto">
          <a:xfrm>
            <a:off x="4460875" y="2819400"/>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76" name="Text Box 15"/>
          <p:cNvSpPr txBox="1">
            <a:spLocks noChangeArrowheads="1"/>
          </p:cNvSpPr>
          <p:nvPr/>
        </p:nvSpPr>
        <p:spPr bwMode="auto">
          <a:xfrm>
            <a:off x="4308475" y="2954337"/>
            <a:ext cx="393700" cy="336550"/>
          </a:xfrm>
          <a:prstGeom prst="rect">
            <a:avLst/>
          </a:prstGeom>
          <a:noFill/>
          <a:ln w="9525">
            <a:noFill/>
            <a:miter lim="800000"/>
            <a:headEnd/>
            <a:tailEnd/>
          </a:ln>
        </p:spPr>
        <p:txBody>
          <a:bodyPr wrap="none">
            <a:spAutoFit/>
          </a:bodyPr>
          <a:lstStyle/>
          <a:p>
            <a:r>
              <a:rPr lang="en-US" altLang="ja-JP" b="1" i="1">
                <a:solidFill>
                  <a:schemeClr val="hlink"/>
                </a:solidFill>
              </a:rPr>
              <a:t>W</a:t>
            </a:r>
          </a:p>
        </p:txBody>
      </p:sp>
      <p:sp>
        <p:nvSpPr>
          <p:cNvPr id="77" name="Rectangle 21"/>
          <p:cNvSpPr>
            <a:spLocks noChangeArrowheads="1"/>
          </p:cNvSpPr>
          <p:nvPr/>
        </p:nvSpPr>
        <p:spPr bwMode="auto">
          <a:xfrm>
            <a:off x="6497638" y="2000250"/>
            <a:ext cx="806450" cy="530225"/>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78" name="AutoShape 22"/>
          <p:cNvSpPr>
            <a:spLocks noChangeArrowheads="1"/>
          </p:cNvSpPr>
          <p:nvPr/>
        </p:nvSpPr>
        <p:spPr bwMode="auto">
          <a:xfrm>
            <a:off x="6883400" y="2509837"/>
            <a:ext cx="412750" cy="338138"/>
          </a:xfrm>
          <a:prstGeom prst="flowChartDocument">
            <a:avLst/>
          </a:prstGeom>
          <a:solidFill>
            <a:srgbClr val="99CCFF">
              <a:alpha val="50195"/>
            </a:srgbClr>
          </a:solidFill>
          <a:ln w="9525">
            <a:solidFill>
              <a:schemeClr val="tx1"/>
            </a:solidFill>
            <a:miter lim="800000"/>
            <a:headEnd/>
            <a:tailEnd/>
          </a:ln>
        </p:spPr>
        <p:txBody>
          <a:bodyPr wrap="none" anchor="ctr"/>
          <a:lstStyle/>
          <a:p>
            <a:pPr algn="ctr"/>
            <a:r>
              <a:rPr lang="en-US"/>
              <a:t>copy</a:t>
            </a:r>
          </a:p>
        </p:txBody>
      </p:sp>
      <p:sp>
        <p:nvSpPr>
          <p:cNvPr id="79" name="Line 25"/>
          <p:cNvSpPr>
            <a:spLocks noChangeShapeType="1"/>
          </p:cNvSpPr>
          <p:nvPr/>
        </p:nvSpPr>
        <p:spPr bwMode="auto">
          <a:xfrm>
            <a:off x="4992688" y="2887662"/>
            <a:ext cx="503237" cy="866775"/>
          </a:xfrm>
          <a:prstGeom prst="line">
            <a:avLst/>
          </a:prstGeom>
          <a:noFill/>
          <a:ln w="9525">
            <a:solidFill>
              <a:schemeClr val="tx1"/>
            </a:solidFill>
            <a:miter lim="800000"/>
            <a:headEnd/>
            <a:tailEnd type="triangle" w="med" len="med"/>
          </a:ln>
        </p:spPr>
        <p:txBody>
          <a:bodyPr wrap="none"/>
          <a:lstStyle/>
          <a:p>
            <a:endParaRPr lang="en-US"/>
          </a:p>
        </p:txBody>
      </p:sp>
      <p:sp>
        <p:nvSpPr>
          <p:cNvPr id="80" name="Line 26"/>
          <p:cNvSpPr>
            <a:spLocks noChangeShapeType="1"/>
          </p:cNvSpPr>
          <p:nvPr/>
        </p:nvSpPr>
        <p:spPr bwMode="auto">
          <a:xfrm flipV="1">
            <a:off x="5907088" y="2814637"/>
            <a:ext cx="90487" cy="819150"/>
          </a:xfrm>
          <a:prstGeom prst="line">
            <a:avLst/>
          </a:prstGeom>
          <a:noFill/>
          <a:ln w="9525">
            <a:solidFill>
              <a:schemeClr val="tx1"/>
            </a:solidFill>
            <a:miter lim="800000"/>
            <a:headEnd/>
            <a:tailEnd type="triangle" w="med" len="med"/>
          </a:ln>
        </p:spPr>
        <p:txBody>
          <a:bodyPr wrap="none"/>
          <a:lstStyle/>
          <a:p>
            <a:endParaRPr lang="en-US"/>
          </a:p>
        </p:txBody>
      </p:sp>
      <p:sp>
        <p:nvSpPr>
          <p:cNvPr id="81" name="Line 27"/>
          <p:cNvSpPr>
            <a:spLocks noChangeShapeType="1"/>
          </p:cNvSpPr>
          <p:nvPr/>
        </p:nvSpPr>
        <p:spPr bwMode="auto">
          <a:xfrm flipV="1">
            <a:off x="5978525" y="2922587"/>
            <a:ext cx="1041400" cy="787400"/>
          </a:xfrm>
          <a:prstGeom prst="line">
            <a:avLst/>
          </a:prstGeom>
          <a:noFill/>
          <a:ln w="9525">
            <a:solidFill>
              <a:schemeClr val="tx1"/>
            </a:solidFill>
            <a:miter lim="800000"/>
            <a:headEnd/>
            <a:tailEnd type="triangle" w="med" len="med"/>
          </a:ln>
        </p:spPr>
        <p:txBody>
          <a:bodyPr wrap="none"/>
          <a:lstStyle/>
          <a:p>
            <a:endParaRPr lang="en-US"/>
          </a:p>
        </p:txBody>
      </p:sp>
      <p:sp>
        <p:nvSpPr>
          <p:cNvPr id="82" name="Text Box 28"/>
          <p:cNvSpPr txBox="1">
            <a:spLocks noChangeArrowheads="1"/>
          </p:cNvSpPr>
          <p:nvPr/>
        </p:nvSpPr>
        <p:spPr bwMode="auto">
          <a:xfrm>
            <a:off x="6083300" y="3140075"/>
            <a:ext cx="1782763" cy="336550"/>
          </a:xfrm>
          <a:prstGeom prst="rect">
            <a:avLst/>
          </a:prstGeom>
          <a:noFill/>
          <a:ln w="9525">
            <a:noFill/>
            <a:miter lim="800000"/>
            <a:headEnd/>
            <a:tailEnd/>
          </a:ln>
        </p:spPr>
        <p:txBody>
          <a:bodyPr wrap="none">
            <a:spAutoFit/>
          </a:bodyPr>
          <a:lstStyle/>
          <a:p>
            <a:r>
              <a:rPr lang="en-US" altLang="ja-JP"/>
              <a:t>Notify (invalidate)</a:t>
            </a:r>
          </a:p>
        </p:txBody>
      </p:sp>
      <p:grpSp>
        <p:nvGrpSpPr>
          <p:cNvPr id="3" name="Group 29"/>
          <p:cNvGrpSpPr>
            <a:grpSpLocks/>
          </p:cNvGrpSpPr>
          <p:nvPr/>
        </p:nvGrpSpPr>
        <p:grpSpPr bwMode="auto">
          <a:xfrm>
            <a:off x="5878513" y="2538412"/>
            <a:ext cx="261937" cy="280988"/>
            <a:chOff x="2004" y="2626"/>
            <a:chExt cx="165" cy="198"/>
          </a:xfrm>
        </p:grpSpPr>
        <p:sp>
          <p:nvSpPr>
            <p:cNvPr id="84" name="Line 30"/>
            <p:cNvSpPr>
              <a:spLocks noChangeShapeType="1"/>
            </p:cNvSpPr>
            <p:nvPr/>
          </p:nvSpPr>
          <p:spPr bwMode="auto">
            <a:xfrm>
              <a:off x="2022" y="2632"/>
              <a:ext cx="147" cy="192"/>
            </a:xfrm>
            <a:prstGeom prst="line">
              <a:avLst/>
            </a:prstGeom>
            <a:noFill/>
            <a:ln w="28575">
              <a:solidFill>
                <a:schemeClr val="hlink"/>
              </a:solidFill>
              <a:miter lim="800000"/>
              <a:headEnd/>
              <a:tailEnd/>
            </a:ln>
          </p:spPr>
          <p:txBody>
            <a:bodyPr wrap="none"/>
            <a:lstStyle/>
            <a:p>
              <a:endParaRPr lang="en-US"/>
            </a:p>
          </p:txBody>
        </p:sp>
        <p:sp>
          <p:nvSpPr>
            <p:cNvPr id="85" name="Line 31"/>
            <p:cNvSpPr>
              <a:spLocks noChangeShapeType="1"/>
            </p:cNvSpPr>
            <p:nvPr/>
          </p:nvSpPr>
          <p:spPr bwMode="auto">
            <a:xfrm flipH="1">
              <a:off x="2004" y="2626"/>
              <a:ext cx="147" cy="192"/>
            </a:xfrm>
            <a:prstGeom prst="line">
              <a:avLst/>
            </a:prstGeom>
            <a:noFill/>
            <a:ln w="28575">
              <a:solidFill>
                <a:schemeClr val="hlink"/>
              </a:solidFill>
              <a:miter lim="800000"/>
              <a:headEnd/>
              <a:tailEnd/>
            </a:ln>
          </p:spPr>
          <p:txBody>
            <a:bodyPr wrap="none"/>
            <a:lstStyle/>
            <a:p>
              <a:endParaRPr lang="en-US"/>
            </a:p>
          </p:txBody>
        </p:sp>
      </p:grpSp>
      <p:grpSp>
        <p:nvGrpSpPr>
          <p:cNvPr id="4" name="Group 32"/>
          <p:cNvGrpSpPr>
            <a:grpSpLocks/>
          </p:cNvGrpSpPr>
          <p:nvPr/>
        </p:nvGrpSpPr>
        <p:grpSpPr bwMode="auto">
          <a:xfrm>
            <a:off x="6980238" y="2581275"/>
            <a:ext cx="261937" cy="280987"/>
            <a:chOff x="2004" y="2626"/>
            <a:chExt cx="165" cy="198"/>
          </a:xfrm>
        </p:grpSpPr>
        <p:sp>
          <p:nvSpPr>
            <p:cNvPr id="87" name="Line 33"/>
            <p:cNvSpPr>
              <a:spLocks noChangeShapeType="1"/>
            </p:cNvSpPr>
            <p:nvPr/>
          </p:nvSpPr>
          <p:spPr bwMode="auto">
            <a:xfrm>
              <a:off x="2022" y="2632"/>
              <a:ext cx="147" cy="192"/>
            </a:xfrm>
            <a:prstGeom prst="line">
              <a:avLst/>
            </a:prstGeom>
            <a:noFill/>
            <a:ln w="28575">
              <a:solidFill>
                <a:schemeClr val="hlink"/>
              </a:solidFill>
              <a:miter lim="800000"/>
              <a:headEnd/>
              <a:tailEnd/>
            </a:ln>
          </p:spPr>
          <p:txBody>
            <a:bodyPr wrap="none"/>
            <a:lstStyle/>
            <a:p>
              <a:endParaRPr lang="en-US"/>
            </a:p>
          </p:txBody>
        </p:sp>
        <p:sp>
          <p:nvSpPr>
            <p:cNvPr id="88" name="Line 34"/>
            <p:cNvSpPr>
              <a:spLocks noChangeShapeType="1"/>
            </p:cNvSpPr>
            <p:nvPr/>
          </p:nvSpPr>
          <p:spPr bwMode="auto">
            <a:xfrm flipH="1">
              <a:off x="2004" y="2626"/>
              <a:ext cx="147" cy="192"/>
            </a:xfrm>
            <a:prstGeom prst="line">
              <a:avLst/>
            </a:prstGeom>
            <a:noFill/>
            <a:ln w="28575">
              <a:solidFill>
                <a:schemeClr val="hlink"/>
              </a:solidFill>
              <a:miter lim="800000"/>
              <a:headEnd/>
              <a:tailEnd/>
            </a:ln>
          </p:spPr>
          <p:txBody>
            <a:bodyPr wrap="none"/>
            <a:lstStyle/>
            <a:p>
              <a:endParaRPr lang="en-US"/>
            </a:p>
          </p:txBody>
        </p:sp>
      </p:grpSp>
      <p:sp>
        <p:nvSpPr>
          <p:cNvPr id="89" name="Rectangle 35"/>
          <p:cNvSpPr>
            <a:spLocks noChangeArrowheads="1"/>
          </p:cNvSpPr>
          <p:nvPr/>
        </p:nvSpPr>
        <p:spPr bwMode="auto">
          <a:xfrm>
            <a:off x="7581900" y="1990725"/>
            <a:ext cx="806450" cy="530225"/>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90" name="Freeform 38"/>
          <p:cNvSpPr>
            <a:spLocks/>
          </p:cNvSpPr>
          <p:nvPr/>
        </p:nvSpPr>
        <p:spPr bwMode="auto">
          <a:xfrm>
            <a:off x="6069013" y="2617787"/>
            <a:ext cx="2232025" cy="1157288"/>
          </a:xfrm>
          <a:custGeom>
            <a:avLst/>
            <a:gdLst>
              <a:gd name="T0" fmla="*/ 0 w 1406"/>
              <a:gd name="T1" fmla="*/ 813 h 813"/>
              <a:gd name="T2" fmla="*/ 1175 w 1406"/>
              <a:gd name="T3" fmla="*/ 644 h 813"/>
              <a:gd name="T4" fmla="*/ 1389 w 1406"/>
              <a:gd name="T5" fmla="*/ 0 h 813"/>
              <a:gd name="T6" fmla="*/ 0 60000 65536"/>
              <a:gd name="T7" fmla="*/ 0 60000 65536"/>
              <a:gd name="T8" fmla="*/ 0 60000 65536"/>
              <a:gd name="T9" fmla="*/ 0 w 1406"/>
              <a:gd name="T10" fmla="*/ 0 h 813"/>
              <a:gd name="T11" fmla="*/ 1406 w 1406"/>
              <a:gd name="T12" fmla="*/ 813 h 813"/>
            </a:gdLst>
            <a:ahLst/>
            <a:cxnLst>
              <a:cxn ang="T6">
                <a:pos x="T0" y="T1"/>
              </a:cxn>
              <a:cxn ang="T7">
                <a:pos x="T2" y="T3"/>
              </a:cxn>
              <a:cxn ang="T8">
                <a:pos x="T4" y="T5"/>
              </a:cxn>
            </a:cxnLst>
            <a:rect l="T9" t="T10" r="T11" b="T12"/>
            <a:pathLst>
              <a:path w="1406" h="813">
                <a:moveTo>
                  <a:pt x="0" y="813"/>
                </a:moveTo>
                <a:cubicBezTo>
                  <a:pt x="472" y="796"/>
                  <a:pt x="944" y="779"/>
                  <a:pt x="1175" y="644"/>
                </a:cubicBezTo>
                <a:cubicBezTo>
                  <a:pt x="1406" y="509"/>
                  <a:pt x="1353" y="107"/>
                  <a:pt x="1389" y="0"/>
                </a:cubicBezTo>
              </a:path>
            </a:pathLst>
          </a:custGeom>
          <a:noFill/>
          <a:ln w="9525">
            <a:solidFill>
              <a:schemeClr val="tx1"/>
            </a:solidFill>
            <a:miter lim="800000"/>
            <a:headEnd/>
            <a:tailEnd type="triangle" w="med" len="med"/>
          </a:ln>
        </p:spPr>
        <p:txBody>
          <a:bodyPr wrap="none"/>
          <a:lstStyle/>
          <a:p>
            <a:endParaRPr lang="en-US"/>
          </a:p>
        </p:txBody>
      </p:sp>
      <p:sp>
        <p:nvSpPr>
          <p:cNvPr id="91" name="Text Box 39"/>
          <p:cNvSpPr txBox="1">
            <a:spLocks noChangeArrowheads="1"/>
          </p:cNvSpPr>
          <p:nvPr/>
        </p:nvSpPr>
        <p:spPr bwMode="auto">
          <a:xfrm>
            <a:off x="7751763" y="2800350"/>
            <a:ext cx="2065337" cy="336550"/>
          </a:xfrm>
          <a:prstGeom prst="rect">
            <a:avLst/>
          </a:prstGeom>
          <a:noFill/>
          <a:ln w="9525">
            <a:noFill/>
            <a:miter lim="800000"/>
            <a:headEnd/>
            <a:tailEnd/>
          </a:ln>
        </p:spPr>
        <p:txBody>
          <a:bodyPr wrap="none">
            <a:spAutoFit/>
          </a:bodyPr>
          <a:lstStyle/>
          <a:p>
            <a:r>
              <a:rPr lang="en-US" altLang="ja-JP"/>
              <a:t>Deny for a new open</a:t>
            </a:r>
          </a:p>
        </p:txBody>
      </p:sp>
      <p:sp>
        <p:nvSpPr>
          <p:cNvPr id="92" name="Text Box 40"/>
          <p:cNvSpPr txBox="1">
            <a:spLocks noChangeArrowheads="1"/>
          </p:cNvSpPr>
          <p:nvPr/>
        </p:nvSpPr>
        <p:spPr bwMode="auto">
          <a:xfrm>
            <a:off x="3851275" y="3149600"/>
            <a:ext cx="1506538" cy="825500"/>
          </a:xfrm>
          <a:prstGeom prst="rect">
            <a:avLst/>
          </a:prstGeom>
          <a:noFill/>
          <a:ln w="9525">
            <a:noFill/>
            <a:miter lim="800000"/>
            <a:headEnd/>
            <a:tailEnd/>
          </a:ln>
        </p:spPr>
        <p:txBody>
          <a:bodyPr wrap="none">
            <a:spAutoFit/>
          </a:bodyPr>
          <a:lstStyle/>
          <a:p>
            <a:pPr algn="ctr"/>
            <a:r>
              <a:rPr lang="en-US" altLang="ja-JP"/>
              <a:t>Write through</a:t>
            </a:r>
          </a:p>
          <a:p>
            <a:pPr algn="ctr"/>
            <a:r>
              <a:rPr lang="en-US" altLang="ja-JP"/>
              <a:t>Or</a:t>
            </a:r>
          </a:p>
          <a:p>
            <a:pPr algn="ctr"/>
            <a:r>
              <a:rPr lang="en-US" altLang="ja-JP"/>
              <a:t>Delayed write?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File Replication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600200"/>
            <a:ext cx="8613648" cy="5257800"/>
          </a:xfrm>
        </p:spPr>
        <p:txBody>
          <a:bodyPr>
            <a:normAutofit/>
          </a:bodyPr>
          <a:lstStyle/>
          <a:p>
            <a:r>
              <a:rPr lang="en-US" sz="1800" dirty="0" smtClean="0">
                <a:latin typeface="Times New Roman" pitchFamily="18" charset="0"/>
                <a:cs typeface="Times New Roman" pitchFamily="18" charset="0"/>
              </a:rPr>
              <a:t>A </a:t>
            </a:r>
            <a:r>
              <a:rPr lang="en-US" sz="1800" i="1" dirty="0" smtClean="0">
                <a:latin typeface="Times New Roman" pitchFamily="18" charset="0"/>
                <a:cs typeface="Times New Roman" pitchFamily="18" charset="0"/>
              </a:rPr>
              <a:t>replicated file</a:t>
            </a:r>
            <a:r>
              <a:rPr lang="en-US" sz="1800" dirty="0" smtClean="0">
                <a:latin typeface="Times New Roman" pitchFamily="18" charset="0"/>
                <a:cs typeface="Times New Roman" pitchFamily="18" charset="0"/>
              </a:rPr>
              <a:t> is a file that has multiple copies, with each file on a separate file server.</a:t>
            </a:r>
          </a:p>
          <a:p>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Difference Between  </a:t>
            </a:r>
            <a:r>
              <a:rPr lang="en-US" sz="1800" dirty="0" smtClean="0">
                <a:solidFill>
                  <a:srgbClr val="FF0000"/>
                </a:solidFill>
                <a:latin typeface="Times New Roman" pitchFamily="18" charset="0"/>
                <a:cs typeface="Times New Roman" pitchFamily="18" charset="0"/>
              </a:rPr>
              <a:t>Replication and Caching</a:t>
            </a:r>
          </a:p>
          <a:p>
            <a:pPr>
              <a:buNone/>
            </a:pPr>
            <a:r>
              <a:rPr lang="en-US" sz="1800" dirty="0" smtClean="0">
                <a:solidFill>
                  <a:srgbClr val="FF0000"/>
                </a:solidFill>
                <a:latin typeface="Times New Roman" pitchFamily="18" charset="0"/>
                <a:cs typeface="Times New Roman" pitchFamily="18" charset="0"/>
              </a:rPr>
              <a:t> </a:t>
            </a:r>
          </a:p>
          <a:p>
            <a:pPr lvl="1">
              <a:lnSpc>
                <a:spcPct val="90000"/>
              </a:lnSpc>
            </a:pPr>
            <a:r>
              <a:rPr lang="en-US" altLang="ja-JP" sz="1800" dirty="0" smtClean="0">
                <a:latin typeface="Times New Roman" pitchFamily="18" charset="0"/>
                <a:cs typeface="Times New Roman" pitchFamily="18" charset="0"/>
              </a:rPr>
              <a:t>A replica is associated with a server, whereas a cache with client.</a:t>
            </a:r>
          </a:p>
          <a:p>
            <a:pPr lvl="1">
              <a:lnSpc>
                <a:spcPct val="90000"/>
              </a:lnSpc>
            </a:pPr>
            <a:r>
              <a:rPr lang="en-US" altLang="ja-JP" sz="1800" dirty="0" smtClean="0">
                <a:latin typeface="Times New Roman" pitchFamily="18" charset="0"/>
                <a:cs typeface="Times New Roman" pitchFamily="18" charset="0"/>
              </a:rPr>
              <a:t>A replicate focuses on availability, while a cache on locality</a:t>
            </a:r>
          </a:p>
          <a:p>
            <a:pPr lvl="1">
              <a:lnSpc>
                <a:spcPct val="90000"/>
              </a:lnSpc>
            </a:pPr>
            <a:r>
              <a:rPr lang="en-US" altLang="ja-JP" sz="1800" dirty="0" smtClean="0">
                <a:latin typeface="Times New Roman" pitchFamily="18" charset="0"/>
                <a:cs typeface="Times New Roman" pitchFamily="18" charset="0"/>
              </a:rPr>
              <a:t>A replicate is more persistent than a cache is</a:t>
            </a:r>
          </a:p>
          <a:p>
            <a:pPr lvl="1">
              <a:lnSpc>
                <a:spcPct val="90000"/>
              </a:lnSpc>
            </a:pPr>
            <a:r>
              <a:rPr lang="en-US" altLang="ja-JP" sz="1800" dirty="0" smtClean="0">
                <a:latin typeface="Times New Roman" pitchFamily="18" charset="0"/>
                <a:cs typeface="Times New Roman" pitchFamily="18" charset="0"/>
              </a:rPr>
              <a:t>A cache is contingent upon a replica</a:t>
            </a:r>
          </a:p>
          <a:p>
            <a:r>
              <a:rPr lang="en-US" sz="1800" dirty="0" smtClean="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990600"/>
          </a:xfrm>
        </p:spPr>
        <p:txBody>
          <a:bodyPr>
            <a:normAutofit/>
          </a:bodyPr>
          <a:lstStyle/>
          <a:p>
            <a:r>
              <a:rPr lang="en-US" sz="3600" dirty="0" smtClean="0">
                <a:latin typeface="Times New Roman" pitchFamily="18" charset="0"/>
                <a:cs typeface="Times New Roman" pitchFamily="18" charset="0"/>
              </a:rPr>
              <a:t>File Replication</a:t>
            </a:r>
            <a:endParaRPr lang="en-US" sz="3600" dirty="0"/>
          </a:p>
        </p:txBody>
      </p:sp>
      <p:sp>
        <p:nvSpPr>
          <p:cNvPr id="3" name="Content Placeholder 2"/>
          <p:cNvSpPr>
            <a:spLocks noGrp="1"/>
          </p:cNvSpPr>
          <p:nvPr>
            <p:ph sz="quarter" idx="1"/>
          </p:nvPr>
        </p:nvSpPr>
        <p:spPr>
          <a:xfrm>
            <a:off x="152400" y="1600200"/>
            <a:ext cx="8613648" cy="4953000"/>
          </a:xfrm>
        </p:spPr>
        <p:txBody>
          <a:bodyPr>
            <a:noAutofit/>
          </a:bodyPr>
          <a:lstStyle/>
          <a:p>
            <a:pPr>
              <a:buNone/>
            </a:pPr>
            <a:r>
              <a:rPr lang="en-US" sz="1800" dirty="0" smtClean="0">
                <a:solidFill>
                  <a:srgbClr val="00B0F0"/>
                </a:solidFill>
                <a:latin typeface="Times New Roman" pitchFamily="18" charset="0"/>
                <a:cs typeface="Times New Roman" pitchFamily="18" charset="0"/>
              </a:rPr>
              <a:t>Advantages of Replication</a:t>
            </a:r>
          </a:p>
          <a:p>
            <a:pPr>
              <a:buNone/>
            </a:pPr>
            <a:r>
              <a:rPr lang="en-US" sz="1800" dirty="0" smtClean="0">
                <a:latin typeface="Times New Roman" pitchFamily="18" charset="0"/>
                <a:cs typeface="Times New Roman" pitchFamily="18" charset="0"/>
              </a:rPr>
              <a:t>1.     Increased Availability</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2.     Increased Reliability.</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3.     Improved response time.</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4.     Reduced network traffic.</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5.     Improved system throughput.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6.     Better scalability.</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A34683D0-E888-4F9E-94C7-D7B802EF3520}" type="slidenum">
              <a:rPr lang="en-US" altLang="ja-JP"/>
              <a:pPr/>
              <a:t>35</a:t>
            </a:fld>
            <a:endParaRPr lang="en-US" altLang="ja-JP"/>
          </a:p>
        </p:txBody>
      </p:sp>
      <p:sp>
        <p:nvSpPr>
          <p:cNvPr id="435202" name="Rectangle 2"/>
          <p:cNvSpPr>
            <a:spLocks noGrp="1" noChangeArrowheads="1"/>
          </p:cNvSpPr>
          <p:nvPr>
            <p:ph type="title"/>
          </p:nvPr>
        </p:nvSpPr>
        <p:spPr>
          <a:xfrm>
            <a:off x="228600" y="228600"/>
            <a:ext cx="8153400" cy="990600"/>
          </a:xfrm>
        </p:spPr>
        <p:txBody>
          <a:bodyPr>
            <a:normAutofit/>
          </a:bodyPr>
          <a:lstStyle/>
          <a:p>
            <a:r>
              <a:rPr lang="en-US" altLang="ja-JP" sz="3600" dirty="0">
                <a:latin typeface="Times New Roman" pitchFamily="18" charset="0"/>
                <a:cs typeface="Times New Roman" pitchFamily="18" charset="0"/>
              </a:rPr>
              <a:t>Multi-copy Update Problem</a:t>
            </a:r>
          </a:p>
        </p:txBody>
      </p:sp>
      <p:sp>
        <p:nvSpPr>
          <p:cNvPr id="435203" name="Rectangle 3"/>
          <p:cNvSpPr>
            <a:spLocks noGrp="1" noChangeArrowheads="1"/>
          </p:cNvSpPr>
          <p:nvPr>
            <p:ph type="body" idx="1"/>
          </p:nvPr>
        </p:nvSpPr>
        <p:spPr>
          <a:xfrm>
            <a:off x="457200" y="1752600"/>
            <a:ext cx="8202613" cy="4491037"/>
          </a:xfrm>
        </p:spPr>
        <p:txBody>
          <a:bodyPr/>
          <a:lstStyle/>
          <a:p>
            <a:r>
              <a:rPr lang="en-US" altLang="ja-JP" sz="2800" dirty="0">
                <a:latin typeface="Times New Roman" pitchFamily="18" charset="0"/>
                <a:cs typeface="Times New Roman" pitchFamily="18" charset="0"/>
              </a:rPr>
              <a:t>Read-only replication</a:t>
            </a:r>
          </a:p>
          <a:p>
            <a:pPr lvl="1"/>
            <a:r>
              <a:rPr lang="en-US" altLang="ja-JP" sz="2400" dirty="0">
                <a:latin typeface="Times New Roman" pitchFamily="18" charset="0"/>
                <a:cs typeface="Times New Roman" pitchFamily="18" charset="0"/>
              </a:rPr>
              <a:t>Allow the replication of only immutable files.</a:t>
            </a:r>
          </a:p>
          <a:p>
            <a:r>
              <a:rPr lang="en-US" altLang="ja-JP" sz="2800" dirty="0">
                <a:latin typeface="Times New Roman" pitchFamily="18" charset="0"/>
                <a:cs typeface="Times New Roman" pitchFamily="18" charset="0"/>
              </a:rPr>
              <a:t>Primary backup replication</a:t>
            </a:r>
          </a:p>
          <a:p>
            <a:pPr lvl="1"/>
            <a:r>
              <a:rPr lang="en-US" altLang="ja-JP" sz="2400" dirty="0">
                <a:latin typeface="Times New Roman" pitchFamily="18" charset="0"/>
                <a:cs typeface="Times New Roman" pitchFamily="18" charset="0"/>
              </a:rPr>
              <a:t>Designate one copy as the primary copy and all the others as secondary copies.</a:t>
            </a:r>
          </a:p>
          <a:p>
            <a:r>
              <a:rPr lang="en-US" altLang="ja-JP" sz="2800" dirty="0">
                <a:latin typeface="Times New Roman" pitchFamily="18" charset="0"/>
                <a:cs typeface="Times New Roman" pitchFamily="18" charset="0"/>
              </a:rPr>
              <a:t>Active backup replication</a:t>
            </a:r>
          </a:p>
          <a:p>
            <a:pPr lvl="1"/>
            <a:r>
              <a:rPr lang="en-US" altLang="ja-JP" sz="2400" dirty="0">
                <a:latin typeface="Times New Roman" pitchFamily="18" charset="0"/>
                <a:cs typeface="Times New Roman" pitchFamily="18" charset="0"/>
              </a:rPr>
              <a:t>Access any or all of replicas	</a:t>
            </a:r>
          </a:p>
          <a:p>
            <a:pPr lvl="2"/>
            <a:r>
              <a:rPr lang="en-US" altLang="ja-JP" sz="2000" dirty="0">
                <a:latin typeface="Times New Roman" pitchFamily="18" charset="0"/>
                <a:cs typeface="Times New Roman" pitchFamily="18" charset="0"/>
              </a:rPr>
              <a:t>Read-any-write-all protocol</a:t>
            </a:r>
          </a:p>
          <a:p>
            <a:pPr lvl="2"/>
            <a:r>
              <a:rPr lang="en-US" altLang="ja-JP" sz="2000" dirty="0">
                <a:latin typeface="Times New Roman" pitchFamily="18" charset="0"/>
                <a:cs typeface="Times New Roman" pitchFamily="18" charset="0"/>
              </a:rPr>
              <a:t>Available-copies protocol</a:t>
            </a:r>
          </a:p>
          <a:p>
            <a:pPr lvl="2"/>
            <a:r>
              <a:rPr lang="en-US" altLang="ja-JP" sz="2000" dirty="0">
                <a:latin typeface="Times New Roman" pitchFamily="18" charset="0"/>
                <a:cs typeface="Times New Roman" pitchFamily="18" charset="0"/>
              </a:rPr>
              <a:t>Quorum-based consensus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normAutofit fontScale="85000" lnSpcReduction="20000"/>
          </a:bodyPr>
          <a:lstStyle/>
          <a:p>
            <a:fld id="{A51DFD7B-5F17-4456-BC30-B915D234AE9B}" type="slidenum">
              <a:rPr lang="en-US" altLang="ja-JP"/>
              <a:pPr/>
              <a:t>36</a:t>
            </a:fld>
            <a:endParaRPr lang="en-US" altLang="ja-JP"/>
          </a:p>
        </p:txBody>
      </p:sp>
      <p:sp>
        <p:nvSpPr>
          <p:cNvPr id="421890" name="Rectangle 2"/>
          <p:cNvSpPr>
            <a:spLocks noGrp="1" noChangeArrowheads="1"/>
          </p:cNvSpPr>
          <p:nvPr>
            <p:ph type="title"/>
          </p:nvPr>
        </p:nvSpPr>
        <p:spPr>
          <a:xfrm>
            <a:off x="304800" y="228600"/>
            <a:ext cx="8153400" cy="990600"/>
          </a:xfrm>
        </p:spPr>
        <p:txBody>
          <a:bodyPr>
            <a:normAutofit/>
          </a:bodyPr>
          <a:lstStyle/>
          <a:p>
            <a:r>
              <a:rPr lang="en-US" altLang="ja-JP" sz="3600" dirty="0">
                <a:latin typeface="Times New Roman" pitchFamily="18" charset="0"/>
                <a:cs typeface="Times New Roman" pitchFamily="18" charset="0"/>
              </a:rPr>
              <a:t>Primary-Copy Replication</a:t>
            </a:r>
          </a:p>
        </p:txBody>
      </p:sp>
      <p:sp>
        <p:nvSpPr>
          <p:cNvPr id="421893" name="Oval 5"/>
          <p:cNvSpPr>
            <a:spLocks noChangeArrowheads="1"/>
          </p:cNvSpPr>
          <p:nvPr/>
        </p:nvSpPr>
        <p:spPr bwMode="auto">
          <a:xfrm>
            <a:off x="79375" y="2938463"/>
            <a:ext cx="715963" cy="73501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21894" name="Oval 6"/>
          <p:cNvSpPr>
            <a:spLocks noChangeArrowheads="1"/>
          </p:cNvSpPr>
          <p:nvPr/>
        </p:nvSpPr>
        <p:spPr bwMode="auto">
          <a:xfrm>
            <a:off x="142875" y="4400550"/>
            <a:ext cx="715963" cy="73501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21895" name="Oval 7"/>
          <p:cNvSpPr>
            <a:spLocks noChangeArrowheads="1"/>
          </p:cNvSpPr>
          <p:nvPr/>
        </p:nvSpPr>
        <p:spPr bwMode="auto">
          <a:xfrm>
            <a:off x="3432175" y="2940050"/>
            <a:ext cx="715963"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1896" name="Oval 8"/>
          <p:cNvSpPr>
            <a:spLocks noChangeArrowheads="1"/>
          </p:cNvSpPr>
          <p:nvPr/>
        </p:nvSpPr>
        <p:spPr bwMode="auto">
          <a:xfrm>
            <a:off x="2490788" y="3775075"/>
            <a:ext cx="715962"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1897" name="Oval 9"/>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1898" name="Rectangle 10"/>
          <p:cNvSpPr>
            <a:spLocks noChangeArrowheads="1"/>
          </p:cNvSpPr>
          <p:nvPr/>
        </p:nvSpPr>
        <p:spPr bwMode="auto">
          <a:xfrm>
            <a:off x="1335088" y="3028950"/>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dirty="0"/>
              <a:t>Front</a:t>
            </a:r>
          </a:p>
          <a:p>
            <a:pPr algn="ctr"/>
            <a:r>
              <a:rPr lang="en-US" altLang="ja-JP" sz="1400" dirty="0"/>
              <a:t>End</a:t>
            </a:r>
          </a:p>
        </p:txBody>
      </p:sp>
      <p:sp>
        <p:nvSpPr>
          <p:cNvPr id="421899" name="Rectangle 11"/>
          <p:cNvSpPr>
            <a:spLocks noChangeArrowheads="1"/>
          </p:cNvSpPr>
          <p:nvPr/>
        </p:nvSpPr>
        <p:spPr bwMode="auto">
          <a:xfrm>
            <a:off x="1344613" y="4471988"/>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21900" name="Rectangle 12"/>
          <p:cNvSpPr>
            <a:spLocks noChangeArrowheads="1"/>
          </p:cNvSpPr>
          <p:nvPr/>
        </p:nvSpPr>
        <p:spPr bwMode="auto">
          <a:xfrm>
            <a:off x="2428875" y="2724150"/>
            <a:ext cx="1774825" cy="2760663"/>
          </a:xfrm>
          <a:prstGeom prst="rect">
            <a:avLst/>
          </a:prstGeom>
          <a:noFill/>
          <a:ln w="9525">
            <a:solidFill>
              <a:schemeClr val="tx1"/>
            </a:solidFill>
            <a:miter lim="800000"/>
            <a:headEnd/>
            <a:tailEnd/>
          </a:ln>
          <a:effectLst/>
        </p:spPr>
        <p:txBody>
          <a:bodyPr wrap="none" anchor="ctr"/>
          <a:lstStyle/>
          <a:p>
            <a:endParaRPr lang="en-US"/>
          </a:p>
        </p:txBody>
      </p:sp>
      <p:sp>
        <p:nvSpPr>
          <p:cNvPr id="421901" name="Line 13"/>
          <p:cNvSpPr>
            <a:spLocks noChangeShapeType="1"/>
          </p:cNvSpPr>
          <p:nvPr/>
        </p:nvSpPr>
        <p:spPr bwMode="auto">
          <a:xfrm>
            <a:off x="1890713" y="3298825"/>
            <a:ext cx="592137" cy="735013"/>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2" name="Line 14"/>
          <p:cNvSpPr>
            <a:spLocks noChangeShapeType="1"/>
          </p:cNvSpPr>
          <p:nvPr/>
        </p:nvSpPr>
        <p:spPr bwMode="auto">
          <a:xfrm flipV="1">
            <a:off x="1935163" y="4186238"/>
            <a:ext cx="538162" cy="538162"/>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3" name="Line 15"/>
          <p:cNvSpPr>
            <a:spLocks noChangeShapeType="1"/>
          </p:cNvSpPr>
          <p:nvPr/>
        </p:nvSpPr>
        <p:spPr bwMode="auto">
          <a:xfrm>
            <a:off x="849313" y="4732338"/>
            <a:ext cx="538162" cy="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4" name="Line 16"/>
          <p:cNvSpPr>
            <a:spLocks noChangeShapeType="1"/>
          </p:cNvSpPr>
          <p:nvPr/>
        </p:nvSpPr>
        <p:spPr bwMode="auto">
          <a:xfrm>
            <a:off x="806450" y="3290888"/>
            <a:ext cx="538163" cy="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6" name="Line 18"/>
          <p:cNvSpPr>
            <a:spLocks noChangeShapeType="1"/>
          </p:cNvSpPr>
          <p:nvPr/>
        </p:nvSpPr>
        <p:spPr bwMode="auto">
          <a:xfrm flipV="1">
            <a:off x="3109913" y="3549650"/>
            <a:ext cx="393700" cy="358775"/>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7" name="Line 19"/>
          <p:cNvSpPr>
            <a:spLocks noChangeShapeType="1"/>
          </p:cNvSpPr>
          <p:nvPr/>
        </p:nvSpPr>
        <p:spPr bwMode="auto">
          <a:xfrm flipH="1" flipV="1">
            <a:off x="3100388" y="4419600"/>
            <a:ext cx="306387" cy="30480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21908" name="Text Box 20"/>
          <p:cNvSpPr txBox="1">
            <a:spLocks noChangeArrowheads="1"/>
          </p:cNvSpPr>
          <p:nvPr/>
        </p:nvSpPr>
        <p:spPr bwMode="auto">
          <a:xfrm>
            <a:off x="2405063" y="3443288"/>
            <a:ext cx="868362" cy="336550"/>
          </a:xfrm>
          <a:prstGeom prst="rect">
            <a:avLst/>
          </a:prstGeom>
          <a:noFill/>
          <a:ln w="9525">
            <a:noFill/>
            <a:miter lim="800000"/>
            <a:headEnd/>
            <a:tailEnd/>
          </a:ln>
          <a:effectLst/>
        </p:spPr>
        <p:txBody>
          <a:bodyPr wrap="none">
            <a:spAutoFit/>
          </a:bodyPr>
          <a:lstStyle/>
          <a:p>
            <a:r>
              <a:rPr lang="en-US" altLang="ja-JP"/>
              <a:t>Primary</a:t>
            </a:r>
          </a:p>
        </p:txBody>
      </p:sp>
      <p:sp>
        <p:nvSpPr>
          <p:cNvPr id="421909" name="Text Box 21"/>
          <p:cNvSpPr txBox="1">
            <a:spLocks noChangeArrowheads="1"/>
          </p:cNvSpPr>
          <p:nvPr/>
        </p:nvSpPr>
        <p:spPr bwMode="auto">
          <a:xfrm>
            <a:off x="3454400" y="3705225"/>
            <a:ext cx="830263" cy="336550"/>
          </a:xfrm>
          <a:prstGeom prst="rect">
            <a:avLst/>
          </a:prstGeom>
          <a:noFill/>
          <a:ln w="9525">
            <a:noFill/>
            <a:miter lim="800000"/>
            <a:headEnd/>
            <a:tailEnd/>
          </a:ln>
          <a:effectLst/>
        </p:spPr>
        <p:txBody>
          <a:bodyPr wrap="none">
            <a:spAutoFit/>
          </a:bodyPr>
          <a:lstStyle/>
          <a:p>
            <a:r>
              <a:rPr lang="en-US" altLang="ja-JP"/>
              <a:t>Backup</a:t>
            </a:r>
          </a:p>
        </p:txBody>
      </p:sp>
      <p:sp>
        <p:nvSpPr>
          <p:cNvPr id="421910" name="Text Box 22"/>
          <p:cNvSpPr txBox="1">
            <a:spLocks noChangeArrowheads="1"/>
          </p:cNvSpPr>
          <p:nvPr/>
        </p:nvSpPr>
        <p:spPr bwMode="auto">
          <a:xfrm>
            <a:off x="2801938" y="5167313"/>
            <a:ext cx="830262" cy="336550"/>
          </a:xfrm>
          <a:prstGeom prst="rect">
            <a:avLst/>
          </a:prstGeom>
          <a:noFill/>
          <a:ln w="9525">
            <a:noFill/>
            <a:miter lim="800000"/>
            <a:headEnd/>
            <a:tailEnd/>
          </a:ln>
          <a:effectLst/>
        </p:spPr>
        <p:txBody>
          <a:bodyPr wrap="none">
            <a:spAutoFit/>
          </a:bodyPr>
          <a:lstStyle/>
          <a:p>
            <a:r>
              <a:rPr lang="en-US" altLang="ja-JP"/>
              <a:t>Backup</a:t>
            </a:r>
          </a:p>
        </p:txBody>
      </p:sp>
      <p:sp>
        <p:nvSpPr>
          <p:cNvPr id="421911" name="Rectangle 23"/>
          <p:cNvSpPr>
            <a:spLocks noGrp="1" noChangeArrowheads="1"/>
          </p:cNvSpPr>
          <p:nvPr>
            <p:ph type="body" idx="1"/>
          </p:nvPr>
        </p:nvSpPr>
        <p:spPr>
          <a:xfrm>
            <a:off x="4213225" y="1836738"/>
            <a:ext cx="4930775" cy="4135437"/>
          </a:xfrm>
          <a:noFill/>
          <a:ln/>
        </p:spPr>
        <p:txBody>
          <a:bodyPr>
            <a:noAutofit/>
          </a:bodyPr>
          <a:lstStyle/>
          <a:p>
            <a:pPr marL="609600" indent="-609600">
              <a:lnSpc>
                <a:spcPct val="90000"/>
              </a:lnSpc>
              <a:buSzPct val="80000"/>
              <a:buFont typeface="Wingdings" pitchFamily="2" charset="2"/>
              <a:buAutoNum type="arabicPeriod"/>
            </a:pPr>
            <a:r>
              <a:rPr lang="en-US" altLang="ja-JP" sz="1800" b="1" dirty="0" smtClean="0">
                <a:latin typeface="Times New Roman" pitchFamily="18" charset="0"/>
                <a:cs typeface="Times New Roman" pitchFamily="18" charset="0"/>
              </a:rPr>
              <a:t>Request:</a:t>
            </a:r>
            <a:r>
              <a:rPr lang="en-US" altLang="ja-JP" sz="1800" dirty="0" smtClean="0">
                <a:latin typeface="Times New Roman" pitchFamily="18" charset="0"/>
                <a:cs typeface="Times New Roman" pitchFamily="18" charset="0"/>
              </a:rPr>
              <a:t> The front end sends a request to the primary replica.</a:t>
            </a:r>
          </a:p>
          <a:p>
            <a:pPr marL="609600" indent="-609600">
              <a:lnSpc>
                <a:spcPct val="90000"/>
              </a:lnSpc>
              <a:buSzPct val="80000"/>
              <a:buFont typeface="Wingdings" pitchFamily="2" charset="2"/>
              <a:buAutoNum type="arabicPeriod"/>
            </a:pPr>
            <a:r>
              <a:rPr lang="en-US" altLang="ja-JP" sz="1800" b="1" dirty="0" smtClean="0">
                <a:latin typeface="Times New Roman" pitchFamily="18" charset="0"/>
                <a:cs typeface="Times New Roman" pitchFamily="18" charset="0"/>
              </a:rPr>
              <a:t>Coordination</a:t>
            </a:r>
            <a:r>
              <a:rPr lang="en-US" altLang="ja-JP" sz="1800" b="1" dirty="0">
                <a:latin typeface="Times New Roman" pitchFamily="18" charset="0"/>
                <a:cs typeface="Times New Roman" pitchFamily="18" charset="0"/>
              </a:rPr>
              <a:t>:</a:t>
            </a:r>
            <a:r>
              <a:rPr lang="en-US" altLang="ja-JP" sz="1800" dirty="0">
                <a:latin typeface="Times New Roman" pitchFamily="18" charset="0"/>
                <a:cs typeface="Times New Roman" pitchFamily="18" charset="0"/>
              </a:rPr>
              <a:t>. The primary takes the request atomically.</a:t>
            </a:r>
          </a:p>
          <a:p>
            <a:pPr marL="609600" indent="-609600">
              <a:lnSpc>
                <a:spcPct val="90000"/>
              </a:lnSpc>
              <a:buSzPct val="80000"/>
              <a:buFont typeface="Wingdings" pitchFamily="2" charset="2"/>
              <a:buAutoNum type="arabicPeriod"/>
            </a:pPr>
            <a:r>
              <a:rPr lang="en-US" altLang="ja-JP" sz="1800" b="1" dirty="0">
                <a:latin typeface="Times New Roman" pitchFamily="18" charset="0"/>
                <a:cs typeface="Times New Roman" pitchFamily="18" charset="0"/>
              </a:rPr>
              <a:t>Execution:</a:t>
            </a:r>
            <a:r>
              <a:rPr lang="en-US" altLang="ja-JP" sz="1800" dirty="0">
                <a:latin typeface="Times New Roman" pitchFamily="18" charset="0"/>
                <a:cs typeface="Times New Roman" pitchFamily="18" charset="0"/>
              </a:rPr>
              <a:t> The primary executes and stores the results.</a:t>
            </a:r>
          </a:p>
          <a:p>
            <a:pPr marL="609600" indent="-609600">
              <a:lnSpc>
                <a:spcPct val="90000"/>
              </a:lnSpc>
              <a:buSzPct val="80000"/>
              <a:buFont typeface="Wingdings" pitchFamily="2" charset="2"/>
              <a:buAutoNum type="arabicPeriod"/>
            </a:pPr>
            <a:r>
              <a:rPr lang="en-US" altLang="ja-JP" sz="1800" b="1" dirty="0">
                <a:latin typeface="Times New Roman" pitchFamily="18" charset="0"/>
                <a:cs typeface="Times New Roman" pitchFamily="18" charset="0"/>
              </a:rPr>
              <a:t>Agreement:</a:t>
            </a:r>
            <a:r>
              <a:rPr lang="en-US" altLang="ja-JP" sz="1800" dirty="0">
                <a:latin typeface="Times New Roman" pitchFamily="18" charset="0"/>
                <a:cs typeface="Times New Roman" pitchFamily="18" charset="0"/>
              </a:rPr>
              <a:t> The primary sends the updates to all the backups and receives an ask from them.</a:t>
            </a:r>
          </a:p>
          <a:p>
            <a:pPr marL="609600" indent="-609600">
              <a:lnSpc>
                <a:spcPct val="90000"/>
              </a:lnSpc>
              <a:buSzPct val="80000"/>
              <a:buFont typeface="Wingdings" pitchFamily="2" charset="2"/>
              <a:buAutoNum type="arabicPeriod"/>
            </a:pPr>
            <a:r>
              <a:rPr lang="en-US" altLang="ja-JP" sz="1800" b="1" dirty="0">
                <a:latin typeface="Times New Roman" pitchFamily="18" charset="0"/>
                <a:cs typeface="Times New Roman" pitchFamily="18" charset="0"/>
              </a:rPr>
              <a:t>Response:</a:t>
            </a:r>
            <a:r>
              <a:rPr lang="en-US" altLang="ja-JP" sz="1800" dirty="0">
                <a:latin typeface="Times New Roman" pitchFamily="18" charset="0"/>
                <a:cs typeface="Times New Roman" pitchFamily="18" charset="0"/>
              </a:rPr>
              <a:t> reply to the front end.</a:t>
            </a:r>
          </a:p>
          <a:p>
            <a:pPr marL="609600" indent="-609600">
              <a:lnSpc>
                <a:spcPct val="90000"/>
              </a:lnSpc>
              <a:buSzPct val="80000"/>
            </a:pPr>
            <a:r>
              <a:rPr lang="en-US" altLang="ja-JP" sz="1800" dirty="0">
                <a:solidFill>
                  <a:srgbClr val="00B0F0"/>
                </a:solidFill>
                <a:latin typeface="Times New Roman" pitchFamily="18" charset="0"/>
                <a:cs typeface="Times New Roman" pitchFamily="18" charset="0"/>
              </a:rPr>
              <a:t>Advantage:</a:t>
            </a:r>
            <a:r>
              <a:rPr lang="en-US" altLang="ja-JP" sz="1800" dirty="0">
                <a:latin typeface="Times New Roman" pitchFamily="18" charset="0"/>
                <a:cs typeface="Times New Roman" pitchFamily="18" charset="0"/>
              </a:rPr>
              <a:t> an easy implementation, </a:t>
            </a:r>
            <a:r>
              <a:rPr lang="en-US" altLang="ja-JP" sz="1800" dirty="0" err="1">
                <a:latin typeface="Times New Roman" pitchFamily="18" charset="0"/>
                <a:cs typeface="Times New Roman" pitchFamily="18" charset="0"/>
              </a:rPr>
              <a:t>linearizable</a:t>
            </a:r>
            <a:r>
              <a:rPr lang="en-US" altLang="ja-JP" sz="1800" dirty="0">
                <a:latin typeface="Times New Roman" pitchFamily="18" charset="0"/>
                <a:cs typeface="Times New Roman" pitchFamily="18" charset="0"/>
              </a:rPr>
              <a:t>, coping with n-1 crashes.</a:t>
            </a:r>
          </a:p>
          <a:p>
            <a:pPr marL="609600" indent="-609600">
              <a:lnSpc>
                <a:spcPct val="90000"/>
              </a:lnSpc>
              <a:buSzPct val="80000"/>
            </a:pPr>
            <a:r>
              <a:rPr lang="en-US" altLang="ja-JP" sz="1800" dirty="0">
                <a:solidFill>
                  <a:srgbClr val="00B0F0"/>
                </a:solidFill>
                <a:latin typeface="Times New Roman" pitchFamily="18" charset="0"/>
                <a:cs typeface="Times New Roman" pitchFamily="18" charset="0"/>
              </a:rPr>
              <a:t>Disadvantage: </a:t>
            </a:r>
            <a:r>
              <a:rPr lang="en-US" altLang="ja-JP" sz="1800" dirty="0">
                <a:latin typeface="Times New Roman" pitchFamily="18" charset="0"/>
                <a:cs typeface="Times New Roman" pitchFamily="18" charset="0"/>
              </a:rPr>
              <a:t>large overhead especially if the failing primary must be replaced with a backup.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normAutofit fontScale="85000" lnSpcReduction="20000"/>
          </a:bodyPr>
          <a:lstStyle/>
          <a:p>
            <a:fld id="{FF2C55B7-2930-4161-8543-963CA652D1CA}" type="slidenum">
              <a:rPr lang="en-US" altLang="ja-JP"/>
              <a:pPr/>
              <a:t>37</a:t>
            </a:fld>
            <a:endParaRPr lang="en-US" altLang="ja-JP"/>
          </a:p>
        </p:txBody>
      </p:sp>
      <p:sp>
        <p:nvSpPr>
          <p:cNvPr id="431106" name="Rectangle 2"/>
          <p:cNvSpPr>
            <a:spLocks noGrp="1" noChangeArrowheads="1"/>
          </p:cNvSpPr>
          <p:nvPr>
            <p:ph type="title"/>
          </p:nvPr>
        </p:nvSpPr>
        <p:spPr>
          <a:xfrm>
            <a:off x="304800" y="228600"/>
            <a:ext cx="8153400" cy="990600"/>
          </a:xfrm>
        </p:spPr>
        <p:txBody>
          <a:bodyPr>
            <a:normAutofit/>
          </a:bodyPr>
          <a:lstStyle/>
          <a:p>
            <a:r>
              <a:rPr lang="en-US" altLang="ja-JP" sz="3600" dirty="0">
                <a:latin typeface="Times New Roman" pitchFamily="18" charset="0"/>
                <a:cs typeface="Times New Roman" pitchFamily="18" charset="0"/>
              </a:rPr>
              <a:t>Active Replication</a:t>
            </a:r>
          </a:p>
        </p:txBody>
      </p:sp>
      <p:sp>
        <p:nvSpPr>
          <p:cNvPr id="431109" name="Rectangle 5"/>
          <p:cNvSpPr>
            <a:spLocks noGrp="1" noChangeArrowheads="1"/>
          </p:cNvSpPr>
          <p:nvPr>
            <p:ph type="body" idx="1"/>
          </p:nvPr>
        </p:nvSpPr>
        <p:spPr>
          <a:xfrm>
            <a:off x="4213225" y="1836738"/>
            <a:ext cx="4930775" cy="4691062"/>
          </a:xfrm>
          <a:noFill/>
          <a:ln/>
        </p:spPr>
        <p:txBody>
          <a:bodyPr>
            <a:normAutofit/>
          </a:bodyPr>
          <a:lstStyle/>
          <a:p>
            <a:pPr marL="609600" indent="-609600">
              <a:buSzPct val="80000"/>
              <a:buFont typeface="Wingdings" pitchFamily="2" charset="2"/>
              <a:buAutoNum type="arabicPeriod"/>
            </a:pPr>
            <a:r>
              <a:rPr lang="en-US" altLang="ja-JP" sz="1800" b="1" dirty="0">
                <a:latin typeface="Times New Roman" pitchFamily="18" charset="0"/>
                <a:cs typeface="Times New Roman" pitchFamily="18" charset="0"/>
              </a:rPr>
              <a:t>Request:</a:t>
            </a:r>
            <a:r>
              <a:rPr lang="en-US" altLang="ja-JP" sz="1800" dirty="0">
                <a:latin typeface="Times New Roman" pitchFamily="18" charset="0"/>
                <a:cs typeface="Times New Roman" pitchFamily="18" charset="0"/>
              </a:rPr>
              <a:t> The front end multicasts to all replicas.</a:t>
            </a:r>
          </a:p>
          <a:p>
            <a:pPr marL="609600" indent="-609600">
              <a:buSzPct val="80000"/>
              <a:buFont typeface="Wingdings" pitchFamily="2" charset="2"/>
              <a:buAutoNum type="arabicPeriod"/>
            </a:pPr>
            <a:r>
              <a:rPr lang="en-US" altLang="ja-JP" sz="1800" b="1" dirty="0">
                <a:latin typeface="Times New Roman" pitchFamily="18" charset="0"/>
                <a:cs typeface="Times New Roman" pitchFamily="18" charset="0"/>
              </a:rPr>
              <a:t>Coordination:</a:t>
            </a:r>
            <a:r>
              <a:rPr lang="en-US" altLang="ja-JP" sz="1800" dirty="0">
                <a:latin typeface="Times New Roman" pitchFamily="18" charset="0"/>
                <a:cs typeface="Times New Roman" pitchFamily="18" charset="0"/>
              </a:rPr>
              <a:t>. All replica take the request in the sequential order.</a:t>
            </a:r>
          </a:p>
          <a:p>
            <a:pPr marL="609600" indent="-609600">
              <a:buSzPct val="80000"/>
              <a:buFont typeface="Wingdings" pitchFamily="2" charset="2"/>
              <a:buAutoNum type="arabicPeriod"/>
            </a:pPr>
            <a:r>
              <a:rPr lang="en-US" altLang="ja-JP" sz="1800" b="1" dirty="0">
                <a:latin typeface="Times New Roman" pitchFamily="18" charset="0"/>
                <a:cs typeface="Times New Roman" pitchFamily="18" charset="0"/>
              </a:rPr>
              <a:t>Execution:</a:t>
            </a:r>
            <a:r>
              <a:rPr lang="en-US" altLang="ja-JP" sz="1800" dirty="0">
                <a:latin typeface="Times New Roman" pitchFamily="18" charset="0"/>
                <a:cs typeface="Times New Roman" pitchFamily="18" charset="0"/>
              </a:rPr>
              <a:t> Every replica executes the request.</a:t>
            </a:r>
          </a:p>
          <a:p>
            <a:pPr marL="609600" indent="-609600">
              <a:buSzPct val="80000"/>
              <a:buFont typeface="Wingdings" pitchFamily="2" charset="2"/>
              <a:buAutoNum type="arabicPeriod"/>
            </a:pPr>
            <a:r>
              <a:rPr lang="en-US" altLang="ja-JP" sz="1800" b="1" dirty="0">
                <a:latin typeface="Times New Roman" pitchFamily="18" charset="0"/>
                <a:cs typeface="Times New Roman" pitchFamily="18" charset="0"/>
              </a:rPr>
              <a:t>Agreement:</a:t>
            </a:r>
            <a:r>
              <a:rPr lang="en-US" altLang="ja-JP" sz="1800" dirty="0">
                <a:latin typeface="Times New Roman" pitchFamily="18" charset="0"/>
                <a:cs typeface="Times New Roman" pitchFamily="18" charset="0"/>
              </a:rPr>
              <a:t> No agreement needed.</a:t>
            </a:r>
          </a:p>
          <a:p>
            <a:pPr marL="609600" indent="-609600">
              <a:buSzPct val="80000"/>
              <a:buFont typeface="Wingdings" pitchFamily="2" charset="2"/>
              <a:buAutoNum type="arabicPeriod"/>
            </a:pPr>
            <a:r>
              <a:rPr lang="en-US" altLang="ja-JP" sz="1800" b="1" dirty="0">
                <a:latin typeface="Times New Roman" pitchFamily="18" charset="0"/>
                <a:cs typeface="Times New Roman" pitchFamily="18" charset="0"/>
              </a:rPr>
              <a:t>Response:</a:t>
            </a:r>
            <a:r>
              <a:rPr lang="en-US" altLang="ja-JP" sz="1800" dirty="0">
                <a:latin typeface="Times New Roman" pitchFamily="18" charset="0"/>
                <a:cs typeface="Times New Roman" pitchFamily="18" charset="0"/>
              </a:rPr>
              <a:t> Each replies to the front.</a:t>
            </a:r>
          </a:p>
          <a:p>
            <a:pPr marL="609600" indent="-609600">
              <a:buSzPct val="80000"/>
            </a:pPr>
            <a:r>
              <a:rPr lang="en-US" altLang="ja-JP" sz="1800" dirty="0">
                <a:solidFill>
                  <a:srgbClr val="00B0F0"/>
                </a:solidFill>
                <a:latin typeface="Times New Roman" pitchFamily="18" charset="0"/>
                <a:cs typeface="Times New Roman" pitchFamily="18" charset="0"/>
              </a:rPr>
              <a:t>Advantage:</a:t>
            </a:r>
            <a:r>
              <a:rPr lang="en-US" altLang="ja-JP" sz="1800" dirty="0">
                <a:latin typeface="Times New Roman" pitchFamily="18" charset="0"/>
                <a:cs typeface="Times New Roman" pitchFamily="18" charset="0"/>
              </a:rPr>
              <a:t> achieve sequential consistency, cope with (n/2 – 1) byzantine failures </a:t>
            </a:r>
          </a:p>
          <a:p>
            <a:pPr marL="609600" indent="-609600">
              <a:buSzPct val="80000"/>
            </a:pPr>
            <a:r>
              <a:rPr lang="en-US" altLang="ja-JP" sz="1800" dirty="0">
                <a:solidFill>
                  <a:srgbClr val="00B0F0"/>
                </a:solidFill>
                <a:latin typeface="Times New Roman" pitchFamily="18" charset="0"/>
                <a:cs typeface="Times New Roman" pitchFamily="18" charset="0"/>
              </a:rPr>
              <a:t>Disadvantage:</a:t>
            </a:r>
            <a:r>
              <a:rPr lang="en-US" altLang="ja-JP" sz="1800" dirty="0">
                <a:latin typeface="Times New Roman" pitchFamily="18" charset="0"/>
                <a:cs typeface="Times New Roman" pitchFamily="18" charset="0"/>
              </a:rPr>
              <a:t> no more </a:t>
            </a:r>
            <a:r>
              <a:rPr lang="en-US" altLang="ja-JP" sz="1800" dirty="0" err="1">
                <a:latin typeface="Times New Roman" pitchFamily="18" charset="0"/>
                <a:cs typeface="Times New Roman" pitchFamily="18" charset="0"/>
              </a:rPr>
              <a:t>linearizable</a:t>
            </a:r>
            <a:r>
              <a:rPr lang="en-US" altLang="ja-JP" sz="1800" dirty="0">
                <a:latin typeface="Times New Roman" pitchFamily="18" charset="0"/>
                <a:cs typeface="Times New Roman" pitchFamily="18" charset="0"/>
              </a:rPr>
              <a:t> </a:t>
            </a:r>
          </a:p>
        </p:txBody>
      </p:sp>
      <p:sp>
        <p:nvSpPr>
          <p:cNvPr id="431110" name="Oval 6"/>
          <p:cNvSpPr>
            <a:spLocks noChangeArrowheads="1"/>
          </p:cNvSpPr>
          <p:nvPr/>
        </p:nvSpPr>
        <p:spPr bwMode="auto">
          <a:xfrm>
            <a:off x="79375" y="2938463"/>
            <a:ext cx="715963" cy="73501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31111" name="Oval 7"/>
          <p:cNvSpPr>
            <a:spLocks noChangeArrowheads="1"/>
          </p:cNvSpPr>
          <p:nvPr/>
        </p:nvSpPr>
        <p:spPr bwMode="auto">
          <a:xfrm>
            <a:off x="142875" y="4400550"/>
            <a:ext cx="715963" cy="73501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31112" name="Oval 8"/>
          <p:cNvSpPr>
            <a:spLocks noChangeArrowheads="1"/>
          </p:cNvSpPr>
          <p:nvPr/>
        </p:nvSpPr>
        <p:spPr bwMode="auto">
          <a:xfrm>
            <a:off x="3432175" y="2940050"/>
            <a:ext cx="715963"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1113" name="Oval 9"/>
          <p:cNvSpPr>
            <a:spLocks noChangeArrowheads="1"/>
          </p:cNvSpPr>
          <p:nvPr/>
        </p:nvSpPr>
        <p:spPr bwMode="auto">
          <a:xfrm>
            <a:off x="2490788" y="3775075"/>
            <a:ext cx="715962"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1114" name="Oval 10"/>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1115" name="Rectangle 11"/>
          <p:cNvSpPr>
            <a:spLocks noChangeArrowheads="1"/>
          </p:cNvSpPr>
          <p:nvPr/>
        </p:nvSpPr>
        <p:spPr bwMode="auto">
          <a:xfrm>
            <a:off x="1335088" y="3028950"/>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31116" name="Rectangle 12"/>
          <p:cNvSpPr>
            <a:spLocks noChangeArrowheads="1"/>
          </p:cNvSpPr>
          <p:nvPr/>
        </p:nvSpPr>
        <p:spPr bwMode="auto">
          <a:xfrm>
            <a:off x="1344613" y="4471988"/>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31117" name="Rectangle 13"/>
          <p:cNvSpPr>
            <a:spLocks noChangeArrowheads="1"/>
          </p:cNvSpPr>
          <p:nvPr/>
        </p:nvSpPr>
        <p:spPr bwMode="auto">
          <a:xfrm>
            <a:off x="2428875" y="2724150"/>
            <a:ext cx="1774825" cy="2760663"/>
          </a:xfrm>
          <a:prstGeom prst="rect">
            <a:avLst/>
          </a:prstGeom>
          <a:noFill/>
          <a:ln w="9525">
            <a:solidFill>
              <a:schemeClr val="tx1"/>
            </a:solidFill>
            <a:miter lim="800000"/>
            <a:headEnd/>
            <a:tailEnd/>
          </a:ln>
          <a:effectLst/>
        </p:spPr>
        <p:txBody>
          <a:bodyPr wrap="none" anchor="ctr"/>
          <a:lstStyle/>
          <a:p>
            <a:endParaRPr lang="en-US"/>
          </a:p>
        </p:txBody>
      </p:sp>
      <p:sp>
        <p:nvSpPr>
          <p:cNvPr id="431118" name="Line 14"/>
          <p:cNvSpPr>
            <a:spLocks noChangeShapeType="1"/>
          </p:cNvSpPr>
          <p:nvPr/>
        </p:nvSpPr>
        <p:spPr bwMode="auto">
          <a:xfrm>
            <a:off x="1890713" y="3298825"/>
            <a:ext cx="592137" cy="735013"/>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19" name="Line 15"/>
          <p:cNvSpPr>
            <a:spLocks noChangeShapeType="1"/>
          </p:cNvSpPr>
          <p:nvPr/>
        </p:nvSpPr>
        <p:spPr bwMode="auto">
          <a:xfrm flipV="1">
            <a:off x="1935163" y="4186238"/>
            <a:ext cx="538162" cy="538162"/>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20" name="Line 16"/>
          <p:cNvSpPr>
            <a:spLocks noChangeShapeType="1"/>
          </p:cNvSpPr>
          <p:nvPr/>
        </p:nvSpPr>
        <p:spPr bwMode="auto">
          <a:xfrm>
            <a:off x="849313" y="4732338"/>
            <a:ext cx="538162" cy="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21" name="Line 17"/>
          <p:cNvSpPr>
            <a:spLocks noChangeShapeType="1"/>
          </p:cNvSpPr>
          <p:nvPr/>
        </p:nvSpPr>
        <p:spPr bwMode="auto">
          <a:xfrm>
            <a:off x="806450" y="3290888"/>
            <a:ext cx="538163" cy="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27" name="Line 23"/>
          <p:cNvSpPr>
            <a:spLocks noChangeShapeType="1"/>
          </p:cNvSpPr>
          <p:nvPr/>
        </p:nvSpPr>
        <p:spPr bwMode="auto">
          <a:xfrm>
            <a:off x="1960563" y="4770438"/>
            <a:ext cx="1452562" cy="214312"/>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28" name="Line 24"/>
          <p:cNvSpPr>
            <a:spLocks noChangeShapeType="1"/>
          </p:cNvSpPr>
          <p:nvPr/>
        </p:nvSpPr>
        <p:spPr bwMode="auto">
          <a:xfrm flipV="1">
            <a:off x="1881188" y="3271838"/>
            <a:ext cx="1595437" cy="0"/>
          </a:xfrm>
          <a:prstGeom prst="line">
            <a:avLst/>
          </a:prstGeom>
          <a:noFill/>
          <a:ln w="9525">
            <a:solidFill>
              <a:schemeClr val="tx1"/>
            </a:solidFill>
            <a:miter lim="800000"/>
            <a:headEnd type="triangle" w="lg" len="med"/>
            <a:tailEnd type="triangle" w="lg" len="med"/>
          </a:ln>
          <a:effectLst/>
        </p:spPr>
        <p:txBody>
          <a:bodyPr wrap="none"/>
          <a:lstStyle/>
          <a:p>
            <a:endParaRPr lang="en-US"/>
          </a:p>
        </p:txBody>
      </p:sp>
      <p:sp>
        <p:nvSpPr>
          <p:cNvPr id="431130" name="Freeform 26"/>
          <p:cNvSpPr>
            <a:spLocks/>
          </p:cNvSpPr>
          <p:nvPr/>
        </p:nvSpPr>
        <p:spPr bwMode="auto">
          <a:xfrm>
            <a:off x="1917700" y="3352800"/>
            <a:ext cx="1722438" cy="1255713"/>
          </a:xfrm>
          <a:custGeom>
            <a:avLst/>
            <a:gdLst/>
            <a:ahLst/>
            <a:cxnLst>
              <a:cxn ang="0">
                <a:pos x="0" y="0"/>
              </a:cxn>
              <a:cxn ang="0">
                <a:pos x="384" y="79"/>
              </a:cxn>
              <a:cxn ang="0">
                <a:pos x="949" y="395"/>
              </a:cxn>
              <a:cxn ang="0">
                <a:pos x="1085" y="791"/>
              </a:cxn>
            </a:cxnLst>
            <a:rect l="0" t="0" r="r" b="b"/>
            <a:pathLst>
              <a:path w="1085" h="791">
                <a:moveTo>
                  <a:pt x="0" y="0"/>
                </a:moveTo>
                <a:cubicBezTo>
                  <a:pt x="113" y="6"/>
                  <a:pt x="226" y="13"/>
                  <a:pt x="384" y="79"/>
                </a:cubicBezTo>
                <a:cubicBezTo>
                  <a:pt x="542" y="145"/>
                  <a:pt x="832" y="276"/>
                  <a:pt x="949" y="395"/>
                </a:cubicBezTo>
                <a:cubicBezTo>
                  <a:pt x="1066" y="514"/>
                  <a:pt x="1062" y="725"/>
                  <a:pt x="1085" y="791"/>
                </a:cubicBezTo>
              </a:path>
            </a:pathLst>
          </a:custGeom>
          <a:noFill/>
          <a:ln w="9525" cap="flat" cmpd="sng">
            <a:solidFill>
              <a:schemeClr val="tx1"/>
            </a:solidFill>
            <a:prstDash val="solid"/>
            <a:miter lim="800000"/>
            <a:headEnd type="triangle" w="lg" len="med"/>
            <a:tailEnd type="triangle" w="lg" len="med"/>
          </a:ln>
          <a:effectLst/>
        </p:spPr>
        <p:txBody>
          <a:bodyPr wrap="none"/>
          <a:lstStyle/>
          <a:p>
            <a:endParaRPr lang="en-US"/>
          </a:p>
        </p:txBody>
      </p:sp>
      <p:sp>
        <p:nvSpPr>
          <p:cNvPr id="431131" name="Freeform 27"/>
          <p:cNvSpPr>
            <a:spLocks/>
          </p:cNvSpPr>
          <p:nvPr/>
        </p:nvSpPr>
        <p:spPr bwMode="auto">
          <a:xfrm>
            <a:off x="1954213" y="3675063"/>
            <a:ext cx="1865312" cy="1144587"/>
          </a:xfrm>
          <a:custGeom>
            <a:avLst/>
            <a:gdLst/>
            <a:ahLst/>
            <a:cxnLst>
              <a:cxn ang="0">
                <a:pos x="0" y="689"/>
              </a:cxn>
              <a:cxn ang="0">
                <a:pos x="633" y="689"/>
              </a:cxn>
              <a:cxn ang="0">
                <a:pos x="1039" y="497"/>
              </a:cxn>
              <a:cxn ang="0">
                <a:pos x="1175" y="0"/>
              </a:cxn>
            </a:cxnLst>
            <a:rect l="0" t="0" r="r" b="b"/>
            <a:pathLst>
              <a:path w="1175" h="721">
                <a:moveTo>
                  <a:pt x="0" y="689"/>
                </a:moveTo>
                <a:cubicBezTo>
                  <a:pt x="230" y="705"/>
                  <a:pt x="460" y="721"/>
                  <a:pt x="633" y="689"/>
                </a:cubicBezTo>
                <a:cubicBezTo>
                  <a:pt x="806" y="657"/>
                  <a:pt x="949" y="612"/>
                  <a:pt x="1039" y="497"/>
                </a:cubicBezTo>
                <a:cubicBezTo>
                  <a:pt x="1129" y="382"/>
                  <a:pt x="1152" y="191"/>
                  <a:pt x="1175" y="0"/>
                </a:cubicBezTo>
              </a:path>
            </a:pathLst>
          </a:custGeom>
          <a:noFill/>
          <a:ln w="9525" cap="flat" cmpd="sng">
            <a:solidFill>
              <a:schemeClr val="tx1"/>
            </a:solidFill>
            <a:prstDash val="solid"/>
            <a:miter lim="800000"/>
            <a:headEnd type="triangle" w="lg" len="med"/>
            <a:tailEnd type="triangle" w="lg"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normAutofit fontScale="85000" lnSpcReduction="20000"/>
          </a:bodyPr>
          <a:lstStyle/>
          <a:p>
            <a:fld id="{2707A707-CA32-400C-883F-CD92FE40BE5B}" type="slidenum">
              <a:rPr lang="en-US" altLang="ja-JP"/>
              <a:pPr/>
              <a:t>38</a:t>
            </a:fld>
            <a:endParaRPr lang="en-US" altLang="ja-JP"/>
          </a:p>
        </p:txBody>
      </p:sp>
      <p:sp>
        <p:nvSpPr>
          <p:cNvPr id="434178" name="Rectangle 2"/>
          <p:cNvSpPr>
            <a:spLocks noGrp="1" noChangeArrowheads="1"/>
          </p:cNvSpPr>
          <p:nvPr>
            <p:ph type="title"/>
          </p:nvPr>
        </p:nvSpPr>
        <p:spPr>
          <a:xfrm>
            <a:off x="228600" y="228600"/>
            <a:ext cx="8153400" cy="990600"/>
          </a:xfrm>
        </p:spPr>
        <p:txBody>
          <a:bodyPr>
            <a:normAutofit/>
          </a:bodyPr>
          <a:lstStyle/>
          <a:p>
            <a:r>
              <a:rPr lang="en-US" altLang="ja-JP" sz="3600" dirty="0">
                <a:latin typeface="Times New Roman" pitchFamily="18" charset="0"/>
                <a:cs typeface="Times New Roman" pitchFamily="18" charset="0"/>
              </a:rPr>
              <a:t>Read-Any-Write-All Protocol</a:t>
            </a:r>
          </a:p>
        </p:txBody>
      </p:sp>
      <p:sp>
        <p:nvSpPr>
          <p:cNvPr id="434179" name="Rectangle 3"/>
          <p:cNvSpPr>
            <a:spLocks noGrp="1" noChangeArrowheads="1"/>
          </p:cNvSpPr>
          <p:nvPr>
            <p:ph type="body" idx="1"/>
          </p:nvPr>
        </p:nvSpPr>
        <p:spPr>
          <a:xfrm>
            <a:off x="4606925" y="2627313"/>
            <a:ext cx="4257675" cy="2876550"/>
          </a:xfrm>
        </p:spPr>
        <p:txBody>
          <a:bodyPr>
            <a:normAutofit/>
          </a:bodyPr>
          <a:lstStyle/>
          <a:p>
            <a:r>
              <a:rPr lang="en-US" altLang="ja-JP" sz="1800" dirty="0">
                <a:latin typeface="Times New Roman" pitchFamily="18" charset="0"/>
                <a:cs typeface="Times New Roman" pitchFamily="18" charset="0"/>
              </a:rPr>
              <a:t>Read</a:t>
            </a:r>
          </a:p>
          <a:p>
            <a:pPr lvl="1"/>
            <a:r>
              <a:rPr lang="en-US" altLang="ja-JP" sz="1800" dirty="0">
                <a:latin typeface="Times New Roman" pitchFamily="18" charset="0"/>
                <a:cs typeface="Times New Roman" pitchFamily="18" charset="0"/>
              </a:rPr>
              <a:t>Lock any one of replicas for a read</a:t>
            </a:r>
          </a:p>
          <a:p>
            <a:r>
              <a:rPr lang="en-US" altLang="ja-JP" sz="1800" dirty="0">
                <a:latin typeface="Times New Roman" pitchFamily="18" charset="0"/>
                <a:cs typeface="Times New Roman" pitchFamily="18" charset="0"/>
              </a:rPr>
              <a:t>Write</a:t>
            </a:r>
          </a:p>
          <a:p>
            <a:pPr lvl="1"/>
            <a:r>
              <a:rPr lang="en-US" altLang="ja-JP" sz="1800" dirty="0">
                <a:latin typeface="Times New Roman" pitchFamily="18" charset="0"/>
                <a:cs typeface="Times New Roman" pitchFamily="18" charset="0"/>
              </a:rPr>
              <a:t>Lock all of replicas for a write</a:t>
            </a:r>
          </a:p>
          <a:p>
            <a:r>
              <a:rPr lang="en-US" altLang="ja-JP" sz="1800" dirty="0">
                <a:latin typeface="Times New Roman" pitchFamily="18" charset="0"/>
                <a:cs typeface="Times New Roman" pitchFamily="18" charset="0"/>
              </a:rPr>
              <a:t>Sequential consistency</a:t>
            </a:r>
          </a:p>
          <a:p>
            <a:r>
              <a:rPr lang="en-US" altLang="ja-JP" sz="1800" dirty="0">
                <a:latin typeface="Times New Roman" pitchFamily="18" charset="0"/>
                <a:cs typeface="Times New Roman" pitchFamily="18" charset="0"/>
              </a:rPr>
              <a:t>Intolerable for even 1 failing replica upon a write.</a:t>
            </a:r>
          </a:p>
          <a:p>
            <a:endParaRPr lang="en-US" altLang="ja-JP" dirty="0"/>
          </a:p>
        </p:txBody>
      </p:sp>
      <p:sp>
        <p:nvSpPr>
          <p:cNvPr id="434180" name="Oval 4"/>
          <p:cNvSpPr>
            <a:spLocks noChangeArrowheads="1"/>
          </p:cNvSpPr>
          <p:nvPr/>
        </p:nvSpPr>
        <p:spPr bwMode="auto">
          <a:xfrm>
            <a:off x="79375" y="2938463"/>
            <a:ext cx="715963" cy="73501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34182" name="Oval 6"/>
          <p:cNvSpPr>
            <a:spLocks noChangeArrowheads="1"/>
          </p:cNvSpPr>
          <p:nvPr/>
        </p:nvSpPr>
        <p:spPr bwMode="auto">
          <a:xfrm>
            <a:off x="3432175" y="2940050"/>
            <a:ext cx="715963"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4183" name="Oval 7"/>
          <p:cNvSpPr>
            <a:spLocks noChangeArrowheads="1"/>
          </p:cNvSpPr>
          <p:nvPr/>
        </p:nvSpPr>
        <p:spPr bwMode="auto">
          <a:xfrm>
            <a:off x="2490788" y="3775075"/>
            <a:ext cx="715962"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4184" name="Oval 8"/>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4185" name="Rectangle 9"/>
          <p:cNvSpPr>
            <a:spLocks noChangeArrowheads="1"/>
          </p:cNvSpPr>
          <p:nvPr/>
        </p:nvSpPr>
        <p:spPr bwMode="auto">
          <a:xfrm>
            <a:off x="1335088" y="3028950"/>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34187" name="Rectangle 11"/>
          <p:cNvSpPr>
            <a:spLocks noChangeArrowheads="1"/>
          </p:cNvSpPr>
          <p:nvPr/>
        </p:nvSpPr>
        <p:spPr bwMode="auto">
          <a:xfrm>
            <a:off x="2428875" y="2724150"/>
            <a:ext cx="1774825" cy="2760663"/>
          </a:xfrm>
          <a:prstGeom prst="rect">
            <a:avLst/>
          </a:prstGeom>
          <a:noFill/>
          <a:ln w="9525">
            <a:solidFill>
              <a:schemeClr val="tx1"/>
            </a:solidFill>
            <a:miter lim="800000"/>
            <a:headEnd/>
            <a:tailEnd/>
          </a:ln>
          <a:effectLst/>
        </p:spPr>
        <p:txBody>
          <a:bodyPr wrap="none" anchor="ctr"/>
          <a:lstStyle/>
          <a:p>
            <a:endParaRPr lang="en-US"/>
          </a:p>
        </p:txBody>
      </p:sp>
      <p:sp>
        <p:nvSpPr>
          <p:cNvPr id="434188" name="Line 12"/>
          <p:cNvSpPr>
            <a:spLocks noChangeShapeType="1"/>
          </p:cNvSpPr>
          <p:nvPr/>
        </p:nvSpPr>
        <p:spPr bwMode="auto">
          <a:xfrm>
            <a:off x="1890713" y="3298825"/>
            <a:ext cx="592137" cy="735013"/>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191" name="Line 15"/>
          <p:cNvSpPr>
            <a:spLocks noChangeShapeType="1"/>
          </p:cNvSpPr>
          <p:nvPr/>
        </p:nvSpPr>
        <p:spPr bwMode="auto">
          <a:xfrm>
            <a:off x="806450" y="3290888"/>
            <a:ext cx="538163"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193" name="Line 17"/>
          <p:cNvSpPr>
            <a:spLocks noChangeShapeType="1"/>
          </p:cNvSpPr>
          <p:nvPr/>
        </p:nvSpPr>
        <p:spPr bwMode="auto">
          <a:xfrm flipV="1">
            <a:off x="1881188" y="3271838"/>
            <a:ext cx="1595437"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194" name="Freeform 18"/>
          <p:cNvSpPr>
            <a:spLocks/>
          </p:cNvSpPr>
          <p:nvPr/>
        </p:nvSpPr>
        <p:spPr bwMode="auto">
          <a:xfrm>
            <a:off x="1917700" y="3352800"/>
            <a:ext cx="1722438" cy="1255713"/>
          </a:xfrm>
          <a:custGeom>
            <a:avLst/>
            <a:gdLst/>
            <a:ahLst/>
            <a:cxnLst>
              <a:cxn ang="0">
                <a:pos x="0" y="0"/>
              </a:cxn>
              <a:cxn ang="0">
                <a:pos x="384" y="79"/>
              </a:cxn>
              <a:cxn ang="0">
                <a:pos x="949" y="395"/>
              </a:cxn>
              <a:cxn ang="0">
                <a:pos x="1085" y="791"/>
              </a:cxn>
            </a:cxnLst>
            <a:rect l="0" t="0" r="r" b="b"/>
            <a:pathLst>
              <a:path w="1085" h="791">
                <a:moveTo>
                  <a:pt x="0" y="0"/>
                </a:moveTo>
                <a:cubicBezTo>
                  <a:pt x="113" y="6"/>
                  <a:pt x="226" y="13"/>
                  <a:pt x="384" y="79"/>
                </a:cubicBezTo>
                <a:cubicBezTo>
                  <a:pt x="542" y="145"/>
                  <a:pt x="832" y="276"/>
                  <a:pt x="949" y="395"/>
                </a:cubicBezTo>
                <a:cubicBezTo>
                  <a:pt x="1066" y="514"/>
                  <a:pt x="1062" y="725"/>
                  <a:pt x="1085" y="791"/>
                </a:cubicBezTo>
              </a:path>
            </a:pathLst>
          </a:custGeom>
          <a:noFill/>
          <a:ln w="9525" cap="flat" cmpd="sng">
            <a:solidFill>
              <a:schemeClr val="tx1"/>
            </a:solidFill>
            <a:prstDash val="solid"/>
            <a:miter lim="800000"/>
            <a:headEnd type="none" w="lg" len="med"/>
            <a:tailEnd type="triangle" w="lg" len="med"/>
          </a:ln>
          <a:effectLst/>
        </p:spPr>
        <p:txBody>
          <a:bodyPr wrap="none"/>
          <a:lstStyle/>
          <a:p>
            <a:endParaRPr lang="en-US"/>
          </a:p>
        </p:txBody>
      </p:sp>
      <p:sp>
        <p:nvSpPr>
          <p:cNvPr id="434196" name="Line 20"/>
          <p:cNvSpPr>
            <a:spLocks noChangeShapeType="1"/>
          </p:cNvSpPr>
          <p:nvPr/>
        </p:nvSpPr>
        <p:spPr bwMode="auto">
          <a:xfrm flipH="1">
            <a:off x="1882775" y="3136900"/>
            <a:ext cx="1541463"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34197" name="Line 21"/>
          <p:cNvSpPr>
            <a:spLocks noChangeShapeType="1"/>
          </p:cNvSpPr>
          <p:nvPr/>
        </p:nvSpPr>
        <p:spPr bwMode="auto">
          <a:xfrm flipH="1">
            <a:off x="752475" y="3155950"/>
            <a:ext cx="574675"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34198" name="Text Box 22"/>
          <p:cNvSpPr txBox="1">
            <a:spLocks noChangeArrowheads="1"/>
          </p:cNvSpPr>
          <p:nvPr/>
        </p:nvSpPr>
        <p:spPr bwMode="auto">
          <a:xfrm>
            <a:off x="1020763" y="2655888"/>
            <a:ext cx="2659062" cy="336550"/>
          </a:xfrm>
          <a:prstGeom prst="rect">
            <a:avLst/>
          </a:prstGeom>
          <a:noFill/>
          <a:ln w="9525">
            <a:noFill/>
            <a:miter lim="800000"/>
            <a:headEnd/>
            <a:tailEnd/>
          </a:ln>
          <a:effectLst/>
        </p:spPr>
        <p:txBody>
          <a:bodyPr wrap="none">
            <a:spAutoFit/>
          </a:bodyPr>
          <a:lstStyle/>
          <a:p>
            <a:r>
              <a:rPr lang="en-US" altLang="ja-JP" dirty="0">
                <a:solidFill>
                  <a:schemeClr val="folHlink"/>
                </a:solidFill>
              </a:rPr>
              <a:t>Read from any one of them</a:t>
            </a:r>
          </a:p>
        </p:txBody>
      </p:sp>
      <p:sp>
        <p:nvSpPr>
          <p:cNvPr id="434199" name="Text Box 23"/>
          <p:cNvSpPr txBox="1">
            <a:spLocks noChangeArrowheads="1"/>
          </p:cNvSpPr>
          <p:nvPr/>
        </p:nvSpPr>
        <p:spPr bwMode="auto">
          <a:xfrm>
            <a:off x="422275" y="3792538"/>
            <a:ext cx="1927225" cy="336550"/>
          </a:xfrm>
          <a:prstGeom prst="rect">
            <a:avLst/>
          </a:prstGeom>
          <a:noFill/>
          <a:ln w="9525">
            <a:noFill/>
            <a:miter lim="800000"/>
            <a:headEnd/>
            <a:tailEnd/>
          </a:ln>
          <a:effectLst/>
        </p:spPr>
        <p:txBody>
          <a:bodyPr wrap="none">
            <a:spAutoFit/>
          </a:bodyPr>
          <a:lstStyle/>
          <a:p>
            <a:r>
              <a:rPr lang="en-US" altLang="ja-JP"/>
              <a:t>Write to all of them</a:t>
            </a:r>
          </a:p>
        </p:txBody>
      </p:sp>
      <p:sp>
        <p:nvSpPr>
          <p:cNvPr id="434200" name="Oval 24"/>
          <p:cNvSpPr>
            <a:spLocks noChangeArrowheads="1"/>
          </p:cNvSpPr>
          <p:nvPr/>
        </p:nvSpPr>
        <p:spPr bwMode="auto">
          <a:xfrm>
            <a:off x="142875" y="4400550"/>
            <a:ext cx="715963" cy="73501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34201" name="Oval 25"/>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34202" name="Rectangle 26"/>
          <p:cNvSpPr>
            <a:spLocks noChangeArrowheads="1"/>
          </p:cNvSpPr>
          <p:nvPr/>
        </p:nvSpPr>
        <p:spPr bwMode="auto">
          <a:xfrm>
            <a:off x="1344613" y="4471988"/>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34203" name="Line 27"/>
          <p:cNvSpPr>
            <a:spLocks noChangeShapeType="1"/>
          </p:cNvSpPr>
          <p:nvPr/>
        </p:nvSpPr>
        <p:spPr bwMode="auto">
          <a:xfrm flipV="1">
            <a:off x="1935163" y="4186238"/>
            <a:ext cx="538162" cy="538162"/>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204" name="Line 28"/>
          <p:cNvSpPr>
            <a:spLocks noChangeShapeType="1"/>
          </p:cNvSpPr>
          <p:nvPr/>
        </p:nvSpPr>
        <p:spPr bwMode="auto">
          <a:xfrm>
            <a:off x="849313" y="4732338"/>
            <a:ext cx="538162"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205" name="Line 29"/>
          <p:cNvSpPr>
            <a:spLocks noChangeShapeType="1"/>
          </p:cNvSpPr>
          <p:nvPr/>
        </p:nvSpPr>
        <p:spPr bwMode="auto">
          <a:xfrm>
            <a:off x="1960563" y="4770438"/>
            <a:ext cx="1452562" cy="214312"/>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34206" name="Freeform 30"/>
          <p:cNvSpPr>
            <a:spLocks/>
          </p:cNvSpPr>
          <p:nvPr/>
        </p:nvSpPr>
        <p:spPr bwMode="auto">
          <a:xfrm>
            <a:off x="1954213" y="3675063"/>
            <a:ext cx="1865312" cy="1144587"/>
          </a:xfrm>
          <a:custGeom>
            <a:avLst/>
            <a:gdLst/>
            <a:ahLst/>
            <a:cxnLst>
              <a:cxn ang="0">
                <a:pos x="0" y="689"/>
              </a:cxn>
              <a:cxn ang="0">
                <a:pos x="633" y="689"/>
              </a:cxn>
              <a:cxn ang="0">
                <a:pos x="1039" y="497"/>
              </a:cxn>
              <a:cxn ang="0">
                <a:pos x="1175" y="0"/>
              </a:cxn>
            </a:cxnLst>
            <a:rect l="0" t="0" r="r" b="b"/>
            <a:pathLst>
              <a:path w="1175" h="721">
                <a:moveTo>
                  <a:pt x="0" y="689"/>
                </a:moveTo>
                <a:cubicBezTo>
                  <a:pt x="230" y="705"/>
                  <a:pt x="460" y="721"/>
                  <a:pt x="633" y="689"/>
                </a:cubicBezTo>
                <a:cubicBezTo>
                  <a:pt x="806" y="657"/>
                  <a:pt x="949" y="612"/>
                  <a:pt x="1039" y="497"/>
                </a:cubicBezTo>
                <a:cubicBezTo>
                  <a:pt x="1129" y="382"/>
                  <a:pt x="1152" y="191"/>
                  <a:pt x="1175" y="0"/>
                </a:cubicBezTo>
              </a:path>
            </a:pathLst>
          </a:custGeom>
          <a:noFill/>
          <a:ln w="9525" cap="flat" cmpd="sng">
            <a:solidFill>
              <a:schemeClr val="tx1"/>
            </a:solidFill>
            <a:prstDash val="solid"/>
            <a:miter lim="800000"/>
            <a:headEnd type="none" w="lg" len="med"/>
            <a:tailEnd type="triangle" w="lg" len="med"/>
          </a:ln>
          <a:effectLst/>
        </p:spPr>
        <p:txBody>
          <a:bodyPr wrap="none"/>
          <a:lstStyle/>
          <a:p>
            <a:endParaRPr lang="en-US"/>
          </a:p>
        </p:txBody>
      </p:sp>
      <p:sp>
        <p:nvSpPr>
          <p:cNvPr id="434207" name="Line 31"/>
          <p:cNvSpPr>
            <a:spLocks noChangeShapeType="1"/>
          </p:cNvSpPr>
          <p:nvPr/>
        </p:nvSpPr>
        <p:spPr bwMode="auto">
          <a:xfrm flipH="1">
            <a:off x="744538" y="4886325"/>
            <a:ext cx="574675"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34208" name="Line 32"/>
          <p:cNvSpPr>
            <a:spLocks noChangeShapeType="1"/>
          </p:cNvSpPr>
          <p:nvPr/>
        </p:nvSpPr>
        <p:spPr bwMode="auto">
          <a:xfrm flipH="1" flipV="1">
            <a:off x="1890713" y="4938713"/>
            <a:ext cx="1489075" cy="179387"/>
          </a:xfrm>
          <a:prstGeom prst="line">
            <a:avLst/>
          </a:prstGeom>
          <a:noFill/>
          <a:ln w="9525">
            <a:solidFill>
              <a:schemeClr val="folHlink"/>
            </a:solidFill>
            <a:miter lim="800000"/>
            <a:headEnd/>
            <a:tailEnd type="triangle" w="lg"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normAutofit fontScale="85000" lnSpcReduction="20000"/>
          </a:bodyPr>
          <a:lstStyle/>
          <a:p>
            <a:fld id="{4246C53A-94A6-4A60-AC43-2F71104B18A7}" type="slidenum">
              <a:rPr lang="en-US" altLang="ja-JP"/>
              <a:pPr/>
              <a:t>39</a:t>
            </a:fld>
            <a:endParaRPr lang="en-US" altLang="ja-JP"/>
          </a:p>
        </p:txBody>
      </p:sp>
      <p:sp>
        <p:nvSpPr>
          <p:cNvPr id="422914" name="Rectangle 2"/>
          <p:cNvSpPr>
            <a:spLocks noGrp="1" noChangeArrowheads="1"/>
          </p:cNvSpPr>
          <p:nvPr>
            <p:ph type="title"/>
          </p:nvPr>
        </p:nvSpPr>
        <p:spPr>
          <a:xfrm>
            <a:off x="228600" y="228600"/>
            <a:ext cx="8153400" cy="990600"/>
          </a:xfrm>
        </p:spPr>
        <p:txBody>
          <a:bodyPr>
            <a:normAutofit/>
          </a:bodyPr>
          <a:lstStyle/>
          <a:p>
            <a:r>
              <a:rPr lang="en-US" altLang="ja-JP" sz="3600" dirty="0">
                <a:latin typeface="Times New Roman" pitchFamily="18" charset="0"/>
                <a:cs typeface="Times New Roman" pitchFamily="18" charset="0"/>
              </a:rPr>
              <a:t>Available-Copies Protocol</a:t>
            </a:r>
          </a:p>
        </p:txBody>
      </p:sp>
      <p:sp>
        <p:nvSpPr>
          <p:cNvPr id="422917" name="Rectangle 5"/>
          <p:cNvSpPr>
            <a:spLocks noGrp="1" noChangeArrowheads="1"/>
          </p:cNvSpPr>
          <p:nvPr>
            <p:ph type="body" idx="1"/>
          </p:nvPr>
        </p:nvSpPr>
        <p:spPr>
          <a:xfrm>
            <a:off x="4886325" y="1749425"/>
            <a:ext cx="4257675" cy="4670425"/>
          </a:xfrm>
          <a:noFill/>
          <a:ln/>
        </p:spPr>
        <p:txBody>
          <a:bodyPr>
            <a:normAutofit/>
          </a:bodyPr>
          <a:lstStyle/>
          <a:p>
            <a:pPr>
              <a:lnSpc>
                <a:spcPct val="90000"/>
              </a:lnSpc>
            </a:pPr>
            <a:r>
              <a:rPr lang="en-US" altLang="ja-JP" sz="1800" dirty="0">
                <a:latin typeface="Times New Roman" pitchFamily="18" charset="0"/>
                <a:cs typeface="Times New Roman" pitchFamily="18" charset="0"/>
              </a:rPr>
              <a:t>Read</a:t>
            </a:r>
          </a:p>
          <a:p>
            <a:pPr lvl="1">
              <a:lnSpc>
                <a:spcPct val="90000"/>
              </a:lnSpc>
            </a:pPr>
            <a:r>
              <a:rPr lang="en-US" altLang="ja-JP" sz="1800" dirty="0">
                <a:latin typeface="Times New Roman" pitchFamily="18" charset="0"/>
                <a:cs typeface="Times New Roman" pitchFamily="18" charset="0"/>
              </a:rPr>
              <a:t>Lock any one of replicas for a read</a:t>
            </a:r>
          </a:p>
          <a:p>
            <a:pPr>
              <a:lnSpc>
                <a:spcPct val="90000"/>
              </a:lnSpc>
            </a:pPr>
            <a:r>
              <a:rPr lang="en-US" altLang="ja-JP" sz="1800" dirty="0">
                <a:latin typeface="Times New Roman" pitchFamily="18" charset="0"/>
                <a:cs typeface="Times New Roman" pitchFamily="18" charset="0"/>
              </a:rPr>
              <a:t>Write</a:t>
            </a:r>
          </a:p>
          <a:p>
            <a:pPr lvl="1">
              <a:lnSpc>
                <a:spcPct val="90000"/>
              </a:lnSpc>
            </a:pPr>
            <a:r>
              <a:rPr lang="en-US" altLang="ja-JP" sz="1800" dirty="0">
                <a:latin typeface="Times New Roman" pitchFamily="18" charset="0"/>
                <a:cs typeface="Times New Roman" pitchFamily="18" charset="0"/>
              </a:rPr>
              <a:t>Lock all available replicas for a write</a:t>
            </a:r>
          </a:p>
          <a:p>
            <a:pPr>
              <a:lnSpc>
                <a:spcPct val="90000"/>
              </a:lnSpc>
            </a:pPr>
            <a:r>
              <a:rPr lang="en-US" altLang="ja-JP" sz="1800" dirty="0">
                <a:latin typeface="Times New Roman" pitchFamily="18" charset="0"/>
                <a:cs typeface="Times New Roman" pitchFamily="18" charset="0"/>
              </a:rPr>
              <a:t>Recovering replica</a:t>
            </a:r>
          </a:p>
          <a:p>
            <a:pPr lvl="1">
              <a:lnSpc>
                <a:spcPct val="90000"/>
              </a:lnSpc>
            </a:pPr>
            <a:r>
              <a:rPr lang="en-US" altLang="ja-JP" sz="1800" dirty="0">
                <a:latin typeface="Times New Roman" pitchFamily="18" charset="0"/>
                <a:cs typeface="Times New Roman" pitchFamily="18" charset="0"/>
              </a:rPr>
              <a:t>Bring itself up to date by coping from other servers before accepting any user request.</a:t>
            </a:r>
          </a:p>
          <a:p>
            <a:pPr>
              <a:lnSpc>
                <a:spcPct val="90000"/>
              </a:lnSpc>
            </a:pPr>
            <a:r>
              <a:rPr lang="en-US" altLang="ja-JP" sz="1800" dirty="0">
                <a:latin typeface="Times New Roman" pitchFamily="18" charset="0"/>
                <a:cs typeface="Times New Roman" pitchFamily="18" charset="0"/>
              </a:rPr>
              <a:t>Better availability</a:t>
            </a:r>
          </a:p>
          <a:p>
            <a:pPr>
              <a:lnSpc>
                <a:spcPct val="90000"/>
              </a:lnSpc>
            </a:pPr>
            <a:r>
              <a:rPr lang="en-US" altLang="ja-JP" sz="1800" dirty="0">
                <a:latin typeface="Times New Roman" pitchFamily="18" charset="0"/>
                <a:cs typeface="Times New Roman" pitchFamily="18" charset="0"/>
              </a:rPr>
              <a:t>Cannot cope with network partition. (Inconsistency in two sub-divided network groups)</a:t>
            </a:r>
          </a:p>
        </p:txBody>
      </p:sp>
      <p:sp>
        <p:nvSpPr>
          <p:cNvPr id="422918" name="Oval 6"/>
          <p:cNvSpPr>
            <a:spLocks noChangeArrowheads="1"/>
          </p:cNvSpPr>
          <p:nvPr/>
        </p:nvSpPr>
        <p:spPr bwMode="auto">
          <a:xfrm>
            <a:off x="79375" y="2938463"/>
            <a:ext cx="715963" cy="73501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22919" name="Oval 7"/>
          <p:cNvSpPr>
            <a:spLocks noChangeArrowheads="1"/>
          </p:cNvSpPr>
          <p:nvPr/>
        </p:nvSpPr>
        <p:spPr bwMode="auto">
          <a:xfrm>
            <a:off x="3432175" y="2940050"/>
            <a:ext cx="715963" cy="73501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2920" name="Oval 8"/>
          <p:cNvSpPr>
            <a:spLocks noChangeArrowheads="1"/>
          </p:cNvSpPr>
          <p:nvPr/>
        </p:nvSpPr>
        <p:spPr bwMode="auto">
          <a:xfrm>
            <a:off x="2473325" y="386556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2921" name="Oval 9"/>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2922" name="Rectangle 10"/>
          <p:cNvSpPr>
            <a:spLocks noChangeArrowheads="1"/>
          </p:cNvSpPr>
          <p:nvPr/>
        </p:nvSpPr>
        <p:spPr bwMode="auto">
          <a:xfrm>
            <a:off x="1335088" y="3028950"/>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22923" name="Rectangle 11"/>
          <p:cNvSpPr>
            <a:spLocks noChangeArrowheads="1"/>
          </p:cNvSpPr>
          <p:nvPr/>
        </p:nvSpPr>
        <p:spPr bwMode="auto">
          <a:xfrm>
            <a:off x="2428875" y="2724150"/>
            <a:ext cx="1774825" cy="2760663"/>
          </a:xfrm>
          <a:prstGeom prst="rect">
            <a:avLst/>
          </a:prstGeom>
          <a:noFill/>
          <a:ln w="9525">
            <a:solidFill>
              <a:schemeClr val="tx1"/>
            </a:solidFill>
            <a:miter lim="800000"/>
            <a:headEnd/>
            <a:tailEnd/>
          </a:ln>
          <a:effectLst/>
        </p:spPr>
        <p:txBody>
          <a:bodyPr wrap="none" anchor="ctr"/>
          <a:lstStyle/>
          <a:p>
            <a:endParaRPr lang="en-US"/>
          </a:p>
        </p:txBody>
      </p:sp>
      <p:sp>
        <p:nvSpPr>
          <p:cNvPr id="422925" name="Line 13"/>
          <p:cNvSpPr>
            <a:spLocks noChangeShapeType="1"/>
          </p:cNvSpPr>
          <p:nvPr/>
        </p:nvSpPr>
        <p:spPr bwMode="auto">
          <a:xfrm>
            <a:off x="806450" y="3290888"/>
            <a:ext cx="538163"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22926" name="Line 14"/>
          <p:cNvSpPr>
            <a:spLocks noChangeShapeType="1"/>
          </p:cNvSpPr>
          <p:nvPr/>
        </p:nvSpPr>
        <p:spPr bwMode="auto">
          <a:xfrm flipV="1">
            <a:off x="1881188" y="3271838"/>
            <a:ext cx="1595437"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22927" name="Freeform 15"/>
          <p:cNvSpPr>
            <a:spLocks/>
          </p:cNvSpPr>
          <p:nvPr/>
        </p:nvSpPr>
        <p:spPr bwMode="auto">
          <a:xfrm>
            <a:off x="1917700" y="3352800"/>
            <a:ext cx="1722438" cy="1255713"/>
          </a:xfrm>
          <a:custGeom>
            <a:avLst/>
            <a:gdLst/>
            <a:ahLst/>
            <a:cxnLst>
              <a:cxn ang="0">
                <a:pos x="0" y="0"/>
              </a:cxn>
              <a:cxn ang="0">
                <a:pos x="384" y="79"/>
              </a:cxn>
              <a:cxn ang="0">
                <a:pos x="949" y="395"/>
              </a:cxn>
              <a:cxn ang="0">
                <a:pos x="1085" y="791"/>
              </a:cxn>
            </a:cxnLst>
            <a:rect l="0" t="0" r="r" b="b"/>
            <a:pathLst>
              <a:path w="1085" h="791">
                <a:moveTo>
                  <a:pt x="0" y="0"/>
                </a:moveTo>
                <a:cubicBezTo>
                  <a:pt x="113" y="6"/>
                  <a:pt x="226" y="13"/>
                  <a:pt x="384" y="79"/>
                </a:cubicBezTo>
                <a:cubicBezTo>
                  <a:pt x="542" y="145"/>
                  <a:pt x="832" y="276"/>
                  <a:pt x="949" y="395"/>
                </a:cubicBezTo>
                <a:cubicBezTo>
                  <a:pt x="1066" y="514"/>
                  <a:pt x="1062" y="725"/>
                  <a:pt x="1085" y="791"/>
                </a:cubicBezTo>
              </a:path>
            </a:pathLst>
          </a:custGeom>
          <a:noFill/>
          <a:ln w="9525" cap="flat" cmpd="sng">
            <a:solidFill>
              <a:schemeClr val="tx1"/>
            </a:solidFill>
            <a:prstDash val="solid"/>
            <a:miter lim="800000"/>
            <a:headEnd type="none" w="lg" len="med"/>
            <a:tailEnd type="triangle" w="lg" len="med"/>
          </a:ln>
          <a:effectLst/>
        </p:spPr>
        <p:txBody>
          <a:bodyPr wrap="none"/>
          <a:lstStyle/>
          <a:p>
            <a:endParaRPr lang="en-US"/>
          </a:p>
        </p:txBody>
      </p:sp>
      <p:sp>
        <p:nvSpPr>
          <p:cNvPr id="422928" name="Line 16"/>
          <p:cNvSpPr>
            <a:spLocks noChangeShapeType="1"/>
          </p:cNvSpPr>
          <p:nvPr/>
        </p:nvSpPr>
        <p:spPr bwMode="auto">
          <a:xfrm flipH="1">
            <a:off x="1882775" y="3136900"/>
            <a:ext cx="1541463"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22929" name="Line 17"/>
          <p:cNvSpPr>
            <a:spLocks noChangeShapeType="1"/>
          </p:cNvSpPr>
          <p:nvPr/>
        </p:nvSpPr>
        <p:spPr bwMode="auto">
          <a:xfrm flipH="1">
            <a:off x="752475" y="3155950"/>
            <a:ext cx="574675"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22930" name="Text Box 18"/>
          <p:cNvSpPr txBox="1">
            <a:spLocks noChangeArrowheads="1"/>
          </p:cNvSpPr>
          <p:nvPr/>
        </p:nvSpPr>
        <p:spPr bwMode="auto">
          <a:xfrm>
            <a:off x="1020763" y="2655888"/>
            <a:ext cx="2659062" cy="336550"/>
          </a:xfrm>
          <a:prstGeom prst="rect">
            <a:avLst/>
          </a:prstGeom>
          <a:noFill/>
          <a:ln w="9525">
            <a:noFill/>
            <a:miter lim="800000"/>
            <a:headEnd/>
            <a:tailEnd/>
          </a:ln>
          <a:effectLst/>
        </p:spPr>
        <p:txBody>
          <a:bodyPr wrap="none">
            <a:spAutoFit/>
          </a:bodyPr>
          <a:lstStyle/>
          <a:p>
            <a:r>
              <a:rPr lang="en-US" altLang="ja-JP">
                <a:solidFill>
                  <a:schemeClr val="folHlink"/>
                </a:solidFill>
              </a:rPr>
              <a:t>Read from any one of them</a:t>
            </a:r>
          </a:p>
        </p:txBody>
      </p:sp>
      <p:sp>
        <p:nvSpPr>
          <p:cNvPr id="422931" name="Text Box 19"/>
          <p:cNvSpPr txBox="1">
            <a:spLocks noChangeArrowheads="1"/>
          </p:cNvSpPr>
          <p:nvPr/>
        </p:nvSpPr>
        <p:spPr bwMode="auto">
          <a:xfrm>
            <a:off x="488950" y="3632200"/>
            <a:ext cx="2813050" cy="336550"/>
          </a:xfrm>
          <a:prstGeom prst="rect">
            <a:avLst/>
          </a:prstGeom>
          <a:noFill/>
          <a:ln w="9525">
            <a:noFill/>
            <a:miter lim="800000"/>
            <a:headEnd/>
            <a:tailEnd/>
          </a:ln>
          <a:effectLst/>
        </p:spPr>
        <p:txBody>
          <a:bodyPr wrap="none">
            <a:spAutoFit/>
          </a:bodyPr>
          <a:lstStyle/>
          <a:p>
            <a:r>
              <a:rPr lang="en-US" altLang="ja-JP"/>
              <a:t>Write to all available replicats</a:t>
            </a:r>
          </a:p>
        </p:txBody>
      </p:sp>
      <p:grpSp>
        <p:nvGrpSpPr>
          <p:cNvPr id="2" name="Group 35"/>
          <p:cNvGrpSpPr>
            <a:grpSpLocks/>
          </p:cNvGrpSpPr>
          <p:nvPr/>
        </p:nvGrpSpPr>
        <p:grpSpPr bwMode="auto">
          <a:xfrm>
            <a:off x="2508250" y="3914775"/>
            <a:ext cx="2690813" cy="762000"/>
            <a:chOff x="1580" y="2466"/>
            <a:chExt cx="1695" cy="480"/>
          </a:xfrm>
        </p:grpSpPr>
        <p:sp>
          <p:nvSpPr>
            <p:cNvPr id="422933" name="Text Box 21"/>
            <p:cNvSpPr txBox="1">
              <a:spLocks noChangeArrowheads="1"/>
            </p:cNvSpPr>
            <p:nvPr/>
          </p:nvSpPr>
          <p:spPr bwMode="auto">
            <a:xfrm>
              <a:off x="1580" y="2466"/>
              <a:ext cx="320" cy="480"/>
            </a:xfrm>
            <a:prstGeom prst="rect">
              <a:avLst/>
            </a:prstGeom>
            <a:noFill/>
            <a:ln w="9525">
              <a:noFill/>
              <a:miter lim="800000"/>
              <a:headEnd/>
              <a:tailEnd/>
            </a:ln>
            <a:effectLst/>
          </p:spPr>
          <p:txBody>
            <a:bodyPr wrap="none">
              <a:spAutoFit/>
            </a:bodyPr>
            <a:lstStyle/>
            <a:p>
              <a:r>
                <a:rPr lang="en-US" altLang="ja-JP" sz="4400">
                  <a:solidFill>
                    <a:schemeClr val="hlink"/>
                  </a:solidFill>
                </a:rPr>
                <a:t>X</a:t>
              </a:r>
            </a:p>
          </p:txBody>
        </p:sp>
        <p:sp>
          <p:nvSpPr>
            <p:cNvPr id="422935" name="Line 23"/>
            <p:cNvSpPr>
              <a:spLocks noChangeShapeType="1"/>
            </p:cNvSpPr>
            <p:nvPr/>
          </p:nvSpPr>
          <p:spPr bwMode="auto">
            <a:xfrm flipH="1">
              <a:off x="1999" y="2699"/>
              <a:ext cx="1276" cy="113"/>
            </a:xfrm>
            <a:prstGeom prst="line">
              <a:avLst/>
            </a:prstGeom>
            <a:noFill/>
            <a:ln w="28575">
              <a:solidFill>
                <a:schemeClr val="hlink"/>
              </a:solidFill>
              <a:prstDash val="sysDot"/>
              <a:miter lim="800000"/>
              <a:headEnd/>
              <a:tailEnd type="triangle" w="med" len="med"/>
            </a:ln>
            <a:effectLst/>
          </p:spPr>
          <p:txBody>
            <a:bodyPr wrap="none"/>
            <a:lstStyle/>
            <a:p>
              <a:endParaRPr lang="en-US"/>
            </a:p>
          </p:txBody>
        </p:sp>
      </p:grpSp>
      <p:sp>
        <p:nvSpPr>
          <p:cNvPr id="422937" name="Oval 25"/>
          <p:cNvSpPr>
            <a:spLocks noChangeArrowheads="1"/>
          </p:cNvSpPr>
          <p:nvPr/>
        </p:nvSpPr>
        <p:spPr bwMode="auto">
          <a:xfrm>
            <a:off x="142875" y="4400550"/>
            <a:ext cx="715963" cy="73501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22938" name="Oval 26"/>
          <p:cNvSpPr>
            <a:spLocks noChangeArrowheads="1"/>
          </p:cNvSpPr>
          <p:nvPr/>
        </p:nvSpPr>
        <p:spPr bwMode="auto">
          <a:xfrm>
            <a:off x="3362325" y="4608513"/>
            <a:ext cx="715963" cy="735012"/>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22939" name="Rectangle 27"/>
          <p:cNvSpPr>
            <a:spLocks noChangeArrowheads="1"/>
          </p:cNvSpPr>
          <p:nvPr/>
        </p:nvSpPr>
        <p:spPr bwMode="auto">
          <a:xfrm>
            <a:off x="1344613" y="4471988"/>
            <a:ext cx="555625" cy="6096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22941" name="Line 29"/>
          <p:cNvSpPr>
            <a:spLocks noChangeShapeType="1"/>
          </p:cNvSpPr>
          <p:nvPr/>
        </p:nvSpPr>
        <p:spPr bwMode="auto">
          <a:xfrm>
            <a:off x="849313" y="4732338"/>
            <a:ext cx="538162"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22942" name="Line 30"/>
          <p:cNvSpPr>
            <a:spLocks noChangeShapeType="1"/>
          </p:cNvSpPr>
          <p:nvPr/>
        </p:nvSpPr>
        <p:spPr bwMode="auto">
          <a:xfrm>
            <a:off x="1960563" y="4770438"/>
            <a:ext cx="1452562" cy="214312"/>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22944" name="Line 32"/>
          <p:cNvSpPr>
            <a:spLocks noChangeShapeType="1"/>
          </p:cNvSpPr>
          <p:nvPr/>
        </p:nvSpPr>
        <p:spPr bwMode="auto">
          <a:xfrm flipH="1">
            <a:off x="849313" y="4832350"/>
            <a:ext cx="522287"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22945" name="Line 33"/>
          <p:cNvSpPr>
            <a:spLocks noChangeShapeType="1"/>
          </p:cNvSpPr>
          <p:nvPr/>
        </p:nvSpPr>
        <p:spPr bwMode="auto">
          <a:xfrm flipH="1" flipV="1">
            <a:off x="1857375" y="4884738"/>
            <a:ext cx="1541463" cy="233362"/>
          </a:xfrm>
          <a:prstGeom prst="line">
            <a:avLst/>
          </a:prstGeom>
          <a:noFill/>
          <a:ln w="9525">
            <a:solidFill>
              <a:schemeClr val="folHlink"/>
            </a:solidFill>
            <a:miter lim="800000"/>
            <a:headEnd/>
            <a:tailEnd type="triangle" w="lg" len="med"/>
          </a:ln>
          <a:effectLst/>
        </p:spPr>
        <p:txBody>
          <a:bodyPr wrap="none"/>
          <a:lstStyle/>
          <a:p>
            <a:endParaRPr lang="en-US"/>
          </a:p>
        </p:txBody>
      </p:sp>
      <p:grpSp>
        <p:nvGrpSpPr>
          <p:cNvPr id="3" name="Group 36"/>
          <p:cNvGrpSpPr>
            <a:grpSpLocks/>
          </p:cNvGrpSpPr>
          <p:nvPr/>
        </p:nvGrpSpPr>
        <p:grpSpPr bwMode="auto">
          <a:xfrm>
            <a:off x="1828800" y="3352800"/>
            <a:ext cx="2849563" cy="2295525"/>
            <a:chOff x="1378" y="2225"/>
            <a:chExt cx="1795" cy="1446"/>
          </a:xfrm>
        </p:grpSpPr>
        <p:sp>
          <p:nvSpPr>
            <p:cNvPr id="422936" name="Line 24"/>
            <p:cNvSpPr>
              <a:spLocks noChangeShapeType="1"/>
            </p:cNvSpPr>
            <p:nvPr/>
          </p:nvSpPr>
          <p:spPr bwMode="auto">
            <a:xfrm flipH="1" flipV="1">
              <a:off x="2326" y="2439"/>
              <a:ext cx="847" cy="1232"/>
            </a:xfrm>
            <a:prstGeom prst="line">
              <a:avLst/>
            </a:prstGeom>
            <a:noFill/>
            <a:ln w="28575">
              <a:solidFill>
                <a:schemeClr val="hlink"/>
              </a:solidFill>
              <a:prstDash val="sysDot"/>
              <a:miter lim="800000"/>
              <a:headEnd/>
              <a:tailEnd type="triangle" w="med" len="med"/>
            </a:ln>
            <a:effectLst/>
          </p:spPr>
          <p:txBody>
            <a:bodyPr wrap="none"/>
            <a:lstStyle/>
            <a:p>
              <a:endParaRPr lang="en-US"/>
            </a:p>
          </p:txBody>
        </p:sp>
        <p:sp>
          <p:nvSpPr>
            <p:cNvPr id="422946" name="Freeform 34"/>
            <p:cNvSpPr>
              <a:spLocks/>
            </p:cNvSpPr>
            <p:nvPr/>
          </p:nvSpPr>
          <p:spPr bwMode="auto">
            <a:xfrm>
              <a:off x="1378" y="2225"/>
              <a:ext cx="1446" cy="215"/>
            </a:xfrm>
            <a:custGeom>
              <a:avLst/>
              <a:gdLst/>
              <a:ahLst/>
              <a:cxnLst>
                <a:cxn ang="0">
                  <a:pos x="0" y="113"/>
                </a:cxn>
                <a:cxn ang="0">
                  <a:pos x="226" y="0"/>
                </a:cxn>
                <a:cxn ang="0">
                  <a:pos x="237" y="135"/>
                </a:cxn>
                <a:cxn ang="0">
                  <a:pos x="519" y="23"/>
                </a:cxn>
                <a:cxn ang="0">
                  <a:pos x="519" y="147"/>
                </a:cxn>
                <a:cxn ang="0">
                  <a:pos x="745" y="34"/>
                </a:cxn>
                <a:cxn ang="0">
                  <a:pos x="734" y="169"/>
                </a:cxn>
                <a:cxn ang="0">
                  <a:pos x="982" y="56"/>
                </a:cxn>
                <a:cxn ang="0">
                  <a:pos x="994" y="203"/>
                </a:cxn>
                <a:cxn ang="0">
                  <a:pos x="1208" y="90"/>
                </a:cxn>
                <a:cxn ang="0">
                  <a:pos x="1208" y="215"/>
                </a:cxn>
                <a:cxn ang="0">
                  <a:pos x="1446" y="34"/>
                </a:cxn>
              </a:cxnLst>
              <a:rect l="0" t="0" r="r" b="b"/>
              <a:pathLst>
                <a:path w="1446" h="215">
                  <a:moveTo>
                    <a:pt x="0" y="113"/>
                  </a:moveTo>
                  <a:lnTo>
                    <a:pt x="226" y="0"/>
                  </a:lnTo>
                  <a:lnTo>
                    <a:pt x="237" y="135"/>
                  </a:lnTo>
                  <a:lnTo>
                    <a:pt x="519" y="23"/>
                  </a:lnTo>
                  <a:lnTo>
                    <a:pt x="519" y="147"/>
                  </a:lnTo>
                  <a:lnTo>
                    <a:pt x="745" y="34"/>
                  </a:lnTo>
                  <a:lnTo>
                    <a:pt x="734" y="169"/>
                  </a:lnTo>
                  <a:lnTo>
                    <a:pt x="982" y="56"/>
                  </a:lnTo>
                  <a:lnTo>
                    <a:pt x="994" y="203"/>
                  </a:lnTo>
                  <a:lnTo>
                    <a:pt x="1208" y="90"/>
                  </a:lnTo>
                  <a:lnTo>
                    <a:pt x="1208" y="215"/>
                  </a:lnTo>
                  <a:lnTo>
                    <a:pt x="1446" y="34"/>
                  </a:lnTo>
                </a:path>
              </a:pathLst>
            </a:custGeom>
            <a:noFill/>
            <a:ln w="44450" cap="flat" cmpd="sng">
              <a:solidFill>
                <a:srgbClr val="C0C0C0"/>
              </a:solidFill>
              <a:prstDash val="solid"/>
              <a:miter lim="800000"/>
              <a:headEnd type="none" w="med" len="med"/>
              <a:tailEnd type="non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686800" cy="5257800"/>
          </a:xfrm>
        </p:spPr>
        <p:txBody>
          <a:bodyPr>
            <a:normAutofit/>
          </a:bodyPr>
          <a:lstStyle/>
          <a:p>
            <a:pPr>
              <a:buNone/>
            </a:pPr>
            <a:r>
              <a:rPr lang="en-US" sz="1800" dirty="0" smtClean="0">
                <a:latin typeface="Times New Roman" pitchFamily="18" charset="0"/>
                <a:cs typeface="Times New Roman" pitchFamily="18" charset="0"/>
              </a:rPr>
              <a:t>A distributed file system provides the following types of services:</a:t>
            </a:r>
          </a:p>
          <a:p>
            <a:pPr>
              <a:buNone/>
            </a:pPr>
            <a:endParaRPr lang="en-US" sz="1800" dirty="0" smtClean="0">
              <a:latin typeface="Times New Roman" pitchFamily="18" charset="0"/>
              <a:cs typeface="Times New Roman" pitchFamily="18" charset="0"/>
            </a:endParaRPr>
          </a:p>
          <a:p>
            <a:pPr>
              <a:buNone/>
            </a:pPr>
            <a:r>
              <a:rPr lang="en-US" sz="1800" dirty="0" smtClean="0">
                <a:solidFill>
                  <a:srgbClr val="FF0000"/>
                </a:solidFill>
                <a:latin typeface="Times New Roman" pitchFamily="18" charset="0"/>
                <a:cs typeface="Times New Roman" pitchFamily="18" charset="0"/>
              </a:rPr>
              <a:t>1.     Storage service</a:t>
            </a:r>
          </a:p>
          <a:p>
            <a:pPr>
              <a:buNone/>
            </a:pPr>
            <a:r>
              <a:rPr lang="en-US" sz="1800" dirty="0" smtClean="0">
                <a:latin typeface="Times New Roman" pitchFamily="18" charset="0"/>
                <a:cs typeface="Times New Roman" pitchFamily="18" charset="0"/>
              </a:rPr>
              <a:t>Allocation and management of space on a secondary storage device thus providing a logical view of the storage system.</a:t>
            </a:r>
          </a:p>
          <a:p>
            <a:pPr>
              <a:buNone/>
            </a:pPr>
            <a:endParaRPr lang="en-US" sz="1800" dirty="0" smtClean="0">
              <a:latin typeface="Times New Roman" pitchFamily="18" charset="0"/>
              <a:cs typeface="Times New Roman" pitchFamily="18" charset="0"/>
            </a:endParaRPr>
          </a:p>
          <a:p>
            <a:pPr>
              <a:buNone/>
            </a:pPr>
            <a:r>
              <a:rPr lang="en-US" sz="1800" dirty="0" smtClean="0">
                <a:solidFill>
                  <a:srgbClr val="FF0000"/>
                </a:solidFill>
                <a:latin typeface="Times New Roman" pitchFamily="18" charset="0"/>
                <a:cs typeface="Times New Roman" pitchFamily="18" charset="0"/>
              </a:rPr>
              <a:t>2.     True file service</a:t>
            </a:r>
          </a:p>
          <a:p>
            <a:pPr>
              <a:buNone/>
            </a:pPr>
            <a:r>
              <a:rPr lang="en-US" sz="1800" dirty="0" smtClean="0">
                <a:latin typeface="Times New Roman" pitchFamily="18" charset="0"/>
                <a:cs typeface="Times New Roman" pitchFamily="18" charset="0"/>
              </a:rPr>
              <a:t>Includes file-sharing semantics, file-caching mechanism, file replication mechanism, concurrency control, multiple copy update protocol etc.</a:t>
            </a:r>
          </a:p>
          <a:p>
            <a:pPr>
              <a:buNone/>
            </a:pPr>
            <a:endParaRPr lang="en-US" sz="1800" dirty="0" smtClean="0">
              <a:latin typeface="Times New Roman" pitchFamily="18" charset="0"/>
              <a:cs typeface="Times New Roman" pitchFamily="18" charset="0"/>
            </a:endParaRPr>
          </a:p>
          <a:p>
            <a:pPr>
              <a:buNone/>
            </a:pPr>
            <a:r>
              <a:rPr lang="en-US" sz="1800" dirty="0" smtClean="0">
                <a:solidFill>
                  <a:srgbClr val="FF0000"/>
                </a:solidFill>
                <a:latin typeface="Times New Roman" pitchFamily="18" charset="0"/>
                <a:cs typeface="Times New Roman" pitchFamily="18" charset="0"/>
              </a:rPr>
              <a:t>3.Name/Directory service</a:t>
            </a:r>
          </a:p>
          <a:p>
            <a:pPr>
              <a:buNone/>
            </a:pPr>
            <a:r>
              <a:rPr lang="en-US" sz="1800" dirty="0" smtClean="0">
                <a:latin typeface="Times New Roman" pitchFamily="18" charset="0"/>
                <a:cs typeface="Times New Roman" pitchFamily="18" charset="0"/>
              </a:rPr>
              <a:t>Responsible for directory related activities such as creation and deletion of directories, adding a new file to a directory, deleting a file from a directory, changing the name of a file, moving a file from one directory to another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normAutofit fontScale="85000" lnSpcReduction="20000"/>
          </a:bodyPr>
          <a:lstStyle/>
          <a:p>
            <a:fld id="{6CA28BEA-1EB1-4BA9-B722-4DCC5776EBF4}" type="slidenum">
              <a:rPr lang="en-US" altLang="ja-JP"/>
              <a:pPr/>
              <a:t>40</a:t>
            </a:fld>
            <a:endParaRPr lang="en-US" altLang="ja-JP"/>
          </a:p>
        </p:txBody>
      </p:sp>
      <p:sp>
        <p:nvSpPr>
          <p:cNvPr id="419842" name="Rectangle 2"/>
          <p:cNvSpPr>
            <a:spLocks noGrp="1" noChangeArrowheads="1"/>
          </p:cNvSpPr>
          <p:nvPr>
            <p:ph type="title"/>
          </p:nvPr>
        </p:nvSpPr>
        <p:spPr>
          <a:xfrm>
            <a:off x="304800" y="228600"/>
            <a:ext cx="8153400" cy="990600"/>
          </a:xfrm>
        </p:spPr>
        <p:txBody>
          <a:bodyPr>
            <a:normAutofit/>
          </a:bodyPr>
          <a:lstStyle/>
          <a:p>
            <a:r>
              <a:rPr lang="en-US" altLang="ja-JP" sz="3600" dirty="0">
                <a:latin typeface="Times New Roman" pitchFamily="18" charset="0"/>
                <a:cs typeface="Times New Roman" pitchFamily="18" charset="0"/>
              </a:rPr>
              <a:t>Quorum-Based Protocols</a:t>
            </a:r>
          </a:p>
        </p:txBody>
      </p:sp>
      <p:grpSp>
        <p:nvGrpSpPr>
          <p:cNvPr id="2" name="Group 54"/>
          <p:cNvGrpSpPr>
            <a:grpSpLocks/>
          </p:cNvGrpSpPr>
          <p:nvPr/>
        </p:nvGrpSpPr>
        <p:grpSpPr bwMode="auto">
          <a:xfrm>
            <a:off x="133350" y="2582863"/>
            <a:ext cx="4697413" cy="3376612"/>
            <a:chOff x="50" y="1367"/>
            <a:chExt cx="3907" cy="2635"/>
          </a:xfrm>
        </p:grpSpPr>
        <p:sp>
          <p:nvSpPr>
            <p:cNvPr id="419845" name="Oval 5"/>
            <p:cNvSpPr>
              <a:spLocks noChangeArrowheads="1"/>
            </p:cNvSpPr>
            <p:nvPr/>
          </p:nvSpPr>
          <p:spPr bwMode="auto">
            <a:xfrm>
              <a:off x="50" y="1851"/>
              <a:ext cx="451" cy="46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19846" name="Oval 6"/>
            <p:cNvSpPr>
              <a:spLocks noChangeArrowheads="1"/>
            </p:cNvSpPr>
            <p:nvPr/>
          </p:nvSpPr>
          <p:spPr bwMode="auto">
            <a:xfrm>
              <a:off x="1586" y="1649"/>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47" name="Oval 7"/>
            <p:cNvSpPr>
              <a:spLocks noChangeArrowheads="1"/>
            </p:cNvSpPr>
            <p:nvPr/>
          </p:nvSpPr>
          <p:spPr bwMode="auto">
            <a:xfrm>
              <a:off x="1569" y="2378"/>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49" name="Rectangle 9"/>
            <p:cNvSpPr>
              <a:spLocks noChangeArrowheads="1"/>
            </p:cNvSpPr>
            <p:nvPr/>
          </p:nvSpPr>
          <p:spPr bwMode="auto">
            <a:xfrm>
              <a:off x="841" y="1908"/>
              <a:ext cx="350" cy="384"/>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19856" name="Line 16"/>
            <p:cNvSpPr>
              <a:spLocks noChangeShapeType="1"/>
            </p:cNvSpPr>
            <p:nvPr/>
          </p:nvSpPr>
          <p:spPr bwMode="auto">
            <a:xfrm flipH="1">
              <a:off x="474" y="1988"/>
              <a:ext cx="362" cy="0"/>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19859" name="Oval 19"/>
            <p:cNvSpPr>
              <a:spLocks noChangeArrowheads="1"/>
            </p:cNvSpPr>
            <p:nvPr/>
          </p:nvSpPr>
          <p:spPr bwMode="auto">
            <a:xfrm>
              <a:off x="90" y="2772"/>
              <a:ext cx="451" cy="463"/>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ja-JP"/>
                <a:t>Client</a:t>
              </a:r>
            </a:p>
          </p:txBody>
        </p:sp>
        <p:sp>
          <p:nvSpPr>
            <p:cNvPr id="419860" name="Oval 20"/>
            <p:cNvSpPr>
              <a:spLocks noChangeArrowheads="1"/>
            </p:cNvSpPr>
            <p:nvPr/>
          </p:nvSpPr>
          <p:spPr bwMode="auto">
            <a:xfrm>
              <a:off x="2435" y="3117"/>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61" name="Rectangle 21"/>
            <p:cNvSpPr>
              <a:spLocks noChangeArrowheads="1"/>
            </p:cNvSpPr>
            <p:nvPr/>
          </p:nvSpPr>
          <p:spPr bwMode="auto">
            <a:xfrm>
              <a:off x="847" y="2817"/>
              <a:ext cx="350" cy="384"/>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1400"/>
                <a:t>Front</a:t>
              </a:r>
            </a:p>
            <a:p>
              <a:pPr algn="ctr"/>
              <a:r>
                <a:rPr lang="en-US" altLang="ja-JP" sz="1400"/>
                <a:t>End</a:t>
              </a:r>
            </a:p>
          </p:txBody>
        </p:sp>
        <p:sp>
          <p:nvSpPr>
            <p:cNvPr id="419863" name="Line 23"/>
            <p:cNvSpPr>
              <a:spLocks noChangeShapeType="1"/>
            </p:cNvSpPr>
            <p:nvPr/>
          </p:nvSpPr>
          <p:spPr bwMode="auto">
            <a:xfrm>
              <a:off x="535" y="2981"/>
              <a:ext cx="339" cy="0"/>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19869" name="Oval 29"/>
            <p:cNvSpPr>
              <a:spLocks noChangeArrowheads="1"/>
            </p:cNvSpPr>
            <p:nvPr/>
          </p:nvSpPr>
          <p:spPr bwMode="auto">
            <a:xfrm>
              <a:off x="2428" y="2389"/>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70" name="Oval 30"/>
            <p:cNvSpPr>
              <a:spLocks noChangeArrowheads="1"/>
            </p:cNvSpPr>
            <p:nvPr/>
          </p:nvSpPr>
          <p:spPr bwMode="auto">
            <a:xfrm>
              <a:off x="2432" y="1648"/>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71" name="Oval 31"/>
            <p:cNvSpPr>
              <a:spLocks noChangeArrowheads="1"/>
            </p:cNvSpPr>
            <p:nvPr/>
          </p:nvSpPr>
          <p:spPr bwMode="auto">
            <a:xfrm>
              <a:off x="3253" y="2367"/>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72" name="Oval 32"/>
            <p:cNvSpPr>
              <a:spLocks noChangeArrowheads="1"/>
            </p:cNvSpPr>
            <p:nvPr/>
          </p:nvSpPr>
          <p:spPr bwMode="auto">
            <a:xfrm>
              <a:off x="3269" y="3116"/>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73" name="Oval 33"/>
            <p:cNvSpPr>
              <a:spLocks noChangeArrowheads="1"/>
            </p:cNvSpPr>
            <p:nvPr/>
          </p:nvSpPr>
          <p:spPr bwMode="auto">
            <a:xfrm>
              <a:off x="3241" y="1644"/>
              <a:ext cx="451" cy="463"/>
            </a:xfrm>
            <a:prstGeom prst="ellipse">
              <a:avLst/>
            </a:prstGeom>
            <a:solidFill>
              <a:srgbClr val="9999FF"/>
            </a:solidFill>
            <a:ln w="9525">
              <a:solidFill>
                <a:schemeClr val="tx1"/>
              </a:solidFill>
              <a:miter lim="800000"/>
              <a:headEnd/>
              <a:tailEnd/>
            </a:ln>
            <a:effectLst/>
          </p:spPr>
          <p:txBody>
            <a:bodyPr wrap="none" anchor="ctr"/>
            <a:lstStyle/>
            <a:p>
              <a:pPr algn="ctr"/>
              <a:r>
                <a:rPr lang="en-US" altLang="ja-JP" sz="1400"/>
                <a:t>Replica</a:t>
              </a:r>
            </a:p>
            <a:p>
              <a:pPr algn="ctr"/>
              <a:r>
                <a:rPr lang="en-US" altLang="ja-JP" sz="1400"/>
                <a:t>Manger</a:t>
              </a:r>
            </a:p>
          </p:txBody>
        </p:sp>
        <p:sp>
          <p:nvSpPr>
            <p:cNvPr id="419878" name="Freeform 38"/>
            <p:cNvSpPr>
              <a:spLocks/>
            </p:cNvSpPr>
            <p:nvPr/>
          </p:nvSpPr>
          <p:spPr bwMode="auto">
            <a:xfrm>
              <a:off x="1367" y="1422"/>
              <a:ext cx="1821" cy="1612"/>
            </a:xfrm>
            <a:custGeom>
              <a:avLst/>
              <a:gdLst/>
              <a:ahLst/>
              <a:cxnLst>
                <a:cxn ang="0">
                  <a:pos x="926" y="46"/>
                </a:cxn>
                <a:cxn ang="0">
                  <a:pos x="395" y="58"/>
                </a:cxn>
                <a:cxn ang="0">
                  <a:pos x="90" y="396"/>
                </a:cxn>
                <a:cxn ang="0">
                  <a:pos x="33" y="1063"/>
                </a:cxn>
                <a:cxn ang="0">
                  <a:pos x="237" y="1503"/>
                </a:cxn>
                <a:cxn ang="0">
                  <a:pos x="1457" y="1526"/>
                </a:cxn>
                <a:cxn ang="0">
                  <a:pos x="1750" y="984"/>
                </a:cxn>
                <a:cxn ang="0">
                  <a:pos x="1682" y="204"/>
                </a:cxn>
                <a:cxn ang="0">
                  <a:pos x="926" y="46"/>
                </a:cxn>
              </a:cxnLst>
              <a:rect l="0" t="0" r="r" b="b"/>
              <a:pathLst>
                <a:path w="1821" h="1612">
                  <a:moveTo>
                    <a:pt x="926" y="46"/>
                  </a:moveTo>
                  <a:cubicBezTo>
                    <a:pt x="712" y="22"/>
                    <a:pt x="534" y="0"/>
                    <a:pt x="395" y="58"/>
                  </a:cubicBezTo>
                  <a:cubicBezTo>
                    <a:pt x="256" y="116"/>
                    <a:pt x="150" y="229"/>
                    <a:pt x="90" y="396"/>
                  </a:cubicBezTo>
                  <a:cubicBezTo>
                    <a:pt x="30" y="563"/>
                    <a:pt x="9" y="878"/>
                    <a:pt x="33" y="1063"/>
                  </a:cubicBezTo>
                  <a:cubicBezTo>
                    <a:pt x="57" y="1248"/>
                    <a:pt x="0" y="1426"/>
                    <a:pt x="237" y="1503"/>
                  </a:cubicBezTo>
                  <a:cubicBezTo>
                    <a:pt x="474" y="1580"/>
                    <a:pt x="1205" y="1612"/>
                    <a:pt x="1457" y="1526"/>
                  </a:cubicBezTo>
                  <a:cubicBezTo>
                    <a:pt x="1709" y="1440"/>
                    <a:pt x="1713" y="1204"/>
                    <a:pt x="1750" y="984"/>
                  </a:cubicBezTo>
                  <a:cubicBezTo>
                    <a:pt x="1787" y="764"/>
                    <a:pt x="1821" y="356"/>
                    <a:pt x="1682" y="204"/>
                  </a:cubicBezTo>
                  <a:cubicBezTo>
                    <a:pt x="1543" y="52"/>
                    <a:pt x="1140" y="70"/>
                    <a:pt x="926" y="46"/>
                  </a:cubicBezTo>
                  <a:close/>
                </a:path>
              </a:pathLst>
            </a:custGeom>
            <a:noFill/>
            <a:ln w="9525" cap="flat" cmpd="sng">
              <a:solidFill>
                <a:schemeClr val="tx1"/>
              </a:solidFill>
              <a:prstDash val="dash"/>
              <a:miter lim="800000"/>
              <a:headEnd type="none" w="med" len="med"/>
              <a:tailEnd type="none" w="med" len="med"/>
            </a:ln>
            <a:effectLst/>
          </p:spPr>
          <p:txBody>
            <a:bodyPr wrap="none"/>
            <a:lstStyle/>
            <a:p>
              <a:endParaRPr lang="en-US"/>
            </a:p>
          </p:txBody>
        </p:sp>
        <p:sp>
          <p:nvSpPr>
            <p:cNvPr id="419879" name="Freeform 39"/>
            <p:cNvSpPr>
              <a:spLocks/>
            </p:cNvSpPr>
            <p:nvPr/>
          </p:nvSpPr>
          <p:spPr bwMode="auto">
            <a:xfrm>
              <a:off x="2198" y="1367"/>
              <a:ext cx="1759" cy="2635"/>
            </a:xfrm>
            <a:custGeom>
              <a:avLst/>
              <a:gdLst/>
              <a:ahLst/>
              <a:cxnLst>
                <a:cxn ang="0">
                  <a:pos x="1394" y="124"/>
                </a:cxn>
                <a:cxn ang="0">
                  <a:pos x="863" y="395"/>
                </a:cxn>
                <a:cxn ang="0">
                  <a:pos x="738" y="858"/>
                </a:cxn>
                <a:cxn ang="0">
                  <a:pos x="377" y="914"/>
                </a:cxn>
                <a:cxn ang="0">
                  <a:pos x="174" y="1061"/>
                </a:cxn>
                <a:cxn ang="0">
                  <a:pos x="72" y="1423"/>
                </a:cxn>
                <a:cxn ang="0">
                  <a:pos x="83" y="2145"/>
                </a:cxn>
                <a:cxn ang="0">
                  <a:pos x="569" y="2417"/>
                </a:cxn>
                <a:cxn ang="0">
                  <a:pos x="1574" y="2292"/>
                </a:cxn>
                <a:cxn ang="0">
                  <a:pos x="1676" y="361"/>
                </a:cxn>
                <a:cxn ang="0">
                  <a:pos x="1394" y="124"/>
                </a:cxn>
              </a:cxnLst>
              <a:rect l="0" t="0" r="r" b="b"/>
              <a:pathLst>
                <a:path w="1759" h="2635">
                  <a:moveTo>
                    <a:pt x="1394" y="124"/>
                  </a:moveTo>
                  <a:cubicBezTo>
                    <a:pt x="1259" y="130"/>
                    <a:pt x="972" y="273"/>
                    <a:pt x="863" y="395"/>
                  </a:cubicBezTo>
                  <a:cubicBezTo>
                    <a:pt x="754" y="517"/>
                    <a:pt x="819" y="772"/>
                    <a:pt x="738" y="858"/>
                  </a:cubicBezTo>
                  <a:cubicBezTo>
                    <a:pt x="657" y="944"/>
                    <a:pt x="471" y="880"/>
                    <a:pt x="377" y="914"/>
                  </a:cubicBezTo>
                  <a:cubicBezTo>
                    <a:pt x="283" y="948"/>
                    <a:pt x="225" y="976"/>
                    <a:pt x="174" y="1061"/>
                  </a:cubicBezTo>
                  <a:cubicBezTo>
                    <a:pt x="123" y="1146"/>
                    <a:pt x="87" y="1242"/>
                    <a:pt x="72" y="1423"/>
                  </a:cubicBezTo>
                  <a:cubicBezTo>
                    <a:pt x="57" y="1604"/>
                    <a:pt x="0" y="1979"/>
                    <a:pt x="83" y="2145"/>
                  </a:cubicBezTo>
                  <a:cubicBezTo>
                    <a:pt x="166" y="2311"/>
                    <a:pt x="321" y="2393"/>
                    <a:pt x="569" y="2417"/>
                  </a:cubicBezTo>
                  <a:cubicBezTo>
                    <a:pt x="817" y="2441"/>
                    <a:pt x="1389" y="2635"/>
                    <a:pt x="1574" y="2292"/>
                  </a:cubicBezTo>
                  <a:cubicBezTo>
                    <a:pt x="1759" y="1949"/>
                    <a:pt x="1706" y="722"/>
                    <a:pt x="1676" y="361"/>
                  </a:cubicBezTo>
                  <a:cubicBezTo>
                    <a:pt x="1646" y="0"/>
                    <a:pt x="1529" y="118"/>
                    <a:pt x="1394" y="124"/>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419880" name="Text Box 40"/>
            <p:cNvSpPr txBox="1">
              <a:spLocks noChangeArrowheads="1"/>
            </p:cNvSpPr>
            <p:nvPr/>
          </p:nvSpPr>
          <p:spPr bwMode="auto">
            <a:xfrm>
              <a:off x="1737" y="1445"/>
              <a:ext cx="1158" cy="263"/>
            </a:xfrm>
            <a:prstGeom prst="rect">
              <a:avLst/>
            </a:prstGeom>
            <a:noFill/>
            <a:ln w="9525">
              <a:noFill/>
              <a:miter lim="800000"/>
              <a:headEnd/>
              <a:tailEnd/>
            </a:ln>
            <a:effectLst/>
          </p:spPr>
          <p:txBody>
            <a:bodyPr wrap="none">
              <a:spAutoFit/>
            </a:bodyPr>
            <a:lstStyle/>
            <a:p>
              <a:r>
                <a:rPr lang="en-US" altLang="ja-JP"/>
                <a:t>Read quorum</a:t>
              </a:r>
            </a:p>
          </p:txBody>
        </p:sp>
        <p:sp>
          <p:nvSpPr>
            <p:cNvPr id="419881" name="Text Box 41"/>
            <p:cNvSpPr txBox="1">
              <a:spLocks noChangeArrowheads="1"/>
            </p:cNvSpPr>
            <p:nvPr/>
          </p:nvSpPr>
          <p:spPr bwMode="auto">
            <a:xfrm>
              <a:off x="2682" y="3598"/>
              <a:ext cx="1179" cy="263"/>
            </a:xfrm>
            <a:prstGeom prst="rect">
              <a:avLst/>
            </a:prstGeom>
            <a:noFill/>
            <a:ln w="9525">
              <a:noFill/>
              <a:miter lim="800000"/>
              <a:headEnd/>
              <a:tailEnd/>
            </a:ln>
            <a:effectLst/>
          </p:spPr>
          <p:txBody>
            <a:bodyPr wrap="none">
              <a:spAutoFit/>
            </a:bodyPr>
            <a:lstStyle/>
            <a:p>
              <a:r>
                <a:rPr lang="en-US" altLang="ja-JP"/>
                <a:t>Write quorum</a:t>
              </a:r>
            </a:p>
          </p:txBody>
        </p:sp>
        <p:sp>
          <p:nvSpPr>
            <p:cNvPr id="419882" name="Line 42"/>
            <p:cNvSpPr>
              <a:spLocks noChangeShapeType="1"/>
            </p:cNvSpPr>
            <p:nvPr/>
          </p:nvSpPr>
          <p:spPr bwMode="auto">
            <a:xfrm flipH="1">
              <a:off x="1146" y="1914"/>
              <a:ext cx="430" cy="102"/>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19883" name="Line 43"/>
            <p:cNvSpPr>
              <a:spLocks noChangeShapeType="1"/>
            </p:cNvSpPr>
            <p:nvPr/>
          </p:nvSpPr>
          <p:spPr bwMode="auto">
            <a:xfrm flipH="1">
              <a:off x="1208" y="1920"/>
              <a:ext cx="1210" cy="147"/>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19884" name="Line 44"/>
            <p:cNvSpPr>
              <a:spLocks noChangeShapeType="1"/>
            </p:cNvSpPr>
            <p:nvPr/>
          </p:nvSpPr>
          <p:spPr bwMode="auto">
            <a:xfrm flipH="1" flipV="1">
              <a:off x="1169" y="2130"/>
              <a:ext cx="1266" cy="428"/>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19885" name="Line 45"/>
            <p:cNvSpPr>
              <a:spLocks noChangeShapeType="1"/>
            </p:cNvSpPr>
            <p:nvPr/>
          </p:nvSpPr>
          <p:spPr bwMode="auto">
            <a:xfrm flipH="1" flipV="1">
              <a:off x="1164" y="2270"/>
              <a:ext cx="418" cy="271"/>
            </a:xfrm>
            <a:prstGeom prst="line">
              <a:avLst/>
            </a:prstGeom>
            <a:noFill/>
            <a:ln w="9525">
              <a:solidFill>
                <a:schemeClr val="folHlink"/>
              </a:solidFill>
              <a:miter lim="800000"/>
              <a:headEnd/>
              <a:tailEnd type="triangle" w="lg" len="med"/>
            </a:ln>
            <a:effectLst/>
          </p:spPr>
          <p:txBody>
            <a:bodyPr wrap="none"/>
            <a:lstStyle/>
            <a:p>
              <a:endParaRPr lang="en-US"/>
            </a:p>
          </p:txBody>
        </p:sp>
        <p:sp>
          <p:nvSpPr>
            <p:cNvPr id="419886" name="Line 46"/>
            <p:cNvSpPr>
              <a:spLocks noChangeShapeType="1"/>
            </p:cNvSpPr>
            <p:nvPr/>
          </p:nvSpPr>
          <p:spPr bwMode="auto">
            <a:xfrm>
              <a:off x="1219" y="3043"/>
              <a:ext cx="1220" cy="283"/>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19887" name="Line 47"/>
            <p:cNvSpPr>
              <a:spLocks noChangeShapeType="1"/>
            </p:cNvSpPr>
            <p:nvPr/>
          </p:nvSpPr>
          <p:spPr bwMode="auto">
            <a:xfrm flipV="1">
              <a:off x="1202" y="2688"/>
              <a:ext cx="2078" cy="316"/>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19888" name="Line 48"/>
            <p:cNvSpPr>
              <a:spLocks noChangeShapeType="1"/>
            </p:cNvSpPr>
            <p:nvPr/>
          </p:nvSpPr>
          <p:spPr bwMode="auto">
            <a:xfrm flipV="1">
              <a:off x="1196" y="1937"/>
              <a:ext cx="2079" cy="1017"/>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19889" name="Line 49"/>
            <p:cNvSpPr>
              <a:spLocks noChangeShapeType="1"/>
            </p:cNvSpPr>
            <p:nvPr/>
          </p:nvSpPr>
          <p:spPr bwMode="auto">
            <a:xfrm flipV="1">
              <a:off x="1191" y="2677"/>
              <a:ext cx="1265" cy="293"/>
            </a:xfrm>
            <a:prstGeom prst="line">
              <a:avLst/>
            </a:prstGeom>
            <a:noFill/>
            <a:ln w="9525">
              <a:solidFill>
                <a:schemeClr val="tx1"/>
              </a:solidFill>
              <a:miter lim="800000"/>
              <a:headEnd type="none" w="lg" len="med"/>
              <a:tailEnd type="triangle" w="lg" len="med"/>
            </a:ln>
            <a:effectLst/>
          </p:spPr>
          <p:txBody>
            <a:bodyPr wrap="none"/>
            <a:lstStyle/>
            <a:p>
              <a:endParaRPr lang="en-US"/>
            </a:p>
          </p:txBody>
        </p:sp>
        <p:sp>
          <p:nvSpPr>
            <p:cNvPr id="419890" name="Line 50"/>
            <p:cNvSpPr>
              <a:spLocks noChangeShapeType="1"/>
            </p:cNvSpPr>
            <p:nvPr/>
          </p:nvSpPr>
          <p:spPr bwMode="auto">
            <a:xfrm>
              <a:off x="1191" y="3026"/>
              <a:ext cx="2078" cy="317"/>
            </a:xfrm>
            <a:prstGeom prst="line">
              <a:avLst/>
            </a:prstGeom>
            <a:noFill/>
            <a:ln w="9525">
              <a:solidFill>
                <a:schemeClr val="tx1"/>
              </a:solidFill>
              <a:miter lim="800000"/>
              <a:headEnd type="none" w="lg" len="med"/>
              <a:tailEnd type="triangle" w="lg" len="med"/>
            </a:ln>
            <a:effectLst/>
          </p:spPr>
          <p:txBody>
            <a:bodyPr wrap="none"/>
            <a:lstStyle/>
            <a:p>
              <a:endParaRPr lang="en-US"/>
            </a:p>
          </p:txBody>
        </p:sp>
      </p:grpSp>
      <p:sp>
        <p:nvSpPr>
          <p:cNvPr id="419891" name="Text Box 51"/>
          <p:cNvSpPr txBox="1">
            <a:spLocks noChangeArrowheads="1"/>
          </p:cNvSpPr>
          <p:nvPr/>
        </p:nvSpPr>
        <p:spPr bwMode="auto">
          <a:xfrm>
            <a:off x="304800" y="1676400"/>
            <a:ext cx="5471370" cy="369332"/>
          </a:xfrm>
          <a:prstGeom prst="rect">
            <a:avLst/>
          </a:prstGeom>
          <a:noFill/>
          <a:ln w="9525">
            <a:noFill/>
            <a:miter lim="800000"/>
            <a:headEnd/>
            <a:tailEnd/>
          </a:ln>
          <a:effectLst/>
        </p:spPr>
        <p:txBody>
          <a:bodyPr wrap="none">
            <a:spAutoFit/>
          </a:bodyPr>
          <a:lstStyle/>
          <a:p>
            <a:pPr algn="ctr"/>
            <a:r>
              <a:rPr lang="en-US" altLang="ja-JP" dirty="0">
                <a:latin typeface="Times New Roman" pitchFamily="18" charset="0"/>
                <a:cs typeface="Times New Roman" pitchFamily="18" charset="0"/>
              </a:rPr>
              <a:t>#replicas in read quorum + #replicas in write quorum &gt; n</a:t>
            </a:r>
          </a:p>
        </p:txBody>
      </p:sp>
      <p:sp>
        <p:nvSpPr>
          <p:cNvPr id="419893" name="Rectangle 53"/>
          <p:cNvSpPr>
            <a:spLocks noGrp="1" noChangeArrowheads="1"/>
          </p:cNvSpPr>
          <p:nvPr>
            <p:ph type="body" idx="1"/>
          </p:nvPr>
        </p:nvSpPr>
        <p:spPr>
          <a:xfrm>
            <a:off x="4794250" y="2251075"/>
            <a:ext cx="4257675" cy="4329113"/>
          </a:xfrm>
          <a:noFill/>
          <a:ln/>
        </p:spPr>
        <p:txBody>
          <a:bodyPr>
            <a:normAutofit/>
          </a:bodyPr>
          <a:lstStyle/>
          <a:p>
            <a:pPr>
              <a:lnSpc>
                <a:spcPct val="85000"/>
              </a:lnSpc>
            </a:pPr>
            <a:r>
              <a:rPr lang="en-US" altLang="ja-JP" sz="1600" dirty="0">
                <a:latin typeface="Times New Roman" pitchFamily="18" charset="0"/>
                <a:cs typeface="Times New Roman" pitchFamily="18" charset="0"/>
              </a:rPr>
              <a:t>Read</a:t>
            </a:r>
          </a:p>
          <a:p>
            <a:pPr lvl="1">
              <a:lnSpc>
                <a:spcPct val="85000"/>
              </a:lnSpc>
            </a:pPr>
            <a:r>
              <a:rPr lang="en-US" altLang="ja-JP" sz="1600" dirty="0">
                <a:latin typeface="Times New Roman" pitchFamily="18" charset="0"/>
                <a:cs typeface="Times New Roman" pitchFamily="18" charset="0"/>
              </a:rPr>
              <a:t>Retrieve the read quorum</a:t>
            </a:r>
          </a:p>
          <a:p>
            <a:pPr lvl="1">
              <a:lnSpc>
                <a:spcPct val="85000"/>
              </a:lnSpc>
            </a:pPr>
            <a:r>
              <a:rPr lang="en-US" altLang="ja-JP" sz="1600" dirty="0">
                <a:latin typeface="Times New Roman" pitchFamily="18" charset="0"/>
                <a:cs typeface="Times New Roman" pitchFamily="18" charset="0"/>
              </a:rPr>
              <a:t>Select the one with the latest version.</a:t>
            </a:r>
          </a:p>
          <a:p>
            <a:pPr lvl="1">
              <a:lnSpc>
                <a:spcPct val="85000"/>
              </a:lnSpc>
            </a:pPr>
            <a:r>
              <a:rPr lang="en-US" altLang="ja-JP" sz="1600" dirty="0">
                <a:latin typeface="Times New Roman" pitchFamily="18" charset="0"/>
                <a:cs typeface="Times New Roman" pitchFamily="18" charset="0"/>
              </a:rPr>
              <a:t>Perform a read on it</a:t>
            </a:r>
          </a:p>
          <a:p>
            <a:pPr>
              <a:lnSpc>
                <a:spcPct val="85000"/>
              </a:lnSpc>
            </a:pPr>
            <a:r>
              <a:rPr lang="en-US" altLang="ja-JP" sz="1600" dirty="0">
                <a:latin typeface="Times New Roman" pitchFamily="18" charset="0"/>
                <a:cs typeface="Times New Roman" pitchFamily="18" charset="0"/>
              </a:rPr>
              <a:t>Write</a:t>
            </a:r>
          </a:p>
          <a:p>
            <a:pPr lvl="1">
              <a:lnSpc>
                <a:spcPct val="85000"/>
              </a:lnSpc>
            </a:pPr>
            <a:r>
              <a:rPr lang="en-US" altLang="ja-JP" sz="1600" dirty="0">
                <a:latin typeface="Times New Roman" pitchFamily="18" charset="0"/>
                <a:cs typeface="Times New Roman" pitchFamily="18" charset="0"/>
              </a:rPr>
              <a:t>Retrieve the write quorum.</a:t>
            </a:r>
          </a:p>
          <a:p>
            <a:pPr lvl="1">
              <a:lnSpc>
                <a:spcPct val="85000"/>
              </a:lnSpc>
            </a:pPr>
            <a:r>
              <a:rPr lang="en-US" altLang="ja-JP" sz="1600" dirty="0">
                <a:latin typeface="Times New Roman" pitchFamily="18" charset="0"/>
                <a:cs typeface="Times New Roman" pitchFamily="18" charset="0"/>
              </a:rPr>
              <a:t>Find the latest version and increment it.</a:t>
            </a:r>
          </a:p>
          <a:p>
            <a:pPr lvl="1">
              <a:lnSpc>
                <a:spcPct val="85000"/>
              </a:lnSpc>
            </a:pPr>
            <a:r>
              <a:rPr lang="en-US" altLang="ja-JP" sz="1600" dirty="0">
                <a:latin typeface="Times New Roman" pitchFamily="18" charset="0"/>
                <a:cs typeface="Times New Roman" pitchFamily="18" charset="0"/>
              </a:rPr>
              <a:t>Perform a write on the entire write quorum.</a:t>
            </a:r>
          </a:p>
          <a:p>
            <a:pPr>
              <a:lnSpc>
                <a:spcPct val="85000"/>
              </a:lnSpc>
            </a:pPr>
            <a:r>
              <a:rPr lang="en-US" altLang="ja-JP" sz="1600" dirty="0">
                <a:latin typeface="Times New Roman" pitchFamily="18" charset="0"/>
                <a:cs typeface="Times New Roman" pitchFamily="18" charset="0"/>
              </a:rPr>
              <a:t>If a sufficient number of replicas from read/write quorum, the operation must be aborted. </a:t>
            </a:r>
          </a:p>
        </p:txBody>
      </p:sp>
      <p:sp>
        <p:nvSpPr>
          <p:cNvPr id="419895" name="Text Box 55"/>
          <p:cNvSpPr txBox="1">
            <a:spLocks noChangeArrowheads="1"/>
          </p:cNvSpPr>
          <p:nvPr/>
        </p:nvSpPr>
        <p:spPr bwMode="auto">
          <a:xfrm>
            <a:off x="609600" y="6248400"/>
            <a:ext cx="3130985" cy="369332"/>
          </a:xfrm>
          <a:prstGeom prst="rect">
            <a:avLst/>
          </a:prstGeom>
          <a:noFill/>
          <a:ln w="9525">
            <a:noFill/>
            <a:miter lim="800000"/>
            <a:headEnd/>
            <a:tailEnd/>
          </a:ln>
          <a:effectLst/>
        </p:spPr>
        <p:txBody>
          <a:bodyPr wrap="none">
            <a:spAutoFit/>
          </a:bodyPr>
          <a:lstStyle/>
          <a:p>
            <a:r>
              <a:rPr lang="en-US" altLang="ja-JP" dirty="0">
                <a:latin typeface="Times New Roman" pitchFamily="18" charset="0"/>
                <a:cs typeface="Times New Roman" pitchFamily="18" charset="0"/>
              </a:rPr>
              <a:t>Read-any-write-all: r = 1, w = 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dirty="0" smtClean="0"/>
              <a:t> </a:t>
            </a:r>
            <a:r>
              <a:rPr lang="en-US" sz="4000" dirty="0" smtClean="0">
                <a:latin typeface="Times New Roman" pitchFamily="18" charset="0"/>
                <a:cs typeface="Times New Roman" pitchFamily="18" charset="0"/>
              </a:rPr>
              <a:t>Desirable features of a distributed file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600200"/>
            <a:ext cx="8461248" cy="5257800"/>
          </a:xfrm>
        </p:spPr>
        <p:txBody>
          <a:bodyPr>
            <a:normAutofit fontScale="62500" lnSpcReduction="20000"/>
          </a:bodyPr>
          <a:lstStyle/>
          <a:p>
            <a:pPr>
              <a:buNone/>
            </a:pPr>
            <a:r>
              <a:rPr lang="en-US" sz="3800" dirty="0" smtClean="0">
                <a:latin typeface="Times New Roman" pitchFamily="18" charset="0"/>
                <a:cs typeface="Times New Roman" pitchFamily="18" charset="0"/>
              </a:rPr>
              <a:t>1.     Transparency:</a:t>
            </a:r>
          </a:p>
          <a:p>
            <a:pPr>
              <a:buNone/>
            </a:pP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Structure transparency</a:t>
            </a:r>
          </a:p>
          <a:p>
            <a:pPr>
              <a:buNone/>
            </a:pPr>
            <a:r>
              <a:rPr lang="en-US" dirty="0" smtClean="0">
                <a:latin typeface="Times New Roman" pitchFamily="18" charset="0"/>
                <a:cs typeface="Times New Roman" pitchFamily="18" charset="0"/>
              </a:rPr>
              <a:t>Clients should not know the number or locations of file servers and the storage devices. Note: multiple file servers provided for performance, scalability, and reliability.</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ii)     </a:t>
            </a:r>
            <a:r>
              <a:rPr lang="en-US" dirty="0" smtClean="0">
                <a:solidFill>
                  <a:srgbClr val="FF0000"/>
                </a:solidFill>
                <a:latin typeface="Times New Roman" pitchFamily="18" charset="0"/>
                <a:cs typeface="Times New Roman" pitchFamily="18" charset="0"/>
              </a:rPr>
              <a:t>Access transparency</a:t>
            </a:r>
          </a:p>
          <a:p>
            <a:pPr>
              <a:buNone/>
            </a:pPr>
            <a:r>
              <a:rPr lang="en-US" dirty="0" smtClean="0">
                <a:latin typeface="Times New Roman" pitchFamily="18" charset="0"/>
                <a:cs typeface="Times New Roman" pitchFamily="18" charset="0"/>
              </a:rPr>
              <a:t>Both local and remote files should be accessible in the same way. The file system should automatically locate an accessed file and transport it to the clients site.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iii)      </a:t>
            </a:r>
            <a:r>
              <a:rPr lang="en-US" dirty="0" smtClean="0">
                <a:solidFill>
                  <a:srgbClr val="FF0000"/>
                </a:solidFill>
                <a:latin typeface="Times New Roman" pitchFamily="18" charset="0"/>
                <a:cs typeface="Times New Roman" pitchFamily="18" charset="0"/>
              </a:rPr>
              <a:t>Naming transparency</a:t>
            </a:r>
          </a:p>
          <a:p>
            <a:pPr>
              <a:buNone/>
            </a:pPr>
            <a:r>
              <a:rPr lang="en-US" dirty="0" smtClean="0">
                <a:latin typeface="Times New Roman" pitchFamily="18" charset="0"/>
                <a:cs typeface="Times New Roman" pitchFamily="18" charset="0"/>
              </a:rPr>
              <a:t>The name of the file should give no hint as to the location of the file. The name of the file must not be changed when moving from one node to another.</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iv)      </a:t>
            </a:r>
            <a:r>
              <a:rPr lang="en-US" dirty="0" smtClean="0">
                <a:solidFill>
                  <a:srgbClr val="FF0000"/>
                </a:solidFill>
                <a:latin typeface="Times New Roman" pitchFamily="18" charset="0"/>
                <a:cs typeface="Times New Roman" pitchFamily="18" charset="0"/>
              </a:rPr>
              <a:t> Replication transparency</a:t>
            </a:r>
          </a:p>
          <a:p>
            <a:pPr>
              <a:buNone/>
            </a:pPr>
            <a:r>
              <a:rPr lang="en-US" dirty="0" smtClean="0">
                <a:latin typeface="Times New Roman" pitchFamily="18" charset="0"/>
                <a:cs typeface="Times New Roman" pitchFamily="18" charset="0"/>
              </a:rPr>
              <a:t>If a file is replicated on multiple nodes, both the existence of multiple copies and their locations should be hidden from the clients.</a:t>
            </a:r>
          </a:p>
          <a:p>
            <a:pPr>
              <a:buNone/>
            </a:pPr>
            <a:r>
              <a:rPr lang="en-US"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990600"/>
          </a:xfrm>
        </p:spPr>
        <p:txBody>
          <a:bodyPr>
            <a:normAutofit/>
          </a:bodyPr>
          <a:lstStyle/>
          <a:p>
            <a:r>
              <a:rPr lang="en-US" sz="3600" dirty="0" smtClean="0">
                <a:latin typeface="Times New Roman" pitchFamily="18" charset="0"/>
                <a:cs typeface="Times New Roman" pitchFamily="18" charset="0"/>
              </a:rPr>
              <a:t>Continued..</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600200"/>
            <a:ext cx="8537448" cy="5105400"/>
          </a:xfrm>
        </p:spPr>
        <p:txBody>
          <a:bodyPr>
            <a:normAutofit/>
          </a:bodyPr>
          <a:lstStyle/>
          <a:p>
            <a:pPr>
              <a:buNone/>
            </a:pPr>
            <a:r>
              <a:rPr lang="en-US" sz="2400" dirty="0" smtClean="0">
                <a:latin typeface="Times New Roman" pitchFamily="18" charset="0"/>
                <a:cs typeface="Times New Roman" pitchFamily="18" charset="0"/>
              </a:rPr>
              <a:t>2.  </a:t>
            </a:r>
            <a:r>
              <a:rPr lang="en-US" sz="2400" dirty="0" smtClean="0">
                <a:solidFill>
                  <a:srgbClr val="FF0000"/>
                </a:solidFill>
                <a:latin typeface="Times New Roman" pitchFamily="18" charset="0"/>
                <a:cs typeface="Times New Roman" pitchFamily="18" charset="0"/>
              </a:rPr>
              <a:t>User mobility:</a:t>
            </a:r>
          </a:p>
          <a:p>
            <a:pPr>
              <a:buNone/>
            </a:pPr>
            <a:r>
              <a:rPr lang="en-US" sz="2400" dirty="0" smtClean="0">
                <a:latin typeface="Times New Roman" pitchFamily="18" charset="0"/>
                <a:cs typeface="Times New Roman" pitchFamily="18" charset="0"/>
              </a:rPr>
              <a:t>     Automatically bring the users environment (e.g. users home directory) to the node where the user logs in.</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a:t>
            </a:r>
            <a:r>
              <a:rPr lang="en-US" sz="2400" dirty="0" smtClean="0">
                <a:solidFill>
                  <a:srgbClr val="FF0000"/>
                </a:solidFill>
                <a:latin typeface="Times New Roman" pitchFamily="18" charset="0"/>
                <a:cs typeface="Times New Roman" pitchFamily="18" charset="0"/>
              </a:rPr>
              <a:t>Performance:</a:t>
            </a:r>
          </a:p>
          <a:p>
            <a:pPr>
              <a:buNone/>
            </a:pPr>
            <a:r>
              <a:rPr lang="en-US" sz="2400" dirty="0" smtClean="0">
                <a:latin typeface="Times New Roman" pitchFamily="18" charset="0"/>
                <a:cs typeface="Times New Roman" pitchFamily="18" charset="0"/>
              </a:rPr>
              <a:t>     Performance is measured as the average amount of time needed to satisfy client requests. </a:t>
            </a:r>
          </a:p>
          <a:p>
            <a:pPr>
              <a:buNone/>
            </a:pPr>
            <a:r>
              <a:rPr lang="en-US" sz="2400" dirty="0" smtClean="0">
                <a:latin typeface="Times New Roman" pitchFamily="18" charset="0"/>
                <a:cs typeface="Times New Roman" pitchFamily="18" charset="0"/>
              </a:rPr>
              <a:t>    This time includes </a:t>
            </a:r>
            <a:r>
              <a:rPr lang="en-US" sz="2400" dirty="0" smtClean="0">
                <a:solidFill>
                  <a:srgbClr val="FF0000"/>
                </a:solidFill>
                <a:latin typeface="Times New Roman" pitchFamily="18" charset="0"/>
                <a:cs typeface="Times New Roman" pitchFamily="18" charset="0"/>
              </a:rPr>
              <a:t>CPU time + time for accessing secondary storage + network access time</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It is desirable that the performance of a distributed file system be comparable to that of a centralized file system.</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304800" y="1600200"/>
            <a:ext cx="8461248" cy="4876800"/>
          </a:xfrm>
        </p:spPr>
        <p:txBody>
          <a:bodyPr>
            <a:normAutofit fontScale="77500" lnSpcReduction="20000"/>
          </a:bodyPr>
          <a:lstStyle/>
          <a:p>
            <a:pPr>
              <a:buNone/>
            </a:pPr>
            <a:r>
              <a:rPr lang="en-US" dirty="0" smtClean="0">
                <a:latin typeface="Times New Roman" pitchFamily="18" charset="0"/>
                <a:cs typeface="Times New Roman" pitchFamily="18" charset="0"/>
              </a:rPr>
              <a:t>4</a:t>
            </a:r>
            <a:r>
              <a:rPr lang="en-US" dirty="0" smtClean="0">
                <a:solidFill>
                  <a:srgbClr val="FF0000"/>
                </a:solidFill>
                <a:latin typeface="Times New Roman" pitchFamily="18" charset="0"/>
                <a:cs typeface="Times New Roman" pitchFamily="18" charset="0"/>
              </a:rPr>
              <a:t>. Simplicity and ease of use</a:t>
            </a:r>
          </a:p>
          <a:p>
            <a:pPr>
              <a:buNone/>
            </a:pPr>
            <a:r>
              <a:rPr lang="en-US" dirty="0" smtClean="0">
                <a:latin typeface="Times New Roman" pitchFamily="18" charset="0"/>
                <a:cs typeface="Times New Roman" pitchFamily="18" charset="0"/>
              </a:rPr>
              <a:t>User interface to the file system be simple and number of commands should be as small as possible.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5. </a:t>
            </a:r>
            <a:r>
              <a:rPr lang="en-US" dirty="0" smtClean="0">
                <a:solidFill>
                  <a:srgbClr val="FF0000"/>
                </a:solidFill>
                <a:latin typeface="Times New Roman" pitchFamily="18" charset="0"/>
                <a:cs typeface="Times New Roman" pitchFamily="18" charset="0"/>
              </a:rPr>
              <a:t> Scalability</a:t>
            </a:r>
          </a:p>
          <a:p>
            <a:pPr>
              <a:buNone/>
            </a:pPr>
            <a:r>
              <a:rPr lang="en-US" dirty="0" smtClean="0">
                <a:latin typeface="Times New Roman" pitchFamily="18" charset="0"/>
                <a:cs typeface="Times New Roman" pitchFamily="18" charset="0"/>
              </a:rPr>
              <a:t>Growth of nodes and users should not seriously disrupt service.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6.</a:t>
            </a:r>
            <a:r>
              <a:rPr lang="en-US" dirty="0" smtClean="0">
                <a:solidFill>
                  <a:srgbClr val="FF0000"/>
                </a:solidFill>
                <a:latin typeface="Times New Roman" pitchFamily="18" charset="0"/>
                <a:cs typeface="Times New Roman" pitchFamily="18" charset="0"/>
              </a:rPr>
              <a:t>  High availability</a:t>
            </a:r>
          </a:p>
          <a:p>
            <a:pPr>
              <a:buNone/>
            </a:pPr>
            <a:r>
              <a:rPr lang="en-US" dirty="0" smtClean="0">
                <a:latin typeface="Times New Roman" pitchFamily="18" charset="0"/>
                <a:cs typeface="Times New Roman" pitchFamily="18" charset="0"/>
              </a:rPr>
              <a:t>A distributed file system should continue to function in the face of partial failures such as a link failure, a node failure, or a storage device crash.</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 highly reliable and scalable distributed file system should have multiple and independent file servers controlling multiple and independent storage devices.</a:t>
            </a:r>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Continued..</a:t>
            </a:r>
            <a:endParaRPr lang="en-US" sz="3600" dirty="0"/>
          </a:p>
        </p:txBody>
      </p:sp>
      <p:sp>
        <p:nvSpPr>
          <p:cNvPr id="3" name="Content Placeholder 2"/>
          <p:cNvSpPr>
            <a:spLocks noGrp="1"/>
          </p:cNvSpPr>
          <p:nvPr>
            <p:ph sz="quarter" idx="1"/>
          </p:nvPr>
        </p:nvSpPr>
        <p:spPr>
          <a:xfrm>
            <a:off x="152400" y="1447800"/>
            <a:ext cx="8461248" cy="5105400"/>
          </a:xfrm>
        </p:spPr>
        <p:txBody>
          <a:bodyPr>
            <a:noAutofit/>
          </a:bodyPr>
          <a:lstStyle/>
          <a:p>
            <a:pPr>
              <a:buNone/>
            </a:pPr>
            <a:r>
              <a:rPr lang="en-US" sz="2000" dirty="0" smtClean="0">
                <a:latin typeface="Times New Roman" pitchFamily="18" charset="0"/>
                <a:cs typeface="Times New Roman" pitchFamily="18" charset="0"/>
              </a:rPr>
              <a:t>7.  </a:t>
            </a:r>
            <a:r>
              <a:rPr lang="en-US" sz="2000" dirty="0" smtClean="0">
                <a:solidFill>
                  <a:srgbClr val="FF0000"/>
                </a:solidFill>
                <a:latin typeface="Times New Roman" pitchFamily="18" charset="0"/>
                <a:cs typeface="Times New Roman" pitchFamily="18" charset="0"/>
              </a:rPr>
              <a:t>High reliability</a:t>
            </a:r>
          </a:p>
          <a:p>
            <a:pPr>
              <a:buNone/>
            </a:pPr>
            <a:r>
              <a:rPr lang="en-US" sz="2000" dirty="0" smtClean="0">
                <a:latin typeface="Times New Roman" pitchFamily="18" charset="0"/>
                <a:cs typeface="Times New Roman" pitchFamily="18" charset="0"/>
              </a:rPr>
              <a:t>Probability of loss of stored data should be minimized. System should automatically generate backup copies of critical files.</a:t>
            </a:r>
          </a:p>
          <a:p>
            <a:pPr>
              <a:buNone/>
            </a:pPr>
            <a:r>
              <a:rPr lang="en-US" sz="2000" dirty="0" smtClean="0">
                <a:latin typeface="Times New Roman" pitchFamily="18" charset="0"/>
                <a:cs typeface="Times New Roman" pitchFamily="18" charset="0"/>
              </a:rPr>
              <a:t> 8. </a:t>
            </a:r>
            <a:r>
              <a:rPr lang="en-US" sz="2000" dirty="0" smtClean="0">
                <a:solidFill>
                  <a:srgbClr val="FF0000"/>
                </a:solidFill>
                <a:latin typeface="Times New Roman" pitchFamily="18" charset="0"/>
                <a:cs typeface="Times New Roman" pitchFamily="18" charset="0"/>
              </a:rPr>
              <a:t> Data integrity</a:t>
            </a:r>
          </a:p>
          <a:p>
            <a:pPr>
              <a:buNone/>
            </a:pPr>
            <a:r>
              <a:rPr lang="en-US" sz="2000" dirty="0" smtClean="0">
                <a:latin typeface="Times New Roman" pitchFamily="18" charset="0"/>
                <a:cs typeface="Times New Roman" pitchFamily="18" charset="0"/>
              </a:rPr>
              <a:t>Concurrent access requests from multiple users who are competing to access the file must be properly synchronized by the use of some form of concurrency control mechanism. Atomic transactions can also be provided.</a:t>
            </a:r>
          </a:p>
          <a:p>
            <a:pPr>
              <a:buNone/>
            </a:pPr>
            <a:r>
              <a:rPr lang="en-US" sz="2000" dirty="0" smtClean="0">
                <a:latin typeface="Times New Roman" pitchFamily="18" charset="0"/>
                <a:cs typeface="Times New Roman" pitchFamily="18" charset="0"/>
              </a:rPr>
              <a:t> 9.  </a:t>
            </a:r>
            <a:r>
              <a:rPr lang="en-US" sz="2000" dirty="0" smtClean="0">
                <a:solidFill>
                  <a:srgbClr val="FF0000"/>
                </a:solidFill>
                <a:latin typeface="Times New Roman" pitchFamily="18" charset="0"/>
                <a:cs typeface="Times New Roman" pitchFamily="18" charset="0"/>
              </a:rPr>
              <a:t>Security</a:t>
            </a:r>
          </a:p>
          <a:p>
            <a:pPr>
              <a:buNone/>
            </a:pPr>
            <a:r>
              <a:rPr lang="en-US" sz="2000" dirty="0" smtClean="0">
                <a:latin typeface="Times New Roman" pitchFamily="18" charset="0"/>
                <a:cs typeface="Times New Roman" pitchFamily="18" charset="0"/>
              </a:rPr>
              <a:t>Users should be confident of the privacy of their data.</a:t>
            </a:r>
          </a:p>
          <a:p>
            <a:pPr>
              <a:buNone/>
            </a:pPr>
            <a:r>
              <a:rPr lang="en-US" sz="2000" dirty="0" smtClean="0">
                <a:latin typeface="Times New Roman" pitchFamily="18" charset="0"/>
                <a:cs typeface="Times New Roman" pitchFamily="18" charset="0"/>
              </a:rPr>
              <a:t> 10. </a:t>
            </a:r>
            <a:r>
              <a:rPr lang="en-US" sz="2000" dirty="0" smtClean="0">
                <a:solidFill>
                  <a:srgbClr val="FF0000"/>
                </a:solidFill>
                <a:latin typeface="Times New Roman" pitchFamily="18" charset="0"/>
                <a:cs typeface="Times New Roman" pitchFamily="18" charset="0"/>
              </a:rPr>
              <a:t> Heterogeneity</a:t>
            </a:r>
          </a:p>
          <a:p>
            <a:pPr>
              <a:buNone/>
            </a:pPr>
            <a:r>
              <a:rPr lang="en-US" sz="2000" dirty="0" smtClean="0">
                <a:latin typeface="Times New Roman" pitchFamily="18" charset="0"/>
                <a:cs typeface="Times New Roman" pitchFamily="18" charset="0"/>
              </a:rPr>
              <a:t>There should be easy access to shared data on diverse platforms (e.g. Unix workstation, Wintel platform etc).</a:t>
            </a:r>
          </a:p>
          <a:p>
            <a:pPr>
              <a:buNone/>
            </a:pPr>
            <a:r>
              <a:rPr lang="en-US" sz="2000" dirty="0" smtClean="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3600" dirty="0" smtClean="0">
                <a:latin typeface="Times New Roman" pitchFamily="18" charset="0"/>
                <a:cs typeface="Times New Roman" pitchFamily="18" charset="0"/>
              </a:rPr>
              <a:t>File Model</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371600"/>
            <a:ext cx="9144000" cy="5486400"/>
          </a:xfrm>
        </p:spPr>
        <p:txBody>
          <a:bodyPr>
            <a:normAutofit fontScale="25000" lnSpcReduction="20000"/>
          </a:bodyPr>
          <a:lstStyle/>
          <a:p>
            <a:pPr>
              <a:buNone/>
            </a:pPr>
            <a:endParaRPr lang="en-US" dirty="0" smtClean="0"/>
          </a:p>
          <a:p>
            <a:pPr>
              <a:buNone/>
            </a:pPr>
            <a:r>
              <a:rPr lang="en-US" sz="3600" dirty="0" smtClean="0">
                <a:solidFill>
                  <a:srgbClr val="FF0000"/>
                </a:solidFill>
                <a:latin typeface="Times New Roman" pitchFamily="18" charset="0"/>
                <a:cs typeface="Times New Roman" pitchFamily="18" charset="0"/>
              </a:rPr>
              <a:t>1.</a:t>
            </a:r>
            <a:r>
              <a:rPr lang="en-US" sz="8000" dirty="0" smtClean="0">
                <a:solidFill>
                  <a:srgbClr val="FF0000"/>
                </a:solidFill>
                <a:latin typeface="Times New Roman" pitchFamily="18" charset="0"/>
                <a:cs typeface="Times New Roman" pitchFamily="18" charset="0"/>
              </a:rPr>
              <a:t> Unstructured and Structured files:</a:t>
            </a:r>
          </a:p>
          <a:p>
            <a:pPr>
              <a:buNone/>
            </a:pPr>
            <a:endParaRPr lang="en-US" sz="8000" dirty="0" smtClean="0">
              <a:solidFill>
                <a:srgbClr val="FF0000"/>
              </a:solidFill>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In the unstructured model, a file is an </a:t>
            </a:r>
            <a:r>
              <a:rPr lang="en-US" sz="8000" b="1" dirty="0" smtClean="0">
                <a:latin typeface="Times New Roman" pitchFamily="18" charset="0"/>
                <a:cs typeface="Times New Roman" pitchFamily="18" charset="0"/>
              </a:rPr>
              <a:t>unstructured sequence of bytes</a:t>
            </a:r>
            <a:r>
              <a:rPr lang="en-US" sz="8000" dirty="0" smtClean="0">
                <a:latin typeface="Times New Roman" pitchFamily="18" charset="0"/>
                <a:cs typeface="Times New Roman" pitchFamily="18" charset="0"/>
              </a:rPr>
              <a:t>.</a:t>
            </a:r>
          </a:p>
          <a:p>
            <a:pPr>
              <a:buFont typeface="Wingdings" pitchFamily="2" charset="2"/>
              <a:buChar char="Ø"/>
            </a:pPr>
            <a:endParaRPr lang="en-US" sz="8000"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 The </a:t>
            </a:r>
            <a:r>
              <a:rPr lang="en-US" sz="8000" b="1" dirty="0" smtClean="0">
                <a:latin typeface="Times New Roman" pitchFamily="18" charset="0"/>
                <a:cs typeface="Times New Roman" pitchFamily="18" charset="0"/>
              </a:rPr>
              <a:t>interpretation of the meaning and structure of the data stored in the files is up to the application</a:t>
            </a:r>
            <a:r>
              <a:rPr lang="en-US" sz="8000" dirty="0" smtClean="0">
                <a:latin typeface="Times New Roman" pitchFamily="18" charset="0"/>
                <a:cs typeface="Times New Roman" pitchFamily="18" charset="0"/>
              </a:rPr>
              <a:t> (e.g. UNIX and MS-DOS). </a:t>
            </a:r>
          </a:p>
          <a:p>
            <a:pPr>
              <a:buFont typeface="Wingdings" pitchFamily="2" charset="2"/>
              <a:buChar char="Ø"/>
            </a:pPr>
            <a:endParaRPr lang="en-US" sz="8000"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Most modern operating systems use the unstructured file model.</a:t>
            </a:r>
          </a:p>
          <a:p>
            <a:pPr>
              <a:buFont typeface="Wingdings" pitchFamily="2" charset="2"/>
              <a:buChar char="Ø"/>
            </a:pPr>
            <a:endParaRPr lang="en-US" sz="8000"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In structured files a file appears to the file server </a:t>
            </a:r>
            <a:r>
              <a:rPr lang="en-US" sz="8000" b="1" dirty="0" smtClean="0">
                <a:latin typeface="Times New Roman" pitchFamily="18" charset="0"/>
                <a:cs typeface="Times New Roman" pitchFamily="18" charset="0"/>
              </a:rPr>
              <a:t>as an ordered sequence of records</a:t>
            </a:r>
            <a:r>
              <a:rPr lang="en-US" sz="8000" dirty="0" smtClean="0">
                <a:latin typeface="Times New Roman" pitchFamily="18" charset="0"/>
                <a:cs typeface="Times New Roman" pitchFamily="18" charset="0"/>
              </a:rPr>
              <a:t>.</a:t>
            </a:r>
          </a:p>
          <a:p>
            <a:pPr>
              <a:buFont typeface="Wingdings" pitchFamily="2" charset="2"/>
              <a:buChar char="Ø"/>
            </a:pPr>
            <a:endParaRPr lang="en-US" sz="8000" dirty="0" smtClean="0">
              <a:latin typeface="Times New Roman" pitchFamily="18" charset="0"/>
              <a:cs typeface="Times New Roman" pitchFamily="18" charset="0"/>
            </a:endParaRPr>
          </a:p>
          <a:p>
            <a:pPr>
              <a:buFont typeface="Wingdings" pitchFamily="2" charset="2"/>
              <a:buChar char="Ø"/>
            </a:pPr>
            <a:r>
              <a:rPr lang="en-US" sz="8000" dirty="0" smtClean="0">
                <a:latin typeface="Times New Roman" pitchFamily="18" charset="0"/>
                <a:cs typeface="Times New Roman" pitchFamily="18" charset="0"/>
              </a:rPr>
              <a:t> Records of different files of the same file system can be of </a:t>
            </a:r>
            <a:r>
              <a:rPr lang="en-US" sz="8000" b="1" dirty="0" smtClean="0">
                <a:latin typeface="Times New Roman" pitchFamily="18" charset="0"/>
                <a:cs typeface="Times New Roman" pitchFamily="18" charset="0"/>
              </a:rPr>
              <a:t>different sizes.</a:t>
            </a:r>
          </a:p>
          <a:p>
            <a:pPr>
              <a:buNone/>
            </a:pPr>
            <a:endParaRPr lang="en-US" sz="8000" dirty="0" smtClean="0">
              <a:latin typeface="Times New Roman" pitchFamily="18" charset="0"/>
              <a:cs typeface="Times New Roman" pitchFamily="18" charset="0"/>
            </a:endParaRPr>
          </a:p>
          <a:p>
            <a:pPr>
              <a:buFont typeface="Wingdings" pitchFamily="2" charset="2"/>
              <a:buChar char="Ø"/>
            </a:pPr>
            <a:endParaRPr lang="en-US" sz="8000" b="1" dirty="0" smtClean="0">
              <a:latin typeface="Times New Roman" pitchFamily="18" charset="0"/>
              <a:cs typeface="Times New Roman" pitchFamily="18" charset="0"/>
            </a:endParaRPr>
          </a:p>
          <a:p>
            <a:pPr>
              <a:buNone/>
            </a:pPr>
            <a:r>
              <a:rPr lang="en-US" sz="8000" dirty="0" smtClean="0">
                <a:latin typeface="Times New Roman" pitchFamily="18" charset="0"/>
                <a:cs typeface="Times New Roman" pitchFamily="18" charset="0"/>
              </a:rPr>
              <a:t> </a:t>
            </a:r>
          </a:p>
          <a:p>
            <a:endParaRPr lang="en-US" sz="7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288</TotalTime>
  <Words>1588</Words>
  <Application>Microsoft Office PowerPoint</Application>
  <PresentationFormat>On-screen Show (4:3)</PresentationFormat>
  <Paragraphs>631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Distributed File system  Objective:  To explain the approaches for designing a file system  Outcome:  Able to discuss different types of file system and approaches used for designing them </vt:lpstr>
      <vt:lpstr>Slide 2</vt:lpstr>
      <vt:lpstr>Slide 3</vt:lpstr>
      <vt:lpstr>Slide 4</vt:lpstr>
      <vt:lpstr> Desirable features of a distributed file system:</vt:lpstr>
      <vt:lpstr>Continued..</vt:lpstr>
      <vt:lpstr>Continued..</vt:lpstr>
      <vt:lpstr>Continued..</vt:lpstr>
      <vt:lpstr>File Model</vt:lpstr>
      <vt:lpstr>Continued..</vt:lpstr>
      <vt:lpstr>File Accessing Models</vt:lpstr>
      <vt:lpstr>File Accessing Models</vt:lpstr>
      <vt:lpstr>Continued..</vt:lpstr>
      <vt:lpstr>Continued..</vt:lpstr>
      <vt:lpstr>Slide 15</vt:lpstr>
      <vt:lpstr>Continued..</vt:lpstr>
      <vt:lpstr>Continued..</vt:lpstr>
      <vt:lpstr>File-Accessing Models</vt:lpstr>
      <vt:lpstr> File Caching Schemes </vt:lpstr>
      <vt:lpstr>  Cache Location   </vt:lpstr>
      <vt:lpstr>Cache Location</vt:lpstr>
      <vt:lpstr>Cache Location</vt:lpstr>
      <vt:lpstr>Summary of File Caching</vt:lpstr>
      <vt:lpstr> Modification Propagation </vt:lpstr>
      <vt:lpstr> Modification Propagation </vt:lpstr>
      <vt:lpstr> Modification Propagation </vt:lpstr>
      <vt:lpstr> Delayed write scheme </vt:lpstr>
      <vt:lpstr> Delayed write scheme </vt:lpstr>
      <vt:lpstr> Cache Validation schemes </vt:lpstr>
      <vt:lpstr> Client-initiated approach </vt:lpstr>
      <vt:lpstr> Server-initiated approach </vt:lpstr>
      <vt:lpstr>Client-initiated approach /Server Initiated approach</vt:lpstr>
      <vt:lpstr>File Replication</vt:lpstr>
      <vt:lpstr>File Replication</vt:lpstr>
      <vt:lpstr>Multi-copy Update Problem</vt:lpstr>
      <vt:lpstr>Primary-Copy Replication</vt:lpstr>
      <vt:lpstr>Active Replication</vt:lpstr>
      <vt:lpstr>Read-Any-Write-All Protocol</vt:lpstr>
      <vt:lpstr>Available-Copies Protocol</vt:lpstr>
      <vt:lpstr>Quorum-Based Protocols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dc:title>
  <dc:creator>ADMIN</dc:creator>
  <cp:lastModifiedBy>PRINCIPAL</cp:lastModifiedBy>
  <cp:revision>83</cp:revision>
  <dcterms:created xsi:type="dcterms:W3CDTF">2006-08-16T00:00:00Z</dcterms:created>
  <dcterms:modified xsi:type="dcterms:W3CDTF">2016-03-31T07:46:12Z</dcterms:modified>
</cp:coreProperties>
</file>