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0" r:id="rId2"/>
    <p:sldId id="262" r:id="rId3"/>
    <p:sldId id="264" r:id="rId4"/>
    <p:sldId id="265" r:id="rId5"/>
    <p:sldId id="266" r:id="rId6"/>
    <p:sldId id="267" r:id="rId7"/>
    <p:sldId id="268" r:id="rId8"/>
    <p:sldId id="269" r:id="rId9"/>
    <p:sldId id="270" r:id="rId10"/>
    <p:sldId id="271" r:id="rId11"/>
    <p:sldId id="272" r:id="rId12"/>
    <p:sldId id="273" r:id="rId13"/>
    <p:sldId id="274" r:id="rId14"/>
    <p:sldId id="258" r:id="rId15"/>
  </p:sldIdLst>
  <p:sldSz cx="9144000" cy="521176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4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C1C1"/>
    <a:srgbClr val="FBFBFB"/>
    <a:srgbClr val="FFFFFF"/>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0" autoAdjust="0"/>
    <p:restoredTop sz="94660"/>
  </p:normalViewPr>
  <p:slideViewPr>
    <p:cSldViewPr showGuides="1">
      <p:cViewPr varScale="1">
        <p:scale>
          <a:sx n="106" d="100"/>
          <a:sy n="106" d="100"/>
        </p:scale>
        <p:origin x="-258" y="-96"/>
      </p:cViewPr>
      <p:guideLst>
        <p:guide orient="horz" pos="1641"/>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manualLayout>
          <c:layoutTarget val="inner"/>
          <c:xMode val="edge"/>
          <c:yMode val="edge"/>
          <c:x val="8.979396325459317E-2"/>
          <c:y val="6.1020917232674159E-2"/>
          <c:w val="0.86001093613298352"/>
          <c:h val="0.71849522149425982"/>
        </c:manualLayout>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02D2-4C68-9B96-484C323C2860}"/>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02D2-4C68-9B96-484C323C2860}"/>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02-02D2-4C68-9B96-484C323C2860}"/>
            </c:ext>
          </c:extLst>
        </c:ser>
        <c:dLbls>
          <c:showLegendKey val="0"/>
          <c:showVal val="0"/>
          <c:showCatName val="0"/>
          <c:showSerName val="0"/>
          <c:showPercent val="0"/>
          <c:showBubbleSize val="0"/>
        </c:dLbls>
        <c:gapWidth val="150"/>
        <c:axId val="181491584"/>
        <c:axId val="181493120"/>
      </c:barChart>
      <c:catAx>
        <c:axId val="181491584"/>
        <c:scaling>
          <c:orientation val="minMax"/>
        </c:scaling>
        <c:delete val="0"/>
        <c:axPos val="b"/>
        <c:numFmt formatCode="General" sourceLinked="0"/>
        <c:majorTickMark val="out"/>
        <c:minorTickMark val="none"/>
        <c:tickLblPos val="nextTo"/>
        <c:txPr>
          <a:bodyPr/>
          <a:lstStyle/>
          <a:p>
            <a:pPr>
              <a:defRPr sz="1200"/>
            </a:pPr>
            <a:endParaRPr lang="en-US"/>
          </a:p>
        </c:txPr>
        <c:crossAx val="181493120"/>
        <c:crosses val="autoZero"/>
        <c:auto val="1"/>
        <c:lblAlgn val="ctr"/>
        <c:lblOffset val="100"/>
        <c:noMultiLvlLbl val="0"/>
      </c:catAx>
      <c:valAx>
        <c:axId val="181493120"/>
        <c:scaling>
          <c:orientation val="minMax"/>
        </c:scaling>
        <c:delete val="0"/>
        <c:axPos val="l"/>
        <c:numFmt formatCode="General" sourceLinked="1"/>
        <c:majorTickMark val="out"/>
        <c:minorTickMark val="none"/>
        <c:tickLblPos val="nextTo"/>
        <c:txPr>
          <a:bodyPr/>
          <a:lstStyle/>
          <a:p>
            <a:pPr>
              <a:defRPr sz="1200"/>
            </a:pPr>
            <a:endParaRPr lang="en-US"/>
          </a:p>
        </c:txPr>
        <c:crossAx val="181491584"/>
        <c:crosses val="autoZero"/>
        <c:crossBetween val="between"/>
      </c:valAx>
    </c:plotArea>
    <c:legend>
      <c:legendPos val="r"/>
      <c:layout>
        <c:manualLayout>
          <c:xMode val="edge"/>
          <c:yMode val="edge"/>
          <c:x val="0.1831382327209099"/>
          <c:y val="0.91696429644767685"/>
          <c:w val="0.66130621172353454"/>
          <c:h val="7.0651259241449785E-2"/>
        </c:manualLayout>
      </c:layout>
      <c:overlay val="0"/>
      <c:txPr>
        <a:bodyPr/>
        <a:lstStyle/>
        <a:p>
          <a:pPr>
            <a:defRPr sz="1200"/>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a:lstStyle/>
          <a:p>
            <a:pPr>
              <a:defRPr/>
            </a:pPr>
            <a:r>
              <a:rPr lang="en-US" sz="1200" dirty="0">
                <a:latin typeface="Jepanten" pitchFamily="2" charset="0"/>
              </a:rPr>
              <a:t>XXXXXXXXX</a:t>
            </a:r>
          </a:p>
        </c:rich>
      </c:tx>
      <c:layout>
        <c:manualLayout>
          <c:xMode val="edge"/>
          <c:yMode val="edge"/>
          <c:x val="0.34153394178000479"/>
          <c:y val="2.8089887640449437E-2"/>
        </c:manualLayout>
      </c:layout>
      <c:overlay val="0"/>
    </c:title>
    <c:autoTitleDeleted val="0"/>
    <c:plotArea>
      <c:layout>
        <c:manualLayout>
          <c:layoutTarget val="inner"/>
          <c:xMode val="edge"/>
          <c:yMode val="edge"/>
          <c:x val="0.33292800047721305"/>
          <c:y val="0.17059010882066708"/>
          <c:w val="0.55164757814364118"/>
          <c:h val="0.81817393612315314"/>
        </c:manualLayout>
      </c:layout>
      <c:doughnutChart>
        <c:varyColors val="1"/>
        <c:ser>
          <c:idx val="0"/>
          <c:order val="0"/>
          <c:tx>
            <c:strRef>
              <c:f>Sheet1!$B$1</c:f>
              <c:strCache>
                <c:ptCount val="1"/>
                <c:pt idx="0">
                  <c:v>Sales</c:v>
                </c:pt>
              </c:strCache>
            </c:strRef>
          </c:tx>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xmlns:c16r2="http://schemas.microsoft.com/office/drawing/2015/06/chart">
            <c:ext xmlns:c16="http://schemas.microsoft.com/office/drawing/2014/chart" uri="{C3380CC4-5D6E-409C-BE32-E72D297353CC}">
              <c16:uniqueId val="{00000000-3F2F-49CC-931F-D624515C7B15}"/>
            </c:ext>
          </c:extLst>
        </c:ser>
        <c:dLbls>
          <c:showLegendKey val="0"/>
          <c:showVal val="0"/>
          <c:showCatName val="0"/>
          <c:showSerName val="0"/>
          <c:showPercent val="0"/>
          <c:showBubbleSize val="0"/>
          <c:showLeaderLines val="1"/>
        </c:dLbls>
        <c:firstSliceAng val="0"/>
        <c:holeSize val="50"/>
      </c:doughnutChart>
    </c:plotArea>
    <c:legend>
      <c:legendPos val="r"/>
      <c:layout>
        <c:manualLayout>
          <c:xMode val="edge"/>
          <c:yMode val="edge"/>
          <c:x val="4.8843653066094013E-2"/>
          <c:y val="0.30502521454481113"/>
          <c:w val="0.16925665541807275"/>
          <c:h val="0.46075378218172164"/>
        </c:manualLayout>
      </c:layout>
      <c:overlay val="0"/>
      <c:txPr>
        <a:bodyPr/>
        <a:lstStyle/>
        <a:p>
          <a:pPr>
            <a:defRPr sz="1200"/>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a:lstStyle/>
          <a:p>
            <a:pPr>
              <a:defRPr/>
            </a:pPr>
            <a:r>
              <a:rPr lang="en-US" sz="1200" b="1" dirty="0"/>
              <a:t>XXXXXXXXX</a:t>
            </a:r>
          </a:p>
        </c:rich>
      </c:tx>
      <c:layout>
        <c:manualLayout>
          <c:xMode val="edge"/>
          <c:yMode val="edge"/>
          <c:x val="0.31880666905273203"/>
          <c:y val="2.8089887640449437E-2"/>
        </c:manualLayout>
      </c:layout>
      <c:overlay val="0"/>
    </c:title>
    <c:autoTitleDeleted val="0"/>
    <c:plotArea>
      <c:layout>
        <c:manualLayout>
          <c:layoutTarget val="inner"/>
          <c:xMode val="edge"/>
          <c:yMode val="edge"/>
          <c:x val="9.4291636840849444E-2"/>
          <c:y val="0.14811819870830753"/>
          <c:w val="0.55164757814364118"/>
          <c:h val="0.81817393612315314"/>
        </c:manualLayout>
      </c:layout>
      <c:doughnutChart>
        <c:varyColors val="1"/>
        <c:ser>
          <c:idx val="0"/>
          <c:order val="0"/>
          <c:tx>
            <c:strRef>
              <c:f>Sheet1!$B$1</c:f>
              <c:strCache>
                <c:ptCount val="1"/>
                <c:pt idx="0">
                  <c:v>Sales</c:v>
                </c:pt>
              </c:strCache>
            </c:strRef>
          </c:tx>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xmlns:c16r2="http://schemas.microsoft.com/office/drawing/2015/06/chart">
            <c:ext xmlns:c16="http://schemas.microsoft.com/office/drawing/2014/chart" uri="{C3380CC4-5D6E-409C-BE32-E72D297353CC}">
              <c16:uniqueId val="{00000000-45BC-45AB-956D-10F7C0F1DB5A}"/>
            </c:ext>
          </c:extLst>
        </c:ser>
        <c:dLbls>
          <c:showLegendKey val="0"/>
          <c:showVal val="0"/>
          <c:showCatName val="0"/>
          <c:showSerName val="0"/>
          <c:showPercent val="0"/>
          <c:showBubbleSize val="0"/>
          <c:showLeaderLines val="1"/>
        </c:dLbls>
        <c:firstSliceAng val="0"/>
        <c:holeSize val="50"/>
      </c:doughnutChart>
    </c:plotArea>
    <c:legend>
      <c:legendPos val="r"/>
      <c:layout>
        <c:manualLayout>
          <c:xMode val="edge"/>
          <c:yMode val="edge"/>
          <c:x val="0.73282644356955373"/>
          <c:y val="0.28817128196054143"/>
          <c:w val="0.21541756144118349"/>
          <c:h val="0.46075378218172164"/>
        </c:manualLayout>
      </c:layout>
      <c:overlay val="0"/>
      <c:txPr>
        <a:bodyPr/>
        <a:lstStyle/>
        <a:p>
          <a:pPr>
            <a:defRPr sz="1200"/>
          </a:pPr>
          <a:endParaRPr lang="en-US"/>
        </a:p>
      </c:txPr>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72F860E1-287D-41C8-8ECB-A0EB1B163396}" type="datetimeFigureOut">
              <a:rPr lang="en-IN" smtClean="0"/>
              <a:t>28-10-2021</a:t>
            </a:fld>
            <a:endParaRPr lang="en-IN"/>
          </a:p>
        </p:txBody>
      </p:sp>
      <p:sp>
        <p:nvSpPr>
          <p:cNvPr id="4" name="Slide Image Placeholder 3"/>
          <p:cNvSpPr>
            <a:spLocks noGrp="1" noRot="1" noChangeAspect="1"/>
          </p:cNvSpPr>
          <p:nvPr>
            <p:ph type="sldImg" idx="2"/>
          </p:nvPr>
        </p:nvSpPr>
        <p:spPr>
          <a:xfrm>
            <a:off x="2541588" y="857250"/>
            <a:ext cx="4060825"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330A9389-FD04-4755-8F03-01BDB8689C92}" type="slidenum">
              <a:rPr lang="en-IN" smtClean="0"/>
              <a:t>‹#›</a:t>
            </a:fld>
            <a:endParaRPr lang="en-IN"/>
          </a:p>
        </p:txBody>
      </p:sp>
    </p:spTree>
    <p:extLst>
      <p:ext uri="{BB962C8B-B14F-4D97-AF65-F5344CB8AC3E}">
        <p14:creationId xmlns:p14="http://schemas.microsoft.com/office/powerpoint/2010/main" val="2591659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30A9389-FD04-4755-8F03-01BDB8689C92}" type="slidenum">
              <a:rPr lang="en-IN" smtClean="0">
                <a:solidFill>
                  <a:prstClr val="black"/>
                </a:solidFill>
              </a:rPr>
              <a:pPr/>
              <a:t>7</a:t>
            </a:fld>
            <a:endParaRPr lang="en-IN">
              <a:solidFill>
                <a:prstClr val="black"/>
              </a:solidFill>
            </a:endParaRPr>
          </a:p>
        </p:txBody>
      </p:sp>
    </p:spTree>
    <p:extLst>
      <p:ext uri="{BB962C8B-B14F-4D97-AF65-F5344CB8AC3E}">
        <p14:creationId xmlns:p14="http://schemas.microsoft.com/office/powerpoint/2010/main" val="30344034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chart" Target="../charts/chart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2" descr="F:\PRATHAMESH PERSONAL\1. M.I.E\1. Creatives &amp; Designing\Remy\PPT Templates\PPT Templates Revised - Remy (June 2017)\Rough\1_title.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9196491" cy="522122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21608" y="3295097"/>
            <a:ext cx="5410200" cy="812351"/>
          </a:xfrm>
        </p:spPr>
        <p:txBody>
          <a:bodyPr>
            <a:normAutofit/>
          </a:bodyPr>
          <a:lstStyle>
            <a:lvl1pPr algn="l">
              <a:defRPr sz="3600" b="1">
                <a:solidFill>
                  <a:schemeClr val="bg1"/>
                </a:solidFill>
                <a:effectLst>
                  <a:outerShdw blurRad="38100" dist="38100" dir="2700000" algn="tl">
                    <a:srgbClr val="000000">
                      <a:alpha val="43137"/>
                    </a:srgbClr>
                  </a:outerShdw>
                </a:effectLst>
              </a:defRPr>
            </a:lvl1pPr>
          </a:lstStyle>
          <a:p>
            <a:r>
              <a:rPr lang="en-US" dirty="0"/>
              <a:t>TRAINER’S NAME</a:t>
            </a:r>
          </a:p>
        </p:txBody>
      </p:sp>
      <p:sp>
        <p:nvSpPr>
          <p:cNvPr id="3" name="Subtitle 2"/>
          <p:cNvSpPr>
            <a:spLocks noGrp="1"/>
          </p:cNvSpPr>
          <p:nvPr>
            <p:ph type="subTitle" idx="1" hasCustomPrompt="1"/>
          </p:nvPr>
        </p:nvSpPr>
        <p:spPr>
          <a:xfrm>
            <a:off x="21608" y="4121922"/>
            <a:ext cx="4522045" cy="685800"/>
          </a:xfrm>
        </p:spPr>
        <p:txBody>
          <a:bodyPr>
            <a:normAutofit/>
          </a:bodyPr>
          <a:lstStyle>
            <a:lvl1pPr marL="0" indent="0" algn="l">
              <a:buNone/>
              <a:defRPr sz="2000" b="1">
                <a:solidFill>
                  <a:schemeClr val="tx1"/>
                </a:solidFill>
                <a:effectLst>
                  <a:outerShdw blurRad="38100" dist="38100" dir="2700000" algn="tl">
                    <a:srgbClr val="000000">
                      <a:alpha val="43137"/>
                    </a:srgb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DESIGNATION /QUALIFICATION</a:t>
            </a:r>
          </a:p>
        </p:txBody>
      </p:sp>
    </p:spTree>
    <p:extLst>
      <p:ext uri="{BB962C8B-B14F-4D97-AF65-F5344CB8AC3E}">
        <p14:creationId xmlns:p14="http://schemas.microsoft.com/office/powerpoint/2010/main" val="102492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2050" name="Picture 2" descr="C:\Users\NehaBadve\Desktop\Picture2.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525" y="0"/>
            <a:ext cx="9164638" cy="52101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hasCustomPrompt="1"/>
          </p:nvPr>
        </p:nvSpPr>
        <p:spPr>
          <a:xfrm>
            <a:off x="76200" y="15081"/>
            <a:ext cx="6324600" cy="415969"/>
          </a:xfrm>
        </p:spPr>
        <p:txBody>
          <a:bodyPr>
            <a:noAutofit/>
          </a:bodyPr>
          <a:lstStyle>
            <a:lvl1pPr>
              <a:defRPr sz="2800" b="1">
                <a:solidFill>
                  <a:schemeClr val="bg1"/>
                </a:solidFill>
                <a:effectLst>
                  <a:outerShdw blurRad="38100" dist="38100" dir="2700000" algn="tl">
                    <a:srgbClr val="000000">
                      <a:alpha val="43137"/>
                    </a:srgbClr>
                  </a:outerShdw>
                </a:effectLst>
              </a:defRPr>
            </a:lvl1pPr>
          </a:lstStyle>
          <a:p>
            <a:r>
              <a:rPr lang="en-US" dirty="0"/>
              <a:t>Content slide type 1</a:t>
            </a:r>
          </a:p>
        </p:txBody>
      </p:sp>
      <p:sp>
        <p:nvSpPr>
          <p:cNvPr id="8" name="Content Placeholder 2"/>
          <p:cNvSpPr>
            <a:spLocks noGrp="1"/>
          </p:cNvSpPr>
          <p:nvPr>
            <p:ph idx="1"/>
          </p:nvPr>
        </p:nvSpPr>
        <p:spPr>
          <a:xfrm>
            <a:off x="457200" y="777082"/>
            <a:ext cx="8229600" cy="387852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48766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1026" name="Picture 2" descr="C:\Users\NehaBadve\Desktop\Picture1.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525" y="0"/>
            <a:ext cx="9164638" cy="52101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hasCustomPrompt="1"/>
          </p:nvPr>
        </p:nvSpPr>
        <p:spPr>
          <a:xfrm>
            <a:off x="457200" y="118577"/>
            <a:ext cx="8229600" cy="415969"/>
          </a:xfrm>
        </p:spPr>
        <p:txBody>
          <a:bodyPr>
            <a:noAutofit/>
          </a:bodyPr>
          <a:lstStyle>
            <a:lvl1pPr>
              <a:defRPr sz="2800" b="1">
                <a:solidFill>
                  <a:srgbClr val="C00000"/>
                </a:solidFill>
              </a:defRPr>
            </a:lvl1pPr>
          </a:lstStyle>
          <a:p>
            <a:r>
              <a:rPr lang="en-US" dirty="0"/>
              <a:t>Content slide type 2</a:t>
            </a:r>
          </a:p>
        </p:txBody>
      </p:sp>
      <p:sp>
        <p:nvSpPr>
          <p:cNvPr id="3" name="Content Placeholder 2"/>
          <p:cNvSpPr>
            <a:spLocks noGrp="1"/>
          </p:cNvSpPr>
          <p:nvPr>
            <p:ph idx="1"/>
          </p:nvPr>
        </p:nvSpPr>
        <p:spPr>
          <a:xfrm>
            <a:off x="457200" y="673585"/>
            <a:ext cx="8229600" cy="3954721"/>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8454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8" name="Picture 2" descr="C:\Users\NehaBadve\Desktop\Picture1.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525" y="0"/>
            <a:ext cx="9164638" cy="521017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half" idx="1"/>
          </p:nvPr>
        </p:nvSpPr>
        <p:spPr>
          <a:xfrm>
            <a:off x="457200" y="700882"/>
            <a:ext cx="4038600" cy="395472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700882"/>
            <a:ext cx="4038600" cy="395472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p:cNvSpPr>
            <a:spLocks noGrp="1"/>
          </p:cNvSpPr>
          <p:nvPr>
            <p:ph type="title" hasCustomPrompt="1"/>
          </p:nvPr>
        </p:nvSpPr>
        <p:spPr>
          <a:xfrm>
            <a:off x="457200" y="118577"/>
            <a:ext cx="8229600" cy="415969"/>
          </a:xfrm>
        </p:spPr>
        <p:txBody>
          <a:bodyPr>
            <a:noAutofit/>
          </a:bodyPr>
          <a:lstStyle>
            <a:lvl1pPr>
              <a:defRPr sz="2800" b="1">
                <a:solidFill>
                  <a:srgbClr val="C00000"/>
                </a:solidFill>
              </a:defRPr>
            </a:lvl1pPr>
          </a:lstStyle>
          <a:p>
            <a:r>
              <a:rPr lang="en-US" dirty="0"/>
              <a:t>Content slide type 3</a:t>
            </a:r>
          </a:p>
        </p:txBody>
      </p:sp>
    </p:spTree>
    <p:extLst>
      <p:ext uri="{BB962C8B-B14F-4D97-AF65-F5344CB8AC3E}">
        <p14:creationId xmlns:p14="http://schemas.microsoft.com/office/powerpoint/2010/main" val="2907814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7" name="Picture 2" descr="C:\Users\NehaBadve\Desktop\Picture2.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990" y="2272"/>
            <a:ext cx="9164638" cy="52101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Chart 4"/>
          <p:cNvGraphicFramePr/>
          <p:nvPr userDrawn="1">
            <p:extLst>
              <p:ext uri="{D42A27DB-BD31-4B8C-83A1-F6EECF244321}">
                <p14:modId xmlns:p14="http://schemas.microsoft.com/office/powerpoint/2010/main" val="3391669278"/>
              </p:ext>
            </p:extLst>
          </p:nvPr>
        </p:nvGraphicFramePr>
        <p:xfrm>
          <a:off x="5334000" y="1302521"/>
          <a:ext cx="3429000" cy="31750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userDrawn="1"/>
        </p:nvSpPr>
        <p:spPr>
          <a:xfrm>
            <a:off x="5320352" y="708841"/>
            <a:ext cx="3429000" cy="2729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C00000"/>
                </a:solidFill>
                <a:latin typeface="Jepanten" pitchFamily="2" charset="0"/>
              </a:rPr>
              <a:t>CHART TITLE</a:t>
            </a:r>
          </a:p>
        </p:txBody>
      </p:sp>
      <p:sp>
        <p:nvSpPr>
          <p:cNvPr id="8" name="Isosceles Triangle 7"/>
          <p:cNvSpPr/>
          <p:nvPr userDrawn="1"/>
        </p:nvSpPr>
        <p:spPr>
          <a:xfrm rot="5400000">
            <a:off x="3413362" y="2445239"/>
            <a:ext cx="3200400" cy="273524"/>
          </a:xfrm>
          <a:prstGeom prst="triangle">
            <a:avLst/>
          </a:prstGeom>
          <a:solidFill>
            <a:schemeClr val="tx2">
              <a:lumMod val="20000"/>
              <a:lumOff val="80000"/>
            </a:schemeClr>
          </a:solidFill>
          <a:ln>
            <a:noFill/>
          </a:ln>
          <a:effectLst>
            <a:outerShdw blurRad="50800" dist="38100" dir="8100000" algn="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a:spLocks noGrp="1"/>
          </p:cNvSpPr>
          <p:nvPr>
            <p:ph sz="half" idx="1"/>
          </p:nvPr>
        </p:nvSpPr>
        <p:spPr>
          <a:xfrm>
            <a:off x="307072" y="575777"/>
            <a:ext cx="4237632" cy="4107121"/>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p:cNvSpPr>
            <a:spLocks noGrp="1"/>
          </p:cNvSpPr>
          <p:nvPr>
            <p:ph type="title" hasCustomPrompt="1"/>
          </p:nvPr>
        </p:nvSpPr>
        <p:spPr>
          <a:xfrm>
            <a:off x="234288" y="15081"/>
            <a:ext cx="6324600" cy="415969"/>
          </a:xfrm>
        </p:spPr>
        <p:txBody>
          <a:bodyPr>
            <a:noAutofit/>
          </a:bodyPr>
          <a:lstStyle>
            <a:lvl1pPr algn="l">
              <a:defRPr sz="2800" b="1" baseline="0">
                <a:solidFill>
                  <a:schemeClr val="bg1"/>
                </a:solidFill>
                <a:effectLst>
                  <a:outerShdw blurRad="38100" dist="38100" dir="2700000" algn="tl">
                    <a:srgbClr val="000000">
                      <a:alpha val="43137"/>
                    </a:srgbClr>
                  </a:outerShdw>
                </a:effectLst>
              </a:defRPr>
            </a:lvl1pPr>
          </a:lstStyle>
          <a:p>
            <a:r>
              <a:rPr lang="en-US" dirty="0"/>
              <a:t>SAMPLE SLIDE 1</a:t>
            </a:r>
          </a:p>
        </p:txBody>
      </p:sp>
    </p:spTree>
    <p:extLst>
      <p:ext uri="{BB962C8B-B14F-4D97-AF65-F5344CB8AC3E}">
        <p14:creationId xmlns:p14="http://schemas.microsoft.com/office/powerpoint/2010/main" val="2531533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7" name="Picture 2" descr="C:\Users\NehaBadve\Desktop\Picture2.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990" y="2272"/>
            <a:ext cx="9164638" cy="5210175"/>
          </a:xfrm>
          <a:prstGeom prst="rect">
            <a:avLst/>
          </a:prstGeom>
          <a:noFill/>
          <a:extLst>
            <a:ext uri="{909E8E84-426E-40DD-AFC4-6F175D3DCCD1}">
              <a14:hiddenFill xmlns:a14="http://schemas.microsoft.com/office/drawing/2010/main">
                <a:solidFill>
                  <a:srgbClr val="FFFFFF"/>
                </a:solidFill>
              </a14:hiddenFill>
            </a:ext>
          </a:extLst>
        </p:spPr>
      </p:pic>
      <p:sp>
        <p:nvSpPr>
          <p:cNvPr id="8" name="Isosceles Triangle 7"/>
          <p:cNvSpPr/>
          <p:nvPr userDrawn="1"/>
        </p:nvSpPr>
        <p:spPr>
          <a:xfrm rot="5400000">
            <a:off x="3608424" y="3591977"/>
            <a:ext cx="2103120" cy="164592"/>
          </a:xfrm>
          <a:prstGeom prst="triangle">
            <a:avLst/>
          </a:prstGeom>
          <a:solidFill>
            <a:schemeClr val="bg1">
              <a:lumMod val="75000"/>
            </a:schemeClr>
          </a:solidFill>
          <a:ln>
            <a:noFill/>
          </a:ln>
          <a:effectLst>
            <a:outerShdw blurRad="50800" dist="38100" dir="8100000" algn="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a:spLocks noGrp="1"/>
          </p:cNvSpPr>
          <p:nvPr>
            <p:ph sz="half" idx="1"/>
          </p:nvPr>
        </p:nvSpPr>
        <p:spPr>
          <a:xfrm>
            <a:off x="307072" y="575778"/>
            <a:ext cx="8608328" cy="1877704"/>
          </a:xfrm>
          <a:solidFill>
            <a:schemeClr val="bg1"/>
          </a:solidFill>
          <a:ln>
            <a:solidFill>
              <a:schemeClr val="tx1">
                <a:lumMod val="65000"/>
                <a:lumOff val="35000"/>
              </a:schemeClr>
            </a:solidFill>
          </a:ln>
          <a:effectLst>
            <a:outerShdw blurRad="50800" dist="38100" dir="8100000" algn="tr" rotWithShape="0">
              <a:prstClr val="black">
                <a:alpha val="40000"/>
              </a:prstClr>
            </a:outerShdw>
          </a:effectLst>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p:cNvSpPr>
            <a:spLocks noGrp="1"/>
          </p:cNvSpPr>
          <p:nvPr>
            <p:ph type="title" hasCustomPrompt="1"/>
          </p:nvPr>
        </p:nvSpPr>
        <p:spPr>
          <a:xfrm>
            <a:off x="234288" y="15081"/>
            <a:ext cx="6324600" cy="415969"/>
          </a:xfrm>
        </p:spPr>
        <p:txBody>
          <a:bodyPr>
            <a:noAutofit/>
          </a:bodyPr>
          <a:lstStyle>
            <a:lvl1pPr algn="l">
              <a:defRPr sz="2800" b="1" baseline="0">
                <a:solidFill>
                  <a:schemeClr val="bg1"/>
                </a:solidFill>
                <a:effectLst>
                  <a:outerShdw blurRad="38100" dist="38100" dir="2700000" algn="tl">
                    <a:srgbClr val="000000">
                      <a:alpha val="43137"/>
                    </a:srgbClr>
                  </a:outerShdw>
                </a:effectLst>
              </a:defRPr>
            </a:lvl1pPr>
          </a:lstStyle>
          <a:p>
            <a:r>
              <a:rPr lang="en-US" dirty="0"/>
              <a:t>SAMPLE SLIDE 2</a:t>
            </a:r>
          </a:p>
        </p:txBody>
      </p:sp>
      <p:graphicFrame>
        <p:nvGraphicFramePr>
          <p:cNvPr id="2" name="Chart 1"/>
          <p:cNvGraphicFramePr/>
          <p:nvPr userDrawn="1">
            <p:extLst>
              <p:ext uri="{D42A27DB-BD31-4B8C-83A1-F6EECF244321}">
                <p14:modId xmlns:p14="http://schemas.microsoft.com/office/powerpoint/2010/main" val="1511324599"/>
              </p:ext>
            </p:extLst>
          </p:nvPr>
        </p:nvGraphicFramePr>
        <p:xfrm>
          <a:off x="304800" y="2453481"/>
          <a:ext cx="4267200" cy="2260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p:nvPr userDrawn="1">
            <p:extLst>
              <p:ext uri="{D42A27DB-BD31-4B8C-83A1-F6EECF244321}">
                <p14:modId xmlns:p14="http://schemas.microsoft.com/office/powerpoint/2010/main" val="2548353715"/>
              </p:ext>
            </p:extLst>
          </p:nvPr>
        </p:nvGraphicFramePr>
        <p:xfrm>
          <a:off x="4648200" y="2499998"/>
          <a:ext cx="4267200" cy="22606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84366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F:\PRATHAMESH PERSONAL\1. M.I.E\1. Creatives &amp; Designing\Remy\PPT Templates\PPT Templates Revised - Remy (June 2017)\3_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402"/>
            <a:ext cx="9144000" cy="5196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642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8712"/>
            <a:ext cx="8229600" cy="86862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16078"/>
            <a:ext cx="8229600" cy="343952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830533"/>
            <a:ext cx="2133600" cy="277478"/>
          </a:xfrm>
          <a:prstGeom prst="rect">
            <a:avLst/>
          </a:prstGeom>
        </p:spPr>
        <p:txBody>
          <a:bodyPr vert="horz" lIns="91440" tIns="45720" rIns="91440" bIns="45720" rtlCol="0" anchor="ctr"/>
          <a:lstStyle>
            <a:lvl1pPr algn="l">
              <a:defRPr sz="1200">
                <a:solidFill>
                  <a:schemeClr val="tx1">
                    <a:tint val="75000"/>
                  </a:schemeClr>
                </a:solidFill>
              </a:defRPr>
            </a:lvl1pPr>
          </a:lstStyle>
          <a:p>
            <a:fld id="{14BE2D71-D4E8-46B0-AD66-62EF2CD563DB}" type="datetimeFigureOut">
              <a:rPr lang="en-US" smtClean="0"/>
              <a:t>28-Oct-21</a:t>
            </a:fld>
            <a:endParaRPr lang="en-US"/>
          </a:p>
        </p:txBody>
      </p:sp>
      <p:sp>
        <p:nvSpPr>
          <p:cNvPr id="5" name="Footer Placeholder 4"/>
          <p:cNvSpPr>
            <a:spLocks noGrp="1"/>
          </p:cNvSpPr>
          <p:nvPr>
            <p:ph type="ftr" sz="quarter" idx="3"/>
          </p:nvPr>
        </p:nvSpPr>
        <p:spPr>
          <a:xfrm>
            <a:off x="3124200" y="4830533"/>
            <a:ext cx="2895600" cy="27747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830533"/>
            <a:ext cx="2133600" cy="277478"/>
          </a:xfrm>
          <a:prstGeom prst="rect">
            <a:avLst/>
          </a:prstGeom>
        </p:spPr>
        <p:txBody>
          <a:bodyPr vert="horz" lIns="91440" tIns="45720" rIns="91440" bIns="45720" rtlCol="0" anchor="ctr"/>
          <a:lstStyle>
            <a:lvl1pPr algn="r">
              <a:defRPr sz="1200">
                <a:solidFill>
                  <a:schemeClr val="tx1">
                    <a:tint val="75000"/>
                  </a:schemeClr>
                </a:solidFill>
              </a:defRPr>
            </a:lvl1pPr>
          </a:lstStyle>
          <a:p>
            <a:fld id="{A3C6F0CF-DD6C-44C5-BCE4-6495219365CA}" type="slidenum">
              <a:rPr lang="en-US" smtClean="0"/>
              <a:t>‹#›</a:t>
            </a:fld>
            <a:endParaRPr lang="en-US"/>
          </a:p>
        </p:txBody>
      </p:sp>
    </p:spTree>
    <p:extLst>
      <p:ext uri="{BB962C8B-B14F-4D97-AF65-F5344CB8AC3E}">
        <p14:creationId xmlns:p14="http://schemas.microsoft.com/office/powerpoint/2010/main" val="2441152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2" r:id="rId4"/>
    <p:sldLayoutId id="2147483655" r:id="rId5"/>
    <p:sldLayoutId id="2147483661" r:id="rId6"/>
    <p:sldLayoutId id="2147483651" r:id="rId7"/>
  </p:sldLayoutIdLst>
  <p:txStyles>
    <p:titleStyle>
      <a:lvl1pPr algn="ctr" defTabSz="914400" rtl="0" eaLnBrk="1" latinLnBrk="0" hangingPunct="1">
        <a:spcBef>
          <a:spcPct val="0"/>
        </a:spcBef>
        <a:buNone/>
        <a:defRPr sz="4000" kern="1200">
          <a:solidFill>
            <a:schemeClr val="tx1"/>
          </a:solidFill>
          <a:latin typeface="Jepanten" pitchFamily="2"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Jepanten" pitchFamily="2"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Jepanten" pitchFamily="2"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Jepanten" pitchFamily="2"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Jepanten" pitchFamily="2"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Jepanten"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DDEC62EF-5854-4F49-B3FA-366563D53390}"/>
              </a:ext>
            </a:extLst>
          </p:cNvPr>
          <p:cNvPicPr>
            <a:picLocks noChangeAspect="1"/>
          </p:cNvPicPr>
          <p:nvPr/>
        </p:nvPicPr>
        <p:blipFill>
          <a:blip r:embed="rId2">
            <a:duotone>
              <a:schemeClr val="accent4">
                <a:shade val="45000"/>
                <a:satMod val="135000"/>
              </a:schemeClr>
              <a:prstClr val="white"/>
            </a:duoton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5105400" y="928744"/>
            <a:ext cx="3733800" cy="3201137"/>
          </a:xfrm>
          <a:prstGeom prst="rect">
            <a:avLst/>
          </a:prstGeom>
          <a:ln w="38100" cap="sq">
            <a:solidFill>
              <a:schemeClr val="accent2"/>
            </a:solidFill>
            <a:prstDash val="solid"/>
            <a:miter lim="800000"/>
          </a:ln>
          <a:effectLst>
            <a:outerShdw blurRad="50800" dist="38100" dir="2700000" algn="tl" rotWithShape="0">
              <a:srgbClr val="000000">
                <a:alpha val="43000"/>
              </a:srgbClr>
            </a:outerShdw>
          </a:effectLst>
        </p:spPr>
      </p:pic>
      <p:sp>
        <p:nvSpPr>
          <p:cNvPr id="2" name="Title 1">
            <a:extLst>
              <a:ext uri="{FF2B5EF4-FFF2-40B4-BE49-F238E27FC236}">
                <a16:creationId xmlns="" xmlns:a16="http://schemas.microsoft.com/office/drawing/2014/main" id="{5F8E52FA-4F0C-4E98-BDB5-102F45A220E2}"/>
              </a:ext>
            </a:extLst>
          </p:cNvPr>
          <p:cNvSpPr>
            <a:spLocks noGrp="1"/>
          </p:cNvSpPr>
          <p:nvPr>
            <p:ph type="title"/>
          </p:nvPr>
        </p:nvSpPr>
        <p:spPr>
          <a:xfrm>
            <a:off x="0" y="18667"/>
            <a:ext cx="6324600" cy="415969"/>
          </a:xfrm>
        </p:spPr>
        <p:txBody>
          <a:bodyPr/>
          <a:lstStyle/>
          <a:p>
            <a:pPr algn="l"/>
            <a:r>
              <a:rPr lang="en-IN" sz="2400" dirty="0">
                <a:ln w="0"/>
                <a:effectLst>
                  <a:outerShdw blurRad="38100" dist="25400" dir="5400000" algn="ctr" rotWithShape="0">
                    <a:srgbClr val="6E747A">
                      <a:alpha val="43000"/>
                    </a:srgbClr>
                  </a:outerShdw>
                </a:effectLst>
                <a:latin typeface="+mn-lt"/>
              </a:rPr>
              <a:t/>
            </a:r>
            <a:br>
              <a:rPr lang="en-IN" sz="2400" dirty="0">
                <a:ln w="0"/>
                <a:effectLst>
                  <a:outerShdw blurRad="38100" dist="25400" dir="5400000" algn="ctr" rotWithShape="0">
                    <a:srgbClr val="6E747A">
                      <a:alpha val="43000"/>
                    </a:srgbClr>
                  </a:outerShdw>
                </a:effectLst>
                <a:latin typeface="+mn-lt"/>
              </a:rPr>
            </a:br>
            <a:r>
              <a:rPr lang="en-IN" sz="2400" dirty="0">
                <a:ln w="0"/>
                <a:effectLst>
                  <a:outerShdw blurRad="38100" dist="25400" dir="5400000" algn="ctr" rotWithShape="0">
                    <a:srgbClr val="6E747A">
                      <a:alpha val="43000"/>
                    </a:srgbClr>
                  </a:outerShdw>
                </a:effectLst>
                <a:latin typeface="+mn-lt"/>
              </a:rPr>
              <a:t>Lets Begin - What are Derivatives</a:t>
            </a:r>
            <a:br>
              <a:rPr lang="en-IN" sz="2400" dirty="0">
                <a:ln w="0"/>
                <a:effectLst>
                  <a:outerShdw blurRad="38100" dist="25400" dir="5400000" algn="ctr" rotWithShape="0">
                    <a:srgbClr val="6E747A">
                      <a:alpha val="43000"/>
                    </a:srgbClr>
                  </a:outerShdw>
                </a:effectLst>
                <a:latin typeface="+mn-lt"/>
              </a:rPr>
            </a:br>
            <a:endParaRPr lang="en-IN" sz="2400" dirty="0">
              <a:latin typeface="+mn-lt"/>
            </a:endParaRPr>
          </a:p>
        </p:txBody>
      </p:sp>
      <p:sp>
        <p:nvSpPr>
          <p:cNvPr id="3" name="Content Placeholder 2">
            <a:extLst>
              <a:ext uri="{FF2B5EF4-FFF2-40B4-BE49-F238E27FC236}">
                <a16:creationId xmlns="" xmlns:a16="http://schemas.microsoft.com/office/drawing/2014/main" id="{752935BD-D295-41AD-BFA2-FAEE95F5039F}"/>
              </a:ext>
            </a:extLst>
          </p:cNvPr>
          <p:cNvSpPr>
            <a:spLocks noGrp="1"/>
          </p:cNvSpPr>
          <p:nvPr>
            <p:ph idx="1"/>
          </p:nvPr>
        </p:nvSpPr>
        <p:spPr>
          <a:xfrm>
            <a:off x="150608" y="929481"/>
            <a:ext cx="4412427" cy="3200400"/>
          </a:xfrm>
        </p:spPr>
        <p:style>
          <a:lnRef idx="2">
            <a:schemeClr val="accent2"/>
          </a:lnRef>
          <a:fillRef idx="1">
            <a:schemeClr val="lt1"/>
          </a:fillRef>
          <a:effectRef idx="0">
            <a:schemeClr val="accent2"/>
          </a:effectRef>
          <a:fontRef idx="minor">
            <a:schemeClr val="dk1"/>
          </a:fontRef>
        </p:style>
        <p:txBody>
          <a:bodyPr>
            <a:normAutofit fontScale="40000" lnSpcReduction="20000"/>
          </a:bodyPr>
          <a:lstStyle/>
          <a:p>
            <a:pPr marL="0" indent="0">
              <a:buNone/>
            </a:pPr>
            <a:endParaRPr lang="en-IN" sz="3500" dirty="0"/>
          </a:p>
          <a:p>
            <a:pPr marL="0" indent="0">
              <a:buNone/>
            </a:pPr>
            <a:r>
              <a:rPr lang="en-IN" sz="3500" dirty="0"/>
              <a:t>A bet that something will go up or down</a:t>
            </a:r>
          </a:p>
          <a:p>
            <a:pPr marL="0" indent="0">
              <a:buNone/>
            </a:pPr>
            <a:endParaRPr lang="en-IN" sz="3500" dirty="0"/>
          </a:p>
          <a:p>
            <a:pPr marL="0" indent="0">
              <a:buNone/>
            </a:pPr>
            <a:endParaRPr lang="en-IN" sz="3500" dirty="0"/>
          </a:p>
          <a:p>
            <a:pPr marL="0" indent="0">
              <a:buNone/>
            </a:pPr>
            <a:r>
              <a:rPr lang="en-IN" sz="3500" dirty="0"/>
              <a:t>They are financial contracts that derive their value from an underlying asset</a:t>
            </a:r>
          </a:p>
          <a:p>
            <a:pPr marL="0" indent="0">
              <a:buNone/>
            </a:pPr>
            <a:endParaRPr lang="en-IN" sz="3500" dirty="0"/>
          </a:p>
          <a:p>
            <a:pPr marL="0" indent="0">
              <a:buNone/>
            </a:pPr>
            <a:endParaRPr lang="en-IN" sz="3500" dirty="0"/>
          </a:p>
          <a:p>
            <a:pPr marL="0" indent="0">
              <a:buNone/>
            </a:pPr>
            <a:r>
              <a:rPr lang="en-IN" sz="3500" dirty="0"/>
              <a:t>These financial instruments help you make profits by betting on the future value of the underlying asset</a:t>
            </a:r>
          </a:p>
          <a:p>
            <a:pPr marL="0" indent="0">
              <a:buNone/>
            </a:pPr>
            <a:endParaRPr lang="en-IN" sz="3500" dirty="0"/>
          </a:p>
          <a:p>
            <a:pPr marL="0" indent="0">
              <a:buNone/>
            </a:pPr>
            <a:r>
              <a:rPr lang="en-IN" sz="3500" dirty="0"/>
              <a:t>So, their value is derived from that of the underlying asset. </a:t>
            </a:r>
          </a:p>
          <a:p>
            <a:pPr marL="0" indent="0">
              <a:buNone/>
            </a:pPr>
            <a:endParaRPr lang="en-IN" sz="1800" dirty="0">
              <a:latin typeface="+mn-lt"/>
            </a:endParaRPr>
          </a:p>
          <a:p>
            <a:pPr marL="0" indent="0">
              <a:buNone/>
            </a:pPr>
            <a:endParaRPr lang="en-IN" sz="1800" dirty="0">
              <a:latin typeface="+mn-lt"/>
            </a:endParaRPr>
          </a:p>
          <a:p>
            <a:pPr marL="0" indent="0">
              <a:buNone/>
            </a:pPr>
            <a:r>
              <a:rPr lang="en-IN" sz="1600" dirty="0">
                <a:latin typeface="+mn-lt"/>
              </a:rPr>
              <a:t/>
            </a:r>
            <a:br>
              <a:rPr lang="en-IN" sz="1600" dirty="0">
                <a:latin typeface="+mn-lt"/>
              </a:rPr>
            </a:br>
            <a:r>
              <a:rPr lang="en-IN" sz="1600" dirty="0">
                <a:latin typeface="+mn-lt"/>
              </a:rPr>
              <a:t/>
            </a:r>
            <a:br>
              <a:rPr lang="en-IN" sz="1600" dirty="0">
                <a:latin typeface="+mn-lt"/>
              </a:rPr>
            </a:br>
            <a:endParaRPr lang="en-IN" sz="1600" dirty="0">
              <a:latin typeface="+mn-lt"/>
            </a:endParaRPr>
          </a:p>
        </p:txBody>
      </p:sp>
    </p:spTree>
    <p:extLst>
      <p:ext uri="{BB962C8B-B14F-4D97-AF65-F5344CB8AC3E}">
        <p14:creationId xmlns:p14="http://schemas.microsoft.com/office/powerpoint/2010/main" val="138446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1000"/>
                                        <p:tgtEl>
                                          <p:spTgt spid="3">
                                            <p:txEl>
                                              <p:pRg st="7" end="7"/>
                                            </p:txEl>
                                          </p:spTgt>
                                        </p:tgtEl>
                                      </p:cBhvr>
                                    </p:animEffect>
                                    <p:anim calcmode="lin" valueType="num">
                                      <p:cBhvr>
                                        <p:cTn id="2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1000"/>
                                        <p:tgtEl>
                                          <p:spTgt spid="3">
                                            <p:txEl>
                                              <p:pRg st="9" end="9"/>
                                            </p:txEl>
                                          </p:spTgt>
                                        </p:tgtEl>
                                      </p:cBhvr>
                                    </p:animEffect>
                                    <p:anim calcmode="lin" valueType="num">
                                      <p:cBhvr>
                                        <p:cTn id="36"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fade">
                                      <p:cBhvr>
                                        <p:cTn id="42" dur="1000"/>
                                        <p:tgtEl>
                                          <p:spTgt spid="3">
                                            <p:txEl>
                                              <p:pRg st="12" end="12"/>
                                            </p:txEl>
                                          </p:spTgt>
                                        </p:tgtEl>
                                      </p:cBhvr>
                                    </p:animEffect>
                                    <p:anim calcmode="lin" valueType="num">
                                      <p:cBhvr>
                                        <p:cTn id="43"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1000"/>
                                        <p:tgtEl>
                                          <p:spTgt spid="5"/>
                                        </p:tgtEl>
                                      </p:cBhvr>
                                    </p:animEffect>
                                    <p:anim calcmode="lin" valueType="num">
                                      <p:cBhvr>
                                        <p:cTn id="50" dur="1000" fill="hold"/>
                                        <p:tgtEl>
                                          <p:spTgt spid="5"/>
                                        </p:tgtEl>
                                        <p:attrNameLst>
                                          <p:attrName>ppt_x</p:attrName>
                                        </p:attrNameLst>
                                      </p:cBhvr>
                                      <p:tavLst>
                                        <p:tav tm="0">
                                          <p:val>
                                            <p:strVal val="#ppt_x"/>
                                          </p:val>
                                        </p:tav>
                                        <p:tav tm="100000">
                                          <p:val>
                                            <p:strVal val="#ppt_x"/>
                                          </p:val>
                                        </p:tav>
                                      </p:tavLst>
                                    </p:anim>
                                    <p:anim calcmode="lin" valueType="num">
                                      <p:cBhvr>
                                        <p:cTn id="5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588C6D-7B79-42A4-A0EC-40D7D33E0ABC}"/>
              </a:ext>
            </a:extLst>
          </p:cNvPr>
          <p:cNvSpPr>
            <a:spLocks noGrp="1"/>
          </p:cNvSpPr>
          <p:nvPr>
            <p:ph type="title"/>
          </p:nvPr>
        </p:nvSpPr>
        <p:spPr>
          <a:xfrm>
            <a:off x="0" y="0"/>
            <a:ext cx="6324600" cy="415969"/>
          </a:xfrm>
        </p:spPr>
        <p:txBody>
          <a:bodyPr/>
          <a:lstStyle/>
          <a:p>
            <a:pPr algn="l"/>
            <a:r>
              <a:rPr lang="en-IN" dirty="0"/>
              <a:t>Pricing and Valuation</a:t>
            </a:r>
          </a:p>
        </p:txBody>
      </p:sp>
      <p:sp>
        <p:nvSpPr>
          <p:cNvPr id="3" name="Content Placeholder 2">
            <a:extLst>
              <a:ext uri="{FF2B5EF4-FFF2-40B4-BE49-F238E27FC236}">
                <a16:creationId xmlns:a16="http://schemas.microsoft.com/office/drawing/2014/main" xmlns="" id="{47801E6F-BF06-40E6-86CF-026183721603}"/>
              </a:ext>
            </a:extLst>
          </p:cNvPr>
          <p:cNvSpPr>
            <a:spLocks noGrp="1"/>
          </p:cNvSpPr>
          <p:nvPr>
            <p:ph idx="1"/>
          </p:nvPr>
        </p:nvSpPr>
        <p:spPr/>
        <p:txBody>
          <a:bodyPr>
            <a:normAutofit fontScale="92500" lnSpcReduction="10000"/>
          </a:bodyPr>
          <a:lstStyle/>
          <a:p>
            <a:r>
              <a:rPr lang="en-US" altLang="en-US" sz="2000" dirty="0"/>
              <a:t>Every day, the exchange defines a price called the “settle” price, which is essentially the last trade on that day</a:t>
            </a:r>
          </a:p>
          <a:p>
            <a:pPr marL="0" indent="0">
              <a:buNone/>
            </a:pPr>
            <a:endParaRPr lang="en-US" altLang="en-US" sz="2000" dirty="0"/>
          </a:p>
          <a:p>
            <a:r>
              <a:rPr lang="en-US" altLang="en-US" sz="2000" dirty="0"/>
              <a:t>Every day until expiration a buyer’s margin account is credited (or debited if negative) with the amount: change in settle price  </a:t>
            </a:r>
            <a:r>
              <a:rPr lang="en-US" altLang="en-US" sz="2000" dirty="0">
                <a:sym typeface="Symbol" panose="05050102010706020507" pitchFamily="18" charset="2"/>
              </a:rPr>
              <a:t> contract amount</a:t>
            </a:r>
          </a:p>
          <a:p>
            <a:pPr marL="0" indent="0">
              <a:buNone/>
            </a:pPr>
            <a:endParaRPr lang="en-US" altLang="en-US" sz="2000" dirty="0">
              <a:sym typeface="Symbol" panose="05050102010706020507" pitchFamily="18" charset="2"/>
            </a:endParaRPr>
          </a:p>
          <a:p>
            <a:r>
              <a:rPr lang="en-US" altLang="en-US" sz="2000" dirty="0">
                <a:sym typeface="Symbol" panose="05050102010706020507" pitchFamily="18" charset="2"/>
              </a:rPr>
              <a:t>If contract is cash settled, on the last day the margin account is credited with (cash settle price-last settle price)contract amount.</a:t>
            </a:r>
          </a:p>
          <a:p>
            <a:pPr marL="0" indent="0">
              <a:buNone/>
            </a:pPr>
            <a:endParaRPr lang="en-US" altLang="en-US" sz="2000" dirty="0">
              <a:sym typeface="Symbol" panose="05050102010706020507" pitchFamily="18" charset="2"/>
            </a:endParaRPr>
          </a:p>
          <a:p>
            <a:r>
              <a:rPr lang="en-US" altLang="en-US" sz="2000" dirty="0"/>
              <a:t>If contract is physical delivery, on last day buyer must receive commodity</a:t>
            </a:r>
          </a:p>
          <a:p>
            <a:endParaRPr lang="en-IN" sz="2000" dirty="0"/>
          </a:p>
        </p:txBody>
      </p:sp>
    </p:spTree>
    <p:extLst>
      <p:ext uri="{BB962C8B-B14F-4D97-AF65-F5344CB8AC3E}">
        <p14:creationId xmlns:p14="http://schemas.microsoft.com/office/powerpoint/2010/main" val="11452092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AFB4E5-A3AA-4E32-A7C9-DD36F5E693AD}"/>
              </a:ext>
            </a:extLst>
          </p:cNvPr>
          <p:cNvSpPr>
            <a:spLocks noGrp="1"/>
          </p:cNvSpPr>
          <p:nvPr>
            <p:ph type="title"/>
          </p:nvPr>
        </p:nvSpPr>
        <p:spPr/>
        <p:txBody>
          <a:bodyPr/>
          <a:lstStyle/>
          <a:p>
            <a:pPr algn="l"/>
            <a:r>
              <a:rPr lang="en-US" altLang="en-US" dirty="0"/>
              <a:t>Initial Margin </a:t>
            </a:r>
            <a:endParaRPr lang="en-IN" dirty="0"/>
          </a:p>
        </p:txBody>
      </p:sp>
      <p:sp>
        <p:nvSpPr>
          <p:cNvPr id="3" name="Content Placeholder 2">
            <a:extLst>
              <a:ext uri="{FF2B5EF4-FFF2-40B4-BE49-F238E27FC236}">
                <a16:creationId xmlns:a16="http://schemas.microsoft.com/office/drawing/2014/main" xmlns="" id="{611EFE11-6695-42C3-AA9B-0000B1098EB9}"/>
              </a:ext>
            </a:extLst>
          </p:cNvPr>
          <p:cNvSpPr>
            <a:spLocks noGrp="1"/>
          </p:cNvSpPr>
          <p:nvPr>
            <p:ph idx="1"/>
          </p:nvPr>
        </p:nvSpPr>
        <p:spPr/>
        <p:txBody>
          <a:bodyPr>
            <a:normAutofit/>
          </a:bodyPr>
          <a:lstStyle/>
          <a:p>
            <a:r>
              <a:rPr lang="en-US" altLang="en-US" sz="2000" dirty="0"/>
              <a:t>Long and the short parties must deposit money in their brokerage accounts.</a:t>
            </a:r>
          </a:p>
          <a:p>
            <a:pPr marL="0" indent="0">
              <a:buNone/>
            </a:pPr>
            <a:endParaRPr lang="en-US" altLang="en-US" sz="2000" dirty="0"/>
          </a:p>
          <a:p>
            <a:r>
              <a:rPr lang="en-IN" sz="2000" dirty="0"/>
              <a:t>Approx. </a:t>
            </a:r>
            <a:r>
              <a:rPr lang="en-IN" sz="2000" dirty="0" smtClean="0"/>
              <a:t>– </a:t>
            </a:r>
            <a:r>
              <a:rPr lang="en-US" altLang="en-US" sz="2000" dirty="0" smtClean="0"/>
              <a:t>15-20 % </a:t>
            </a:r>
            <a:r>
              <a:rPr lang="en-US" altLang="en-US" sz="2000" dirty="0"/>
              <a:t>of the total value of the contract</a:t>
            </a:r>
          </a:p>
          <a:p>
            <a:pPr marL="0" indent="0">
              <a:buNone/>
            </a:pPr>
            <a:endParaRPr lang="en-US" altLang="en-US" sz="2000" dirty="0"/>
          </a:p>
          <a:p>
            <a:r>
              <a:rPr lang="en-US" altLang="en-US" sz="2000" dirty="0"/>
              <a:t>Not a down payment, but instead a security deposit to ensure the contract will be honored</a:t>
            </a:r>
          </a:p>
          <a:p>
            <a:pPr marL="0" indent="0">
              <a:buNone/>
            </a:pPr>
            <a:endParaRPr lang="en-US" altLang="en-US" sz="2000" dirty="0"/>
          </a:p>
          <a:p>
            <a:r>
              <a:rPr lang="en-US" altLang="en-US" sz="2000" b="1" dirty="0"/>
              <a:t>Maintenance Margin </a:t>
            </a:r>
            <a:r>
              <a:rPr lang="en-US" altLang="en-US" sz="2000" dirty="0"/>
              <a:t>– If Market is not in favour of your contract then the investor is required to bring the account balance back to the initial margin requirement</a:t>
            </a:r>
          </a:p>
          <a:p>
            <a:endParaRPr lang="en-US" altLang="en-US" sz="2000" dirty="0"/>
          </a:p>
          <a:p>
            <a:endParaRPr lang="en-IN" sz="2000" dirty="0"/>
          </a:p>
        </p:txBody>
      </p:sp>
    </p:spTree>
    <p:extLst>
      <p:ext uri="{BB962C8B-B14F-4D97-AF65-F5344CB8AC3E}">
        <p14:creationId xmlns:p14="http://schemas.microsoft.com/office/powerpoint/2010/main" val="6856498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B56F5B-DC0C-466D-A5FD-DFE542E281D8}"/>
              </a:ext>
            </a:extLst>
          </p:cNvPr>
          <p:cNvSpPr>
            <a:spLocks noGrp="1"/>
          </p:cNvSpPr>
          <p:nvPr>
            <p:ph type="title"/>
          </p:nvPr>
        </p:nvSpPr>
        <p:spPr/>
        <p:txBody>
          <a:bodyPr/>
          <a:lstStyle/>
          <a:p>
            <a:pPr algn="l"/>
            <a:r>
              <a:rPr lang="en-IN" dirty="0"/>
              <a:t>Stock Futures Vs Index Futures</a:t>
            </a:r>
          </a:p>
        </p:txBody>
      </p:sp>
      <p:pic>
        <p:nvPicPr>
          <p:cNvPr id="4" name="Content Placeholder 3">
            <a:extLst>
              <a:ext uri="{FF2B5EF4-FFF2-40B4-BE49-F238E27FC236}">
                <a16:creationId xmlns:a16="http://schemas.microsoft.com/office/drawing/2014/main" xmlns="" id="{A4BEF605-118A-4800-9CB3-8025A515EC81}"/>
              </a:ext>
            </a:extLst>
          </p:cNvPr>
          <p:cNvPicPr>
            <a:picLocks noGrp="1" noChangeAspect="1"/>
          </p:cNvPicPr>
          <p:nvPr>
            <p:ph idx="1"/>
          </p:nvPr>
        </p:nvPicPr>
        <p:blipFill>
          <a:blip r:embed="rId2"/>
          <a:stretch>
            <a:fillRect/>
          </a:stretch>
        </p:blipFill>
        <p:spPr>
          <a:xfrm>
            <a:off x="533400" y="1158081"/>
            <a:ext cx="6400800" cy="2915920"/>
          </a:xfrm>
          <a:prstGeom prst="rect">
            <a:avLst/>
          </a:prstGeom>
        </p:spPr>
      </p:pic>
    </p:spTree>
    <p:extLst>
      <p:ext uri="{BB962C8B-B14F-4D97-AF65-F5344CB8AC3E}">
        <p14:creationId xmlns:p14="http://schemas.microsoft.com/office/powerpoint/2010/main" val="16810196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A371D8-B16D-4A3A-A925-96845FBD11E2}"/>
              </a:ext>
            </a:extLst>
          </p:cNvPr>
          <p:cNvSpPr>
            <a:spLocks noGrp="1"/>
          </p:cNvSpPr>
          <p:nvPr>
            <p:ph type="title"/>
          </p:nvPr>
        </p:nvSpPr>
        <p:spPr/>
        <p:txBody>
          <a:bodyPr/>
          <a:lstStyle/>
          <a:p>
            <a:pPr algn="l"/>
            <a:r>
              <a:rPr lang="en-IN" dirty="0"/>
              <a:t>Live Trading - Example</a:t>
            </a:r>
          </a:p>
        </p:txBody>
      </p:sp>
      <p:pic>
        <p:nvPicPr>
          <p:cNvPr id="4" name="Content Placeholder 3">
            <a:extLst>
              <a:ext uri="{FF2B5EF4-FFF2-40B4-BE49-F238E27FC236}">
                <a16:creationId xmlns:a16="http://schemas.microsoft.com/office/drawing/2014/main" xmlns="" id="{82C462DF-198C-44C8-83CE-224ED7F2853C}"/>
              </a:ext>
            </a:extLst>
          </p:cNvPr>
          <p:cNvPicPr>
            <a:picLocks noGrp="1" noChangeAspect="1"/>
          </p:cNvPicPr>
          <p:nvPr>
            <p:ph idx="1"/>
          </p:nvPr>
        </p:nvPicPr>
        <p:blipFill>
          <a:blip r:embed="rId2"/>
          <a:stretch>
            <a:fillRect/>
          </a:stretch>
        </p:blipFill>
        <p:spPr>
          <a:xfrm>
            <a:off x="1295400" y="929481"/>
            <a:ext cx="5611794" cy="33940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04173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94580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71DA03-05BA-48C5-8F65-1A1702573E67}"/>
              </a:ext>
            </a:extLst>
          </p:cNvPr>
          <p:cNvSpPr>
            <a:spLocks noGrp="1"/>
          </p:cNvSpPr>
          <p:nvPr>
            <p:ph type="title"/>
          </p:nvPr>
        </p:nvSpPr>
        <p:spPr>
          <a:xfrm>
            <a:off x="0" y="0"/>
            <a:ext cx="6324600" cy="415969"/>
          </a:xfrm>
        </p:spPr>
        <p:txBody>
          <a:bodyPr/>
          <a:lstStyle/>
          <a:p>
            <a:pPr algn="l"/>
            <a:r>
              <a:rPr lang="en-IN" sz="2400" dirty="0">
                <a:latin typeface="+mn-lt"/>
              </a:rPr>
              <a:t>How it works </a:t>
            </a:r>
          </a:p>
        </p:txBody>
      </p:sp>
      <p:sp>
        <p:nvSpPr>
          <p:cNvPr id="3" name="Content Placeholder 2">
            <a:extLst>
              <a:ext uri="{FF2B5EF4-FFF2-40B4-BE49-F238E27FC236}">
                <a16:creationId xmlns="" xmlns:a16="http://schemas.microsoft.com/office/drawing/2014/main" id="{AD6DF324-163C-4598-887D-EB986DE2D44B}"/>
              </a:ext>
            </a:extLst>
          </p:cNvPr>
          <p:cNvSpPr>
            <a:spLocks noGrp="1"/>
          </p:cNvSpPr>
          <p:nvPr>
            <p:ph idx="1"/>
          </p:nvPr>
        </p:nvSpPr>
        <p:spPr>
          <a:xfrm>
            <a:off x="0" y="853281"/>
            <a:ext cx="8229600" cy="3878520"/>
          </a:xfrm>
        </p:spPr>
        <p:txBody>
          <a:bodyPr>
            <a:normAutofit/>
          </a:bodyPr>
          <a:lstStyle/>
          <a:p>
            <a:r>
              <a:rPr lang="en-IN" sz="2000" dirty="0">
                <a:latin typeface="+mn-lt"/>
              </a:rPr>
              <a:t>Value is derived from an asset or a group of assets</a:t>
            </a:r>
          </a:p>
          <a:p>
            <a:pPr marL="0" indent="0">
              <a:buFont typeface="Arial" pitchFamily="34" charset="0"/>
              <a:buNone/>
            </a:pPr>
            <a:endParaRPr lang="en-IN" sz="2000" dirty="0">
              <a:latin typeface="+mn-lt"/>
            </a:endParaRPr>
          </a:p>
          <a:p>
            <a:r>
              <a:rPr lang="en-IN" sz="2000" dirty="0">
                <a:latin typeface="+mn-lt"/>
              </a:rPr>
              <a:t>Contract between two or more parties</a:t>
            </a:r>
          </a:p>
          <a:p>
            <a:pPr marL="0" indent="0">
              <a:buFont typeface="Arial" pitchFamily="34" charset="0"/>
              <a:buNone/>
            </a:pPr>
            <a:endParaRPr lang="en-IN" sz="2000" dirty="0">
              <a:latin typeface="+mn-lt"/>
            </a:endParaRPr>
          </a:p>
          <a:p>
            <a:r>
              <a:rPr lang="en-IN" sz="2000" dirty="0">
                <a:latin typeface="+mn-lt"/>
              </a:rPr>
              <a:t>Change in underlying will bring change in the price of a derivative</a:t>
            </a:r>
          </a:p>
          <a:p>
            <a:pPr marL="0" indent="0">
              <a:buNone/>
            </a:pPr>
            <a:endParaRPr lang="en-IN" sz="2000" dirty="0">
              <a:latin typeface="+mn-lt"/>
            </a:endParaRPr>
          </a:p>
          <a:p>
            <a:r>
              <a:rPr lang="en-IN" sz="2000" dirty="0">
                <a:latin typeface="+mn-lt"/>
              </a:rPr>
              <a:t>Exchange Trades Vs Over the Counter</a:t>
            </a:r>
          </a:p>
          <a:p>
            <a:endParaRPr lang="en-IN" sz="2000" dirty="0">
              <a:latin typeface="+mn-lt"/>
            </a:endParaRPr>
          </a:p>
          <a:p>
            <a:endParaRPr lang="en-IN" sz="2000" dirty="0">
              <a:latin typeface="+mn-lt"/>
            </a:endParaRPr>
          </a:p>
          <a:p>
            <a:endParaRPr lang="en-IN" sz="3200" dirty="0">
              <a:latin typeface="+mn-lt"/>
            </a:endParaRPr>
          </a:p>
        </p:txBody>
      </p:sp>
    </p:spTree>
    <p:extLst>
      <p:ext uri="{BB962C8B-B14F-4D97-AF65-F5344CB8AC3E}">
        <p14:creationId xmlns:p14="http://schemas.microsoft.com/office/powerpoint/2010/main" val="2751666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75178B-F4BB-4FA6-8907-ECE4B636FF4F}"/>
              </a:ext>
            </a:extLst>
          </p:cNvPr>
          <p:cNvSpPr>
            <a:spLocks noGrp="1"/>
          </p:cNvSpPr>
          <p:nvPr>
            <p:ph type="title"/>
          </p:nvPr>
        </p:nvSpPr>
        <p:spPr>
          <a:xfrm>
            <a:off x="0" y="18667"/>
            <a:ext cx="6324600" cy="415969"/>
          </a:xfrm>
        </p:spPr>
        <p:txBody>
          <a:bodyPr/>
          <a:lstStyle/>
          <a:p>
            <a:pPr algn="l"/>
            <a:r>
              <a:rPr lang="en-IN" sz="2400" dirty="0">
                <a:latin typeface="+mn-lt"/>
                <a:sym typeface="Wingdings" panose="05000000000000000000" pitchFamily="2" charset="2"/>
              </a:rPr>
              <a:t/>
            </a:r>
            <a:br>
              <a:rPr lang="en-IN" sz="2400" dirty="0">
                <a:latin typeface="+mn-lt"/>
                <a:sym typeface="Wingdings" panose="05000000000000000000" pitchFamily="2" charset="2"/>
              </a:rPr>
            </a:br>
            <a:r>
              <a:rPr lang="en-IN" sz="2400" dirty="0">
                <a:latin typeface="+mn-lt"/>
                <a:sym typeface="Wingdings" panose="05000000000000000000" pitchFamily="2" charset="2"/>
              </a:rPr>
              <a:t>Participants in Derivative Markets</a:t>
            </a:r>
            <a:br>
              <a:rPr lang="en-IN" sz="2400" dirty="0">
                <a:latin typeface="+mn-lt"/>
                <a:sym typeface="Wingdings" panose="05000000000000000000" pitchFamily="2" charset="2"/>
              </a:rPr>
            </a:br>
            <a:endParaRPr lang="en-IN" sz="2400" dirty="0">
              <a:latin typeface="+mn-lt"/>
            </a:endParaRPr>
          </a:p>
        </p:txBody>
      </p:sp>
      <p:sp>
        <p:nvSpPr>
          <p:cNvPr id="3" name="Content Placeholder 2">
            <a:extLst>
              <a:ext uri="{FF2B5EF4-FFF2-40B4-BE49-F238E27FC236}">
                <a16:creationId xmlns="" xmlns:a16="http://schemas.microsoft.com/office/drawing/2014/main" id="{E2699381-5F6A-45E7-9F36-44CD68731909}"/>
              </a:ext>
            </a:extLst>
          </p:cNvPr>
          <p:cNvSpPr>
            <a:spLocks noGrp="1"/>
          </p:cNvSpPr>
          <p:nvPr>
            <p:ph idx="1"/>
          </p:nvPr>
        </p:nvSpPr>
        <p:spPr>
          <a:xfrm>
            <a:off x="152400" y="666621"/>
            <a:ext cx="8229600" cy="3878520"/>
          </a:xfrm>
        </p:spPr>
        <p:txBody>
          <a:bodyPr>
            <a:normAutofit fontScale="92500" lnSpcReduction="10000"/>
          </a:bodyPr>
          <a:lstStyle/>
          <a:p>
            <a:r>
              <a:rPr lang="en-IN" sz="2000" b="1" dirty="0">
                <a:latin typeface="+mn-lt"/>
              </a:rPr>
              <a:t>Hedgers</a:t>
            </a:r>
          </a:p>
          <a:p>
            <a:pPr>
              <a:buFont typeface="Wingdings" panose="05000000000000000000" pitchFamily="2" charset="2"/>
              <a:buChar char="ü"/>
            </a:pPr>
            <a:r>
              <a:rPr lang="en-IN" sz="2000" dirty="0">
                <a:latin typeface="+mn-lt"/>
              </a:rPr>
              <a:t>They use derivatives in order to reduce risk</a:t>
            </a:r>
          </a:p>
          <a:p>
            <a:pPr>
              <a:buFont typeface="Wingdings" panose="05000000000000000000" pitchFamily="2" charset="2"/>
              <a:buChar char="ü"/>
            </a:pPr>
            <a:r>
              <a:rPr lang="en-IN" sz="2000" dirty="0">
                <a:latin typeface="+mn-lt"/>
              </a:rPr>
              <a:t>They don’t want to miss upon anything</a:t>
            </a:r>
          </a:p>
          <a:p>
            <a:pPr>
              <a:buFont typeface="Wingdings" panose="05000000000000000000" pitchFamily="2" charset="2"/>
              <a:buChar char="ü"/>
            </a:pPr>
            <a:r>
              <a:rPr lang="en-IN" sz="2000" dirty="0">
                <a:latin typeface="+mn-lt"/>
              </a:rPr>
              <a:t>Risk Averse</a:t>
            </a:r>
          </a:p>
          <a:p>
            <a:pPr marL="0" indent="0">
              <a:buNone/>
            </a:pPr>
            <a:endParaRPr lang="en-IN" sz="2000" dirty="0">
              <a:latin typeface="+mn-lt"/>
            </a:endParaRPr>
          </a:p>
          <a:p>
            <a:r>
              <a:rPr lang="en-IN" sz="2000" b="1" dirty="0">
                <a:latin typeface="+mn-lt"/>
              </a:rPr>
              <a:t>Speculators</a:t>
            </a:r>
          </a:p>
          <a:p>
            <a:pPr>
              <a:buFont typeface="Wingdings" panose="05000000000000000000" pitchFamily="2" charset="2"/>
              <a:buChar char="ü"/>
            </a:pPr>
            <a:r>
              <a:rPr lang="en-IN" sz="2000" dirty="0">
                <a:latin typeface="+mn-lt"/>
              </a:rPr>
              <a:t>They love betting</a:t>
            </a:r>
          </a:p>
          <a:p>
            <a:pPr>
              <a:buFont typeface="Wingdings" panose="05000000000000000000" pitchFamily="2" charset="2"/>
              <a:buChar char="ü"/>
            </a:pPr>
            <a:r>
              <a:rPr lang="en-IN" sz="2000" dirty="0">
                <a:latin typeface="+mn-lt"/>
              </a:rPr>
              <a:t>To get Extra Leverage</a:t>
            </a:r>
          </a:p>
          <a:p>
            <a:pPr>
              <a:buFont typeface="Wingdings" panose="05000000000000000000" pitchFamily="2" charset="2"/>
              <a:buChar char="ü"/>
            </a:pPr>
            <a:r>
              <a:rPr lang="en-IN" sz="2000" dirty="0">
                <a:latin typeface="+mn-lt"/>
              </a:rPr>
              <a:t>Very Risky</a:t>
            </a:r>
          </a:p>
          <a:p>
            <a:pPr marL="0" indent="0">
              <a:buNone/>
            </a:pPr>
            <a:endParaRPr lang="en-IN" sz="2000" dirty="0">
              <a:latin typeface="+mn-lt"/>
            </a:endParaRPr>
          </a:p>
          <a:p>
            <a:r>
              <a:rPr lang="en-IN" sz="2000" b="1" dirty="0">
                <a:latin typeface="+mn-lt"/>
              </a:rPr>
              <a:t>Arbitrageurs</a:t>
            </a:r>
          </a:p>
          <a:p>
            <a:pPr>
              <a:buFont typeface="Wingdings" panose="05000000000000000000" pitchFamily="2" charset="2"/>
              <a:buChar char="ü"/>
            </a:pPr>
            <a:r>
              <a:rPr lang="en-IN" sz="2000" dirty="0">
                <a:latin typeface="+mn-lt"/>
              </a:rPr>
              <a:t>Advantage from 2 different markets</a:t>
            </a:r>
          </a:p>
        </p:txBody>
      </p:sp>
      <p:pic>
        <p:nvPicPr>
          <p:cNvPr id="1026" name="Picture 2" descr="Who are the Participants in Derivatives Trading By Kotak SecuritiesÂ®">
            <a:extLst>
              <a:ext uri="{FF2B5EF4-FFF2-40B4-BE49-F238E27FC236}">
                <a16:creationId xmlns="" xmlns:a16="http://schemas.microsoft.com/office/drawing/2014/main" id="{18490A50-50F3-4B17-9DD7-4D333FE78DA6}"/>
              </a:ext>
            </a:extLst>
          </p:cNvPr>
          <p:cNvPicPr>
            <a:picLocks noChangeAspect="1" noChangeArrowheads="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5791200" y="713573"/>
            <a:ext cx="2694094" cy="38179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13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1000"/>
                                        <p:tgtEl>
                                          <p:spTgt spid="3">
                                            <p:txEl>
                                              <p:pRg st="7" end="7"/>
                                            </p:txEl>
                                          </p:spTgt>
                                        </p:tgtEl>
                                      </p:cBhvr>
                                    </p:animEffect>
                                    <p:anim calcmode="lin" valueType="num">
                                      <p:cBhvr>
                                        <p:cTn id="4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1000"/>
                                        <p:tgtEl>
                                          <p:spTgt spid="3">
                                            <p:txEl>
                                              <p:pRg st="8" end="8"/>
                                            </p:txEl>
                                          </p:spTgt>
                                        </p:tgtEl>
                                      </p:cBhvr>
                                    </p:animEffect>
                                    <p:anim calcmode="lin" valueType="num">
                                      <p:cBhvr>
                                        <p:cTn id="4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1000"/>
                                        <p:tgtEl>
                                          <p:spTgt spid="3">
                                            <p:txEl>
                                              <p:pRg st="10" end="10"/>
                                            </p:txEl>
                                          </p:spTgt>
                                        </p:tgtEl>
                                      </p:cBhvr>
                                    </p:animEffect>
                                    <p:anim calcmode="lin" valueType="num">
                                      <p:cBhvr>
                                        <p:cTn id="5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fade">
                                      <p:cBhvr>
                                        <p:cTn id="56" dur="1000"/>
                                        <p:tgtEl>
                                          <p:spTgt spid="3">
                                            <p:txEl>
                                              <p:pRg st="11" end="11"/>
                                            </p:txEl>
                                          </p:spTgt>
                                        </p:tgtEl>
                                      </p:cBhvr>
                                    </p:animEffect>
                                    <p:anim calcmode="lin" valueType="num">
                                      <p:cBhvr>
                                        <p:cTn id="57"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026"/>
                                        </p:tgtEl>
                                        <p:attrNameLst>
                                          <p:attrName>style.visibility</p:attrName>
                                        </p:attrNameLst>
                                      </p:cBhvr>
                                      <p:to>
                                        <p:strVal val="visible"/>
                                      </p:to>
                                    </p:set>
                                    <p:animEffect transition="in" filter="fade">
                                      <p:cBhvr>
                                        <p:cTn id="63" dur="1000"/>
                                        <p:tgtEl>
                                          <p:spTgt spid="1026"/>
                                        </p:tgtEl>
                                      </p:cBhvr>
                                    </p:animEffect>
                                    <p:anim calcmode="lin" valueType="num">
                                      <p:cBhvr>
                                        <p:cTn id="64" dur="1000" fill="hold"/>
                                        <p:tgtEl>
                                          <p:spTgt spid="1026"/>
                                        </p:tgtEl>
                                        <p:attrNameLst>
                                          <p:attrName>ppt_x</p:attrName>
                                        </p:attrNameLst>
                                      </p:cBhvr>
                                      <p:tavLst>
                                        <p:tav tm="0">
                                          <p:val>
                                            <p:strVal val="#ppt_x"/>
                                          </p:val>
                                        </p:tav>
                                        <p:tav tm="100000">
                                          <p:val>
                                            <p:strVal val="#ppt_x"/>
                                          </p:val>
                                        </p:tav>
                                      </p:tavLst>
                                    </p:anim>
                                    <p:anim calcmode="lin" valueType="num">
                                      <p:cBhvr>
                                        <p:cTn id="65"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9E5025-CBC3-4E3D-AAC4-91081FA4D6A2}"/>
              </a:ext>
            </a:extLst>
          </p:cNvPr>
          <p:cNvSpPr>
            <a:spLocks noGrp="1"/>
          </p:cNvSpPr>
          <p:nvPr>
            <p:ph type="title"/>
          </p:nvPr>
        </p:nvSpPr>
        <p:spPr>
          <a:xfrm>
            <a:off x="0" y="7909"/>
            <a:ext cx="6324600" cy="415969"/>
          </a:xfrm>
        </p:spPr>
        <p:txBody>
          <a:bodyPr/>
          <a:lstStyle/>
          <a:p>
            <a:pPr algn="l"/>
            <a:r>
              <a:rPr lang="en-IN" sz="2400" dirty="0">
                <a:latin typeface="+mn-lt"/>
                <a:sym typeface="Wingdings" panose="05000000000000000000" pitchFamily="2" charset="2"/>
              </a:rPr>
              <a:t/>
            </a:r>
            <a:br>
              <a:rPr lang="en-IN" sz="2400" dirty="0">
                <a:latin typeface="+mn-lt"/>
                <a:sym typeface="Wingdings" panose="05000000000000000000" pitchFamily="2" charset="2"/>
              </a:rPr>
            </a:br>
            <a:r>
              <a:rPr lang="en-IN" sz="2400" dirty="0">
                <a:latin typeface="+mn-lt"/>
                <a:sym typeface="Wingdings" panose="05000000000000000000" pitchFamily="2" charset="2"/>
              </a:rPr>
              <a:t>Basic Terminologies</a:t>
            </a:r>
            <a:br>
              <a:rPr lang="en-IN" sz="2400" dirty="0">
                <a:latin typeface="+mn-lt"/>
                <a:sym typeface="Wingdings" panose="05000000000000000000" pitchFamily="2" charset="2"/>
              </a:rPr>
            </a:br>
            <a:endParaRPr lang="en-IN" sz="2400" dirty="0">
              <a:latin typeface="+mn-lt"/>
            </a:endParaRPr>
          </a:p>
        </p:txBody>
      </p:sp>
      <p:sp>
        <p:nvSpPr>
          <p:cNvPr id="3" name="Content Placeholder 2">
            <a:extLst>
              <a:ext uri="{FF2B5EF4-FFF2-40B4-BE49-F238E27FC236}">
                <a16:creationId xmlns="" xmlns:a16="http://schemas.microsoft.com/office/drawing/2014/main" id="{3FC138E7-BF17-4C9D-9981-C423125B0ABE}"/>
              </a:ext>
            </a:extLst>
          </p:cNvPr>
          <p:cNvSpPr>
            <a:spLocks noGrp="1"/>
          </p:cNvSpPr>
          <p:nvPr>
            <p:ph idx="1"/>
          </p:nvPr>
        </p:nvSpPr>
        <p:spPr>
          <a:xfrm>
            <a:off x="76200" y="666621"/>
            <a:ext cx="8229600" cy="3878520"/>
          </a:xfrm>
        </p:spPr>
        <p:txBody>
          <a:bodyPr>
            <a:normAutofit lnSpcReduction="10000"/>
          </a:bodyPr>
          <a:lstStyle/>
          <a:p>
            <a:r>
              <a:rPr lang="en-IN" sz="2000" dirty="0">
                <a:latin typeface="+mn-lt"/>
              </a:rPr>
              <a:t>Spot Contract – Agreement to Buy or Sell and Asset</a:t>
            </a:r>
          </a:p>
          <a:p>
            <a:pPr marL="0" indent="0">
              <a:buNone/>
            </a:pPr>
            <a:endParaRPr lang="en-IN" sz="2000" dirty="0">
              <a:latin typeface="+mn-lt"/>
            </a:endParaRPr>
          </a:p>
          <a:p>
            <a:r>
              <a:rPr lang="en-IN" sz="2000" dirty="0">
                <a:latin typeface="+mn-lt"/>
              </a:rPr>
              <a:t>Spot Price – Price at which you Buy or Sell</a:t>
            </a:r>
          </a:p>
          <a:p>
            <a:pPr marL="0" indent="0">
              <a:buNone/>
            </a:pPr>
            <a:endParaRPr lang="en-IN" sz="2000" dirty="0">
              <a:latin typeface="+mn-lt"/>
            </a:endParaRPr>
          </a:p>
          <a:p>
            <a:r>
              <a:rPr lang="en-IN" sz="2000" dirty="0">
                <a:latin typeface="+mn-lt"/>
              </a:rPr>
              <a:t>Long Position /Bullish – Buy </a:t>
            </a:r>
          </a:p>
          <a:p>
            <a:pPr marL="0" indent="0">
              <a:buNone/>
            </a:pPr>
            <a:endParaRPr lang="en-IN" sz="2000" dirty="0">
              <a:latin typeface="+mn-lt"/>
            </a:endParaRPr>
          </a:p>
          <a:p>
            <a:r>
              <a:rPr lang="en-IN" sz="2000" dirty="0">
                <a:latin typeface="+mn-lt"/>
              </a:rPr>
              <a:t>Short Position/Bearish – Sell</a:t>
            </a:r>
          </a:p>
          <a:p>
            <a:pPr marL="0" indent="0">
              <a:buNone/>
            </a:pPr>
            <a:endParaRPr lang="en-IN" sz="2000" dirty="0">
              <a:latin typeface="+mn-lt"/>
            </a:endParaRPr>
          </a:p>
          <a:p>
            <a:r>
              <a:rPr lang="en-IN" sz="2000" dirty="0">
                <a:latin typeface="+mn-lt"/>
              </a:rPr>
              <a:t>Expiry</a:t>
            </a:r>
          </a:p>
          <a:p>
            <a:pPr marL="0" indent="0">
              <a:buNone/>
            </a:pPr>
            <a:endParaRPr lang="en-IN" sz="2000" dirty="0">
              <a:latin typeface="+mn-lt"/>
            </a:endParaRPr>
          </a:p>
          <a:p>
            <a:r>
              <a:rPr lang="en-IN" sz="2000" dirty="0">
                <a:latin typeface="+mn-lt"/>
              </a:rPr>
              <a:t>Margins</a:t>
            </a:r>
          </a:p>
        </p:txBody>
      </p:sp>
    </p:spTree>
    <p:extLst>
      <p:ext uri="{BB962C8B-B14F-4D97-AF65-F5344CB8AC3E}">
        <p14:creationId xmlns:p14="http://schemas.microsoft.com/office/powerpoint/2010/main" val="1546177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1000"/>
                                        <p:tgtEl>
                                          <p:spTgt spid="3">
                                            <p:txEl>
                                              <p:pRg st="10" end="10"/>
                                            </p:txEl>
                                          </p:spTgt>
                                        </p:tgtEl>
                                      </p:cBhvr>
                                    </p:animEffect>
                                    <p:anim calcmode="lin" valueType="num">
                                      <p:cBhvr>
                                        <p:cTn id="4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B4C211-F567-43C3-BE68-3BF1B5566380}"/>
              </a:ext>
            </a:extLst>
          </p:cNvPr>
          <p:cNvSpPr>
            <a:spLocks noGrp="1"/>
          </p:cNvSpPr>
          <p:nvPr>
            <p:ph type="title"/>
          </p:nvPr>
        </p:nvSpPr>
        <p:spPr>
          <a:xfrm>
            <a:off x="0" y="0"/>
            <a:ext cx="6324600" cy="415969"/>
          </a:xfrm>
        </p:spPr>
        <p:txBody>
          <a:bodyPr/>
          <a:lstStyle/>
          <a:p>
            <a:pPr algn="l"/>
            <a:r>
              <a:rPr lang="en-IN" sz="2400" dirty="0">
                <a:latin typeface="+mn-lt"/>
                <a:sym typeface="Wingdings" panose="05000000000000000000" pitchFamily="2" charset="2"/>
              </a:rPr>
              <a:t>Forward Contract</a:t>
            </a:r>
            <a:endParaRPr lang="en-IN" sz="2400" dirty="0">
              <a:latin typeface="+mn-lt"/>
            </a:endParaRPr>
          </a:p>
        </p:txBody>
      </p:sp>
      <p:sp>
        <p:nvSpPr>
          <p:cNvPr id="3" name="Content Placeholder 2">
            <a:extLst>
              <a:ext uri="{FF2B5EF4-FFF2-40B4-BE49-F238E27FC236}">
                <a16:creationId xmlns="" xmlns:a16="http://schemas.microsoft.com/office/drawing/2014/main" id="{894F90E8-FEF7-4053-857C-D0B9B0DCEFD8}"/>
              </a:ext>
            </a:extLst>
          </p:cNvPr>
          <p:cNvSpPr>
            <a:spLocks noGrp="1"/>
          </p:cNvSpPr>
          <p:nvPr>
            <p:ph idx="1"/>
          </p:nvPr>
        </p:nvSpPr>
        <p:spPr>
          <a:xfrm>
            <a:off x="76200" y="777081"/>
            <a:ext cx="8229600" cy="3878520"/>
          </a:xfrm>
        </p:spPr>
        <p:txBody>
          <a:bodyPr>
            <a:normAutofit/>
          </a:bodyPr>
          <a:lstStyle/>
          <a:p>
            <a:r>
              <a:rPr lang="en-IN" sz="2000" dirty="0">
                <a:latin typeface="+mn-lt"/>
              </a:rPr>
              <a:t>A forward contract is an agreement between two parties to buy or sell an asset</a:t>
            </a:r>
          </a:p>
          <a:p>
            <a:pPr marL="0" indent="0">
              <a:buNone/>
            </a:pPr>
            <a:endParaRPr lang="en-IN" sz="2000" dirty="0">
              <a:latin typeface="+mn-lt"/>
            </a:endParaRPr>
          </a:p>
          <a:p>
            <a:r>
              <a:rPr lang="en-IN" sz="2000" dirty="0">
                <a:latin typeface="+mn-lt"/>
              </a:rPr>
              <a:t>The owner of a forward contract has the obligation to buy the underlying asset at a fixed date in the future for a </a:t>
            </a:r>
            <a:r>
              <a:rPr lang="en-IN" sz="2000" b="1" dirty="0">
                <a:latin typeface="+mn-lt"/>
              </a:rPr>
              <a:t>fixed price which is decided today</a:t>
            </a:r>
          </a:p>
          <a:p>
            <a:pPr marL="0" indent="0">
              <a:buNone/>
            </a:pPr>
            <a:endParaRPr lang="en-IN" sz="2000" dirty="0">
              <a:latin typeface="+mn-lt"/>
            </a:endParaRPr>
          </a:p>
          <a:p>
            <a:r>
              <a:rPr lang="en-IN" sz="2000" dirty="0">
                <a:latin typeface="+mn-lt"/>
              </a:rPr>
              <a:t>They are traded on, Over the Counter (OTC)</a:t>
            </a:r>
          </a:p>
          <a:p>
            <a:endParaRPr lang="en-IN" sz="2000" dirty="0">
              <a:latin typeface="+mn-lt"/>
            </a:endParaRPr>
          </a:p>
          <a:p>
            <a:endParaRPr lang="en-IN" sz="2000" dirty="0">
              <a:latin typeface="+mn-lt"/>
            </a:endParaRPr>
          </a:p>
        </p:txBody>
      </p:sp>
    </p:spTree>
    <p:extLst>
      <p:ext uri="{BB962C8B-B14F-4D97-AF65-F5344CB8AC3E}">
        <p14:creationId xmlns:p14="http://schemas.microsoft.com/office/powerpoint/2010/main" val="308608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A929FD-7AED-438A-8E6F-1FFDF1A6DD43}"/>
              </a:ext>
            </a:extLst>
          </p:cNvPr>
          <p:cNvSpPr>
            <a:spLocks noGrp="1"/>
          </p:cNvSpPr>
          <p:nvPr>
            <p:ph type="title"/>
          </p:nvPr>
        </p:nvSpPr>
        <p:spPr/>
        <p:txBody>
          <a:bodyPr/>
          <a:lstStyle/>
          <a:p>
            <a:pPr algn="l"/>
            <a:r>
              <a:rPr lang="en-US" altLang="en-US" dirty="0"/>
              <a:t>Forward and Futures</a:t>
            </a:r>
            <a:endParaRPr lang="en-IN" dirty="0"/>
          </a:p>
        </p:txBody>
      </p:sp>
      <p:sp>
        <p:nvSpPr>
          <p:cNvPr id="3" name="Content Placeholder 2">
            <a:extLst>
              <a:ext uri="{FF2B5EF4-FFF2-40B4-BE49-F238E27FC236}">
                <a16:creationId xmlns:a16="http://schemas.microsoft.com/office/drawing/2014/main" xmlns="" id="{B11A977F-2A19-4965-AE88-94A3E0657C39}"/>
              </a:ext>
            </a:extLst>
          </p:cNvPr>
          <p:cNvSpPr>
            <a:spLocks noGrp="1"/>
          </p:cNvSpPr>
          <p:nvPr>
            <p:ph idx="1"/>
          </p:nvPr>
        </p:nvSpPr>
        <p:spPr/>
        <p:txBody>
          <a:bodyPr>
            <a:noAutofit/>
          </a:bodyPr>
          <a:lstStyle/>
          <a:p>
            <a:r>
              <a:rPr lang="en-US" altLang="en-US" sz="2000" dirty="0"/>
              <a:t>Forward and Futures contracts lock in a price today for the purchase or sale of something in a future time period</a:t>
            </a:r>
          </a:p>
          <a:p>
            <a:pPr marL="0" indent="0">
              <a:buNone/>
            </a:pPr>
            <a:endParaRPr lang="en-US" altLang="en-US" sz="2000" dirty="0"/>
          </a:p>
          <a:p>
            <a:r>
              <a:rPr lang="en-US" altLang="en-US" sz="2000" dirty="0"/>
              <a:t>Futures and Forwards commit both parties to the contract to take a specified action</a:t>
            </a:r>
          </a:p>
          <a:p>
            <a:pPr marL="0" indent="0">
              <a:buNone/>
            </a:pPr>
            <a:endParaRPr lang="en-US" altLang="en-US" sz="2000" dirty="0"/>
          </a:p>
          <a:p>
            <a:r>
              <a:rPr lang="en-US" altLang="en-US" sz="2000" dirty="0"/>
              <a:t>Having a long position means you are committed to buy the good at the specified price in the future</a:t>
            </a:r>
          </a:p>
          <a:p>
            <a:endParaRPr lang="en-IN" sz="2000" dirty="0"/>
          </a:p>
        </p:txBody>
      </p:sp>
    </p:spTree>
    <p:extLst>
      <p:ext uri="{BB962C8B-B14F-4D97-AF65-F5344CB8AC3E}">
        <p14:creationId xmlns:p14="http://schemas.microsoft.com/office/powerpoint/2010/main" val="2464901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2F18D2-71BC-4105-B71D-28C2AB95BCE4}"/>
              </a:ext>
            </a:extLst>
          </p:cNvPr>
          <p:cNvSpPr>
            <a:spLocks noGrp="1"/>
          </p:cNvSpPr>
          <p:nvPr>
            <p:ph type="title"/>
          </p:nvPr>
        </p:nvSpPr>
        <p:spPr/>
        <p:txBody>
          <a:bodyPr/>
          <a:lstStyle/>
          <a:p>
            <a:pPr marL="0" indent="0" algn="l"/>
            <a:r>
              <a:rPr lang="en-IN" dirty="0"/>
              <a:t/>
            </a:r>
            <a:br>
              <a:rPr lang="en-IN" dirty="0"/>
            </a:br>
            <a:r>
              <a:rPr lang="en-US" dirty="0"/>
              <a:t>Futures Vs Forwards</a:t>
            </a:r>
            <a:br>
              <a:rPr lang="en-US" dirty="0"/>
            </a:br>
            <a:endParaRPr lang="en-IN" dirty="0"/>
          </a:p>
        </p:txBody>
      </p:sp>
      <p:pic>
        <p:nvPicPr>
          <p:cNvPr id="4" name="Content Placeholder 3">
            <a:extLst>
              <a:ext uri="{FF2B5EF4-FFF2-40B4-BE49-F238E27FC236}">
                <a16:creationId xmlns:a16="http://schemas.microsoft.com/office/drawing/2014/main" xmlns="" id="{FBE96E05-DB0C-4D7C-B6E8-68CD0C160E09}"/>
              </a:ext>
            </a:extLst>
          </p:cNvPr>
          <p:cNvPicPr>
            <a:picLocks noGrp="1" noChangeAspect="1"/>
          </p:cNvPicPr>
          <p:nvPr>
            <p:ph idx="1"/>
          </p:nvPr>
        </p:nvPicPr>
        <p:blipFill>
          <a:blip r:embed="rId3"/>
          <a:stretch>
            <a:fillRect/>
          </a:stretch>
        </p:blipFill>
        <p:spPr>
          <a:xfrm>
            <a:off x="1066800" y="1005681"/>
            <a:ext cx="5844166" cy="3276600"/>
          </a:xfrm>
          <a:prstGeom prst="rect">
            <a:avLst/>
          </a:prstGeom>
        </p:spPr>
      </p:pic>
    </p:spTree>
    <p:extLst>
      <p:ext uri="{BB962C8B-B14F-4D97-AF65-F5344CB8AC3E}">
        <p14:creationId xmlns:p14="http://schemas.microsoft.com/office/powerpoint/2010/main" val="33672000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47D29D-1D1C-4288-95EA-102F56EC5897}"/>
              </a:ext>
            </a:extLst>
          </p:cNvPr>
          <p:cNvSpPr>
            <a:spLocks noGrp="1"/>
          </p:cNvSpPr>
          <p:nvPr>
            <p:ph type="title"/>
          </p:nvPr>
        </p:nvSpPr>
        <p:spPr/>
        <p:txBody>
          <a:bodyPr/>
          <a:lstStyle/>
          <a:p>
            <a:pPr algn="l"/>
            <a:r>
              <a:rPr lang="en-IN" dirty="0"/>
              <a:t>How Future Contract work </a:t>
            </a:r>
          </a:p>
        </p:txBody>
      </p:sp>
      <p:sp>
        <p:nvSpPr>
          <p:cNvPr id="3" name="Content Placeholder 2">
            <a:extLst>
              <a:ext uri="{FF2B5EF4-FFF2-40B4-BE49-F238E27FC236}">
                <a16:creationId xmlns:a16="http://schemas.microsoft.com/office/drawing/2014/main" xmlns="" id="{0BF17CE2-65E0-41DF-BBBD-C9FA4E449203}"/>
              </a:ext>
            </a:extLst>
          </p:cNvPr>
          <p:cNvSpPr>
            <a:spLocks noGrp="1"/>
          </p:cNvSpPr>
          <p:nvPr>
            <p:ph idx="1"/>
          </p:nvPr>
        </p:nvSpPr>
        <p:spPr/>
        <p:txBody>
          <a:bodyPr>
            <a:normAutofit/>
          </a:bodyPr>
          <a:lstStyle/>
          <a:p>
            <a:r>
              <a:rPr lang="en-US" altLang="en-US" sz="2000" dirty="0"/>
              <a:t>No money changes hands between the long and short parties at the initial time the contracts are made</a:t>
            </a:r>
          </a:p>
          <a:p>
            <a:pPr marL="0" indent="0">
              <a:buNone/>
            </a:pPr>
            <a:endParaRPr lang="en-US" altLang="en-US" sz="2000" dirty="0"/>
          </a:p>
          <a:p>
            <a:r>
              <a:rPr lang="en-US" altLang="en-US" sz="2000" dirty="0"/>
              <a:t>Only at the maturity of the forward or futures contract will the long party pay money to the short party and the short party will provide the good to the long party.</a:t>
            </a:r>
          </a:p>
          <a:p>
            <a:pPr marL="0" indent="0">
              <a:buNone/>
            </a:pPr>
            <a:endParaRPr lang="en-US" altLang="en-US" sz="2000" dirty="0"/>
          </a:p>
          <a:p>
            <a:r>
              <a:rPr lang="en-US" altLang="en-US" sz="2000" dirty="0"/>
              <a:t>One has no intention of taking delivery of the commodity</a:t>
            </a:r>
          </a:p>
          <a:p>
            <a:pPr marL="0" indent="0">
              <a:buNone/>
            </a:pPr>
            <a:endParaRPr lang="en-US" altLang="en-US" sz="2000" dirty="0"/>
          </a:p>
          <a:p>
            <a:r>
              <a:rPr lang="en-US" altLang="en-US" sz="2000" dirty="0"/>
              <a:t>When one “sells” a futures contract, no intention of selling the commodity. Again, post margin.</a:t>
            </a:r>
            <a:endParaRPr lang="en-IN" sz="2000" dirty="0"/>
          </a:p>
        </p:txBody>
      </p:sp>
    </p:spTree>
    <p:extLst>
      <p:ext uri="{BB962C8B-B14F-4D97-AF65-F5344CB8AC3E}">
        <p14:creationId xmlns:p14="http://schemas.microsoft.com/office/powerpoint/2010/main" val="23550937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B761A5-3A2A-4F21-9950-07A0D656F780}"/>
              </a:ext>
            </a:extLst>
          </p:cNvPr>
          <p:cNvSpPr>
            <a:spLocks noGrp="1"/>
          </p:cNvSpPr>
          <p:nvPr>
            <p:ph type="title"/>
          </p:nvPr>
        </p:nvSpPr>
        <p:spPr/>
        <p:txBody>
          <a:bodyPr/>
          <a:lstStyle/>
          <a:p>
            <a:pPr algn="l"/>
            <a:r>
              <a:rPr lang="en-IN" dirty="0"/>
              <a:t>More on Future Contracts</a:t>
            </a:r>
          </a:p>
        </p:txBody>
      </p:sp>
      <p:sp>
        <p:nvSpPr>
          <p:cNvPr id="3" name="Content Placeholder 2">
            <a:extLst>
              <a:ext uri="{FF2B5EF4-FFF2-40B4-BE49-F238E27FC236}">
                <a16:creationId xmlns:a16="http://schemas.microsoft.com/office/drawing/2014/main" xmlns="" id="{8FE58295-6E8D-42F1-BDC3-B43AED2E5A94}"/>
              </a:ext>
            </a:extLst>
          </p:cNvPr>
          <p:cNvSpPr>
            <a:spLocks noGrp="1"/>
          </p:cNvSpPr>
          <p:nvPr>
            <p:ph idx="1"/>
          </p:nvPr>
        </p:nvSpPr>
        <p:spPr/>
        <p:txBody>
          <a:bodyPr>
            <a:normAutofit/>
          </a:bodyPr>
          <a:lstStyle/>
          <a:p>
            <a:r>
              <a:rPr lang="en-IN" sz="2000" dirty="0"/>
              <a:t>The life of one contract is 3 months.</a:t>
            </a:r>
          </a:p>
          <a:p>
            <a:r>
              <a:rPr lang="en-IN" sz="2000" dirty="0"/>
              <a:t>At any point of time, 3 futures contract will be available for trading with different time limit to expiry – 1month, 2 month and 3 month contract. ( Also called near month, mid month and far  month contracts)</a:t>
            </a:r>
          </a:p>
          <a:p>
            <a:pPr marL="0" indent="0">
              <a:buNone/>
            </a:pPr>
            <a:endParaRPr lang="en-IN" sz="2000" dirty="0"/>
          </a:p>
          <a:p>
            <a:r>
              <a:rPr lang="en-IN" sz="2000" b="1" dirty="0"/>
              <a:t>DIFFERENT TYPES OF FUTURES</a:t>
            </a:r>
            <a:endParaRPr lang="en-IN" sz="2000" dirty="0"/>
          </a:p>
          <a:p>
            <a:pPr>
              <a:buFont typeface="Wingdings" panose="05000000000000000000" pitchFamily="2" charset="2"/>
              <a:buChar char="ü"/>
            </a:pPr>
            <a:r>
              <a:rPr lang="en-IN" sz="2000" dirty="0"/>
              <a:t>Stock futures and stock index futures – traded on the NSE</a:t>
            </a:r>
          </a:p>
          <a:p>
            <a:pPr>
              <a:buFont typeface="Wingdings" panose="05000000000000000000" pitchFamily="2" charset="2"/>
              <a:buChar char="ü"/>
            </a:pPr>
            <a:r>
              <a:rPr lang="en-IN" sz="2000" dirty="0"/>
              <a:t>Commodity futures – traded on MCX / NCDEX</a:t>
            </a:r>
          </a:p>
          <a:p>
            <a:pPr>
              <a:buFont typeface="Wingdings" panose="05000000000000000000" pitchFamily="2" charset="2"/>
              <a:buChar char="ü"/>
            </a:pPr>
            <a:r>
              <a:rPr lang="en-IN" sz="2000" dirty="0"/>
              <a:t>Interest rate futures – traded on NSE</a:t>
            </a:r>
          </a:p>
          <a:p>
            <a:pPr marL="0" indent="0">
              <a:buNone/>
            </a:pPr>
            <a:endParaRPr lang="en-IN" sz="2000" dirty="0"/>
          </a:p>
          <a:p>
            <a:endParaRPr lang="en-IN" sz="2000" dirty="0"/>
          </a:p>
        </p:txBody>
      </p:sp>
    </p:spTree>
    <p:extLst>
      <p:ext uri="{BB962C8B-B14F-4D97-AF65-F5344CB8AC3E}">
        <p14:creationId xmlns:p14="http://schemas.microsoft.com/office/powerpoint/2010/main" val="1698288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776</TotalTime>
  <Words>584</Words>
  <Application>Microsoft Office PowerPoint</Application>
  <PresentationFormat>Custom</PresentationFormat>
  <Paragraphs>96</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 Lets Begin - What are Derivatives </vt:lpstr>
      <vt:lpstr>How it works </vt:lpstr>
      <vt:lpstr> Participants in Derivative Markets </vt:lpstr>
      <vt:lpstr> Basic Terminologies </vt:lpstr>
      <vt:lpstr>Forward Contract</vt:lpstr>
      <vt:lpstr>Forward and Futures</vt:lpstr>
      <vt:lpstr> Futures Vs Forwards </vt:lpstr>
      <vt:lpstr>How Future Contract work </vt:lpstr>
      <vt:lpstr>More on Future Contracts</vt:lpstr>
      <vt:lpstr>Pricing and Valuation</vt:lpstr>
      <vt:lpstr>Initial Margin </vt:lpstr>
      <vt:lpstr>Stock Futures Vs Index Futures</vt:lpstr>
      <vt:lpstr>Live Trading - Example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NehaBadve</dc:creator>
  <cp:lastModifiedBy>HP</cp:lastModifiedBy>
  <cp:revision>98</cp:revision>
  <dcterms:created xsi:type="dcterms:W3CDTF">2017-06-29T17:57:57Z</dcterms:created>
  <dcterms:modified xsi:type="dcterms:W3CDTF">2021-10-28T16:21:29Z</dcterms:modified>
</cp:coreProperties>
</file>