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60" r:id="rId4"/>
    <p:sldId id="261" r:id="rId5"/>
    <p:sldId id="262" r:id="rId6"/>
    <p:sldId id="263" r:id="rId7"/>
    <p:sldId id="299" r:id="rId8"/>
    <p:sldId id="30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2" r:id="rId23"/>
    <p:sldId id="303" r:id="rId24"/>
    <p:sldId id="277" r:id="rId25"/>
    <p:sldId id="278" r:id="rId26"/>
    <p:sldId id="305" r:id="rId27"/>
    <p:sldId id="279" r:id="rId28"/>
    <p:sldId id="280" r:id="rId29"/>
    <p:sldId id="306" r:id="rId30"/>
    <p:sldId id="281" r:id="rId31"/>
    <p:sldId id="282" r:id="rId32"/>
    <p:sldId id="283" r:id="rId33"/>
    <p:sldId id="285" r:id="rId34"/>
    <p:sldId id="286" r:id="rId35"/>
    <p:sldId id="307" r:id="rId36"/>
    <p:sldId id="287" r:id="rId37"/>
    <p:sldId id="308" r:id="rId38"/>
    <p:sldId id="309" r:id="rId39"/>
    <p:sldId id="310" r:id="rId40"/>
    <p:sldId id="311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DD8C4-F54A-44E9-90A8-E705B3D0DE7F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E755E-F4B9-4BAA-8809-57D1F05D76E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DejaVu Sans" charset="0"/>
              <a:cs typeface="DejaVu Sans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5D59-3247-48FB-86D2-499EC6A3A303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4DCD-A81F-4D5B-820B-03DDBE3E9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GUI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Interaction Styles</a:t>
            </a:r>
            <a:endParaRPr lang="en-IN" smtClean="0"/>
          </a:p>
        </p:txBody>
      </p:sp>
      <p:sp>
        <p:nvSpPr>
          <p:cNvPr id="4099" name="Content Placeholder 15"/>
          <p:cNvSpPr>
            <a:spLocks noGrp="1"/>
          </p:cNvSpPr>
          <p:nvPr>
            <p:ph sz="half" idx="2"/>
          </p:nvPr>
        </p:nvSpPr>
        <p:spPr>
          <a:xfrm>
            <a:off x="107950" y="1412875"/>
            <a:ext cx="3106738" cy="52562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ja-JP" sz="2000" b="1" smtClean="0">
                <a:ea typeface="ＭＳ Ｐゴシック" pitchFamily="50" charset="-128"/>
              </a:rPr>
              <a:t>Styles for “giving commands” to the system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ja-JP" sz="2000" b="1" smtClean="0">
                <a:ea typeface="ＭＳ Ｐゴシック" pitchFamily="50" charset="-128"/>
              </a:rPr>
              <a:t>5 main types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ja-JP" smtClean="0">
                <a:ea typeface="ＭＳ Ｐゴシック" pitchFamily="50" charset="-128"/>
              </a:rPr>
              <a:t>Direct Manipulation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ja-JP" smtClean="0">
                <a:ea typeface="ＭＳ Ｐゴシック" pitchFamily="50" charset="-128"/>
              </a:rPr>
              <a:t>Menu selection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ja-JP" smtClean="0">
                <a:ea typeface="ＭＳ Ｐゴシック" pitchFamily="50" charset="-128"/>
              </a:rPr>
              <a:t>Form fillin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ja-JP" smtClean="0">
                <a:ea typeface="ＭＳ Ｐゴシック" pitchFamily="50" charset="-128"/>
              </a:rPr>
              <a:t>Command language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ja-JP" smtClean="0">
                <a:ea typeface="ＭＳ Ｐゴシック" pitchFamily="50" charset="-128"/>
              </a:rPr>
              <a:t>Natural language</a:t>
            </a:r>
            <a:endParaRPr lang="en-IN" smtClean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3000375" y="1428750"/>
            <a:ext cx="5748338" cy="52562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Interaction Styles</a:t>
            </a:r>
            <a:endParaRPr lang="en-IN" smtClean="0"/>
          </a:p>
        </p:txBody>
      </p:sp>
      <p:sp>
        <p:nvSpPr>
          <p:cNvPr id="5123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5124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5125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3850" y="3500438"/>
            <a:ext cx="4103688" cy="2592387"/>
            <a:chOff x="2552" y="2767"/>
            <a:chExt cx="1426" cy="1173"/>
          </a:xfrm>
        </p:grpSpPr>
        <p:pic>
          <p:nvPicPr>
            <p:cNvPr id="5129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3" y="2818"/>
              <a:ext cx="825" cy="1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52" y="2767"/>
              <a:ext cx="811" cy="1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4"/>
          <a:srcRect b="71782"/>
          <a:stretch>
            <a:fillRect/>
          </a:stretch>
        </p:blipFill>
        <p:spPr bwMode="auto">
          <a:xfrm>
            <a:off x="250825" y="1557338"/>
            <a:ext cx="4343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 t="23872"/>
          <a:stretch>
            <a:fillRect/>
          </a:stretch>
        </p:blipFill>
        <p:spPr>
          <a:xfrm>
            <a:off x="4643438" y="1484313"/>
            <a:ext cx="4040187" cy="4537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EXAMPLE DIRECT MANIPULATION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89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Calibri" pitchFamily="32" charset="0"/>
              </a:rPr>
              <a:t>Drive a car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Calibri" pitchFamily="32" charset="0"/>
              </a:rPr>
              <a:t>If you want to turn left, what do you do?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Calibri" pitchFamily="32" charset="0"/>
              </a:rPr>
              <a:t>What type of feedback do you get?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Calibri" pitchFamily="32" charset="0"/>
              </a:rPr>
              <a:t>How does this help?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Calibri" pitchFamily="32" charset="0"/>
              </a:rPr>
              <a:t>Think about turning left using a menu/text interfaces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  <a:latin typeface="Calibri" pitchFamily="32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48200" y="1785938"/>
            <a:ext cx="4037013" cy="4356100"/>
            <a:chOff x="2928" y="1125"/>
            <a:chExt cx="2543" cy="2744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8" y="1125"/>
              <a:ext cx="2544" cy="27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2928" y="1125"/>
              <a:ext cx="2544" cy="27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EXAMPLE DIRECT MANIPULATION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750" y="1428750"/>
            <a:ext cx="4427538" cy="4713288"/>
            <a:chOff x="180" y="900"/>
            <a:chExt cx="2789" cy="2969"/>
          </a:xfrm>
        </p:grpSpPr>
        <p:pic>
          <p:nvPicPr>
            <p:cNvPr id="71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" y="900"/>
              <a:ext cx="2790" cy="29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178" name="Text Box 6"/>
            <p:cNvSpPr txBox="1">
              <a:spLocks noChangeArrowheads="1"/>
            </p:cNvSpPr>
            <p:nvPr/>
          </p:nvSpPr>
          <p:spPr bwMode="auto">
            <a:xfrm>
              <a:off x="180" y="900"/>
              <a:ext cx="2790" cy="29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57750" y="1428750"/>
            <a:ext cx="3981450" cy="4570413"/>
            <a:chOff x="3060" y="900"/>
            <a:chExt cx="2508" cy="2879"/>
          </a:xfrm>
        </p:grpSpPr>
        <p:pic>
          <p:nvPicPr>
            <p:cNvPr id="7175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0" y="900"/>
              <a:ext cx="2509" cy="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3060" y="900"/>
              <a:ext cx="2509" cy="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EXAMPLE DIRECT MANIPULATION</a:t>
            </a:r>
          </a:p>
        </p:txBody>
      </p:sp>
      <p:pic>
        <p:nvPicPr>
          <p:cNvPr id="8195" name="Picture 6" descr="img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4349" r="4349" b="18849"/>
          <a:stretch>
            <a:fillRect/>
          </a:stretch>
        </p:blipFill>
        <p:spPr>
          <a:xfrm>
            <a:off x="611188" y="1196975"/>
            <a:ext cx="4681537" cy="2736850"/>
          </a:xfrm>
          <a:noFill/>
        </p:spPr>
      </p:pic>
      <p:pic>
        <p:nvPicPr>
          <p:cNvPr id="8196" name="Picture 6" descr="fig 6"/>
          <p:cNvPicPr>
            <a:picLocks noChangeAspect="1" noChangeArrowheads="1"/>
          </p:cNvPicPr>
          <p:nvPr/>
        </p:nvPicPr>
        <p:blipFill>
          <a:blip r:embed="rId3"/>
          <a:srcRect l="43875" r="3368" b="51315"/>
          <a:stretch>
            <a:fillRect/>
          </a:stretch>
        </p:blipFill>
        <p:spPr bwMode="auto">
          <a:xfrm>
            <a:off x="611188" y="4005263"/>
            <a:ext cx="468153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4"/>
          <a:srcRect l="9966" t="21098" r="9625" b="12747"/>
          <a:stretch>
            <a:fillRect/>
          </a:stretch>
        </p:blipFill>
        <p:spPr bwMode="auto">
          <a:xfrm>
            <a:off x="5435600" y="1196975"/>
            <a:ext cx="3468688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5"/>
          <a:srcRect l="10272" t="21428" r="9660" b="13077"/>
          <a:stretch>
            <a:fillRect/>
          </a:stretch>
        </p:blipFill>
        <p:spPr bwMode="auto">
          <a:xfrm>
            <a:off x="5435600" y="3860800"/>
            <a:ext cx="344646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57188" y="220663"/>
            <a:ext cx="8329612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000000"/>
                </a:solidFill>
                <a:latin typeface="Calibri" pitchFamily="32" charset="0"/>
              </a:rPr>
              <a:t>LIMITATIONS OF DIRECT MANIPULATION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46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Direct Manipulation of all screen objects may not be feasible.</a:t>
            </a:r>
          </a:p>
          <a:p>
            <a:pPr marL="341313" indent="-341313" algn="just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Graphics capability of system may be limited.</a:t>
            </a:r>
          </a:p>
          <a:p>
            <a:pPr marL="341313" indent="-341313" algn="just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The amount of space available for placing manipulation controls in the window border may be limited.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 eaLnBrk="0" hangingPunct="0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alibri" pitchFamily="32" charset="0"/>
              </a:rPr>
              <a:t>Screen space</a:t>
            </a:r>
          </a:p>
          <a:p>
            <a:pPr marL="741363" lvl="1" indent="-284163" eaLnBrk="0" hangingPunct="0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Takes up plenty</a:t>
            </a:r>
          </a:p>
          <a:p>
            <a:pPr marL="741363" lvl="1" indent="-284163" eaLnBrk="0" hangingPunct="0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Multiple pages can slow user down</a:t>
            </a:r>
          </a:p>
          <a:p>
            <a:pPr marL="741363" lvl="1" indent="-284163" eaLnBrk="0" hangingPunct="0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Bad design is </a:t>
            </a:r>
            <a:r>
              <a:rPr lang="en-US" sz="2400" b="1" i="1" dirty="0">
                <a:solidFill>
                  <a:srgbClr val="000000"/>
                </a:solidFill>
                <a:latin typeface="Calibri" pitchFamily="32" charset="0"/>
              </a:rPr>
              <a:t>amplified</a:t>
            </a:r>
          </a:p>
          <a:p>
            <a:pPr marL="341313" indent="-341313" eaLnBrk="0" hangingPunct="0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alibri" pitchFamily="32" charset="0"/>
              </a:rPr>
              <a:t>Learning </a:t>
            </a:r>
            <a:r>
              <a:rPr lang="en-US" sz="2400" b="1" dirty="0">
                <a:solidFill>
                  <a:srgbClr val="000000"/>
                </a:solidFill>
                <a:latin typeface="Calibri" pitchFamily="32" charset="0"/>
              </a:rPr>
              <a:t>curve 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– users have to remember all the necessary operations and actions.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322263"/>
            <a:ext cx="8229600" cy="109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INDIRECT MANIPULATION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71625"/>
            <a:ext cx="34004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latin typeface="Calibri" pitchFamily="32" charset="0"/>
              </a:rPr>
              <a:t>It uses</a:t>
            </a:r>
          </a:p>
          <a:p>
            <a:pPr marL="741363" lvl="1" indent="-284163"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2" charset="0"/>
              </a:rPr>
              <a:t>words and text, </a:t>
            </a:r>
          </a:p>
          <a:p>
            <a:pPr marL="741363" lvl="1" indent="-284163"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2" charset="0"/>
              </a:rPr>
              <a:t>pull-down and pop-up menus, </a:t>
            </a:r>
          </a:p>
          <a:p>
            <a:pPr marL="741363" lvl="1" indent="-284163"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2" charset="0"/>
              </a:rPr>
              <a:t>symbols, </a:t>
            </a:r>
          </a:p>
          <a:p>
            <a:pPr marL="741363" lvl="1" indent="-284163"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2" charset="0"/>
              </a:rPr>
              <a:t>And typing and pointing.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  <a:latin typeface="Calibri" pitchFamily="32" charset="0"/>
              </a:rPr>
              <a:t>Most windows systems are combination of direct and indirect manipulation.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29063" y="1571625"/>
            <a:ext cx="5043487" cy="4857750"/>
            <a:chOff x="2475" y="855"/>
            <a:chExt cx="3177" cy="3195"/>
          </a:xfrm>
        </p:grpSpPr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75" y="855"/>
              <a:ext cx="3177" cy="3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2475" y="900"/>
              <a:ext cx="3177" cy="3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THE GRAPHICAL USER INTERFACE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  <a:latin typeface="Calibri" pitchFamily="32" charset="0"/>
              </a:rPr>
              <a:t>A User interface is a collection of techniques and mechanisms to interact with something.</a:t>
            </a:r>
          </a:p>
          <a:p>
            <a:pPr marL="341313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  <a:latin typeface="Calibri" pitchFamily="32" charset="0"/>
              </a:rPr>
              <a:t>User interact with a collection of elements referred to as </a:t>
            </a:r>
            <a:r>
              <a:rPr lang="en-US" sz="3000" i="1">
                <a:solidFill>
                  <a:srgbClr val="000000"/>
                </a:solidFill>
                <a:latin typeface="Calibri" pitchFamily="32" charset="0"/>
              </a:rPr>
              <a:t>Objects.</a:t>
            </a:r>
          </a:p>
          <a:p>
            <a:pPr marL="341313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  <a:latin typeface="Calibri" pitchFamily="32" charset="0"/>
              </a:rPr>
              <a:t>In graphical interface, the primary interaction mechanism is a pointing device of some kind.</a:t>
            </a:r>
          </a:p>
          <a:p>
            <a:pPr marL="341313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  <a:latin typeface="Calibri" pitchFamily="32" charset="0"/>
              </a:rPr>
              <a:t>Graphics revolutionized design and the user interface.</a:t>
            </a:r>
          </a:p>
          <a:p>
            <a:pPr marL="341313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  <a:latin typeface="Calibri" pitchFamily="32" charset="0"/>
              </a:rPr>
              <a:t>Improvement in display  enable the user’s actions to be reacted quickly, dynamically and meaningfully.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GRAPHICAL SYSTEM ADVANTAGES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0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Symbols recognized faster than text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Faster learning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Faster use and problem solving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Easier remembering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Provides context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Fewer errors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Immediate feedback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GRAPHICAL SYSTEM ADVANTAGES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Predictable system responses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Easily reversible actions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More attractive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May consume less space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Replaces national languages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Low typing </a:t>
            </a: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requirements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Smooth transition from command language system.</a:t>
            </a:r>
            <a:endParaRPr lang="en-US" sz="32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collection of techniques and mechanisms to interact with </a:t>
            </a:r>
            <a:r>
              <a:rPr lang="en-US" dirty="0"/>
              <a:t>s</a:t>
            </a:r>
            <a:r>
              <a:rPr lang="en-US" dirty="0" smtClean="0"/>
              <a:t>omething.</a:t>
            </a:r>
          </a:p>
          <a:p>
            <a:pPr algn="just"/>
            <a:r>
              <a:rPr lang="en-US" dirty="0" smtClean="0"/>
              <a:t>The user interface is a part of computer and its software that people can see, hear, touch, and talk to.</a:t>
            </a:r>
          </a:p>
          <a:p>
            <a:pPr algn="just"/>
            <a:r>
              <a:rPr lang="en-US" dirty="0" smtClean="0"/>
              <a:t>The primary mechanism is a pointing device of some kind.</a:t>
            </a:r>
          </a:p>
          <a:p>
            <a:pPr algn="just"/>
            <a:r>
              <a:rPr lang="en-US" dirty="0" smtClean="0"/>
              <a:t>Objects</a:t>
            </a:r>
          </a:p>
          <a:p>
            <a:pPr lvl="1" algn="just"/>
            <a:r>
              <a:rPr lang="en-US" dirty="0" smtClean="0"/>
              <a:t>Collection of elements to which user interacts.</a:t>
            </a:r>
          </a:p>
          <a:p>
            <a:pPr lvl="1" algn="just"/>
            <a:r>
              <a:rPr lang="en-US" dirty="0" smtClean="0"/>
              <a:t>Can be seen, heard or touched.</a:t>
            </a:r>
          </a:p>
          <a:p>
            <a:pPr algn="just"/>
            <a:r>
              <a:rPr lang="en-US" dirty="0" smtClean="0"/>
              <a:t>Actions</a:t>
            </a:r>
          </a:p>
          <a:p>
            <a:pPr lvl="1" algn="just"/>
            <a:r>
              <a:rPr lang="en-US" dirty="0" smtClean="0"/>
              <a:t>Operations performed on objects.</a:t>
            </a:r>
          </a:p>
          <a:p>
            <a:pPr lvl="1" algn="just"/>
            <a:r>
              <a:rPr lang="en-US" dirty="0" smtClean="0"/>
              <a:t>Pointing, selecting, manipulating etc…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20663"/>
            <a:ext cx="82296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000000"/>
                </a:solidFill>
                <a:latin typeface="Calibri" pitchFamily="32" charset="0"/>
              </a:rPr>
              <a:t>GRAPHICAL SYSTEM DISADVANTAGES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71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Greater Design Complexity.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Learning still necessary.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Inconsistencies in technique and terminology.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Not always familiar</a:t>
            </a:r>
            <a:r>
              <a:rPr lang="en-US" sz="2800" dirty="0" smtClean="0">
                <a:solidFill>
                  <a:srgbClr val="000000"/>
                </a:solidFill>
                <a:latin typeface="Calibri" pitchFamily="32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2" charset="0"/>
              </a:rPr>
              <a:t>Human comprehension limitations.</a:t>
            </a:r>
            <a:endParaRPr lang="en-US" sz="2800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Windows manipulation requirements.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Production limitation (few tested icons exist).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Not always fastest style of interaction.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20663"/>
            <a:ext cx="82296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000000"/>
                </a:solidFill>
                <a:latin typeface="Calibri" pitchFamily="32" charset="0"/>
              </a:rPr>
              <a:t>GRAPHICAL SYSTEM DISADVANTAGES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Inefficient for expert users.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Not always the preferred style of interaction.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Increased </a:t>
            </a: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chance of clutter and confusion.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May consume more screen space.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Hardware limitation</a:t>
            </a: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.</a:t>
            </a:r>
            <a:b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</a:br>
            <a:endParaRPr lang="en-US" sz="32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design of an interface, and not its interaction style, is the best determinant of ease of use. </a:t>
            </a:r>
            <a:r>
              <a:rPr lang="en-US" sz="1800" dirty="0" smtClean="0"/>
              <a:t>(ex. Rural ATM)</a:t>
            </a:r>
            <a:endParaRPr lang="en-US" dirty="0" smtClean="0"/>
          </a:p>
          <a:p>
            <a:pPr algn="just"/>
            <a:r>
              <a:rPr lang="en-US" dirty="0" smtClean="0"/>
              <a:t>User preferences must be considered in choosing an interaction style. </a:t>
            </a:r>
            <a:r>
              <a:rPr lang="en-US" sz="1800" dirty="0" smtClean="0"/>
              <a:t>(ex. s/w for disable)</a:t>
            </a:r>
            <a:endParaRPr lang="en-US" dirty="0" smtClean="0"/>
          </a:p>
          <a:p>
            <a:pPr algn="just"/>
            <a:r>
              <a:rPr lang="en-US" dirty="0" smtClean="0"/>
              <a:t>In majority of cases, words are more meaningful to users than icons. </a:t>
            </a:r>
            <a:r>
              <a:rPr lang="en-US" sz="1400" dirty="0" smtClean="0"/>
              <a:t>(ex. Photoshop/</a:t>
            </a:r>
            <a:r>
              <a:rPr lang="en-US" sz="1400" dirty="0" err="1" smtClean="0"/>
              <a:t>corel</a:t>
            </a:r>
            <a:r>
              <a:rPr lang="en-US" sz="1400" dirty="0" smtClean="0"/>
              <a:t> draw screen)</a:t>
            </a:r>
            <a:endParaRPr lang="en-US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content of a graphic screen is critical to its usefulness. The wrong presentation or a cluttered presentation may actually lead to greater confusion.</a:t>
            </a:r>
          </a:p>
          <a:p>
            <a:pPr algn="just"/>
            <a:r>
              <a:rPr lang="en-US" dirty="0" smtClean="0"/>
              <a:t>The success of a graphical system depends on the skills of its designers in following established principles of usability. 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20663"/>
            <a:ext cx="82296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000000"/>
                </a:solidFill>
                <a:latin typeface="Calibri" pitchFamily="32" charset="0"/>
              </a:rPr>
              <a:t>CHARACTERISTICS OF THE GRAPHICAL INTERFACE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54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Sophisticated Visual </a:t>
            </a: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Presentation</a:t>
            </a:r>
          </a:p>
          <a:p>
            <a:pPr marL="798513" lvl="1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Use of lines, drawings, icons, variety of character fonts, colors etc.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Pick-and-Click </a:t>
            </a: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Interaction</a:t>
            </a:r>
          </a:p>
          <a:p>
            <a:pPr marL="798513" lvl="1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Pick : to identify the element for the proposed action.</a:t>
            </a:r>
          </a:p>
          <a:p>
            <a:pPr marL="798513" lvl="1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Click : signal to perform the action.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Restricted Set of Interface Option 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Concurrent Performance of Functions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Object Orientation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alibri" pitchFamily="32" charset="0"/>
            </a:endParaRP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2" charset="0"/>
            </a:endParaRP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itchFamily="32" charset="0"/>
              </a:rPr>
              <a:t>CHARACTERISTICS OF THE GRAPHICAL INTERFACE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72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Object </a:t>
            </a:r>
            <a:r>
              <a:rPr lang="en-US" sz="3200" dirty="0" smtClean="0">
                <a:solidFill>
                  <a:srgbClr val="000000"/>
                </a:solidFill>
                <a:latin typeface="Calibri" pitchFamily="32" charset="0"/>
              </a:rPr>
              <a:t>Orientation</a:t>
            </a:r>
          </a:p>
          <a:p>
            <a:pPr marL="798513" lvl="1" indent="-341313" algn="just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2" charset="0"/>
              </a:rPr>
              <a:t>Objects and sub objects</a:t>
            </a:r>
            <a:endParaRPr lang="en-US" sz="2800" dirty="0">
              <a:solidFill>
                <a:srgbClr val="000000"/>
              </a:solidFill>
              <a:latin typeface="Calibri" pitchFamily="32" charset="0"/>
            </a:endParaRPr>
          </a:p>
          <a:p>
            <a:pPr marL="741363" lvl="1" indent="-284163" algn="just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Types of Object</a:t>
            </a:r>
          </a:p>
          <a:p>
            <a:pPr marL="1143000" lvl="2" indent="-228600" algn="just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Data Object (Screen controls)</a:t>
            </a:r>
            <a:r>
              <a:rPr lang="ar-SA" sz="2400" dirty="0">
                <a:solidFill>
                  <a:srgbClr val="000000"/>
                </a:solidFill>
                <a:latin typeface="Calibri" pitchFamily="32" charset="0"/>
              </a:rPr>
              <a:t>‏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1143000" lvl="2" indent="-228600" algn="just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Container Object (Workplace/ 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Work Area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, Folders)</a:t>
            </a:r>
            <a:r>
              <a:rPr lang="ar-SA" sz="2400" dirty="0">
                <a:solidFill>
                  <a:srgbClr val="000000"/>
                </a:solidFill>
                <a:latin typeface="Calibri" pitchFamily="32" charset="0"/>
              </a:rPr>
              <a:t>‏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1143000" lvl="2" indent="-228600" algn="just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Device Object (Printer, Trash)</a:t>
            </a:r>
            <a:r>
              <a:rPr lang="ar-SA" sz="2400" dirty="0">
                <a:solidFill>
                  <a:srgbClr val="000000"/>
                </a:solidFill>
                <a:latin typeface="Calibri" pitchFamily="32" charset="0"/>
              </a:rPr>
              <a:t>‏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741363" lvl="1" indent="-284163" algn="just">
              <a:lnSpc>
                <a:spcPct val="80000"/>
              </a:lnSpc>
              <a:spcBef>
                <a:spcPts val="6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Relationships</a:t>
            </a:r>
          </a:p>
          <a:p>
            <a:pPr marL="1143000" lvl="2" indent="-228600" algn="just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u="sng" dirty="0" smtClean="0">
                <a:solidFill>
                  <a:srgbClr val="000000"/>
                </a:solidFill>
                <a:latin typeface="Calibri" pitchFamily="32" charset="0"/>
              </a:rPr>
              <a:t>Collection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: Objects 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sharing common 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aspects (multiple selection objects)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1143000" lvl="2" indent="-228600" algn="just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u="sng" dirty="0">
                <a:solidFill>
                  <a:srgbClr val="000000"/>
                </a:solidFill>
                <a:latin typeface="Calibri" pitchFamily="32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: Stronger 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object 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relationship (document)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1143000" lvl="2" indent="-228600" algn="just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u="sng" dirty="0">
                <a:solidFill>
                  <a:srgbClr val="000000"/>
                </a:solidFill>
                <a:latin typeface="Calibri" pitchFamily="32" charset="0"/>
              </a:rPr>
              <a:t>Composite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Aggregation of them identified as an </a:t>
            </a:r>
            <a:r>
              <a:rPr lang="en-US" sz="2400" dirty="0" smtClean="0">
                <a:solidFill>
                  <a:srgbClr val="000000"/>
                </a:solidFill>
                <a:latin typeface="Calibri" pitchFamily="32" charset="0"/>
              </a:rPr>
              <a:t>object (spread sheets)</a:t>
            </a: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2" charset="0"/>
              </a:rPr>
              <a:t>CHARACTERISTICS OF THE GRAPHICAL INTERFACE</a:t>
            </a:r>
            <a:endParaRPr lang="en-US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Object Orientation</a:t>
            </a:r>
          </a:p>
          <a:p>
            <a:pPr lvl="1"/>
            <a:r>
              <a:rPr lang="en-US" dirty="0" smtClean="0"/>
              <a:t>Properties of object</a:t>
            </a:r>
          </a:p>
          <a:p>
            <a:pPr lvl="2"/>
            <a:r>
              <a:rPr lang="en-US" dirty="0" smtClean="0"/>
              <a:t>Text styles</a:t>
            </a:r>
          </a:p>
          <a:p>
            <a:pPr lvl="2"/>
            <a:r>
              <a:rPr lang="en-US" dirty="0" smtClean="0"/>
              <a:t>Font size</a:t>
            </a:r>
          </a:p>
          <a:p>
            <a:pPr lvl="2"/>
            <a:r>
              <a:rPr lang="en-US" dirty="0" smtClean="0"/>
              <a:t>Windows background color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u="sng" dirty="0" smtClean="0"/>
              <a:t>Commands:</a:t>
            </a:r>
            <a:r>
              <a:rPr lang="en-US" dirty="0" smtClean="0"/>
              <a:t> To manipulate objects in specific way.</a:t>
            </a:r>
          </a:p>
          <a:p>
            <a:pPr lvl="2"/>
            <a:r>
              <a:rPr lang="en-US" u="sng" dirty="0" smtClean="0"/>
              <a:t>Property/attribute Specification :</a:t>
            </a:r>
            <a:r>
              <a:rPr lang="en-US" dirty="0" smtClean="0"/>
              <a:t> To modify object properties.</a:t>
            </a:r>
          </a:p>
          <a:p>
            <a:pPr lvl="1"/>
            <a:r>
              <a:rPr lang="en-US" dirty="0" smtClean="0"/>
              <a:t>Views</a:t>
            </a:r>
          </a:p>
          <a:p>
            <a:pPr lvl="2"/>
            <a:r>
              <a:rPr lang="en-US" u="sng" dirty="0" smtClean="0"/>
              <a:t>Composed views:</a:t>
            </a:r>
            <a:r>
              <a:rPr lang="en-US" dirty="0" smtClean="0"/>
              <a:t> presents information and the objects contained within an object.</a:t>
            </a:r>
          </a:p>
          <a:p>
            <a:pPr lvl="2"/>
            <a:r>
              <a:rPr lang="en-US" u="sng" dirty="0" smtClean="0"/>
              <a:t>Contents views:</a:t>
            </a:r>
            <a:r>
              <a:rPr lang="en-US" dirty="0" smtClean="0"/>
              <a:t> list the components of objects.</a:t>
            </a:r>
          </a:p>
          <a:p>
            <a:pPr lvl="2"/>
            <a:r>
              <a:rPr lang="en-US" u="sng" dirty="0" smtClean="0"/>
              <a:t>Settings Views:</a:t>
            </a:r>
            <a:r>
              <a:rPr lang="en-US" dirty="0" smtClean="0"/>
              <a:t> permit seeing and changing object properties.</a:t>
            </a:r>
          </a:p>
          <a:p>
            <a:pPr lvl="2"/>
            <a:r>
              <a:rPr lang="en-US" u="sng" dirty="0" smtClean="0"/>
              <a:t>Help Views:</a:t>
            </a:r>
            <a:r>
              <a:rPr lang="en-US" dirty="0" smtClean="0"/>
              <a:t> provide all help functions.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IN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Direct Manipulation? Example.</a:t>
            </a:r>
          </a:p>
          <a:p>
            <a:r>
              <a:rPr lang="en-US" dirty="0" smtClean="0"/>
              <a:t>What is Indirect Manipulation? Example</a:t>
            </a:r>
            <a:r>
              <a:rPr lang="en-IN" dirty="0" smtClean="0"/>
              <a:t>.</a:t>
            </a:r>
          </a:p>
          <a:p>
            <a:r>
              <a:rPr lang="en-US" dirty="0" smtClean="0"/>
              <a:t>Any two Advantages of GUI.</a:t>
            </a:r>
          </a:p>
          <a:p>
            <a:r>
              <a:rPr lang="en-US" dirty="0" smtClean="0"/>
              <a:t>Any two Disadvantages of GUI.</a:t>
            </a:r>
          </a:p>
          <a:p>
            <a:r>
              <a:rPr lang="en-US" dirty="0" smtClean="0"/>
              <a:t>List Characteristics of GUI.</a:t>
            </a:r>
          </a:p>
          <a:p>
            <a:r>
              <a:rPr lang="en-US" dirty="0" smtClean="0"/>
              <a:t>Types of objects.</a:t>
            </a:r>
          </a:p>
          <a:p>
            <a:r>
              <a:rPr lang="en-US" dirty="0" smtClean="0"/>
              <a:t>Relationships of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THE WEB USER INTERFACE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Web interface design is the design of navigation and the presentation of information.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It is about content, not data.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The design goal is to build a hierarchy of menus and pages that feels natural, well structured, easy to use, and truthful.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Popular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Allows millions of people scattered across the globe to communicate and publish/access information.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Difficulties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Its design language is HTML.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Architecture and task flow are not easy to standardize.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a Web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86058"/>
            <a:ext cx="4038600" cy="33401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They are</a:t>
            </a:r>
          </a:p>
          <a:p>
            <a:pPr lvl="1"/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User Focus</a:t>
            </a:r>
          </a:p>
          <a:p>
            <a:pPr lvl="1"/>
            <a:r>
              <a:rPr lang="en-US" dirty="0" smtClean="0"/>
              <a:t>Data/ Information</a:t>
            </a:r>
          </a:p>
          <a:p>
            <a:pPr lvl="1"/>
            <a:r>
              <a:rPr lang="en-US" dirty="0" smtClean="0"/>
              <a:t>User Tasks</a:t>
            </a:r>
          </a:p>
          <a:p>
            <a:pPr lvl="1"/>
            <a:r>
              <a:rPr lang="en-US" dirty="0" smtClean="0"/>
              <a:t>User’s Conceptual Space</a:t>
            </a:r>
          </a:p>
          <a:p>
            <a:pPr lvl="1"/>
            <a:r>
              <a:rPr lang="en-US" dirty="0" smtClean="0"/>
              <a:t>Presentation Elements</a:t>
            </a:r>
          </a:p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928934"/>
            <a:ext cx="4038600" cy="319722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Visual Style</a:t>
            </a:r>
          </a:p>
          <a:p>
            <a:pPr lvl="1"/>
            <a:r>
              <a:rPr lang="en-US" dirty="0" smtClean="0"/>
              <a:t>System capability</a:t>
            </a:r>
          </a:p>
          <a:p>
            <a:pPr lvl="1"/>
            <a:r>
              <a:rPr lang="en-US" dirty="0" smtClean="0"/>
              <a:t>Task Efficiency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User Assistance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142984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web interface has a number of characteristics , some similar to a  GUI (?) and some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good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well designed interface is a window to view the system capabilities of the system.</a:t>
            </a:r>
          </a:p>
          <a:p>
            <a:r>
              <a:rPr lang="en-US" dirty="0" smtClean="0"/>
              <a:t>If they are confusing and inefficient, people will have greater difficulty in doing their jobs and will make more mistakes.</a:t>
            </a:r>
          </a:p>
          <a:p>
            <a:r>
              <a:rPr lang="en-US" dirty="0" smtClean="0"/>
              <a:t>Poor design chase some people away from a system permanently.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versus WEB PAGE DESIGN</a:t>
            </a:r>
            <a:endParaRPr lang="en-IN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7224" y="1285860"/>
            <a:ext cx="8001000" cy="5072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versus WEB PAGE DESIGN</a:t>
            </a:r>
            <a:endParaRPr lang="en-IN" smtClean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500188"/>
            <a:ext cx="8001000" cy="53578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versus WEB PAGE DESIGN</a:t>
            </a:r>
            <a:endParaRPr lang="en-IN" smtClean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1643063"/>
            <a:ext cx="8001000" cy="5000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algn="just">
              <a:lnSpc>
                <a:spcPct val="93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 smtClean="0"/>
          </a:p>
          <a:p>
            <a:pPr algn="just">
              <a:lnSpc>
                <a:spcPct val="87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smtClean="0"/>
              <a:t>Aesthetically Pleasing</a:t>
            </a:r>
          </a:p>
          <a:p>
            <a:pPr algn="just">
              <a:lnSpc>
                <a:spcPct val="87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000" smtClean="0"/>
          </a:p>
          <a:p>
            <a:pPr algn="just">
              <a:lnSpc>
                <a:spcPct val="87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Provide visual appeal by:</a:t>
            </a:r>
          </a:p>
          <a:p>
            <a:pPr lvl="1" algn="just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Providing meaningful contrast between screen elements</a:t>
            </a:r>
          </a:p>
          <a:p>
            <a:pPr lvl="1" algn="just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Creating groupings</a:t>
            </a:r>
          </a:p>
          <a:p>
            <a:pPr lvl="1" algn="just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Aligning screen elements and groups</a:t>
            </a:r>
          </a:p>
          <a:p>
            <a:pPr lvl="1" algn="just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Providing three-dimensional representation</a:t>
            </a:r>
          </a:p>
          <a:p>
            <a:pPr lvl="1" algn="just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Using color and graphics effectively and simply</a:t>
            </a:r>
          </a:p>
          <a:p>
            <a:pPr algn="just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smtClean="0"/>
          </a:p>
          <a:p>
            <a:pPr algn="just">
              <a:lnSpc>
                <a:spcPct val="81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900112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4838" cy="47513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7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800" u="sng" dirty="0" smtClean="0"/>
          </a:p>
          <a:p>
            <a:pPr algn="just">
              <a:lnSpc>
                <a:spcPct val="87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u="sng" dirty="0" smtClean="0"/>
              <a:t>Clarity</a:t>
            </a:r>
          </a:p>
          <a:p>
            <a:pPr algn="just">
              <a:lnSpc>
                <a:spcPct val="85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800" u="sng" dirty="0" smtClean="0"/>
          </a:p>
          <a:p>
            <a:pPr algn="just">
              <a:lnSpc>
                <a:spcPct val="85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The interface should be visually, conceptually, and linguistically clear, including: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Visual elements 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Functions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Metaphors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Words and text</a:t>
            </a:r>
            <a:endParaRPr lang="en-GB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u="sng" dirty="0" smtClean="0"/>
              <a:t>Compatibility</a:t>
            </a:r>
          </a:p>
          <a:p>
            <a:pPr algn="just">
              <a:lnSpc>
                <a:spcPct val="85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800" u="sng" dirty="0" smtClean="0"/>
          </a:p>
          <a:p>
            <a:pPr algn="just">
              <a:lnSpc>
                <a:spcPct val="85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Provide compatibility with the following: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The user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The task and job</a:t>
            </a:r>
          </a:p>
          <a:p>
            <a:pPr lvl="1" algn="just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The product</a:t>
            </a:r>
          </a:p>
          <a:p>
            <a:pPr algn="just">
              <a:lnSpc>
                <a:spcPct val="85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Adopt the user’s perspective.</a:t>
            </a:r>
          </a:p>
          <a:p>
            <a:pPr algn="just">
              <a:lnSpc>
                <a:spcPct val="76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u="sng" smtClean="0"/>
              <a:t>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9403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smtClean="0"/>
              <a:t>Comprehensibility</a:t>
            </a:r>
            <a:endParaRPr lang="en-GB" sz="2800" smtClean="0"/>
          </a:p>
          <a:p>
            <a:pPr algn="just">
              <a:lnSpc>
                <a:spcPct val="90000"/>
              </a:lnSpc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A system should be easily learned and understood: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What to look at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What it is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What to do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When to do it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Where to do it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Why to do it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How to do it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Flow of actions, response, visual presentations, and information should be: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In a sensible order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Easy to recollect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Easy to place in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410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900" b="1" u="sng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u="sng" dirty="0" smtClean="0"/>
              <a:t>Configurability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Permit </a:t>
            </a:r>
            <a:r>
              <a:rPr lang="en-GB" sz="2400" dirty="0" smtClean="0"/>
              <a:t>easy personalization, configuration, and reconfiguration of settings.</a:t>
            </a:r>
          </a:p>
          <a:p>
            <a:pPr lvl="1" algn="just">
              <a:lnSpc>
                <a:spcPct val="12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/>
              <a:t>Enhances a sense of control</a:t>
            </a:r>
          </a:p>
          <a:p>
            <a:pPr lvl="1" algn="just">
              <a:lnSpc>
                <a:spcPct val="12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/>
              <a:t>Encourages an active role in understanding</a:t>
            </a:r>
          </a:p>
          <a:p>
            <a:pPr algn="just">
              <a:lnSpc>
                <a:spcPct val="12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u="sng" dirty="0" smtClean="0"/>
              <a:t>Consistency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A system should look, act, and operate the same throughout. Similar components should: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600" dirty="0" smtClean="0"/>
              <a:t>Have a similar look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600" dirty="0" smtClean="0"/>
              <a:t>Have similar uses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600" dirty="0" smtClean="0"/>
              <a:t>Operate similarly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The same action should always yield the same result.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The function of elements should not change.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The position of standard elements should not change.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22"/>
            <a:ext cx="8001000" cy="4975241"/>
          </a:xfrm>
        </p:spPr>
        <p:txBody>
          <a:bodyPr/>
          <a:lstStyle/>
          <a:p>
            <a:pPr marL="427038" lvl="1" indent="-215900" algn="just">
              <a:lnSpc>
                <a:spcPct val="76000"/>
              </a:lnSpc>
              <a:buSzPct val="45000"/>
              <a:buFont typeface="Wingdings" pitchFamily="2" charset="2"/>
              <a:buNone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3200" u="sng" dirty="0" smtClean="0"/>
              <a:t>Control</a:t>
            </a:r>
          </a:p>
          <a:p>
            <a:pPr marL="427038" lvl="1" indent="-215900" algn="just">
              <a:buSzPct val="45000"/>
              <a:buFont typeface="Wingdings" pitchFamily="2" charset="2"/>
              <a:buNone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endParaRPr lang="en-GB" sz="1000" u="sng" dirty="0" smtClean="0"/>
          </a:p>
          <a:p>
            <a:pPr marL="427038" lvl="1" indent="-215900" algn="just"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 dirty="0" smtClean="0"/>
              <a:t>The user must control the interaction.</a:t>
            </a:r>
          </a:p>
          <a:p>
            <a:pPr marL="427038" lvl="1" indent="-215900" algn="just"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 dirty="0" smtClean="0"/>
              <a:t>The context maintained must be from the perspective </a:t>
            </a:r>
            <a:br>
              <a:rPr lang="en-GB" sz="2400" dirty="0" smtClean="0"/>
            </a:br>
            <a:r>
              <a:rPr lang="en-GB" sz="2400" dirty="0" smtClean="0"/>
              <a:t>of the user.</a:t>
            </a:r>
          </a:p>
          <a:p>
            <a:pPr marL="427038" lvl="1" indent="-215900" algn="just"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 dirty="0" smtClean="0"/>
              <a:t>The means to achieve goals should be flexible and compatible with the user's skills, experiences, habits </a:t>
            </a:r>
            <a:br>
              <a:rPr lang="en-GB" sz="2400" dirty="0" smtClean="0"/>
            </a:br>
            <a:r>
              <a:rPr lang="en-GB" sz="2400" dirty="0" smtClean="0"/>
              <a:t>and preferences.</a:t>
            </a:r>
          </a:p>
          <a:p>
            <a:pPr marL="427038" lvl="1" indent="-215900" algn="just"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 dirty="0" smtClean="0"/>
              <a:t>Avoid modes because they constrain the actions available.</a:t>
            </a:r>
          </a:p>
          <a:p>
            <a:pPr marL="427038" lvl="1" indent="-215900" algn="just"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 dirty="0" smtClean="0"/>
              <a:t>Permit the user to customize the interface but provide defaults.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9445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5105400"/>
          </a:xfrm>
        </p:spPr>
        <p:txBody>
          <a:bodyPr/>
          <a:lstStyle/>
          <a:p>
            <a:pPr algn="just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Directness</a:t>
            </a:r>
            <a:endParaRPr lang="en-GB" sz="1000" u="sng" dirty="0" smtClean="0"/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Provide direct ways to accomplish tasks.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Available alternatives should be visible.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effect of actions on objects should be visible.</a:t>
            </a:r>
          </a:p>
          <a:p>
            <a:pPr algn="just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b="1" u="sng" dirty="0" smtClean="0"/>
          </a:p>
          <a:p>
            <a:pPr algn="just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Efficiency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Minimize eye and hand movements, and other control actions.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Transitions between various system controls should flow easily and freely.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Navigation paths should be as short as possible.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Eye movement through a screen should be obvious and sequential.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Anticipate the user’s wants and needs whenever possible.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976834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u="sng" dirty="0" smtClean="0"/>
              <a:t>Familiarity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Employ familiar concepts and use a language that is familiar </a:t>
            </a:r>
            <a:br>
              <a:rPr lang="en-GB" sz="2000" dirty="0" smtClean="0"/>
            </a:br>
            <a:r>
              <a:rPr lang="en-GB" sz="2000" dirty="0" smtClean="0"/>
              <a:t>to the user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Keep the interface natural, mimicking the user’s </a:t>
            </a:r>
            <a:r>
              <a:rPr lang="en-GB" sz="2000" dirty="0" smtClean="0"/>
              <a:t>behaviour </a:t>
            </a:r>
            <a:r>
              <a:rPr lang="en-GB" sz="2000" dirty="0" smtClean="0"/>
              <a:t>patterns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Use real-world metaphors</a:t>
            </a:r>
          </a:p>
          <a:p>
            <a:pPr algn="just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u="sng" dirty="0" smtClean="0"/>
          </a:p>
          <a:p>
            <a:pPr algn="just">
              <a:spcBef>
                <a:spcPts val="6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u="sng" dirty="0" smtClean="0"/>
              <a:t>Flexibility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A system must be sensitive to the differing needs of its users, enabling a level and type of performance based upon: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Each user’s knowledge and skills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Each user’s experience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Each user’s personal preference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Each user’s habits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conditions at that moment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good screen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 benefits.</a:t>
            </a:r>
          </a:p>
          <a:p>
            <a:r>
              <a:rPr lang="en-US" dirty="0" smtClean="0"/>
              <a:t>Improve screen clarity and readability.</a:t>
            </a:r>
          </a:p>
          <a:p>
            <a:r>
              <a:rPr lang="en-US" dirty="0" smtClean="0"/>
              <a:t>Reduce decision making time.</a:t>
            </a:r>
          </a:p>
          <a:p>
            <a:r>
              <a:rPr lang="en-US" dirty="0" smtClean="0"/>
              <a:t>Fewer errors.</a:t>
            </a:r>
          </a:p>
          <a:p>
            <a:r>
              <a:rPr lang="en-US" dirty="0" smtClean="0"/>
              <a:t>Lower training cost</a:t>
            </a:r>
          </a:p>
          <a:p>
            <a:r>
              <a:rPr lang="en-US" dirty="0" smtClean="0"/>
              <a:t>Easy to identify and resolve problems during design and development process.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5029200"/>
          </a:xfrm>
        </p:spPr>
        <p:txBody>
          <a:bodyPr/>
          <a:lstStyle/>
          <a:p>
            <a:pPr algn="just"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Forgiveness</a:t>
            </a:r>
            <a:endParaRPr lang="en-GB" sz="800" dirty="0" smtClean="0"/>
          </a:p>
          <a:p>
            <a:pPr algn="just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Tolerate and forgive common and unavoidable human errors</a:t>
            </a:r>
          </a:p>
          <a:p>
            <a:pPr algn="just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Prevent errors from occurring whenever possible</a:t>
            </a:r>
          </a:p>
          <a:p>
            <a:pPr algn="just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Protect against possible catastrophic errors</a:t>
            </a:r>
          </a:p>
          <a:p>
            <a:pPr algn="just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When an error does occur, provide constructive messages</a:t>
            </a:r>
          </a:p>
          <a:p>
            <a:pPr algn="just"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b="1" u="sng" dirty="0" smtClean="0"/>
          </a:p>
          <a:p>
            <a:pPr algn="just"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u="sng" smtClean="0"/>
              <a:t>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077200" cy="52863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800" b="1" u="sng" dirty="0" smtClean="0"/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8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u="sng" dirty="0" smtClean="0"/>
              <a:t>Predictability</a:t>
            </a:r>
            <a:endParaRPr lang="en-GB" dirty="0" smtClean="0"/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The user should be able to anticipate the natural progression of each task.</a:t>
            </a:r>
            <a:endParaRPr lang="en-GB" dirty="0" smtClean="0"/>
          </a:p>
          <a:p>
            <a:pPr lvl="1" algn="just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Provide distinct and recognizable screen elements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Provide cues to the result of an action to be performed</a:t>
            </a:r>
            <a:endParaRPr lang="en-GB" sz="800" dirty="0" smtClean="0"/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All expectations should be fulfilled uniformly and completely.</a:t>
            </a:r>
          </a:p>
          <a:p>
            <a:pPr algn="just">
              <a:spcBef>
                <a:spcPts val="500"/>
              </a:spcBef>
              <a:spcAft>
                <a:spcPts val="8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u="sng" dirty="0" smtClean="0"/>
              <a:t>Recovery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A system should permit:</a:t>
            </a:r>
          </a:p>
          <a:p>
            <a:pPr lvl="1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Commands or actions to be abolished or reversed</a:t>
            </a:r>
          </a:p>
          <a:p>
            <a:pPr lvl="1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Immediate return to a certain point if difficulties arise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Ensure that users never lose their work as a result of:</a:t>
            </a:r>
          </a:p>
          <a:p>
            <a:pPr lvl="1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An error on their part</a:t>
            </a:r>
          </a:p>
          <a:p>
            <a:pPr lvl="1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/>
              <a:t>Hardware, software, or communication </a:t>
            </a:r>
            <a:r>
              <a:rPr lang="en-GB" sz="2000" dirty="0" smtClean="0"/>
              <a:t>problems</a:t>
            </a:r>
            <a:r>
              <a:rPr lang="en-GB" dirty="0" smtClean="0"/>
              <a:t>.</a:t>
            </a:r>
            <a:endParaRPr lang="en-GB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953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800" dirty="0" smtClean="0"/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u="sng" dirty="0" smtClean="0"/>
              <a:t>Responsiveness</a:t>
            </a:r>
          </a:p>
          <a:p>
            <a:pPr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The system must rapidly respond to the user’s requests.</a:t>
            </a:r>
          </a:p>
          <a:p>
            <a:pPr algn="just"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Provide immediate acknowledgment for all actions:</a:t>
            </a:r>
          </a:p>
          <a:p>
            <a:pPr lvl="1" algn="just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Visual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Textual</a:t>
            </a:r>
          </a:p>
          <a:p>
            <a:pPr lvl="1" algn="just"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/>
              <a:t>Auditory</a:t>
            </a:r>
            <a:endParaRPr lang="en-GB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 smtClean="0"/>
              <a:t>Simplicity</a:t>
            </a:r>
          </a:p>
          <a:p>
            <a:pPr algn="just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 smtClean="0"/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Provide as simple an interface as possible.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Five ways to provide simplicity: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Use progressive disclosure, hiding things until they are needed</a:t>
            </a:r>
          </a:p>
          <a:p>
            <a:pPr lvl="2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Present common and necessary functions first</a:t>
            </a:r>
          </a:p>
          <a:p>
            <a:pPr lvl="2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Prominently feature important functions</a:t>
            </a:r>
          </a:p>
          <a:p>
            <a:pPr lvl="2" algn="just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Hide more sophisticated and less frequently used functions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Provide defaults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Minimize screen alignment points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Make common actions </a:t>
            </a:r>
            <a:r>
              <a:rPr lang="en-GB" sz="2400" dirty="0" smtClean="0"/>
              <a:t>simple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Provide </a:t>
            </a:r>
            <a:r>
              <a:rPr lang="en-GB" sz="2400" dirty="0" smtClean="0"/>
              <a:t>uniformity and consistency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GENERAL DESIGN PRINCIPLES</a:t>
            </a:r>
            <a:r>
              <a:rPr lang="en-GB" smtClean="0"/>
              <a:t>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smtClean="0"/>
              <a:t>Transparency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Permit the user to focus on the task or job, without concern for the mechanics of the interface.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Workings and reminders of workings inside the computer should be invisible to the user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smtClean="0"/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smtClean="0"/>
              <a:t>Trade-Offs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Final design will be based on a series of trade-offs balancing often-conflicting design principles.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People’s requirements always take precedence over technical requirements.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University Questions</a:t>
            </a:r>
            <a:endParaRPr lang="en-IN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What is Direct and Indirect manipulation? explain with Example		</a:t>
            </a:r>
          </a:p>
          <a:p>
            <a:pPr algn="just"/>
            <a:r>
              <a:rPr lang="en-US" smtClean="0"/>
              <a:t>Differentiate between Graphical user interface and Web page design</a:t>
            </a:r>
          </a:p>
          <a:p>
            <a:pPr algn="just"/>
            <a:r>
              <a:rPr lang="en-US" smtClean="0"/>
              <a:t>Explain general principles in User interface Design.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good design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5720" y="1428736"/>
            <a:ext cx="4181476" cy="303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71538" y="4714884"/>
            <a:ext cx="2428892" cy="5715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 1970 screen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428736"/>
            <a:ext cx="4657732" cy="302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857752" y="4714884"/>
            <a:ext cx="3724300" cy="13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1980 screen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good design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348" y="5214950"/>
            <a:ext cx="7972452" cy="91121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1990 screen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78674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2000 </a:t>
            </a:r>
            <a:r>
              <a:rPr lang="en-US" smtClean="0"/>
              <a:t>Onwards Screen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957"/>
          <a:stretch>
            <a:fillRect/>
          </a:stretch>
        </p:blipFill>
        <p:spPr bwMode="auto">
          <a:xfrm>
            <a:off x="548922" y="1600200"/>
            <a:ext cx="8199542" cy="49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Popularity of Graphics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DIRECT MANIPULATION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DM systems have the following characteristics.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The system is portrayed as an extension of the real world.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Continuous visibility of objects and actions.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Actions are rapid and incremental with visible display of results.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Incremental actions are easily reversible.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1739</Words>
  <Application>Microsoft Office PowerPoint</Application>
  <PresentationFormat>On-screen Show (4:3)</PresentationFormat>
  <Paragraphs>330</Paragraphs>
  <Slides>45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Chapter 3</vt:lpstr>
      <vt:lpstr>Defining the User Interface</vt:lpstr>
      <vt:lpstr>Importance of good design</vt:lpstr>
      <vt:lpstr>Benefits of good screen design</vt:lpstr>
      <vt:lpstr>Importance of good design</vt:lpstr>
      <vt:lpstr>Importance of good design</vt:lpstr>
      <vt:lpstr>2000 Onwards Screen</vt:lpstr>
      <vt:lpstr>Popularity of Graphics</vt:lpstr>
      <vt:lpstr>Slide 9</vt:lpstr>
      <vt:lpstr>Interaction Styles</vt:lpstr>
      <vt:lpstr>Interaction Styles</vt:lpstr>
      <vt:lpstr>Slide 12</vt:lpstr>
      <vt:lpstr>Slide 13</vt:lpstr>
      <vt:lpstr>EXAMPLE DIRECT MANIPULATION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</vt:lpstr>
      <vt:lpstr>Conclusion</vt:lpstr>
      <vt:lpstr>Slide 24</vt:lpstr>
      <vt:lpstr>Slide 25</vt:lpstr>
      <vt:lpstr>CHARACTERISTICS OF THE GRAPHICAL INTERFACE</vt:lpstr>
      <vt:lpstr>Questions</vt:lpstr>
      <vt:lpstr>THE WEB USER INTERFACE</vt:lpstr>
      <vt:lpstr>Characteristics of a Web Interface</vt:lpstr>
      <vt:lpstr>GUI versus WEB PAGE DESIGN</vt:lpstr>
      <vt:lpstr>GUI versus WEB PAGE DESIGN</vt:lpstr>
      <vt:lpstr>GUI versus WEB PAGE DESIGN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GENERAL DESIGN PRINCIPLES </vt:lpstr>
      <vt:lpstr>University Questions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Dhara Kalola</dc:creator>
  <cp:lastModifiedBy>Dhara</cp:lastModifiedBy>
  <cp:revision>56</cp:revision>
  <dcterms:created xsi:type="dcterms:W3CDTF">2016-01-12T04:33:13Z</dcterms:created>
  <dcterms:modified xsi:type="dcterms:W3CDTF">2016-01-25T06:23:23Z</dcterms:modified>
</cp:coreProperties>
</file>