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68" r:id="rId2"/>
    <p:sldId id="329" r:id="rId3"/>
    <p:sldId id="330" r:id="rId4"/>
    <p:sldId id="399" r:id="rId5"/>
    <p:sldId id="422" r:id="rId6"/>
    <p:sldId id="435" r:id="rId7"/>
    <p:sldId id="257" r:id="rId8"/>
    <p:sldId id="265" r:id="rId9"/>
    <p:sldId id="266" r:id="rId10"/>
    <p:sldId id="267" r:id="rId11"/>
    <p:sldId id="331" r:id="rId12"/>
    <p:sldId id="332" r:id="rId13"/>
    <p:sldId id="333" r:id="rId14"/>
    <p:sldId id="334" r:id="rId15"/>
    <p:sldId id="335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1" r:id="rId37"/>
    <p:sldId id="426" r:id="rId38"/>
    <p:sldId id="427" r:id="rId39"/>
    <p:sldId id="428" r:id="rId40"/>
    <p:sldId id="429" r:id="rId41"/>
    <p:sldId id="431" r:id="rId42"/>
    <p:sldId id="433" r:id="rId43"/>
    <p:sldId id="434" r:id="rId44"/>
    <p:sldId id="336" r:id="rId45"/>
    <p:sldId id="269" r:id="rId46"/>
    <p:sldId id="270" r:id="rId47"/>
    <p:sldId id="271" r:id="rId48"/>
    <p:sldId id="272" r:id="rId49"/>
    <p:sldId id="345" r:id="rId50"/>
    <p:sldId id="344" r:id="rId51"/>
    <p:sldId id="348" r:id="rId52"/>
    <p:sldId id="346" r:id="rId53"/>
    <p:sldId id="353" r:id="rId54"/>
    <p:sldId id="436" r:id="rId55"/>
    <p:sldId id="437" r:id="rId56"/>
    <p:sldId id="354" r:id="rId57"/>
    <p:sldId id="439" r:id="rId58"/>
    <p:sldId id="438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388" r:id="rId75"/>
    <p:sldId id="392" r:id="rId76"/>
    <p:sldId id="393" r:id="rId77"/>
    <p:sldId id="394" r:id="rId78"/>
    <p:sldId id="455" r:id="rId79"/>
    <p:sldId id="456" r:id="rId80"/>
    <p:sldId id="280" r:id="rId81"/>
    <p:sldId id="281" r:id="rId82"/>
    <p:sldId id="282" r:id="rId83"/>
    <p:sldId id="457" r:id="rId84"/>
    <p:sldId id="284" r:id="rId85"/>
    <p:sldId id="285" r:id="rId86"/>
    <p:sldId id="286" r:id="rId87"/>
    <p:sldId id="287" r:id="rId88"/>
    <p:sldId id="288" r:id="rId89"/>
    <p:sldId id="290" r:id="rId90"/>
    <p:sldId id="291" r:id="rId91"/>
    <p:sldId id="292" r:id="rId92"/>
    <p:sldId id="293" r:id="rId93"/>
    <p:sldId id="294" r:id="rId94"/>
    <p:sldId id="295" r:id="rId95"/>
    <p:sldId id="458" r:id="rId96"/>
    <p:sldId id="459" r:id="rId97"/>
    <p:sldId id="460" r:id="rId98"/>
    <p:sldId id="461" r:id="rId99"/>
    <p:sldId id="462" r:id="rId10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59703-5341-4AA2-B633-712624794BBB}" type="datetimeFigureOut">
              <a:rPr lang="en-IN" smtClean="0"/>
              <a:pPr/>
              <a:t>09-03-2020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F380B-76A1-4F13-8036-D301970E35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624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E16861-6588-4015-A30C-A9DF127ECB9C}" type="datetimeFigureOut">
              <a:rPr lang="en-US"/>
              <a:pPr>
                <a:defRPr/>
              </a:pPr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C848176-72EE-4B5D-B7AB-3DD902AC7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Header Placeholder 4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Vidyalankar Institute Of Technology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Swapnil Sonawane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48176-72EE-4B5D-B7AB-3DD902AC7C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FC93D-8EB9-4AF9-9EED-FA20BCC8905A}" type="datetime1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2BF8-2ED9-490B-99E1-E2AF6BC3801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9179-9A2C-4993-8DC9-F87F6F58CDE7}" type="datetime1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27C4F-1F5B-4497-932F-A1A812EBEFA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6AE40-6508-46F4-BCE7-43D6182D2AD3}" type="datetime1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F4DDB-C5E5-4578-95D5-55D90193869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D538-94CC-4245-ABE0-452CB05F370C}" type="datetime1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DEAEE-5693-4ACD-A85D-19BF6B936E2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C0627-7D49-4E42-8FF2-432BB767B6B6}" type="datetime1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3A20-BC53-4358-B205-5233D8582AE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8BFA-7CAA-4EA7-B5BE-CE51E3E5487C}" type="datetime1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33FAA-7F29-4FF4-8DA7-55E396E77D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5F0EB-45E3-40E2-9EC2-D40EFC03E32D}" type="datetime1">
              <a:rPr lang="en-IN" smtClean="0"/>
              <a:t>09-03-2020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59FD7-7BDA-4BAA-B84C-8399D4BCBD5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2A9C9-0E37-4C4F-9C95-155EE4AB0C88}" type="datetime1">
              <a:rPr lang="en-IN" smtClean="0"/>
              <a:t>09-03-2020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9BC9-7B2E-44DB-BED3-044179F2765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67447-179D-4197-8197-9D1DCA4F8678}" type="datetime1">
              <a:rPr lang="en-IN" smtClean="0"/>
              <a:t>09-03-2020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44546-BD36-48CD-A448-671AC4E057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132F-80FD-4405-872E-3F2C7C69C342}" type="datetime1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88759-554A-4286-BF05-94BE00BFB5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1836E-16DE-4B1C-AF1D-0761FEF44EB0}" type="datetime1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3ACD4-73BF-44E6-93F5-D8155FFBF82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2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2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215CED-BA5F-40DE-A2DF-0627867CF257}" type="datetime1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F2F55B-0BF5-4D74-85D3-0F3E94E414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ustomShape 1"/>
          <p:cNvSpPr>
            <a:spLocks noChangeArrowheads="1"/>
          </p:cNvSpPr>
          <p:nvPr/>
        </p:nvSpPr>
        <p:spPr bwMode="auto">
          <a:xfrm>
            <a:off x="812801" y="2924175"/>
            <a:ext cx="10361612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Algerian" pitchFamily="82" charset="0"/>
              </a:rPr>
              <a:t>HUMAN MACHINE INTERACTION</a:t>
            </a:r>
            <a:endParaRPr lang="en-US" sz="320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endParaRPr lang="en-US">
              <a:latin typeface="Calibri" pitchFamily="34" charset="0"/>
            </a:endParaRPr>
          </a:p>
          <a:p>
            <a:pPr algn="ctr"/>
            <a:endParaRPr lang="en-US">
              <a:latin typeface="Calibri" pitchFamily="34" charset="0"/>
            </a:endParaRPr>
          </a:p>
          <a:p>
            <a:pPr algn="ctr"/>
            <a:r>
              <a:rPr lang="en-US" sz="2400" b="1">
                <a:solidFill>
                  <a:srgbClr val="003366"/>
                </a:solidFill>
                <a:latin typeface="Antigoni Light"/>
              </a:rPr>
              <a:t>DEPARTMENT OF COMPUTER ENGINEERING</a:t>
            </a:r>
          </a:p>
          <a:p>
            <a:pPr algn="ctr"/>
            <a:r>
              <a:rPr lang="en-US" sz="2400" b="1">
                <a:solidFill>
                  <a:srgbClr val="003366"/>
                </a:solidFill>
                <a:latin typeface="Antigoni Light"/>
              </a:rPr>
              <a:t>SEMESTER VIII</a:t>
            </a:r>
            <a:endParaRPr lang="en-US" sz="1400">
              <a:solidFill>
                <a:srgbClr val="003366"/>
              </a:solidFill>
              <a:latin typeface="Calibri" pitchFamily="34" charset="0"/>
            </a:endParaRPr>
          </a:p>
          <a:p>
            <a:pPr algn="ctr"/>
            <a:endParaRPr lang="en-US">
              <a:latin typeface="Calibri" pitchFamily="34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50000"/>
          </a:blip>
          <a:srcRect/>
          <a:stretch>
            <a:fillRect/>
          </a:stretch>
        </p:blipFill>
        <p:spPr bwMode="auto">
          <a:xfrm>
            <a:off x="812800" y="476251"/>
            <a:ext cx="10563225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Prof. Swapnil Sonawane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304801"/>
            <a:ext cx="10515600" cy="58721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3. Operating environment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Fulfill user level acceptance test and can provide modification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Key points of user interface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b="1" dirty="0" smtClean="0"/>
              <a:t>Friends, family members, colleagues are not representatives of target users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b="1" dirty="0" smtClean="0"/>
              <a:t>User requirements should be understood by a team and not by an individual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b="1" dirty="0" smtClean="0"/>
              <a:t>Goal should be to minimize user difficulties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b="1" dirty="0" smtClean="0"/>
              <a:t>The hardware (device) and software balance should be maintained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68313"/>
            <a:ext cx="9144000" cy="5827712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b="1" dirty="0" smtClean="0"/>
              <a:t>The Psychopathology of everyday things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200" b="1" dirty="0" smtClean="0"/>
          </a:p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Human-Centered Design (May 16)</a:t>
            </a:r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b="1" dirty="0" smtClean="0"/>
              <a:t>Considering different users and their aspects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sz="2800" b="1" dirty="0" smtClean="0"/>
              <a:t>Experience, knowledge, intelligence of users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Feedback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Constraints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Affordances (Convey the rules by leaving visual clues)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Power of observation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866775"/>
            <a:ext cx="10515600" cy="5310188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/>
              <a:t>Norman’s Fundamental Principles of Interaction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b="1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Affordance (Visual clues that lead the user to understand 				functionality of the object)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Signifiers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Perceived Affordance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Mapping (Mapping of actions and consequences)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Feedback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Conceptual Models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18436" name="Picture 2" descr="http://static.mycoracle.com/mycoracle/media/article-images/coffeehol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51" y="412751"/>
            <a:ext cx="3813175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2" y="866775"/>
            <a:ext cx="10515600" cy="5310188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600" b="1" dirty="0"/>
              <a:t>Psychology of Everyday Action</a:t>
            </a:r>
          </a:p>
          <a:p>
            <a:pPr marL="0" indent="0">
              <a:buFont typeface="Arial" pitchFamily="34" charset="0"/>
              <a:buNone/>
            </a:pPr>
            <a:r>
              <a:rPr lang="en-US" sz="3200" b="1" dirty="0" smtClean="0"/>
              <a:t>Seven Stages of Action (May 17, Dec 18)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sz="2400" b="1" dirty="0"/>
              <a:t>Forming the goal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	Execution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2. Forming the intention (plan)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3. Specifying an action (specify)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4. Executing the action (perform)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	Evaluation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5. Perceiving the state of the world (perceive)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6. Interpreting the state of the world (reflect)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7. Evaluating the outcome (compare)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866775"/>
            <a:ext cx="10515600" cy="5310188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/>
              <a:t>Three levels of Processing (May 16, Dec 16, May 17, Dec 18)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400" b="1" dirty="0" smtClean="0"/>
              <a:t>Visceral level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400" b="1" dirty="0" smtClean="0"/>
              <a:t>Behavioral level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400" b="1" dirty="0" smtClean="0"/>
              <a:t>Reflective level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 smtClean="0"/>
          </a:p>
        </p:txBody>
      </p:sp>
      <p:pic>
        <p:nvPicPr>
          <p:cNvPr id="20484" name="Picture 2" descr="C:\Users\ADMINI~1\AppData\Local\Temp\New Doc 9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1676" y="1441451"/>
            <a:ext cx="6578601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2" y="866775"/>
            <a:ext cx="10515600" cy="5310188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600" b="1" dirty="0" smtClean="0"/>
              <a:t>Devices</a:t>
            </a:r>
            <a:endParaRPr lang="en-US" sz="3600" b="1" dirty="0"/>
          </a:p>
          <a:p>
            <a:pPr marL="0" indent="0">
              <a:buFont typeface="Arial" pitchFamily="34" charset="0"/>
              <a:buNone/>
            </a:pPr>
            <a:r>
              <a:rPr lang="en-US" sz="3200" b="1" dirty="0" smtClean="0"/>
              <a:t>Different Types of Devices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58587"/>
              </p:ext>
            </p:extLst>
          </p:nvPr>
        </p:nvGraphicFramePr>
        <p:xfrm>
          <a:off x="924417" y="2265128"/>
          <a:ext cx="10512022" cy="3875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944"/>
                <a:gridCol w="7328078"/>
              </a:tblGrid>
              <a:tr h="70349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Text entry devices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The alphanumeric keyboard,</a:t>
                      </a:r>
                      <a:r>
                        <a:rPr lang="en-IN" sz="2400" b="1" baseline="0" dirty="0" smtClean="0"/>
                        <a:t> QWERTY keyboard, Chord Keyboards, Phone pad or T9 Entry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349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Positioning, Pointing and Drawing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Mouse, Touchpad, Trackball/ Thumbwheel, Joystick, Touchscreens, Stylus or light pen, Eye gaze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349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Display Devices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Cathode ray tube (CRT), LCD, Large displays,</a:t>
                      </a:r>
                      <a:r>
                        <a:rPr lang="en-IN" sz="2400" b="1" baseline="0" dirty="0" smtClean="0"/>
                        <a:t> Digital paper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3497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Displays</a:t>
                      </a:r>
                      <a:r>
                        <a:rPr lang="en-IN" sz="2400" b="1" baseline="0" dirty="0" smtClean="0"/>
                        <a:t> for virtual reality and 3D interaction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03497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Physical controls, Sensors and special devices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Memory</a:t>
            </a:r>
            <a:r>
              <a:rPr lang="en-US" dirty="0" smtClean="0"/>
              <a:t>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4855335"/>
          </a:xfrm>
        </p:spPr>
        <p:txBody>
          <a:bodyPr/>
          <a:lstStyle/>
          <a:p>
            <a:pPr marL="0" indent="0" algn="l" fontAlgn="auto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en-US" sz="3200" b="1" dirty="0"/>
              <a:t>RAM or Short term memory (STM)</a:t>
            </a:r>
          </a:p>
          <a:p>
            <a:pPr marL="0" indent="0" algn="l" fontAlgn="auto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en-US" sz="3200" b="1" dirty="0"/>
              <a:t>Disks or Long term memory (LTM)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Processing and Networks</a:t>
            </a:r>
            <a:r>
              <a:rPr lang="en-US" dirty="0" smtClean="0"/>
              <a:t>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4855335"/>
          </a:xfrm>
        </p:spPr>
        <p:txBody>
          <a:bodyPr/>
          <a:lstStyle/>
          <a:p>
            <a:pPr marL="0" indent="0" algn="l" fontAlgn="auto">
              <a:spcAft>
                <a:spcPts val="0"/>
              </a:spcAft>
              <a:buNone/>
              <a:defRPr/>
            </a:pPr>
            <a:endParaRPr lang="en-US" sz="3200" b="1" dirty="0" smtClean="0"/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Limitations on interactive performances: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Computation bound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Storage channel bound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Graphics bound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Network capacity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Processing and Networks</a:t>
            </a:r>
            <a:r>
              <a:rPr lang="en-US" dirty="0" smtClean="0"/>
              <a:t>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4855335"/>
          </a:xfrm>
        </p:spPr>
        <p:txBody>
          <a:bodyPr/>
          <a:lstStyle/>
          <a:p>
            <a:pPr marL="0" indent="0" algn="l" fontAlgn="auto">
              <a:spcAft>
                <a:spcPts val="0"/>
              </a:spcAft>
              <a:buNone/>
              <a:defRPr/>
            </a:pPr>
            <a:endParaRPr lang="en-US" sz="3200" b="1" dirty="0" smtClean="0"/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Limitations on interactive performances: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Computation bound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Storage channel bound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Graphics bound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Network capacity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1524000" y="270457"/>
            <a:ext cx="9144000" cy="785611"/>
          </a:xfrm>
        </p:spPr>
        <p:txBody>
          <a:bodyPr/>
          <a:lstStyle/>
          <a:p>
            <a:pPr algn="l"/>
            <a:r>
              <a:rPr lang="en-US" b="1" dirty="0" smtClean="0">
                <a:latin typeface="Algerian" pitchFamily="82" charset="0"/>
              </a:rPr>
              <a:t>Modules : </a:t>
            </a:r>
            <a:endParaRPr lang="en-US" dirty="0" smtClean="0">
              <a:latin typeface="Algerian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171976"/>
            <a:ext cx="9144000" cy="5138671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sz="3600" dirty="0" smtClean="0">
                <a:latin typeface="Arial Black" pitchFamily="34" charset="0"/>
              </a:rPr>
              <a:t>Foundations of HMI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sz="3600" dirty="0" smtClean="0">
                <a:latin typeface="Arial Black" pitchFamily="34" charset="0"/>
              </a:rPr>
              <a:t>Design and Software Process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sz="3600" dirty="0" smtClean="0">
                <a:latin typeface="Arial Black" pitchFamily="34" charset="0"/>
              </a:rPr>
              <a:t>Graphical User Interface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sz="3600" dirty="0" smtClean="0">
                <a:latin typeface="Arial Black" pitchFamily="34" charset="0"/>
              </a:rPr>
              <a:t>Screen Designing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sz="3600" dirty="0" smtClean="0">
                <a:latin typeface="Arial Black" pitchFamily="34" charset="0"/>
              </a:rPr>
              <a:t>Interface Design for Mobile Devices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IN" sz="3600" dirty="0" smtClean="0">
                <a:latin typeface="Arial Black" pitchFamily="34" charset="0"/>
              </a:rPr>
              <a:t>Interaction Styles and Communication</a:t>
            </a:r>
            <a:endParaRPr lang="en-IN" sz="3600" dirty="0">
              <a:latin typeface="Arial Black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Swapnil</a:t>
            </a:r>
            <a:r>
              <a:rPr lang="en-IN" dirty="0"/>
              <a:t> </a:t>
            </a:r>
            <a:r>
              <a:rPr lang="en-IN" dirty="0" err="1"/>
              <a:t>Sonawane</a:t>
            </a:r>
            <a:endParaRPr lang="en-IN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59FD7-7BDA-4BAA-B84C-8399D4BCBD5D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Models of Interaction</a:t>
            </a:r>
            <a:r>
              <a:rPr lang="en-US" dirty="0" smtClean="0"/>
              <a:t>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5203065"/>
          </a:xfrm>
        </p:spPr>
        <p:txBody>
          <a:bodyPr/>
          <a:lstStyle/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What is interaction?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The execution-evaluation cycle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/>
              <a:t>	</a:t>
            </a:r>
            <a:r>
              <a:rPr lang="en-US" sz="2800" b="1" dirty="0" smtClean="0"/>
              <a:t>1. Establishing the goal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2. Forming the interaction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3. Specifying the action sequence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4. Executing the action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5. Perceiving the system state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6. Interpreting the system state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7. Evaluating the system state with respect to the goals and 	     intentions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Models of Interaction</a:t>
            </a:r>
            <a:r>
              <a:rPr lang="en-US" dirty="0" smtClean="0"/>
              <a:t>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5203065"/>
          </a:xfrm>
        </p:spPr>
        <p:txBody>
          <a:bodyPr/>
          <a:lstStyle/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What is interaction?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The execution-evaluation cycle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/>
              <a:t>	</a:t>
            </a:r>
            <a:r>
              <a:rPr lang="en-US" sz="2800" b="1" dirty="0" smtClean="0"/>
              <a:t>1. Establishing the goal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2. Forming the interaction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3. Specifying the action sequence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4. Executing the action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5. Perceiving the system state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6. Interpreting the system state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7. Evaluating the system state with respect to the goals and 	     intentions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Ergonomics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5203065"/>
          </a:xfrm>
        </p:spPr>
        <p:txBody>
          <a:bodyPr/>
          <a:lstStyle/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It mainly represent the study of people’s efficiency in their working environment</a:t>
            </a:r>
          </a:p>
          <a:p>
            <a:pPr marL="0" indent="0" algn="l" fontAlgn="auto">
              <a:spcAft>
                <a:spcPts val="0"/>
              </a:spcAft>
              <a:buNone/>
              <a:defRPr/>
            </a:pPr>
            <a:endParaRPr lang="en-US" sz="3200" b="1" dirty="0"/>
          </a:p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It is a study of physical characteristics of interaction, how the controls are designed, the physical environment in which the interaction takes place, and the layout and physical qualities of the screen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Interaction Styles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5203065"/>
          </a:xfrm>
        </p:spPr>
        <p:txBody>
          <a:bodyPr/>
          <a:lstStyle/>
          <a:p>
            <a:pPr marL="0" indent="0" algn="l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Types of Interaction Styles: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Command line interface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Menus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Natural language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Question/Answer and query dialog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Form-fills and spreadsheets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WIMP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Point and click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Three-dimensional interface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Elements of WIMP Interface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5203065"/>
          </a:xfrm>
        </p:spPr>
        <p:txBody>
          <a:bodyPr/>
          <a:lstStyle/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Windows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Icons 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Menus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200" b="1" dirty="0" smtClean="0"/>
              <a:t>Pointers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45" y="3775991"/>
            <a:ext cx="3606924" cy="263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mage result for icons in WI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44" y="913214"/>
            <a:ext cx="3812145" cy="273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ows in WI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44" y="913214"/>
            <a:ext cx="3606924" cy="273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44" y="3775992"/>
            <a:ext cx="3812145" cy="263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Paradigms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56067"/>
            <a:ext cx="10058399" cy="5460643"/>
          </a:xfrm>
        </p:spPr>
        <p:txBody>
          <a:bodyPr/>
          <a:lstStyle/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Time sharing				13. Agent-based interface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Video display units			14. Ubiquitous computing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Toolkits					15. Sensor-based and context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Personal Computing				aware interaction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Window system and WIMP interface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The metaphor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Direct manipulation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Language versus action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Hypertext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Multi-modality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Computer supported cooperative work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World wide web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2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Algerian" pitchFamily="82" charset="0"/>
              </a:rPr>
              <a:t>Chapter 2- Design and software process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IN" sz="3200" b="1" dirty="0" smtClean="0"/>
              <a:t>Mistakes performed while designing a computer system</a:t>
            </a:r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97280" y="2455817"/>
            <a:ext cx="10202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800" b="1" dirty="0" smtClean="0">
                <a:latin typeface="+mn-lt"/>
              </a:rPr>
              <a:t>Developers expect people to think like computers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800" b="1" dirty="0" smtClean="0">
                <a:latin typeface="+mn-lt"/>
              </a:rPr>
              <a:t>Developers asks user to perform difficult operations (that may not be difficult for developers)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800" b="1" dirty="0" smtClean="0">
                <a:latin typeface="+mn-lt"/>
              </a:rPr>
              <a:t>The resultant software design will have </a:t>
            </a:r>
            <a:r>
              <a:rPr lang="en-IN" sz="2800" b="1" smtClean="0">
                <a:latin typeface="+mn-lt"/>
              </a:rPr>
              <a:t>poor behaviour</a:t>
            </a:r>
            <a:endParaRPr lang="en-IN" sz="2800" b="1" dirty="0" smtClean="0">
              <a:latin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800" b="1" dirty="0" smtClean="0">
                <a:latin typeface="+mn-lt"/>
              </a:rPr>
              <a:t>Users are ignored</a:t>
            </a:r>
          </a:p>
          <a:p>
            <a:pPr marL="457200" indent="-457200">
              <a:buAutoNum type="arabicPeriod"/>
            </a:pPr>
            <a:endParaRPr lang="en-IN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70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Why people have trouble with computers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210614"/>
            <a:ext cx="10058399" cy="5306096"/>
          </a:xfrm>
        </p:spPr>
        <p:txBody>
          <a:bodyPr/>
          <a:lstStyle/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Use of jargon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Non obvious design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Fine distinctions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Disparity in problem solving strategies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Design inconsistency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Responses to poor design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210614"/>
            <a:ext cx="10058399" cy="5306096"/>
          </a:xfrm>
        </p:spPr>
        <p:txBody>
          <a:bodyPr/>
          <a:lstStyle/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800" b="1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28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35441"/>
              </p:ext>
            </p:extLst>
          </p:nvPr>
        </p:nvGraphicFramePr>
        <p:xfrm>
          <a:off x="1233511" y="1363608"/>
          <a:ext cx="9958230" cy="4411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9115"/>
                <a:gridCol w="4979115"/>
              </a:tblGrid>
              <a:tr h="547546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/>
                        <a:t>Psychological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/>
                        <a:t>Physical</a:t>
                      </a:r>
                      <a:endParaRPr lang="en-IN" sz="3200" b="1" dirty="0"/>
                    </a:p>
                  </a:txBody>
                  <a:tcPr/>
                </a:tc>
              </a:tr>
              <a:tr h="5475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Confusion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Abandonment of the system</a:t>
                      </a:r>
                      <a:endParaRPr lang="en-IN" sz="2800" b="1" dirty="0"/>
                    </a:p>
                  </a:txBody>
                  <a:tcPr/>
                </a:tc>
              </a:tr>
              <a:tr h="5475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Annoyance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Partial use of the system</a:t>
                      </a:r>
                      <a:endParaRPr lang="en-IN" sz="2800" b="1" dirty="0"/>
                    </a:p>
                  </a:txBody>
                  <a:tcPr/>
                </a:tc>
              </a:tr>
              <a:tr h="5475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Frustration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Indirect use of the system</a:t>
                      </a:r>
                      <a:endParaRPr lang="en-IN" sz="2800" b="1" dirty="0"/>
                    </a:p>
                  </a:txBody>
                  <a:tcPr/>
                </a:tc>
              </a:tr>
              <a:tr h="5475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Panic or Stress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Modification of the task</a:t>
                      </a:r>
                      <a:endParaRPr lang="en-IN" sz="2800" b="1" dirty="0"/>
                    </a:p>
                  </a:txBody>
                  <a:tcPr/>
                </a:tc>
              </a:tr>
              <a:tr h="5475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Boredom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Compensatory activity</a:t>
                      </a:r>
                      <a:endParaRPr lang="en-IN" sz="2800" b="1" dirty="0"/>
                    </a:p>
                  </a:txBody>
                  <a:tcPr/>
                </a:tc>
              </a:tr>
              <a:tr h="547546">
                <a:tc>
                  <a:txBody>
                    <a:bodyPr/>
                    <a:lstStyle/>
                    <a:p>
                      <a:pPr algn="ctr"/>
                      <a:endParaRPr lang="en-IN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Misuse of the system</a:t>
                      </a:r>
                      <a:endParaRPr lang="en-IN" sz="2800" b="1" dirty="0"/>
                    </a:p>
                  </a:txBody>
                  <a:tcPr/>
                </a:tc>
              </a:tr>
              <a:tr h="547546">
                <a:tc>
                  <a:txBody>
                    <a:bodyPr/>
                    <a:lstStyle/>
                    <a:p>
                      <a:pPr algn="ctr"/>
                      <a:endParaRPr lang="en-IN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Direct</a:t>
                      </a:r>
                      <a:r>
                        <a:rPr lang="en-IN" sz="2800" b="1" baseline="0" dirty="0" smtClean="0"/>
                        <a:t> programming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0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Human Characteristics in Design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953037"/>
            <a:ext cx="10058399" cy="5679583"/>
          </a:xfrm>
        </p:spPr>
        <p:txBody>
          <a:bodyPr/>
          <a:lstStyle/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Perception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Memory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Sensory storage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Visual acuity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err="1" smtClean="0"/>
              <a:t>Foveal</a:t>
            </a:r>
            <a:r>
              <a:rPr lang="en-US" sz="2800" b="1" dirty="0" smtClean="0"/>
              <a:t> and peripheral vision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Information processing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Mental model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Movement control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Learning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Skill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Individual differences</a:t>
            </a:r>
          </a:p>
          <a:p>
            <a:pPr algn="l"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sz="28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29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Text Books</a:t>
            </a:r>
          </a:p>
        </p:txBody>
      </p:sp>
      <p:pic>
        <p:nvPicPr>
          <p:cNvPr id="5123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41" y="1901825"/>
            <a:ext cx="6167436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287" y="1893889"/>
            <a:ext cx="61087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N" sz="2400" b="1" dirty="0" err="1" smtClean="0">
                <a:latin typeface="Arial Rounded MT Bold" pitchFamily="34" charset="0"/>
              </a:rPr>
              <a:t>Galitz’s</a:t>
            </a:r>
            <a:r>
              <a:rPr lang="en-IN" sz="2400" b="1" dirty="0" smtClean="0">
                <a:latin typeface="Arial Rounded MT Bold" pitchFamily="34" charset="0"/>
              </a:rPr>
              <a:t> </a:t>
            </a:r>
            <a:r>
              <a:rPr lang="en-IN" sz="2400" b="1" dirty="0">
                <a:latin typeface="Arial Rounded MT Bold" pitchFamily="34" charset="0"/>
              </a:rPr>
              <a:t>Human Machine </a:t>
            </a:r>
            <a:r>
              <a:rPr lang="en-IN" sz="2400" b="1" dirty="0" smtClean="0">
                <a:latin typeface="Arial Rounded MT Bold" pitchFamily="34" charset="0"/>
              </a:rPr>
              <a:t>Interaction, </a:t>
            </a:r>
            <a:r>
              <a:rPr lang="en-IN" sz="2400" b="1" dirty="0" err="1">
                <a:latin typeface="Arial Rounded MT Bold" pitchFamily="34" charset="0"/>
              </a:rPr>
              <a:t>Dr.</a:t>
            </a:r>
            <a:r>
              <a:rPr lang="en-IN" sz="2400" b="1" dirty="0">
                <a:latin typeface="Arial Rounded MT Bold" pitchFamily="34" charset="0"/>
              </a:rPr>
              <a:t> </a:t>
            </a:r>
            <a:r>
              <a:rPr lang="en-IN" sz="2400" b="1" dirty="0" err="1">
                <a:latin typeface="Arial Rounded MT Bold" pitchFamily="34" charset="0"/>
              </a:rPr>
              <a:t>Dhananjay</a:t>
            </a:r>
            <a:r>
              <a:rPr lang="en-IN" sz="2400" b="1" dirty="0">
                <a:latin typeface="Arial Rounded MT Bold" pitchFamily="34" charset="0"/>
              </a:rPr>
              <a:t> </a:t>
            </a:r>
            <a:r>
              <a:rPr lang="en-IN" sz="2400" b="1" dirty="0" err="1" smtClean="0">
                <a:latin typeface="Arial Rounded MT Bold" pitchFamily="34" charset="0"/>
              </a:rPr>
              <a:t>Kalbande</a:t>
            </a:r>
            <a:r>
              <a:rPr lang="en-IN" sz="2400" b="1" dirty="0" smtClean="0">
                <a:latin typeface="Arial Rounded MT Bold" pitchFamily="34" charset="0"/>
              </a:rPr>
              <a:t>, Wiley Publication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N" sz="2400" b="1" dirty="0">
                <a:latin typeface="Arial Rounded MT Bold" pitchFamily="34" charset="0"/>
              </a:rPr>
              <a:t>Human Computer </a:t>
            </a:r>
            <a:r>
              <a:rPr lang="en-IN" sz="2400" b="1" dirty="0" smtClean="0">
                <a:latin typeface="Arial Rounded MT Bold" pitchFamily="34" charset="0"/>
              </a:rPr>
              <a:t>Interaction, </a:t>
            </a:r>
            <a:r>
              <a:rPr lang="en-IN" sz="2400" b="1" dirty="0">
                <a:latin typeface="Arial Rounded MT Bold" pitchFamily="34" charset="0"/>
              </a:rPr>
              <a:t>Alan Dix, Janet </a:t>
            </a:r>
            <a:r>
              <a:rPr lang="en-IN" sz="2400" b="1" dirty="0" smtClean="0">
                <a:latin typeface="Arial Rounded MT Bold" pitchFamily="34" charset="0"/>
              </a:rPr>
              <a:t>Finlay, Pearson Publication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N" sz="2400" b="1" dirty="0">
                <a:latin typeface="Arial Rounded MT Bold" pitchFamily="34" charset="0"/>
              </a:rPr>
              <a:t>The Essential Guide to User Interface </a:t>
            </a:r>
            <a:r>
              <a:rPr lang="en-IN" sz="2400" b="1" dirty="0" smtClean="0">
                <a:latin typeface="Arial Rounded MT Bold" pitchFamily="34" charset="0"/>
              </a:rPr>
              <a:t>Design, </a:t>
            </a:r>
            <a:r>
              <a:rPr lang="en-IN" sz="2400" b="1" dirty="0">
                <a:latin typeface="Arial Rounded MT Bold" pitchFamily="34" charset="0"/>
              </a:rPr>
              <a:t>Wilbert O. </a:t>
            </a:r>
            <a:r>
              <a:rPr lang="en-IN" sz="2400" b="1" dirty="0" err="1" smtClean="0">
                <a:latin typeface="Arial Rounded MT Bold" pitchFamily="34" charset="0"/>
              </a:rPr>
              <a:t>Galitz</a:t>
            </a:r>
            <a:r>
              <a:rPr lang="en-IN" sz="2400" b="1" dirty="0" smtClean="0">
                <a:latin typeface="Arial Rounded MT Bold" pitchFamily="34" charset="0"/>
              </a:rPr>
              <a:t>, Wiley Publication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N" sz="2400" b="1" dirty="0">
                <a:latin typeface="Arial Rounded MT Bold" pitchFamily="34" charset="0"/>
              </a:rPr>
              <a:t>Mobile Design and </a:t>
            </a:r>
            <a:r>
              <a:rPr lang="en-IN" sz="2400" b="1" dirty="0" smtClean="0">
                <a:latin typeface="Arial Rounded MT Bold" pitchFamily="34" charset="0"/>
              </a:rPr>
              <a:t>Development, </a:t>
            </a:r>
            <a:r>
              <a:rPr lang="en-IN" sz="2400" b="1" dirty="0">
                <a:latin typeface="Arial Rounded MT Bold" pitchFamily="34" charset="0"/>
              </a:rPr>
              <a:t>Brian </a:t>
            </a:r>
            <a:r>
              <a:rPr lang="en-IN" sz="2400" b="1" dirty="0" smtClean="0">
                <a:latin typeface="Arial Rounded MT Bold" pitchFamily="34" charset="0"/>
              </a:rPr>
              <a:t>Fling, </a:t>
            </a:r>
            <a:r>
              <a:rPr lang="en-IN" sz="2400" b="1" dirty="0">
                <a:latin typeface="Arial Rounded MT Bold" pitchFamily="34" charset="0"/>
              </a:rPr>
              <a:t>O’Reilly Media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59FD7-7BDA-4BAA-B84C-8399D4BCBD5D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Human Considerations in Design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953037"/>
            <a:ext cx="10058399" cy="5679583"/>
          </a:xfrm>
        </p:spPr>
        <p:txBody>
          <a:bodyPr/>
          <a:lstStyle/>
          <a:p>
            <a:pPr algn="l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30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23060"/>
              </p:ext>
            </p:extLst>
          </p:nvPr>
        </p:nvGraphicFramePr>
        <p:xfrm>
          <a:off x="888642" y="1068947"/>
          <a:ext cx="10264462" cy="5536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2231"/>
                <a:gridCol w="5132231"/>
              </a:tblGrid>
              <a:tr h="3281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The user’s knowledge and experience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Computer literacy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System experience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Application experience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Task experience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Other system use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Education 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Reading level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Typing skill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Native language and culture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The user’s tasks and needs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Mandatory or discretionary use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Frequency of use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dirty="0" smtClean="0"/>
                        <a:t>Task or</a:t>
                      </a:r>
                      <a:r>
                        <a:rPr lang="en-IN" sz="2000" b="1" baseline="0" dirty="0" smtClean="0"/>
                        <a:t> need importance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Task structure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Social interactions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Primary training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Turnover rate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Job category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Lifestyle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The user’s Psychological characteristics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2000" b="1" dirty="0" smtClean="0"/>
                        <a:t>Attitude and Motivation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2000" b="1" dirty="0" smtClean="0"/>
                        <a:t>Patience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2000" b="1" dirty="0" smtClean="0"/>
                        <a:t>Stress level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2000" b="1" dirty="0" smtClean="0"/>
                        <a:t>Expectations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2000" b="1" dirty="0" smtClean="0"/>
                        <a:t>Cognitive</a:t>
                      </a:r>
                      <a:r>
                        <a:rPr lang="en-US" sz="2000" b="1" baseline="0" dirty="0" smtClean="0"/>
                        <a:t> style</a:t>
                      </a:r>
                      <a:endParaRPr lang="en-US" sz="2000" b="1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The user’s Physical</a:t>
                      </a:r>
                      <a:r>
                        <a:rPr lang="en-IN" sz="2400" b="1" baseline="0" dirty="0" smtClean="0"/>
                        <a:t> characteristics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Age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Gender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Handedness</a:t>
                      </a:r>
                    </a:p>
                    <a:p>
                      <a:pPr marL="342900" indent="-342900">
                        <a:buFont typeface="Courier New" pitchFamily="49" charset="0"/>
                        <a:buChar char="o"/>
                      </a:pPr>
                      <a:r>
                        <a:rPr lang="en-IN" sz="2000" b="1" baseline="0" dirty="0" smtClean="0"/>
                        <a:t>Disabilities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0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Human Interaction Speeds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094704"/>
            <a:ext cx="10058399" cy="5537916"/>
          </a:xfrm>
        </p:spPr>
        <p:txBody>
          <a:bodyPr/>
          <a:lstStyle/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Reading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Listening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Speaking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Keying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31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What is Design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953037"/>
            <a:ext cx="10058399" cy="5679583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Achieving goals within constraints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Goals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Constraints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Trade-off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endParaRPr lang="en-US" sz="2800" b="1" dirty="0"/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Golden Rule of Design</a:t>
            </a:r>
            <a:endParaRPr lang="en-US" sz="2800" b="1" dirty="0"/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Understand your materials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Understand computers</a:t>
            </a:r>
          </a:p>
          <a:p>
            <a:pPr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limitations, capacities, tools, platforms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 startAt="3"/>
              <a:defRPr/>
            </a:pPr>
            <a:r>
              <a:rPr lang="en-US" sz="2800" b="1" dirty="0" smtClean="0"/>
              <a:t>Understand people</a:t>
            </a:r>
          </a:p>
          <a:p>
            <a:pPr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psychological, social aspects, human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32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3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Process of Design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159099"/>
            <a:ext cx="10058399" cy="5473521"/>
          </a:xfrm>
        </p:spPr>
        <p:txBody>
          <a:bodyPr/>
          <a:lstStyle/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Requirements- What is wanted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Analysis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Design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Iteration and prototyping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Implementation and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33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User Focus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159099"/>
            <a:ext cx="10058399" cy="5473521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b="1" dirty="0" smtClean="0"/>
              <a:t>Know your users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	Who they are?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Probably not like you!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Talk to them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Watch them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Use your imagination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34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Scenarios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159099"/>
            <a:ext cx="10058399" cy="5473521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Communicate with others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Validate other models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Express dynamics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Time is linear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But no alternatives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35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Iteration and Prototyping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159099"/>
            <a:ext cx="10058399" cy="5473521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Formative Evaluation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Summative Evaluation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2800" b="1" dirty="0"/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Role of prototyping:</a:t>
            </a: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28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36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84" y="4105946"/>
            <a:ext cx="9924916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5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Software Life Cycle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159099"/>
            <a:ext cx="10058399" cy="5473521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2800" b="1" dirty="0" smtClean="0"/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endParaRPr lang="en-US" sz="28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37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7" y="1159099"/>
            <a:ext cx="10560676" cy="508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7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Usability Engineering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159099"/>
            <a:ext cx="10058399" cy="5473521"/>
          </a:xfrm>
        </p:spPr>
        <p:txBody>
          <a:bodyPr/>
          <a:lstStyle/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The engineering that depends on interpretation against a shared background of </a:t>
            </a:r>
            <a:r>
              <a:rPr lang="en-US" sz="2800" b="1" dirty="0" smtClean="0"/>
              <a:t>meaning, agreed </a:t>
            </a:r>
            <a:r>
              <a:rPr lang="en-US" sz="2800" b="1" dirty="0"/>
              <a:t>goals and an understanding of how satisfactory completion will </a:t>
            </a:r>
            <a:r>
              <a:rPr lang="en-US" sz="2800" b="1" dirty="0" smtClean="0"/>
              <a:t>be judged.</a:t>
            </a:r>
          </a:p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2800" b="1" dirty="0" smtClean="0"/>
          </a:p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The </a:t>
            </a:r>
            <a:r>
              <a:rPr lang="en-US" sz="2800" b="1" dirty="0"/>
              <a:t>emphasis for usability engineering is in knowing exactly what </a:t>
            </a:r>
            <a:r>
              <a:rPr lang="en-US" sz="2800" b="1" dirty="0" smtClean="0"/>
              <a:t>criteria will </a:t>
            </a:r>
            <a:r>
              <a:rPr lang="en-US" sz="2800" b="1" dirty="0"/>
              <a:t>be used to judge a product for its usability</a:t>
            </a:r>
            <a:r>
              <a:rPr lang="en-US" sz="2800" b="1" dirty="0" smtClean="0"/>
              <a:t>.</a:t>
            </a:r>
          </a:p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2800" b="1" dirty="0" smtClean="0"/>
          </a:p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/>
              <a:t>The ultimate test of a product’s usability is based on measurements of users’ </a:t>
            </a:r>
            <a:r>
              <a:rPr lang="en-US" sz="2800" b="1" dirty="0" smtClean="0"/>
              <a:t>experience with </a:t>
            </a:r>
            <a:r>
              <a:rPr lang="en-US" sz="2800" b="1" dirty="0"/>
              <a:t>it. Therefore, since a user’s direct experience with an interactive </a:t>
            </a:r>
            <a:r>
              <a:rPr lang="en-US" sz="2800" b="1" dirty="0" smtClean="0"/>
              <a:t>system is </a:t>
            </a:r>
            <a:r>
              <a:rPr lang="en-US" sz="2800" b="1" dirty="0"/>
              <a:t>at the physical interface, focus on the actual user interface is understandable.</a:t>
            </a:r>
            <a:endParaRPr lang="en-US" sz="28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38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Iterative Design and Prototyping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1" y="1159099"/>
            <a:ext cx="11011436" cy="5473521"/>
          </a:xfrm>
        </p:spPr>
        <p:txBody>
          <a:bodyPr/>
          <a:lstStyle/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                 Throw-away prototyping</a:t>
            </a:r>
          </a:p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2800" b="1" dirty="0"/>
          </a:p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2800" b="1" dirty="0" smtClean="0"/>
          </a:p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sz="2800" b="1" dirty="0"/>
          </a:p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    Incremental prototyping                                Evolutionary prototyping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39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43" y="959610"/>
            <a:ext cx="6442053" cy="226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670479"/>
            <a:ext cx="4911725" cy="301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35" y="3670479"/>
            <a:ext cx="5937161" cy="301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1523999" y="270457"/>
            <a:ext cx="9616225" cy="785611"/>
          </a:xfrm>
        </p:spPr>
        <p:txBody>
          <a:bodyPr/>
          <a:lstStyle/>
          <a:p>
            <a:pPr algn="l"/>
            <a:r>
              <a:rPr lang="en-US" sz="4000" b="1" dirty="0" smtClean="0">
                <a:latin typeface="Algerian" pitchFamily="82" charset="0"/>
              </a:rPr>
              <a:t>Rubric for Marking of term work </a:t>
            </a:r>
            <a:endParaRPr lang="en-US" sz="4000" dirty="0" smtClean="0">
              <a:latin typeface="Algerian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6068" y="1171976"/>
            <a:ext cx="9611932" cy="513867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IN" sz="1600" dirty="0" smtClean="0">
                <a:latin typeface="Arial Black" pitchFamily="34" charset="0"/>
              </a:rPr>
              <a:t> 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59FD7-7BDA-4BAA-B84C-8399D4BCBD5D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22626"/>
              </p:ext>
            </p:extLst>
          </p:nvPr>
        </p:nvGraphicFramePr>
        <p:xfrm>
          <a:off x="1017427" y="1201452"/>
          <a:ext cx="10470530" cy="494890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094106"/>
                <a:gridCol w="2094106"/>
                <a:gridCol w="2094106"/>
                <a:gridCol w="2094106"/>
                <a:gridCol w="2094106"/>
              </a:tblGrid>
              <a:tr h="18643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Lecture + Practical                (% Attendance) &amp; Marks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Assignments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(2</a:t>
                      </a:r>
                      <a:r>
                        <a:rPr lang="en-IN" sz="2000" baseline="0" dirty="0" smtClean="0">
                          <a:effectLst/>
                        </a:rPr>
                        <a:t> Assignments</a:t>
                      </a:r>
                      <a:r>
                        <a:rPr lang="en-IN" sz="2000" dirty="0" smtClean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Notebook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Lab / Practical </a:t>
                      </a:r>
                      <a:r>
                        <a:rPr lang="en-IN" sz="2400" dirty="0" smtClean="0">
                          <a:effectLst/>
                        </a:rPr>
                        <a:t>Performance and Assessment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Mini Project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Total</a:t>
                      </a:r>
                      <a:endParaRPr lang="en-IN" sz="60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2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dirty="0" smtClean="0">
                          <a:effectLst/>
                        </a:rPr>
                        <a:t>05 Marks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(Total attendance of Theory + Lab will get converted</a:t>
                      </a:r>
                      <a:r>
                        <a:rPr lang="en-IN" sz="2000" baseline="0" dirty="0" smtClean="0">
                          <a:effectLst/>
                        </a:rPr>
                        <a:t> into 5 marks</a:t>
                      </a:r>
                      <a:r>
                        <a:rPr lang="en-IN" sz="2000" dirty="0" smtClean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 </a:t>
                      </a:r>
                      <a:endParaRPr lang="en-IN" sz="3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b="1" dirty="0">
                          <a:effectLst/>
                        </a:rPr>
                        <a:t>05 Marks</a:t>
                      </a:r>
                      <a:endParaRPr lang="en-IN" sz="3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b="1" dirty="0" smtClean="0">
                          <a:effectLst/>
                        </a:rPr>
                        <a:t>10 </a:t>
                      </a:r>
                      <a:r>
                        <a:rPr lang="en-IN" sz="3200" b="1" dirty="0">
                          <a:effectLst/>
                        </a:rPr>
                        <a:t>Marks</a:t>
                      </a:r>
                      <a:endParaRPr lang="en-IN" sz="3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b="1" dirty="0">
                          <a:effectLst/>
                        </a:rPr>
                        <a:t>05 Marks</a:t>
                      </a:r>
                      <a:endParaRPr lang="en-IN" sz="3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b="1" dirty="0">
                          <a:effectLst/>
                        </a:rPr>
                        <a:t>25 Marks</a:t>
                      </a:r>
                      <a:endParaRPr lang="en-IN" sz="3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Design Rationale 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27279" y="991673"/>
            <a:ext cx="10058399" cy="5313593"/>
          </a:xfrm>
        </p:spPr>
        <p:txBody>
          <a:bodyPr/>
          <a:lstStyle/>
          <a:p>
            <a:pPr marL="457200" indent="-45720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b="1" dirty="0" smtClean="0"/>
              <a:t>It provides a communication mechanism among the members of a design team</a:t>
            </a:r>
          </a:p>
          <a:p>
            <a:pPr marL="457200" indent="-45720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b="1" dirty="0" smtClean="0"/>
              <a:t>Accumulated </a:t>
            </a:r>
            <a:r>
              <a:rPr lang="en-US" sz="2600" b="1" dirty="0"/>
              <a:t>knowledge in the form of design rationales for a set of </a:t>
            </a:r>
            <a:r>
              <a:rPr lang="en-US" sz="2600" b="1" dirty="0" smtClean="0"/>
              <a:t>products can </a:t>
            </a:r>
            <a:r>
              <a:rPr lang="en-US" sz="2600" b="1" dirty="0"/>
              <a:t>be reused to transfer what has worked in </a:t>
            </a:r>
            <a:r>
              <a:rPr lang="en-US" sz="2600" b="1" dirty="0" smtClean="0"/>
              <a:t>one situation </a:t>
            </a:r>
            <a:r>
              <a:rPr lang="en-US" sz="2600" b="1" dirty="0"/>
              <a:t>to another </a:t>
            </a:r>
            <a:r>
              <a:rPr lang="en-US" sz="2600" b="1" dirty="0" smtClean="0"/>
              <a:t>situation which </a:t>
            </a:r>
            <a:r>
              <a:rPr lang="en-US" sz="2600" b="1" dirty="0"/>
              <a:t>has similar needs</a:t>
            </a:r>
            <a:r>
              <a:rPr lang="en-US" sz="2600" b="1" dirty="0" smtClean="0"/>
              <a:t>.</a:t>
            </a:r>
          </a:p>
          <a:p>
            <a:pPr marL="457200" indent="-45720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b="1" dirty="0" smtClean="0"/>
              <a:t>The </a:t>
            </a:r>
            <a:r>
              <a:rPr lang="en-US" sz="2600" b="1" dirty="0"/>
              <a:t>effort required to produce a design rationale forces the designer to </a:t>
            </a:r>
            <a:r>
              <a:rPr lang="en-US" sz="2600" b="1" dirty="0" smtClean="0"/>
              <a:t>deliberate more </a:t>
            </a:r>
            <a:r>
              <a:rPr lang="en-US" sz="2600" b="1" dirty="0"/>
              <a:t>carefully about design decisions</a:t>
            </a:r>
            <a:r>
              <a:rPr lang="en-US" sz="2600" b="1" dirty="0" smtClean="0"/>
              <a:t>.</a:t>
            </a:r>
          </a:p>
          <a:p>
            <a:pPr marL="457200" indent="-45720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b="1" dirty="0"/>
              <a:t>There is usually no single best design </a:t>
            </a:r>
            <a:r>
              <a:rPr lang="en-US" sz="2600" b="1" dirty="0" smtClean="0"/>
              <a:t>alternative. Even </a:t>
            </a:r>
            <a:r>
              <a:rPr lang="en-US" sz="2600" b="1" dirty="0"/>
              <a:t>if an optimal solution did exist for a given design decision, the space of </a:t>
            </a:r>
            <a:r>
              <a:rPr lang="en-US" sz="2600" b="1" dirty="0" smtClean="0"/>
              <a:t>alternatives is </a:t>
            </a:r>
            <a:r>
              <a:rPr lang="en-US" sz="2600" b="1" dirty="0"/>
              <a:t>so vast that it is unlikely a designer would discover it</a:t>
            </a:r>
            <a:r>
              <a:rPr lang="en-US" sz="2600" b="1" dirty="0" smtClean="0"/>
              <a:t>.</a:t>
            </a:r>
          </a:p>
          <a:p>
            <a:pPr marL="457200" indent="-45720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600" b="1" dirty="0"/>
              <a:t>The usability of an interactive system is very dependent on the context of its use.</a:t>
            </a:r>
            <a:endParaRPr lang="en-US" sz="26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40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Design Rules/ Principles to Support Usability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159099"/>
            <a:ext cx="10058399" cy="5473521"/>
          </a:xfrm>
        </p:spPr>
        <p:txBody>
          <a:bodyPr/>
          <a:lstStyle/>
          <a:p>
            <a:pPr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41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84525"/>
              </p:ext>
            </p:extLst>
          </p:nvPr>
        </p:nvGraphicFramePr>
        <p:xfrm>
          <a:off x="1207753" y="1543912"/>
          <a:ext cx="10112778" cy="444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926"/>
                <a:gridCol w="3370926"/>
                <a:gridCol w="3370926"/>
              </a:tblGrid>
              <a:tr h="74079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</a:rPr>
                        <a:t>Learnability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</a:rPr>
                        <a:t>Flexibility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</a:rPr>
                        <a:t>Robustness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07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Predictability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Dialog initiative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>
                          <a:solidFill>
                            <a:schemeClr val="tx1"/>
                          </a:solidFill>
                        </a:rPr>
                        <a:t>Observability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07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Synthesizability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Multi-threading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Recoverability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07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Familiarity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400" baseline="0" dirty="0" err="1" smtClean="0">
                          <a:solidFill>
                            <a:schemeClr val="tx1"/>
                          </a:solidFill>
                        </a:rPr>
                        <a:t>migratability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Responsiveness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07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Generalizability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>
                          <a:solidFill>
                            <a:schemeClr val="tx1"/>
                          </a:solidFill>
                        </a:rPr>
                        <a:t>Substitutivity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Task conformance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07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Consistency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Customizability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485363" y="246600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600" b="1" dirty="0" err="1">
                <a:solidFill>
                  <a:prstClr val="black"/>
                </a:solidFill>
                <a:latin typeface="Calibri"/>
              </a:rPr>
              <a:t>Shneiderman’s</a:t>
            </a:r>
            <a:r>
              <a:rPr lang="en-US" sz="3600" b="1" dirty="0">
                <a:solidFill>
                  <a:prstClr val="black"/>
                </a:solidFill>
                <a:latin typeface="Calibri"/>
              </a:rPr>
              <a:t> Eight Golden Rules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27279" y="991673"/>
            <a:ext cx="10058399" cy="5473521"/>
          </a:xfrm>
        </p:spPr>
        <p:txBody>
          <a:bodyPr/>
          <a:lstStyle/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Strive for consistency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Enable frequent users to use shortcuts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Offer informative feedback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Design dialogs to yield closure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Offer error prevention and simple error handling 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Permit easy reversal of actions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Support internal locus of control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Reduce short term memory load</a:t>
            </a:r>
          </a:p>
          <a:p>
            <a:pPr marL="514350" indent="-514350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endParaRPr lang="en-US" sz="26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42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511121" y="439783"/>
            <a:ext cx="9144000" cy="732194"/>
          </a:xfrm>
        </p:spPr>
        <p:txBody>
          <a:bodyPr/>
          <a:lstStyle/>
          <a:p>
            <a:pPr lvl="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4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Norman’s 7 Principles to Transforming Difficult Tasks Into Simple Ones</a:t>
            </a:r>
            <a:endParaRPr lang="en-US" sz="54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953037" y="1107583"/>
            <a:ext cx="10058399" cy="5473521"/>
          </a:xfrm>
        </p:spPr>
        <p:txBody>
          <a:bodyPr/>
          <a:lstStyle/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/>
              <a:t>Use both knowledge in the world and knowledge in the </a:t>
            </a:r>
            <a:r>
              <a:rPr lang="en-US" sz="2800" b="1" dirty="0" smtClean="0"/>
              <a:t>head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/>
              <a:t>Simplify the structure of </a:t>
            </a:r>
            <a:r>
              <a:rPr lang="en-US" sz="2800" b="1" dirty="0" smtClean="0"/>
              <a:t>tasks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/>
              <a:t>Make things </a:t>
            </a:r>
            <a:r>
              <a:rPr lang="en-US" sz="2800" b="1" dirty="0" smtClean="0"/>
              <a:t>visible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/>
              <a:t>Get the mappings </a:t>
            </a:r>
            <a:r>
              <a:rPr lang="en-US" sz="2800" b="1" dirty="0" smtClean="0"/>
              <a:t>right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/>
              <a:t>Exploit the power of </a:t>
            </a:r>
            <a:r>
              <a:rPr lang="en-US" sz="2800" b="1" dirty="0" smtClean="0"/>
              <a:t>constraints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/>
              <a:t>Design for </a:t>
            </a:r>
            <a:r>
              <a:rPr lang="en-US" sz="2800" b="1" dirty="0" smtClean="0"/>
              <a:t>error</a:t>
            </a:r>
          </a:p>
          <a:p>
            <a:pPr marL="514350" indent="-514350" algn="l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en-US" sz="2800" b="1" dirty="0"/>
              <a:t>When all else fails, standardize</a:t>
            </a:r>
            <a:endParaRPr lang="en-US" sz="28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43</a:t>
            </a:fld>
            <a:endParaRPr lang="en-IN"/>
          </a:p>
        </p:txBody>
      </p:sp>
      <p:sp>
        <p:nvSpPr>
          <p:cNvPr id="2" name="AutoShape 8" descr="Image result for pointers in W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483961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itchFamily="82" charset="0"/>
              </a:rPr>
              <a:t> </a:t>
            </a:r>
            <a:endParaRPr lang="en-IN" b="1" dirty="0" smtClean="0">
              <a:latin typeface="Algerian" pitchFamily="82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38202" y="992777"/>
            <a:ext cx="10515600" cy="5184186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IN" b="1" dirty="0" smtClean="0"/>
              <a:t>Goal Directed Design Process (Dec 17, May 17, Dec 16, Dec 18)</a:t>
            </a:r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2589214"/>
            <a:ext cx="11733212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44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xfrm>
            <a:off x="1041758" y="579548"/>
            <a:ext cx="10363200" cy="1190224"/>
          </a:xfrm>
        </p:spPr>
        <p:txBody>
          <a:bodyPr/>
          <a:lstStyle/>
          <a:p>
            <a:r>
              <a:rPr lang="en-IN" sz="4900" b="1" dirty="0" smtClean="0">
                <a:latin typeface="Algerian" pitchFamily="82" charset="0"/>
              </a:rPr>
              <a:t>Chapter 3- Graphical user interface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14" y="2110213"/>
            <a:ext cx="11016270" cy="4037058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The Concept of Direct Manipulation (Dec 17, Dec 16, May 16)</a:t>
            </a:r>
            <a:endParaRPr lang="en-US" sz="1800" b="1" dirty="0" smtClean="0"/>
          </a:p>
          <a:p>
            <a:pPr algn="l" fontAlgn="auto">
              <a:spcAft>
                <a:spcPts val="0"/>
              </a:spcAft>
              <a:defRPr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 smtClean="0"/>
              <a:t>Characteristics: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The system should portrayed as an extension of the real world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Continuous visibility of objects and actions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Actions should rapid and incremental with visible display and results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Incremental actions should easily reversible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45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016000" y="609601"/>
            <a:ext cx="103632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857250"/>
            <a:ext cx="9956800" cy="5391150"/>
          </a:xfrm>
        </p:spPr>
        <p:txBody>
          <a:bodyPr rtlCol="0">
            <a:normAutofit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Graphical Systems (Dec 17, Dec 16, Dec 18)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Advantages: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Symbols recognized faster than text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Faster learning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Faster use and problem solving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Easier remembering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More natural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Fewer errors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Less difficult for new user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More attractive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Replaces natural languages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Low typing requirements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46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609601"/>
            <a:ext cx="10363200" cy="381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785814"/>
            <a:ext cx="9956800" cy="546258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Disadvantages 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Greater design complexity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Learning still necessary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Not always familiar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Human comprehension limitations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Window manipulation requirements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Production limitations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Inefficient for expert users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Increased chances of clutter and confusion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May consume more screen space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Hardware limitations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47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016000" y="609601"/>
            <a:ext cx="103632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785814"/>
            <a:ext cx="9956800" cy="546258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Characteristics of Graphical user interface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Sophisticated visual presentation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Pick and click interaction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Restricted set of interface options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Visualization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Object orientation</a:t>
            </a:r>
          </a:p>
          <a:p>
            <a:pPr marL="971550" lvl="1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Collection</a:t>
            </a:r>
          </a:p>
          <a:p>
            <a:pPr marL="971550" lvl="1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Constraints</a:t>
            </a:r>
          </a:p>
          <a:p>
            <a:pPr marL="971550" lvl="1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Composites</a:t>
            </a:r>
          </a:p>
          <a:p>
            <a:pPr marL="971550" lvl="1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Container</a:t>
            </a:r>
            <a:endParaRPr lang="en-US" sz="2400" b="1" dirty="0" smtClean="0"/>
          </a:p>
          <a:p>
            <a:pPr marL="263525" lvl="1" indent="-263525" algn="l" fontAlgn="auto">
              <a:spcAft>
                <a:spcPts val="0"/>
              </a:spcAft>
              <a:defRPr/>
            </a:pPr>
            <a:r>
              <a:rPr lang="en-US" sz="2400" b="1" dirty="0" smtClean="0"/>
              <a:t>6</a:t>
            </a:r>
            <a:r>
              <a:rPr lang="en-US" b="1" dirty="0" smtClean="0"/>
              <a:t>.</a:t>
            </a:r>
            <a:r>
              <a:rPr lang="en-US" sz="2400" b="1" dirty="0" smtClean="0"/>
              <a:t> Use of recognition memory</a:t>
            </a:r>
          </a:p>
          <a:p>
            <a:pPr marL="263525" lvl="1" indent="-263525" algn="l" fontAlgn="auto">
              <a:spcAft>
                <a:spcPts val="0"/>
              </a:spcAft>
              <a:defRPr/>
            </a:pPr>
            <a:r>
              <a:rPr lang="en-US" sz="2400" b="1" dirty="0" smtClean="0"/>
              <a:t>7. Concurrent performance of functions</a:t>
            </a:r>
            <a:endParaRPr lang="en-US" b="1" dirty="0" smtClean="0"/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48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016000" y="609601"/>
            <a:ext cx="103632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714376"/>
            <a:ext cx="9956800" cy="5534025"/>
          </a:xfrm>
        </p:spPr>
        <p:txBody>
          <a:bodyPr rtlCol="0">
            <a:normAutofit fontScale="92500" lnSpcReduction="2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500" b="1" dirty="0" smtClean="0"/>
              <a:t>Principles of User interface design (May 17)</a:t>
            </a:r>
            <a:endParaRPr lang="en-US" sz="2800" b="1" dirty="0" smtClean="0"/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Visual pleasing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Availability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Clarity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Compatibility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Configurability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Directness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Efficiency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Familiarity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Flexibility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b="1" dirty="0" smtClean="0"/>
              <a:t>Forgiveness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sz="2000" b="1" dirty="0" smtClean="0"/>
              <a:t>11.   Predictability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sz="2000" b="1" dirty="0" smtClean="0"/>
              <a:t>12.   Recovery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sz="2000" b="1" dirty="0" smtClean="0"/>
              <a:t>13.   Responsiveness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sz="2000" b="1" dirty="0" smtClean="0"/>
              <a:t>14.   Simplicity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sz="2000" b="1" dirty="0" smtClean="0"/>
              <a:t>15.   Transparency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1600" dirty="0" smtClean="0"/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49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1523999" y="270457"/>
            <a:ext cx="9616225" cy="785611"/>
          </a:xfrm>
        </p:spPr>
        <p:txBody>
          <a:bodyPr/>
          <a:lstStyle/>
          <a:p>
            <a:pPr algn="l"/>
            <a:r>
              <a:rPr lang="en-US" sz="4000" b="1" dirty="0" smtClean="0">
                <a:latin typeface="Algerian" pitchFamily="82" charset="0"/>
              </a:rPr>
              <a:t>Internal assessment (IA) exam</a:t>
            </a:r>
            <a:endParaRPr lang="en-US" sz="4000" dirty="0" smtClean="0">
              <a:latin typeface="Algerian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6068" y="1171976"/>
            <a:ext cx="9611932" cy="513867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IN" sz="1600" dirty="0" smtClean="0">
                <a:latin typeface="Arial Black" pitchFamily="34" charset="0"/>
              </a:rPr>
              <a:t> 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59FD7-7BDA-4BAA-B84C-8399D4BCBD5D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23562"/>
              </p:ext>
            </p:extLst>
          </p:nvPr>
        </p:nvGraphicFramePr>
        <p:xfrm>
          <a:off x="1017427" y="1201452"/>
          <a:ext cx="10084161" cy="4478131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361387"/>
                <a:gridCol w="3361387"/>
                <a:gridCol w="3361387"/>
              </a:tblGrid>
              <a:tr h="16869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dirty="0" smtClean="0">
                          <a:effectLst/>
                        </a:rPr>
                        <a:t>IA1</a:t>
                      </a:r>
                      <a:endParaRPr lang="en-IN" sz="4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dirty="0" smtClean="0">
                          <a:effectLst/>
                        </a:rPr>
                        <a:t>IA2</a:t>
                      </a:r>
                      <a:endParaRPr lang="en-IN" sz="4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400" dirty="0">
                          <a:effectLst/>
                        </a:rPr>
                        <a:t>Total</a:t>
                      </a:r>
                      <a:endParaRPr lang="en-IN" sz="4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91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dirty="0" smtClean="0">
                          <a:effectLst/>
                        </a:rPr>
                        <a:t>17/02/2020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10:00</a:t>
                      </a:r>
                      <a:r>
                        <a:rPr lang="en-IN" sz="2400" baseline="0" dirty="0" smtClean="0">
                          <a:effectLst/>
                        </a:rPr>
                        <a:t> am to 11:00 am</a:t>
                      </a: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13/04/2020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10:00 am to 11:00 am</a:t>
                      </a:r>
                      <a:endParaRPr lang="en-IN" sz="3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200" b="1" smtClean="0">
                          <a:effectLst/>
                        </a:rPr>
                        <a:t>20 </a:t>
                      </a:r>
                      <a:r>
                        <a:rPr lang="en-IN" sz="3200" b="1" dirty="0">
                          <a:effectLst/>
                        </a:rPr>
                        <a:t>Marks</a:t>
                      </a:r>
                      <a:endParaRPr lang="en-IN" sz="3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3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29" y="235288"/>
            <a:ext cx="10515600" cy="299892"/>
          </a:xfrm>
        </p:spPr>
        <p:txBody>
          <a:bodyPr/>
          <a:lstStyle/>
          <a:p>
            <a:r>
              <a:rPr lang="en-US" sz="3600" b="1" dirty="0" smtClean="0"/>
              <a:t>GUI versus Web Page Design (May 16)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901337"/>
            <a:ext cx="10515600" cy="52756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50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61263"/>
              </p:ext>
            </p:extLst>
          </p:nvPr>
        </p:nvGraphicFramePr>
        <p:xfrm>
          <a:off x="608147" y="780423"/>
          <a:ext cx="10952480" cy="554199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76837"/>
                <a:gridCol w="4198184"/>
                <a:gridCol w="4577459"/>
              </a:tblGrid>
              <a:tr h="52669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Characteristics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GUI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Web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6696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Devices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Hardware variations are limited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User hardware variations enormous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6696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User Focus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Data and application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Information</a:t>
                      </a:r>
                      <a:r>
                        <a:rPr lang="en-IN" b="1" baseline="0" dirty="0" smtClean="0"/>
                        <a:t> and navigation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User Tasks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Install, Configure, Personalize, use and upgrade programs etc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Linking, Browsing, Filling forms,</a:t>
                      </a:r>
                      <a:r>
                        <a:rPr lang="en-IN" b="1" baseline="0" dirty="0" smtClean="0"/>
                        <a:t> Downloading, Saving etc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Presentation</a:t>
                      </a:r>
                      <a:r>
                        <a:rPr lang="en-IN" b="1" baseline="0" dirty="0" smtClean="0"/>
                        <a:t> Elements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Windows, menus, controls, toolbars, messages and so 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Browser and page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6696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Navigation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Through menus, lists, trees, dialogs</a:t>
                      </a:r>
                      <a:r>
                        <a:rPr lang="en-IN" b="1" baseline="0" dirty="0" smtClean="0"/>
                        <a:t> etc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Through links,</a:t>
                      </a:r>
                      <a:r>
                        <a:rPr lang="en-IN" b="1" baseline="0" dirty="0" smtClean="0"/>
                        <a:t> bookmarks and typed URLs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Interaction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Clicking menu choices,</a:t>
                      </a:r>
                      <a:r>
                        <a:rPr lang="en-IN" b="1" baseline="0" dirty="0" smtClean="0"/>
                        <a:t> pressing buttons, selecting list choices and cut/copy/paste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Basic interaction is single click. This can cause extreme changes in context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Response Time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Nearly instantaneous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Quite variable depending upon transaction speeds, page content and so 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Visual</a:t>
                      </a:r>
                      <a:r>
                        <a:rPr lang="en-IN" b="1" baseline="0" dirty="0" smtClean="0"/>
                        <a:t> Style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Visual creativity allowed but difficult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Fosters a more artistic, individual and unrestricted presentation</a:t>
                      </a:r>
                      <a:r>
                        <a:rPr lang="en-IN" b="1" baseline="0" dirty="0" smtClean="0"/>
                        <a:t> style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29" y="235288"/>
            <a:ext cx="10515600" cy="104346"/>
          </a:xfrm>
        </p:spPr>
        <p:txBody>
          <a:bodyPr/>
          <a:lstStyle/>
          <a:p>
            <a:r>
              <a:rPr lang="en-IN" sz="3600" b="1" dirty="0" smtClean="0"/>
              <a:t> 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901337"/>
            <a:ext cx="10515600" cy="52756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9023"/>
              </p:ext>
            </p:extLst>
          </p:nvPr>
        </p:nvGraphicFramePr>
        <p:xfrm>
          <a:off x="418011" y="826543"/>
          <a:ext cx="11011988" cy="324002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8664"/>
                <a:gridCol w="4220994"/>
                <a:gridCol w="4602330"/>
              </a:tblGrid>
              <a:tr h="40538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Characteristics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GUI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Web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5543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Task</a:t>
                      </a:r>
                      <a:r>
                        <a:rPr lang="en-IN" b="1" baseline="0" dirty="0" smtClean="0"/>
                        <a:t> Efficiency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Targeted to a specific</a:t>
                      </a:r>
                      <a:r>
                        <a:rPr lang="en-IN" b="1" baseline="0" dirty="0" smtClean="0"/>
                        <a:t> audience with specific tasks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Actual user audience usually not well</a:t>
                      </a:r>
                      <a:r>
                        <a:rPr lang="en-IN" b="1" baseline="0" dirty="0" smtClean="0"/>
                        <a:t> understood, often intended for anyone and everyone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80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User</a:t>
                      </a:r>
                      <a:r>
                        <a:rPr lang="en-IN" b="1" baseline="0" dirty="0" smtClean="0"/>
                        <a:t> Assistance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Integral part of most systems and applications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No similar</a:t>
                      </a:r>
                      <a:r>
                        <a:rPr lang="en-IN" b="1" baseline="0" dirty="0" smtClean="0"/>
                        <a:t> help system is normally available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80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Security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Tightly</a:t>
                      </a:r>
                      <a:r>
                        <a:rPr lang="en-IN" b="1" baseline="0" dirty="0" smtClean="0"/>
                        <a:t> controlled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Not effectively</a:t>
                      </a:r>
                      <a:r>
                        <a:rPr lang="en-IN" b="1" baseline="0" dirty="0" smtClean="0"/>
                        <a:t> secure and renowned for security exposures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80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Reliability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Tightly controlled</a:t>
                      </a:r>
                      <a:r>
                        <a:rPr lang="en-IN" b="1" baseline="0" dirty="0" smtClean="0"/>
                        <a:t> in business systems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Susceptible to disruptions caused by</a:t>
                      </a:r>
                      <a:r>
                        <a:rPr lang="en-IN" b="1" baseline="0" dirty="0" smtClean="0"/>
                        <a:t> user, telephone line, ISP, Servers etc.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21435"/>
            <a:ext cx="10515600" cy="313747"/>
          </a:xfrm>
        </p:spPr>
        <p:txBody>
          <a:bodyPr/>
          <a:lstStyle/>
          <a:p>
            <a:r>
              <a:rPr lang="en-US" sz="4000" b="1" dirty="0" smtClean="0"/>
              <a:t>Printed Pages versus Web Pages (Dec 17)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901337"/>
            <a:ext cx="10515600" cy="52756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37280"/>
              </p:ext>
            </p:extLst>
          </p:nvPr>
        </p:nvGraphicFramePr>
        <p:xfrm>
          <a:off x="608147" y="780423"/>
          <a:ext cx="10952480" cy="555838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76837"/>
                <a:gridCol w="4198184"/>
                <a:gridCol w="4577459"/>
              </a:tblGrid>
              <a:tr h="52669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Characteristics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Printed</a:t>
                      </a:r>
                      <a:r>
                        <a:rPr lang="en-IN" sz="2000" b="1" baseline="0" dirty="0" smtClean="0"/>
                        <a:t> Pages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Web Pages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6696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Page</a:t>
                      </a:r>
                      <a:r>
                        <a:rPr lang="en-IN" b="1" baseline="0" dirty="0" smtClean="0"/>
                        <a:t> Size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Larger than web pages and fixed in size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Normally lesser than printed pages and variable in size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6696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Page Rendering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Superior than</a:t>
                      </a:r>
                      <a:r>
                        <a:rPr lang="en-IN" b="1" baseline="0" dirty="0" smtClean="0"/>
                        <a:t> web pages as they are presented as complete entities and their entire contents are available for reading and review immediately upon appearance 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Web pages elements are often rendered slowly, depending upon speed and page content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Page Layout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Layout is precise with much attention given to it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Layout is more of an approximations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Reading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More better and reading is faster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Screen reading is slower than reading from document 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6696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User Focus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It present people with entire set of information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Present people with individual snapshots</a:t>
                      </a:r>
                      <a:r>
                        <a:rPr lang="en-IN" b="1" baseline="0" dirty="0" smtClean="0"/>
                        <a:t> of information and body of web information is almost unlimited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Page Navigat</a:t>
                      </a:r>
                      <a:r>
                        <a:rPr lang="en-IN" b="1" baseline="0" dirty="0" smtClean="0"/>
                        <a:t>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Simple as page turning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It requires</a:t>
                      </a:r>
                      <a:r>
                        <a:rPr lang="en-IN" b="1" baseline="0" dirty="0" smtClean="0"/>
                        <a:t> innumerable decisions concerning which of the many possible links should be followed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21436"/>
            <a:ext cx="10515600" cy="196576"/>
          </a:xfrm>
        </p:spPr>
        <p:txBody>
          <a:bodyPr/>
          <a:lstStyle/>
          <a:p>
            <a:r>
              <a:rPr lang="en-US" sz="4000" b="1" dirty="0" smtClean="0"/>
              <a:t>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901337"/>
            <a:ext cx="10515600" cy="52756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53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5263"/>
              </p:ext>
            </p:extLst>
          </p:nvPr>
        </p:nvGraphicFramePr>
        <p:xfrm>
          <a:off x="627016" y="522513"/>
          <a:ext cx="10933611" cy="466593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73087"/>
                <a:gridCol w="4190951"/>
                <a:gridCol w="4569573"/>
              </a:tblGrid>
              <a:tr h="55113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Characteristics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Printed</a:t>
                      </a:r>
                      <a:r>
                        <a:rPr lang="en-IN" sz="2000" b="1" baseline="0" dirty="0" smtClean="0"/>
                        <a:t> Pages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Web Pages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978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Sense of Place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With proper documents you derive a sense of where you are through</a:t>
                      </a:r>
                      <a:r>
                        <a:rPr lang="en-IN" b="1" baseline="0" dirty="0" smtClean="0"/>
                        <a:t> proper organization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Electronic documents none of any physical clues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9655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Interactivity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It involves letting the eyes</a:t>
                      </a:r>
                      <a:r>
                        <a:rPr lang="en-IN" b="1" baseline="0" dirty="0" smtClean="0"/>
                        <a:t> traverse static information selectively looking at information and using spatial combinations to make page elements enhance and explain each other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It involves letting the hands move the information</a:t>
                      </a:r>
                      <a:r>
                        <a:rPr lang="en-IN" b="1" baseline="0" dirty="0" smtClean="0"/>
                        <a:t> in conjunction with the eyes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892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Page Independence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Printed pages are not considered independent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Moving between web pages is so easy and any page from</a:t>
                      </a:r>
                      <a:r>
                        <a:rPr lang="en-IN" b="1" baseline="0" dirty="0" smtClean="0"/>
                        <a:t> site can be accessed from anywhere else, every page is independent and topic and contents must be explained without assumptions about any previous page seen by the user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8" y="194139"/>
            <a:ext cx="10515600" cy="911330"/>
          </a:xfrm>
        </p:spPr>
        <p:txBody>
          <a:bodyPr/>
          <a:lstStyle/>
          <a:p>
            <a:r>
              <a:rPr lang="en-US" sz="3600" b="1" dirty="0" smtClean="0"/>
              <a:t>The merging of Graphical business systems and the Web</a:t>
            </a:r>
            <a:br>
              <a:rPr lang="en-US" sz="3600" b="1" dirty="0" smtClean="0"/>
            </a:br>
            <a:r>
              <a:rPr lang="en-US" sz="3200" b="1" dirty="0" smtClean="0"/>
              <a:t>Intranet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Internet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901337"/>
            <a:ext cx="10515600" cy="52756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54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89295"/>
              </p:ext>
            </p:extLst>
          </p:nvPr>
        </p:nvGraphicFramePr>
        <p:xfrm>
          <a:off x="526260" y="1148564"/>
          <a:ext cx="10896916" cy="54091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65793"/>
                <a:gridCol w="4176886"/>
                <a:gridCol w="4554237"/>
              </a:tblGrid>
              <a:tr h="57806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Characteristics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lt1"/>
                          </a:solidFill>
                        </a:rPr>
                        <a:t>Intranet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lt1"/>
                          </a:solidFill>
                        </a:rPr>
                        <a:t>Internet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251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dk1"/>
                          </a:solidFill>
                        </a:rPr>
                        <a:t>Users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Organization employees who know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about organization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Customers and others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who know much less about the organization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251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dk1"/>
                          </a:solidFill>
                        </a:rPr>
                        <a:t>Tasks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Everyday activity including transactions, queries and communication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Find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information and simple transactions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3587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dk1"/>
                          </a:solidFill>
                        </a:rPr>
                        <a:t>Type</a:t>
                      </a:r>
                      <a:r>
                        <a:rPr lang="en-IN" b="1" baseline="0" dirty="0" smtClean="0">
                          <a:solidFill>
                            <a:schemeClr val="dk1"/>
                          </a:solidFill>
                        </a:rPr>
                        <a:t> of information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Detailed information needed for organization functioning which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often be added and modified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Stable information includes marketing,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customer reports etc.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dk1"/>
                          </a:solidFill>
                        </a:rPr>
                        <a:t>Amount</a:t>
                      </a:r>
                      <a:r>
                        <a:rPr lang="en-IN" b="1" baseline="0" dirty="0" smtClean="0">
                          <a:solidFill>
                            <a:schemeClr val="dk1"/>
                          </a:solidFill>
                        </a:rPr>
                        <a:t> of information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Much larger than internet site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Less than intranet site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251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dk1"/>
                          </a:solidFill>
                        </a:rPr>
                        <a:t>Hardware</a:t>
                      </a:r>
                      <a:r>
                        <a:rPr lang="en-IN" b="1" baseline="0" dirty="0" smtClean="0">
                          <a:solidFill>
                            <a:schemeClr val="dk1"/>
                          </a:solidFill>
                        </a:rPr>
                        <a:t> and Software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Computers, monitors, browsers, and other software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are restricted and standardized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Rich graphics,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multimedia and screen elements are high definitions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dk1"/>
                          </a:solidFill>
                        </a:rPr>
                        <a:t>Design</a:t>
                      </a:r>
                      <a:r>
                        <a:rPr lang="en-IN" b="1" baseline="0" dirty="0" smtClean="0">
                          <a:solidFill>
                            <a:schemeClr val="dk1"/>
                          </a:solidFill>
                        </a:rPr>
                        <a:t> Philosophy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Text based and GUI applications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GUI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and Web applications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9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xfrm>
            <a:off x="1041758" y="579548"/>
            <a:ext cx="10363200" cy="894410"/>
          </a:xfrm>
        </p:spPr>
        <p:txBody>
          <a:bodyPr/>
          <a:lstStyle/>
          <a:p>
            <a:r>
              <a:rPr lang="en-IN" sz="4900" b="1" dirty="0" smtClean="0">
                <a:latin typeface="Algerian" pitchFamily="82" charset="0"/>
              </a:rPr>
              <a:t>Chapter 4- Screen designing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14" y="1610436"/>
            <a:ext cx="11016270" cy="4536835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/>
              <a:t>Design </a:t>
            </a:r>
            <a:r>
              <a:rPr lang="en-US" sz="3200" b="1" dirty="0" smtClean="0"/>
              <a:t>Goals:</a:t>
            </a:r>
            <a:endParaRPr lang="en-US" sz="3200" b="1" dirty="0"/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Reduce visual work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Reduce intellectual work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Reduce memory work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Reduce motor work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Minimize or eliminate any burdens or instructions imposed by </a:t>
            </a:r>
            <a:r>
              <a:rPr lang="en-US" sz="2800" b="1" dirty="0" smtClean="0"/>
              <a:t>technology</a:t>
            </a:r>
            <a:r>
              <a:rPr lang="en-US" sz="2800" b="1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6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627"/>
            <a:ext cx="10515600" cy="5426336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600" b="1" dirty="0"/>
              <a:t>Ordering </a:t>
            </a:r>
            <a:r>
              <a:rPr lang="en-US" sz="3600" b="1" dirty="0" smtClean="0"/>
              <a:t>of </a:t>
            </a:r>
            <a:r>
              <a:rPr lang="en-US" sz="3600" b="1" dirty="0"/>
              <a:t>S</a:t>
            </a:r>
            <a:r>
              <a:rPr lang="en-US" sz="3600" b="1" dirty="0" smtClean="0"/>
              <a:t>creen </a:t>
            </a:r>
            <a:r>
              <a:rPr lang="en-US" sz="3600" b="1" dirty="0"/>
              <a:t>D</a:t>
            </a:r>
            <a:r>
              <a:rPr lang="en-US" sz="3600" b="1" dirty="0" smtClean="0"/>
              <a:t>ata and </a:t>
            </a:r>
            <a:r>
              <a:rPr lang="en-US" sz="3600" b="1" dirty="0"/>
              <a:t>C</a:t>
            </a:r>
            <a:r>
              <a:rPr lang="en-US" sz="3600" b="1" dirty="0" smtClean="0"/>
              <a:t>ontents</a:t>
            </a:r>
            <a:endParaRPr lang="en-US" sz="3600" b="1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b="1" dirty="0"/>
              <a:t>Conventional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b="1" dirty="0"/>
              <a:t>Sequence of use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b="1" dirty="0"/>
              <a:t>Frequency of use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b="1" dirty="0"/>
              <a:t>Function or category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b="1" dirty="0"/>
              <a:t>Importance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b="1" dirty="0"/>
              <a:t>General to specific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Swapnil Sonawane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6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627"/>
            <a:ext cx="10515600" cy="5426336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600" b="1" dirty="0" smtClean="0"/>
              <a:t>Visually Pleasing Composition</a:t>
            </a:r>
            <a:endParaRPr lang="en-US" sz="3600" b="1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Balance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Symmetry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Regularity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Predictability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err="1" smtClean="0"/>
              <a:t>Sequentiality</a:t>
            </a:r>
            <a:endParaRPr lang="en-US" b="1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Economy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Unity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Proportion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Simplicity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smtClean="0"/>
              <a:t>10. Groupings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Swapnil Sonawane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6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600" b="1" dirty="0"/>
              <a:t>Focus and </a:t>
            </a:r>
            <a:r>
              <a:rPr lang="en-US" sz="3600" b="1" dirty="0" smtClean="0"/>
              <a:t>Emphasis</a:t>
            </a:r>
            <a:endParaRPr lang="en-US" sz="3600" b="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Brightness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Reverse polarity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Fonts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Underlining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Blinking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Line rulings and surrounding boxes or frames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Colors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Other emphasis techniques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De-emphasize less important elements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Avoid too much emphasis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Swapnil Sonawane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4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6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600" b="1" dirty="0" smtClean="0"/>
              <a:t>Presenting Information Simply and Meaningfully</a:t>
            </a:r>
            <a:endParaRPr lang="en-US" sz="3200" b="1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 dirty="0" smtClean="0"/>
              <a:t>Legibility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 dirty="0" smtClean="0"/>
              <a:t>Readability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 dirty="0" smtClean="0"/>
              <a:t>Usability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 dirty="0" smtClean="0"/>
              <a:t>Contrast display features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 dirty="0" smtClean="0"/>
              <a:t>Visual lines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1" dirty="0" smtClean="0"/>
              <a:t>Consistency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Swapnil Sonawane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1524000" y="270457"/>
            <a:ext cx="9144000" cy="785611"/>
          </a:xfrm>
        </p:spPr>
        <p:txBody>
          <a:bodyPr/>
          <a:lstStyle/>
          <a:p>
            <a:r>
              <a:rPr lang="en-US" sz="4800" b="1" dirty="0" smtClean="0">
                <a:latin typeface="Algerian" pitchFamily="82" charset="0"/>
              </a:rPr>
              <a:t>Blue print of MU QP</a:t>
            </a:r>
            <a:endParaRPr lang="en-US" sz="4800" dirty="0" smtClean="0">
              <a:latin typeface="Algerian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50005" y="1171976"/>
            <a:ext cx="10702343" cy="513867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IN" dirty="0" smtClean="0">
                <a:latin typeface="Arial Black" pitchFamily="34" charset="0"/>
              </a:rPr>
              <a:t> 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Swapnil</a:t>
            </a:r>
            <a:r>
              <a:rPr lang="en-IN" dirty="0"/>
              <a:t> </a:t>
            </a:r>
            <a:r>
              <a:rPr lang="en-IN" dirty="0" err="1"/>
              <a:t>Sonawane</a:t>
            </a:r>
            <a:endParaRPr lang="en-IN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59FD7-7BDA-4BAA-B84C-8399D4BCBD5D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03047"/>
              </p:ext>
            </p:extLst>
          </p:nvPr>
        </p:nvGraphicFramePr>
        <p:xfrm>
          <a:off x="666840" y="1093153"/>
          <a:ext cx="10898391" cy="506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13"/>
                <a:gridCol w="1556913"/>
                <a:gridCol w="1556913"/>
                <a:gridCol w="1556913"/>
                <a:gridCol w="1556913"/>
                <a:gridCol w="1556913"/>
                <a:gridCol w="1556913"/>
              </a:tblGrid>
              <a:tr h="63286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Question 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Question 2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Question 3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Question 4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Question 5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Question 6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286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</a:tr>
              <a:tr h="63286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3286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#3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</a:tr>
              <a:tr h="63286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#4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3286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#5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</a:tr>
              <a:tr h="63286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#6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</a:tr>
              <a:tr h="632869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20 Marks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smtClean="0">
                          <a:solidFill>
                            <a:schemeClr val="tx1"/>
                          </a:solidFill>
                        </a:rPr>
                        <a:t>20 Marks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smtClean="0">
                          <a:solidFill>
                            <a:schemeClr val="tx1"/>
                          </a:solidFill>
                        </a:rPr>
                        <a:t>20 Marks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smtClean="0">
                          <a:solidFill>
                            <a:schemeClr val="tx1"/>
                          </a:solidFill>
                        </a:rPr>
                        <a:t>20 Marks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smtClean="0">
                          <a:solidFill>
                            <a:schemeClr val="tx1"/>
                          </a:solidFill>
                        </a:rPr>
                        <a:t>20 Marks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20 Marks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5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6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600" b="1" dirty="0" smtClean="0"/>
              <a:t>Information Retrieval On Web</a:t>
            </a:r>
            <a:endParaRPr lang="en-US" sz="3600" b="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A. Reading on web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Initial focus of attention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Page perusal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Scanning guidelines: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a. Organization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b. Writing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	Concisely write the page text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	Bulleted and numbered lists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c. Presentation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Swapnil Sonawane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6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600" b="1" dirty="0" smtClean="0"/>
              <a:t>Information Retrieval On Web</a:t>
            </a:r>
            <a:endParaRPr lang="en-US" sz="3600" b="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200" b="1" dirty="0"/>
              <a:t>B</a:t>
            </a:r>
            <a:r>
              <a:rPr lang="en-US" sz="3200" b="1" dirty="0" smtClean="0"/>
              <a:t>. Browsing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Facilitate scanning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Provide multiple layers of structure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Respect the user’s desire to leave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Upon returning, help the users reorient themselves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Swapnil Sonawane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6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600" b="1" dirty="0" smtClean="0"/>
              <a:t>Information Retrieval On Web</a:t>
            </a:r>
            <a:endParaRPr lang="en-US" sz="3600" b="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3200" b="1" dirty="0" smtClean="0"/>
              <a:t>C. Searching</a:t>
            </a:r>
            <a:endParaRPr lang="en-I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b="1" dirty="0" smtClean="0"/>
              <a:t>Problems with search facilities: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IN" sz="2400" b="1" dirty="0" smtClean="0"/>
              <a:t>Not understanding the users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IN" sz="2400" b="1" dirty="0" smtClean="0"/>
              <a:t>Difficulties in formulating the search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IN" sz="2400" b="1" dirty="0" smtClean="0"/>
              <a:t>Difficulties in presenting meaningful results</a:t>
            </a:r>
            <a:endParaRPr lang="en-IN" b="1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IN" b="1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b="1" dirty="0" smtClean="0"/>
              <a:t>Search facility guidelines: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IN" sz="2400" b="1" dirty="0" smtClean="0"/>
              <a:t>Know your search users- Expertise/ Anticipate/ Switching purposes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IN" sz="2400" b="1" dirty="0" smtClean="0"/>
              <a:t>Express the search- What/ Where/ How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IN" sz="2400" b="1" dirty="0" smtClean="0"/>
              <a:t>Progressive search refinement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en-IN" sz="2400" b="1" dirty="0" smtClean="0"/>
              <a:t>Present meaningful results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en-US" sz="32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Swapnil Sonawane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/>
          <a:lstStyle/>
          <a:p>
            <a:pPr algn="l" eaLnBrk="1" hangingPunct="1"/>
            <a:r>
              <a:rPr lang="en-US" sz="3600" b="1" dirty="0" smtClean="0">
                <a:solidFill>
                  <a:schemeClr val="tx1"/>
                </a:solidFill>
              </a:rPr>
              <a:t>Statistical Graphics</a:t>
            </a:r>
          </a:p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</a:rPr>
              <a:t>Components of statistical graphics</a:t>
            </a:r>
          </a:p>
          <a:p>
            <a:pPr algn="l" eaLnBrk="1" hangingPunct="1"/>
            <a:endParaRPr lang="en-US" sz="3200" dirty="0" smtClean="0">
              <a:solidFill>
                <a:schemeClr val="tx1"/>
              </a:solidFill>
            </a:endParaRPr>
          </a:p>
          <a:p>
            <a:pPr marL="971550" lvl="1" indent="-514350" algn="l" eaLnBrk="1" hangingPunct="1">
              <a:buFont typeface="Arial" charset="0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2286000"/>
            <a:ext cx="9715500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F92D4-785C-4094-9DED-E82C60CFCA9A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968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2" y="1023582"/>
            <a:ext cx="10515600" cy="5153381"/>
          </a:xfrm>
        </p:spPr>
        <p:txBody>
          <a:bodyPr/>
          <a:lstStyle/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z="3200" b="1" dirty="0" smtClean="0"/>
              <a:t>Data presentation</a:t>
            </a:r>
          </a:p>
          <a:p>
            <a:pPr marL="1428750" lvl="2" indent="-514350" eaLnBrk="1" hangingPunct="1">
              <a:buFont typeface="Arial" charset="0"/>
              <a:buAutoNum type="arabicPeriod"/>
            </a:pPr>
            <a:r>
              <a:rPr lang="en-US" sz="2800" b="1" dirty="0" smtClean="0"/>
              <a:t>Emphasis on data minimize on non data elements</a:t>
            </a:r>
          </a:p>
          <a:p>
            <a:pPr marL="1428750" lvl="2" indent="-514350" eaLnBrk="1" hangingPunct="1">
              <a:buFont typeface="Arial" charset="0"/>
              <a:buAutoNum type="arabicPeriod"/>
            </a:pPr>
            <a:r>
              <a:rPr lang="en-US" sz="2800" b="1" dirty="0" smtClean="0"/>
              <a:t>Redundant data</a:t>
            </a:r>
          </a:p>
          <a:p>
            <a:pPr marL="1428750" lvl="2" indent="-514350" eaLnBrk="1" hangingPunct="1">
              <a:buFont typeface="Arial" charset="0"/>
              <a:buAutoNum type="arabicPeriod"/>
            </a:pPr>
            <a:r>
              <a:rPr lang="en-US" sz="2800" b="1" dirty="0" smtClean="0"/>
              <a:t>Proper context</a:t>
            </a:r>
          </a:p>
          <a:p>
            <a:pPr marL="1428750" lvl="2" indent="-514350" eaLnBrk="1" hangingPunct="1">
              <a:buFont typeface="Arial" charset="0"/>
              <a:buAutoNum type="arabicPeriod"/>
            </a:pPr>
            <a:r>
              <a:rPr lang="en-US" sz="2800" b="1" dirty="0" smtClean="0"/>
              <a:t>Restrict information carrying dimensions</a:t>
            </a:r>
          </a:p>
          <a:p>
            <a:pPr marL="1428750" lvl="2" indent="-514350" eaLnBrk="1" hangingPunct="1">
              <a:buFont typeface="Arial" charset="0"/>
              <a:buAutoNum type="arabicPeriod"/>
            </a:pPr>
            <a:r>
              <a:rPr lang="en-US" sz="2800" b="1" dirty="0" smtClean="0"/>
              <a:t>Employ data in multiple ways</a:t>
            </a:r>
          </a:p>
          <a:p>
            <a:pPr marL="1428750" lvl="2" indent="-514350" eaLnBrk="1" hangingPunct="1">
              <a:buFont typeface="Arial" charset="0"/>
              <a:buAutoNum type="arabicPeriod"/>
            </a:pPr>
            <a:r>
              <a:rPr lang="en-US" sz="2800" b="1" dirty="0" smtClean="0"/>
              <a:t>Avoid unnecessary embellishment</a:t>
            </a:r>
          </a:p>
          <a:p>
            <a:pPr marL="1428750" lvl="2" indent="-514350" eaLnBrk="1" hangingPunct="1">
              <a:buFont typeface="Arial" charset="0"/>
              <a:buAutoNum type="arabicPeriod"/>
            </a:pPr>
            <a:r>
              <a:rPr lang="en-US" sz="2800" b="1" dirty="0" smtClean="0"/>
              <a:t>Fill the display area</a:t>
            </a:r>
            <a:endParaRPr lang="en-IN" sz="28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BAE12F-1EA2-4C8B-AAEE-6D291935413D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26627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/>
          <a:lstStyle/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2. </a:t>
            </a:r>
            <a:r>
              <a:rPr lang="en-US" sz="3200" b="1" dirty="0" smtClean="0">
                <a:solidFill>
                  <a:schemeClr val="tx1"/>
                </a:solidFill>
              </a:rPr>
              <a:t>Axes</a:t>
            </a:r>
          </a:p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</a:rPr>
              <a:t>3. Scales and scaling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1. Tick marks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2.  Linear Scales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3. Scale markings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4. Starts a numeric scales at zero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5.  Minimization of scale digits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6.  Single scale on each  axes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7. Duplicate axes  for large </a:t>
            </a:r>
            <a:r>
              <a:rPr lang="en-US" sz="2800" b="1" dirty="0" err="1" smtClean="0">
                <a:solidFill>
                  <a:schemeClr val="tx1"/>
                </a:solidFill>
              </a:rPr>
              <a:t>matrics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8. Scale interpretation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9. Consistency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10. Labeling</a:t>
            </a:r>
          </a:p>
          <a:p>
            <a:pPr algn="l" eaLnBrk="1" hangingPunct="1"/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pPr algn="l"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96CFB-22EA-4BC5-851A-161408629CE2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27651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/>
          <a:lstStyle/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</a:rPr>
              <a:t>4. Proportion</a:t>
            </a:r>
          </a:p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</a:rPr>
              <a:t>5. Lines</a:t>
            </a:r>
          </a:p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</a:rPr>
              <a:t>6. Labeling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1. Clear and detailed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2. Left to right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3. Integrate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4. Separation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5. Source</a:t>
            </a:r>
          </a:p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	6. Legends</a:t>
            </a:r>
          </a:p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</a:rPr>
              <a:t>7. Title</a:t>
            </a:r>
          </a:p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</a:rPr>
              <a:t>8. Aiding interpretation of numbers</a:t>
            </a:r>
          </a:p>
          <a:p>
            <a:pPr algn="l" eaLnBrk="1" hangingPunct="1"/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algn="l"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9EF0C-7255-49E9-9B6E-9CAE6A0D8B99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Types of statistical graphics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Curve and line graphs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1.  Single graphs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2. Four or five maximum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3. Label  identification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4. Tightly packed curves or lines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5. Important or critical data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6.  Comparing actual or projected data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2" y="1500188"/>
            <a:ext cx="451484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430B6-3AC8-4F31-A3BD-9DA592508E4D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 fontScale="925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 startAt="2"/>
              <a:defRPr/>
            </a:pPr>
            <a:r>
              <a:rPr lang="en-US" sz="3500" b="1" dirty="0" smtClean="0">
                <a:solidFill>
                  <a:schemeClr val="tx1"/>
                </a:solidFill>
              </a:rPr>
              <a:t>Surface charts 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	1</a:t>
            </a:r>
            <a:r>
              <a:rPr lang="en-US" sz="3000" b="1" dirty="0" smtClean="0">
                <a:solidFill>
                  <a:schemeClr val="tx1"/>
                </a:solidFill>
              </a:rPr>
              <a:t>. Ordering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>
                <a:solidFill>
                  <a:schemeClr val="tx1"/>
                </a:solidFill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</a:rPr>
              <a:t>2. Coding schemes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>
                <a:solidFill>
                  <a:schemeClr val="tx1"/>
                </a:solidFill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</a:rPr>
              <a:t>3. Labels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 startAt="3"/>
              <a:defRPr/>
            </a:pPr>
            <a:r>
              <a:rPr lang="en-US" sz="3500" b="1" dirty="0" smtClean="0">
                <a:solidFill>
                  <a:schemeClr val="tx1"/>
                </a:solidFill>
              </a:rPr>
              <a:t>Scatter plots       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1. </a:t>
            </a:r>
            <a:r>
              <a:rPr lang="en-US" sz="3000" b="1" dirty="0" smtClean="0">
                <a:solidFill>
                  <a:schemeClr val="tx1"/>
                </a:solidFill>
              </a:rPr>
              <a:t>Two dimensions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>
                <a:solidFill>
                  <a:schemeClr val="tx1"/>
                </a:solidFill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</a:rPr>
              <a:t>2. Consistent intervals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>
                <a:solidFill>
                  <a:schemeClr val="tx1"/>
                </a:solidFill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</a:rPr>
              <a:t>3. Distinguishable plots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>
                <a:solidFill>
                  <a:schemeClr val="tx1"/>
                </a:solidFill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</a:rPr>
              <a:t>4. Multiple data sets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3214688"/>
            <a:ext cx="4629151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740818"/>
            <a:ext cx="462915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0920E-2C09-4C1F-92D6-D9782070CB34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 fontScale="25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1200" dirty="0" smtClean="0">
              <a:solidFill>
                <a:schemeClr val="tx1"/>
              </a:solidFill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 startAt="4"/>
              <a:defRPr/>
            </a:pPr>
            <a:r>
              <a:rPr lang="en-US" sz="12800" b="1" dirty="0" smtClean="0">
                <a:solidFill>
                  <a:schemeClr val="tx1"/>
                </a:solidFill>
              </a:rPr>
              <a:t>Bar graphs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900" b="1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	</a:t>
            </a:r>
            <a:r>
              <a:rPr lang="en-US" sz="9600" b="1" dirty="0" smtClean="0">
                <a:solidFill>
                  <a:schemeClr val="tx1"/>
                </a:solidFill>
              </a:rPr>
              <a:t>1</a:t>
            </a:r>
            <a:r>
              <a:rPr lang="en-US" sz="11200" b="1" dirty="0" smtClean="0">
                <a:solidFill>
                  <a:schemeClr val="tx1"/>
                </a:solidFill>
              </a:rPr>
              <a:t>. Consistent orientation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2. Meaningful orientation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3. Bar spacing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4. Differentiation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5. Important or critical data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6. Reference index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7. Labeling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8. Histogram or step charts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12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>
                <a:solidFill>
                  <a:schemeClr val="tx1"/>
                </a:solidFill>
              </a:rPr>
              <a:t>	</a:t>
            </a: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tx1"/>
                </a:solidFill>
              </a:rPr>
              <a:t>	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1" y="928688"/>
            <a:ext cx="48133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2" y="3143250"/>
            <a:ext cx="48133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3B238-9473-4991-B431-C2B8ECB00A9B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b="1" dirty="0" smtClean="0">
                <a:latin typeface="Algerian" pitchFamily="82" charset="0"/>
              </a:rPr>
              <a:t>Chapter 1- Foundations of HMI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2" y="2327275"/>
            <a:ext cx="10515600" cy="4351338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4800" dirty="0" smtClean="0">
                <a:latin typeface="Algerian" pitchFamily="82" charset="0"/>
              </a:rPr>
              <a:t>What is HMI?</a:t>
            </a:r>
          </a:p>
          <a:p>
            <a:pPr marL="0" indent="0">
              <a:buFont typeface="Arial" pitchFamily="34" charset="0"/>
              <a:buNone/>
            </a:pPr>
            <a:r>
              <a:rPr lang="en-US" sz="4800" dirty="0" smtClean="0">
                <a:latin typeface="Algerian" pitchFamily="82" charset="0"/>
              </a:rPr>
              <a:t>It is the way in which the machine is presented to the human</a:t>
            </a:r>
            <a:endParaRPr lang="en-IN" sz="4800" dirty="0" smtClean="0">
              <a:latin typeface="Algerian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 fontScale="25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dirty="0" smtClean="0">
                <a:solidFill>
                  <a:schemeClr val="tx1"/>
                </a:solidFill>
              </a:rPr>
              <a:t>5</a:t>
            </a:r>
            <a:r>
              <a:rPr lang="en-US" sz="12800" b="1" dirty="0" smtClean="0">
                <a:solidFill>
                  <a:schemeClr val="tx1"/>
                </a:solidFill>
              </a:rPr>
              <a:t>. Segmented or stacked bar</a:t>
            </a:r>
            <a:endParaRPr lang="en-US" sz="11200" b="1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900" b="1" dirty="0">
                <a:solidFill>
                  <a:schemeClr val="tx1"/>
                </a:solidFill>
              </a:rPr>
              <a:t>	</a:t>
            </a:r>
            <a:r>
              <a:rPr lang="en-US" sz="9600" b="1" dirty="0" smtClean="0">
                <a:solidFill>
                  <a:schemeClr val="tx1"/>
                </a:solidFill>
              </a:rPr>
              <a:t>1</a:t>
            </a:r>
            <a:r>
              <a:rPr lang="en-US" sz="11200" b="1" dirty="0" smtClean="0">
                <a:solidFill>
                  <a:schemeClr val="tx1"/>
                </a:solidFill>
              </a:rPr>
              <a:t>. Data category ordering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2. Large segments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3. Coding schemes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4. Labeling</a:t>
            </a:r>
            <a:endParaRPr lang="en-US" sz="9600" b="1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b="1" dirty="0" smtClean="0">
                <a:solidFill>
                  <a:schemeClr val="tx1"/>
                </a:solidFill>
              </a:rPr>
              <a:t>6</a:t>
            </a:r>
            <a:r>
              <a:rPr lang="en-US" sz="12800" b="1" dirty="0" smtClean="0">
                <a:solidFill>
                  <a:schemeClr val="tx1"/>
                </a:solidFill>
              </a:rPr>
              <a:t>.   Pie charts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b="1" dirty="0" smtClean="0">
                <a:solidFill>
                  <a:schemeClr val="tx1"/>
                </a:solidFill>
              </a:rPr>
              <a:t>	1. </a:t>
            </a:r>
            <a:r>
              <a:rPr lang="en-US" sz="11200" b="1" dirty="0" smtClean="0">
                <a:solidFill>
                  <a:schemeClr val="tx1"/>
                </a:solidFill>
              </a:rPr>
              <a:t>Total 100 percent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2. Five segment or fewer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3. Minimum five percent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4. Start at 12.00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5. Labeling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6.  Numbers with segment labels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7. Highlighting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8. Tilting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dirty="0">
                <a:solidFill>
                  <a:schemeClr val="tx1"/>
                </a:solidFill>
              </a:rPr>
              <a:t>	</a:t>
            </a:r>
            <a:endParaRPr lang="en-US" sz="112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>
                <a:solidFill>
                  <a:schemeClr val="tx1"/>
                </a:solidFill>
              </a:rPr>
              <a:t>	</a:t>
            </a: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tx1"/>
                </a:solidFill>
              </a:rPr>
              <a:t>	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732714"/>
            <a:ext cx="47117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1" y="3714750"/>
            <a:ext cx="4667249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4419F-BBB9-4B9B-B4E7-DC1ABD931171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 fontScale="25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12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 smtClean="0">
                <a:solidFill>
                  <a:schemeClr val="tx1"/>
                </a:solidFill>
              </a:rPr>
              <a:t>7</a:t>
            </a:r>
            <a:r>
              <a:rPr lang="en-US" sz="12800" b="1" dirty="0" smtClean="0">
                <a:solidFill>
                  <a:schemeClr val="tx1"/>
                </a:solidFill>
              </a:rPr>
              <a:t>.  Flow chart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900" b="1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1. Order of steps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2. Orientation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3. Coding conventions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4. Arrows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5. Highlighting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6. Only one decision at each step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b="1" dirty="0">
                <a:solidFill>
                  <a:schemeClr val="tx1"/>
                </a:solidFill>
              </a:rPr>
              <a:t>	</a:t>
            </a:r>
            <a:r>
              <a:rPr lang="en-US" sz="11200" b="1" dirty="0" smtClean="0">
                <a:solidFill>
                  <a:schemeClr val="tx1"/>
                </a:solidFill>
              </a:rPr>
              <a:t>7. Consistency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200" dirty="0">
                <a:solidFill>
                  <a:schemeClr val="tx1"/>
                </a:solidFill>
              </a:rPr>
              <a:t>	</a:t>
            </a:r>
            <a:endParaRPr lang="en-US" sz="112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>
                <a:solidFill>
                  <a:schemeClr val="tx1"/>
                </a:solidFill>
              </a:rPr>
              <a:t>	</a:t>
            </a:r>
            <a:endParaRPr lang="en-US" sz="96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tx1"/>
                </a:solidFill>
              </a:rPr>
              <a:t>	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171FB-19A6-4F9D-8E83-D45BA9C5CF5B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6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/>
              <a:t>Technological Considerations in System Design</a:t>
            </a: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3200" b="1" dirty="0" smtClean="0"/>
              <a:t>Graphical Systems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en-US" sz="2800" b="1" dirty="0" smtClean="0"/>
              <a:t>1. System Power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2. Screen size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3. Screen resolution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4. Colors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5. Other display features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6. Platform compatibility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/>
              <a:t>	7. Development and implementation tool compatibility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/>
              <a:t>	</a:t>
            </a:r>
            <a:r>
              <a:rPr lang="en-US" sz="2800" b="1" dirty="0" smtClean="0"/>
              <a:t>8. Style guide compatibility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SSS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C2650-4376-49F5-A4F0-D2DDB5E0A46C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6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3200" b="1" dirty="0" smtClean="0"/>
              <a:t>2. Web Systems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sz="2800" b="1" dirty="0" smtClean="0"/>
              <a:t>1. Browser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800" b="1" dirty="0" smtClean="0"/>
              <a:t>		</a:t>
            </a:r>
            <a:r>
              <a:rPr lang="en-US" sz="2400" b="1" dirty="0" smtClean="0"/>
              <a:t>1. Compatibility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400" b="1" dirty="0" smtClean="0"/>
              <a:t>		2. Monitor size and resolution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400" b="1" dirty="0" smtClean="0"/>
              <a:t>		3.  Fonts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400" b="1" dirty="0" smtClean="0"/>
              <a:t>		4.  Colors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400" b="1" dirty="0" smtClean="0"/>
              <a:t>		5. Bandwidth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400" b="1" dirty="0" smtClean="0"/>
              <a:t>		6.  Versions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b="1" dirty="0" smtClean="0"/>
              <a:t>	2</a:t>
            </a:r>
            <a:r>
              <a:rPr lang="en-US" b="1" dirty="0"/>
              <a:t>. Other Web Considerations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b="1" dirty="0"/>
              <a:t>		</a:t>
            </a:r>
            <a:r>
              <a:rPr lang="en-US" sz="2400" b="1" dirty="0"/>
              <a:t>1. Downloading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400" b="1" dirty="0"/>
              <a:t>		2. Currency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400" b="1" dirty="0"/>
              <a:t>		3. Page printing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2400" b="1" dirty="0"/>
              <a:t>		4. Maintainability</a:t>
            </a:r>
          </a:p>
          <a:p>
            <a:pPr marL="0" indent="0" eaLnBrk="1" hangingPunct="1">
              <a:buFont typeface="Arial" charset="0"/>
              <a:buNone/>
            </a:pPr>
            <a:endParaRPr lang="en-US" b="1" dirty="0" smtClean="0"/>
          </a:p>
          <a:p>
            <a:pPr marL="0" indent="0" eaLnBrk="1" hangingPunct="1"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898989"/>
                </a:solidFill>
              </a:rPr>
              <a:t>Prof. SSS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91779-110C-498E-B1FB-91ED619E0C8D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4400" b="1" dirty="0" smtClean="0">
                <a:latin typeface="Algerian" pitchFamily="82" charset="0"/>
              </a:rPr>
              <a:t>Chapter 6- Interaction  Styles and communication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 smtClean="0"/>
              <a:t>Windows Characteristics: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1. A name or title, allowing to be identified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2. A size in height and width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3. A state, accessible or active, or not accessible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4. Visibility- the portion that can be seen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5. </a:t>
            </a:r>
            <a:r>
              <a:rPr lang="en-IN" sz="2800" b="1" dirty="0"/>
              <a:t>D</a:t>
            </a:r>
            <a:r>
              <a:rPr lang="en-IN" sz="2800" b="1" dirty="0" smtClean="0"/>
              <a:t>isplay boundary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6. Presentation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7. Management capabilities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8. Its highlight, that is, the part that is selected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 smtClean="0"/>
              <a:t>9. The function, task, or application to which it is dedicated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8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74</a:t>
            </a:fld>
            <a:endParaRPr lang="en-IN"/>
          </a:p>
        </p:txBody>
      </p:sp>
      <p:sp>
        <p:nvSpPr>
          <p:cNvPr id="7176" name="AutoShape 8" descr="Image result for event trapping men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423081"/>
            <a:ext cx="10668000" cy="6053919"/>
          </a:xfrm>
        </p:spPr>
        <p:txBody>
          <a:bodyPr rtlCol="0">
            <a:normAutofit fontScale="77500" lnSpcReduction="2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4100" b="1" dirty="0" smtClean="0"/>
              <a:t>Components of Windows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Frame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Title bar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Title bar icon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Window sizing buttons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What’s this ? Button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Manu bar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Status bar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Scroll bars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Split box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Toolbar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Command area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Size grip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3600" b="1" dirty="0" smtClean="0"/>
              <a:t>Work area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75</a:t>
            </a:fld>
            <a:endParaRPr lang="en-IN"/>
          </a:p>
        </p:txBody>
      </p:sp>
      <p:sp>
        <p:nvSpPr>
          <p:cNvPr id="7176" name="AutoShape 8" descr="Image result for event trapping men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20337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Window Presentation Styles (May 17)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Tiled Windows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Overlapping Windows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Cascading Windows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76</a:t>
            </a:fld>
            <a:endParaRPr lang="en-IN"/>
          </a:p>
        </p:txBody>
      </p:sp>
      <p:sp>
        <p:nvSpPr>
          <p:cNvPr id="7176" name="AutoShape 8" descr="Image result for event trapping men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0299" y="1105468"/>
            <a:ext cx="5104262" cy="185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3101476"/>
            <a:ext cx="6254324" cy="32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6118" y="3101476"/>
            <a:ext cx="4540567" cy="32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Types of Windows (Dec 17, May 16)</a:t>
            </a:r>
            <a:endParaRPr lang="en-US" sz="2800" b="1" dirty="0" smtClean="0"/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Primary Windows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Secondary Windows</a:t>
            </a:r>
          </a:p>
          <a:p>
            <a:pPr marL="971550" lvl="1" indent="-514350" algn="l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800" b="1" dirty="0" smtClean="0"/>
              <a:t>Modal and Modeless</a:t>
            </a:r>
          </a:p>
          <a:p>
            <a:pPr marL="971550" lvl="1" indent="-514350" algn="l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800" b="1" dirty="0" smtClean="0"/>
              <a:t>Cascading and Unfolding</a:t>
            </a:r>
          </a:p>
          <a:p>
            <a:pPr marL="514350" indent="-514350" algn="l" fontAlgn="auto">
              <a:spcAft>
                <a:spcPts val="0"/>
              </a:spcAft>
              <a:buAutoNum type="arabicPeriod" startAt="3"/>
              <a:defRPr/>
            </a:pPr>
            <a:r>
              <a:rPr lang="en-US" sz="2800" b="1" dirty="0" smtClean="0"/>
              <a:t>Dialog Boxes</a:t>
            </a:r>
          </a:p>
          <a:p>
            <a:pPr marL="514350" indent="-514350" algn="l" fontAlgn="auto">
              <a:spcAft>
                <a:spcPts val="0"/>
              </a:spcAft>
              <a:buAutoNum type="arabicPeriod" startAt="3"/>
              <a:defRPr/>
            </a:pPr>
            <a:r>
              <a:rPr lang="en-US" sz="2800" b="1" dirty="0" smtClean="0"/>
              <a:t>Property Sheets and Property Inspectors</a:t>
            </a:r>
          </a:p>
          <a:p>
            <a:pPr marL="514350" indent="-514350" algn="l" fontAlgn="auto">
              <a:spcAft>
                <a:spcPts val="0"/>
              </a:spcAft>
              <a:buAutoNum type="arabicPeriod" startAt="3"/>
              <a:defRPr/>
            </a:pPr>
            <a:r>
              <a:rPr lang="en-US" sz="2800" b="1" dirty="0" smtClean="0"/>
              <a:t>Message Boxes</a:t>
            </a:r>
          </a:p>
          <a:p>
            <a:pPr marL="514350" indent="-514350" algn="l" fontAlgn="auto">
              <a:spcAft>
                <a:spcPts val="0"/>
              </a:spcAft>
              <a:buAutoNum type="arabicPeriod" startAt="3"/>
              <a:defRPr/>
            </a:pPr>
            <a:r>
              <a:rPr lang="en-US" sz="2800" b="1" dirty="0" smtClean="0"/>
              <a:t>Palette Windows</a:t>
            </a:r>
          </a:p>
          <a:p>
            <a:pPr marL="514350" indent="-514350" algn="l" fontAlgn="auto">
              <a:spcAft>
                <a:spcPts val="0"/>
              </a:spcAft>
              <a:buAutoNum type="arabicPeriod" startAt="3"/>
              <a:defRPr/>
            </a:pPr>
            <a:r>
              <a:rPr lang="en-US" sz="2800" b="1" dirty="0" smtClean="0"/>
              <a:t>Pop-up Windows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77</a:t>
            </a:fld>
            <a:endParaRPr lang="en-IN"/>
          </a:p>
        </p:txBody>
      </p:sp>
      <p:sp>
        <p:nvSpPr>
          <p:cNvPr id="7176" name="AutoShape 8" descr="Image result for event trapping men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0058" y="395785"/>
            <a:ext cx="3700287" cy="278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0059" y="3294254"/>
            <a:ext cx="3700287" cy="320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Window Management</a:t>
            </a:r>
            <a:endParaRPr lang="en-US" sz="2800" b="1" dirty="0" smtClean="0"/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Single-document </a:t>
            </a:r>
            <a:r>
              <a:rPr lang="en-US" sz="2800" b="1" dirty="0"/>
              <a:t>i</a:t>
            </a:r>
            <a:r>
              <a:rPr lang="en-US" sz="2800" b="1" dirty="0" smtClean="0"/>
              <a:t>nterface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Multiple-document interface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Workbooks</a:t>
            </a:r>
          </a:p>
          <a:p>
            <a:pPr marL="514350" indent="-514350" algn="l"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Projects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78</a:t>
            </a:fld>
            <a:endParaRPr lang="en-IN"/>
          </a:p>
        </p:txBody>
      </p:sp>
      <p:sp>
        <p:nvSpPr>
          <p:cNvPr id="7176" name="AutoShape 8" descr="Image result for event trapping men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Organizing Window Functions (Window Operations)</a:t>
            </a:r>
            <a:endParaRPr lang="en-US" sz="2800" b="1" dirty="0" smtClean="0"/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Window organization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Number of windows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Active window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General guidelines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Opening a window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Sizing or resizing windows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Window placement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Window separation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Moving a window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Other operations- Maximizing/ Minimizing/ Shuffling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r>
              <a:rPr lang="en-US" sz="2800" b="1" dirty="0" smtClean="0"/>
              <a:t>Closing a window</a:t>
            </a:r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endParaRPr lang="en-US" sz="2800" b="1" dirty="0" smtClean="0"/>
          </a:p>
          <a:p>
            <a:pPr marL="514350" indent="-514350" algn="l" fontAlgn="auto">
              <a:lnSpc>
                <a:spcPct val="100000"/>
              </a:lnSpc>
              <a:spcAft>
                <a:spcPts val="0"/>
              </a:spcAft>
              <a:buAutoNum type="arabicPeriod"/>
              <a:defRPr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79</a:t>
            </a:fld>
            <a:endParaRPr lang="en-IN"/>
          </a:p>
        </p:txBody>
      </p:sp>
      <p:sp>
        <p:nvSpPr>
          <p:cNvPr id="7176" name="AutoShape 8" descr="Image result for event trapping men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304801"/>
            <a:ext cx="10515600" cy="58721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Arial Black" pitchFamily="34" charset="0"/>
              </a:rPr>
              <a:t>Hardware, Software and Operating Environments (HMI Components or IO Channels)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1. Hardware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Most important utility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Used to drive software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Today we choose hardware as per our requirements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Plenty hardware options are available and no need to compromise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Words, Sentences, Messages and Text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Words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Jargon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Abbreviations or acronyms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Short  familiar words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Complete words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Positive terms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Consistent words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Sentences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Brief and simple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Directly and immediately usable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Affirmative statement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Active voice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Temporal sequence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Main topic at beginning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Non authoritarian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Non threatening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b="1" dirty="0" smtClean="0"/>
              <a:t>Punishment and humor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Messages (May 16)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A.</a:t>
            </a:r>
            <a:r>
              <a:rPr lang="en-US" sz="2800" dirty="0" smtClean="0"/>
              <a:t> </a:t>
            </a:r>
            <a:r>
              <a:rPr lang="en-US" sz="2800" b="1" dirty="0" smtClean="0"/>
              <a:t>System messages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Status messages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Informational messages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Warning messages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Critical messages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dirty="0" smtClean="0"/>
              <a:t>Question messages</a:t>
            </a:r>
          </a:p>
          <a:p>
            <a:pPr algn="l" fontAlgn="auto">
              <a:spcAft>
                <a:spcPts val="0"/>
              </a:spcAft>
              <a:defRPr/>
            </a:pPr>
            <a:endParaRPr lang="en-US" b="1" dirty="0" smtClean="0"/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B. Instructional messages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800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pic>
        <p:nvPicPr>
          <p:cNvPr id="35845" name="Picture 2" descr="H:\message\udwo08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1" y="1084263"/>
            <a:ext cx="3395662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3" descr="H:\message\W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6775" y="1084263"/>
            <a:ext cx="3581401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4" descr="H:\message\C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3451" y="2989263"/>
            <a:ext cx="3395662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5" descr="H:\message\Q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6775" y="2989263"/>
            <a:ext cx="3581401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6" descr="H:\message\In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2076" y="4945063"/>
            <a:ext cx="37084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Text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Presenting text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1. Fonts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/>
              <a:t>2</a:t>
            </a:r>
            <a:r>
              <a:rPr lang="en-US" sz="2800" b="1" dirty="0" smtClean="0">
                <a:solidFill>
                  <a:schemeClr val="tx1"/>
                </a:solidFill>
              </a:rPr>
              <a:t>. Content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	3. Style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>
                <a:solidFill>
                  <a:schemeClr val="tx1"/>
                </a:solidFill>
              </a:rPr>
              <a:t>	</a:t>
            </a:r>
            <a:r>
              <a:rPr lang="en-US" sz="2800" b="1" dirty="0"/>
              <a:t>4</a:t>
            </a:r>
            <a:r>
              <a:rPr lang="en-US" sz="2800" b="1" smtClean="0">
                <a:solidFill>
                  <a:schemeClr val="tx1"/>
                </a:solidFill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</a:rPr>
              <a:t>Miscellaneous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898989"/>
                </a:solidFill>
              </a:rPr>
              <a:t>Prof. SSS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4B6A5-E1AF-4516-9379-0005FCAA4F53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b="1" dirty="0" smtClean="0"/>
              <a:t>Icons and Multimedia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3600" b="1" dirty="0" smtClean="0"/>
              <a:t>Icons</a:t>
            </a:r>
          </a:p>
          <a:p>
            <a:pPr marL="742950" indent="-742950" algn="l" fontAlgn="auto">
              <a:spcAft>
                <a:spcPts val="0"/>
              </a:spcAft>
              <a:defRPr/>
            </a:pPr>
            <a:r>
              <a:rPr lang="en-US" sz="2800" b="1" dirty="0" smtClean="0"/>
              <a:t>A. Kinds of icons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sz="2800" b="1" dirty="0" smtClean="0"/>
              <a:t>1. </a:t>
            </a:r>
            <a:r>
              <a:rPr lang="en-US" b="1" dirty="0" smtClean="0"/>
              <a:t>Resemblance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b="1" dirty="0" smtClean="0"/>
              <a:t>2. Symbolic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 smtClean="0"/>
              <a:t>3. Exemplar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 smtClean="0"/>
              <a:t>4. Arbitrary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b="1" dirty="0" smtClean="0"/>
              <a:t>5. Analogy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pic>
        <p:nvPicPr>
          <p:cNvPr id="36869" name="Picture 2" descr="C:\Users\swapnil\Desktop\b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1" y="2286001"/>
            <a:ext cx="258603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0" y="4500564"/>
            <a:ext cx="3175001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3501" y="4500564"/>
            <a:ext cx="2586037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7" descr="C:\Users\swapnil\Desktop\Computer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8750" y="1785938"/>
            <a:ext cx="3175001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B. Technical qualities</a:t>
            </a:r>
          </a:p>
          <a:p>
            <a:pPr lvl="1"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 smtClean="0"/>
              <a:t>1. Syntactics</a:t>
            </a:r>
          </a:p>
          <a:p>
            <a:pPr lvl="1"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 smtClean="0"/>
              <a:t>2. Semantics</a:t>
            </a:r>
          </a:p>
          <a:p>
            <a:pPr lvl="1"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 smtClean="0"/>
              <a:t>3. Pragmatics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sz="3600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C. Characteristics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b="1" dirty="0" smtClean="0"/>
              <a:t>1. Clarity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2. Familiarity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3. Simplicity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4. Consistency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5. Directness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6. Efficiency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7. Discriminability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8</a:t>
            </a:r>
            <a:r>
              <a:rPr lang="en-US" b="1" dirty="0" smtClean="0"/>
              <a:t>. Expectancies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	</a:t>
            </a: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sz="2800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sz="3600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D. Choosing icons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b="1" dirty="0" smtClean="0"/>
              <a:t>1. A successful icons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2. Size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3. Color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 smtClean="0"/>
              <a:t>	4. Icon selection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5. Hot zone</a:t>
            </a:r>
          </a:p>
          <a:p>
            <a:pPr algn="l" fontAlgn="auto">
              <a:spcAft>
                <a:spcPts val="0"/>
              </a:spcAft>
              <a:defRPr/>
            </a:pPr>
            <a:endParaRPr lang="en-US" b="1" dirty="0" smtClean="0"/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E. Choosing images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 smtClean="0"/>
              <a:t>	1. Existing icons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2. Nouns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3. Traditional images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4. Cultural or social norms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sz="3600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F. The </a:t>
            </a:r>
            <a:r>
              <a:rPr lang="en-US" sz="2800" b="1" dirty="0"/>
              <a:t>d</a:t>
            </a:r>
            <a:r>
              <a:rPr lang="en-US" sz="2800" b="1" dirty="0" smtClean="0"/>
              <a:t>esign process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b="1" dirty="0" smtClean="0"/>
              <a:t>1. Define purpose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2. Collect, evaluate and sketch ideas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3. Draw in black and white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4. Test for expectations, recognition and learning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5. Test for legibility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6. Register new icon in the system registry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sz="3600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1987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/>
          <a:lstStyle/>
          <a:p>
            <a:pPr algn="l"/>
            <a:r>
              <a:rPr lang="en-US" sz="3600" b="1" dirty="0" smtClean="0"/>
              <a:t>Multimedia</a:t>
            </a:r>
          </a:p>
          <a:p>
            <a:pPr algn="l"/>
            <a:r>
              <a:rPr lang="en-US" sz="2800" b="1" dirty="0" smtClean="0"/>
              <a:t>A. Graphics</a:t>
            </a:r>
          </a:p>
          <a:p>
            <a:pPr algn="l"/>
            <a:r>
              <a:rPr lang="en-US" sz="2800" b="1" dirty="0" smtClean="0"/>
              <a:t>	</a:t>
            </a:r>
            <a:r>
              <a:rPr lang="en-US" b="1" dirty="0" smtClean="0"/>
              <a:t>1. Supplement textual content</a:t>
            </a:r>
          </a:p>
          <a:p>
            <a:pPr algn="l"/>
            <a:r>
              <a:rPr lang="en-US" b="1" dirty="0" smtClean="0"/>
              <a:t>	2. Convey information not possible using text</a:t>
            </a:r>
          </a:p>
          <a:p>
            <a:pPr algn="l"/>
            <a:r>
              <a:rPr lang="en-US" b="1" dirty="0" smtClean="0"/>
              <a:t>	3. Limit long loading graphics</a:t>
            </a:r>
          </a:p>
          <a:p>
            <a:pPr algn="l"/>
            <a:r>
              <a:rPr lang="en-US" b="1" dirty="0" smtClean="0"/>
              <a:t>	4. Enhance navigation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89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304801"/>
            <a:ext cx="10515600" cy="58721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2. Software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Tool to create an effective user interface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Based on requirements and hardware we need to choose software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It can use LLL, Assembly language or HLL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Many front end development tools using audio/visual experience to user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b="1" dirty="0" smtClean="0"/>
              <a:t>Multimedia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/>
              <a:t>B</a:t>
            </a:r>
            <a:r>
              <a:rPr lang="en-US" sz="2800" b="1" dirty="0" smtClean="0"/>
              <a:t>. Images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b="1" dirty="0" smtClean="0"/>
              <a:t>1. Standard images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2. Consistency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3. Legibility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4. Descriptive text or labels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5. Navigational and decorative images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6. Minimize number of images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7. Minimize size of an image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8. Thumbnail size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9. Minimize animation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10. Minimize the number of colors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11. Appropriate format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90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4035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/>
          <a:lstStyle/>
          <a:p>
            <a:pPr algn="l"/>
            <a:r>
              <a:rPr lang="en-US" sz="3600" b="1" dirty="0" smtClean="0"/>
              <a:t>Multimedia</a:t>
            </a:r>
          </a:p>
          <a:p>
            <a:pPr algn="l"/>
            <a:r>
              <a:rPr lang="en-US" sz="2800" b="1" dirty="0" smtClean="0"/>
              <a:t>C. Photographs/Pictures</a:t>
            </a:r>
          </a:p>
          <a:p>
            <a:pPr algn="l"/>
            <a:r>
              <a:rPr lang="en-US" sz="2800" dirty="0" smtClean="0"/>
              <a:t>	</a:t>
            </a:r>
            <a:r>
              <a:rPr lang="en-US" b="1" dirty="0" smtClean="0"/>
              <a:t>1. Use</a:t>
            </a:r>
          </a:p>
          <a:p>
            <a:pPr algn="l"/>
            <a:r>
              <a:rPr lang="en-US" b="1" dirty="0" smtClean="0"/>
              <a:t>	2. Guidelines</a:t>
            </a:r>
          </a:p>
          <a:p>
            <a:pPr algn="l"/>
            <a:endParaRPr lang="en-US" dirty="0" smtClean="0"/>
          </a:p>
          <a:p>
            <a:pPr algn="l"/>
            <a:r>
              <a:rPr lang="en-US" sz="2800" b="1" dirty="0" smtClean="0">
                <a:solidFill>
                  <a:srgbClr val="000000"/>
                </a:solidFill>
              </a:rPr>
              <a:t>D. Videos and audios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1. Use</a:t>
            </a:r>
          </a:p>
          <a:p>
            <a:pPr algn="l"/>
            <a:r>
              <a:rPr lang="en-US" b="1" dirty="0" smtClean="0">
                <a:solidFill>
                  <a:srgbClr val="000000"/>
                </a:solidFill>
              </a:rPr>
              <a:t>	2. Guidelines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91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5059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/>
          <a:lstStyle/>
          <a:p>
            <a:pPr algn="l"/>
            <a:r>
              <a:rPr lang="en-US" sz="3600" b="1" dirty="0" smtClean="0"/>
              <a:t>Multimedia</a:t>
            </a:r>
          </a:p>
          <a:p>
            <a:pPr algn="l"/>
            <a:r>
              <a:rPr lang="en-US" sz="2800" b="1" dirty="0" smtClean="0"/>
              <a:t>E. Diagrams and drawings</a:t>
            </a:r>
          </a:p>
          <a:p>
            <a:pPr algn="l"/>
            <a:r>
              <a:rPr lang="en-US" sz="2800" dirty="0" smtClean="0"/>
              <a:t>	</a:t>
            </a:r>
            <a:r>
              <a:rPr lang="en-US" b="1" dirty="0" smtClean="0"/>
              <a:t>1. Use</a:t>
            </a:r>
          </a:p>
          <a:p>
            <a:pPr algn="l"/>
            <a:r>
              <a:rPr lang="en-US" b="1" dirty="0" smtClean="0"/>
              <a:t>	2. Guidelines</a:t>
            </a:r>
          </a:p>
          <a:p>
            <a:pPr algn="l"/>
            <a:endParaRPr lang="en-US" dirty="0" smtClean="0"/>
          </a:p>
          <a:p>
            <a:pPr algn="l"/>
            <a:r>
              <a:rPr lang="en-US" sz="2800" b="1" dirty="0" smtClean="0">
                <a:solidFill>
                  <a:srgbClr val="000000"/>
                </a:solidFill>
              </a:rPr>
              <a:t>F. Animation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1. Use</a:t>
            </a:r>
          </a:p>
          <a:p>
            <a:pPr algn="l"/>
            <a:r>
              <a:rPr lang="en-US" b="1" smtClean="0">
                <a:solidFill>
                  <a:srgbClr val="000000"/>
                </a:solidFill>
              </a:rPr>
              <a:t>	2. </a:t>
            </a:r>
            <a:r>
              <a:rPr lang="en-US" b="1" dirty="0" smtClean="0">
                <a:solidFill>
                  <a:srgbClr val="000000"/>
                </a:solidFill>
              </a:rPr>
              <a:t>Guidelines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92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608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/>
          <a:lstStyle/>
          <a:p>
            <a:pPr algn="l"/>
            <a:r>
              <a:rPr lang="en-US" sz="3600" b="1" dirty="0" smtClean="0"/>
              <a:t>Colors (Dec 17, Dec 16)</a:t>
            </a:r>
          </a:p>
          <a:p>
            <a:pPr algn="l"/>
            <a:r>
              <a:rPr lang="en-US" sz="2800" b="1" dirty="0" smtClean="0"/>
              <a:t>A. Possible problems with colors</a:t>
            </a:r>
          </a:p>
          <a:p>
            <a:pPr algn="l"/>
            <a:r>
              <a:rPr lang="en-US" sz="2800" b="1" dirty="0" smtClean="0"/>
              <a:t>	</a:t>
            </a:r>
            <a:r>
              <a:rPr lang="en-US" b="1" dirty="0" smtClean="0"/>
              <a:t>1. High attention getting capacity</a:t>
            </a:r>
          </a:p>
          <a:p>
            <a:pPr algn="l"/>
            <a:r>
              <a:rPr lang="en-US" b="1" dirty="0" smtClean="0"/>
              <a:t>	2. Interference with use of other screens</a:t>
            </a:r>
          </a:p>
          <a:p>
            <a:pPr algn="l"/>
            <a:r>
              <a:rPr lang="en-US" b="1" dirty="0" smtClean="0"/>
              <a:t>	3. Varying sensitivity of the eyes to different colors</a:t>
            </a:r>
          </a:p>
          <a:p>
            <a:pPr algn="l"/>
            <a:r>
              <a:rPr lang="en-US" b="1" dirty="0" smtClean="0"/>
              <a:t>	4. Color viewing deficiencies</a:t>
            </a:r>
          </a:p>
          <a:p>
            <a:pPr algn="l"/>
            <a:r>
              <a:rPr lang="en-US" b="1" dirty="0" smtClean="0"/>
              <a:t>	5. Cross disciplinary and cross cultural differences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93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533400"/>
            <a:ext cx="10668000" cy="594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/>
              <a:t>B. Choosing colors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b="1" dirty="0" smtClean="0"/>
              <a:t>1. Choosing colors for categories of information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2</a:t>
            </a:r>
            <a:r>
              <a:rPr lang="en-US" b="1" dirty="0" smtClean="0"/>
              <a:t>. Discrimination and harmony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3</a:t>
            </a:r>
            <a:r>
              <a:rPr lang="en-US" b="1" dirty="0" smtClean="0"/>
              <a:t>. Emphasis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4</a:t>
            </a:r>
            <a:r>
              <a:rPr lang="en-US" b="1" dirty="0" smtClean="0"/>
              <a:t>. Common meanings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 smtClean="0"/>
              <a:t>	5. Location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6</a:t>
            </a:r>
            <a:r>
              <a:rPr lang="en-US" b="1" dirty="0" smtClean="0"/>
              <a:t>. Foreground and background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7</a:t>
            </a:r>
            <a:r>
              <a:rPr lang="en-US" b="1" dirty="0" smtClean="0"/>
              <a:t>. Color palette, defaults and customization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 smtClean="0"/>
              <a:t>	8. Gray scale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9</a:t>
            </a:r>
            <a:r>
              <a:rPr lang="en-US" b="1" dirty="0" smtClean="0"/>
              <a:t>. Monochromatic screens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 dirty="0"/>
              <a:t>	</a:t>
            </a:r>
            <a:r>
              <a:rPr lang="en-US" b="1" dirty="0" smtClean="0"/>
              <a:t>10. Consistency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b="1"/>
              <a:t>	</a:t>
            </a:r>
            <a:r>
              <a:rPr lang="en-US" b="1" smtClean="0"/>
              <a:t>11. </a:t>
            </a:r>
            <a:r>
              <a:rPr lang="en-US" b="1" dirty="0" smtClean="0"/>
              <a:t>Cultural, disciplinary considerations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92BF8-2ED9-490B-99E1-E2AF6BC38015}" type="slidenum">
              <a:rPr lang="en-IN" smtClean="0"/>
              <a:pPr>
                <a:defRPr/>
              </a:pPr>
              <a:t>94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b="1" dirty="0" smtClean="0">
                <a:latin typeface="Algerian" pitchFamily="82" charset="0"/>
              </a:rPr>
              <a:t>Chapter 5- interface design for mobile devices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2" y="1596980"/>
            <a:ext cx="10515600" cy="5081633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Mobile Ecosystems:</a:t>
            </a:r>
          </a:p>
          <a:p>
            <a:pPr marL="0" indent="0">
              <a:buFont typeface="Arial" pitchFamily="34" charset="0"/>
              <a:buNone/>
            </a:pPr>
            <a:endParaRPr lang="en-IN" sz="3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Prof. Swapnil Sonawane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95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5" y="2109117"/>
            <a:ext cx="5782278" cy="416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13679" y="3993019"/>
            <a:ext cx="54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Licensed, Proprietary, Open Source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336406" y="3125617"/>
            <a:ext cx="47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JAVA, Flash light, Web, COCOA touch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7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536396"/>
          </a:xfrm>
        </p:spPr>
        <p:txBody>
          <a:bodyPr/>
          <a:lstStyle/>
          <a:p>
            <a:r>
              <a:rPr lang="en-IN" sz="3200" b="1" dirty="0" smtClean="0">
                <a:latin typeface="+mn-lt"/>
              </a:rPr>
              <a:t>Types of Mobile Applications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030310"/>
            <a:ext cx="10515600" cy="514665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SMS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Mobile websites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Mobile web widgets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Mobile web applications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Native applications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Games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Informative applications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084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536396"/>
          </a:xfrm>
        </p:spPr>
        <p:txBody>
          <a:bodyPr/>
          <a:lstStyle/>
          <a:p>
            <a:r>
              <a:rPr lang="en-IN" sz="3200" b="1" dirty="0" smtClean="0">
                <a:latin typeface="+mn-lt"/>
              </a:rPr>
              <a:t>Mobile Information Architecture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030310"/>
            <a:ext cx="10515600" cy="514665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Site maps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Simplicity (Keep it simple)</a:t>
            </a:r>
            <a:endParaRPr lang="en-IN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Clickstreams (Behaviour)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Wireframes</a:t>
            </a:r>
            <a:endParaRPr lang="en-IN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Prototyping </a:t>
            </a:r>
            <a:endParaRPr lang="en-IN" b="1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b="1" dirty="0" smtClean="0"/>
              <a:t>Paper prototype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b="1" dirty="0" smtClean="0"/>
              <a:t>Context prototype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b="1" dirty="0" smtClean="0"/>
              <a:t>HTML prototype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891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536396"/>
          </a:xfrm>
        </p:spPr>
        <p:txBody>
          <a:bodyPr/>
          <a:lstStyle/>
          <a:p>
            <a:r>
              <a:rPr lang="en-IN" sz="3200" b="1" dirty="0" smtClean="0">
                <a:latin typeface="+mn-lt"/>
              </a:rPr>
              <a:t>Mobile 2.0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030310"/>
            <a:ext cx="10515600" cy="514665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Mobile 2.0: The Convergence of the Web and Mobile</a:t>
            </a:r>
            <a:endParaRPr lang="en-IN" b="1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The Mobile Web Browser As the Next Killer </a:t>
            </a:r>
            <a:r>
              <a:rPr lang="en-US" b="1" dirty="0" smtClean="0"/>
              <a:t>App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Mobile Web Applications Are the </a:t>
            </a:r>
            <a:r>
              <a:rPr lang="en-US" b="1" dirty="0" smtClean="0"/>
              <a:t>Future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JavaScript Is the Next </a:t>
            </a:r>
            <a:r>
              <a:rPr lang="en-US" b="1" dirty="0" smtClean="0"/>
              <a:t>Frontier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The Mobile User Experience Is </a:t>
            </a:r>
            <a:r>
              <a:rPr lang="en-US" b="1" dirty="0" smtClean="0"/>
              <a:t>Awful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Mobile Widgets Are the Next Big </a:t>
            </a:r>
            <a:r>
              <a:rPr lang="en-US" b="1" dirty="0" smtClean="0"/>
              <a:t>Thing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Mobile Needs to Check Its </a:t>
            </a:r>
            <a:r>
              <a:rPr lang="en-US" b="1" dirty="0" smtClean="0"/>
              <a:t>Ego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We Are Creators, Not Consumers</a:t>
            </a: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233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536396"/>
          </a:xfrm>
        </p:spPr>
        <p:txBody>
          <a:bodyPr/>
          <a:lstStyle/>
          <a:p>
            <a:r>
              <a:rPr lang="en-IN" sz="3200" b="1" dirty="0" smtClean="0">
                <a:latin typeface="+mn-lt"/>
              </a:rPr>
              <a:t>Elements of Mobile Design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030310"/>
            <a:ext cx="10515600" cy="514665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Context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Message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Look and feel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Layout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Colour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Typography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Graphics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Swapnil Sonawane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DEAEE-5693-4ACD-A85D-19BF6B936E25}" type="slidenum">
              <a:rPr lang="en-IN" smtClean="0"/>
              <a:pPr>
                <a:defRPr/>
              </a:pPr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8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3460</Words>
  <Application>Microsoft Office PowerPoint</Application>
  <PresentationFormat>Custom</PresentationFormat>
  <Paragraphs>1292</Paragraphs>
  <Slides>99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PowerPoint Presentation</vt:lpstr>
      <vt:lpstr>Modules : </vt:lpstr>
      <vt:lpstr>Text Books</vt:lpstr>
      <vt:lpstr>Rubric for Marking of term work </vt:lpstr>
      <vt:lpstr>Internal assessment (IA) exam</vt:lpstr>
      <vt:lpstr>Blue print of MU QP</vt:lpstr>
      <vt:lpstr> Chapter 1- Foundations of HMI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     Memory </vt:lpstr>
      <vt:lpstr>       Processing and Networks </vt:lpstr>
      <vt:lpstr>       Processing and Networks </vt:lpstr>
      <vt:lpstr>       Models of Interaction </vt:lpstr>
      <vt:lpstr>       Models of Interaction </vt:lpstr>
      <vt:lpstr>       Ergonomics</vt:lpstr>
      <vt:lpstr>       Interaction Styles</vt:lpstr>
      <vt:lpstr>       Elements of WIMP Interface</vt:lpstr>
      <vt:lpstr>       Paradigms</vt:lpstr>
      <vt:lpstr>Chapter 2- Design and software process </vt:lpstr>
      <vt:lpstr>       Why people have trouble with computers</vt:lpstr>
      <vt:lpstr>       Responses to poor design</vt:lpstr>
      <vt:lpstr>       Human Characteristics in Design</vt:lpstr>
      <vt:lpstr>       Human Considerations in Design</vt:lpstr>
      <vt:lpstr>       Human Interaction Speeds</vt:lpstr>
      <vt:lpstr>       What is Design</vt:lpstr>
      <vt:lpstr>       The Process of Design</vt:lpstr>
      <vt:lpstr>       User Focus</vt:lpstr>
      <vt:lpstr>       Scenarios</vt:lpstr>
      <vt:lpstr>         Iteration and Prototyping</vt:lpstr>
      <vt:lpstr>         Software Life Cycle</vt:lpstr>
      <vt:lpstr>         Usability Engineering</vt:lpstr>
      <vt:lpstr>         Iterative Design and Prototyping</vt:lpstr>
      <vt:lpstr>         Design Rationale </vt:lpstr>
      <vt:lpstr>         Design Rules/ Principles to Support Usability</vt:lpstr>
      <vt:lpstr>         Shneiderman’s Eight Golden Rules</vt:lpstr>
      <vt:lpstr>                 Norman’s 7 Principles to Transforming Difficult Tasks Into Simple Ones</vt:lpstr>
      <vt:lpstr> </vt:lpstr>
      <vt:lpstr>Chapter 3- Graphical user interface</vt:lpstr>
      <vt:lpstr> </vt:lpstr>
      <vt:lpstr> </vt:lpstr>
      <vt:lpstr> </vt:lpstr>
      <vt:lpstr> </vt:lpstr>
      <vt:lpstr>GUI versus Web Page Design (May 16)</vt:lpstr>
      <vt:lpstr>  </vt:lpstr>
      <vt:lpstr>Printed Pages versus Web Pages (Dec 17)</vt:lpstr>
      <vt:lpstr> </vt:lpstr>
      <vt:lpstr>The merging of Graphical business systems and the Web Intranet vs Internet</vt:lpstr>
      <vt:lpstr>Chapter 4- Screen designing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Chapter 5- interface design for mobile devices</vt:lpstr>
      <vt:lpstr>Types of Mobile Applications</vt:lpstr>
      <vt:lpstr>Mobile Information Architecture</vt:lpstr>
      <vt:lpstr>Mobile 2.0</vt:lpstr>
      <vt:lpstr>Elements of Mobile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MACHINE INTERACTION</dc:title>
  <dc:creator>Dell</dc:creator>
  <cp:lastModifiedBy>Swapn</cp:lastModifiedBy>
  <cp:revision>392</cp:revision>
  <dcterms:created xsi:type="dcterms:W3CDTF">2016-01-05T08:04:20Z</dcterms:created>
  <dcterms:modified xsi:type="dcterms:W3CDTF">2020-03-09T07:03:18Z</dcterms:modified>
</cp:coreProperties>
</file>