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0046-7159-4D28-A3CA-B087AB8EE656}" type="datetimeFigureOut">
              <a:rPr lang="en-US" smtClean="0"/>
              <a:pPr/>
              <a:t>3/17/2020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634A-D30B-447A-812B-24361D452F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52877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Chapter 4	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800" dirty="0"/>
              <a:t>Screen Designing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9552" y="257216"/>
            <a:ext cx="7920880" cy="3242116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30891" marR="336202" indent="113269" algn="just">
              <a:lnSpc>
                <a:spcPct val="105300"/>
              </a:lnSpc>
            </a:pP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Dark colors, unusual shapes, and larger objects are “heavier,” whereas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light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colors,  regular shapes, and small objects are “lighter.” Balance on a screen is accomplished 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through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centering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display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itself,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maintaining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an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equal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weighting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of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components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on 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each side of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horizontal and vertical axis, and centering titles and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illustrations</a:t>
            </a:r>
            <a:endParaRPr sz="1400" dirty="0">
              <a:cs typeface="Times New Roman" panose="02020603050405020304" pitchFamily="18" charset="0"/>
            </a:endParaRPr>
          </a:p>
          <a:p>
            <a:pPr marL="30891" marR="336202" indent="113269" algn="just">
              <a:lnSpc>
                <a:spcPct val="105300"/>
              </a:lnSpc>
            </a:pP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In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Web page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design, vertical, or left-to-right balance is usually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most important  concept.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Web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pages are often scrollable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thereby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shifting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horizontal, or top-to- 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bottom,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balance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point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as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screen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is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scrolled.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Horizontal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balance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is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therefore</a:t>
            </a:r>
            <a:r>
              <a:rPr sz="1400" spc="-36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more</a:t>
            </a:r>
            <a:r>
              <a:rPr sz="1400" spc="-32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dif- 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ficult to</a:t>
            </a:r>
            <a:r>
              <a:rPr sz="1400" spc="-4" dirty="0">
                <a:solidFill>
                  <a:srgbClr val="292425"/>
                </a:solidFill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92425"/>
                </a:solidFill>
                <a:cs typeface="Times New Roman" panose="02020603050405020304" pitchFamily="18" charset="0"/>
              </a:rPr>
              <a:t>maintain</a:t>
            </a:r>
            <a:r>
              <a:rPr sz="1400" dirty="0">
                <a:solidFill>
                  <a:srgbClr val="292425"/>
                </a:solidFill>
                <a:latin typeface="Book Antiqua"/>
                <a:cs typeface="Book Antiqua"/>
              </a:rPr>
              <a:t>.</a:t>
            </a:r>
            <a:endParaRPr sz="1400" dirty="0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0891"/>
            <a:r>
              <a:rPr sz="1400" i="1" spc="65" dirty="0">
                <a:solidFill>
                  <a:srgbClr val="0070C0"/>
                </a:solidFill>
                <a:latin typeface="Cambria"/>
                <a:cs typeface="Cambria"/>
              </a:rPr>
              <a:t>Symmetry</a:t>
            </a:r>
            <a:endParaRPr sz="1400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154457" indent="-123566">
              <a:spcBef>
                <a:spcPts val="908"/>
              </a:spcBef>
              <a:buSzPct val="63157"/>
              <a:buFont typeface="MS UI Gothic"/>
              <a:buChar char="■"/>
              <a:tabLst>
                <a:tab pos="154457" algn="l"/>
              </a:tabLst>
            </a:pPr>
            <a:r>
              <a:rPr sz="1400" dirty="0">
                <a:solidFill>
                  <a:srgbClr val="292425"/>
                </a:solidFill>
                <a:cs typeface="Book Antiqua"/>
              </a:rPr>
              <a:t>Create symmetry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by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replicating elements left and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right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of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screen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centerline.</a:t>
            </a:r>
            <a:endParaRPr sz="1400" dirty="0">
              <a:cs typeface="Book Antiqua"/>
            </a:endParaRPr>
          </a:p>
          <a:p>
            <a:pPr>
              <a:spcBef>
                <a:spcPts val="16"/>
              </a:spcBef>
            </a:pPr>
            <a:endParaRPr sz="1400" dirty="0">
              <a:cs typeface="Times New Roman"/>
            </a:endParaRPr>
          </a:p>
          <a:p>
            <a:pPr marL="30377" marR="336202" indent="113269" algn="just">
              <a:lnSpc>
                <a:spcPct val="105300"/>
              </a:lnSpc>
            </a:pPr>
            <a:r>
              <a:rPr sz="1400" i="1" spc="-4" dirty="0">
                <a:solidFill>
                  <a:srgbClr val="292425"/>
                </a:solidFill>
                <a:cs typeface="Book Antiqua"/>
              </a:rPr>
              <a:t>Symmetry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,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illustrated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in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Figure,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is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axial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duplication: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A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unit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on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one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side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of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the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cen- 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terline is exactly replicated on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other side. This exact replication creates formal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bal-  ance,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but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the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difference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is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that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balance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can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be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achieved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without</a:t>
            </a:r>
            <a:r>
              <a:rPr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symmetry.</a:t>
            </a:r>
            <a:r>
              <a:rPr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Symmetry’s</a:t>
            </a:r>
            <a:endParaRPr sz="1400" dirty="0"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7664" y="4353936"/>
            <a:ext cx="5976663" cy="2504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6" name="object 6"/>
          <p:cNvSpPr txBox="1"/>
          <p:nvPr/>
        </p:nvSpPr>
        <p:spPr>
          <a:xfrm>
            <a:off x="4184925" y="4716625"/>
            <a:ext cx="438665" cy="8976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4278">
              <a:lnSpc>
                <a:spcPts val="722"/>
              </a:lnSpc>
            </a:pPr>
            <a:r>
              <a:rPr sz="649" spc="20" dirty="0">
                <a:solidFill>
                  <a:srgbClr val="292425"/>
                </a:solidFill>
                <a:latin typeface="Calibri"/>
                <a:cs typeface="Calibri"/>
              </a:rPr>
              <a:t>Symmetry</a:t>
            </a:r>
            <a:endParaRPr sz="649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9316" y="6052781"/>
            <a:ext cx="525162" cy="9132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45" rIns="0" bIns="0" rtlCol="0">
            <a:spAutoFit/>
          </a:bodyPr>
          <a:lstStyle/>
          <a:p>
            <a:pPr marL="58694">
              <a:lnSpc>
                <a:spcPts val="730"/>
              </a:lnSpc>
              <a:spcBef>
                <a:spcPts val="12"/>
              </a:spcBef>
            </a:pPr>
            <a:r>
              <a:rPr sz="649" spc="16" dirty="0">
                <a:solidFill>
                  <a:srgbClr val="292425"/>
                </a:solidFill>
                <a:latin typeface="Calibri"/>
                <a:cs typeface="Calibri"/>
              </a:rPr>
              <a:t>Asymmetry</a:t>
            </a:r>
            <a:endParaRPr sz="64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65" y="6240163"/>
            <a:ext cx="1635726" cy="110297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10297">
              <a:spcBef>
                <a:spcPts val="81"/>
              </a:spcBef>
            </a:pPr>
            <a:r>
              <a:rPr sz="649" b="1" spc="4" dirty="0">
                <a:solidFill>
                  <a:srgbClr val="292425"/>
                </a:solidFill>
                <a:latin typeface="Cambria"/>
                <a:cs typeface="Cambria"/>
              </a:rPr>
              <a:t>Figure </a:t>
            </a:r>
            <a:r>
              <a:rPr lang="en-IN" sz="649" b="1" spc="4" dirty="0">
                <a:solidFill>
                  <a:srgbClr val="292425"/>
                </a:solidFill>
                <a:latin typeface="Cambria"/>
                <a:cs typeface="Cambria"/>
              </a:rPr>
              <a:t> </a:t>
            </a:r>
            <a:r>
              <a:rPr sz="649" spc="20" dirty="0">
                <a:solidFill>
                  <a:srgbClr val="292425"/>
                </a:solidFill>
                <a:latin typeface="Calibri"/>
                <a:cs typeface="Calibri"/>
              </a:rPr>
              <a:t>Symmetry </a:t>
            </a:r>
            <a:r>
              <a:rPr sz="649" spc="24" dirty="0">
                <a:solidFill>
                  <a:srgbClr val="292425"/>
                </a:solidFill>
                <a:latin typeface="Calibri"/>
                <a:cs typeface="Calibri"/>
              </a:rPr>
              <a:t>(versus</a:t>
            </a:r>
            <a:r>
              <a:rPr sz="649" spc="101" dirty="0">
                <a:solidFill>
                  <a:srgbClr val="292425"/>
                </a:solidFill>
                <a:latin typeface="Calibri"/>
                <a:cs typeface="Calibri"/>
              </a:rPr>
              <a:t> </a:t>
            </a:r>
            <a:r>
              <a:rPr sz="649" spc="20" dirty="0">
                <a:solidFill>
                  <a:srgbClr val="292425"/>
                </a:solidFill>
                <a:latin typeface="Calibri"/>
                <a:cs typeface="Calibri"/>
              </a:rPr>
              <a:t>asymmetry).</a:t>
            </a:r>
            <a:endParaRPr sz="649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5811" y="1287162"/>
            <a:ext cx="3707027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292425"/>
            </a:solidFill>
          </a:ln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3" name="object 3"/>
          <p:cNvSpPr/>
          <p:nvPr/>
        </p:nvSpPr>
        <p:spPr>
          <a:xfrm>
            <a:off x="2625811" y="1760838"/>
            <a:ext cx="3707027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292425"/>
            </a:solidFill>
          </a:ln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6" name="object 6"/>
          <p:cNvSpPr txBox="1"/>
          <p:nvPr/>
        </p:nvSpPr>
        <p:spPr>
          <a:xfrm>
            <a:off x="467544" y="257216"/>
            <a:ext cx="8064896" cy="3003589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360401">
              <a:spcBef>
                <a:spcPts val="4"/>
              </a:spcBef>
            </a:pPr>
            <a:r>
              <a:rPr sz="1400" i="1" spc="49" dirty="0">
                <a:solidFill>
                  <a:srgbClr val="0070C0"/>
                </a:solidFill>
                <a:cs typeface="Cambria"/>
              </a:rPr>
              <a:t>Regularity</a:t>
            </a:r>
            <a:endParaRPr sz="1400" dirty="0">
              <a:solidFill>
                <a:srgbClr val="0070C0"/>
              </a:solidFill>
              <a:cs typeface="Cambria"/>
            </a:endParaRPr>
          </a:p>
          <a:p>
            <a:pPr>
              <a:spcBef>
                <a:spcPts val="28"/>
              </a:spcBef>
            </a:pPr>
            <a:endParaRPr sz="1400" dirty="0">
              <a:cs typeface="Times New Roman"/>
            </a:endParaRPr>
          </a:p>
          <a:p>
            <a:pPr marL="483967" marR="65902" indent="-123566">
              <a:lnSpc>
                <a:spcPct val="105300"/>
              </a:lnSpc>
              <a:buSzPct val="63157"/>
              <a:buFont typeface="MS UI Gothic"/>
              <a:buChar char="■"/>
              <a:tabLst>
                <a:tab pos="483967" algn="l"/>
              </a:tabLst>
            </a:pPr>
            <a:r>
              <a:rPr sz="1400" dirty="0">
                <a:solidFill>
                  <a:srgbClr val="292425"/>
                </a:solidFill>
                <a:cs typeface="Book Antiqua"/>
              </a:rPr>
              <a:t>Create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regularity by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establishing standard and consistently spaced horizontal and  vertical alignment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points.</a:t>
            </a:r>
            <a:endParaRPr sz="1400" dirty="0">
              <a:cs typeface="Book Antiqua"/>
            </a:endParaRPr>
          </a:p>
          <a:p>
            <a:pPr>
              <a:spcBef>
                <a:spcPts val="12"/>
              </a:spcBef>
              <a:buClr>
                <a:srgbClr val="292425"/>
              </a:buClr>
              <a:buFont typeface="MS UI Gothic"/>
              <a:buChar char="■"/>
            </a:pPr>
            <a:endParaRPr sz="1400" dirty="0">
              <a:cs typeface="Times New Roman"/>
            </a:endParaRPr>
          </a:p>
          <a:p>
            <a:pPr marL="359886" marR="65387" indent="113269" algn="just">
              <a:lnSpc>
                <a:spcPct val="105300"/>
              </a:lnSpc>
            </a:pPr>
            <a:r>
              <a:rPr lang="en-US" sz="1400" i="1" spc="-4" dirty="0">
                <a:solidFill>
                  <a:srgbClr val="292425"/>
                </a:solidFill>
                <a:cs typeface="Book Antiqua"/>
              </a:rPr>
              <a:t>Regularity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,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illustrated in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Figure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, is a uniformity of elements based on some </a:t>
            </a:r>
            <a:r>
              <a:rPr lang="en-US" sz="1400" dirty="0" err="1">
                <a:solidFill>
                  <a:srgbClr val="292425"/>
                </a:solidFill>
                <a:cs typeface="Book Antiqua"/>
              </a:rPr>
              <a:t>prin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-  </a:t>
            </a:r>
            <a:r>
              <a:rPr lang="en-US" sz="1400" spc="-4" dirty="0" err="1">
                <a:solidFill>
                  <a:srgbClr val="292425"/>
                </a:solidFill>
                <a:cs typeface="Book Antiqua"/>
              </a:rPr>
              <a:t>ciple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or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plan.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Regularity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in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screen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design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is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achieved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by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establishing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standard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and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con-  </a:t>
            </a:r>
            <a:r>
              <a:rPr lang="en-US" sz="1400" dirty="0" err="1">
                <a:solidFill>
                  <a:srgbClr val="292425"/>
                </a:solidFill>
                <a:cs typeface="Book Antiqua"/>
              </a:rPr>
              <a:t>sistently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spaced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column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and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row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starting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points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for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screen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elements.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It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is</a:t>
            </a:r>
            <a:r>
              <a:rPr lang="en-US" sz="1400" spc="-36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also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achieved 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by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using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elements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similar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in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size,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shape,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color,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and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spacing.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The</a:t>
            </a:r>
            <a:r>
              <a:rPr lang="en-US" sz="1400" spc="-32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opposite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of</a:t>
            </a:r>
            <a:r>
              <a:rPr lang="en-US" sz="14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regularity,  irregularity, exists when no such plan or principle is apparent. A critical element on a  screen will stand out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better,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however, if </a:t>
            </a:r>
            <a:r>
              <a:rPr lang="en-US" sz="1400" spc="-4" dirty="0">
                <a:solidFill>
                  <a:srgbClr val="292425"/>
                </a:solidFill>
                <a:cs typeface="Book Antiqua"/>
              </a:rPr>
              <a:t>it </a:t>
            </a:r>
            <a:r>
              <a:rPr lang="en-US" sz="1400" dirty="0">
                <a:solidFill>
                  <a:srgbClr val="292425"/>
                </a:solidFill>
                <a:cs typeface="Book Antiqua"/>
              </a:rPr>
              <a:t>is not regularized</a:t>
            </a:r>
            <a:endParaRPr lang="en-US" sz="1400" dirty="0">
              <a:cs typeface="Book Antiqua"/>
            </a:endParaRPr>
          </a:p>
          <a:p>
            <a:pPr>
              <a:spcBef>
                <a:spcPts val="28"/>
              </a:spcBef>
            </a:pPr>
            <a:endParaRPr sz="1400" dirty="0">
              <a:cs typeface="Times New Roman"/>
            </a:endParaRPr>
          </a:p>
          <a:p>
            <a:pPr marL="360401"/>
            <a:r>
              <a:rPr sz="1400" i="1" spc="49" dirty="0">
                <a:solidFill>
                  <a:srgbClr val="0070C0"/>
                </a:solidFill>
                <a:cs typeface="Cambria"/>
              </a:rPr>
              <a:t>Predictability</a:t>
            </a:r>
            <a:endParaRPr sz="1400" dirty="0">
              <a:solidFill>
                <a:srgbClr val="0070C0"/>
              </a:solidFill>
              <a:cs typeface="Cambria"/>
            </a:endParaRPr>
          </a:p>
          <a:p>
            <a:pPr marL="483967" marR="65902" indent="-123566">
              <a:lnSpc>
                <a:spcPct val="105300"/>
              </a:lnSpc>
              <a:spcBef>
                <a:spcPts val="859"/>
              </a:spcBef>
              <a:buSzPct val="63157"/>
              <a:buFont typeface="MS UI Gothic"/>
              <a:buChar char="■"/>
              <a:tabLst>
                <a:tab pos="483967" algn="l"/>
              </a:tabLst>
            </a:pPr>
            <a:r>
              <a:rPr sz="1400" dirty="0">
                <a:solidFill>
                  <a:srgbClr val="292425"/>
                </a:solidFill>
                <a:cs typeface="Book Antiqua"/>
              </a:rPr>
              <a:t>Create predictability </a:t>
            </a:r>
            <a:r>
              <a:rPr sz="1400" spc="-4" dirty="0">
                <a:solidFill>
                  <a:srgbClr val="292425"/>
                </a:solidFill>
                <a:cs typeface="Book Antiqua"/>
              </a:rPr>
              <a:t>by being </a:t>
            </a:r>
            <a:r>
              <a:rPr sz="1400" dirty="0">
                <a:solidFill>
                  <a:srgbClr val="292425"/>
                </a:solidFill>
                <a:cs typeface="Book Antiqua"/>
              </a:rPr>
              <a:t>consistent and following conventional orders or  arrangements.</a:t>
            </a:r>
            <a:endParaRPr sz="1400" dirty="0"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592" y="3635821"/>
            <a:ext cx="6696743" cy="2817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8" name="object 8"/>
          <p:cNvSpPr txBox="1"/>
          <p:nvPr/>
        </p:nvSpPr>
        <p:spPr>
          <a:xfrm>
            <a:off x="3983303" y="4713216"/>
            <a:ext cx="461319" cy="9893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7446">
              <a:lnSpc>
                <a:spcPts val="754"/>
              </a:lnSpc>
            </a:pPr>
            <a:r>
              <a:rPr sz="649" spc="16" dirty="0">
                <a:solidFill>
                  <a:srgbClr val="292425"/>
                </a:solidFill>
                <a:latin typeface="Calibri"/>
                <a:cs typeface="Calibri"/>
              </a:rPr>
              <a:t>Regularity</a:t>
            </a:r>
            <a:endParaRPr sz="64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3621" y="6044854"/>
            <a:ext cx="471616" cy="998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3248"/>
            <a:r>
              <a:rPr sz="649" spc="8" dirty="0">
                <a:solidFill>
                  <a:srgbClr val="292425"/>
                </a:solidFill>
                <a:latin typeface="Calibri"/>
                <a:cs typeface="Calibri"/>
              </a:rPr>
              <a:t>Irregularity</a:t>
            </a:r>
            <a:endParaRPr sz="64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1162" y="4736757"/>
            <a:ext cx="3707027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292425"/>
            </a:solidFill>
          </a:ln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3" name="object 3"/>
          <p:cNvSpPr/>
          <p:nvPr/>
        </p:nvSpPr>
        <p:spPr>
          <a:xfrm>
            <a:off x="2811162" y="6322541"/>
            <a:ext cx="3707027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292425"/>
            </a:solidFill>
          </a:ln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4" name="object 4"/>
          <p:cNvSpPr txBox="1"/>
          <p:nvPr/>
        </p:nvSpPr>
        <p:spPr>
          <a:xfrm>
            <a:off x="251520" y="3546385"/>
            <a:ext cx="8568951" cy="3419023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41189" marR="34495" indent="112754" algn="just">
              <a:lnSpc>
                <a:spcPct val="105300"/>
              </a:lnSpc>
              <a:spcBef>
                <a:spcPts val="81"/>
              </a:spcBef>
            </a:pPr>
            <a:r>
              <a:rPr sz="1200" i="1" spc="-4" dirty="0">
                <a:solidFill>
                  <a:srgbClr val="292425"/>
                </a:solidFill>
                <a:cs typeface="Book Antiqua"/>
              </a:rPr>
              <a:t>Predictability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,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illustrated in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Figure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, suggests a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highly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conventional order or plan.  Viewing one screen enables one to predict how another will look. Viewing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part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of a  screen enables one to predict how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rest of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screen will look. The opposite of</a:t>
            </a:r>
            <a:r>
              <a:rPr sz="1200" spc="-49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pre-  dictability—spontaneity—suggests no plan and thus an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inability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to predict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struc- 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ture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of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remainder of a screen or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structure of other screens. In screen design  predictability is also enhanced through design</a:t>
            </a:r>
            <a:r>
              <a:rPr sz="1200" spc="-12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consistency.</a:t>
            </a:r>
            <a:endParaRPr sz="1200" dirty="0">
              <a:cs typeface="Book Antiqua"/>
            </a:endParaRPr>
          </a:p>
          <a:p>
            <a:pPr>
              <a:spcBef>
                <a:spcPts val="24"/>
              </a:spcBef>
            </a:pPr>
            <a:endParaRPr sz="1200" dirty="0">
              <a:cs typeface="Times New Roman"/>
            </a:endParaRPr>
          </a:p>
          <a:p>
            <a:pPr marL="41189">
              <a:spcBef>
                <a:spcPts val="4"/>
              </a:spcBef>
            </a:pPr>
            <a:r>
              <a:rPr sz="1200" i="1" spc="61" dirty="0">
                <a:solidFill>
                  <a:srgbClr val="0070C0"/>
                </a:solidFill>
                <a:cs typeface="Cambria"/>
              </a:rPr>
              <a:t>Sequentiality</a:t>
            </a:r>
            <a:endParaRPr sz="1200" dirty="0">
              <a:solidFill>
                <a:srgbClr val="0070C0"/>
              </a:solidFill>
              <a:cs typeface="Cambria"/>
            </a:endParaRPr>
          </a:p>
          <a:p>
            <a:pPr>
              <a:spcBef>
                <a:spcPts val="28"/>
              </a:spcBef>
            </a:pPr>
            <a:endParaRPr sz="1200" dirty="0">
              <a:cs typeface="Times New Roman"/>
            </a:endParaRPr>
          </a:p>
          <a:p>
            <a:pPr marL="164755" marR="35010" indent="-123566">
              <a:lnSpc>
                <a:spcPct val="105300"/>
              </a:lnSpc>
              <a:buSzPct val="63157"/>
              <a:buFont typeface="MS UI Gothic"/>
              <a:buChar char="■"/>
              <a:tabLst>
                <a:tab pos="164755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Provide sequentiality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arranging elements to guide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eye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through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screen in  an obvious, logical, rhythmic, and efficient</a:t>
            </a:r>
            <a:r>
              <a:rPr sz="1200" spc="-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manner.</a:t>
            </a:r>
            <a:endParaRPr sz="1200" dirty="0">
              <a:cs typeface="Book Antiqua"/>
            </a:endParaRPr>
          </a:p>
          <a:p>
            <a:pPr marL="164755" indent="-123566">
              <a:spcBef>
                <a:spcPts val="292"/>
              </a:spcBef>
              <a:buSzPct val="63157"/>
              <a:buFont typeface="MS UI Gothic"/>
              <a:buChar char="■"/>
              <a:tabLst>
                <a:tab pos="164755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eye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tends to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attracted</a:t>
            </a:r>
            <a:r>
              <a:rPr sz="1200" spc="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to: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A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brighter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element before one less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bright.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Isolated elements before elements in a</a:t>
            </a:r>
            <a:r>
              <a:rPr sz="1200" spc="-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group.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Graphics before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 text.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Color before black and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white.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spc="-4" dirty="0">
                <a:solidFill>
                  <a:srgbClr val="292425"/>
                </a:solidFill>
                <a:cs typeface="Book Antiqua"/>
              </a:rPr>
              <a:t>Highly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saturated colors before those less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saturated.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Dark areas before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light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areas.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A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big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element before a small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one.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An unusual shape before a usual</a:t>
            </a:r>
            <a:r>
              <a:rPr sz="1200" spc="-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one.</a:t>
            </a:r>
            <a:endParaRPr sz="1200" dirty="0">
              <a:cs typeface="Book Antiqua"/>
            </a:endParaRPr>
          </a:p>
          <a:p>
            <a:pPr marL="287806" lvl="1" indent="-123566">
              <a:spcBef>
                <a:spcPts val="49"/>
              </a:spcBef>
              <a:buChar char="—"/>
              <a:tabLst>
                <a:tab pos="288320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Big objects before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little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objects.</a:t>
            </a:r>
            <a:endParaRPr sz="1200" dirty="0"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576" y="615365"/>
            <a:ext cx="7632848" cy="2443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7" name="object 7"/>
          <p:cNvSpPr txBox="1"/>
          <p:nvPr/>
        </p:nvSpPr>
        <p:spPr>
          <a:xfrm>
            <a:off x="4056331" y="1678213"/>
            <a:ext cx="489122" cy="110297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10297">
              <a:spcBef>
                <a:spcPts val="81"/>
              </a:spcBef>
            </a:pPr>
            <a:r>
              <a:rPr sz="649" spc="12" dirty="0">
                <a:solidFill>
                  <a:srgbClr val="292425"/>
                </a:solidFill>
                <a:latin typeface="Calibri"/>
                <a:cs typeface="Calibri"/>
              </a:rPr>
              <a:t>Predictability</a:t>
            </a:r>
            <a:endParaRPr sz="649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60" y="2954739"/>
            <a:ext cx="1764442" cy="322534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R="40159" algn="r">
              <a:spcBef>
                <a:spcPts val="81"/>
              </a:spcBef>
            </a:pPr>
            <a:r>
              <a:rPr sz="649" spc="20" dirty="0">
                <a:solidFill>
                  <a:srgbClr val="292425"/>
                </a:solidFill>
                <a:latin typeface="Calibri"/>
                <a:cs typeface="Calibri"/>
              </a:rPr>
              <a:t>Spontaneity</a:t>
            </a:r>
            <a:endParaRPr sz="649" dirty="0">
              <a:latin typeface="Calibri"/>
              <a:cs typeface="Calibri"/>
            </a:endParaRPr>
          </a:p>
          <a:p>
            <a:pPr>
              <a:spcBef>
                <a:spcPts val="8"/>
              </a:spcBef>
            </a:pPr>
            <a:endParaRPr sz="730" dirty="0">
              <a:latin typeface="Times New Roman"/>
              <a:cs typeface="Times New Roman"/>
            </a:endParaRPr>
          </a:p>
          <a:p>
            <a:pPr marR="4119" algn="r"/>
            <a:r>
              <a:rPr sz="649" b="1" spc="4" dirty="0">
                <a:solidFill>
                  <a:srgbClr val="292425"/>
                </a:solidFill>
                <a:latin typeface="Cambria"/>
                <a:cs typeface="Cambria"/>
              </a:rPr>
              <a:t>Figure </a:t>
            </a:r>
            <a:r>
              <a:rPr sz="649" spc="12" dirty="0">
                <a:solidFill>
                  <a:srgbClr val="292425"/>
                </a:solidFill>
                <a:latin typeface="Calibri"/>
                <a:cs typeface="Calibri"/>
              </a:rPr>
              <a:t>Predictability </a:t>
            </a:r>
            <a:r>
              <a:rPr sz="649" spc="24" dirty="0">
                <a:solidFill>
                  <a:srgbClr val="292425"/>
                </a:solidFill>
                <a:latin typeface="Calibri"/>
                <a:cs typeface="Calibri"/>
              </a:rPr>
              <a:t>(versus</a:t>
            </a:r>
            <a:r>
              <a:rPr sz="649" spc="109" dirty="0">
                <a:solidFill>
                  <a:srgbClr val="292425"/>
                </a:solidFill>
                <a:latin typeface="Calibri"/>
                <a:cs typeface="Calibri"/>
              </a:rPr>
              <a:t> </a:t>
            </a:r>
            <a:r>
              <a:rPr sz="649" spc="20" dirty="0">
                <a:solidFill>
                  <a:srgbClr val="292425"/>
                </a:solidFill>
                <a:latin typeface="Calibri"/>
                <a:cs typeface="Calibri"/>
              </a:rPr>
              <a:t>spontaneity).</a:t>
            </a:r>
            <a:endParaRPr sz="649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5811" y="5148649"/>
            <a:ext cx="3707027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292425"/>
            </a:solidFill>
          </a:ln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3" name="object 3"/>
          <p:cNvSpPr/>
          <p:nvPr/>
        </p:nvSpPr>
        <p:spPr>
          <a:xfrm>
            <a:off x="2625811" y="5344297"/>
            <a:ext cx="3707027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292425"/>
            </a:solidFill>
          </a:ln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4" name="object 4"/>
          <p:cNvSpPr txBox="1"/>
          <p:nvPr/>
        </p:nvSpPr>
        <p:spPr>
          <a:xfrm>
            <a:off x="179512" y="3742034"/>
            <a:ext cx="7488831" cy="2795647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30891" marR="24713" indent="113269" algn="just">
              <a:lnSpc>
                <a:spcPct val="105300"/>
              </a:lnSpc>
              <a:spcBef>
                <a:spcPts val="81"/>
              </a:spcBef>
            </a:pPr>
            <a:r>
              <a:rPr sz="1200" i="1" dirty="0">
                <a:solidFill>
                  <a:srgbClr val="292425"/>
                </a:solidFill>
                <a:cs typeface="Book Antiqua"/>
              </a:rPr>
              <a:t>Sequentiality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, illustrated in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Figure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 a plan of presentation to guide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eye  through 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screen in a logical, rhythmic order, with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most important information  significantly placed. Sequentiality can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achieved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alignment, spacing, and group- 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ing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as illustrated. The opposite of sequentiality is randomness,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whereby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an arrange-  ment and flow cannot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detected.</a:t>
            </a:r>
            <a:endParaRPr sz="1200" dirty="0">
              <a:cs typeface="Book Antiqua"/>
            </a:endParaRPr>
          </a:p>
          <a:p>
            <a:pPr marL="30891" marR="24713" indent="113269" algn="just">
              <a:lnSpc>
                <a:spcPct val="105300"/>
              </a:lnSpc>
            </a:pPr>
            <a:r>
              <a:rPr sz="1200" dirty="0">
                <a:solidFill>
                  <a:srgbClr val="292425"/>
                </a:solidFill>
                <a:cs typeface="Book Antiqua"/>
              </a:rPr>
              <a:t>.</a:t>
            </a:r>
            <a:endParaRPr sz="1200" dirty="0">
              <a:cs typeface="Book Antiqua"/>
            </a:endParaRPr>
          </a:p>
          <a:p>
            <a:pPr>
              <a:spcBef>
                <a:spcPts val="24"/>
              </a:spcBef>
            </a:pPr>
            <a:endParaRPr sz="1200" dirty="0">
              <a:cs typeface="Times New Roman"/>
            </a:endParaRPr>
          </a:p>
          <a:p>
            <a:pPr marL="30891"/>
            <a:r>
              <a:rPr sz="1200" i="1" spc="69" dirty="0">
                <a:solidFill>
                  <a:srgbClr val="0070C0"/>
                </a:solidFill>
                <a:cs typeface="Cambria"/>
              </a:rPr>
              <a:t>Economy</a:t>
            </a:r>
            <a:endParaRPr sz="1200" dirty="0">
              <a:solidFill>
                <a:srgbClr val="0070C0"/>
              </a:solidFill>
              <a:cs typeface="Cambria"/>
            </a:endParaRPr>
          </a:p>
          <a:p>
            <a:pPr marL="154457" indent="-123566">
              <a:spcBef>
                <a:spcPts val="908"/>
              </a:spcBef>
              <a:buSzPct val="63157"/>
              <a:buFont typeface="MS UI Gothic"/>
              <a:buChar char="■"/>
              <a:tabLst>
                <a:tab pos="154457" algn="l"/>
              </a:tabLst>
            </a:pPr>
            <a:r>
              <a:rPr sz="1200" dirty="0">
                <a:solidFill>
                  <a:srgbClr val="292425"/>
                </a:solidFill>
                <a:cs typeface="Book Antiqua"/>
              </a:rPr>
              <a:t>Provide</a:t>
            </a:r>
            <a:r>
              <a:rPr sz="1200" spc="-20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economy</a:t>
            </a:r>
            <a:r>
              <a:rPr sz="1200" spc="-1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by</a:t>
            </a:r>
            <a:r>
              <a:rPr sz="1200" spc="-20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using</a:t>
            </a:r>
            <a:r>
              <a:rPr sz="1200" spc="-1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as</a:t>
            </a:r>
            <a:r>
              <a:rPr sz="1200" spc="-20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few</a:t>
            </a:r>
            <a:r>
              <a:rPr sz="1200" spc="-1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styles,</a:t>
            </a:r>
            <a:r>
              <a:rPr sz="1200" spc="-20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display</a:t>
            </a:r>
            <a:r>
              <a:rPr sz="1200" spc="-1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techniques,</a:t>
            </a:r>
            <a:r>
              <a:rPr sz="1200" spc="-20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and</a:t>
            </a:r>
            <a:r>
              <a:rPr sz="1200" spc="-1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colors</a:t>
            </a:r>
            <a:r>
              <a:rPr sz="1200" spc="-20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as</a:t>
            </a:r>
            <a:r>
              <a:rPr sz="1200" spc="-16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possible.</a:t>
            </a:r>
            <a:endParaRPr sz="1200" dirty="0">
              <a:cs typeface="Book Antiqua"/>
            </a:endParaRPr>
          </a:p>
          <a:p>
            <a:pPr>
              <a:spcBef>
                <a:spcPts val="16"/>
              </a:spcBef>
            </a:pPr>
            <a:endParaRPr sz="1200" dirty="0">
              <a:cs typeface="Times New Roman"/>
            </a:endParaRPr>
          </a:p>
          <a:p>
            <a:pPr marL="30891" marR="24198" indent="112754" algn="just">
              <a:lnSpc>
                <a:spcPct val="105300"/>
              </a:lnSpc>
            </a:pPr>
            <a:r>
              <a:rPr sz="1200" i="1" spc="-4" dirty="0">
                <a:solidFill>
                  <a:srgbClr val="292425"/>
                </a:solidFill>
                <a:cs typeface="Book Antiqua"/>
              </a:rPr>
              <a:t>Economy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,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illustrated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in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Figure</a:t>
            </a:r>
            <a:r>
              <a:rPr sz="1200" spc="-2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is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frugal</a:t>
            </a:r>
            <a:r>
              <a:rPr sz="1200" spc="-2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and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judicious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use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of</a:t>
            </a:r>
            <a:r>
              <a:rPr sz="1200" spc="-24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display</a:t>
            </a:r>
            <a:r>
              <a:rPr sz="1200" spc="-28" dirty="0">
                <a:solidFill>
                  <a:srgbClr val="292425"/>
                </a:solidFill>
                <a:cs typeface="Book Antiqua"/>
              </a:rPr>
              <a:t>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elements  to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get 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message across as simply as possible. The opposite is intricacy,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use of  many elements just because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they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exist. The effect of intricacy is ornamentation, which  often detracts from clarity. Economy in screen design means mobilizing just enough  display elements and techniques to communicate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desired message, and no more.  Historically,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use of color in screens has often violated this principle, with screens  sometimes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taking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on </a:t>
            </a:r>
            <a:r>
              <a:rPr sz="1200" spc="-4" dirty="0">
                <a:solidFill>
                  <a:srgbClr val="292425"/>
                </a:solidFill>
                <a:cs typeface="Book Antiqua"/>
              </a:rPr>
              <a:t>the </a:t>
            </a:r>
            <a:r>
              <a:rPr sz="1200" dirty="0">
                <a:solidFill>
                  <a:srgbClr val="292425"/>
                </a:solidFill>
                <a:cs typeface="Book Antiqua"/>
              </a:rPr>
              <a:t>appearance of Christmas trees.</a:t>
            </a:r>
            <a:endParaRPr sz="1200" dirty="0"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84" y="116633"/>
            <a:ext cx="6840759" cy="3429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7" name="object 7"/>
          <p:cNvSpPr/>
          <p:nvPr/>
        </p:nvSpPr>
        <p:spPr>
          <a:xfrm>
            <a:off x="3933536" y="3031812"/>
            <a:ext cx="559143" cy="95765"/>
          </a:xfrm>
          <a:custGeom>
            <a:avLst/>
            <a:gdLst/>
            <a:ahLst/>
            <a:cxnLst/>
            <a:rect l="l" t="t" r="r" b="b"/>
            <a:pathLst>
              <a:path w="689610" h="118110">
                <a:moveTo>
                  <a:pt x="0" y="0"/>
                </a:moveTo>
                <a:lnTo>
                  <a:pt x="689228" y="0"/>
                </a:lnTo>
                <a:lnTo>
                  <a:pt x="689228" y="117767"/>
                </a:lnTo>
                <a:lnTo>
                  <a:pt x="0" y="117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8" name="object 8"/>
          <p:cNvSpPr txBox="1"/>
          <p:nvPr/>
        </p:nvSpPr>
        <p:spPr>
          <a:xfrm>
            <a:off x="3936791" y="1702935"/>
            <a:ext cx="556054" cy="8976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3248">
              <a:lnSpc>
                <a:spcPts val="718"/>
              </a:lnSpc>
            </a:pPr>
            <a:r>
              <a:rPr sz="649" spc="20" dirty="0">
                <a:solidFill>
                  <a:srgbClr val="292425"/>
                </a:solidFill>
                <a:latin typeface="Calibri"/>
                <a:cs typeface="Calibri"/>
              </a:rPr>
              <a:t>Sequentiality</a:t>
            </a:r>
            <a:endParaRPr sz="64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IN" dirty="0"/>
              <a:t>Reduce visual work.</a:t>
            </a:r>
          </a:p>
          <a:p>
            <a:r>
              <a:rPr lang="en-IN" dirty="0"/>
              <a:t>Reduce intellectual work.</a:t>
            </a:r>
          </a:p>
          <a:p>
            <a:r>
              <a:rPr lang="en-IN" dirty="0"/>
              <a:t>Reduce memory work.</a:t>
            </a:r>
          </a:p>
          <a:p>
            <a:r>
              <a:rPr lang="en-IN" dirty="0"/>
              <a:t>Reduce motor work.</a:t>
            </a:r>
          </a:p>
          <a:p>
            <a:r>
              <a:rPr lang="en-IN" dirty="0"/>
              <a:t>Minimize or eliminate any burdens or instructions imposed by technology.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   The result will always 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be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improved user productivity and increased satisfaction.  Let’s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begin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our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review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of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the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principles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of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good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design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by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applying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the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following</a:t>
            </a:r>
            <a:r>
              <a:rPr lang="en-US" sz="2000" i="1" spc="-1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sim-  </a:t>
            </a:r>
            <a:r>
              <a:rPr lang="en-US" sz="2000" i="1" dirty="0" err="1">
                <a:solidFill>
                  <a:srgbClr val="292425"/>
                </a:solidFill>
                <a:latin typeface="Book Antiqua"/>
                <a:cs typeface="Book Antiqua"/>
              </a:rPr>
              <a:t>ple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 test to all</a:t>
            </a:r>
            <a:r>
              <a:rPr lang="en-US" sz="2000" i="1" spc="-4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2000" i="1" dirty="0">
                <a:solidFill>
                  <a:srgbClr val="292425"/>
                </a:solidFill>
                <a:latin typeface="Book Antiqua"/>
                <a:cs typeface="Book Antiqua"/>
              </a:rPr>
              <a:t>screens.</a:t>
            </a:r>
            <a:endParaRPr lang="en-US" sz="2000" i="1" dirty="0">
              <a:latin typeface="Book Antiqua"/>
              <a:cs typeface="Book Antiqua"/>
            </a:endParaRP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b="1" dirty="0"/>
              <a:t>Screen Meaning and 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Each screen element . . .</a:t>
            </a:r>
          </a:p>
          <a:p>
            <a:pPr>
              <a:buNone/>
            </a:pPr>
            <a:r>
              <a:rPr lang="en-IN" dirty="0"/>
              <a:t>	— Every control</a:t>
            </a:r>
          </a:p>
          <a:p>
            <a:pPr>
              <a:buNone/>
            </a:pPr>
            <a:r>
              <a:rPr lang="en-IN" dirty="0"/>
              <a:t>	— All text</a:t>
            </a:r>
          </a:p>
          <a:p>
            <a:pPr>
              <a:buNone/>
            </a:pPr>
            <a:r>
              <a:rPr lang="en-IN" dirty="0"/>
              <a:t>	— The screen organization</a:t>
            </a:r>
          </a:p>
          <a:p>
            <a:pPr>
              <a:buNone/>
            </a:pPr>
            <a:r>
              <a:rPr lang="en-IN" dirty="0"/>
              <a:t>	— All emphasis</a:t>
            </a:r>
          </a:p>
          <a:p>
            <a:pPr>
              <a:buNone/>
            </a:pPr>
            <a:r>
              <a:rPr lang="en-IN" dirty="0"/>
              <a:t>	— Each </a:t>
            </a:r>
            <a:r>
              <a:rPr lang="en-IN" dirty="0" err="1"/>
              <a:t>color</a:t>
            </a:r>
            <a:endParaRPr lang="en-IN" dirty="0"/>
          </a:p>
          <a:p>
            <a:pPr>
              <a:buNone/>
            </a:pPr>
            <a:r>
              <a:rPr lang="en-IN" dirty="0"/>
              <a:t>	— Every graphic</a:t>
            </a:r>
          </a:p>
          <a:p>
            <a:pPr>
              <a:buNone/>
            </a:pPr>
            <a:r>
              <a:rPr lang="en-IN" dirty="0"/>
              <a:t>	— All screen animation</a:t>
            </a:r>
          </a:p>
          <a:p>
            <a:pPr>
              <a:buNone/>
            </a:pPr>
            <a:r>
              <a:rPr lang="en-IN" dirty="0"/>
              <a:t>	— Each message</a:t>
            </a:r>
          </a:p>
          <a:p>
            <a:pPr>
              <a:buNone/>
            </a:pPr>
            <a:r>
              <a:rPr lang="en-IN" dirty="0"/>
              <a:t>	— All forms of feedback</a:t>
            </a:r>
          </a:p>
          <a:p>
            <a:pPr>
              <a:buNone/>
            </a:pPr>
            <a:r>
              <a:rPr lang="en-IN" dirty="0"/>
              <a:t> Must . . .</a:t>
            </a:r>
          </a:p>
          <a:p>
            <a:pPr>
              <a:buNone/>
            </a:pPr>
            <a:r>
              <a:rPr lang="en-IN" dirty="0"/>
              <a:t>	— Have meaning to screen users.</a:t>
            </a:r>
          </a:p>
          <a:p>
            <a:pPr>
              <a:buNone/>
            </a:pPr>
            <a:r>
              <a:rPr lang="en-IN" dirty="0"/>
              <a:t>	— Serve a purpose in performing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Organizing Screen Elements Clearly</a:t>
            </a:r>
            <a:br>
              <a:rPr lang="en-IN" b="1" dirty="0"/>
            </a:br>
            <a:r>
              <a:rPr lang="en-IN" b="1" dirty="0"/>
              <a:t>and Meaningfully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Consistency in Design</a:t>
            </a:r>
          </a:p>
          <a:p>
            <a:r>
              <a:rPr lang="en-IN" dirty="0"/>
              <a:t>Visually pleasing composition</a:t>
            </a:r>
          </a:p>
          <a:p>
            <a:r>
              <a:rPr lang="en-IN" dirty="0"/>
              <a:t>Logical and sequential ordering</a:t>
            </a:r>
          </a:p>
          <a:p>
            <a:r>
              <a:rPr lang="en-IN" dirty="0"/>
              <a:t>The presentation of proper amount of information</a:t>
            </a:r>
          </a:p>
          <a:p>
            <a:r>
              <a:rPr lang="en-IN" dirty="0"/>
              <a:t>Groupings</a:t>
            </a:r>
          </a:p>
          <a:p>
            <a:r>
              <a:rPr lang="en-IN" dirty="0"/>
              <a:t>Alignment of screen items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71AC-88B0-4240-812E-7644F7F2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7869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All elements of a screen must have meaning to users and serve a purpose in per-  forming tasks or fulfilling needs. If an element does not have meaning, do not</a:t>
            </a:r>
            <a:r>
              <a:rPr lang="en-US" sz="1400" spc="-10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include 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it</a:t>
            </a:r>
            <a:r>
              <a:rPr lang="en-US" sz="1400" spc="-4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on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screen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because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it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is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i="1" spc="-5" dirty="0">
                <a:solidFill>
                  <a:srgbClr val="292425"/>
                </a:solidFill>
                <a:latin typeface="Book Antiqua"/>
                <a:cs typeface="Book Antiqua"/>
              </a:rPr>
              <a:t>noise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.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Noise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is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distracting,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competes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for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screen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user’s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10" dirty="0">
                <a:solidFill>
                  <a:srgbClr val="292425"/>
                </a:solidFill>
                <a:latin typeface="Book Antiqua"/>
                <a:cs typeface="Book Antiqua"/>
              </a:rPr>
              <a:t>at-  </a:t>
            </a:r>
            <a:r>
              <a:rPr lang="en-US" sz="1400" spc="-5" dirty="0" err="1">
                <a:solidFill>
                  <a:srgbClr val="292425"/>
                </a:solidFill>
                <a:latin typeface="Book Antiqua"/>
                <a:cs typeface="Book Antiqua"/>
              </a:rPr>
              <a:t>tention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,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and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contributes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to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information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overload.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That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which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is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important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will</a:t>
            </a:r>
            <a:r>
              <a:rPr lang="en-US" sz="1400" spc="-4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be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more  difficult to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find.</a:t>
            </a:r>
          </a:p>
          <a:p>
            <a:endParaRPr lang="en-US" sz="1400" dirty="0">
              <a:latin typeface="Book Antiqua"/>
              <a:cs typeface="Book Antiqua"/>
            </a:endParaRPr>
          </a:p>
          <a:p>
            <a:pPr marL="469900" marR="1813560">
              <a:lnSpc>
                <a:spcPts val="1500"/>
              </a:lnSpc>
              <a:spcBef>
                <a:spcPts val="845"/>
              </a:spcBef>
            </a:pPr>
            <a:r>
              <a:rPr lang="en-US" sz="1400" spc="95" dirty="0">
                <a:solidFill>
                  <a:srgbClr val="FF0000"/>
                </a:solidFill>
                <a:cs typeface="Calibri"/>
              </a:rPr>
              <a:t>Organizing </a:t>
            </a:r>
            <a:r>
              <a:rPr lang="en-US" sz="1400" spc="85" dirty="0">
                <a:solidFill>
                  <a:srgbClr val="FF0000"/>
                </a:solidFill>
                <a:cs typeface="Calibri"/>
              </a:rPr>
              <a:t>Screen </a:t>
            </a:r>
            <a:r>
              <a:rPr lang="en-US" sz="1400" spc="90" dirty="0">
                <a:solidFill>
                  <a:srgbClr val="FF0000"/>
                </a:solidFill>
                <a:cs typeface="Calibri"/>
              </a:rPr>
              <a:t>Elements</a:t>
            </a:r>
            <a:r>
              <a:rPr lang="en-US" sz="1400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spc="80" dirty="0">
                <a:solidFill>
                  <a:srgbClr val="FF0000"/>
                </a:solidFill>
                <a:cs typeface="Calibri"/>
              </a:rPr>
              <a:t>Clearly  </a:t>
            </a:r>
            <a:r>
              <a:rPr lang="en-US" sz="1400" spc="105" dirty="0">
                <a:solidFill>
                  <a:srgbClr val="FF0000"/>
                </a:solidFill>
                <a:cs typeface="Calibri"/>
              </a:rPr>
              <a:t>and</a:t>
            </a:r>
            <a:r>
              <a:rPr lang="en-US" sz="1400" spc="8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spc="90" dirty="0">
                <a:solidFill>
                  <a:srgbClr val="FF0000"/>
                </a:solidFill>
                <a:cs typeface="Calibri"/>
              </a:rPr>
              <a:t>Meaningfully</a:t>
            </a:r>
            <a:endParaRPr lang="en-US" sz="1400" dirty="0">
              <a:solidFill>
                <a:srgbClr val="FF0000"/>
              </a:solidFill>
              <a:cs typeface="Calibri"/>
            </a:endParaRPr>
          </a:p>
          <a:p>
            <a:pPr marL="127000" marR="79375" indent="0" algn="just">
              <a:lnSpc>
                <a:spcPct val="105300"/>
              </a:lnSpc>
              <a:spcBef>
                <a:spcPts val="585"/>
              </a:spcBef>
              <a:buNone/>
            </a:pP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	Visual clarity is achieved when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display elements are organized and presented in  meaningful and understandable ways. A clear and clean organization makes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it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easier  to recognize screen’s essential elements and to ignore its secondary information</a:t>
            </a:r>
            <a:r>
              <a:rPr lang="en-US" sz="1400" spc="-10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when  appropriate.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Clarity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is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influenced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by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a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multitude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of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factors: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consistency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in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design,</a:t>
            </a:r>
            <a:r>
              <a:rPr lang="en-US" sz="1400" spc="-3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a</a:t>
            </a:r>
            <a:r>
              <a:rPr lang="en-US" sz="1400" spc="-30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vi-  </a:t>
            </a:r>
            <a:r>
              <a:rPr lang="en-US" sz="1400" dirty="0" err="1">
                <a:solidFill>
                  <a:srgbClr val="292425"/>
                </a:solidFill>
                <a:latin typeface="Book Antiqua"/>
                <a:cs typeface="Book Antiqua"/>
              </a:rPr>
              <a:t>sually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 pleasing composition, a logical and sequential ordering,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presentation of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 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proper amount of information, groupings, and alignment of screen items. </a:t>
            </a:r>
            <a:endParaRPr lang="en-US" sz="1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lang="en-US" sz="1400" spc="85" dirty="0">
                <a:solidFill>
                  <a:srgbClr val="0070C0"/>
                </a:solidFill>
                <a:cs typeface="Calibri"/>
              </a:rPr>
              <a:t>Consistency</a:t>
            </a:r>
            <a:endParaRPr lang="en-US" sz="1400" dirty="0">
              <a:solidFill>
                <a:srgbClr val="0070C0"/>
              </a:solidFill>
              <a:cs typeface="Calibri"/>
            </a:endParaRPr>
          </a:p>
          <a:p>
            <a:pPr marL="622300" marR="79375" indent="-152400">
              <a:lnSpc>
                <a:spcPct val="105300"/>
              </a:lnSpc>
              <a:spcBef>
                <a:spcPts val="1220"/>
              </a:spcBef>
              <a:buSzPct val="63157"/>
              <a:buFont typeface="MS UI Gothic"/>
              <a:buChar char="■"/>
              <a:tabLst>
                <a:tab pos="622300" algn="l"/>
              </a:tabLst>
            </a:pP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Provide real-world consistency. Reflect a person’s experiences, expectations, work  conventions, and cultural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conventions.</a:t>
            </a:r>
            <a:endParaRPr lang="en-US" sz="1400" dirty="0">
              <a:latin typeface="Book Antiqua"/>
              <a:cs typeface="Book Antiqua"/>
            </a:endParaRPr>
          </a:p>
          <a:p>
            <a:pPr marL="622300" marR="81280" indent="-152400">
              <a:lnSpc>
                <a:spcPct val="105300"/>
              </a:lnSpc>
              <a:spcBef>
                <a:spcPts val="300"/>
              </a:spcBef>
              <a:buSzPct val="63157"/>
              <a:buFont typeface="MS UI Gothic"/>
              <a:buChar char="■"/>
              <a:tabLst>
                <a:tab pos="622300" algn="l"/>
              </a:tabLst>
            </a:pP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Provide internal consistency. Observe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same conventions and rules for all as-  </a:t>
            </a:r>
            <a:r>
              <a:rPr lang="en-US" sz="1400" dirty="0" err="1">
                <a:solidFill>
                  <a:srgbClr val="292425"/>
                </a:solidFill>
                <a:latin typeface="Book Antiqua"/>
                <a:cs typeface="Book Antiqua"/>
              </a:rPr>
              <a:t>pects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 of an interface screen, and all application or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Web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site screens,</a:t>
            </a:r>
            <a:r>
              <a:rPr lang="en-US" sz="1400" spc="-4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including:</a:t>
            </a:r>
            <a:endParaRPr lang="en-US" sz="1400" dirty="0">
              <a:latin typeface="Book Antiqua"/>
              <a:cs typeface="Book Antiqua"/>
            </a:endParaRPr>
          </a:p>
          <a:p>
            <a:pPr marL="622300" indent="-152400">
              <a:lnSpc>
                <a:spcPct val="100000"/>
              </a:lnSpc>
              <a:spcBef>
                <a:spcPts val="360"/>
              </a:spcBef>
              <a:buSzPct val="63157"/>
              <a:buFont typeface="MS UI Gothic"/>
              <a:buChar char="■"/>
              <a:tabLst>
                <a:tab pos="622300" algn="l"/>
              </a:tabLst>
            </a:pP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Follow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same conventions and rules across all related</a:t>
            </a:r>
            <a:r>
              <a:rPr lang="en-US" sz="1400" spc="-1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interfaces.</a:t>
            </a:r>
            <a:endParaRPr lang="en-US" sz="1400" dirty="0">
              <a:latin typeface="Book Antiqua"/>
              <a:cs typeface="Book Antiqua"/>
            </a:endParaRPr>
          </a:p>
          <a:p>
            <a:pPr marL="622300" indent="-152400">
              <a:lnSpc>
                <a:spcPct val="100000"/>
              </a:lnSpc>
              <a:spcBef>
                <a:spcPts val="360"/>
              </a:spcBef>
              <a:buSzPct val="63157"/>
              <a:buFont typeface="MS UI Gothic"/>
              <a:buChar char="■"/>
              <a:tabLst>
                <a:tab pos="622300" algn="l"/>
              </a:tabLst>
            </a:pP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Deviate only when there is a clear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benefit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for </a:t>
            </a:r>
            <a:r>
              <a:rPr lang="en-US" sz="1400" spc="-5" dirty="0">
                <a:solidFill>
                  <a:srgbClr val="292425"/>
                </a:solidFill>
                <a:latin typeface="Book Antiqua"/>
                <a:cs typeface="Book Antiqua"/>
              </a:rPr>
              <a:t>the </a:t>
            </a:r>
            <a:r>
              <a:rPr lang="en-US" sz="1400" dirty="0">
                <a:solidFill>
                  <a:srgbClr val="292425"/>
                </a:solidFill>
                <a:latin typeface="Book Antiqua"/>
                <a:cs typeface="Book Antiqua"/>
              </a:rPr>
              <a:t>user.</a:t>
            </a:r>
            <a:endParaRPr lang="en-US" sz="1400" dirty="0">
              <a:latin typeface="Book Antiqua"/>
              <a:cs typeface="Book Antiqu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1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Ordering of Screen Data and Content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884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Divide information into units that are logical, meaningful, and sensible.</a:t>
            </a:r>
          </a:p>
          <a:p>
            <a:pPr>
              <a:buNone/>
            </a:pPr>
            <a:r>
              <a:rPr lang="en-IN" dirty="0"/>
              <a:t>■ Organize by the degree interrelationship between data or information.</a:t>
            </a:r>
          </a:p>
          <a:p>
            <a:pPr>
              <a:buNone/>
            </a:pPr>
            <a:r>
              <a:rPr lang="en-IN" dirty="0"/>
              <a:t>■ Provide an ordering of screen units of information and elements that is prioritized</a:t>
            </a:r>
          </a:p>
          <a:p>
            <a:pPr>
              <a:buNone/>
            </a:pPr>
            <a:r>
              <a:rPr lang="en-IN" dirty="0"/>
              <a:t>according to the user’s expectations and needs.</a:t>
            </a:r>
          </a:p>
          <a:p>
            <a:pPr>
              <a:buNone/>
            </a:pPr>
            <a:r>
              <a:rPr lang="en-IN" dirty="0"/>
              <a:t>■ Possible ordering schemes include:</a:t>
            </a:r>
          </a:p>
          <a:p>
            <a:pPr>
              <a:buNone/>
            </a:pPr>
            <a:r>
              <a:rPr lang="en-IN" dirty="0"/>
              <a:t>— Conventional.</a:t>
            </a:r>
          </a:p>
          <a:p>
            <a:pPr>
              <a:buNone/>
            </a:pPr>
            <a:r>
              <a:rPr lang="en-IN" dirty="0"/>
              <a:t>— Sequence of use.</a:t>
            </a:r>
          </a:p>
          <a:p>
            <a:pPr>
              <a:buNone/>
            </a:pPr>
            <a:r>
              <a:rPr lang="en-IN" dirty="0"/>
              <a:t>— Frequency of use.</a:t>
            </a:r>
          </a:p>
          <a:p>
            <a:pPr>
              <a:buNone/>
            </a:pPr>
            <a:r>
              <a:rPr lang="en-IN" dirty="0"/>
              <a:t>— Function.</a:t>
            </a:r>
          </a:p>
          <a:p>
            <a:pPr>
              <a:buNone/>
            </a:pPr>
            <a:r>
              <a:rPr lang="en-IN" dirty="0"/>
              <a:t>— Importance.</a:t>
            </a:r>
          </a:p>
          <a:p>
            <a:pPr>
              <a:buNone/>
            </a:pPr>
            <a:r>
              <a:rPr lang="en-IN" dirty="0"/>
              <a:t>— General to specific.</a:t>
            </a:r>
          </a:p>
          <a:p>
            <a:pPr>
              <a:buNone/>
            </a:pPr>
            <a:r>
              <a:rPr lang="en-IN" dirty="0"/>
              <a:t>■ Form groups that cover all possibilities.</a:t>
            </a:r>
          </a:p>
          <a:p>
            <a:pPr>
              <a:buNone/>
            </a:pPr>
            <a:r>
              <a:rPr lang="en-IN" dirty="0"/>
              <a:t>■ Ensure that information that must be compared is visible at the same time.</a:t>
            </a:r>
          </a:p>
          <a:p>
            <a:pPr>
              <a:buNone/>
            </a:pPr>
            <a:r>
              <a:rPr lang="en-IN" dirty="0"/>
              <a:t>■ Ensure that only information relative to the users tasks or needs is presented on the</a:t>
            </a:r>
          </a:p>
          <a:p>
            <a:pPr>
              <a:buNone/>
            </a:pPr>
            <a:r>
              <a:rPr lang="en-IN" dirty="0"/>
              <a:t>screen.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91" y="322031"/>
            <a:ext cx="8229600" cy="79690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Screen Navigation and Flow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12776"/>
            <a:ext cx="8229600" cy="54452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Provide an ordering of screen information and elements that:</a:t>
            </a:r>
          </a:p>
          <a:p>
            <a:pPr>
              <a:buNone/>
            </a:pPr>
            <a:r>
              <a:rPr lang="en-IN" dirty="0"/>
              <a:t>	— Is rhythmic, guiding a person’s eye through the display.</a:t>
            </a:r>
          </a:p>
          <a:p>
            <a:pPr>
              <a:buNone/>
            </a:pPr>
            <a:r>
              <a:rPr lang="en-IN" dirty="0"/>
              <a:t>	— Encourages natural movement sequences.</a:t>
            </a:r>
          </a:p>
          <a:p>
            <a:pPr>
              <a:buNone/>
            </a:pPr>
            <a:r>
              <a:rPr lang="en-IN" dirty="0"/>
              <a:t>	— Minimizes pointer and eye movement distances.</a:t>
            </a:r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Locate the most important and most frequently used elements or controls at the top</a:t>
            </a:r>
          </a:p>
          <a:p>
            <a:pPr>
              <a:buNone/>
            </a:pPr>
            <a:r>
              <a:rPr lang="en-IN" dirty="0"/>
              <a:t>         left.</a:t>
            </a:r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Maintain a top-to-bottom, left-to-right flow.</a:t>
            </a:r>
          </a:p>
          <a:p>
            <a:pPr marL="0" indent="0">
              <a:buNone/>
            </a:pPr>
            <a:r>
              <a:rPr lang="en-IN" dirty="0"/>
              <a:t>	Assist in navigation through a screen by:</a:t>
            </a:r>
          </a:p>
          <a:p>
            <a:pPr>
              <a:buNone/>
            </a:pPr>
            <a:r>
              <a:rPr lang="en-IN" dirty="0"/>
              <a:t>	— Aligning elements.</a:t>
            </a:r>
          </a:p>
          <a:p>
            <a:pPr>
              <a:buNone/>
            </a:pPr>
            <a:r>
              <a:rPr lang="en-IN" dirty="0"/>
              <a:t>	— Grouping elements.</a:t>
            </a:r>
          </a:p>
          <a:p>
            <a:pPr>
              <a:buNone/>
            </a:pPr>
            <a:r>
              <a:rPr lang="en-IN" dirty="0"/>
              <a:t>	— Using of line borders.</a:t>
            </a:r>
          </a:p>
          <a:p>
            <a:pPr marL="0" indent="0">
              <a:buNone/>
            </a:pPr>
            <a:r>
              <a:rPr lang="en-IN" dirty="0"/>
              <a:t> Through focus and emphasis, sequentially, direct attention to items that are:</a:t>
            </a:r>
          </a:p>
          <a:p>
            <a:pPr>
              <a:buNone/>
            </a:pPr>
            <a:r>
              <a:rPr lang="en-IN" dirty="0"/>
              <a:t>	1. Critical.</a:t>
            </a:r>
          </a:p>
          <a:p>
            <a:pPr>
              <a:buNone/>
            </a:pPr>
            <a:r>
              <a:rPr lang="en-IN" dirty="0"/>
              <a:t>	2. Important.</a:t>
            </a:r>
          </a:p>
          <a:p>
            <a:pPr>
              <a:buNone/>
            </a:pPr>
            <a:r>
              <a:rPr lang="en-IN" dirty="0"/>
              <a:t>	3. Secondary.</a:t>
            </a:r>
          </a:p>
          <a:p>
            <a:pPr>
              <a:buNone/>
            </a:pPr>
            <a:r>
              <a:rPr lang="en-IN" dirty="0"/>
              <a:t>	4. Peripheral.</a:t>
            </a:r>
          </a:p>
          <a:p>
            <a:pPr marL="0" indent="0">
              <a:buNone/>
            </a:pPr>
            <a:r>
              <a:rPr lang="en-IN" dirty="0"/>
              <a:t> Tab through window in logical order of displayed information.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Locate command buttons at end of the tabbing order sequence.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groups of related information must be broken and displayed on separate</a:t>
            </a:r>
          </a:p>
          <a:p>
            <a:pPr>
              <a:buNone/>
            </a:pPr>
            <a:r>
              <a:rPr lang="en-IN" dirty="0"/>
              <a:t>screens, provide breaks at logical or natural points in the information flow.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Visually Pleasing 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Visually pleasing composition with the following qualities:</a:t>
            </a:r>
          </a:p>
          <a:p>
            <a:r>
              <a:rPr lang="en-IN" dirty="0"/>
              <a:t>— Balance.</a:t>
            </a:r>
          </a:p>
          <a:p>
            <a:r>
              <a:rPr lang="en-IN" dirty="0"/>
              <a:t>— Symmetry.</a:t>
            </a:r>
          </a:p>
          <a:p>
            <a:r>
              <a:rPr lang="en-IN" dirty="0"/>
              <a:t>— Regularity.</a:t>
            </a:r>
          </a:p>
          <a:p>
            <a:r>
              <a:rPr lang="en-IN" dirty="0"/>
              <a:t>— Predictability.</a:t>
            </a:r>
          </a:p>
          <a:p>
            <a:r>
              <a:rPr lang="en-IN" dirty="0"/>
              <a:t>— Sequentiality.</a:t>
            </a:r>
          </a:p>
          <a:p>
            <a:r>
              <a:rPr lang="en-IN" dirty="0"/>
              <a:t>— Economy.</a:t>
            </a:r>
          </a:p>
          <a:p>
            <a:r>
              <a:rPr lang="en-IN" dirty="0"/>
              <a:t>— Unity.</a:t>
            </a:r>
          </a:p>
          <a:p>
            <a:r>
              <a:rPr lang="en-IN" dirty="0"/>
              <a:t>— Proportion.</a:t>
            </a:r>
          </a:p>
          <a:p>
            <a:r>
              <a:rPr lang="en-IN" dirty="0"/>
              <a:t>— Simplicity.</a:t>
            </a:r>
          </a:p>
          <a:p>
            <a:r>
              <a:rPr lang="en-IN" dirty="0"/>
              <a:t>— Grouping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257216"/>
            <a:ext cx="8532440" cy="2602197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1216" dirty="0">
              <a:latin typeface="Times New Roman"/>
              <a:cs typeface="Times New Roman"/>
            </a:endParaRPr>
          </a:p>
          <a:p>
            <a:pPr marL="339806"/>
            <a:r>
              <a:rPr i="1" spc="69" dirty="0">
                <a:solidFill>
                  <a:srgbClr val="0070C0"/>
                </a:solidFill>
                <a:latin typeface="Cambria"/>
                <a:cs typeface="Cambria"/>
              </a:rPr>
              <a:t>Balance</a:t>
            </a:r>
            <a:endParaRPr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463372" marR="24713" indent="-123566">
              <a:lnSpc>
                <a:spcPct val="105300"/>
              </a:lnSpc>
              <a:spcBef>
                <a:spcPts val="859"/>
              </a:spcBef>
              <a:buSzPct val="63157"/>
              <a:buFont typeface="MS UI Gothic"/>
              <a:buChar char="■"/>
              <a:tabLst>
                <a:tab pos="463372" algn="l"/>
              </a:tabLst>
            </a:pP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Create screen balance 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by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providing an equal 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weight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of screen elements, left and  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right,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top and bottom.</a:t>
            </a:r>
            <a:endParaRPr dirty="0">
              <a:latin typeface="Book Antiqua"/>
              <a:cs typeface="Book Antiqua"/>
            </a:endParaRPr>
          </a:p>
          <a:p>
            <a:pPr>
              <a:spcBef>
                <a:spcPts val="16"/>
              </a:spcBef>
            </a:pPr>
            <a:endParaRPr dirty="0">
              <a:latin typeface="Times New Roman"/>
              <a:cs typeface="Times New Roman"/>
            </a:endParaRPr>
          </a:p>
          <a:p>
            <a:pPr marL="339291" marR="24713" indent="113269" algn="just">
              <a:lnSpc>
                <a:spcPct val="105300"/>
              </a:lnSpc>
            </a:pPr>
            <a:r>
              <a:rPr i="1" spc="-4" dirty="0">
                <a:solidFill>
                  <a:srgbClr val="292425"/>
                </a:solidFill>
                <a:latin typeface="Book Antiqua"/>
                <a:cs typeface="Book Antiqua"/>
              </a:rPr>
              <a:t>Balance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,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illustrated in 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Figure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, is stabilization or equilibrium, a midway center of  suspension.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The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design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elements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have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an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equal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weight,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left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to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right,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top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to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bottom.</a:t>
            </a:r>
            <a:r>
              <a:rPr spc="-32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The  opposite of balance is </a:t>
            </a:r>
            <a:r>
              <a:rPr spc="-4" dirty="0">
                <a:solidFill>
                  <a:srgbClr val="292425"/>
                </a:solidFill>
                <a:latin typeface="Book Antiqua"/>
                <a:cs typeface="Book Antiqua"/>
              </a:rPr>
              <a:t>instability; the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design elements seemingly ready to topple</a:t>
            </a:r>
            <a:r>
              <a:rPr spc="85" dirty="0">
                <a:solidFill>
                  <a:srgbClr val="292425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92425"/>
                </a:solidFill>
                <a:latin typeface="Book Antiqua"/>
                <a:cs typeface="Book Antiqua"/>
              </a:rPr>
              <a:t>over.</a:t>
            </a:r>
            <a:endParaRPr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5514" y="6240364"/>
            <a:ext cx="1504950" cy="110297"/>
          </a:xfrm>
          <a:prstGeom prst="rect">
            <a:avLst/>
          </a:prstGeom>
        </p:spPr>
        <p:txBody>
          <a:bodyPr vert="horz" wrap="square" lIns="0" tIns="10297" rIns="0" bIns="0" rtlCol="0">
            <a:spAutoFit/>
          </a:bodyPr>
          <a:lstStyle/>
          <a:p>
            <a:pPr marL="10297">
              <a:spcBef>
                <a:spcPts val="81"/>
              </a:spcBef>
            </a:pPr>
            <a:r>
              <a:rPr sz="649" b="1" spc="4" dirty="0">
                <a:solidFill>
                  <a:srgbClr val="292425"/>
                </a:solidFill>
                <a:latin typeface="Cambria"/>
                <a:cs typeface="Cambria"/>
              </a:rPr>
              <a:t>Figure </a:t>
            </a:r>
            <a:r>
              <a:rPr lang="en-IN" sz="649" spc="28" dirty="0">
                <a:solidFill>
                  <a:srgbClr val="292425"/>
                </a:solidFill>
                <a:latin typeface="Calibri"/>
                <a:cs typeface="Calibri"/>
              </a:rPr>
              <a:t>Balance</a:t>
            </a:r>
            <a:r>
              <a:rPr sz="649" spc="28" dirty="0">
                <a:solidFill>
                  <a:srgbClr val="292425"/>
                </a:solidFill>
                <a:latin typeface="Calibri"/>
                <a:cs typeface="Calibri"/>
              </a:rPr>
              <a:t> </a:t>
            </a:r>
            <a:r>
              <a:rPr sz="649" spc="24" dirty="0">
                <a:solidFill>
                  <a:srgbClr val="292425"/>
                </a:solidFill>
                <a:latin typeface="Calibri"/>
                <a:cs typeface="Calibri"/>
              </a:rPr>
              <a:t>(versus</a:t>
            </a:r>
            <a:r>
              <a:rPr sz="649" spc="105" dirty="0">
                <a:solidFill>
                  <a:srgbClr val="292425"/>
                </a:solidFill>
                <a:latin typeface="Calibri"/>
                <a:cs typeface="Calibri"/>
              </a:rPr>
              <a:t> </a:t>
            </a:r>
            <a:r>
              <a:rPr sz="649" spc="12" dirty="0">
                <a:solidFill>
                  <a:srgbClr val="292425"/>
                </a:solidFill>
                <a:latin typeface="Calibri"/>
                <a:cs typeface="Calibri"/>
              </a:rPr>
              <a:t>instability).</a:t>
            </a:r>
            <a:endParaRPr sz="649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648" y="3150262"/>
            <a:ext cx="6984776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9"/>
          </a:p>
        </p:txBody>
      </p:sp>
      <p:sp>
        <p:nvSpPr>
          <p:cNvPr id="7" name="object 7"/>
          <p:cNvSpPr txBox="1"/>
          <p:nvPr/>
        </p:nvSpPr>
        <p:spPr>
          <a:xfrm>
            <a:off x="3944585" y="4687473"/>
            <a:ext cx="412922" cy="109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782" rIns="0" bIns="0" rtlCol="0">
            <a:spAutoFit/>
          </a:bodyPr>
          <a:lstStyle/>
          <a:p>
            <a:pPr marL="81862">
              <a:spcBef>
                <a:spcPts val="77"/>
              </a:spcBef>
            </a:pPr>
            <a:r>
              <a:rPr sz="649" spc="28" dirty="0">
                <a:solidFill>
                  <a:srgbClr val="292425"/>
                </a:solidFill>
                <a:latin typeface="Calibri"/>
                <a:cs typeface="Calibri"/>
              </a:rPr>
              <a:t>Balance</a:t>
            </a:r>
            <a:endParaRPr sz="649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382" y="6020747"/>
            <a:ext cx="518469" cy="9893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7823">
              <a:lnSpc>
                <a:spcPts val="754"/>
              </a:lnSpc>
            </a:pPr>
            <a:r>
              <a:rPr sz="649" spc="12" dirty="0">
                <a:solidFill>
                  <a:srgbClr val="292425"/>
                </a:solidFill>
                <a:latin typeface="Calibri"/>
                <a:cs typeface="Calibri"/>
              </a:rPr>
              <a:t>Instability</a:t>
            </a:r>
            <a:endParaRPr sz="64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1496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UI Gothic</vt:lpstr>
      <vt:lpstr>Arial</vt:lpstr>
      <vt:lpstr>Book Antiqua</vt:lpstr>
      <vt:lpstr>Calibri</vt:lpstr>
      <vt:lpstr>Cambria</vt:lpstr>
      <vt:lpstr>Times New Roman</vt:lpstr>
      <vt:lpstr>Office Theme</vt:lpstr>
      <vt:lpstr> Chapter 4  </vt:lpstr>
      <vt:lpstr>Design Goals</vt:lpstr>
      <vt:lpstr>Screen Meaning and Purpose</vt:lpstr>
      <vt:lpstr>Organizing Screen Elements Clearly and Meaningfully</vt:lpstr>
      <vt:lpstr>PowerPoint Presentation</vt:lpstr>
      <vt:lpstr>Ordering of Screen Data and Content</vt:lpstr>
      <vt:lpstr>Screen Navigation and Flow</vt:lpstr>
      <vt:lpstr>Visually Pleasing 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4  </dc:title>
  <dc:creator>sakec</dc:creator>
  <cp:lastModifiedBy>krupa chotai</cp:lastModifiedBy>
  <cp:revision>25</cp:revision>
  <dcterms:created xsi:type="dcterms:W3CDTF">2020-03-03T10:19:40Z</dcterms:created>
  <dcterms:modified xsi:type="dcterms:W3CDTF">2020-03-17T10:31:58Z</dcterms:modified>
</cp:coreProperties>
</file>