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23"/>
  </p:notesMasterIdLst>
  <p:handoutMasterIdLst>
    <p:handoutMasterId r:id="rId24"/>
  </p:handout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3FDD4B-FF61-4FFF-87AA-AAFADDA9C2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45D5EBA-EE44-4F7B-8BC7-03D9AE27B2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D783A4-754E-466D-8D35-2169D4B53C5C}" type="datetimeFigureOut">
              <a:rPr lang="en-IN" smtClean="0"/>
              <a:t>20-03-2020</a:t>
            </a:fld>
            <a:endParaRPr lang="en-IN"/>
          </a:p>
        </p:txBody>
      </p:sp>
      <p:sp>
        <p:nvSpPr>
          <p:cNvPr id="4" name="Footer Placeholder 3">
            <a:extLst>
              <a:ext uri="{FF2B5EF4-FFF2-40B4-BE49-F238E27FC236}">
                <a16:creationId xmlns:a16="http://schemas.microsoft.com/office/drawing/2014/main" id="{CEED0624-0051-44E8-AFA5-D8E45C7CDA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31D52B7-FFE8-47D3-8A80-D69AA60336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0285CD-0F6B-48AF-811D-9008D78E6D2F}" type="slidenum">
              <a:rPr lang="en-IN" smtClean="0"/>
              <a:t>‹#›</a:t>
            </a:fld>
            <a:endParaRPr lang="en-IN"/>
          </a:p>
        </p:txBody>
      </p:sp>
    </p:spTree>
    <p:extLst>
      <p:ext uri="{BB962C8B-B14F-4D97-AF65-F5344CB8AC3E}">
        <p14:creationId xmlns:p14="http://schemas.microsoft.com/office/powerpoint/2010/main" val="286316285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DF341-88DB-47F1-95D7-CD0EF55F4FDF}" type="datetimeFigureOut">
              <a:rPr lang="en-IN" smtClean="0"/>
              <a:t>20-03-2020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80065-EDAC-4A30-BFD3-9911523333DF}" type="slidenum">
              <a:rPr lang="en-IN" smtClean="0"/>
              <a:t>‹#›</a:t>
            </a:fld>
            <a:endParaRPr lang="en-IN"/>
          </a:p>
        </p:txBody>
      </p:sp>
    </p:spTree>
    <p:extLst>
      <p:ext uri="{BB962C8B-B14F-4D97-AF65-F5344CB8AC3E}">
        <p14:creationId xmlns:p14="http://schemas.microsoft.com/office/powerpoint/2010/main" val="334945412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CBD50-2E5F-4954-8AAF-C9E7D5E3270B}"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110228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14713-DDA7-4652-83AF-11C8450B9057}"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131436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E1C44-74EB-4319-AF4A-86D249F6F143}"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8304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EFDFA-9E67-468F-AD5E-401B13C0EE1A}"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69351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B2220-43AA-498E-9501-1096C570A3F4}"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445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47363-7865-4661-9629-4772B7A0C961}"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2842823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8430F-E68F-4492-96A5-6D5F927015DC}"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410217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B4621-4138-4B67-9017-C7B4ED65C90E}"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71798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10617-5A25-465F-8E45-50A6DFB0A2E6}"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44251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27F58-DC1B-4606-9914-40627019DC92}" type="datetime1">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51336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F8F7-605F-40E8-ABED-97CAAC4F7B08}" type="datetime1">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115894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14D53D-6D20-46F0-B26C-8466C3FD014F}" type="datetime1">
              <a:rPr lang="en-IN" smtClean="0"/>
              <a:t>20-03-2020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356804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9DF76-C4A3-40EA-884B-A9DD8DB4FCB6}" type="datetime1">
              <a:rPr lang="en-IN" smtClean="0"/>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138300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03F3C-EF09-451A-ACFB-DE18284CA445}" type="datetime1">
              <a:rPr lang="en-IN" smtClean="0"/>
              <a:t>20-03-2020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65324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E99E0-3184-4218-BFC9-2ED76E79290D}" type="datetime1">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113291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F718E-882B-4FB9-A720-2791C8152DA0}" type="datetime1">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4321D-6C18-4AC9-9CF1-5993A16C4974}" type="slidenum">
              <a:rPr lang="en-IN" smtClean="0"/>
              <a:t>‹#›</a:t>
            </a:fld>
            <a:endParaRPr lang="en-IN"/>
          </a:p>
        </p:txBody>
      </p:sp>
    </p:spTree>
    <p:extLst>
      <p:ext uri="{BB962C8B-B14F-4D97-AF65-F5344CB8AC3E}">
        <p14:creationId xmlns:p14="http://schemas.microsoft.com/office/powerpoint/2010/main" val="154267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80300A-1399-4BA3-879F-D185EEF48623}" type="datetime1">
              <a:rPr lang="en-IN" smtClean="0"/>
              <a:t>20-03-2020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A4321D-6C18-4AC9-9CF1-5993A16C4974}" type="slidenum">
              <a:rPr lang="en-IN" smtClean="0"/>
              <a:t>‹#›</a:t>
            </a:fld>
            <a:endParaRPr lang="en-IN"/>
          </a:p>
        </p:txBody>
      </p:sp>
    </p:spTree>
    <p:extLst>
      <p:ext uri="{BB962C8B-B14F-4D97-AF65-F5344CB8AC3E}">
        <p14:creationId xmlns:p14="http://schemas.microsoft.com/office/powerpoint/2010/main" val="36666905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B814-EFFE-4152-8489-2425D26F8074}"/>
              </a:ext>
            </a:extLst>
          </p:cNvPr>
          <p:cNvSpPr>
            <a:spLocks noGrp="1"/>
          </p:cNvSpPr>
          <p:nvPr>
            <p:ph type="title"/>
          </p:nvPr>
        </p:nvSpPr>
        <p:spPr>
          <a:xfrm>
            <a:off x="677333" y="2054087"/>
            <a:ext cx="9155779" cy="2279374"/>
          </a:xfrm>
        </p:spPr>
        <p:txBody>
          <a:bodyPr>
            <a:normAutofit fontScale="90000"/>
          </a:bodyPr>
          <a:lstStyle/>
          <a:p>
            <a:pPr algn="ctr"/>
            <a:r>
              <a:rPr lang="en-IN" sz="4400" dirty="0"/>
              <a:t>Window Management and Operations</a:t>
            </a:r>
            <a:br>
              <a:rPr lang="en-IN" dirty="0"/>
            </a:br>
            <a:br>
              <a:rPr lang="en-IN" dirty="0"/>
            </a:br>
            <a:br>
              <a:rPr lang="en-IN" dirty="0"/>
            </a:br>
            <a:br>
              <a:rPr lang="en-IN" dirty="0"/>
            </a:br>
            <a:endParaRPr lang="en-IN" sz="1600" dirty="0"/>
          </a:p>
        </p:txBody>
      </p:sp>
      <p:sp>
        <p:nvSpPr>
          <p:cNvPr id="4" name="TextBox 3">
            <a:extLst>
              <a:ext uri="{FF2B5EF4-FFF2-40B4-BE49-F238E27FC236}">
                <a16:creationId xmlns:a16="http://schemas.microsoft.com/office/drawing/2014/main" id="{CF3D2675-E20D-46E1-BCBE-F049C8133497}"/>
              </a:ext>
            </a:extLst>
          </p:cNvPr>
          <p:cNvSpPr txBox="1"/>
          <p:nvPr/>
        </p:nvSpPr>
        <p:spPr>
          <a:xfrm>
            <a:off x="531559" y="3429000"/>
            <a:ext cx="10083432" cy="707886"/>
          </a:xfrm>
          <a:prstGeom prst="rect">
            <a:avLst/>
          </a:prstGeom>
          <a:noFill/>
        </p:spPr>
        <p:txBody>
          <a:bodyPr wrap="square" rtlCol="0">
            <a:spAutoFit/>
          </a:bodyPr>
          <a:lstStyle/>
          <a:p>
            <a:r>
              <a:rPr lang="en-IN" sz="2000" dirty="0">
                <a:solidFill>
                  <a:schemeClr val="accent1"/>
                </a:solidFill>
              </a:rPr>
              <a:t>Learning Objective:</a:t>
            </a:r>
          </a:p>
          <a:p>
            <a:r>
              <a:rPr lang="en-IN" sz="2000" dirty="0">
                <a:solidFill>
                  <a:schemeClr val="accent1"/>
                </a:solidFill>
              </a:rPr>
              <a:t>To understand Window Management schemes and guidelines of Window Operations</a:t>
            </a:r>
          </a:p>
        </p:txBody>
      </p:sp>
      <p:sp>
        <p:nvSpPr>
          <p:cNvPr id="3" name="TextBox 2">
            <a:extLst>
              <a:ext uri="{FF2B5EF4-FFF2-40B4-BE49-F238E27FC236}">
                <a16:creationId xmlns:a16="http://schemas.microsoft.com/office/drawing/2014/main" id="{CD3673E8-B6CB-42DA-BFF0-DDEDBE43F971}"/>
              </a:ext>
            </a:extLst>
          </p:cNvPr>
          <p:cNvSpPr txBox="1"/>
          <p:nvPr/>
        </p:nvSpPr>
        <p:spPr>
          <a:xfrm>
            <a:off x="677333" y="516835"/>
            <a:ext cx="3026791" cy="646331"/>
          </a:xfrm>
          <a:prstGeom prst="rect">
            <a:avLst/>
          </a:prstGeom>
          <a:noFill/>
        </p:spPr>
        <p:txBody>
          <a:bodyPr wrap="none" rtlCol="0">
            <a:spAutoFit/>
          </a:bodyPr>
          <a:lstStyle/>
          <a:p>
            <a:r>
              <a:rPr lang="en-IN" dirty="0"/>
              <a:t>Human Machine Interaction</a:t>
            </a:r>
          </a:p>
          <a:p>
            <a:r>
              <a:rPr lang="en-IN" dirty="0"/>
              <a:t>B.E Sem VIII</a:t>
            </a:r>
          </a:p>
        </p:txBody>
      </p:sp>
      <p:sp>
        <p:nvSpPr>
          <p:cNvPr id="9" name="TextBox 8">
            <a:extLst>
              <a:ext uri="{FF2B5EF4-FFF2-40B4-BE49-F238E27FC236}">
                <a16:creationId xmlns:a16="http://schemas.microsoft.com/office/drawing/2014/main" id="{87C613FC-0BBB-45ED-8836-F312E613EF8F}"/>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388844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D84B-044E-49E7-9D84-9F779DB668F1}"/>
              </a:ext>
            </a:extLst>
          </p:cNvPr>
          <p:cNvSpPr>
            <a:spLocks noGrp="1"/>
          </p:cNvSpPr>
          <p:nvPr>
            <p:ph type="title"/>
          </p:nvPr>
        </p:nvSpPr>
        <p:spPr>
          <a:xfrm>
            <a:off x="677334" y="609600"/>
            <a:ext cx="8596668" cy="861391"/>
          </a:xfrm>
        </p:spPr>
        <p:txBody>
          <a:bodyPr>
            <a:normAutofit/>
          </a:bodyPr>
          <a:lstStyle/>
          <a:p>
            <a:pPr algn="ctr"/>
            <a:r>
              <a:rPr lang="en-IN" sz="4400" b="1" dirty="0">
                <a:latin typeface="Calibri" panose="020F0502020204030204" pitchFamily="34" charset="0"/>
                <a:cs typeface="Calibri" panose="020F0502020204030204" pitchFamily="34" charset="0"/>
              </a:rPr>
              <a:t>Organizing Window Functions</a:t>
            </a:r>
          </a:p>
        </p:txBody>
      </p:sp>
      <p:sp>
        <p:nvSpPr>
          <p:cNvPr id="3" name="Content Placeholder 2">
            <a:extLst>
              <a:ext uri="{FF2B5EF4-FFF2-40B4-BE49-F238E27FC236}">
                <a16:creationId xmlns:a16="http://schemas.microsoft.com/office/drawing/2014/main" id="{8367B55E-D51A-46A1-9470-AC68C1412F8F}"/>
              </a:ext>
            </a:extLst>
          </p:cNvPr>
          <p:cNvSpPr>
            <a:spLocks noGrp="1"/>
          </p:cNvSpPr>
          <p:nvPr>
            <p:ph idx="1"/>
          </p:nvPr>
        </p:nvSpPr>
        <p:spPr>
          <a:xfrm>
            <a:off x="677334" y="1378227"/>
            <a:ext cx="8596668" cy="4663136"/>
          </a:xfrm>
        </p:spPr>
        <p:txBody>
          <a:bodyPr/>
          <a:lstStyle/>
          <a:p>
            <a:pPr algn="just"/>
            <a:r>
              <a:rPr lang="en-IN" dirty="0">
                <a:latin typeface="Calibri" panose="020F0502020204030204" pitchFamily="34" charset="0"/>
                <a:cs typeface="Calibri" panose="020F0502020204030204" pitchFamily="34" charset="0"/>
              </a:rPr>
              <a:t> Organize windows to support user tasks.</a:t>
            </a:r>
          </a:p>
          <a:p>
            <a:pPr algn="just"/>
            <a:r>
              <a:rPr lang="en-IN" dirty="0">
                <a:latin typeface="Calibri" panose="020F0502020204030204" pitchFamily="34" charset="0"/>
                <a:cs typeface="Calibri" panose="020F0502020204030204" pitchFamily="34" charset="0"/>
              </a:rPr>
              <a:t>Use primary windows to: </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 Begin an interaction and provide a top-level context for dependent windows.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Perform a major interaction. </a:t>
            </a:r>
          </a:p>
          <a:p>
            <a:pPr algn="just"/>
            <a:r>
              <a:rPr lang="en-IN" dirty="0">
                <a:latin typeface="Calibri" panose="020F0502020204030204" pitchFamily="34" charset="0"/>
                <a:cs typeface="Calibri" panose="020F0502020204030204" pitchFamily="34" charset="0"/>
              </a:rPr>
              <a:t> Use secondary windows to:</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Extend the interaction.</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Obtain or display supplemental information related to the primary window. </a:t>
            </a:r>
          </a:p>
          <a:p>
            <a:pPr algn="just"/>
            <a:r>
              <a:rPr lang="en-IN" dirty="0">
                <a:latin typeface="Calibri" panose="020F0502020204030204" pitchFamily="34" charset="0"/>
                <a:cs typeface="Calibri" panose="020F0502020204030204" pitchFamily="34" charset="0"/>
              </a:rPr>
              <a:t> Use dialog boxes for:</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Infrequently used or needed information. </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“Nice-to-know” information.</a:t>
            </a:r>
          </a:p>
          <a:p>
            <a:pPr algn="just"/>
            <a:r>
              <a:rPr lang="en-IN" sz="2200" dirty="0">
                <a:solidFill>
                  <a:srgbClr val="FF0000"/>
                </a:solidFill>
                <a:latin typeface="Calibri" panose="020F0502020204030204" pitchFamily="34" charset="0"/>
                <a:cs typeface="Calibri" panose="020F0502020204030204" pitchFamily="34" charset="0"/>
              </a:rPr>
              <a:t>Minimize the number of windows needed to accomplish an objective.</a:t>
            </a:r>
          </a:p>
        </p:txBody>
      </p:sp>
      <p:sp>
        <p:nvSpPr>
          <p:cNvPr id="6" name="TextBox 5">
            <a:extLst>
              <a:ext uri="{FF2B5EF4-FFF2-40B4-BE49-F238E27FC236}">
                <a16:creationId xmlns:a16="http://schemas.microsoft.com/office/drawing/2014/main" id="{AAD76D6F-7FED-4538-8941-1551FBB23EFC}"/>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80505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78F3-A4E7-4F46-8C1D-4C7F02ECF834}"/>
              </a:ext>
            </a:extLst>
          </p:cNvPr>
          <p:cNvSpPr>
            <a:spLocks noGrp="1"/>
          </p:cNvSpPr>
          <p:nvPr>
            <p:ph type="title"/>
          </p:nvPr>
        </p:nvSpPr>
        <p:spPr>
          <a:xfrm>
            <a:off x="677334" y="357809"/>
            <a:ext cx="8596668" cy="742121"/>
          </a:xfrm>
        </p:spPr>
        <p:txBody>
          <a:bodyPr>
            <a:normAutofit fontScale="90000"/>
          </a:bodyPr>
          <a:lstStyle/>
          <a:p>
            <a:pPr algn="ctr"/>
            <a:r>
              <a:rPr lang="en-IN" sz="4900" b="1" dirty="0"/>
              <a:t>Window Operations</a:t>
            </a:r>
            <a:br>
              <a:rPr lang="en-IN" dirty="0"/>
            </a:br>
            <a:endParaRPr lang="en-IN" dirty="0"/>
          </a:p>
        </p:txBody>
      </p:sp>
      <p:sp>
        <p:nvSpPr>
          <p:cNvPr id="3" name="Content Placeholder 2">
            <a:extLst>
              <a:ext uri="{FF2B5EF4-FFF2-40B4-BE49-F238E27FC236}">
                <a16:creationId xmlns:a16="http://schemas.microsoft.com/office/drawing/2014/main" id="{4854F50E-3066-4081-8C54-997AABA38837}"/>
              </a:ext>
            </a:extLst>
          </p:cNvPr>
          <p:cNvSpPr>
            <a:spLocks noGrp="1"/>
          </p:cNvSpPr>
          <p:nvPr>
            <p:ph idx="1"/>
          </p:nvPr>
        </p:nvSpPr>
        <p:spPr>
          <a:xfrm>
            <a:off x="677334" y="1099931"/>
            <a:ext cx="8596668" cy="4941432"/>
          </a:xfrm>
        </p:spPr>
        <p:txBody>
          <a:bodyPr/>
          <a:lstStyle/>
          <a:p>
            <a:pPr algn="just"/>
            <a:r>
              <a:rPr lang="en-IN" sz="2000" b="1" dirty="0">
                <a:solidFill>
                  <a:srgbClr val="00B0F0"/>
                </a:solidFill>
                <a:latin typeface="Calibri" panose="020F0502020204030204" pitchFamily="34" charset="0"/>
                <a:cs typeface="Calibri" panose="020F0502020204030204" pitchFamily="34" charset="0"/>
              </a:rPr>
              <a:t>Active Window</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A window should be made active with as few steps as possible.  </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Visually differentiate the active window from other windows.</a:t>
            </a:r>
          </a:p>
          <a:p>
            <a:pPr marL="0" indent="0" algn="just">
              <a:buNone/>
            </a:pPr>
            <a:endParaRPr lang="en-IN" dirty="0">
              <a:latin typeface="Calibri" panose="020F0502020204030204" pitchFamily="34" charset="0"/>
              <a:cs typeface="Calibri" panose="020F0502020204030204" pitchFamily="34" charset="0"/>
            </a:endParaRPr>
          </a:p>
          <a:p>
            <a:pPr algn="just"/>
            <a:r>
              <a:rPr lang="en-IN" sz="2000" b="1" dirty="0">
                <a:solidFill>
                  <a:srgbClr val="00B0F0"/>
                </a:solidFill>
                <a:latin typeface="Calibri" panose="020F0502020204030204" pitchFamily="34" charset="0"/>
                <a:cs typeface="Calibri" panose="020F0502020204030204" pitchFamily="34" charset="0"/>
              </a:rPr>
              <a:t>General Guidelines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 Design easy to use and learn windowing operations.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Direct manipulation seems to be a faster and more intuitive interaction style than indirect manipulation for many windowing operations. </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Minimize the number of window operations necessary to achieve a desired effect.</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Make navigating between windows particularly easy and efficient to do.</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Make the setting up of windows particularly easy to remember.</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In overlapping systems, provide powerful commands for arranging windows on the screen in user-tailorable configurations.</a:t>
            </a:r>
          </a:p>
          <a:p>
            <a:pPr lvl="1" algn="just">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1AB7542-90DF-4A52-86E9-C2E001279C85}"/>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81822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lnSpcReduction="10000"/>
          </a:bodyPr>
          <a:lstStyle/>
          <a:p>
            <a:pPr algn="just"/>
            <a:r>
              <a:rPr lang="en-IN" sz="2400" b="1" dirty="0">
                <a:solidFill>
                  <a:srgbClr val="00B0F0"/>
                </a:solidFill>
                <a:latin typeface="Calibri" panose="020F0502020204030204" pitchFamily="34" charset="0"/>
                <a:cs typeface="Calibri" panose="020F0502020204030204" pitchFamily="34" charset="0"/>
              </a:rPr>
              <a:t>Opening a Window</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 Provide an iconic representation or textual list of available windows.</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When opening a window: </a:t>
            </a:r>
          </a:p>
          <a:p>
            <a:pPr lvl="2" algn="just">
              <a:buSzPct val="100000"/>
              <a:buFont typeface="Wingdings" panose="05000000000000000000" pitchFamily="2" charset="2"/>
              <a:buChar char="§"/>
            </a:pPr>
            <a:r>
              <a:rPr lang="en-IN" sz="1600" dirty="0">
                <a:latin typeface="Calibri" panose="020F0502020204030204" pitchFamily="34" charset="0"/>
                <a:cs typeface="Calibri" panose="020F0502020204030204" pitchFamily="34" charset="0"/>
              </a:rPr>
              <a:t>Position the opening window in the most forward plane of the screen.</a:t>
            </a:r>
          </a:p>
          <a:p>
            <a:pPr lvl="2" algn="just">
              <a:buSzPct val="100000"/>
              <a:buFont typeface="Wingdings" panose="05000000000000000000" pitchFamily="2" charset="2"/>
              <a:buChar char="§"/>
            </a:pPr>
            <a:r>
              <a:rPr lang="en-IN" sz="1600" dirty="0">
                <a:latin typeface="Calibri" panose="020F0502020204030204" pitchFamily="34" charset="0"/>
                <a:cs typeface="Calibri" panose="020F0502020204030204" pitchFamily="34" charset="0"/>
              </a:rPr>
              <a:t>Adapt the window to the size and shape of the monitor on which it will be presented.</a:t>
            </a:r>
          </a:p>
          <a:p>
            <a:pPr lvl="2" algn="just">
              <a:buSzPct val="100000"/>
              <a:buFont typeface="Wingdings" panose="05000000000000000000" pitchFamily="2" charset="2"/>
              <a:buChar char="§"/>
            </a:pPr>
            <a:r>
              <a:rPr lang="en-IN" sz="1600" dirty="0">
                <a:latin typeface="Calibri" panose="020F0502020204030204" pitchFamily="34" charset="0"/>
                <a:cs typeface="Calibri" panose="020F0502020204030204" pitchFamily="34" charset="0"/>
              </a:rPr>
              <a:t>Designate it as the active window.</a:t>
            </a:r>
          </a:p>
          <a:p>
            <a:pPr lvl="2" algn="just">
              <a:buSzPct val="100000"/>
              <a:buFont typeface="Wingdings" panose="05000000000000000000" pitchFamily="2" charset="2"/>
              <a:buChar char="§"/>
            </a:pPr>
            <a:r>
              <a:rPr lang="en-IN" sz="1600" dirty="0">
                <a:latin typeface="Calibri" panose="020F0502020204030204" pitchFamily="34" charset="0"/>
                <a:cs typeface="Calibri" panose="020F0502020204030204" pitchFamily="34" charset="0"/>
              </a:rPr>
              <a:t>Set it off against a neutral background.</a:t>
            </a:r>
          </a:p>
          <a:p>
            <a:pPr lvl="2" algn="just">
              <a:buSzPct val="100000"/>
              <a:buFont typeface="Wingdings" panose="05000000000000000000" pitchFamily="2" charset="2"/>
              <a:buChar char="§"/>
            </a:pPr>
            <a:r>
              <a:rPr lang="en-IN" sz="1600" dirty="0">
                <a:latin typeface="Calibri" panose="020F0502020204030204" pitchFamily="34" charset="0"/>
                <a:cs typeface="Calibri" panose="020F0502020204030204" pitchFamily="34" charset="0"/>
              </a:rPr>
              <a:t>Ensure that its title bar is visible. </a:t>
            </a:r>
          </a:p>
          <a:p>
            <a:pPr lvl="1" algn="just">
              <a:buSzPct val="100000"/>
              <a:buFont typeface="Wingdings" panose="05000000000000000000" pitchFamily="2" charset="2"/>
              <a:buChar char="v"/>
            </a:pPr>
            <a:r>
              <a:rPr lang="en-IN" sz="1800" dirty="0">
                <a:latin typeface="Calibri" panose="020F0502020204030204" pitchFamily="34" charset="0"/>
                <a:cs typeface="Calibri" panose="020F0502020204030204" pitchFamily="34" charset="0"/>
              </a:rPr>
              <a:t>When a primary window is opened or restored, position it on top.</a:t>
            </a:r>
          </a:p>
          <a:p>
            <a:pPr lvl="1" algn="just">
              <a:buSzPct val="100000"/>
              <a:buFont typeface="Wingdings" panose="05000000000000000000" pitchFamily="2" charset="2"/>
              <a:buChar char="v"/>
            </a:pPr>
            <a:r>
              <a:rPr lang="en-IN" sz="1800" dirty="0">
                <a:latin typeface="Calibri" panose="020F0502020204030204" pitchFamily="34" charset="0"/>
                <a:cs typeface="Calibri" panose="020F0502020204030204" pitchFamily="34" charset="0"/>
              </a:rPr>
              <a:t>When a dependent secondary window is opened, position it on top of its associated primary window</a:t>
            </a:r>
          </a:p>
          <a:p>
            <a:pPr lvl="1" algn="just">
              <a:buSzPct val="100000"/>
              <a:buFont typeface="Wingdings" panose="05000000000000000000" pitchFamily="2" charset="2"/>
              <a:buChar char="v"/>
            </a:pPr>
            <a:r>
              <a:rPr lang="en-IN" sz="1800" dirty="0">
                <a:latin typeface="Calibri" panose="020F0502020204030204" pitchFamily="34" charset="0"/>
                <a:cs typeface="Calibri" panose="020F0502020204030204" pitchFamily="34" charset="0"/>
              </a:rPr>
              <a:t>When a dependent secondary window is activated, its primary window and related peer windows should also be positioned at the top. </a:t>
            </a:r>
          </a:p>
          <a:p>
            <a:pPr lvl="1" algn="just">
              <a:buSzPct val="100000"/>
              <a:buFont typeface="Wingdings" panose="05000000000000000000" pitchFamily="2" charset="2"/>
              <a:buChar char="v"/>
            </a:pPr>
            <a:r>
              <a:rPr lang="en-IN" sz="1800" dirty="0">
                <a:latin typeface="Calibri" panose="020F0502020204030204" pitchFamily="34" charset="0"/>
                <a:cs typeface="Calibri" panose="020F0502020204030204" pitchFamily="34" charset="0"/>
              </a:rPr>
              <a:t> Display a window in the same state as when it was last accessed.</a:t>
            </a:r>
          </a:p>
          <a:p>
            <a:pPr lvl="1" algn="just">
              <a:buSzPct val="100000"/>
              <a:buFont typeface="Wingdings" panose="05000000000000000000" pitchFamily="2" charset="2"/>
              <a:buChar char="v"/>
            </a:pPr>
            <a:r>
              <a:rPr lang="en-IN" sz="1800" dirty="0">
                <a:latin typeface="Calibri" panose="020F0502020204030204" pitchFamily="34" charset="0"/>
                <a:cs typeface="Calibri" panose="020F0502020204030204" pitchFamily="34" charset="0"/>
              </a:rPr>
              <a:t>With tiled windows, provide an easy way to resize and move newly opened windows.</a:t>
            </a:r>
          </a:p>
          <a:p>
            <a:pPr lvl="1" algn="just">
              <a:buSzPct val="100000"/>
              <a:buFont typeface="Wingdings" panose="05000000000000000000" pitchFamily="2" charset="2"/>
              <a:buChar char="v"/>
            </a:pPr>
            <a:endParaRPr lang="en-IN"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B2F2E57-3627-461B-952A-A4E4A76E5021}"/>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119890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800" b="1" dirty="0">
                <a:solidFill>
                  <a:srgbClr val="00B0F0"/>
                </a:solidFill>
                <a:latin typeface="Calibri" panose="020F0502020204030204" pitchFamily="34" charset="0"/>
                <a:cs typeface="Calibri" panose="020F0502020204030204" pitchFamily="34" charset="0"/>
              </a:rPr>
              <a:t>Sizing Windows</a:t>
            </a:r>
          </a:p>
          <a:p>
            <a:pPr lvl="1" algn="just">
              <a:buFont typeface="Wingdings" panose="05000000000000000000" pitchFamily="2" charset="2"/>
              <a:buChar char="v"/>
            </a:pPr>
            <a:r>
              <a:rPr lang="en-IN" sz="2000" dirty="0">
                <a:latin typeface="Calibri" panose="020F0502020204030204" pitchFamily="34" charset="0"/>
                <a:cs typeface="Calibri" panose="020F0502020204030204" pitchFamily="34" charset="0"/>
              </a:rPr>
              <a:t> Provide large-enough windows to: </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 Present all relevant and expected information for the task..</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Avoid hiding important information.</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Avoid crowding or visual confusion. </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Minimize the need for scrolling. </a:t>
            </a:r>
          </a:p>
          <a:p>
            <a:pPr lvl="1" algn="just">
              <a:buFont typeface="Wingdings" panose="05000000000000000000" pitchFamily="2" charset="2"/>
              <a:buChar char="v"/>
            </a:pPr>
            <a:r>
              <a:rPr lang="en-IN" sz="2000" dirty="0">
                <a:latin typeface="Calibri" panose="020F0502020204030204" pitchFamily="34" charset="0"/>
                <a:cs typeface="Calibri" panose="020F0502020204030204" pitchFamily="34" charset="0"/>
              </a:rPr>
              <a:t> If a window is too large, determine:</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 Is all the information needed?</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Is all the information related? </a:t>
            </a:r>
            <a:endParaRPr lang="en-IN" sz="2000" dirty="0">
              <a:latin typeface="Calibri" panose="020F0502020204030204" pitchFamily="34" charset="0"/>
              <a:cs typeface="Calibri" panose="020F0502020204030204" pitchFamily="34" charset="0"/>
            </a:endParaRPr>
          </a:p>
          <a:p>
            <a:pPr lvl="1" algn="just">
              <a:buFont typeface="Wingdings" panose="05000000000000000000" pitchFamily="2" charset="2"/>
              <a:buChar char="v"/>
            </a:pPr>
            <a:r>
              <a:rPr lang="en-IN" sz="2000" dirty="0">
                <a:latin typeface="Calibri" panose="020F0502020204030204" pitchFamily="34" charset="0"/>
                <a:cs typeface="Calibri" panose="020F0502020204030204" pitchFamily="34" charset="0"/>
              </a:rPr>
              <a:t> Otherwise, make the window as small as possible.  </a:t>
            </a:r>
          </a:p>
          <a:p>
            <a:pPr lvl="2" algn="just">
              <a:buFont typeface="Wingdings" panose="05000000000000000000" pitchFamily="2" charset="2"/>
              <a:buChar char="§"/>
            </a:pPr>
            <a:r>
              <a:rPr lang="en-IN" sz="1800" dirty="0">
                <a:latin typeface="Calibri" panose="020F0502020204030204" pitchFamily="34" charset="0"/>
                <a:cs typeface="Calibri" panose="020F0502020204030204" pitchFamily="34" charset="0"/>
              </a:rPr>
              <a:t>Optimum window sizes: for text, about 12 lines, for alphanumeric information, about seven lines.</a:t>
            </a:r>
          </a:p>
          <a:p>
            <a:pPr marL="914400" lvl="2" indent="0" algn="just">
              <a:buNone/>
            </a:pPr>
            <a:endParaRPr lang="en-IN" sz="1800" dirty="0">
              <a:latin typeface="Calibri" panose="020F0502020204030204" pitchFamily="34" charset="0"/>
              <a:cs typeface="Calibri" panose="020F0502020204030204" pitchFamily="34" charset="0"/>
            </a:endParaRPr>
          </a:p>
          <a:p>
            <a:pPr lvl="2" algn="just">
              <a:buFont typeface="Wingdings" panose="05000000000000000000" pitchFamily="2" charset="2"/>
              <a:buChar char="§"/>
            </a:pPr>
            <a:endParaRPr lang="en-IN"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E7D02E4-755F-46B5-8E08-070A53817C8E}"/>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252528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816638"/>
            <a:ext cx="8596668" cy="6041361"/>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Window Placement</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 In placing a window on the display, consider: </a:t>
            </a:r>
          </a:p>
          <a:p>
            <a:pPr lvl="2" algn="just">
              <a:buFont typeface="Wingdings" panose="05000000000000000000" pitchFamily="2" charset="2"/>
              <a:buChar char="§"/>
            </a:pPr>
            <a:r>
              <a:rPr lang="en-IN" dirty="0">
                <a:solidFill>
                  <a:schemeClr val="tx1"/>
                </a:solidFill>
                <a:latin typeface="Calibri" panose="020F0502020204030204" pitchFamily="34" charset="0"/>
                <a:cs typeface="Calibri" panose="020F0502020204030204" pitchFamily="34" charset="0"/>
              </a:rPr>
              <a:t> The use of the window. </a:t>
            </a:r>
          </a:p>
          <a:p>
            <a:pPr lvl="2" algn="just">
              <a:buFont typeface="Wingdings" panose="05000000000000000000" pitchFamily="2" charset="2"/>
              <a:buChar char="§"/>
            </a:pPr>
            <a:r>
              <a:rPr lang="en-IN" dirty="0">
                <a:solidFill>
                  <a:schemeClr val="tx1"/>
                </a:solidFill>
                <a:latin typeface="Calibri" panose="020F0502020204030204" pitchFamily="34" charset="0"/>
                <a:cs typeface="Calibri" panose="020F0502020204030204" pitchFamily="34" charset="0"/>
              </a:rPr>
              <a:t> The overall display dimensions. </a:t>
            </a:r>
          </a:p>
          <a:p>
            <a:pPr lvl="2" algn="just">
              <a:buFont typeface="Wingdings" panose="05000000000000000000" pitchFamily="2" charset="2"/>
              <a:buChar char="§"/>
            </a:pPr>
            <a:r>
              <a:rPr lang="en-IN" dirty="0">
                <a:solidFill>
                  <a:schemeClr val="tx1"/>
                </a:solidFill>
                <a:latin typeface="Calibri" panose="020F0502020204030204" pitchFamily="34" charset="0"/>
                <a:cs typeface="Calibri" panose="020F0502020204030204" pitchFamily="34" charset="0"/>
              </a:rPr>
              <a:t>The reason for the window’s appearance.  </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Position the window so it is entirely visible..</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If the window is being restored, place the window where it last appeared. </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For multiple windows, give each additional window its own unique and discernible location.</a:t>
            </a:r>
          </a:p>
          <a:p>
            <a:pPr lvl="2" algn="just">
              <a:buFont typeface="Wingdings" panose="05000000000000000000" pitchFamily="2" charset="2"/>
              <a:buChar char="§"/>
            </a:pPr>
            <a:r>
              <a:rPr lang="en-IN" dirty="0">
                <a:solidFill>
                  <a:schemeClr val="tx1"/>
                </a:solidFill>
                <a:latin typeface="Calibri" panose="020F0502020204030204" pitchFamily="34" charset="0"/>
                <a:cs typeface="Calibri" panose="020F0502020204030204" pitchFamily="34" charset="0"/>
              </a:rPr>
              <a:t>A cascading presentation is recommended.</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 In a multiple-monitor configuration, display the secondary window on the same monitor as its primary window.</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If none of the above location considerations apply, then:</a:t>
            </a:r>
          </a:p>
          <a:p>
            <a:pPr lvl="2" algn="just">
              <a:buFont typeface="Wingdings" panose="05000000000000000000" pitchFamily="2" charset="2"/>
              <a:buChar char="§"/>
            </a:pPr>
            <a:r>
              <a:rPr lang="en-IN" dirty="0">
                <a:solidFill>
                  <a:schemeClr val="tx1"/>
                </a:solidFill>
                <a:latin typeface="Calibri" panose="020F0502020204030204" pitchFamily="34" charset="0"/>
                <a:cs typeface="Calibri" panose="020F0502020204030204" pitchFamily="34" charset="0"/>
              </a:rPr>
              <a:t>Horizontally centre a secondary window within its primary window just below the title bar, menu bar, and any docked toolbars. </a:t>
            </a:r>
          </a:p>
          <a:p>
            <a:pPr lvl="1" algn="just">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 Do not let the user move a window to a position where it cannot be easily repositioned. </a:t>
            </a:r>
          </a:p>
        </p:txBody>
      </p:sp>
      <p:sp>
        <p:nvSpPr>
          <p:cNvPr id="6" name="TextBox 5">
            <a:extLst>
              <a:ext uri="{FF2B5EF4-FFF2-40B4-BE49-F238E27FC236}">
                <a16:creationId xmlns:a16="http://schemas.microsoft.com/office/drawing/2014/main" id="{055227AF-F92E-4F3A-82D1-10176BEF55D0}"/>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409565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Window Separation</a:t>
            </a:r>
          </a:p>
          <a:p>
            <a:pPr lvl="1" algn="just">
              <a:buSzPct val="100000"/>
              <a:buFont typeface="Wingdings" panose="05000000000000000000" pitchFamily="2" charset="2"/>
              <a:buChar char="v"/>
            </a:pPr>
            <a:r>
              <a:rPr lang="en-IN" sz="18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Crisply, clearly, and pleasingly demarcate a window from the background of the screen on which it appears. </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Provide a surrounding solid line border for the window.</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Provide a window background that sets the window off well against the overall screen background.</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Consider incorporating a drop shadow beneath the window.</a:t>
            </a:r>
          </a:p>
          <a:p>
            <a:pPr lvl="2" algn="just">
              <a:buSzPct val="100000"/>
              <a:buFont typeface="Wingdings" panose="05000000000000000000" pitchFamily="2" charset="2"/>
              <a:buChar char="§"/>
            </a:pPr>
            <a:endParaRPr lang="en-IN" sz="1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1312424-3885-4393-9CFC-A13A600B85E3}"/>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52789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Moving a Window</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 Permit the user to change the position of all windows.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Change the pointer shape to indicate that the move selection is successful.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Move the entire window as the pointer moves. </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If it is impossible to move the entire window, move the window outline while leaving the window displayed in its original position.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Permit the moving of a window without its being active.</a:t>
            </a:r>
          </a:p>
        </p:txBody>
      </p:sp>
      <p:sp>
        <p:nvSpPr>
          <p:cNvPr id="6" name="TextBox 5">
            <a:extLst>
              <a:ext uri="{FF2B5EF4-FFF2-40B4-BE49-F238E27FC236}">
                <a16:creationId xmlns:a16="http://schemas.microsoft.com/office/drawing/2014/main" id="{B8305F7D-1008-4489-885A-E659910C027C}"/>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337300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Resizing a Window</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 Permit the user to change the size of primary windows. </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Unless the information displayed in the window is fixed or cannot be scaled to provide more information.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 Change the pointer shape to indicate that the resizing selection is successful.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The simplest operation is to anchor the upper-left corner and resize from the lower right corner. </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 Also permit resizing from any point on the window.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Show the changing window as the pointer moves.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When window size changes and content remains the same:</a:t>
            </a:r>
          </a:p>
          <a:p>
            <a:pPr lvl="2" algn="just">
              <a:buSzPct val="100000"/>
              <a:buFont typeface="Wingdings" panose="05000000000000000000" pitchFamily="2" charset="2"/>
              <a:buChar char="§"/>
            </a:pPr>
            <a:r>
              <a:rPr lang="en-IN" sz="1800" dirty="0">
                <a:latin typeface="Calibri" panose="020F0502020204030204" pitchFamily="34" charset="0"/>
                <a:cs typeface="Calibri" panose="020F0502020204030204" pitchFamily="34" charset="0"/>
              </a:rPr>
              <a:t>Change image size proportionally as window size changes. </a:t>
            </a:r>
          </a:p>
          <a:p>
            <a:pPr lvl="1" algn="just">
              <a:buSzPct val="100000"/>
              <a:buFont typeface="Wingdings" panose="05000000000000000000" pitchFamily="2" charset="2"/>
              <a:buChar char="v"/>
            </a:pPr>
            <a:r>
              <a:rPr lang="en-IN" sz="2000" dirty="0">
                <a:latin typeface="Calibri" panose="020F0502020204030204" pitchFamily="34" charset="0"/>
                <a:cs typeface="Calibri" panose="020F0502020204030204" pitchFamily="34" charset="0"/>
              </a:rPr>
              <a:t> Permit resizing a window without its being active.</a:t>
            </a:r>
          </a:p>
          <a:p>
            <a:pPr marL="457200" lvl="1" indent="0" algn="just">
              <a:buSzPct val="100000"/>
              <a:buNone/>
            </a:pPr>
            <a:endParaRPr lang="en-IN"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B7E7CEB-7231-4568-B679-29D4B8DFC636}"/>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220994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Window Shuffling</a:t>
            </a:r>
            <a:endParaRPr lang="en-IN" b="1" dirty="0">
              <a:solidFill>
                <a:srgbClr val="00B0F0"/>
              </a:solidFill>
              <a:latin typeface="Calibri" panose="020F0502020204030204" pitchFamily="34" charset="0"/>
              <a:cs typeface="Calibri" panose="020F0502020204030204" pitchFamily="34" charset="0"/>
            </a:endParaRPr>
          </a:p>
          <a:p>
            <a:pPr lvl="1" algn="just">
              <a:buFont typeface="Wingdings" panose="05000000000000000000" pitchFamily="2" charset="2"/>
              <a:buChar char="v"/>
            </a:pPr>
            <a:r>
              <a:rPr lang="en-IN" sz="1800" dirty="0">
                <a:solidFill>
                  <a:schemeClr val="tx1"/>
                </a:solidFill>
                <a:latin typeface="Calibri" panose="020F0502020204030204" pitchFamily="34" charset="0"/>
                <a:cs typeface="Calibri" panose="020F0502020204030204" pitchFamily="34" charset="0"/>
              </a:rPr>
              <a:t>Window shuffling must be easy to accomplish.</a:t>
            </a:r>
          </a:p>
          <a:p>
            <a:pPr lvl="1" algn="just">
              <a:buFont typeface="Wingdings" panose="05000000000000000000" pitchFamily="2" charset="2"/>
              <a:buChar char="v"/>
            </a:pPr>
            <a:r>
              <a:rPr lang="en-IN" sz="1800" dirty="0">
                <a:solidFill>
                  <a:schemeClr val="tx1"/>
                </a:solidFill>
                <a:latin typeface="Calibri" panose="020F0502020204030204" pitchFamily="34" charset="0"/>
                <a:cs typeface="Calibri" panose="020F0502020204030204" pitchFamily="34" charset="0"/>
              </a:rPr>
              <a:t> permit the toggling of the two most recently displayed windows</a:t>
            </a:r>
          </a:p>
          <a:p>
            <a:pPr lvl="1" algn="just">
              <a:buFont typeface="Wingdings" panose="05000000000000000000" pitchFamily="2" charset="2"/>
              <a:buChar char="v"/>
            </a:pPr>
            <a:r>
              <a:rPr lang="en-IN" sz="1800" dirty="0">
                <a:solidFill>
                  <a:schemeClr val="tx1"/>
                </a:solidFill>
                <a:latin typeface="Calibri" panose="020F0502020204030204" pitchFamily="34" charset="0"/>
                <a:cs typeface="Calibri" panose="020F0502020204030204" pitchFamily="34" charset="0"/>
              </a:rPr>
              <a:t>permit rapid window shuffling and the swapping of the front window and the second or back window.</a:t>
            </a:r>
          </a:p>
          <a:p>
            <a:pPr lvl="1" algn="just">
              <a:buFont typeface="Wingdings" panose="05000000000000000000" pitchFamily="2" charset="2"/>
              <a:buChar char="v"/>
            </a:pPr>
            <a:endParaRPr lang="en-IN" sz="1800" b="1" dirty="0">
              <a:solidFill>
                <a:srgbClr val="00B0F0"/>
              </a:solidFill>
              <a:latin typeface="Calibri" panose="020F0502020204030204" pitchFamily="34" charset="0"/>
              <a:cs typeface="Calibri" panose="020F0502020204030204" pitchFamily="34" charset="0"/>
            </a:endParaRPr>
          </a:p>
          <a:p>
            <a:pPr algn="just"/>
            <a:r>
              <a:rPr lang="en-IN" sz="2400" b="1" dirty="0">
                <a:solidFill>
                  <a:srgbClr val="00B0F0"/>
                </a:solidFill>
                <a:latin typeface="Calibri" panose="020F0502020204030204" pitchFamily="34" charset="0"/>
                <a:cs typeface="Calibri" panose="020F0502020204030204" pitchFamily="34" charset="0"/>
              </a:rPr>
              <a:t>Keyboard Control/Mouse less Operation</a:t>
            </a:r>
          </a:p>
          <a:p>
            <a:pPr lvl="1" algn="just">
              <a:buFont typeface="Wingdings" panose="05000000000000000000" pitchFamily="2" charset="2"/>
              <a:buChar char="v"/>
            </a:pPr>
            <a:r>
              <a:rPr lang="en-IN" sz="1800" dirty="0">
                <a:solidFill>
                  <a:schemeClr val="tx1"/>
                </a:solidFill>
                <a:latin typeface="Calibri" panose="020F0502020204030204" pitchFamily="34" charset="0"/>
                <a:cs typeface="Calibri" panose="020F0502020204030204" pitchFamily="34" charset="0"/>
              </a:rPr>
              <a:t> Window actions should be capable of being performed through the keyboard as well as with a mouse.</a:t>
            </a:r>
          </a:p>
          <a:p>
            <a:pPr lvl="1" algn="just">
              <a:buFont typeface="Wingdings" panose="05000000000000000000" pitchFamily="2" charset="2"/>
              <a:buChar char="v"/>
            </a:pPr>
            <a:r>
              <a:rPr lang="en-IN" sz="1800" dirty="0">
                <a:solidFill>
                  <a:schemeClr val="tx1"/>
                </a:solidFill>
                <a:latin typeface="Calibri" panose="020F0502020204030204" pitchFamily="34" charset="0"/>
                <a:cs typeface="Calibri" panose="020F0502020204030204" pitchFamily="34" charset="0"/>
              </a:rPr>
              <a:t>Keyboard alternatives should be designated through use of mnemonic codes as much as possible.</a:t>
            </a:r>
          </a:p>
          <a:p>
            <a:pPr lvl="1" algn="just">
              <a:buFont typeface="Wingdings" panose="05000000000000000000" pitchFamily="2" charset="2"/>
              <a:buChar char="v"/>
            </a:pPr>
            <a:r>
              <a:rPr lang="en-IN" sz="1800" dirty="0">
                <a:solidFill>
                  <a:schemeClr val="tx1"/>
                </a:solidFill>
                <a:latin typeface="Calibri" panose="020F0502020204030204" pitchFamily="34" charset="0"/>
                <a:cs typeface="Calibri" panose="020F0502020204030204" pitchFamily="34" charset="0"/>
              </a:rPr>
              <a:t>Keyboard designations should be capable of being modified by the user.</a:t>
            </a:r>
          </a:p>
          <a:p>
            <a:pPr lvl="1" algn="just">
              <a:buFont typeface="Wingdings" panose="05000000000000000000" pitchFamily="2" charset="2"/>
              <a:buChar char="v"/>
            </a:pPr>
            <a:endParaRPr lang="en-IN" sz="2200" dirty="0">
              <a:solidFill>
                <a:schemeClr val="tx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0C66417-CB29-44CA-9174-57074ADAA153}"/>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248400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Other Operations</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 Permit primary windows to be maximized, minimized, and restored.</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Maximizing</a:t>
            </a:r>
          </a:p>
          <a:p>
            <a:pPr lvl="2" algn="just">
              <a:buFont typeface="Wingdings" panose="05000000000000000000" pitchFamily="2" charset="2"/>
              <a:buChar char="§"/>
            </a:pPr>
            <a:r>
              <a:rPr lang="en-IN" sz="1600" dirty="0">
                <a:latin typeface="Calibri" panose="020F0502020204030204" pitchFamily="34" charset="0"/>
                <a:cs typeface="Calibri" panose="020F0502020204030204" pitchFamily="34" charset="0"/>
              </a:rPr>
              <a:t>Maximizing a window increases the size of the window to its largest optimum size. The system default setting for the maximum size is as large as the display. This should be adjustable, as necessary. </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Minimizing</a:t>
            </a:r>
          </a:p>
          <a:p>
            <a:pPr lvl="2" algn="just">
              <a:buFont typeface="Wingdings" panose="05000000000000000000" pitchFamily="2" charset="2"/>
              <a:buChar char="§"/>
            </a:pPr>
            <a:r>
              <a:rPr lang="en-IN" sz="1600" dirty="0">
                <a:latin typeface="Calibri" panose="020F0502020204030204" pitchFamily="34" charset="0"/>
                <a:cs typeface="Calibri" panose="020F0502020204030204" pitchFamily="34" charset="0"/>
              </a:rPr>
              <a:t> Minimizing a window reduces it to its smallest size.</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Restoring</a:t>
            </a:r>
          </a:p>
          <a:p>
            <a:pPr lvl="2" algn="just">
              <a:buFont typeface="Wingdings" panose="05000000000000000000" pitchFamily="2" charset="2"/>
              <a:buChar char="§"/>
            </a:pPr>
            <a:r>
              <a:rPr lang="en-IN" sz="1600" dirty="0">
                <a:latin typeface="Calibri" panose="020F0502020204030204" pitchFamily="34" charset="0"/>
                <a:cs typeface="Calibri" panose="020F0502020204030204" pitchFamily="34" charset="0"/>
              </a:rPr>
              <a:t>Restoring returns a window to its previous size and position after the user has maximized or minimized it.</a:t>
            </a:r>
          </a:p>
          <a:p>
            <a:pPr lvl="2" algn="just">
              <a:buFont typeface="Wingdings" panose="05000000000000000000" pitchFamily="2" charset="2"/>
              <a:buChar char="§"/>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C14C5FE-E4C1-4588-A7C2-04ECD7F5A4D1}"/>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71507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3D34-FF6D-4878-9A5A-FC89982F24E4}"/>
              </a:ext>
            </a:extLst>
          </p:cNvPr>
          <p:cNvSpPr>
            <a:spLocks noGrp="1"/>
          </p:cNvSpPr>
          <p:nvPr>
            <p:ph type="ctrTitle"/>
          </p:nvPr>
        </p:nvSpPr>
        <p:spPr>
          <a:xfrm>
            <a:off x="1507067" y="424070"/>
            <a:ext cx="7766936" cy="901147"/>
          </a:xfrm>
        </p:spPr>
        <p:txBody>
          <a:bodyPr/>
          <a:lstStyle/>
          <a:p>
            <a:pPr algn="just"/>
            <a:r>
              <a:rPr lang="en-IN" b="1" dirty="0"/>
              <a:t>Window Management:</a:t>
            </a:r>
          </a:p>
        </p:txBody>
      </p:sp>
      <p:sp>
        <p:nvSpPr>
          <p:cNvPr id="3" name="Subtitle 2">
            <a:extLst>
              <a:ext uri="{FF2B5EF4-FFF2-40B4-BE49-F238E27FC236}">
                <a16:creationId xmlns:a16="http://schemas.microsoft.com/office/drawing/2014/main" id="{8870B2F1-9A32-42FE-8972-334AA6AE0C49}"/>
              </a:ext>
            </a:extLst>
          </p:cNvPr>
          <p:cNvSpPr>
            <a:spLocks noGrp="1"/>
          </p:cNvSpPr>
          <p:nvPr>
            <p:ph type="subTitle" idx="1"/>
          </p:nvPr>
        </p:nvSpPr>
        <p:spPr>
          <a:xfrm>
            <a:off x="1507067" y="1762539"/>
            <a:ext cx="7766936" cy="3385193"/>
          </a:xfrm>
        </p:spPr>
        <p:txBody>
          <a:bodyPr>
            <a:normAutofit/>
          </a:bodyPr>
          <a:lstStyle/>
          <a:p>
            <a:pPr algn="just"/>
            <a:r>
              <a:rPr lang="en-IN" sz="2400" dirty="0"/>
              <a:t>Can be done using</a:t>
            </a:r>
          </a:p>
          <a:p>
            <a:pPr marL="285750" indent="-285750" algn="just">
              <a:buFont typeface="Wingdings" panose="05000000000000000000" pitchFamily="2" charset="2"/>
              <a:buChar char="v"/>
            </a:pPr>
            <a:r>
              <a:rPr lang="en-IN" sz="2400" dirty="0"/>
              <a:t>A single-document interface</a:t>
            </a:r>
          </a:p>
          <a:p>
            <a:pPr marL="285750" indent="-285750" algn="just">
              <a:buFont typeface="Wingdings" panose="05000000000000000000" pitchFamily="2" charset="2"/>
              <a:buChar char="v"/>
            </a:pPr>
            <a:r>
              <a:rPr lang="en-IN" sz="2400" dirty="0"/>
              <a:t>A multiple-document interface</a:t>
            </a:r>
          </a:p>
          <a:p>
            <a:pPr marL="285750" indent="-285750" algn="just">
              <a:buFont typeface="Wingdings" panose="05000000000000000000" pitchFamily="2" charset="2"/>
              <a:buChar char="v"/>
            </a:pPr>
            <a:r>
              <a:rPr lang="en-IN" sz="2400" dirty="0"/>
              <a:t>Workbooks</a:t>
            </a:r>
          </a:p>
          <a:p>
            <a:pPr marL="285750" indent="-285750" algn="just">
              <a:buFont typeface="Wingdings" panose="05000000000000000000" pitchFamily="2" charset="2"/>
              <a:buChar char="v"/>
            </a:pPr>
            <a:r>
              <a:rPr lang="en-IN" sz="2400" dirty="0"/>
              <a:t>Projects</a:t>
            </a:r>
          </a:p>
        </p:txBody>
      </p:sp>
      <p:sp>
        <p:nvSpPr>
          <p:cNvPr id="6" name="TextBox 5">
            <a:extLst>
              <a:ext uri="{FF2B5EF4-FFF2-40B4-BE49-F238E27FC236}">
                <a16:creationId xmlns:a16="http://schemas.microsoft.com/office/drawing/2014/main" id="{446F1FDD-31E2-4143-B2B2-F5540D5B3AD7}"/>
              </a:ext>
            </a:extLst>
          </p:cNvPr>
          <p:cNvSpPr txBox="1"/>
          <p:nvPr/>
        </p:nvSpPr>
        <p:spPr>
          <a:xfrm>
            <a:off x="10919791" y="6215270"/>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3200749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9C5-0A4A-49CF-8F5D-DA23D679A2B6}"/>
              </a:ext>
            </a:extLst>
          </p:cNvPr>
          <p:cNvSpPr>
            <a:spLocks noGrp="1"/>
          </p:cNvSpPr>
          <p:nvPr>
            <p:ph type="title"/>
          </p:nvPr>
        </p:nvSpPr>
        <p:spPr>
          <a:xfrm>
            <a:off x="677334" y="185530"/>
            <a:ext cx="8596668" cy="631108"/>
          </a:xfrm>
        </p:spPr>
        <p:txBody>
          <a:bodyPr>
            <a:normAutofit fontScale="90000"/>
          </a:bodyPr>
          <a:lstStyle/>
          <a:p>
            <a:pPr algn="ctr"/>
            <a:r>
              <a:rPr lang="en-IN" dirty="0"/>
              <a:t>Window Operations(Conti..)</a:t>
            </a:r>
          </a:p>
        </p:txBody>
      </p:sp>
      <p:sp>
        <p:nvSpPr>
          <p:cNvPr id="3" name="Content Placeholder 2">
            <a:extLst>
              <a:ext uri="{FF2B5EF4-FFF2-40B4-BE49-F238E27FC236}">
                <a16:creationId xmlns:a16="http://schemas.microsoft.com/office/drawing/2014/main" id="{D05BD831-184E-47AE-87C1-E1DC55F95123}"/>
              </a:ext>
            </a:extLst>
          </p:cNvPr>
          <p:cNvSpPr>
            <a:spLocks noGrp="1"/>
          </p:cNvSpPr>
          <p:nvPr>
            <p:ph idx="1"/>
          </p:nvPr>
        </p:nvSpPr>
        <p:spPr>
          <a:xfrm>
            <a:off x="677334" y="954157"/>
            <a:ext cx="8596668" cy="5526156"/>
          </a:xfrm>
        </p:spPr>
        <p:txBody>
          <a:bodyPr>
            <a:normAutofit/>
          </a:bodyPr>
          <a:lstStyle/>
          <a:p>
            <a:pPr algn="just"/>
            <a:r>
              <a:rPr lang="en-IN" sz="2400" b="1" dirty="0">
                <a:solidFill>
                  <a:srgbClr val="00B0F0"/>
                </a:solidFill>
                <a:latin typeface="Calibri" panose="020F0502020204030204" pitchFamily="34" charset="0"/>
                <a:cs typeface="Calibri" panose="020F0502020204030204" pitchFamily="34" charset="0"/>
              </a:rPr>
              <a:t>Closing a Window</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Close a window when:</a:t>
            </a:r>
          </a:p>
          <a:p>
            <a:pPr lvl="2" algn="just">
              <a:buFont typeface="Wingdings" panose="05000000000000000000" pitchFamily="2" charset="2"/>
              <a:buChar char="§"/>
            </a:pPr>
            <a:r>
              <a:rPr lang="en-IN" sz="1600" dirty="0">
                <a:latin typeface="Calibri" panose="020F0502020204030204" pitchFamily="34" charset="0"/>
                <a:cs typeface="Calibri" panose="020F0502020204030204" pitchFamily="34" charset="0"/>
              </a:rPr>
              <a:t>The user requests that it be closed.</a:t>
            </a:r>
          </a:p>
          <a:p>
            <a:pPr lvl="2" algn="just">
              <a:buFont typeface="Wingdings" panose="05000000000000000000" pitchFamily="2" charset="2"/>
              <a:buChar char="§"/>
            </a:pPr>
            <a:r>
              <a:rPr lang="en-IN" sz="1600" dirty="0">
                <a:latin typeface="Calibri" panose="020F0502020204030204" pitchFamily="34" charset="0"/>
                <a:cs typeface="Calibri" panose="020F0502020204030204" pitchFamily="34" charset="0"/>
              </a:rPr>
              <a:t>The user performs the action required in the window. </a:t>
            </a:r>
          </a:p>
          <a:p>
            <a:pPr lvl="2" algn="just">
              <a:buFont typeface="Wingdings" panose="05000000000000000000" pitchFamily="2" charset="2"/>
              <a:buChar char="§"/>
            </a:pPr>
            <a:r>
              <a:rPr lang="en-IN" sz="1600" dirty="0">
                <a:latin typeface="Calibri" panose="020F0502020204030204" pitchFamily="34" charset="0"/>
                <a:cs typeface="Calibri" panose="020F0502020204030204" pitchFamily="34" charset="0"/>
              </a:rPr>
              <a:t>The window has no further relevance. </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 If a primary window is closed, also close all of its secondary windows.</a:t>
            </a:r>
          </a:p>
          <a:p>
            <a:pPr lvl="1" algn="just">
              <a:buFont typeface="Wingdings" panose="05000000000000000000" pitchFamily="2" charset="2"/>
              <a:buChar char="v"/>
            </a:pPr>
            <a:r>
              <a:rPr lang="en-IN" sz="1800" dirty="0">
                <a:latin typeface="Calibri" panose="020F0502020204030204" pitchFamily="34" charset="0"/>
                <a:cs typeface="Calibri" panose="020F0502020204030204" pitchFamily="34" charset="0"/>
              </a:rPr>
              <a:t>When a window is closed, save its current state, including size and position, for use when the window is opened again.</a:t>
            </a:r>
          </a:p>
          <a:p>
            <a:pPr lvl="1" algn="just">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09B5C06-D827-4A7D-A0D3-73A1023074B8}"/>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332897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B946-1493-4BD3-B4BB-75B9A0AC4512}"/>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283136D6-7E2F-493C-83F4-265E78F8FEDB}"/>
              </a:ext>
            </a:extLst>
          </p:cNvPr>
          <p:cNvSpPr>
            <a:spLocks noGrp="1"/>
          </p:cNvSpPr>
          <p:nvPr>
            <p:ph idx="1"/>
          </p:nvPr>
        </p:nvSpPr>
        <p:spPr>
          <a:xfrm>
            <a:off x="677334" y="1497497"/>
            <a:ext cx="8596668" cy="3326294"/>
          </a:xfrm>
        </p:spPr>
        <p:txBody>
          <a:bodyPr/>
          <a:lstStyle/>
          <a:p>
            <a:r>
              <a:rPr lang="en-IN" dirty="0"/>
              <a:t>The Essential Guide to User Interface Design Second Edition, Wiley.</a:t>
            </a:r>
          </a:p>
          <a:p>
            <a:r>
              <a:rPr lang="en-IN" dirty="0"/>
              <a:t>An Introduction to GUI Design Principles and Techniques ,Wilbert O. Galitz</a:t>
            </a:r>
          </a:p>
          <a:p>
            <a:endParaRPr lang="en-IN" dirty="0"/>
          </a:p>
        </p:txBody>
      </p:sp>
      <p:sp>
        <p:nvSpPr>
          <p:cNvPr id="6" name="TextBox 5">
            <a:extLst>
              <a:ext uri="{FF2B5EF4-FFF2-40B4-BE49-F238E27FC236}">
                <a16:creationId xmlns:a16="http://schemas.microsoft.com/office/drawing/2014/main" id="{99FF129D-A28D-4DB7-862C-5EE7AC67364F}"/>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244447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A4DA-7E00-45C9-8217-73697D0E432C}"/>
              </a:ext>
            </a:extLst>
          </p:cNvPr>
          <p:cNvSpPr>
            <a:spLocks noGrp="1"/>
          </p:cNvSpPr>
          <p:nvPr>
            <p:ph type="title"/>
          </p:nvPr>
        </p:nvSpPr>
        <p:spPr>
          <a:xfrm>
            <a:off x="677334" y="609600"/>
            <a:ext cx="8596668" cy="887896"/>
          </a:xfrm>
        </p:spPr>
        <p:txBody>
          <a:bodyPr/>
          <a:lstStyle/>
          <a:p>
            <a:pPr algn="just"/>
            <a:r>
              <a:rPr lang="en-IN" dirty="0"/>
              <a:t>1. Single-Document Interface</a:t>
            </a:r>
          </a:p>
        </p:txBody>
      </p:sp>
      <p:sp>
        <p:nvSpPr>
          <p:cNvPr id="3" name="Content Placeholder 2">
            <a:extLst>
              <a:ext uri="{FF2B5EF4-FFF2-40B4-BE49-F238E27FC236}">
                <a16:creationId xmlns:a16="http://schemas.microsoft.com/office/drawing/2014/main" id="{FDD72557-8212-4F87-8753-DDE3092F1EEA}"/>
              </a:ext>
            </a:extLst>
          </p:cNvPr>
          <p:cNvSpPr>
            <a:spLocks noGrp="1"/>
          </p:cNvSpPr>
          <p:nvPr>
            <p:ph idx="1"/>
          </p:nvPr>
        </p:nvSpPr>
        <p:spPr>
          <a:xfrm>
            <a:off x="677334" y="1497496"/>
            <a:ext cx="8596668" cy="4750903"/>
          </a:xfrm>
        </p:spPr>
        <p:txBody>
          <a:bodyPr>
            <a:normAutofit/>
          </a:bodyPr>
          <a:lstStyle/>
          <a:p>
            <a:pPr algn="just"/>
            <a:r>
              <a:rPr lang="en-IN" dirty="0">
                <a:latin typeface="Calibri" panose="020F0502020204030204" pitchFamily="34" charset="0"/>
                <a:cs typeface="Calibri" panose="020F0502020204030204" pitchFamily="34" charset="0"/>
              </a:rPr>
              <a:t> A single primary window with a set of secondary windows. </a:t>
            </a:r>
          </a:p>
          <a:p>
            <a:pPr algn="just"/>
            <a:r>
              <a:rPr lang="en-IN" dirty="0">
                <a:latin typeface="Calibri" panose="020F0502020204030204" pitchFamily="34" charset="0"/>
                <a:cs typeface="Calibri" panose="020F0502020204030204" pitchFamily="34" charset="0"/>
              </a:rPr>
              <a:t>Proper usage:</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Where object and window have a simple, one-to-one relationship.</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Where the object’s primary presentation or use is as a single unit.</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To support alternate views with a control that allows the view to be changed.</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To support simultaneous views by splitting the window into panes.  </a:t>
            </a:r>
          </a:p>
          <a:p>
            <a:pPr algn="just"/>
            <a:r>
              <a:rPr lang="en-IN" dirty="0">
                <a:latin typeface="Calibri" panose="020F0502020204030204" pitchFamily="34" charset="0"/>
                <a:cs typeface="Calibri" panose="020F0502020204030204" pitchFamily="34" charset="0"/>
              </a:rPr>
              <a:t>Advantages: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 Most common usage. </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Window manipulation is easier and less confusing. </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Data centered approach</a:t>
            </a:r>
          </a:p>
          <a:p>
            <a:pPr algn="just"/>
            <a:r>
              <a:rPr lang="en-IN" dirty="0">
                <a:latin typeface="Calibri" panose="020F0502020204030204" pitchFamily="34" charset="0"/>
                <a:cs typeface="Calibri" panose="020F0502020204030204" pitchFamily="34" charset="0"/>
              </a:rPr>
              <a:t>Disadvantage:</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Information is displayed or edited in separate windows.</a:t>
            </a:r>
          </a:p>
          <a:p>
            <a:pPr marL="0" indent="0" algn="just">
              <a:buNone/>
            </a:pPr>
            <a:endParaRPr lang="en-IN" dirty="0"/>
          </a:p>
        </p:txBody>
      </p:sp>
      <p:sp>
        <p:nvSpPr>
          <p:cNvPr id="6" name="TextBox 5">
            <a:extLst>
              <a:ext uri="{FF2B5EF4-FFF2-40B4-BE49-F238E27FC236}">
                <a16:creationId xmlns:a16="http://schemas.microsoft.com/office/drawing/2014/main" id="{50A30285-7926-45D6-93B0-8736EB848A05}"/>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395567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7372-1E77-4027-9C4C-0F32B891BE3C}"/>
              </a:ext>
            </a:extLst>
          </p:cNvPr>
          <p:cNvSpPr>
            <a:spLocks noGrp="1"/>
          </p:cNvSpPr>
          <p:nvPr>
            <p:ph type="title"/>
          </p:nvPr>
        </p:nvSpPr>
        <p:spPr>
          <a:xfrm>
            <a:off x="677334" y="212036"/>
            <a:ext cx="8596668" cy="914400"/>
          </a:xfrm>
        </p:spPr>
        <p:txBody>
          <a:bodyPr/>
          <a:lstStyle/>
          <a:p>
            <a:pPr algn="just"/>
            <a:r>
              <a:rPr lang="en-IN" dirty="0"/>
              <a:t>2. Multiple-Document Interface</a:t>
            </a:r>
          </a:p>
        </p:txBody>
      </p:sp>
      <p:sp>
        <p:nvSpPr>
          <p:cNvPr id="3" name="Content Placeholder 2">
            <a:extLst>
              <a:ext uri="{FF2B5EF4-FFF2-40B4-BE49-F238E27FC236}">
                <a16:creationId xmlns:a16="http://schemas.microsoft.com/office/drawing/2014/main" id="{1CE5E45B-44DD-4850-999A-CA8C3EF3A850}"/>
              </a:ext>
            </a:extLst>
          </p:cNvPr>
          <p:cNvSpPr>
            <a:spLocks noGrp="1"/>
          </p:cNvSpPr>
          <p:nvPr>
            <p:ph idx="1"/>
          </p:nvPr>
        </p:nvSpPr>
        <p:spPr>
          <a:xfrm>
            <a:off x="677334" y="874643"/>
            <a:ext cx="8596668" cy="5632174"/>
          </a:xfrm>
        </p:spPr>
        <p:txBody>
          <a:bodyPr>
            <a:normAutofit/>
          </a:bodyPr>
          <a:lstStyle/>
          <a:p>
            <a:pPr algn="just"/>
            <a:r>
              <a:rPr lang="en-IN" dirty="0">
                <a:latin typeface="Calibri" panose="020F0502020204030204" pitchFamily="34" charset="0"/>
                <a:cs typeface="Calibri" panose="020F0502020204030204" pitchFamily="34" charset="0"/>
              </a:rPr>
              <a:t>A technique for managing a set of windows where documents are opened into windows.</a:t>
            </a:r>
          </a:p>
          <a:p>
            <a:pPr algn="just"/>
            <a:r>
              <a:rPr lang="en-IN" dirty="0">
                <a:latin typeface="Calibri" panose="020F0502020204030204" pitchFamily="34" charset="0"/>
                <a:cs typeface="Calibri" panose="020F0502020204030204" pitchFamily="34" charset="0"/>
              </a:rPr>
              <a:t>Contains: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A single primary window, called the parent.</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A set of related document or child windows, each also essentially a primary window</a:t>
            </a:r>
          </a:p>
          <a:p>
            <a:pPr algn="just"/>
            <a:r>
              <a:rPr lang="en-IN" dirty="0">
                <a:latin typeface="Calibri" panose="020F0502020204030204" pitchFamily="34" charset="0"/>
                <a:cs typeface="Calibri" panose="020F0502020204030204" pitchFamily="34" charset="0"/>
              </a:rPr>
              <a:t> Each child window is constrained to appear only within the parent window.</a:t>
            </a:r>
          </a:p>
          <a:p>
            <a:pPr algn="just"/>
            <a:r>
              <a:rPr lang="en-IN" dirty="0">
                <a:latin typeface="Calibri" panose="020F0502020204030204" pitchFamily="34" charset="0"/>
                <a:cs typeface="Calibri" panose="020F0502020204030204" pitchFamily="34" charset="0"/>
              </a:rPr>
              <a:t>The child windows share the parent window’s operational elements.</a:t>
            </a:r>
          </a:p>
          <a:p>
            <a:pPr algn="just"/>
            <a:r>
              <a:rPr lang="en-IN" dirty="0">
                <a:latin typeface="Calibri" panose="020F0502020204030204" pitchFamily="34" charset="0"/>
                <a:cs typeface="Calibri" panose="020F0502020204030204" pitchFamily="34" charset="0"/>
              </a:rPr>
              <a:t>The parent window’s elements can be dynamically changed to reflect the requirements of the active child window.</a:t>
            </a:r>
          </a:p>
          <a:p>
            <a:pPr algn="just"/>
            <a:r>
              <a:rPr lang="en-IN" dirty="0">
                <a:latin typeface="Calibri" panose="020F0502020204030204" pitchFamily="34" charset="0"/>
                <a:cs typeface="Calibri" panose="020F0502020204030204" pitchFamily="34" charset="0"/>
              </a:rPr>
              <a:t>Proper usage:</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To present multiple occurrences of an object.</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To compare data within two or more windows.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To present multiple parts of an application.</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Best suited for viewing homogeneous object types.</a:t>
            </a:r>
          </a:p>
          <a:p>
            <a:pPr lvl="1" algn="just">
              <a:buFont typeface="Wingdings" panose="05000000000000000000" pitchFamily="2" charset="2"/>
              <a:buChar char="v"/>
            </a:pPr>
            <a:r>
              <a:rPr lang="en-IN" dirty="0">
                <a:latin typeface="Calibri" panose="020F0502020204030204" pitchFamily="34" charset="0"/>
                <a:cs typeface="Calibri" panose="020F0502020204030204" pitchFamily="34" charset="0"/>
              </a:rPr>
              <a:t>To clearly segregate the objects and their windows used in a task. </a:t>
            </a:r>
          </a:p>
        </p:txBody>
      </p:sp>
      <p:sp>
        <p:nvSpPr>
          <p:cNvPr id="6" name="TextBox 5">
            <a:extLst>
              <a:ext uri="{FF2B5EF4-FFF2-40B4-BE49-F238E27FC236}">
                <a16:creationId xmlns:a16="http://schemas.microsoft.com/office/drawing/2014/main" id="{41E93FEA-02EE-48CE-93DB-811A8D35CFCD}"/>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268211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862A-F6BA-43D1-97D7-64A8956B2898}"/>
              </a:ext>
            </a:extLst>
          </p:cNvPr>
          <p:cNvSpPr>
            <a:spLocks noGrp="1"/>
          </p:cNvSpPr>
          <p:nvPr>
            <p:ph type="title"/>
          </p:nvPr>
        </p:nvSpPr>
        <p:spPr>
          <a:xfrm>
            <a:off x="677334" y="198783"/>
            <a:ext cx="8596668" cy="617855"/>
          </a:xfrm>
        </p:spPr>
        <p:txBody>
          <a:bodyPr>
            <a:normAutofit/>
          </a:bodyPr>
          <a:lstStyle/>
          <a:p>
            <a:pPr algn="ctr"/>
            <a:r>
              <a:rPr lang="en-IN" sz="2800" dirty="0"/>
              <a:t>Conti..</a:t>
            </a:r>
          </a:p>
        </p:txBody>
      </p:sp>
      <p:sp>
        <p:nvSpPr>
          <p:cNvPr id="3" name="Content Placeholder 2">
            <a:extLst>
              <a:ext uri="{FF2B5EF4-FFF2-40B4-BE49-F238E27FC236}">
                <a16:creationId xmlns:a16="http://schemas.microsoft.com/office/drawing/2014/main" id="{85A0E361-8F53-4016-A89F-D6DB0008AD49}"/>
              </a:ext>
            </a:extLst>
          </p:cNvPr>
          <p:cNvSpPr>
            <a:spLocks noGrp="1"/>
          </p:cNvSpPr>
          <p:nvPr>
            <p:ph idx="1"/>
          </p:nvPr>
        </p:nvSpPr>
        <p:spPr>
          <a:xfrm>
            <a:off x="677334" y="816638"/>
            <a:ext cx="8596668" cy="5544405"/>
          </a:xfrm>
        </p:spPr>
        <p:txBody>
          <a:bodyPr>
            <a:normAutofit fontScale="92500" lnSpcReduction="10000"/>
          </a:bodyPr>
          <a:lstStyle/>
          <a:p>
            <a:r>
              <a:rPr lang="en-IN" dirty="0">
                <a:latin typeface="Calibri" panose="020F0502020204030204" pitchFamily="34" charset="0"/>
                <a:cs typeface="Calibri" panose="020F0502020204030204" pitchFamily="34" charset="0"/>
              </a:rPr>
              <a:t>Advantages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The child windows share the parent window’s interface components (menus, toolbars, and status bars), making it a very space-efficient interface. </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Useful for managing a set of objects.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Provides a grouping and focus for a set of activities within the larger environment of the desktop.</a:t>
            </a:r>
          </a:p>
          <a:p>
            <a:pPr marL="0" indent="0">
              <a:buNone/>
            </a:pP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Disadvantages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Reinforces an application as the primary focus. </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Containment for secondary windows within child windows does not exist, obscuring window relationships and possibly creating confusion.</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Because the parent window does not actually contain objects, context cannot always be maintained on closing and opening.</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The relationship between files and their windows is abstract, making an MDI application more challenging for beginning users to learn.</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Confining child windows to the parent window can be inconvenient or inappropriate for some tasks.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The nested nature of child windows may make it difficult for the user to distinguish a child window in a parent window from a primary window that is a peer with the parent window but is positioned on top.</a:t>
            </a:r>
          </a:p>
          <a:p>
            <a:pPr lvl="1">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46B7DA5-18DF-4D9E-A81D-B634FC7ACE38}"/>
              </a:ext>
            </a:extLst>
          </p:cNvPr>
          <p:cNvSpPr txBox="1"/>
          <p:nvPr/>
        </p:nvSpPr>
        <p:spPr>
          <a:xfrm>
            <a:off x="10919791" y="6215270"/>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404624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15B2-0E21-4128-ACA9-874A246581BA}"/>
              </a:ext>
            </a:extLst>
          </p:cNvPr>
          <p:cNvSpPr>
            <a:spLocks noGrp="1"/>
          </p:cNvSpPr>
          <p:nvPr>
            <p:ph type="title"/>
          </p:nvPr>
        </p:nvSpPr>
        <p:spPr>
          <a:xfrm>
            <a:off x="677334" y="291548"/>
            <a:ext cx="8596668" cy="874643"/>
          </a:xfrm>
        </p:spPr>
        <p:txBody>
          <a:bodyPr/>
          <a:lstStyle/>
          <a:p>
            <a:pPr algn="ctr"/>
            <a:r>
              <a:rPr lang="en-IN" dirty="0"/>
              <a:t>3. Workbooks</a:t>
            </a:r>
          </a:p>
        </p:txBody>
      </p:sp>
      <p:sp>
        <p:nvSpPr>
          <p:cNvPr id="3" name="Content Placeholder 2">
            <a:extLst>
              <a:ext uri="{FF2B5EF4-FFF2-40B4-BE49-F238E27FC236}">
                <a16:creationId xmlns:a16="http://schemas.microsoft.com/office/drawing/2014/main" id="{4768E541-5AF8-43E9-8414-611420FB186B}"/>
              </a:ext>
            </a:extLst>
          </p:cNvPr>
          <p:cNvSpPr>
            <a:spLocks noGrp="1"/>
          </p:cNvSpPr>
          <p:nvPr>
            <p:ph idx="1"/>
          </p:nvPr>
        </p:nvSpPr>
        <p:spPr>
          <a:xfrm>
            <a:off x="677334" y="1417983"/>
            <a:ext cx="8596668" cy="4636632"/>
          </a:xfrm>
        </p:spPr>
        <p:txBody>
          <a:bodyPr>
            <a:normAutofit lnSpcReduction="10000"/>
          </a:bodyPr>
          <a:lstStyle/>
          <a:p>
            <a:r>
              <a:rPr lang="en-IN" dirty="0">
                <a:latin typeface="Calibri" panose="020F0502020204030204" pitchFamily="34" charset="0"/>
                <a:cs typeface="Calibri" panose="020F0502020204030204" pitchFamily="34" charset="0"/>
              </a:rPr>
              <a:t>A window or task management technique that consists of a set of views organized like a tabbed notebook.</a:t>
            </a:r>
          </a:p>
          <a:p>
            <a:r>
              <a:rPr lang="en-IN" dirty="0">
                <a:latin typeface="Calibri" panose="020F0502020204030204" pitchFamily="34" charset="0"/>
                <a:cs typeface="Calibri" panose="020F0502020204030204" pitchFamily="34" charset="0"/>
              </a:rPr>
              <a:t>It is based upon the metaphor of a book or notebook.</a:t>
            </a:r>
          </a:p>
          <a:p>
            <a:r>
              <a:rPr lang="en-IN" dirty="0">
                <a:latin typeface="Calibri" panose="020F0502020204030204" pitchFamily="34" charset="0"/>
                <a:cs typeface="Calibri" panose="020F0502020204030204" pitchFamily="34" charset="0"/>
              </a:rPr>
              <a:t>Views of objects are presented as sections within the workbook’s primary windows; child windows do not exist. </a:t>
            </a:r>
          </a:p>
          <a:p>
            <a:r>
              <a:rPr lang="en-IN" dirty="0">
                <a:latin typeface="Calibri" panose="020F0502020204030204" pitchFamily="34" charset="0"/>
                <a:cs typeface="Calibri" panose="020F0502020204030204" pitchFamily="34" charset="0"/>
              </a:rPr>
              <a:t>Each section represents a view of data.</a:t>
            </a:r>
          </a:p>
          <a:p>
            <a:r>
              <a:rPr lang="en-IN" dirty="0">
                <a:latin typeface="Calibri" panose="020F0502020204030204" pitchFamily="34" charset="0"/>
                <a:cs typeface="Calibri" panose="020F0502020204030204" pitchFamily="34" charset="0"/>
              </a:rPr>
              <a:t>Tabs can be included and used to navigate between sections.</a:t>
            </a:r>
          </a:p>
          <a:p>
            <a:r>
              <a:rPr lang="en-IN" dirty="0">
                <a:latin typeface="Calibri" panose="020F0502020204030204" pitchFamily="34" charset="0"/>
                <a:cs typeface="Calibri" panose="020F0502020204030204" pitchFamily="34" charset="0"/>
              </a:rPr>
              <a:t>Otherwise, its characteristics and behaviour are similar to those of the multiple document interface with all child windows maximized.</a:t>
            </a:r>
          </a:p>
          <a:p>
            <a:r>
              <a:rPr lang="en-IN" dirty="0">
                <a:latin typeface="Calibri" panose="020F0502020204030204" pitchFamily="34" charset="0"/>
                <a:cs typeface="Calibri" panose="020F0502020204030204" pitchFamily="34" charset="0"/>
              </a:rPr>
              <a:t>Proper usage:</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To manage a set of views of an object.</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To optimize quick navigation of multiple views.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For content where the order of the sections is significant.</a:t>
            </a:r>
          </a:p>
        </p:txBody>
      </p:sp>
      <p:sp>
        <p:nvSpPr>
          <p:cNvPr id="6" name="TextBox 5">
            <a:extLst>
              <a:ext uri="{FF2B5EF4-FFF2-40B4-BE49-F238E27FC236}">
                <a16:creationId xmlns:a16="http://schemas.microsoft.com/office/drawing/2014/main" id="{A859F52C-D914-4680-9C32-E51D0EBCAA6E}"/>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69281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B92A-B99D-4C4D-99D2-E30509523EEF}"/>
              </a:ext>
            </a:extLst>
          </p:cNvPr>
          <p:cNvSpPr>
            <a:spLocks noGrp="1"/>
          </p:cNvSpPr>
          <p:nvPr>
            <p:ph type="title"/>
          </p:nvPr>
        </p:nvSpPr>
        <p:spPr>
          <a:xfrm>
            <a:off x="677334" y="265043"/>
            <a:ext cx="8596668" cy="551595"/>
          </a:xfrm>
        </p:spPr>
        <p:txBody>
          <a:bodyPr>
            <a:normAutofit/>
          </a:bodyPr>
          <a:lstStyle/>
          <a:p>
            <a:pPr algn="ctr"/>
            <a:r>
              <a:rPr lang="en-IN" sz="2400" dirty="0"/>
              <a:t>Conti..</a:t>
            </a:r>
          </a:p>
        </p:txBody>
      </p:sp>
      <p:sp>
        <p:nvSpPr>
          <p:cNvPr id="3" name="Content Placeholder 2">
            <a:extLst>
              <a:ext uri="{FF2B5EF4-FFF2-40B4-BE49-F238E27FC236}">
                <a16:creationId xmlns:a16="http://schemas.microsoft.com/office/drawing/2014/main" id="{FC07FDEF-9252-4B36-A696-A9535838C571}"/>
              </a:ext>
            </a:extLst>
          </p:cNvPr>
          <p:cNvSpPr>
            <a:spLocks noGrp="1"/>
          </p:cNvSpPr>
          <p:nvPr>
            <p:ph idx="1"/>
          </p:nvPr>
        </p:nvSpPr>
        <p:spPr>
          <a:xfrm>
            <a:off x="677334" y="1126435"/>
            <a:ext cx="8596668" cy="4386469"/>
          </a:xfrm>
        </p:spPr>
        <p:txBody>
          <a:bodyPr/>
          <a:lstStyle/>
          <a:p>
            <a:r>
              <a:rPr lang="en-IN" sz="2000" dirty="0">
                <a:latin typeface="Calibri" panose="020F0502020204030204" pitchFamily="34" charset="0"/>
                <a:cs typeface="Calibri" panose="020F0502020204030204" pitchFamily="34" charset="0"/>
              </a:rPr>
              <a:t>Advantages:</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Provides a grouping and focus for a set of activities within the larger environment of the desktop.</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Conserves screen real estate.</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Provides the greater simplicity of the single-document window interface.</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Provides greater simplicity by eliminating child window management.</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Preserves some management capabilities of the multiple-document interface.</a:t>
            </a:r>
          </a:p>
          <a:p>
            <a:pPr lvl="1">
              <a:buFont typeface="Wingdings" panose="05000000000000000000" pitchFamily="2" charset="2"/>
              <a:buChar char="v"/>
            </a:pPr>
            <a:endParaRPr lang="en-IN" sz="18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Disadvantages:</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Cannot present simultaneous views.</a:t>
            </a:r>
          </a:p>
          <a:p>
            <a:pPr marL="0" indent="0">
              <a:buNone/>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77DB96C-8E36-4F4A-AD65-2EE455CE4403}"/>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141614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9947-CDCB-417D-9FC3-03BB49F7192C}"/>
              </a:ext>
            </a:extLst>
          </p:cNvPr>
          <p:cNvSpPr>
            <a:spLocks noGrp="1"/>
          </p:cNvSpPr>
          <p:nvPr>
            <p:ph type="title"/>
          </p:nvPr>
        </p:nvSpPr>
        <p:spPr>
          <a:xfrm>
            <a:off x="677334" y="145774"/>
            <a:ext cx="8596668" cy="556591"/>
          </a:xfrm>
        </p:spPr>
        <p:txBody>
          <a:bodyPr>
            <a:normAutofit fontScale="90000"/>
          </a:bodyPr>
          <a:lstStyle/>
          <a:p>
            <a:pPr algn="ctr"/>
            <a:r>
              <a:rPr lang="en-IN" dirty="0"/>
              <a:t>4. Projects</a:t>
            </a:r>
          </a:p>
        </p:txBody>
      </p:sp>
      <p:sp>
        <p:nvSpPr>
          <p:cNvPr id="3" name="Content Placeholder 2">
            <a:extLst>
              <a:ext uri="{FF2B5EF4-FFF2-40B4-BE49-F238E27FC236}">
                <a16:creationId xmlns:a16="http://schemas.microsoft.com/office/drawing/2014/main" id="{EF47C1CC-49DE-4A87-A8B5-174F87F6BBEC}"/>
              </a:ext>
            </a:extLst>
          </p:cNvPr>
          <p:cNvSpPr>
            <a:spLocks noGrp="1"/>
          </p:cNvSpPr>
          <p:nvPr>
            <p:ph idx="1"/>
          </p:nvPr>
        </p:nvSpPr>
        <p:spPr>
          <a:xfrm>
            <a:off x="677334" y="940904"/>
            <a:ext cx="8596668" cy="5917096"/>
          </a:xfrm>
        </p:spPr>
        <p:txBody>
          <a:bodyPr>
            <a:normAutofit/>
          </a:bodyPr>
          <a:lstStyle/>
          <a:p>
            <a:r>
              <a:rPr lang="en-IN" dirty="0">
                <a:latin typeface="Calibri" panose="020F0502020204030204" pitchFamily="34" charset="0"/>
                <a:cs typeface="Calibri" panose="020F0502020204030204" pitchFamily="34" charset="0"/>
              </a:rPr>
              <a:t>Description:</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A technique that consists of a container: a project window holding a set of objects.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The objects being held within the project window can be opened in primary windows that are peers with the project window.</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Visual containment of the peer windows within the project window is not necessary.</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Each opened peer window must possess its own menu bar and other interface elements.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Each opened peer window can have its own entry on the task bar.</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When a project window is closed, all the peer windows of objects also close.</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When the project window is opened, the peer windows of the contained objects are restored to their former positions.</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Peer windows of a project may be restored without the project window itself being restored.</a:t>
            </a:r>
          </a:p>
          <a:p>
            <a:r>
              <a:rPr lang="en-IN" dirty="0">
                <a:latin typeface="Calibri" panose="020F0502020204030204" pitchFamily="34" charset="0"/>
                <a:cs typeface="Calibri" panose="020F0502020204030204" pitchFamily="34" charset="0"/>
              </a:rPr>
              <a:t>Proper usage:</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To manage a set of objects that do not necessarily need to be contained.</a:t>
            </a:r>
          </a:p>
          <a:p>
            <a:pPr lvl="1">
              <a:buFont typeface="Wingdings" panose="05000000000000000000" pitchFamily="2" charset="2"/>
              <a:buChar char="v"/>
            </a:pPr>
            <a:r>
              <a:rPr lang="en-IN" dirty="0">
                <a:latin typeface="Calibri" panose="020F0502020204030204" pitchFamily="34" charset="0"/>
                <a:cs typeface="Calibri" panose="020F0502020204030204" pitchFamily="34" charset="0"/>
              </a:rPr>
              <a:t>When child windows are not to be constrained.</a:t>
            </a:r>
          </a:p>
          <a:p>
            <a:pPr marL="457200" lvl="1" indent="0">
              <a:buNone/>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C904291-E3E3-478B-A6DE-2E22A1E0E4BE}"/>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95946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BEC5-CAC2-4041-87E6-3C8ED77826BD}"/>
              </a:ext>
            </a:extLst>
          </p:cNvPr>
          <p:cNvSpPr>
            <a:spLocks noGrp="1"/>
          </p:cNvSpPr>
          <p:nvPr>
            <p:ph type="title"/>
          </p:nvPr>
        </p:nvSpPr>
        <p:spPr>
          <a:xfrm>
            <a:off x="677334" y="291549"/>
            <a:ext cx="8596668" cy="622852"/>
          </a:xfrm>
        </p:spPr>
        <p:txBody>
          <a:bodyPr>
            <a:normAutofit/>
          </a:bodyPr>
          <a:lstStyle/>
          <a:p>
            <a:pPr algn="ctr"/>
            <a:r>
              <a:rPr lang="en-IN" sz="2800" dirty="0"/>
              <a:t>Conti..</a:t>
            </a:r>
          </a:p>
        </p:txBody>
      </p:sp>
      <p:sp>
        <p:nvSpPr>
          <p:cNvPr id="3" name="Content Placeholder 2">
            <a:extLst>
              <a:ext uri="{FF2B5EF4-FFF2-40B4-BE49-F238E27FC236}">
                <a16:creationId xmlns:a16="http://schemas.microsoft.com/office/drawing/2014/main" id="{C6150B27-3910-4CBD-9FC1-C1A48083ECDE}"/>
              </a:ext>
            </a:extLst>
          </p:cNvPr>
          <p:cNvSpPr>
            <a:spLocks noGrp="1"/>
          </p:cNvSpPr>
          <p:nvPr>
            <p:ph idx="1"/>
          </p:nvPr>
        </p:nvSpPr>
        <p:spPr>
          <a:xfrm>
            <a:off x="677334" y="914401"/>
            <a:ext cx="8596668" cy="5126961"/>
          </a:xfrm>
        </p:spPr>
        <p:txBody>
          <a:bodyPr>
            <a:normAutofit/>
          </a:bodyPr>
          <a:lstStyle/>
          <a:p>
            <a:r>
              <a:rPr lang="en-IN" sz="2000" dirty="0">
                <a:latin typeface="Calibri" panose="020F0502020204030204" pitchFamily="34" charset="0"/>
                <a:cs typeface="Calibri" panose="020F0502020204030204" pitchFamily="34" charset="0"/>
              </a:rPr>
              <a:t>Advantages</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 Provides a grouping and focus for a set of activities within the larger environment of the desktop.</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Preserves some management capabilities of the multiple document interface.</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Provides the greatest flexibility in the placement and arrangement of windows</a:t>
            </a:r>
          </a:p>
          <a:p>
            <a:pPr marL="0" indent="0">
              <a:buNone/>
            </a:pPr>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Disadvantages</a:t>
            </a:r>
          </a:p>
          <a:p>
            <a:pPr lvl="1">
              <a:buFont typeface="Wingdings" panose="05000000000000000000" pitchFamily="2" charset="2"/>
              <a:buChar char="v"/>
            </a:pPr>
            <a:r>
              <a:rPr lang="en-IN" sz="1800" dirty="0">
                <a:latin typeface="Calibri" panose="020F0502020204030204" pitchFamily="34" charset="0"/>
                <a:cs typeface="Calibri" panose="020F0502020204030204" pitchFamily="34" charset="0"/>
              </a:rPr>
              <a:t> Increased complexity due to difficulty in differentiating peer primary windows of the project from windows of other applications.</a:t>
            </a:r>
          </a:p>
          <a:p>
            <a:pPr marL="457200" lvl="1" indent="0">
              <a:buNone/>
            </a:pPr>
            <a:endParaRPr lang="en-IN"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8843929-A3A3-4791-8967-52872DAFC784}"/>
              </a:ext>
            </a:extLst>
          </p:cNvPr>
          <p:cNvSpPr txBox="1"/>
          <p:nvPr/>
        </p:nvSpPr>
        <p:spPr>
          <a:xfrm>
            <a:off x="10919791" y="6202018"/>
            <a:ext cx="1484244" cy="369332"/>
          </a:xfrm>
          <a:prstGeom prst="rect">
            <a:avLst/>
          </a:prstGeom>
          <a:noFill/>
        </p:spPr>
        <p:txBody>
          <a:bodyPr wrap="square" rtlCol="0">
            <a:spAutoFit/>
          </a:bodyPr>
          <a:lstStyle/>
          <a:p>
            <a:r>
              <a:rPr lang="en-IN" dirty="0"/>
              <a:t>SAKEC</a:t>
            </a:r>
          </a:p>
        </p:txBody>
      </p:sp>
    </p:spTree>
    <p:extLst>
      <p:ext uri="{BB962C8B-B14F-4D97-AF65-F5344CB8AC3E}">
        <p14:creationId xmlns:p14="http://schemas.microsoft.com/office/powerpoint/2010/main" val="1051963241"/>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257</TotalTime>
  <Words>2056</Words>
  <Application>Microsoft Office PowerPoint</Application>
  <PresentationFormat>Widescreen</PresentationFormat>
  <Paragraphs>233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Trebuchet MS</vt:lpstr>
      <vt:lpstr>Wingdings</vt:lpstr>
      <vt:lpstr>Wingdings 3</vt:lpstr>
      <vt:lpstr>Facet</vt:lpstr>
      <vt:lpstr>Window Management and Operations    </vt:lpstr>
      <vt:lpstr>Window Management:</vt:lpstr>
      <vt:lpstr>1. Single-Document Interface</vt:lpstr>
      <vt:lpstr>2. Multiple-Document Interface</vt:lpstr>
      <vt:lpstr>Conti..</vt:lpstr>
      <vt:lpstr>3. Workbooks</vt:lpstr>
      <vt:lpstr>Conti..</vt:lpstr>
      <vt:lpstr>4. Projects</vt:lpstr>
      <vt:lpstr>Conti..</vt:lpstr>
      <vt:lpstr>Organizing Window Functions</vt:lpstr>
      <vt:lpstr>Window Operations </vt:lpstr>
      <vt:lpstr>Window Operations(Conti..)</vt:lpstr>
      <vt:lpstr>Window Operations(Conti..)</vt:lpstr>
      <vt:lpstr>Window Operations(Conti..)</vt:lpstr>
      <vt:lpstr>Window Operations(Conti..)</vt:lpstr>
      <vt:lpstr>Window Operations(Conti..)</vt:lpstr>
      <vt:lpstr>Window Operations(Conti..)</vt:lpstr>
      <vt:lpstr>Window Operations(Conti..)</vt:lpstr>
      <vt:lpstr>Window Operations(Conti..)</vt:lpstr>
      <vt:lpstr>Window Operations(Conti..)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Management</dc:title>
  <dc:creator>Darshana</dc:creator>
  <cp:lastModifiedBy>Darshana</cp:lastModifiedBy>
  <cp:revision>22</cp:revision>
  <dcterms:created xsi:type="dcterms:W3CDTF">2020-03-19T06:54:52Z</dcterms:created>
  <dcterms:modified xsi:type="dcterms:W3CDTF">2020-03-20T08:58:42Z</dcterms:modified>
</cp:coreProperties>
</file>