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lay"/>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bold.fntdata"/><Relationship Id="rId25"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3f52161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23f52161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3f52161c8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3f52161c8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3f52161c8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3f52161c8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3f52161c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3f52161c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3f52161c8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3f52161c8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3f52161c8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3f52161c8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3f52161c8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3f52161c8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3f52161c8_2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3f52161c8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3f52161c8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3f52161c8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3f52161c8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3f52161c8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471523b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471523b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3f52161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123f52161c8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3f52161c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23f52161c8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3f52161c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3f52161c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3f52161c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3f52161c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3f52161c8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3f52161c8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3f52161c8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3f52161c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3f52161c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3f52161c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3f52161c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3f52161c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www.chess.com/terms/chess-pieces" TargetMode="External"/><Relationship Id="rId4" Type="http://schemas.openxmlformats.org/officeDocument/2006/relationships/hyperlink" Target="https://nodejs.org/en/docs/" TargetMode="External"/><Relationship Id="rId5" Type="http://schemas.openxmlformats.org/officeDocument/2006/relationships/hyperlink" Target="https://devcenter.heroku.com/categories/reference" TargetMode="External"/><Relationship Id="rId6" Type="http://schemas.openxmlformats.org/officeDocument/2006/relationships/hyperlink" Target="https://devcenter.heroku.com/articles/getting-started-with-nodej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065650" y="1956875"/>
            <a:ext cx="5012700" cy="169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Department of Computer Engineering</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Play"/>
                <a:ea typeface="Play"/>
                <a:cs typeface="Play"/>
                <a:sym typeface="Play"/>
              </a:rPr>
              <a:t>TERNA ENGINEERING COLLEGE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Nerul (W), Navi Mumbai 400706</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r>
              <a:rPr b="1" lang="en-GB">
                <a:solidFill>
                  <a:schemeClr val="dk1"/>
                </a:solidFill>
                <a:latin typeface="Play"/>
                <a:ea typeface="Play"/>
                <a:cs typeface="Play"/>
                <a:sym typeface="Play"/>
              </a:rPr>
              <a:t>HMI</a:t>
            </a:r>
            <a:r>
              <a:rPr b="1" i="0" lang="en-GB" sz="1400" u="none" cap="none" strike="noStrike">
                <a:solidFill>
                  <a:schemeClr val="dk1"/>
                </a:solidFill>
                <a:latin typeface="Play"/>
                <a:ea typeface="Play"/>
                <a:cs typeface="Play"/>
                <a:sym typeface="Play"/>
              </a:rPr>
              <a:t> MINI PROJECT PRESENTATION</a:t>
            </a:r>
            <a:endParaRPr b="1"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400"/>
              <a:buFont typeface="Arial"/>
              <a:buNone/>
            </a:pPr>
            <a:br>
              <a:rPr b="1" i="0" lang="en-GB" sz="1400" u="none" cap="none" strike="noStrike">
                <a:solidFill>
                  <a:srgbClr val="FF0000"/>
                </a:solidFill>
                <a:latin typeface="Play"/>
                <a:ea typeface="Play"/>
                <a:cs typeface="Play"/>
                <a:sym typeface="Play"/>
              </a:rPr>
            </a:br>
            <a:endParaRPr b="1" i="0" sz="1400" u="none" cap="none" strike="noStrike">
              <a:solidFill>
                <a:srgbClr val="FF0000"/>
              </a:solidFill>
              <a:latin typeface="Play"/>
              <a:ea typeface="Play"/>
              <a:cs typeface="Play"/>
              <a:sym typeface="Play"/>
            </a:endParaRPr>
          </a:p>
        </p:txBody>
      </p:sp>
      <p:sp>
        <p:nvSpPr>
          <p:cNvPr id="55" name="Google Shape;55;p13"/>
          <p:cNvSpPr txBox="1"/>
          <p:nvPr/>
        </p:nvSpPr>
        <p:spPr>
          <a:xfrm>
            <a:off x="155525" y="3945050"/>
            <a:ext cx="3061500" cy="52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Under the Guidance of :</a:t>
            </a:r>
            <a:br>
              <a:rPr b="0" i="0" lang="en-GB" sz="1400" u="none" cap="none" strike="noStrike">
                <a:solidFill>
                  <a:schemeClr val="dk1"/>
                </a:solidFill>
                <a:latin typeface="Play"/>
                <a:ea typeface="Play"/>
                <a:cs typeface="Play"/>
                <a:sym typeface="Play"/>
              </a:rPr>
            </a:br>
            <a:r>
              <a:rPr b="0" i="0" lang="en-GB" sz="1400" u="none" cap="none" strike="noStrike">
                <a:solidFill>
                  <a:schemeClr val="dk1"/>
                </a:solidFill>
                <a:latin typeface="Play"/>
                <a:ea typeface="Play"/>
                <a:cs typeface="Play"/>
                <a:sym typeface="Play"/>
              </a:rPr>
              <a:t>Prof. </a:t>
            </a:r>
            <a:r>
              <a:rPr lang="en-GB">
                <a:solidFill>
                  <a:schemeClr val="dk1"/>
                </a:solidFill>
                <a:latin typeface="Play"/>
                <a:ea typeface="Play"/>
                <a:cs typeface="Play"/>
                <a:sym typeface="Play"/>
              </a:rPr>
              <a:t>Pooja Bhise</a:t>
            </a:r>
            <a:endParaRPr b="0" i="0" sz="1400" u="none" cap="none" strike="noStrike">
              <a:solidFill>
                <a:schemeClr val="dk1"/>
              </a:solidFill>
              <a:latin typeface="Play"/>
              <a:ea typeface="Play"/>
              <a:cs typeface="Play"/>
              <a:sym typeface="Play"/>
            </a:endParaRPr>
          </a:p>
        </p:txBody>
      </p:sp>
      <p:sp>
        <p:nvSpPr>
          <p:cNvPr id="56" name="Google Shape;56;p13"/>
          <p:cNvSpPr txBox="1"/>
          <p:nvPr/>
        </p:nvSpPr>
        <p:spPr>
          <a:xfrm>
            <a:off x="6183550" y="3991400"/>
            <a:ext cx="1569300" cy="8355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Amey Thakur</a:t>
            </a:r>
            <a:endParaRPr b="0" i="0" sz="1400" u="none" cap="none" strike="noStrike">
              <a:solidFill>
                <a:schemeClr val="dk1"/>
              </a:solidFill>
              <a:latin typeface="Play"/>
              <a:ea typeface="Play"/>
              <a:cs typeface="Play"/>
              <a:sym typeface="Play"/>
            </a:endParaRPr>
          </a:p>
          <a:p>
            <a:pPr indent="0" lvl="0" marL="0" marR="0" rtl="0" algn="just">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Hasan Rizvi</a:t>
            </a:r>
            <a:endParaRPr b="0" i="0" sz="1400" u="none" cap="none" strike="noStrike">
              <a:solidFill>
                <a:schemeClr val="dk1"/>
              </a:solidFill>
              <a:latin typeface="Play"/>
              <a:ea typeface="Play"/>
              <a:cs typeface="Play"/>
              <a:sym typeface="Play"/>
            </a:endParaRPr>
          </a:p>
          <a:p>
            <a:pPr indent="0" lvl="0" marL="0" marR="0" rtl="0" algn="just">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Mega Satish</a:t>
            </a:r>
            <a:endParaRPr b="0" i="0" sz="14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chemeClr val="dk1"/>
              </a:solidFill>
              <a:latin typeface="Play"/>
              <a:ea typeface="Play"/>
              <a:cs typeface="Play"/>
              <a:sym typeface="Play"/>
            </a:endParaRPr>
          </a:p>
        </p:txBody>
      </p:sp>
      <p:sp>
        <p:nvSpPr>
          <p:cNvPr id="57" name="Google Shape;57;p13"/>
          <p:cNvSpPr txBox="1"/>
          <p:nvPr/>
        </p:nvSpPr>
        <p:spPr>
          <a:xfrm>
            <a:off x="5955325" y="3650075"/>
            <a:ext cx="156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Play"/>
                <a:ea typeface="Play"/>
                <a:cs typeface="Play"/>
                <a:sym typeface="Play"/>
              </a:rPr>
              <a:t>Group Members:    </a:t>
            </a:r>
            <a:endParaRPr b="0" i="0" sz="1400" u="none" cap="none" strike="noStrike">
              <a:solidFill>
                <a:srgbClr val="000000"/>
              </a:solidFill>
              <a:latin typeface="Arial"/>
              <a:ea typeface="Arial"/>
              <a:cs typeface="Arial"/>
              <a:sym typeface="Arial"/>
            </a:endParaRPr>
          </a:p>
        </p:txBody>
      </p:sp>
      <p:sp>
        <p:nvSpPr>
          <p:cNvPr id="58" name="Google Shape;58;p13"/>
          <p:cNvSpPr txBox="1"/>
          <p:nvPr/>
        </p:nvSpPr>
        <p:spPr>
          <a:xfrm>
            <a:off x="7524625" y="3897700"/>
            <a:ext cx="869700" cy="835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BE B-50</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BE B-51</a:t>
            </a:r>
            <a:endParaRPr b="0" i="0" sz="1400" u="none" cap="none" strike="noStrike">
              <a:solidFill>
                <a:schemeClr val="dk1"/>
              </a:solidFill>
              <a:latin typeface="Play"/>
              <a:ea typeface="Play"/>
              <a:cs typeface="Play"/>
              <a:sym typeface="Play"/>
            </a:endParaRPr>
          </a:p>
          <a:p>
            <a:pPr indent="0" lvl="0" marL="0" marR="0" rtl="0" algn="ctr">
              <a:lnSpc>
                <a:spcPct val="100000"/>
              </a:lnSpc>
              <a:spcBef>
                <a:spcPts val="0"/>
              </a:spcBef>
              <a:spcAft>
                <a:spcPts val="0"/>
              </a:spcAft>
              <a:buClr>
                <a:srgbClr val="000000"/>
              </a:buClr>
              <a:buSzPts val="1800"/>
              <a:buFont typeface="Arial"/>
              <a:buNone/>
            </a:pPr>
            <a:r>
              <a:rPr b="0" i="0" lang="en-GB" sz="1400" u="none" cap="none" strike="noStrike">
                <a:solidFill>
                  <a:schemeClr val="dk1"/>
                </a:solidFill>
                <a:latin typeface="Play"/>
                <a:ea typeface="Play"/>
                <a:cs typeface="Play"/>
                <a:sym typeface="Play"/>
              </a:rPr>
              <a:t>BE B-58</a:t>
            </a:r>
            <a:endParaRPr b="0" i="0" sz="1400" u="none" cap="none" strike="noStrike">
              <a:solidFill>
                <a:schemeClr val="dk1"/>
              </a:solidFill>
              <a:latin typeface="Play"/>
              <a:ea typeface="Play"/>
              <a:cs typeface="Play"/>
              <a:sym typeface="Play"/>
            </a:endParaRPr>
          </a:p>
        </p:txBody>
      </p:sp>
      <p:sp>
        <p:nvSpPr>
          <p:cNvPr id="59" name="Google Shape;59;p13"/>
          <p:cNvSpPr txBox="1"/>
          <p:nvPr>
            <p:ph idx="4294967295" type="ctrTitle"/>
          </p:nvPr>
        </p:nvSpPr>
        <p:spPr>
          <a:xfrm>
            <a:off x="311700" y="714525"/>
            <a:ext cx="8520600" cy="1059600"/>
          </a:xfrm>
          <a:prstGeom prst="rect">
            <a:avLst/>
          </a:prstGeom>
          <a:noFill/>
          <a:ln>
            <a:noFill/>
          </a:ln>
          <a:effectLst>
            <a:outerShdw blurRad="57150" rotWithShape="0" algn="bl" dir="5400000" dist="19050">
              <a:srgbClr val="FFFFFF">
                <a:alpha val="4863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990"/>
              <a:buFont typeface="Arial"/>
              <a:buNone/>
            </a:pPr>
            <a:r>
              <a:rPr b="1" lang="en-GB">
                <a:solidFill>
                  <a:srgbClr val="0000FF"/>
                </a:solidFill>
                <a:latin typeface="Play"/>
                <a:ea typeface="Play"/>
                <a:cs typeface="Play"/>
                <a:sym typeface="Play"/>
              </a:rPr>
              <a:t>ONLINE CHESS GAME</a:t>
            </a:r>
            <a:endParaRPr b="1" i="0" sz="2800" u="none" cap="none" strike="noStrike">
              <a:solidFill>
                <a:srgbClr val="0000FF"/>
              </a:solidFill>
              <a:latin typeface="Play"/>
              <a:ea typeface="Play"/>
              <a:cs typeface="Play"/>
              <a:sym typeface="Play"/>
            </a:endParaRPr>
          </a:p>
        </p:txBody>
      </p:sp>
      <p:pic>
        <p:nvPicPr>
          <p:cNvPr id="60" name="Google Shape;60;p13"/>
          <p:cNvPicPr preferRelativeResize="0"/>
          <p:nvPr/>
        </p:nvPicPr>
        <p:blipFill rotWithShape="1">
          <a:blip r:embed="rId3">
            <a:alphaModFix/>
          </a:blip>
          <a:srcRect b="0" l="0" r="0" t="0"/>
          <a:stretch/>
        </p:blipFill>
        <p:spPr>
          <a:xfrm>
            <a:off x="155525" y="192675"/>
            <a:ext cx="1649375" cy="793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20" name="Google Shape;120;p22"/>
          <p:cNvPicPr preferRelativeResize="0"/>
          <p:nvPr/>
        </p:nvPicPr>
        <p:blipFill>
          <a:blip r:embed="rId3">
            <a:alphaModFix/>
          </a:blip>
          <a:stretch>
            <a:fillRect/>
          </a:stretch>
        </p:blipFill>
        <p:spPr>
          <a:xfrm>
            <a:off x="984600" y="1094500"/>
            <a:ext cx="7174800" cy="3956850"/>
          </a:xfrm>
          <a:prstGeom prst="rect">
            <a:avLst/>
          </a:prstGeom>
          <a:noFill/>
          <a:ln cap="flat" cmpd="sng" w="25400">
            <a:solidFill>
              <a:srgbClr val="000000"/>
            </a:solidFill>
            <a:prstDash val="solid"/>
            <a:miter lim="8000"/>
            <a:headEnd len="sm" w="sm" type="none"/>
            <a:tailEnd len="sm" w="sm" type="none"/>
          </a:ln>
        </p:spPr>
      </p:pic>
      <p:sp>
        <p:nvSpPr>
          <p:cNvPr id="121" name="Google Shape;121;p22"/>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27" name="Google Shape;127;p23"/>
          <p:cNvPicPr preferRelativeResize="0"/>
          <p:nvPr/>
        </p:nvPicPr>
        <p:blipFill>
          <a:blip r:embed="rId3">
            <a:alphaModFix/>
          </a:blip>
          <a:stretch>
            <a:fillRect/>
          </a:stretch>
        </p:blipFill>
        <p:spPr>
          <a:xfrm>
            <a:off x="1019000" y="1094500"/>
            <a:ext cx="7106001" cy="3924225"/>
          </a:xfrm>
          <a:prstGeom prst="rect">
            <a:avLst/>
          </a:prstGeom>
          <a:noFill/>
          <a:ln cap="flat" cmpd="sng" w="25400">
            <a:solidFill>
              <a:srgbClr val="000000"/>
            </a:solidFill>
            <a:prstDash val="solid"/>
            <a:miter lim="8000"/>
            <a:headEnd len="sm" w="sm" type="none"/>
            <a:tailEnd len="sm" w="sm" type="none"/>
          </a:ln>
        </p:spPr>
      </p:pic>
      <p:sp>
        <p:nvSpPr>
          <p:cNvPr id="128" name="Google Shape;128;p23"/>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34" name="Google Shape;134;p24"/>
          <p:cNvPicPr preferRelativeResize="0"/>
          <p:nvPr/>
        </p:nvPicPr>
        <p:blipFill>
          <a:blip r:embed="rId3">
            <a:alphaModFix/>
          </a:blip>
          <a:stretch>
            <a:fillRect/>
          </a:stretch>
        </p:blipFill>
        <p:spPr>
          <a:xfrm>
            <a:off x="1019000" y="1094500"/>
            <a:ext cx="7106001" cy="3924225"/>
          </a:xfrm>
          <a:prstGeom prst="rect">
            <a:avLst/>
          </a:prstGeom>
          <a:noFill/>
          <a:ln cap="flat" cmpd="sng" w="25400">
            <a:solidFill>
              <a:srgbClr val="000000"/>
            </a:solidFill>
            <a:prstDash val="solid"/>
            <a:miter lim="8000"/>
            <a:headEnd len="sm" w="sm" type="none"/>
            <a:tailEnd len="sm" w="sm" type="none"/>
          </a:ln>
        </p:spPr>
      </p:pic>
      <p:sp>
        <p:nvSpPr>
          <p:cNvPr id="135" name="Google Shape;135;p24"/>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141" name="Google Shape;141;p25"/>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Clr>
                <a:schemeClr val="dk1"/>
              </a:buClr>
              <a:buSzPts val="1100"/>
              <a:buFont typeface="Arial"/>
              <a:buNone/>
            </a:pPr>
            <a:r>
              <a:rPr b="1" lang="en-GB">
                <a:solidFill>
                  <a:schemeClr val="dk1"/>
                </a:solidFill>
                <a:latin typeface="Play"/>
                <a:ea typeface="Play"/>
                <a:cs typeface="Play"/>
                <a:sym typeface="Play"/>
              </a:rPr>
              <a:t>Chat window for players to send message to each other</a:t>
            </a:r>
            <a:endParaRPr b="1" sz="1600">
              <a:solidFill>
                <a:schemeClr val="dk1"/>
              </a:solidFill>
              <a:latin typeface="Play"/>
              <a:ea typeface="Play"/>
              <a:cs typeface="Play"/>
              <a:sym typeface="Play"/>
            </a:endParaRPr>
          </a:p>
        </p:txBody>
      </p:sp>
      <p:pic>
        <p:nvPicPr>
          <p:cNvPr id="142" name="Google Shape;142;p25"/>
          <p:cNvPicPr preferRelativeResize="0"/>
          <p:nvPr/>
        </p:nvPicPr>
        <p:blipFill>
          <a:blip r:embed="rId3">
            <a:alphaModFix/>
          </a:blip>
          <a:stretch>
            <a:fillRect/>
          </a:stretch>
        </p:blipFill>
        <p:spPr>
          <a:xfrm>
            <a:off x="1046575" y="1084900"/>
            <a:ext cx="7050826" cy="38885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48" name="Google Shape;148;p26"/>
          <p:cNvPicPr preferRelativeResize="0"/>
          <p:nvPr/>
        </p:nvPicPr>
        <p:blipFill>
          <a:blip r:embed="rId3">
            <a:alphaModFix/>
          </a:blip>
          <a:stretch>
            <a:fillRect/>
          </a:stretch>
        </p:blipFill>
        <p:spPr>
          <a:xfrm>
            <a:off x="1046575" y="1084900"/>
            <a:ext cx="7050826" cy="3888500"/>
          </a:xfrm>
          <a:prstGeom prst="rect">
            <a:avLst/>
          </a:prstGeom>
          <a:noFill/>
          <a:ln cap="flat" cmpd="sng" w="25400">
            <a:solidFill>
              <a:srgbClr val="000000"/>
            </a:solidFill>
            <a:prstDash val="solid"/>
            <a:miter lim="8000"/>
            <a:headEnd len="sm" w="sm" type="none"/>
            <a:tailEnd len="sm" w="sm" type="none"/>
          </a:ln>
        </p:spPr>
      </p:pic>
      <p:sp>
        <p:nvSpPr>
          <p:cNvPr id="149" name="Google Shape;149;p26"/>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Clr>
                <a:schemeClr val="dk1"/>
              </a:buClr>
              <a:buSzPts val="1100"/>
              <a:buFont typeface="Arial"/>
              <a:buNone/>
            </a:pPr>
            <a:r>
              <a:rPr b="1" lang="en-GB">
                <a:solidFill>
                  <a:schemeClr val="dk1"/>
                </a:solidFill>
                <a:latin typeface="Play"/>
                <a:ea typeface="Play"/>
                <a:cs typeface="Play"/>
                <a:sym typeface="Play"/>
              </a:rPr>
              <a:t>Chat window for players to send message to each other</a:t>
            </a:r>
            <a:endParaRPr b="1" sz="1600">
              <a:solidFill>
                <a:schemeClr val="dk1"/>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155" name="Google Shape;155;p27"/>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None/>
            </a:pPr>
            <a:r>
              <a:rPr b="1" lang="en-GB" sz="1600">
                <a:solidFill>
                  <a:schemeClr val="dk1"/>
                </a:solidFill>
                <a:latin typeface="Play"/>
                <a:ea typeface="Play"/>
                <a:cs typeface="Play"/>
                <a:sym typeface="Play"/>
              </a:rPr>
              <a:t>Colour Themes</a:t>
            </a:r>
            <a:endParaRPr b="1" sz="1600">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b="1" sz="1600">
              <a:solidFill>
                <a:schemeClr val="dk1"/>
              </a:solidFill>
              <a:latin typeface="Play"/>
              <a:ea typeface="Play"/>
              <a:cs typeface="Play"/>
              <a:sym typeface="Play"/>
            </a:endParaRPr>
          </a:p>
        </p:txBody>
      </p:sp>
      <p:pic>
        <p:nvPicPr>
          <p:cNvPr id="156" name="Google Shape;156;p27"/>
          <p:cNvPicPr preferRelativeResize="0"/>
          <p:nvPr/>
        </p:nvPicPr>
        <p:blipFill>
          <a:blip r:embed="rId3">
            <a:alphaModFix/>
          </a:blip>
          <a:stretch>
            <a:fillRect/>
          </a:stretch>
        </p:blipFill>
        <p:spPr>
          <a:xfrm>
            <a:off x="532147" y="1135513"/>
            <a:ext cx="3645225" cy="3652300"/>
          </a:xfrm>
          <a:prstGeom prst="rect">
            <a:avLst/>
          </a:prstGeom>
          <a:noFill/>
          <a:ln>
            <a:noFill/>
          </a:ln>
        </p:spPr>
      </p:pic>
      <p:pic>
        <p:nvPicPr>
          <p:cNvPr id="157" name="Google Shape;157;p27"/>
          <p:cNvPicPr preferRelativeResize="0"/>
          <p:nvPr/>
        </p:nvPicPr>
        <p:blipFill>
          <a:blip r:embed="rId4">
            <a:alphaModFix/>
          </a:blip>
          <a:stretch>
            <a:fillRect/>
          </a:stretch>
        </p:blipFill>
        <p:spPr>
          <a:xfrm>
            <a:off x="4994525" y="1139038"/>
            <a:ext cx="3645225" cy="364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63" name="Google Shape;163;p28"/>
          <p:cNvPicPr preferRelativeResize="0"/>
          <p:nvPr/>
        </p:nvPicPr>
        <p:blipFill>
          <a:blip r:embed="rId3">
            <a:alphaModFix/>
          </a:blip>
          <a:stretch>
            <a:fillRect/>
          </a:stretch>
        </p:blipFill>
        <p:spPr>
          <a:xfrm>
            <a:off x="480375" y="1145100"/>
            <a:ext cx="3659775" cy="36456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868376" y="1148612"/>
            <a:ext cx="3659775" cy="3638564"/>
          </a:xfrm>
          <a:prstGeom prst="rect">
            <a:avLst/>
          </a:prstGeom>
          <a:noFill/>
          <a:ln>
            <a:noFill/>
          </a:ln>
        </p:spPr>
      </p:pic>
      <p:sp>
        <p:nvSpPr>
          <p:cNvPr id="165" name="Google Shape;165;p28"/>
          <p:cNvSpPr txBox="1"/>
          <p:nvPr/>
        </p:nvSpPr>
        <p:spPr>
          <a:xfrm>
            <a:off x="365100" y="690700"/>
            <a:ext cx="8413800" cy="394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37"/>
              </a:spcBef>
              <a:spcAft>
                <a:spcPts val="0"/>
              </a:spcAft>
              <a:buNone/>
            </a:pPr>
            <a:r>
              <a:rPr b="1" lang="en-GB" sz="1600">
                <a:solidFill>
                  <a:schemeClr val="dk1"/>
                </a:solidFill>
                <a:latin typeface="Play"/>
                <a:ea typeface="Play"/>
                <a:cs typeface="Play"/>
                <a:sym typeface="Play"/>
              </a:rPr>
              <a:t>Colour Themes</a:t>
            </a:r>
            <a:endParaRPr b="1" sz="1600">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b="1" sz="1600">
              <a:solidFill>
                <a:schemeClr val="dk1"/>
              </a:solidFill>
              <a:latin typeface="Play"/>
              <a:ea typeface="Play"/>
              <a:cs typeface="Play"/>
              <a:sym typeface="Pl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Conclusion</a:t>
            </a:r>
            <a:endParaRPr b="1" i="0" sz="2000" u="none" cap="none" strike="noStrike">
              <a:solidFill>
                <a:schemeClr val="dk1"/>
              </a:solidFill>
              <a:latin typeface="Play"/>
              <a:ea typeface="Play"/>
              <a:cs typeface="Play"/>
              <a:sym typeface="Play"/>
            </a:endParaRPr>
          </a:p>
        </p:txBody>
      </p:sp>
      <p:sp>
        <p:nvSpPr>
          <p:cNvPr id="171" name="Google Shape;171;p29"/>
          <p:cNvSpPr txBox="1"/>
          <p:nvPr/>
        </p:nvSpPr>
        <p:spPr>
          <a:xfrm>
            <a:off x="365100" y="757500"/>
            <a:ext cx="8413800" cy="3742500"/>
          </a:xfrm>
          <a:prstGeom prst="rect">
            <a:avLst/>
          </a:prstGeom>
          <a:noFill/>
          <a:ln>
            <a:noFill/>
          </a:ln>
        </p:spPr>
        <p:txBody>
          <a:bodyPr anchorCtr="0" anchor="ctr" bIns="91425" lIns="91425" spcFirstLastPara="1" rIns="91425" wrap="square" tIns="91425">
            <a:noAutofit/>
          </a:bodyPr>
          <a:lstStyle/>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latin typeface="Play"/>
                <a:ea typeface="Play"/>
                <a:cs typeface="Play"/>
                <a:sym typeface="Play"/>
              </a:rPr>
              <a:t>Online chess game is designed by keeping in mind the Human Machine Interaction principles. </a:t>
            </a:r>
            <a:br>
              <a:rPr lang="en-GB">
                <a:solidFill>
                  <a:schemeClr val="dk1"/>
                </a:solidFill>
                <a:latin typeface="Play"/>
                <a:ea typeface="Play"/>
                <a:cs typeface="Play"/>
                <a:sym typeface="Play"/>
              </a:rPr>
            </a:br>
            <a:endParaRPr>
              <a:solidFill>
                <a:schemeClr val="dk1"/>
              </a:solidFill>
              <a:latin typeface="Play"/>
              <a:ea typeface="Play"/>
              <a:cs typeface="Play"/>
              <a:sym typeface="Play"/>
            </a:endParaRPr>
          </a:p>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web application is simple and allows the user to play chess. The user has the choice to change the theme of the game as well. While playing, the user gets to know about the possible movement of the pieces. </a:t>
            </a:r>
            <a:endParaRPr>
              <a:solidFill>
                <a:schemeClr val="dk1"/>
              </a:solidFill>
              <a:latin typeface="Play"/>
              <a:ea typeface="Play"/>
              <a:cs typeface="Play"/>
              <a:sym typeface="Play"/>
            </a:endParaRPr>
          </a:p>
          <a:p>
            <a:pPr indent="0" lvl="0" marL="457200" rtl="0" algn="just">
              <a:lnSpc>
                <a:spcPct val="150000"/>
              </a:lnSpc>
              <a:spcBef>
                <a:spcPts val="237"/>
              </a:spcBef>
              <a:spcAft>
                <a:spcPts val="0"/>
              </a:spcAft>
              <a:buNone/>
            </a:pPr>
            <a:r>
              <a:t/>
            </a:r>
            <a:endParaRPr>
              <a:solidFill>
                <a:schemeClr val="dk1"/>
              </a:solidFill>
              <a:latin typeface="Play"/>
              <a:ea typeface="Play"/>
              <a:cs typeface="Play"/>
              <a:sym typeface="Play"/>
            </a:endParaRPr>
          </a:p>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latin typeface="Play"/>
                <a:ea typeface="Play"/>
                <a:cs typeface="Play"/>
                <a:sym typeface="Play"/>
              </a:rPr>
              <a:t>Two modes are available: single player and multiplayer. In case of multiplayer, the user can communicate with the opponent through a chat window. For multiple player mode, if the opponent leaves the game in the middle, the browser notifies that the opponent has left the game. </a:t>
            </a:r>
            <a:endParaRPr b="1" sz="1800">
              <a:solidFill>
                <a:schemeClr val="dk1"/>
              </a:solidFill>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REFERENCES</a:t>
            </a:r>
            <a:endParaRPr b="1" i="0" sz="2000" u="none" cap="none" strike="noStrike">
              <a:solidFill>
                <a:schemeClr val="dk1"/>
              </a:solidFill>
              <a:latin typeface="Play"/>
              <a:ea typeface="Play"/>
              <a:cs typeface="Play"/>
              <a:sym typeface="Play"/>
            </a:endParaRPr>
          </a:p>
        </p:txBody>
      </p:sp>
      <p:sp>
        <p:nvSpPr>
          <p:cNvPr id="177" name="Google Shape;177;p30"/>
          <p:cNvSpPr txBox="1"/>
          <p:nvPr/>
        </p:nvSpPr>
        <p:spPr>
          <a:xfrm>
            <a:off x="365100" y="951575"/>
            <a:ext cx="8413800" cy="264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237"/>
              </a:spcBef>
              <a:spcAft>
                <a:spcPts val="0"/>
              </a:spcAft>
              <a:buNone/>
            </a:pPr>
            <a:r>
              <a:rPr lang="en-GB">
                <a:latin typeface="Play"/>
                <a:ea typeface="Play"/>
                <a:cs typeface="Play"/>
                <a:sym typeface="Play"/>
              </a:rPr>
              <a:t>[1] </a:t>
            </a:r>
            <a:r>
              <a:rPr lang="en-GB" u="sng">
                <a:solidFill>
                  <a:srgbClr val="1155CC"/>
                </a:solidFill>
                <a:latin typeface="Play"/>
                <a:ea typeface="Play"/>
                <a:cs typeface="Play"/>
                <a:sym typeface="Play"/>
                <a:hlinkClick r:id="rId3">
                  <a:extLst>
                    <a:ext uri="{A12FA001-AC4F-418D-AE19-62706E023703}">
                      <ahyp:hlinkClr val="tx"/>
                    </a:ext>
                  </a:extLst>
                </a:hlinkClick>
              </a:rPr>
              <a:t>https://www.chess.com/terms/chess-pieces</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rPr lang="en-GB">
                <a:solidFill>
                  <a:schemeClr val="dk1"/>
                </a:solidFill>
                <a:latin typeface="Play"/>
                <a:ea typeface="Play"/>
                <a:cs typeface="Play"/>
                <a:sym typeface="Play"/>
              </a:rPr>
              <a:t>[2] </a:t>
            </a:r>
            <a:r>
              <a:rPr lang="en-GB" u="sng">
                <a:solidFill>
                  <a:srgbClr val="1155CC"/>
                </a:solidFill>
                <a:latin typeface="Play"/>
                <a:ea typeface="Play"/>
                <a:cs typeface="Play"/>
                <a:sym typeface="Play"/>
                <a:hlinkClick r:id="rId4">
                  <a:extLst>
                    <a:ext uri="{A12FA001-AC4F-418D-AE19-62706E023703}">
                      <ahyp:hlinkClr val="tx"/>
                    </a:ext>
                  </a:extLst>
                </a:hlinkClick>
              </a:rPr>
              <a:t>https://nodejs.org/en/docs</a:t>
            </a:r>
            <a:endParaRPr>
              <a:solidFill>
                <a:schemeClr val="dk1"/>
              </a:solidFill>
              <a:latin typeface="Play"/>
              <a:ea typeface="Play"/>
              <a:cs typeface="Play"/>
              <a:sym typeface="Play"/>
            </a:endParaRPr>
          </a:p>
          <a:p>
            <a:pPr indent="0" lvl="0" marL="457200" rtl="0" algn="l">
              <a:lnSpc>
                <a:spcPct val="150000"/>
              </a:lnSpc>
              <a:spcBef>
                <a:spcPts val="237"/>
              </a:spcBef>
              <a:spcAft>
                <a:spcPts val="0"/>
              </a:spcAft>
              <a:buNone/>
            </a:pPr>
            <a:r>
              <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rPr lang="en-GB">
                <a:solidFill>
                  <a:schemeClr val="dk1"/>
                </a:solidFill>
                <a:latin typeface="Play"/>
                <a:ea typeface="Play"/>
                <a:cs typeface="Play"/>
                <a:sym typeface="Play"/>
              </a:rPr>
              <a:t>[3] </a:t>
            </a:r>
            <a:r>
              <a:rPr lang="en-GB" u="sng">
                <a:solidFill>
                  <a:srgbClr val="1155CC"/>
                </a:solidFill>
                <a:latin typeface="Play"/>
                <a:ea typeface="Play"/>
                <a:cs typeface="Play"/>
                <a:sym typeface="Play"/>
                <a:hlinkClick r:id="rId5">
                  <a:extLst>
                    <a:ext uri="{A12FA001-AC4F-418D-AE19-62706E023703}">
                      <ahyp:hlinkClr val="tx"/>
                    </a:ext>
                  </a:extLst>
                </a:hlinkClick>
              </a:rPr>
              <a:t>https://devcenter.heroku.com/categories/reference</a:t>
            </a:r>
            <a:endParaRPr>
              <a:solidFill>
                <a:schemeClr val="dk1"/>
              </a:solidFill>
              <a:latin typeface="Play"/>
              <a:ea typeface="Play"/>
              <a:cs typeface="Play"/>
              <a:sym typeface="Play"/>
            </a:endParaRPr>
          </a:p>
          <a:p>
            <a:pPr indent="0" lvl="0" marL="457200" rtl="0" algn="l">
              <a:lnSpc>
                <a:spcPct val="150000"/>
              </a:lnSpc>
              <a:spcBef>
                <a:spcPts val="237"/>
              </a:spcBef>
              <a:spcAft>
                <a:spcPts val="0"/>
              </a:spcAft>
              <a:buNone/>
            </a:pPr>
            <a:r>
              <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rPr lang="en-GB">
                <a:solidFill>
                  <a:schemeClr val="dk1"/>
                </a:solidFill>
                <a:latin typeface="Play"/>
                <a:ea typeface="Play"/>
                <a:cs typeface="Play"/>
                <a:sym typeface="Play"/>
              </a:rPr>
              <a:t>[4] </a:t>
            </a:r>
            <a:r>
              <a:rPr lang="en-GB" u="sng">
                <a:solidFill>
                  <a:srgbClr val="1155CC"/>
                </a:solidFill>
                <a:latin typeface="Play"/>
                <a:ea typeface="Play"/>
                <a:cs typeface="Play"/>
                <a:sym typeface="Play"/>
                <a:hlinkClick r:id="rId6">
                  <a:extLst>
                    <a:ext uri="{A12FA001-AC4F-418D-AE19-62706E023703}">
                      <ahyp:hlinkClr val="tx"/>
                    </a:ext>
                  </a:extLst>
                </a:hlinkClick>
              </a:rPr>
              <a:t>https://devcenter.heroku.com/articles/getting-started-with-nodejs</a:t>
            </a:r>
            <a:endParaRPr>
              <a:solidFill>
                <a:schemeClr val="dk1"/>
              </a:solidFill>
              <a:latin typeface="Play"/>
              <a:ea typeface="Play"/>
              <a:cs typeface="Play"/>
              <a:sym typeface="Play"/>
            </a:endParaRPr>
          </a:p>
          <a:p>
            <a:pPr indent="0" lvl="0" marL="0" rtl="0" algn="l">
              <a:lnSpc>
                <a:spcPct val="150000"/>
              </a:lnSpc>
              <a:spcBef>
                <a:spcPts val="237"/>
              </a:spcBef>
              <a:spcAft>
                <a:spcPts val="0"/>
              </a:spcAft>
              <a:buNone/>
            </a:pPr>
            <a:r>
              <a:t/>
            </a:r>
            <a:endParaRPr b="1">
              <a:solidFill>
                <a:schemeClr val="dk1"/>
              </a:solidFill>
              <a:latin typeface="Play"/>
              <a:ea typeface="Play"/>
              <a:cs typeface="Play"/>
              <a:sym typeface="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nvSpPr>
        <p:spPr>
          <a:xfrm>
            <a:off x="307050" y="512700"/>
            <a:ext cx="8529900" cy="4118100"/>
          </a:xfrm>
          <a:prstGeom prst="rect">
            <a:avLst/>
          </a:prstGeom>
          <a:noFill/>
          <a:ln>
            <a:noFill/>
          </a:ln>
        </p:spPr>
        <p:txBody>
          <a:bodyPr anchorCtr="0" anchor="ctr" bIns="91425" lIns="91425" spcFirstLastPara="1" rIns="91425" wrap="square" tIns="91425">
            <a:noAutofit/>
          </a:bodyPr>
          <a:lstStyle/>
          <a:p>
            <a:pPr indent="-228600" lvl="0" marL="228600" rtl="0" algn="ctr">
              <a:lnSpc>
                <a:spcPct val="150000"/>
              </a:lnSpc>
              <a:spcBef>
                <a:spcPts val="0"/>
              </a:spcBef>
              <a:spcAft>
                <a:spcPts val="300"/>
              </a:spcAft>
              <a:buNone/>
            </a:pPr>
            <a:r>
              <a:rPr b="1" lang="en-GB" sz="3000">
                <a:solidFill>
                  <a:srgbClr val="0000FF"/>
                </a:solidFill>
                <a:latin typeface="Play"/>
                <a:ea typeface="Play"/>
                <a:cs typeface="Play"/>
                <a:sym typeface="Play"/>
              </a:rPr>
              <a:t>THANK YOU</a:t>
            </a:r>
            <a:endParaRPr b="1" sz="3000">
              <a:solidFill>
                <a:srgbClr val="0000FF"/>
              </a:solidFill>
              <a:latin typeface="Play"/>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AGENDA</a:t>
            </a:r>
            <a:endParaRPr b="1" i="0" sz="2000" u="none" cap="none" strike="noStrike">
              <a:solidFill>
                <a:schemeClr val="dk1"/>
              </a:solidFill>
              <a:latin typeface="Play"/>
              <a:ea typeface="Play"/>
              <a:cs typeface="Play"/>
              <a:sym typeface="Play"/>
            </a:endParaRPr>
          </a:p>
        </p:txBody>
      </p:sp>
      <p:sp>
        <p:nvSpPr>
          <p:cNvPr id="66" name="Google Shape;66;p14"/>
          <p:cNvSpPr txBox="1"/>
          <p:nvPr/>
        </p:nvSpPr>
        <p:spPr>
          <a:xfrm>
            <a:off x="5085050" y="1255500"/>
            <a:ext cx="3630900" cy="2632500"/>
          </a:xfrm>
          <a:prstGeom prst="rect">
            <a:avLst/>
          </a:prstGeom>
          <a:noFill/>
          <a:ln>
            <a:noFill/>
          </a:ln>
        </p:spPr>
        <p:txBody>
          <a:bodyPr anchorCtr="0" anchor="ctr" bIns="91425" lIns="91425" spcFirstLastPara="1" rIns="91425" wrap="square" tIns="91425">
            <a:noAutofit/>
          </a:bodyPr>
          <a:lstStyle/>
          <a:p>
            <a:pPr indent="-317500" lvl="0" marL="457200" marR="0" rtl="0" algn="just">
              <a:lnSpc>
                <a:spcPct val="200000"/>
              </a:lnSpc>
              <a:spcBef>
                <a:spcPts val="0"/>
              </a:spcBef>
              <a:spcAft>
                <a:spcPts val="0"/>
              </a:spcAft>
              <a:buClr>
                <a:srgbClr val="000000"/>
              </a:buClr>
              <a:buSzPts val="1400"/>
              <a:buFont typeface="Play"/>
              <a:buAutoNum type="arabicPeriod"/>
            </a:pPr>
            <a:r>
              <a:rPr b="0" i="0" lang="en-GB" sz="1400" u="none" cap="none" strike="noStrike">
                <a:solidFill>
                  <a:srgbClr val="000000"/>
                </a:solidFill>
                <a:latin typeface="Play"/>
                <a:ea typeface="Play"/>
                <a:cs typeface="Play"/>
                <a:sym typeface="Play"/>
              </a:rPr>
              <a:t>What is</a:t>
            </a:r>
            <a:r>
              <a:rPr lang="en-GB">
                <a:latin typeface="Play"/>
                <a:ea typeface="Play"/>
                <a:cs typeface="Play"/>
                <a:sym typeface="Play"/>
              </a:rPr>
              <a:t> Chess</a:t>
            </a:r>
            <a:r>
              <a:rPr b="0" i="0" lang="en-GB" sz="1400" u="none" cap="none" strike="noStrike">
                <a:solidFill>
                  <a:srgbClr val="000000"/>
                </a:solidFill>
                <a:latin typeface="Play"/>
                <a:ea typeface="Play"/>
                <a:cs typeface="Play"/>
                <a:sym typeface="Play"/>
              </a:rPr>
              <a:t>?</a:t>
            </a:r>
            <a:endParaRPr b="0" i="0" sz="1400" u="none" cap="none" strike="noStrike">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lang="en-GB">
                <a:latin typeface="Play"/>
                <a:ea typeface="Play"/>
                <a:cs typeface="Play"/>
                <a:sym typeface="Play"/>
              </a:rPr>
              <a:t>HMI Design Principles</a:t>
            </a:r>
            <a:endParaRPr b="0" i="0" sz="1400" u="none" cap="none" strike="noStrike">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lang="en-GB">
                <a:latin typeface="Play"/>
                <a:ea typeface="Play"/>
                <a:cs typeface="Play"/>
                <a:sym typeface="Play"/>
              </a:rPr>
              <a:t>Tools and Framework Used</a:t>
            </a:r>
            <a:r>
              <a:rPr b="0" i="0" lang="en-GB" sz="1400" u="none" cap="none" strike="noStrike">
                <a:solidFill>
                  <a:srgbClr val="000000"/>
                </a:solidFill>
                <a:latin typeface="Play"/>
                <a:ea typeface="Play"/>
                <a:cs typeface="Play"/>
                <a:sym typeface="Play"/>
              </a:rPr>
              <a:t> </a:t>
            </a:r>
            <a:endParaRPr b="0" i="0" sz="1400" u="none" cap="none" strike="noStrike">
              <a:solidFill>
                <a:srgbClr val="000000"/>
              </a:solidFill>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lang="en-GB">
                <a:latin typeface="Play"/>
                <a:ea typeface="Play"/>
                <a:cs typeface="Play"/>
                <a:sym typeface="Play"/>
              </a:rPr>
              <a:t>Web Application Snapshot</a:t>
            </a:r>
            <a:endParaRPr>
              <a:latin typeface="Play"/>
              <a:ea typeface="Play"/>
              <a:cs typeface="Play"/>
              <a:sym typeface="Play"/>
            </a:endParaRPr>
          </a:p>
          <a:p>
            <a:pPr indent="-317500" lvl="0" marL="457200" marR="0" rtl="0" algn="just">
              <a:lnSpc>
                <a:spcPct val="200000"/>
              </a:lnSpc>
              <a:spcBef>
                <a:spcPts val="0"/>
              </a:spcBef>
              <a:spcAft>
                <a:spcPts val="0"/>
              </a:spcAft>
              <a:buSzPts val="1400"/>
              <a:buFont typeface="Play"/>
              <a:buAutoNum type="arabicPeriod"/>
            </a:pPr>
            <a:r>
              <a:rPr lang="en-GB">
                <a:latin typeface="Play"/>
                <a:ea typeface="Play"/>
                <a:cs typeface="Play"/>
                <a:sym typeface="Play"/>
              </a:rPr>
              <a:t>Conclusion</a:t>
            </a:r>
            <a:endParaRPr>
              <a:latin typeface="Play"/>
              <a:ea typeface="Play"/>
              <a:cs typeface="Play"/>
              <a:sym typeface="Play"/>
            </a:endParaRPr>
          </a:p>
          <a:p>
            <a:pPr indent="-317500" lvl="0" marL="457200" marR="0" rtl="0" algn="just">
              <a:lnSpc>
                <a:spcPct val="200000"/>
              </a:lnSpc>
              <a:spcBef>
                <a:spcPts val="0"/>
              </a:spcBef>
              <a:spcAft>
                <a:spcPts val="0"/>
              </a:spcAft>
              <a:buClr>
                <a:srgbClr val="000000"/>
              </a:buClr>
              <a:buSzPts val="1400"/>
              <a:buFont typeface="Play"/>
              <a:buAutoNum type="arabicPeriod"/>
            </a:pPr>
            <a:r>
              <a:rPr b="0" i="0" lang="en-GB" sz="1400" u="none" cap="none" strike="noStrike">
                <a:solidFill>
                  <a:srgbClr val="000000"/>
                </a:solidFill>
                <a:latin typeface="Play"/>
                <a:ea typeface="Play"/>
                <a:cs typeface="Play"/>
                <a:sym typeface="Play"/>
              </a:rPr>
              <a:t>References</a:t>
            </a:r>
            <a:endParaRPr b="0" i="0" sz="1400" u="none" cap="none" strike="noStrike">
              <a:solidFill>
                <a:srgbClr val="000000"/>
              </a:solidFill>
              <a:latin typeface="Play"/>
              <a:ea typeface="Play"/>
              <a:cs typeface="Play"/>
              <a:sym typeface="Play"/>
            </a:endParaRPr>
          </a:p>
        </p:txBody>
      </p:sp>
      <p:pic>
        <p:nvPicPr>
          <p:cNvPr id="67" name="Google Shape;67;p14"/>
          <p:cNvPicPr preferRelativeResize="0"/>
          <p:nvPr/>
        </p:nvPicPr>
        <p:blipFill>
          <a:blip r:embed="rId3">
            <a:alphaModFix/>
          </a:blip>
          <a:stretch>
            <a:fillRect/>
          </a:stretch>
        </p:blipFill>
        <p:spPr>
          <a:xfrm>
            <a:off x="876850" y="857250"/>
            <a:ext cx="3429000" cy="3429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Play"/>
                <a:ea typeface="Play"/>
                <a:cs typeface="Play"/>
                <a:sym typeface="Play"/>
              </a:rPr>
              <a:t>What is </a:t>
            </a:r>
            <a:r>
              <a:rPr b="1" lang="en-GB" sz="2000">
                <a:solidFill>
                  <a:schemeClr val="dk1"/>
                </a:solidFill>
                <a:latin typeface="Play"/>
                <a:ea typeface="Play"/>
                <a:cs typeface="Play"/>
                <a:sym typeface="Play"/>
              </a:rPr>
              <a:t>Chess</a:t>
            </a:r>
            <a:r>
              <a:rPr b="1" i="0" lang="en-GB" sz="2000" u="none" cap="none" strike="noStrike">
                <a:solidFill>
                  <a:schemeClr val="dk1"/>
                </a:solidFill>
                <a:latin typeface="Play"/>
                <a:ea typeface="Play"/>
                <a:cs typeface="Play"/>
                <a:sym typeface="Play"/>
              </a:rPr>
              <a:t>?</a:t>
            </a:r>
            <a:endParaRPr b="1" i="0" sz="2000" u="none" cap="none" strike="noStrike">
              <a:solidFill>
                <a:schemeClr val="dk1"/>
              </a:solidFill>
              <a:latin typeface="Play"/>
              <a:ea typeface="Play"/>
              <a:cs typeface="Play"/>
              <a:sym typeface="Play"/>
            </a:endParaRPr>
          </a:p>
        </p:txBody>
      </p:sp>
      <p:sp>
        <p:nvSpPr>
          <p:cNvPr id="73" name="Google Shape;73;p15"/>
          <p:cNvSpPr txBox="1"/>
          <p:nvPr/>
        </p:nvSpPr>
        <p:spPr>
          <a:xfrm>
            <a:off x="270900" y="952150"/>
            <a:ext cx="4336200" cy="3498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Chess is a game for 2 players each of whom moves 16 pieces according to fixed rules across a checkerboard and tries to checkmate the opponent's king. </a:t>
            </a:r>
            <a:endParaRPr>
              <a:solidFill>
                <a:schemeClr val="dk1"/>
              </a:solidFill>
              <a:highlight>
                <a:srgbClr val="FFFFFF"/>
              </a:highlight>
              <a:latin typeface="Play"/>
              <a:ea typeface="Play"/>
              <a:cs typeface="Play"/>
              <a:sym typeface="Play"/>
            </a:endParaRPr>
          </a:p>
          <a:p>
            <a:pPr indent="0" lvl="0" marL="0" rtl="0" algn="just">
              <a:lnSpc>
                <a:spcPct val="150000"/>
              </a:lnSpc>
              <a:spcBef>
                <a:spcPts val="0"/>
              </a:spcBef>
              <a:spcAft>
                <a:spcPts val="0"/>
              </a:spcAft>
              <a:buNone/>
            </a:pPr>
            <a:r>
              <a:t/>
            </a:r>
            <a:endParaRPr>
              <a:solidFill>
                <a:schemeClr val="dk1"/>
              </a:solidFill>
              <a:highlight>
                <a:srgbClr val="FFFFFF"/>
              </a:highlight>
              <a:latin typeface="Play"/>
              <a:ea typeface="Play"/>
              <a:cs typeface="Play"/>
              <a:sym typeface="Play"/>
            </a:endParaRPr>
          </a:p>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Chess is a mind game that involves a lot of thinking and time.</a:t>
            </a:r>
            <a:endParaRPr>
              <a:solidFill>
                <a:schemeClr val="dk1"/>
              </a:solidFill>
              <a:highlight>
                <a:srgbClr val="FFFFFF"/>
              </a:highlight>
              <a:latin typeface="Play"/>
              <a:ea typeface="Play"/>
              <a:cs typeface="Play"/>
              <a:sym typeface="Play"/>
            </a:endParaRPr>
          </a:p>
          <a:p>
            <a:pPr indent="0" lvl="0" marL="0" rtl="0" algn="just">
              <a:lnSpc>
                <a:spcPct val="150000"/>
              </a:lnSpc>
              <a:spcBef>
                <a:spcPts val="237"/>
              </a:spcBef>
              <a:spcAft>
                <a:spcPts val="0"/>
              </a:spcAft>
              <a:buNone/>
            </a:pPr>
            <a:r>
              <a:t/>
            </a:r>
            <a:endParaRPr>
              <a:solidFill>
                <a:schemeClr val="dk1"/>
              </a:solidFill>
              <a:highlight>
                <a:srgbClr val="FFFFFF"/>
              </a:highlight>
              <a:latin typeface="Play"/>
              <a:ea typeface="Play"/>
              <a:cs typeface="Play"/>
              <a:sym typeface="Play"/>
            </a:endParaRPr>
          </a:p>
          <a:p>
            <a:pPr indent="-317500" lvl="0" marL="457200" rtl="0" algn="just">
              <a:lnSpc>
                <a:spcPct val="150000"/>
              </a:lnSpc>
              <a:spcBef>
                <a:spcPts val="237"/>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It requires prediction and problem-solving skills.</a:t>
            </a:r>
            <a:endParaRPr>
              <a:solidFill>
                <a:schemeClr val="dk1"/>
              </a:solidFill>
              <a:highlight>
                <a:srgbClr val="FFFFFF"/>
              </a:highlight>
              <a:latin typeface="Play"/>
              <a:ea typeface="Play"/>
              <a:cs typeface="Play"/>
              <a:sym typeface="Play"/>
            </a:endParaRPr>
          </a:p>
        </p:txBody>
      </p:sp>
      <p:pic>
        <p:nvPicPr>
          <p:cNvPr id="74" name="Google Shape;74;p15"/>
          <p:cNvPicPr preferRelativeResize="0"/>
          <p:nvPr/>
        </p:nvPicPr>
        <p:blipFill rotWithShape="1">
          <a:blip r:embed="rId3">
            <a:alphaModFix/>
          </a:blip>
          <a:srcRect b="7710" l="7870" r="7862" t="8022"/>
          <a:stretch/>
        </p:blipFill>
        <p:spPr>
          <a:xfrm>
            <a:off x="5156925" y="952200"/>
            <a:ext cx="3497925" cy="34979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1193725" y="1045250"/>
            <a:ext cx="6857950" cy="3601500"/>
          </a:xfrm>
          <a:prstGeom prst="rect">
            <a:avLst/>
          </a:prstGeom>
          <a:noFill/>
          <a:ln cap="flat" cmpd="sng" w="19050">
            <a:solidFill>
              <a:schemeClr val="dk2"/>
            </a:solidFill>
            <a:prstDash val="solid"/>
            <a:round/>
            <a:headEnd len="sm" w="sm" type="none"/>
            <a:tailEnd len="sm" w="sm" type="none"/>
          </a:ln>
        </p:spPr>
      </p:pic>
      <p:sp>
        <p:nvSpPr>
          <p:cNvPr id="80" name="Google Shape;80;p16"/>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Human Machine Interaction Design Principles</a:t>
            </a:r>
            <a:endParaRPr b="1" i="0" sz="2000" u="none" cap="none" strike="noStrike">
              <a:solidFill>
                <a:schemeClr val="dk1"/>
              </a:solidFill>
              <a:latin typeface="Play"/>
              <a:ea typeface="Play"/>
              <a:cs typeface="Play"/>
              <a:sym typeface="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Tools and Framework Used</a:t>
            </a:r>
            <a:endParaRPr b="1" i="0" sz="2000" u="none" cap="none" strike="noStrike">
              <a:solidFill>
                <a:schemeClr val="dk1"/>
              </a:solidFill>
              <a:latin typeface="Play"/>
              <a:ea typeface="Play"/>
              <a:cs typeface="Play"/>
              <a:sym typeface="Play"/>
            </a:endParaRPr>
          </a:p>
        </p:txBody>
      </p:sp>
      <p:sp>
        <p:nvSpPr>
          <p:cNvPr id="86" name="Google Shape;86;p17"/>
          <p:cNvSpPr txBox="1"/>
          <p:nvPr/>
        </p:nvSpPr>
        <p:spPr>
          <a:xfrm>
            <a:off x="365100" y="817575"/>
            <a:ext cx="8413800" cy="386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latin typeface="Play"/>
                <a:ea typeface="Play"/>
                <a:cs typeface="Play"/>
                <a:sym typeface="Play"/>
              </a:rPr>
              <a:t>NodeJS</a:t>
            </a:r>
            <a:endParaRPr b="1">
              <a:solidFill>
                <a:schemeClr val="dk1"/>
              </a:solidFill>
              <a:latin typeface="Play"/>
              <a:ea typeface="Play"/>
              <a:cs typeface="Play"/>
              <a:sym typeface="Play"/>
            </a:endParaRPr>
          </a:p>
          <a:p>
            <a:pPr indent="-317500" lvl="0" marL="457200" rtl="0" algn="l">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Node.js is an open-source and cross-platform JavaScript runtime environment. </a:t>
            </a:r>
            <a:endParaRPr>
              <a:solidFill>
                <a:schemeClr val="dk1"/>
              </a:solidFill>
              <a:latin typeface="Play"/>
              <a:ea typeface="Play"/>
              <a:cs typeface="Play"/>
              <a:sym typeface="Play"/>
            </a:endParaRPr>
          </a:p>
          <a:p>
            <a:pPr indent="-317500" lvl="0" marL="457200" rtl="0" algn="l">
              <a:lnSpc>
                <a:spcPct val="115000"/>
              </a:lnSpc>
              <a:spcBef>
                <a:spcPts val="0"/>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Nodejs was used for developing the application and creating the whole game.</a:t>
            </a:r>
            <a:endParaRPr>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t/>
            </a:r>
            <a:endParaRPr b="1">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rPr b="1" lang="en-GB">
                <a:solidFill>
                  <a:schemeClr val="dk1"/>
                </a:solidFill>
                <a:highlight>
                  <a:srgbClr val="FFFFFF"/>
                </a:highlight>
                <a:latin typeface="Play"/>
                <a:ea typeface="Play"/>
                <a:cs typeface="Play"/>
                <a:sym typeface="Play"/>
              </a:rPr>
              <a:t>Socket Programming</a:t>
            </a:r>
            <a:endParaRPr b="1">
              <a:solidFill>
                <a:schemeClr val="dk1"/>
              </a:solidFill>
              <a:highlight>
                <a:srgbClr val="FFFFFF"/>
              </a:highlight>
              <a:latin typeface="Play"/>
              <a:ea typeface="Play"/>
              <a:cs typeface="Play"/>
              <a:sym typeface="Play"/>
            </a:endParaRPr>
          </a:p>
          <a:p>
            <a:pPr indent="-317500" lvl="0" marL="457200" rtl="0" algn="just">
              <a:lnSpc>
                <a:spcPct val="115000"/>
              </a:lnSpc>
              <a:spcBef>
                <a:spcPts val="0"/>
              </a:spcBef>
              <a:spcAft>
                <a:spcPts val="0"/>
              </a:spcAft>
              <a:buClr>
                <a:schemeClr val="dk1"/>
              </a:buClr>
              <a:buSzPts val="1400"/>
              <a:buFont typeface="Play"/>
              <a:buChar char="-"/>
            </a:pPr>
            <a:r>
              <a:rPr lang="en-GB">
                <a:solidFill>
                  <a:srgbClr val="161616"/>
                </a:solidFill>
                <a:highlight>
                  <a:srgbClr val="FFFFFF"/>
                </a:highlight>
                <a:latin typeface="Play"/>
                <a:ea typeface="Play"/>
                <a:cs typeface="Play"/>
                <a:sym typeface="Play"/>
              </a:rPr>
              <a:t>Socket programming shows how to use socket APIs to establish communication links between remote and local processes.</a:t>
            </a:r>
            <a:endParaRPr>
              <a:solidFill>
                <a:schemeClr val="dk1"/>
              </a:solidFill>
              <a:highlight>
                <a:srgbClr val="FFFFFF"/>
              </a:highlight>
              <a:latin typeface="Play"/>
              <a:ea typeface="Play"/>
              <a:cs typeface="Play"/>
              <a:sym typeface="Play"/>
            </a:endParaRPr>
          </a:p>
          <a:p>
            <a:pPr indent="-317500" lvl="0" marL="457200" rtl="0" algn="l">
              <a:lnSpc>
                <a:spcPct val="115000"/>
              </a:lnSpc>
              <a:spcBef>
                <a:spcPts val="0"/>
              </a:spcBef>
              <a:spcAft>
                <a:spcPts val="0"/>
              </a:spcAft>
              <a:buClr>
                <a:schemeClr val="dk1"/>
              </a:buClr>
              <a:buSzPts val="1400"/>
              <a:buFont typeface="Play"/>
              <a:buChar char="-"/>
            </a:pPr>
            <a:r>
              <a:rPr lang="en-GB">
                <a:solidFill>
                  <a:schemeClr val="dk1"/>
                </a:solidFill>
                <a:highlight>
                  <a:srgbClr val="FFFFFF"/>
                </a:highlight>
                <a:latin typeface="Play"/>
                <a:ea typeface="Play"/>
                <a:cs typeface="Play"/>
                <a:sym typeface="Play"/>
              </a:rPr>
              <a:t>The concept of socket programming was applied here as the players can discuss with each other while playing chess.</a:t>
            </a:r>
            <a:endParaRPr>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t/>
            </a:r>
            <a:endParaRPr b="1">
              <a:solidFill>
                <a:schemeClr val="dk1"/>
              </a:solidFill>
              <a:highlight>
                <a:srgbClr val="FFFFFF"/>
              </a:highlight>
              <a:latin typeface="Play"/>
              <a:ea typeface="Play"/>
              <a:cs typeface="Play"/>
              <a:sym typeface="Play"/>
            </a:endParaRPr>
          </a:p>
          <a:p>
            <a:pPr indent="0" lvl="0" marL="0" rtl="0" algn="l">
              <a:lnSpc>
                <a:spcPct val="115000"/>
              </a:lnSpc>
              <a:spcBef>
                <a:spcPts val="0"/>
              </a:spcBef>
              <a:spcAft>
                <a:spcPts val="0"/>
              </a:spcAft>
              <a:buNone/>
            </a:pPr>
            <a:r>
              <a:rPr b="1" lang="en-GB">
                <a:solidFill>
                  <a:schemeClr val="dk1"/>
                </a:solidFill>
                <a:highlight>
                  <a:srgbClr val="FFFFFF"/>
                </a:highlight>
                <a:latin typeface="Play"/>
                <a:ea typeface="Play"/>
                <a:cs typeface="Play"/>
                <a:sym typeface="Play"/>
              </a:rPr>
              <a:t>Heroku</a:t>
            </a:r>
            <a:endParaRPr b="1">
              <a:solidFill>
                <a:schemeClr val="dk1"/>
              </a:solidFill>
              <a:highlight>
                <a:srgbClr val="FFFFFF"/>
              </a:highlight>
              <a:latin typeface="Play"/>
              <a:ea typeface="Play"/>
              <a:cs typeface="Play"/>
              <a:sym typeface="Play"/>
            </a:endParaRPr>
          </a:p>
          <a:p>
            <a:pPr indent="-330200" lvl="0" marL="457200" marR="171364" rtl="0" algn="just">
              <a:lnSpc>
                <a:spcPct val="115000"/>
              </a:lnSpc>
              <a:spcBef>
                <a:spcPts val="682"/>
              </a:spcBef>
              <a:spcAft>
                <a:spcPts val="0"/>
              </a:spcAft>
              <a:buClr>
                <a:schemeClr val="dk1"/>
              </a:buClr>
              <a:buSzPts val="1600"/>
              <a:buFont typeface="Play"/>
              <a:buChar char="-"/>
            </a:pPr>
            <a:r>
              <a:rPr lang="en-GB">
                <a:solidFill>
                  <a:schemeClr val="dk1"/>
                </a:solidFill>
                <a:latin typeface="Play"/>
                <a:ea typeface="Play"/>
                <a:cs typeface="Play"/>
                <a:sym typeface="Play"/>
              </a:rPr>
              <a:t>Heroku is an open-source software platform for machine learning and data science that makes it simple to develop and publish attractive, bespoke web apps.</a:t>
            </a:r>
            <a:endParaRPr>
              <a:solidFill>
                <a:schemeClr val="dk1"/>
              </a:solidFill>
              <a:latin typeface="Play"/>
              <a:ea typeface="Play"/>
              <a:cs typeface="Play"/>
              <a:sym typeface="Play"/>
            </a:endParaRPr>
          </a:p>
          <a:p>
            <a:pPr indent="-317500" lvl="0" marL="457200" marR="171364" rtl="0" algn="just">
              <a:lnSpc>
                <a:spcPct val="115000"/>
              </a:lnSpc>
              <a:spcBef>
                <a:spcPts val="0"/>
              </a:spcBef>
              <a:spcAft>
                <a:spcPts val="0"/>
              </a:spcAft>
              <a:buClr>
                <a:schemeClr val="dk1"/>
              </a:buClr>
              <a:buSzPts val="1400"/>
              <a:buFont typeface="Play"/>
              <a:buChar char="-"/>
            </a:pPr>
            <a:r>
              <a:rPr lang="en-GB">
                <a:solidFill>
                  <a:schemeClr val="dk1"/>
                </a:solidFill>
                <a:latin typeface="Play"/>
                <a:ea typeface="Play"/>
                <a:cs typeface="Play"/>
                <a:sym typeface="Play"/>
              </a:rPr>
              <a:t>The project was deployed on Heroku platform. </a:t>
            </a:r>
            <a:endParaRPr>
              <a:solidFill>
                <a:schemeClr val="dk1"/>
              </a:solidFill>
              <a:latin typeface="Play"/>
              <a:ea typeface="Play"/>
              <a:cs typeface="Play"/>
              <a:sym typeface="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92" name="Google Shape;92;p18"/>
          <p:cNvSpPr txBox="1"/>
          <p:nvPr/>
        </p:nvSpPr>
        <p:spPr>
          <a:xfrm>
            <a:off x="365100" y="607900"/>
            <a:ext cx="8413800" cy="4116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Home Page</a:t>
            </a:r>
            <a:endParaRPr b="1">
              <a:solidFill>
                <a:schemeClr val="dk1"/>
              </a:solidFill>
              <a:latin typeface="Play"/>
              <a:ea typeface="Play"/>
              <a:cs typeface="Play"/>
              <a:sym typeface="Play"/>
            </a:endParaRPr>
          </a:p>
        </p:txBody>
      </p:sp>
      <p:pic>
        <p:nvPicPr>
          <p:cNvPr id="93" name="Google Shape;93;p18"/>
          <p:cNvPicPr preferRelativeResize="0"/>
          <p:nvPr/>
        </p:nvPicPr>
        <p:blipFill>
          <a:blip r:embed="rId3">
            <a:alphaModFix/>
          </a:blip>
          <a:stretch>
            <a:fillRect/>
          </a:stretch>
        </p:blipFill>
        <p:spPr>
          <a:xfrm>
            <a:off x="1073300" y="1019500"/>
            <a:ext cx="6997392" cy="38706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99" name="Google Shape;99;p19"/>
          <p:cNvSpPr txBox="1"/>
          <p:nvPr/>
        </p:nvSpPr>
        <p:spPr>
          <a:xfrm>
            <a:off x="365100" y="690700"/>
            <a:ext cx="8413800" cy="3753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Single Player Mode</a:t>
            </a:r>
            <a:endParaRPr b="1">
              <a:solidFill>
                <a:schemeClr val="dk1"/>
              </a:solidFill>
              <a:latin typeface="Play"/>
              <a:ea typeface="Play"/>
              <a:cs typeface="Play"/>
              <a:sym typeface="Play"/>
            </a:endParaRPr>
          </a:p>
        </p:txBody>
      </p:sp>
      <p:pic>
        <p:nvPicPr>
          <p:cNvPr id="100" name="Google Shape;100;p19"/>
          <p:cNvPicPr preferRelativeResize="0"/>
          <p:nvPr/>
        </p:nvPicPr>
        <p:blipFill>
          <a:blip r:embed="rId3">
            <a:alphaModFix/>
          </a:blip>
          <a:stretch>
            <a:fillRect/>
          </a:stretch>
        </p:blipFill>
        <p:spPr>
          <a:xfrm>
            <a:off x="1023575" y="1066001"/>
            <a:ext cx="7096850" cy="391385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sp>
        <p:nvSpPr>
          <p:cNvPr id="106" name="Google Shape;106;p20"/>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a:t>
            </a:r>
            <a:r>
              <a:rPr b="1" lang="en-GB">
                <a:solidFill>
                  <a:schemeClr val="dk1"/>
                </a:solidFill>
                <a:latin typeface="Play"/>
                <a:ea typeface="Play"/>
                <a:cs typeface="Play"/>
                <a:sym typeface="Play"/>
              </a:rPr>
              <a:t>Player Mode</a:t>
            </a:r>
            <a:endParaRPr b="1">
              <a:solidFill>
                <a:schemeClr val="dk1"/>
              </a:solidFill>
              <a:latin typeface="Play"/>
              <a:ea typeface="Play"/>
              <a:cs typeface="Play"/>
              <a:sym typeface="Play"/>
            </a:endParaRPr>
          </a:p>
        </p:txBody>
      </p:sp>
      <p:pic>
        <p:nvPicPr>
          <p:cNvPr id="107" name="Google Shape;107;p20"/>
          <p:cNvPicPr preferRelativeResize="0"/>
          <p:nvPr/>
        </p:nvPicPr>
        <p:blipFill>
          <a:blip r:embed="rId3">
            <a:alphaModFix/>
          </a:blip>
          <a:stretch>
            <a:fillRect/>
          </a:stretch>
        </p:blipFill>
        <p:spPr>
          <a:xfrm>
            <a:off x="1069875" y="1094500"/>
            <a:ext cx="7004225" cy="3862800"/>
          </a:xfrm>
          <a:prstGeom prst="rect">
            <a:avLst/>
          </a:prstGeom>
          <a:noFill/>
          <a:ln cap="flat" cmpd="sng" w="254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nvSpPr>
        <p:spPr>
          <a:xfrm>
            <a:off x="270900" y="198100"/>
            <a:ext cx="8602200" cy="492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lang="en-GB" sz="2000">
                <a:solidFill>
                  <a:schemeClr val="dk1"/>
                </a:solidFill>
                <a:latin typeface="Play"/>
                <a:ea typeface="Play"/>
                <a:cs typeface="Play"/>
                <a:sym typeface="Play"/>
              </a:rPr>
              <a:t>Snapshots</a:t>
            </a:r>
            <a:endParaRPr b="1" i="0" sz="2000" u="none" cap="none" strike="noStrike">
              <a:solidFill>
                <a:schemeClr val="dk1"/>
              </a:solidFill>
              <a:latin typeface="Play"/>
              <a:ea typeface="Play"/>
              <a:cs typeface="Play"/>
              <a:sym typeface="Play"/>
            </a:endParaRPr>
          </a:p>
        </p:txBody>
      </p:sp>
      <p:pic>
        <p:nvPicPr>
          <p:cNvPr id="113" name="Google Shape;113;p21"/>
          <p:cNvPicPr preferRelativeResize="0"/>
          <p:nvPr/>
        </p:nvPicPr>
        <p:blipFill>
          <a:blip r:embed="rId3">
            <a:alphaModFix/>
          </a:blip>
          <a:stretch>
            <a:fillRect/>
          </a:stretch>
        </p:blipFill>
        <p:spPr>
          <a:xfrm>
            <a:off x="1069875" y="1094500"/>
            <a:ext cx="7004225" cy="3862800"/>
          </a:xfrm>
          <a:prstGeom prst="rect">
            <a:avLst/>
          </a:prstGeom>
          <a:noFill/>
          <a:ln cap="flat" cmpd="sng" w="25400">
            <a:solidFill>
              <a:srgbClr val="000000"/>
            </a:solidFill>
            <a:prstDash val="solid"/>
            <a:miter lim="8000"/>
            <a:headEnd len="sm" w="sm" type="none"/>
            <a:tailEnd len="sm" w="sm" type="none"/>
          </a:ln>
        </p:spPr>
      </p:pic>
      <p:sp>
        <p:nvSpPr>
          <p:cNvPr id="114" name="Google Shape;114;p21"/>
          <p:cNvSpPr txBox="1"/>
          <p:nvPr/>
        </p:nvSpPr>
        <p:spPr>
          <a:xfrm>
            <a:off x="365100" y="690700"/>
            <a:ext cx="8413800" cy="403800"/>
          </a:xfrm>
          <a:prstGeom prst="rect">
            <a:avLst/>
          </a:prstGeom>
          <a:noFill/>
          <a:ln>
            <a:noFill/>
          </a:ln>
        </p:spPr>
        <p:txBody>
          <a:bodyPr anchorCtr="0" anchor="t" bIns="91425" lIns="91425" spcFirstLastPara="1" rIns="91425" wrap="square" tIns="91425">
            <a:noAutofit/>
          </a:bodyPr>
          <a:lstStyle/>
          <a:p>
            <a:pPr indent="0" lvl="0" marL="0" marR="171364" rtl="0" algn="ctr">
              <a:lnSpc>
                <a:spcPct val="144568"/>
              </a:lnSpc>
              <a:spcBef>
                <a:spcPts val="682"/>
              </a:spcBef>
              <a:spcAft>
                <a:spcPts val="0"/>
              </a:spcAft>
              <a:buNone/>
            </a:pPr>
            <a:r>
              <a:rPr b="1" lang="en-GB">
                <a:solidFill>
                  <a:schemeClr val="dk1"/>
                </a:solidFill>
                <a:latin typeface="Play"/>
                <a:ea typeface="Play"/>
                <a:cs typeface="Play"/>
                <a:sym typeface="Play"/>
              </a:rPr>
              <a:t>MultiPlayer Mode</a:t>
            </a:r>
            <a:endParaRPr b="1">
              <a:solidFill>
                <a:schemeClr val="dk1"/>
              </a:solidFill>
              <a:latin typeface="Play"/>
              <a:ea typeface="Play"/>
              <a:cs typeface="Play"/>
              <a:sym typeface="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