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Roboto" panose="020B0604020202020204" charset="0"/>
      <p:regular r:id="rId31"/>
      <p:bold r:id="rId32"/>
      <p:italic r:id="rId33"/>
      <p:boldItalic r:id="rId34"/>
    </p:embeddedFont>
    <p:embeddedFont>
      <p:font typeface="Play" panose="020B060402020202020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C28A4B-B075-4C8D-9463-9EFE8093B43D}">
  <a:tblStyle styleId="{4DC28A4B-B075-4C8D-9463-9EFE8093B43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41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0387079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6964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4a9e71b18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4a9e71b18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It visualizes a regression model that predicts a student’s score based on two factors: hours studied and the number of assignments completed.</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Understanding the Model:</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The model we are looking at is ‘score = hours_studied + assignments’. This means we are trying to predict a student’s score by looking at how many hours they’ve studied and how many assignments they’ve completed.</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In simpler terms, we’re saying a student’s score depends on both their study time and the work they’ve put into their assignments.</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What’s in the Image?</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In the image, we see three different regression lines. Each line represents a different value of assignments completed.</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This means we’re looking at how the relationship between study hours and scores changes when students complete different numbers of assignments.</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For example, one line might show the scores of students who completed five assignments, another for those who completed ten, and so on.</a:t>
            </a:r>
            <a:endParaRPr/>
          </a:p>
        </p:txBody>
      </p:sp>
    </p:spTree>
    <p:extLst>
      <p:ext uri="{BB962C8B-B14F-4D97-AF65-F5344CB8AC3E}">
        <p14:creationId xmlns:p14="http://schemas.microsoft.com/office/powerpoint/2010/main" val="3936627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4a9e71b189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4a9e71b189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Visual representation of multiple linear regression</a:t>
            </a:r>
            <a:endParaRPr/>
          </a:p>
        </p:txBody>
      </p:sp>
    </p:spTree>
    <p:extLst>
      <p:ext uri="{BB962C8B-B14F-4D97-AF65-F5344CB8AC3E}">
        <p14:creationId xmlns:p14="http://schemas.microsoft.com/office/powerpoint/2010/main" val="1947699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48e9b0d260_3_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48e9b0d260_3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3438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48e9b0d260_3_3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48e9b0d260_3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What is R-squared?</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Imagine we’re trying to guess the prices of houses using their size and the number of bedrooms.</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We gather data on lots of houses and use this information to build a regression model – think of it as a fancy equation – to make our guesses.</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R-squared is like a report card for our model. It tells us how well our model is doing at predicting house prices based on the factors we’re considering.</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How Does It Work?</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If R-squared is close to 1, like 0.9, that’s like getting an A on the report card! It means our model is explaining 90% of the differences in house prices using the size and number of bedrooms. Our model is doing a great job!</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But, if R-squared is closer to 0, like 0.2, that’s not so good. It’s like getting a low grade because our model is only explaining 20% of the differences in house prices. We might need to study more or consider other factors!</a:t>
            </a:r>
            <a:endParaRPr sz="1300">
              <a:solidFill>
                <a:schemeClr val="dk1"/>
              </a:solidFill>
              <a:latin typeface="Play"/>
              <a:ea typeface="Play"/>
              <a:cs typeface="Play"/>
              <a:sym typeface="Play"/>
            </a:endParaRPr>
          </a:p>
          <a:p>
            <a:pPr marL="0" lvl="0" indent="0" algn="l" rtl="0">
              <a:spcBef>
                <a:spcPts val="0"/>
              </a:spcBef>
              <a:spcAft>
                <a:spcPts val="0"/>
              </a:spcAft>
              <a:buNone/>
            </a:pPr>
            <a:endParaRPr sz="1200">
              <a:solidFill>
                <a:srgbClr val="D1D5DB"/>
              </a:solidFill>
              <a:highlight>
                <a:srgbClr val="444654"/>
              </a:highlight>
              <a:latin typeface="Roboto"/>
              <a:ea typeface="Roboto"/>
              <a:cs typeface="Roboto"/>
              <a:sym typeface="Roboto"/>
            </a:endParaRPr>
          </a:p>
        </p:txBody>
      </p:sp>
    </p:spTree>
    <p:extLst>
      <p:ext uri="{BB962C8B-B14F-4D97-AF65-F5344CB8AC3E}">
        <p14:creationId xmlns:p14="http://schemas.microsoft.com/office/powerpoint/2010/main" val="879764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4aa31aa49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4aa31aa4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What is R-squared?</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Imagine we’re trying to guess the prices of houses using their size and the number of bedrooms.</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We gather data on lots of houses and use this information to build a regression model – think of it as a fancy equation – to make our guesses.</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R-squared is like a report card for our model. It tells us how well our model is doing at predicting house prices based on the factors we’re considering.</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How Does It Work?</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If R-squared is close to 1, like 0.9, that’s like getting an A on the report card! It means our model is explaining 90% of the differences in house prices using the size and number of bedrooms. Our model is doing a great job!</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But, if R-squared is closer to 0, like 0.2, that’s not so good. It’s like getting a low grade because our model is only explaining 20% of the differences in house prices. We might need to study more or consider other factors!</a:t>
            </a:r>
            <a:endParaRPr sz="1300">
              <a:solidFill>
                <a:schemeClr val="dk1"/>
              </a:solidFill>
              <a:latin typeface="Play"/>
              <a:ea typeface="Play"/>
              <a:cs typeface="Play"/>
              <a:sym typeface="Play"/>
            </a:endParaRPr>
          </a:p>
          <a:p>
            <a:pPr marL="0" lvl="0" indent="0" algn="l" rtl="0">
              <a:spcBef>
                <a:spcPts val="0"/>
              </a:spcBef>
              <a:spcAft>
                <a:spcPts val="0"/>
              </a:spcAft>
              <a:buNone/>
            </a:pPr>
            <a:endParaRPr sz="1200">
              <a:solidFill>
                <a:srgbClr val="D1D5DB"/>
              </a:solidFill>
              <a:highlight>
                <a:srgbClr val="444654"/>
              </a:highlight>
              <a:latin typeface="Roboto"/>
              <a:ea typeface="Roboto"/>
              <a:cs typeface="Roboto"/>
              <a:sym typeface="Roboto"/>
            </a:endParaRPr>
          </a:p>
        </p:txBody>
      </p:sp>
    </p:spTree>
    <p:extLst>
      <p:ext uri="{BB962C8B-B14F-4D97-AF65-F5344CB8AC3E}">
        <p14:creationId xmlns:p14="http://schemas.microsoft.com/office/powerpoint/2010/main" val="927984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48e9b0d260_3_3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48e9b0d260_3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The p-value! It’s like a detective tool that helps us figure out which factors really matter when we’re predicting something, like house prices.</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Adding a New Factor:</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Imagine we’re still trying to predict house prices, but this time, we add a third factor – the distance to the nearest school.</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Now, we have three factors: size, number of bedrooms, and distance to the school. We’re curious to see which of these really affect house prices.</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Understanding p-values:</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Each of these factors gets its own p-value, which is like a clue telling us how important that factor is.</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If the p-value is very low (below 0.05), it’s like finding strong evidence! It means that factor, like size or bedrooms, probably has a big impact on house prices.</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But, if the p-value is high (above 0.05), it’s like the evidence isn’t strong enough. For example, the distance to the school might not be that important in predicting house prices.</a:t>
            </a:r>
            <a:endParaRPr sz="1200">
              <a:solidFill>
                <a:srgbClr val="D1D5DB"/>
              </a:solidFill>
              <a:highlight>
                <a:srgbClr val="444654"/>
              </a:highlight>
              <a:latin typeface="Roboto"/>
              <a:ea typeface="Roboto"/>
              <a:cs typeface="Roboto"/>
              <a:sym typeface="Roboto"/>
            </a:endParaRPr>
          </a:p>
        </p:txBody>
      </p:sp>
    </p:spTree>
    <p:extLst>
      <p:ext uri="{BB962C8B-B14F-4D97-AF65-F5344CB8AC3E}">
        <p14:creationId xmlns:p14="http://schemas.microsoft.com/office/powerpoint/2010/main" val="343824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48e9b0d260_3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48e9b0d260_3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R-squared and p-values Together:</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R-squared gives us a big picture view – it tells us how well our whole model, with all the factors, is doing at explaining house prices.</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The p-values are like zooming in – they tell us which specific factors in our model are really making a difference and which might not be that important.</a:t>
            </a:r>
            <a:endParaRPr sz="1200">
              <a:solidFill>
                <a:srgbClr val="D1D5DB"/>
              </a:solidFill>
              <a:highlight>
                <a:srgbClr val="444654"/>
              </a:highlight>
              <a:latin typeface="Roboto"/>
              <a:ea typeface="Roboto"/>
              <a:cs typeface="Roboto"/>
              <a:sym typeface="Roboto"/>
            </a:endParaRPr>
          </a:p>
        </p:txBody>
      </p:sp>
    </p:spTree>
    <p:extLst>
      <p:ext uri="{BB962C8B-B14F-4D97-AF65-F5344CB8AC3E}">
        <p14:creationId xmlns:p14="http://schemas.microsoft.com/office/powerpoint/2010/main" val="3851618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48e9b0d260_3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48e9b0d260_3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Let's consider a simple example where we are trying to predict the price of a house (dependent variable) based on two independent variables: the size of the house (in square feet) and the number of bedrooms. In this case, the multiple linear regression equation would be:</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Imagine you're trying to guess how much a house costs. You look at two things: how big the house is (its size in square feet) and how many bedrooms it has.</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In this guessing game:</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Bo is like your starting point of guessing. It's the price you'd guess if the house had no size and no bedrooms (which sounds silly, but it helps with the math!).</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B1 tells you how much more money you'd guess for each extra square foot of size.</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B2 tells you how much more money you'd guess for each extra bedroom.</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Size (sq ft) and Number of Bedrooms are the details you know about the house.</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 (Epsilon) is like the difference between your guess and the actual price. Nobody's perfect, so it accounts for any mistakes in the guess!</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Price (House Price) is what you’re trying to guess – the actual cost of the house.</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So, when you put it all together in the equation: Price=Bo+B1(Size)+B2(Bedrooms)+€</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It’s like saying:</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Start with your base guess (Bo),</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Add a bit for each square foot of the house (B1 times Size),</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Add a bit for each bedroom (B2 times Bedrooms),</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And then, there might be a little bit of difference (€) because guessing isn’t perfect!</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And that’s how you’d make your best guess at the house price using the size and the number of bedrooms!</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In this diagram:</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Bo is the intercept.</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B1 is the coefficient for the size of the house.</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B2 is the coefficient for the number of bedrooms.</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The "Size (sq ft)" and "Number of Bedrooms" are the independent variables (features) used</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to predict the house price.</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 (Epsilon) represents the error term.</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The "Price (House Price)" is the dependent variable we are trying to predict.</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The equation represented by this diagram is:</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Price =</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Bo + B1(Size) + ẞ2 (Bedrooms) + €</a:t>
            </a:r>
            <a:endParaRPr sz="1200">
              <a:solidFill>
                <a:srgbClr val="D1D5DB"/>
              </a:solidFill>
              <a:highlight>
                <a:srgbClr val="444654"/>
              </a:highlight>
              <a:latin typeface="Roboto"/>
              <a:ea typeface="Roboto"/>
              <a:cs typeface="Roboto"/>
              <a:sym typeface="Roboto"/>
            </a:endParaRPr>
          </a:p>
        </p:txBody>
      </p:sp>
    </p:spTree>
    <p:extLst>
      <p:ext uri="{BB962C8B-B14F-4D97-AF65-F5344CB8AC3E}">
        <p14:creationId xmlns:p14="http://schemas.microsoft.com/office/powerpoint/2010/main" val="3920797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48e9b0d260_3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48e9b0d260_3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1. Linear Relationship:</a:t>
            </a:r>
            <a:endParaRPr sz="1300">
              <a:solidFill>
                <a:schemeClr val="dk1"/>
              </a:solidFill>
              <a:latin typeface="Play"/>
              <a:ea typeface="Play"/>
              <a:cs typeface="Play"/>
              <a:sym typeface="Play"/>
            </a:endParaRPr>
          </a:p>
          <a:p>
            <a:pPr marL="45720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First off, we assume there’s a linear relationship between the dependent (what we’re trying to predict) and independent variables (what we’re using to make predictions). This means as one goes up or down, the other one does so in a straight-line manner.</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2. No Multicollinearity:</a:t>
            </a:r>
            <a:endParaRPr sz="1300">
              <a:solidFill>
                <a:schemeClr val="dk1"/>
              </a:solidFill>
              <a:latin typeface="Play"/>
              <a:ea typeface="Play"/>
              <a:cs typeface="Play"/>
              <a:sym typeface="Play"/>
            </a:endParaRPr>
          </a:p>
          <a:p>
            <a:pPr marL="45720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Secondly, we assume that the independent variables are not highly correlated with each other. This means that each variable brings something unique to the table and isn’t just repeating what another variable is saying.</a:t>
            </a:r>
            <a:endParaRPr sz="1300">
              <a:solidFill>
                <a:schemeClr val="dk1"/>
              </a:solidFill>
              <a:latin typeface="Play"/>
              <a:ea typeface="Play"/>
              <a:cs typeface="Play"/>
              <a:sym typeface="Play"/>
            </a:endParaRPr>
          </a:p>
          <a:p>
            <a:pPr marL="45720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3. Constant Variance of Residuals:</a:t>
            </a:r>
            <a:endParaRPr sz="1300">
              <a:solidFill>
                <a:schemeClr val="dk1"/>
              </a:solidFill>
              <a:latin typeface="Play"/>
              <a:ea typeface="Play"/>
              <a:cs typeface="Play"/>
              <a:sym typeface="Play"/>
            </a:endParaRPr>
          </a:p>
          <a:p>
            <a:pPr marL="45720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Third, we assume that the variance of the residuals (the differences between predicted and actual values) is constant. This means that our model’s accuracy doesn’t change drastically for different levels of the dependent variable.</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4. Independence of Data Points:</a:t>
            </a:r>
            <a:endParaRPr sz="1300">
              <a:solidFill>
                <a:schemeClr val="dk1"/>
              </a:solidFill>
              <a:latin typeface="Play"/>
              <a:ea typeface="Play"/>
              <a:cs typeface="Play"/>
              <a:sym typeface="Play"/>
            </a:endParaRPr>
          </a:p>
          <a:p>
            <a:pPr marL="45720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Fourth, each data point should be independent; they shouldn’t depend on each other. It’s like saying each piece of information we have is its own separate clue and isn’t influenced by the other clues.</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5. Normal Distribution of Variables:</a:t>
            </a:r>
            <a:endParaRPr sz="1300">
              <a:solidFill>
                <a:schemeClr val="dk1"/>
              </a:solidFill>
              <a:latin typeface="Play"/>
              <a:ea typeface="Play"/>
              <a:cs typeface="Play"/>
              <a:sym typeface="Play"/>
            </a:endParaRPr>
          </a:p>
          <a:p>
            <a:pPr marL="45720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Lastly, we assume that all variables should be normally distributed. This means that the values of our variables tend to cluster around the average in a certain way, forming a bell-shaped curve.</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Why are These Assumptions Important?</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These assumptions are crucial because if they hold true, we can trust our model more. They help ensure that our predictions are reliable and that we’re not just seeing patterns that aren’t really there.</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So, by checking these assumptions, we’re making sure we’re playing the prediction game by the rules and that our results can be trusted!</a:t>
            </a:r>
            <a:endParaRPr/>
          </a:p>
        </p:txBody>
      </p:sp>
    </p:spTree>
    <p:extLst>
      <p:ext uri="{BB962C8B-B14F-4D97-AF65-F5344CB8AC3E}">
        <p14:creationId xmlns:p14="http://schemas.microsoft.com/office/powerpoint/2010/main" val="2502123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48e9b0d260_3_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48e9b0d260_3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1. Predictive Power:</a:t>
            </a:r>
            <a:endParaRPr sz="1300">
              <a:solidFill>
                <a:schemeClr val="dk1"/>
              </a:solidFill>
              <a:latin typeface="Play"/>
              <a:ea typeface="Play"/>
              <a:cs typeface="Play"/>
              <a:sym typeface="Play"/>
            </a:endParaRPr>
          </a:p>
          <a:p>
            <a:pPr marL="45720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One of the standout benefits is its predictive power. It allows us to make educated guesses about the dependent variable based on several independent variables. This ability is a treasure in fields like finance, economics, and social sciences, helping professionals make informed decisions.</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2. Quantifying Relationships:</a:t>
            </a:r>
            <a:endParaRPr sz="1300">
              <a:solidFill>
                <a:schemeClr val="dk1"/>
              </a:solidFill>
              <a:latin typeface="Play"/>
              <a:ea typeface="Play"/>
              <a:cs typeface="Play"/>
              <a:sym typeface="Play"/>
            </a:endParaRPr>
          </a:p>
          <a:p>
            <a:pPr marL="45720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Multiple Linear Regression shines in quantifying the relationships between variables. It helps us understand which factors significantly impact the outcome and in what direction, allowing us to pinpoint the key drivers behind the dependent variable.</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3. Control for Confounding Factors:</a:t>
            </a:r>
            <a:endParaRPr sz="1300">
              <a:solidFill>
                <a:schemeClr val="dk1"/>
              </a:solidFill>
              <a:latin typeface="Play"/>
              <a:ea typeface="Play"/>
              <a:cs typeface="Play"/>
              <a:sym typeface="Play"/>
            </a:endParaRPr>
          </a:p>
          <a:p>
            <a:pPr marL="45720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This technique is adept at controlling for confounding factors. By including relevant variables in our model, we can account for other influences that might affect the outcome, ensuring our results are robust and reliable.</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4. Model Interpretability:</a:t>
            </a:r>
            <a:endParaRPr sz="1300">
              <a:solidFill>
                <a:schemeClr val="dk1"/>
              </a:solidFill>
              <a:latin typeface="Play"/>
              <a:ea typeface="Play"/>
              <a:cs typeface="Play"/>
              <a:sym typeface="Play"/>
            </a:endParaRPr>
          </a:p>
          <a:p>
            <a:pPr marL="45720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The clarity of Multiple Linear Regression is another perk. The coefficients in the equation tell us about each variable’s contribution, making it easier to interpret the findings and understand the dynamics at play.</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5. Assumption Testing:</a:t>
            </a:r>
            <a:endParaRPr sz="1300">
              <a:solidFill>
                <a:schemeClr val="dk1"/>
              </a:solidFill>
              <a:latin typeface="Play"/>
              <a:ea typeface="Play"/>
              <a:cs typeface="Play"/>
              <a:sym typeface="Play"/>
            </a:endParaRPr>
          </a:p>
          <a:p>
            <a:pPr marL="45720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Lastly, it offers a suite of diagnostic tools, such as residual analysis and multicollinearity detection, allowing us to assess the model's quality and ensure the assumptions hold, which is crucial for the reliability of our findings.</a:t>
            </a:r>
            <a:endParaRPr sz="1300">
              <a:solidFill>
                <a:schemeClr val="dk1"/>
              </a:solidFill>
              <a:latin typeface="Play"/>
              <a:ea typeface="Play"/>
              <a:cs typeface="Play"/>
              <a:sym typeface="Play"/>
            </a:endParaRPr>
          </a:p>
          <a:p>
            <a:pPr marL="0" lvl="0" indent="0" algn="l" rtl="0">
              <a:spcBef>
                <a:spcPts val="0"/>
              </a:spcBef>
              <a:spcAft>
                <a:spcPts val="0"/>
              </a:spcAft>
              <a:buNone/>
            </a:pPr>
            <a:endParaRPr sz="1200">
              <a:solidFill>
                <a:srgbClr val="D1D5DB"/>
              </a:solidFill>
              <a:highlight>
                <a:srgbClr val="444654"/>
              </a:highlight>
              <a:latin typeface="Roboto"/>
              <a:ea typeface="Roboto"/>
              <a:cs typeface="Roboto"/>
              <a:sym typeface="Roboto"/>
            </a:endParaRPr>
          </a:p>
        </p:txBody>
      </p:sp>
    </p:spTree>
    <p:extLst>
      <p:ext uri="{BB962C8B-B14F-4D97-AF65-F5344CB8AC3E}">
        <p14:creationId xmlns:p14="http://schemas.microsoft.com/office/powerpoint/2010/main" val="950096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82ae3e1986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82ae3e198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01899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48e9b0d260_3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48e9b0d260_3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1. Linearity Assumption:</a:t>
            </a:r>
            <a:endParaRPr sz="1300">
              <a:solidFill>
                <a:schemeClr val="dk1"/>
              </a:solidFill>
              <a:latin typeface="Play"/>
              <a:ea typeface="Play"/>
              <a:cs typeface="Play"/>
              <a:sym typeface="Play"/>
            </a:endParaRPr>
          </a:p>
          <a:p>
            <a:pPr marL="45720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The model assumes a linear relationship between the independent and dependent variables. If this isn’t true, our model might not be accurate, and the results could be misleading.</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2. Multicollinearity:</a:t>
            </a:r>
            <a:endParaRPr sz="1300">
              <a:solidFill>
                <a:schemeClr val="dk1"/>
              </a:solidFill>
              <a:latin typeface="Play"/>
              <a:ea typeface="Play"/>
              <a:cs typeface="Play"/>
              <a:sym typeface="Play"/>
            </a:endParaRPr>
          </a:p>
          <a:p>
            <a:pPr marL="45720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When the independent variables are highly correlated, it’s like they’re speaking over each other, making it hard to hear each one’s individual contribution. This can lead to unstable estimates and make it challenging to interpret the results.</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3. Overfitting:</a:t>
            </a:r>
            <a:endParaRPr sz="1300">
              <a:solidFill>
                <a:schemeClr val="dk1"/>
              </a:solidFill>
              <a:latin typeface="Play"/>
              <a:ea typeface="Play"/>
              <a:cs typeface="Play"/>
              <a:sym typeface="Play"/>
            </a:endParaRPr>
          </a:p>
          <a:p>
            <a:pPr marL="45720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Including too many variables can make the model too tailored to the training data, like wearing a suit that’s too tight. It might not perform well with new, unseen data, limiting its generalizability.</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4. Assumption Violations:</a:t>
            </a:r>
            <a:endParaRPr sz="1300">
              <a:solidFill>
                <a:schemeClr val="dk1"/>
              </a:solidFill>
              <a:latin typeface="Play"/>
              <a:ea typeface="Play"/>
              <a:cs typeface="Play"/>
              <a:sym typeface="Play"/>
            </a:endParaRPr>
          </a:p>
          <a:p>
            <a:pPr marL="0" lvl="0" indent="45720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The model relies on several assumptions, like normality of residuals and constant variance. If these are not met, it’s like building a house on shaky foundations – the results might not be reliable.</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5. Limited Handling of Categorical Variables:</a:t>
            </a:r>
            <a:endParaRPr sz="1300">
              <a:solidFill>
                <a:schemeClr val="dk1"/>
              </a:solidFill>
              <a:latin typeface="Play"/>
              <a:ea typeface="Play"/>
              <a:cs typeface="Play"/>
              <a:sym typeface="Play"/>
            </a:endParaRPr>
          </a:p>
          <a:p>
            <a:pPr marL="45720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The model is best with continuous variables. Handling categorical ones requires extra steps, which can complicate the model and add to the challenge.</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6. Data Requirements:</a:t>
            </a:r>
            <a:endParaRPr sz="1300">
              <a:solidFill>
                <a:schemeClr val="dk1"/>
              </a:solidFill>
              <a:latin typeface="Play"/>
              <a:ea typeface="Play"/>
              <a:cs typeface="Play"/>
              <a:sym typeface="Play"/>
            </a:endParaRPr>
          </a:p>
          <a:p>
            <a:pPr marL="45720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Lastly, the model needs a good amount of data to be reliable. With too few data points, the results might be as shaky as a boat in a storm.</a:t>
            </a:r>
            <a:endParaRPr sz="1300">
              <a:solidFill>
                <a:schemeClr val="dk1"/>
              </a:solidFill>
              <a:latin typeface="Play"/>
              <a:ea typeface="Play"/>
              <a:cs typeface="Play"/>
              <a:sym typeface="Play"/>
            </a:endParaRPr>
          </a:p>
          <a:p>
            <a:pPr marL="0" lvl="0" indent="0" algn="l" rtl="0">
              <a:spcBef>
                <a:spcPts val="0"/>
              </a:spcBef>
              <a:spcAft>
                <a:spcPts val="0"/>
              </a:spcAft>
              <a:buNone/>
            </a:pPr>
            <a:endParaRPr sz="1200">
              <a:solidFill>
                <a:srgbClr val="D1D5DB"/>
              </a:solidFill>
              <a:highlight>
                <a:srgbClr val="444654"/>
              </a:highlight>
              <a:latin typeface="Roboto"/>
              <a:ea typeface="Roboto"/>
              <a:cs typeface="Roboto"/>
              <a:sym typeface="Roboto"/>
            </a:endParaRPr>
          </a:p>
        </p:txBody>
      </p:sp>
    </p:spTree>
    <p:extLst>
      <p:ext uri="{BB962C8B-B14F-4D97-AF65-F5344CB8AC3E}">
        <p14:creationId xmlns:p14="http://schemas.microsoft.com/office/powerpoint/2010/main" val="1240487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48e9b0d260_3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48e9b0d260_3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300">
                <a:solidFill>
                  <a:schemeClr val="dk1"/>
                </a:solidFill>
                <a:latin typeface="Play"/>
                <a:ea typeface="Play"/>
                <a:cs typeface="Play"/>
                <a:sym typeface="Play"/>
              </a:rPr>
              <a:t>1. Stock Price Prediction:</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In the financial world, predicting stock prices is like trying to catch a moving train. Multiple Regression comes in handy here!</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Analysts use it to predict a stock’s future price by considering various independent variables like company earnings, interest rates, and market volatility.</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By analyzing how these factors influence stock prices, investors can make more informed decisions about buying or selling stocks, aiming to maximize returns and minimize risks.</a:t>
            </a:r>
            <a:endParaRPr sz="1300">
              <a:solidFill>
                <a:schemeClr val="dk1"/>
              </a:solidFill>
              <a:latin typeface="Play"/>
              <a:ea typeface="Play"/>
              <a:cs typeface="Play"/>
              <a:sym typeface="Play"/>
            </a:endParaRPr>
          </a:p>
          <a:p>
            <a:pPr marL="0" lvl="0" indent="0" algn="just" rtl="0">
              <a:spcBef>
                <a:spcPts val="0"/>
              </a:spcBef>
              <a:spcAft>
                <a:spcPts val="0"/>
              </a:spcAft>
              <a:buNone/>
            </a:pPr>
            <a:endParaRPr sz="1300">
              <a:solidFill>
                <a:schemeClr val="dk1"/>
              </a:solidFill>
              <a:latin typeface="Play"/>
              <a:ea typeface="Play"/>
              <a:cs typeface="Play"/>
              <a:sym typeface="Play"/>
            </a:endParaRPr>
          </a:p>
          <a:p>
            <a:pPr marL="0" lvl="0" indent="0" algn="just" rtl="0">
              <a:spcBef>
                <a:spcPts val="0"/>
              </a:spcBef>
              <a:spcAft>
                <a:spcPts val="0"/>
              </a:spcAft>
              <a:buNone/>
            </a:pPr>
            <a:r>
              <a:rPr lang="en-GB" sz="1300">
                <a:solidFill>
                  <a:schemeClr val="dk1"/>
                </a:solidFill>
                <a:latin typeface="Play"/>
                <a:ea typeface="Play"/>
                <a:cs typeface="Play"/>
                <a:sym typeface="Play"/>
              </a:rPr>
              <a:t>2. Economic Forecasting:</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Shifting gears to economics, Multiple Regression is a key player in forecasting economic indicators.</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Economists use this technique to predict variables like GDP growth, inflation rates, and unemployment rates. They consider a myriad of factors such as government spending, consumer spending, and trade balances.</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By understanding the relationships between these variables, policymakers and economists can anticipate economic trends, formulate policies, and make recommendations to steer the economy in the right direction.</a:t>
            </a:r>
            <a:endParaRPr sz="2400">
              <a:solidFill>
                <a:srgbClr val="00008B"/>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25429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48e9b0d260_3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48e9b0d260_3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300">
                <a:solidFill>
                  <a:schemeClr val="dk1"/>
                </a:solidFill>
                <a:latin typeface="Play"/>
                <a:ea typeface="Play"/>
                <a:cs typeface="Play"/>
                <a:sym typeface="Play"/>
              </a:rPr>
              <a:t>1. Medical Research:</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In the realm of medical research, Multiple Regression is a valuable ally. Researchers use it to investigate how various factors such as age, genetics, and lifestyle contribute to health outcomes or the risk of diseases.</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By analyzing the relationships between these factors, scientists can identify risk factors, develop preventive strategies, and contribute to the advancement of personalized medicine, ultimately aiming to improve health and well-being.</a:t>
            </a:r>
            <a:endParaRPr sz="1300">
              <a:solidFill>
                <a:schemeClr val="dk1"/>
              </a:solidFill>
              <a:latin typeface="Play"/>
              <a:ea typeface="Play"/>
              <a:cs typeface="Play"/>
              <a:sym typeface="Play"/>
            </a:endParaRPr>
          </a:p>
          <a:p>
            <a:pPr marL="0" lvl="0" indent="0" algn="just" rtl="0">
              <a:spcBef>
                <a:spcPts val="0"/>
              </a:spcBef>
              <a:spcAft>
                <a:spcPts val="0"/>
              </a:spcAft>
              <a:buNone/>
            </a:pPr>
            <a:endParaRPr sz="1300">
              <a:solidFill>
                <a:schemeClr val="dk1"/>
              </a:solidFill>
              <a:latin typeface="Play"/>
              <a:ea typeface="Play"/>
              <a:cs typeface="Play"/>
              <a:sym typeface="Play"/>
            </a:endParaRPr>
          </a:p>
          <a:p>
            <a:pPr marL="0" lvl="0" indent="0" algn="just" rtl="0">
              <a:spcBef>
                <a:spcPts val="0"/>
              </a:spcBef>
              <a:spcAft>
                <a:spcPts val="0"/>
              </a:spcAft>
              <a:buNone/>
            </a:pPr>
            <a:r>
              <a:rPr lang="en-GB" sz="1300">
                <a:solidFill>
                  <a:schemeClr val="dk1"/>
                </a:solidFill>
                <a:latin typeface="Play"/>
                <a:ea typeface="Play"/>
                <a:cs typeface="Play"/>
                <a:sym typeface="Play"/>
              </a:rPr>
              <a:t>2. Hospital Readmission Prediction:</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Shifting to hospital settings, Multiple Regression plays a crucial role in predicting patient readmissions. It helps healthcare professionals estimate the likelihood of a patient returning to the hospital within a specific time frame.</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By considering factors like medical history, comorbidities, and hospital procedures, healthcare providers can identify high-risk patients, optimize care plans, and implement interventions to reduce readmissions, enhancing patient outcomes and healthcare efficiency.</a:t>
            </a:r>
            <a:endParaRPr sz="2200" b="1">
              <a:solidFill>
                <a:schemeClr val="dk1"/>
              </a:solidFill>
            </a:endParaRPr>
          </a:p>
        </p:txBody>
      </p:sp>
    </p:spTree>
    <p:extLst>
      <p:ext uri="{BB962C8B-B14F-4D97-AF65-F5344CB8AC3E}">
        <p14:creationId xmlns:p14="http://schemas.microsoft.com/office/powerpoint/2010/main" val="1473600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48e9b0d260_3_3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48e9b0d260_3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300">
                <a:solidFill>
                  <a:schemeClr val="dk1"/>
                </a:solidFill>
                <a:latin typeface="Play"/>
                <a:ea typeface="Play"/>
                <a:cs typeface="Play"/>
                <a:sym typeface="Play"/>
              </a:rPr>
              <a:t>1. Sales Forecasting:</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In the dynamic world of sales, predicting future trends is crucial. Multiple Regression steps in as a forecasting wizard, helping companies anticipate future sales.</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By considering various variables like advertising spending, pricing, and seasonality, businesses can gauge market trends, optimize their strategies, and ensure they are well-positioned to meet consumer demands and maximize profits.</a:t>
            </a:r>
            <a:endParaRPr sz="1300">
              <a:solidFill>
                <a:schemeClr val="dk1"/>
              </a:solidFill>
              <a:latin typeface="Play"/>
              <a:ea typeface="Play"/>
              <a:cs typeface="Play"/>
              <a:sym typeface="Play"/>
            </a:endParaRPr>
          </a:p>
          <a:p>
            <a:pPr marL="0" lvl="0" indent="0" algn="just" rtl="0">
              <a:spcBef>
                <a:spcPts val="0"/>
              </a:spcBef>
              <a:spcAft>
                <a:spcPts val="0"/>
              </a:spcAft>
              <a:buNone/>
            </a:pPr>
            <a:endParaRPr sz="1300">
              <a:solidFill>
                <a:schemeClr val="dk1"/>
              </a:solidFill>
              <a:latin typeface="Play"/>
              <a:ea typeface="Play"/>
              <a:cs typeface="Play"/>
              <a:sym typeface="Play"/>
            </a:endParaRPr>
          </a:p>
          <a:p>
            <a:pPr marL="0" lvl="0" indent="0" algn="just" rtl="0">
              <a:spcBef>
                <a:spcPts val="0"/>
              </a:spcBef>
              <a:spcAft>
                <a:spcPts val="0"/>
              </a:spcAft>
              <a:buNone/>
            </a:pPr>
            <a:r>
              <a:rPr lang="en-GB" sz="1300">
                <a:solidFill>
                  <a:schemeClr val="dk1"/>
                </a:solidFill>
                <a:latin typeface="Play"/>
                <a:ea typeface="Play"/>
                <a:cs typeface="Play"/>
                <a:sym typeface="Play"/>
              </a:rPr>
              <a:t>2. Market Research:</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Shifting to market research, Multiple Regression is like a magnifying glass, helping companies analyze the impact of different marketing strategies.</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By examining how various elements like advertising channels and product features influence consumer purchasing behavior, businesses can fine-tune their marketing mix, identify what resonates with consumers, and craft strategies that enhance brand appeal and drive sales.</a:t>
            </a:r>
            <a:endParaRPr sz="2200" b="1">
              <a:solidFill>
                <a:schemeClr val="dk1"/>
              </a:solidFill>
            </a:endParaRPr>
          </a:p>
        </p:txBody>
      </p:sp>
    </p:spTree>
    <p:extLst>
      <p:ext uri="{BB962C8B-B14F-4D97-AF65-F5344CB8AC3E}">
        <p14:creationId xmlns:p14="http://schemas.microsoft.com/office/powerpoint/2010/main" val="30938065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48e9b0d260_3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48e9b0d260_3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10453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48e9b0d260_3_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48e9b0d260_3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9932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4a9e71b189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4a9e71b189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37249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4a9e71b189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4a9e71b189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38020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48e9b0d260_3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48e9b0d260_3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5791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82ae3e1986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82ae3e198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Hello everyone!</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Today, we're talking about how computers learn from data, focusing on a method called Supervised Learning.</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There are three main ways computers learn: Supervised, Unsupervised, and Reinforcement Learning.</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We’re only looking at Supervised Learning today because we’re exploring something called Multiple Linear Regression, which falls under this category.</a:t>
            </a:r>
            <a:endParaRPr sz="1300">
              <a:solidFill>
                <a:schemeClr val="dk1"/>
              </a:solidFill>
              <a:latin typeface="Play"/>
              <a:ea typeface="Play"/>
              <a:cs typeface="Play"/>
              <a:sym typeface="Play"/>
            </a:endParaRPr>
          </a:p>
          <a:p>
            <a:pPr marL="45720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What is Supervised Learning?</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In Supervised Learning, we use data that already has answers to teach the computer.</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It’s like a teacher helping a student learn.</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The two main jobs of Supervised Learning are Regression and Classification.</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Focusing on Regression:</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Regression helps us predict numbers, like scores or prices.</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There are three kinds of Regression: Simple Linear, Multiple Linear, and Polynomial.</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Today, we’re zooming in on Multiple Linear Regression.</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Multiple Linear Regression:</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It’s like Simple Linear Regression but deals with more things at once.</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It helps us understand how different things relate to one another and make predictions.</a:t>
            </a:r>
            <a:endParaRPr sz="1200">
              <a:solidFill>
                <a:srgbClr val="51565E"/>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880405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4a9e71b189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4a9e71b189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We’re going to talk about how we use data to teach a computer model to make predictions.</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We start with a whole bunch of data, but we don’t use it all at once. We split it into two parts: Training Data and Validation Data.</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Training Data:</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Think of Training Data like the lessons in school. It’s used to teach the model.</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The model learns from this data and starts making predictions.</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Validation Data:</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Once our model has learned and is making predictions, we need to check how well it’s doing.</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This is where Validation Data comes in. It’s like a test or exam for the model.</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We use Validation Data to evaluate the predictions the model makes.</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Evaluation and Final Model:</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If the model does well on the test, great! We have our Final Model.</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But, if it doesn’t do so well, it’s back to the drawing board. We retrain the model using the Training Data.</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We keep doing this until we get a model that we’re happy with.</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So, it’s a bit like learning in school – study, take a test, and if you don’t do well, study some more until you get it right!</a:t>
            </a:r>
            <a:endParaRPr/>
          </a:p>
        </p:txBody>
      </p:sp>
    </p:spTree>
    <p:extLst>
      <p:ext uri="{BB962C8B-B14F-4D97-AF65-F5344CB8AC3E}">
        <p14:creationId xmlns:p14="http://schemas.microsoft.com/office/powerpoint/2010/main" val="393213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48e9b0d260_3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48e9b0d260_3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We’re diving into a concept called Linear Regression. It’s a way we can show the relationship between two things: one we want to predict (we call this "Y") and one we use to make that prediction (we call this "X").</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What is Linear Regression?</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Imagine you have a bunch of points on a graph, and you want to draw a straight line that fits them best. That’s what Linear Regression does!</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It finds the best-fitting straight line to show how our dependent variable "Y" (the one we want to predict) is related to our independent variable "X" (the one we use to make predictions).</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Why do we use it?</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By drawing this line, we can make guesses about what "Y" could be, based on different values of "X".</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For example, if "Y" is the price of a house, and "X" is its size, we can use Linear Regression to predict the price of a house based on its size!</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So, Linear Regression helps us see the connection between two things and make predictions using a straight line on a graph!</a:t>
            </a:r>
            <a:endParaRPr/>
          </a:p>
        </p:txBody>
      </p:sp>
    </p:spTree>
    <p:extLst>
      <p:ext uri="{BB962C8B-B14F-4D97-AF65-F5344CB8AC3E}">
        <p14:creationId xmlns:p14="http://schemas.microsoft.com/office/powerpoint/2010/main" val="247275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48e9b0d260_3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48e9b0d260_3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We have a table in front of us that shows a dataset. This dataset is telling us a story about the relationship between the number of hours students studied and the grades they received.</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What Does the Data Show?</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When we look at the data points, we can see a hint that there might be a positive relationship. This means that as the number of study hours goes up, the grades might go up too!</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In simpler terms, it’s like saying, the more you study, the better your grades could be.</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Why is this Important?</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This dataset is like a starting point for us. It gives us an idea, a hint, that there might be a connection between study time and grades.</a:t>
            </a:r>
            <a:endParaRPr sz="1300">
              <a:solidFill>
                <a:schemeClr val="dk1"/>
              </a:solidFill>
              <a:latin typeface="Play"/>
              <a:ea typeface="Play"/>
              <a:cs typeface="Play"/>
              <a:sym typeface="Play"/>
            </a:endParaRPr>
          </a:p>
          <a:p>
            <a:pPr marL="0" lvl="0" indent="0" algn="just" rtl="0">
              <a:spcBef>
                <a:spcPts val="0"/>
              </a:spcBef>
              <a:spcAft>
                <a:spcPts val="0"/>
              </a:spcAft>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Next Steps:</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By doing linear regression, we can explore this relationship more. We can find out if studying more really leads to better grades, and if so, how much of a difference it makes.</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This helps us understand how study time can affect academic performance and can be really useful for students to plan their study time better!</a:t>
            </a:r>
            <a:endParaRPr sz="1300">
              <a:solidFill>
                <a:schemeClr val="dk1"/>
              </a:solidFill>
              <a:latin typeface="Play"/>
              <a:ea typeface="Play"/>
              <a:cs typeface="Play"/>
              <a:sym typeface="Play"/>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735722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48e9b0d260_3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48e9b0d260_3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We have two main things we’re looking at: the independent variable and the dependent variable.</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The independent variable is plotted on the the x-axis or horizontal axis, while the dependent variable is plotted on the ordinate (also called the y-axis or vertical axis). </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The dependent variable is the one whose value changes as a result of changes in the independent variable. In our example, study time was the independent variable, grade received was the dependent one. </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The grade depended on the amount of studying done, not vice versa. </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When we look at our graph, we can see a pattern: more hours studied generally seems to go with higher grades.</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This pattern is what we’re interested in. It gives us a clue that there might be a relationship between study time and grades.</a:t>
            </a:r>
            <a:endParaRPr sz="1800">
              <a:solidFill>
                <a:schemeClr val="dk1"/>
              </a:solidFill>
            </a:endParaRPr>
          </a:p>
        </p:txBody>
      </p:sp>
    </p:spTree>
    <p:extLst>
      <p:ext uri="{BB962C8B-B14F-4D97-AF65-F5344CB8AC3E}">
        <p14:creationId xmlns:p14="http://schemas.microsoft.com/office/powerpoint/2010/main" val="2221319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48e9b0d260_3_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48e9b0d260_3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Two ways we can make predictions using data: Linear Regression and Multiple Linear Regression. They sound similar, but they have a key difference!</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Linear Regression:</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Linear Regression is like looking at the world with one eye open. We use only one independent variable to make predictions.</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It’s all about understanding how one thing (like the size of a house) can help us predict something else (like the price of the house).</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So, if we were using Linear Regression, we’d only be looking at how the size of the house affects its price.</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Multiple Linear Regression:</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Now, Multiple Linear Regression is like opening both eyes. We use two or more independent variables to make predictions.</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This means we’re looking at how a bunch of different things (like size, number of bedrooms, location, and age) together affect the price of the house.</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It gives us a fuller picture and helps us make more accurate predictions because we’re considering more factors.</a:t>
            </a: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endParaRPr sz="1300">
              <a:solidFill>
                <a:schemeClr val="dk1"/>
              </a:solidFill>
              <a:latin typeface="Play"/>
              <a:ea typeface="Play"/>
              <a:cs typeface="Play"/>
              <a:sym typeface="Play"/>
            </a:endParaRPr>
          </a:p>
          <a:p>
            <a:pPr marL="0" lvl="0" indent="0" algn="just" rtl="0">
              <a:spcBef>
                <a:spcPts val="0"/>
              </a:spcBef>
              <a:spcAft>
                <a:spcPts val="0"/>
              </a:spcAft>
              <a:buClr>
                <a:schemeClr val="dk1"/>
              </a:buClr>
              <a:buSzPts val="1100"/>
              <a:buFont typeface="Arial"/>
              <a:buNone/>
            </a:pPr>
            <a:r>
              <a:rPr lang="en-GB" sz="1300">
                <a:solidFill>
                  <a:schemeClr val="dk1"/>
                </a:solidFill>
                <a:latin typeface="Play"/>
                <a:ea typeface="Play"/>
                <a:cs typeface="Play"/>
                <a:sym typeface="Play"/>
              </a:rPr>
              <a:t>Why Does This Matter?</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Knowing the difference between these two methods is important because it helps us decide how many factors we need to consider to make good predictions.</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If we want a simple view, we might use Linear Regression. But if we need to consider many things at once, Multiple Linear Regression is our friend!</a:t>
            </a:r>
            <a:endParaRPr sz="1200">
              <a:solidFill>
                <a:srgbClr val="51565E"/>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1387118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48e9b0d260_3_3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48e9b0d260_3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300">
                <a:solidFill>
                  <a:schemeClr val="dk1"/>
                </a:solidFill>
                <a:latin typeface="Play"/>
                <a:ea typeface="Play"/>
                <a:cs typeface="Play"/>
                <a:sym typeface="Play"/>
              </a:rPr>
              <a:t>We’re breaking down the difference between Linear Regression and Multiple Regression in predicting values, using the example of predicting house prices.</a:t>
            </a:r>
            <a:endParaRPr sz="1300">
              <a:solidFill>
                <a:schemeClr val="dk1"/>
              </a:solidFill>
              <a:latin typeface="Play"/>
              <a:ea typeface="Play"/>
              <a:cs typeface="Play"/>
              <a:sym typeface="Play"/>
            </a:endParaRPr>
          </a:p>
          <a:p>
            <a:pPr marL="0" lvl="0" indent="0" algn="just" rtl="0">
              <a:spcBef>
                <a:spcPts val="0"/>
              </a:spcBef>
              <a:spcAft>
                <a:spcPts val="0"/>
              </a:spcAft>
              <a:buNone/>
            </a:pPr>
            <a:endParaRPr sz="1300">
              <a:solidFill>
                <a:schemeClr val="dk1"/>
              </a:solidFill>
              <a:latin typeface="Play"/>
              <a:ea typeface="Play"/>
              <a:cs typeface="Play"/>
              <a:sym typeface="Play"/>
            </a:endParaRPr>
          </a:p>
          <a:p>
            <a:pPr marL="0" lvl="0" indent="0" algn="just" rtl="0">
              <a:spcBef>
                <a:spcPts val="0"/>
              </a:spcBef>
              <a:spcAft>
                <a:spcPts val="0"/>
              </a:spcAft>
              <a:buNone/>
            </a:pPr>
            <a:r>
              <a:rPr lang="en-GB" sz="1300">
                <a:solidFill>
                  <a:schemeClr val="dk1"/>
                </a:solidFill>
                <a:latin typeface="Play"/>
                <a:ea typeface="Play"/>
                <a:cs typeface="Play"/>
                <a:sym typeface="Play"/>
              </a:rPr>
              <a:t>Linear Regression:</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In Linear Regression, we’re like detectives using one clue to solve a case. We use one independent variable to predict the value of the dependent variable.</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Imagine we want to guess the price of a house. In Linear Regression, we would only use one factor, like the square footage of the house, to make our guess.</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So, it’s pretty straightforward – we look at the size of the house and use that to predict the price!</a:t>
            </a:r>
            <a:endParaRPr sz="1300">
              <a:solidFill>
                <a:schemeClr val="dk1"/>
              </a:solidFill>
              <a:latin typeface="Play"/>
              <a:ea typeface="Play"/>
              <a:cs typeface="Play"/>
              <a:sym typeface="Play"/>
            </a:endParaRPr>
          </a:p>
          <a:p>
            <a:pPr marL="0" lvl="0" indent="0" algn="just" rtl="0">
              <a:spcBef>
                <a:spcPts val="0"/>
              </a:spcBef>
              <a:spcAft>
                <a:spcPts val="0"/>
              </a:spcAft>
              <a:buNone/>
            </a:pPr>
            <a:endParaRPr sz="1300">
              <a:solidFill>
                <a:schemeClr val="dk1"/>
              </a:solidFill>
              <a:latin typeface="Play"/>
              <a:ea typeface="Play"/>
              <a:cs typeface="Play"/>
              <a:sym typeface="Play"/>
            </a:endParaRPr>
          </a:p>
          <a:p>
            <a:pPr marL="0" lvl="0" indent="0" algn="just" rtl="0">
              <a:spcBef>
                <a:spcPts val="0"/>
              </a:spcBef>
              <a:spcAft>
                <a:spcPts val="0"/>
              </a:spcAft>
              <a:buNone/>
            </a:pPr>
            <a:r>
              <a:rPr lang="en-GB" sz="1300">
                <a:solidFill>
                  <a:schemeClr val="dk1"/>
                </a:solidFill>
                <a:latin typeface="Play"/>
                <a:ea typeface="Play"/>
                <a:cs typeface="Play"/>
                <a:sym typeface="Play"/>
              </a:rPr>
              <a:t>Multiple Regression:</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Now, Multiple Regression is like having multiple clues to solve a mystery. We use more than one independent variable to predict the value of the dependent variable.</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In the case of predicting house prices, we wouldn’t just look at the size. We’d also consider the number of bedrooms, the location, and other factors to make a more informed guess.</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It’s like putting together different pieces of a puzzle to see the whole picture and make a better prediction!</a:t>
            </a:r>
            <a:endParaRPr sz="1300">
              <a:solidFill>
                <a:schemeClr val="dk1"/>
              </a:solidFill>
              <a:latin typeface="Play"/>
              <a:ea typeface="Play"/>
              <a:cs typeface="Play"/>
              <a:sym typeface="Play"/>
            </a:endParaRPr>
          </a:p>
          <a:p>
            <a:pPr marL="0" lvl="0" indent="0" algn="just" rtl="0">
              <a:spcBef>
                <a:spcPts val="0"/>
              </a:spcBef>
              <a:spcAft>
                <a:spcPts val="0"/>
              </a:spcAft>
              <a:buNone/>
            </a:pPr>
            <a:endParaRPr sz="1300">
              <a:solidFill>
                <a:schemeClr val="dk1"/>
              </a:solidFill>
              <a:latin typeface="Play"/>
              <a:ea typeface="Play"/>
              <a:cs typeface="Play"/>
              <a:sym typeface="Play"/>
            </a:endParaRPr>
          </a:p>
          <a:p>
            <a:pPr marL="0" lvl="0" indent="0" algn="just" rtl="0">
              <a:spcBef>
                <a:spcPts val="0"/>
              </a:spcBef>
              <a:spcAft>
                <a:spcPts val="0"/>
              </a:spcAft>
              <a:buNone/>
            </a:pPr>
            <a:r>
              <a:rPr lang="en-GB" sz="1300">
                <a:solidFill>
                  <a:schemeClr val="dk1"/>
                </a:solidFill>
                <a:latin typeface="Play"/>
                <a:ea typeface="Play"/>
                <a:cs typeface="Play"/>
                <a:sym typeface="Play"/>
              </a:rPr>
              <a:t>In Summary:</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Linear Regression: One clue (Square Footage) to predict the house price.</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Multiple Regression: Multiple clues (Square Footage, Number of Bedrooms, Location, etc.) to predict the house price.</a:t>
            </a:r>
            <a:endParaRPr sz="1300">
              <a:solidFill>
                <a:schemeClr val="dk1"/>
              </a:solidFill>
              <a:latin typeface="Play"/>
              <a:ea typeface="Play"/>
              <a:cs typeface="Play"/>
              <a:sym typeface="Play"/>
            </a:endParaRPr>
          </a:p>
          <a:p>
            <a:pPr marL="457200" lvl="0" indent="-311150" algn="just" rtl="0">
              <a:spcBef>
                <a:spcPts val="0"/>
              </a:spcBef>
              <a:spcAft>
                <a:spcPts val="0"/>
              </a:spcAft>
              <a:buClr>
                <a:schemeClr val="dk1"/>
              </a:buClr>
              <a:buSzPts val="1300"/>
              <a:buFont typeface="Play"/>
              <a:buChar char="●"/>
            </a:pPr>
            <a:r>
              <a:rPr lang="en-GB" sz="1300">
                <a:solidFill>
                  <a:schemeClr val="dk1"/>
                </a:solidFill>
                <a:latin typeface="Play"/>
                <a:ea typeface="Play"/>
                <a:cs typeface="Play"/>
                <a:sym typeface="Play"/>
              </a:rPr>
              <a:t>Understanding these differences helps us choose the right approach depending on how many factors we need to consider for making accurate predictions!</a:t>
            </a:r>
            <a:endParaRPr sz="1200">
              <a:solidFill>
                <a:srgbClr val="D1D5DB"/>
              </a:solidFill>
              <a:highlight>
                <a:srgbClr val="444654"/>
              </a:highlight>
              <a:latin typeface="Roboto"/>
              <a:ea typeface="Roboto"/>
              <a:cs typeface="Roboto"/>
              <a:sym typeface="Roboto"/>
            </a:endParaRPr>
          </a:p>
        </p:txBody>
      </p:sp>
    </p:spTree>
    <p:extLst>
      <p:ext uri="{BB962C8B-B14F-4D97-AF65-F5344CB8AC3E}">
        <p14:creationId xmlns:p14="http://schemas.microsoft.com/office/powerpoint/2010/main" val="2364872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CFE2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0.jpg"/><Relationship Id="rId4" Type="http://schemas.openxmlformats.org/officeDocument/2006/relationships/hyperlink" Target="http://www.youtube.com/watch?v=6xnn5Mm4-t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hyperlink" Target="http://www.youtube.com/watch?v=wH_ezgftiy0" TargetMode="External"/><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20.jp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hyperlink" Target="https://doi.org/10.7275/55hn-wk47" TargetMode="External"/><Relationship Id="rId5" Type="http://schemas.openxmlformats.org/officeDocument/2006/relationships/hyperlink" Target="https://hummedia.manchester.ac.uk/institutes/cmist/archive-publications/working-papers/2020/multiple-linear-regression.pdf" TargetMode="External"/><Relationship Id="rId4" Type="http://schemas.openxmlformats.org/officeDocument/2006/relationships/hyperlink" Target="https://www.researchgate.net/profile/Batta-Mahesh/publication/344717762_Machine_Learning_Algorithms_-A_Review/links/5f8b2365299bf1b53e2d243a/Machine-Learning-Algorithms-A-Review.pdf"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colab.research.google.com/drive/1m1JjcqGr_TyyqG2y29Ya9GY5epE8kuoU?usp=shari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4F0FC"/>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52450"/>
            <a:ext cx="8520600" cy="1348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4000" b="1">
                <a:solidFill>
                  <a:srgbClr val="1155CC"/>
                </a:solidFill>
                <a:latin typeface="Times New Roman"/>
                <a:ea typeface="Times New Roman"/>
                <a:cs typeface="Times New Roman"/>
                <a:sym typeface="Times New Roman"/>
              </a:rPr>
              <a:t>Multiple Linear Regression</a:t>
            </a:r>
            <a:endParaRPr sz="4000" b="1">
              <a:solidFill>
                <a:srgbClr val="1155CC"/>
              </a:solidFill>
              <a:latin typeface="Times New Roman"/>
              <a:ea typeface="Times New Roman"/>
              <a:cs typeface="Times New Roman"/>
              <a:sym typeface="Times New Roman"/>
            </a:endParaRPr>
          </a:p>
        </p:txBody>
      </p:sp>
      <p:sp>
        <p:nvSpPr>
          <p:cNvPr id="55" name="Google Shape;55;p13"/>
          <p:cNvSpPr txBox="1"/>
          <p:nvPr/>
        </p:nvSpPr>
        <p:spPr>
          <a:xfrm>
            <a:off x="311700" y="1501250"/>
            <a:ext cx="8520600" cy="356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200" b="1">
                <a:solidFill>
                  <a:srgbClr val="00008B"/>
                </a:solidFill>
                <a:latin typeface="Times New Roman"/>
                <a:ea typeface="Times New Roman"/>
                <a:cs typeface="Times New Roman"/>
                <a:sym typeface="Times New Roman"/>
              </a:rPr>
              <a:t>Team Members: </a:t>
            </a:r>
            <a:endParaRPr sz="2200" b="1">
              <a:solidFill>
                <a:srgbClr val="00008B"/>
              </a:solidFill>
              <a:latin typeface="Times New Roman"/>
              <a:ea typeface="Times New Roman"/>
              <a:cs typeface="Times New Roman"/>
              <a:sym typeface="Times New Roman"/>
            </a:endParaRPr>
          </a:p>
          <a:p>
            <a:pPr marL="0" lvl="0" indent="0" algn="ctr" rtl="0">
              <a:spcBef>
                <a:spcPts val="0"/>
              </a:spcBef>
              <a:spcAft>
                <a:spcPts val="0"/>
              </a:spcAft>
              <a:buNone/>
            </a:pPr>
            <a:r>
              <a:rPr lang="en-GB" sz="2200" b="1">
                <a:solidFill>
                  <a:srgbClr val="00008B"/>
                </a:solidFill>
                <a:latin typeface="Times New Roman"/>
                <a:ea typeface="Times New Roman"/>
                <a:cs typeface="Times New Roman"/>
                <a:sym typeface="Times New Roman"/>
              </a:rPr>
              <a:t>Amey Mahendra Thakur, </a:t>
            </a:r>
            <a:endParaRPr sz="2200" b="1">
              <a:solidFill>
                <a:srgbClr val="00008B"/>
              </a:solidFill>
              <a:latin typeface="Times New Roman"/>
              <a:ea typeface="Times New Roman"/>
              <a:cs typeface="Times New Roman"/>
              <a:sym typeface="Times New Roman"/>
            </a:endParaRPr>
          </a:p>
          <a:p>
            <a:pPr marL="0" lvl="0" indent="0" algn="ctr" rtl="0">
              <a:spcBef>
                <a:spcPts val="0"/>
              </a:spcBef>
              <a:spcAft>
                <a:spcPts val="0"/>
              </a:spcAft>
              <a:buNone/>
            </a:pPr>
            <a:r>
              <a:rPr lang="en-GB" sz="2200" b="1">
                <a:solidFill>
                  <a:srgbClr val="00008B"/>
                </a:solidFill>
                <a:latin typeface="Times New Roman"/>
                <a:ea typeface="Times New Roman"/>
                <a:cs typeface="Times New Roman"/>
                <a:sym typeface="Times New Roman"/>
              </a:rPr>
              <a:t>Jithin Gijo Varghese, </a:t>
            </a:r>
            <a:endParaRPr sz="2200" b="1">
              <a:solidFill>
                <a:srgbClr val="00008B"/>
              </a:solidFill>
              <a:latin typeface="Times New Roman"/>
              <a:ea typeface="Times New Roman"/>
              <a:cs typeface="Times New Roman"/>
              <a:sym typeface="Times New Roman"/>
            </a:endParaRPr>
          </a:p>
          <a:p>
            <a:pPr marL="0" lvl="0" indent="0" algn="ctr" rtl="0">
              <a:spcBef>
                <a:spcPts val="0"/>
              </a:spcBef>
              <a:spcAft>
                <a:spcPts val="0"/>
              </a:spcAft>
              <a:buNone/>
            </a:pPr>
            <a:r>
              <a:rPr lang="en-GB" sz="2200" b="1">
                <a:solidFill>
                  <a:srgbClr val="00008B"/>
                </a:solidFill>
                <a:latin typeface="Times New Roman"/>
                <a:ea typeface="Times New Roman"/>
                <a:cs typeface="Times New Roman"/>
                <a:sym typeface="Times New Roman"/>
              </a:rPr>
              <a:t>Ritika Agarwal</a:t>
            </a:r>
            <a:endParaRPr sz="2200" b="1">
              <a:solidFill>
                <a:srgbClr val="00008B"/>
              </a:solidFill>
              <a:latin typeface="Times New Roman"/>
              <a:ea typeface="Times New Roman"/>
              <a:cs typeface="Times New Roman"/>
              <a:sym typeface="Times New Roman"/>
            </a:endParaRPr>
          </a:p>
          <a:p>
            <a:pPr marL="0" lvl="0" indent="0" algn="ctr" rtl="0">
              <a:spcBef>
                <a:spcPts val="0"/>
              </a:spcBef>
              <a:spcAft>
                <a:spcPts val="0"/>
              </a:spcAft>
              <a:buNone/>
            </a:pPr>
            <a:endParaRPr sz="2200" b="1">
              <a:solidFill>
                <a:srgbClr val="00008B"/>
              </a:solidFill>
              <a:latin typeface="Times New Roman"/>
              <a:ea typeface="Times New Roman"/>
              <a:cs typeface="Times New Roman"/>
              <a:sym typeface="Times New Roman"/>
            </a:endParaRPr>
          </a:p>
          <a:p>
            <a:pPr marL="0" lvl="0" indent="0" algn="ctr" rtl="0">
              <a:spcBef>
                <a:spcPts val="0"/>
              </a:spcBef>
              <a:spcAft>
                <a:spcPts val="0"/>
              </a:spcAft>
              <a:buNone/>
            </a:pPr>
            <a:r>
              <a:rPr lang="en-GB" sz="2200" b="1">
                <a:solidFill>
                  <a:srgbClr val="00008B"/>
                </a:solidFill>
                <a:latin typeface="Times New Roman"/>
                <a:ea typeface="Times New Roman"/>
                <a:cs typeface="Times New Roman"/>
                <a:sym typeface="Times New Roman"/>
              </a:rPr>
              <a:t>Instructor: Dr. Yasser Alginahi</a:t>
            </a:r>
            <a:endParaRPr sz="2200" b="1">
              <a:solidFill>
                <a:srgbClr val="00008B"/>
              </a:solidFill>
              <a:latin typeface="Times New Roman"/>
              <a:ea typeface="Times New Roman"/>
              <a:cs typeface="Times New Roman"/>
              <a:sym typeface="Times New Roman"/>
            </a:endParaRPr>
          </a:p>
          <a:p>
            <a:pPr marL="0" lvl="0" indent="0" algn="ctr" rtl="0">
              <a:spcBef>
                <a:spcPts val="0"/>
              </a:spcBef>
              <a:spcAft>
                <a:spcPts val="0"/>
              </a:spcAft>
              <a:buNone/>
            </a:pPr>
            <a:r>
              <a:rPr lang="en-GB" sz="2200" b="1">
                <a:solidFill>
                  <a:srgbClr val="00008B"/>
                </a:solidFill>
                <a:latin typeface="Times New Roman"/>
                <a:ea typeface="Times New Roman"/>
                <a:cs typeface="Times New Roman"/>
                <a:sym typeface="Times New Roman"/>
              </a:rPr>
              <a:t> </a:t>
            </a:r>
            <a:endParaRPr sz="2200" b="1">
              <a:solidFill>
                <a:srgbClr val="00008B"/>
              </a:solidFill>
              <a:latin typeface="Times New Roman"/>
              <a:ea typeface="Times New Roman"/>
              <a:cs typeface="Times New Roman"/>
              <a:sym typeface="Times New Roman"/>
            </a:endParaRPr>
          </a:p>
          <a:p>
            <a:pPr marL="0" lvl="0" indent="0" algn="ctr" rtl="0">
              <a:spcBef>
                <a:spcPts val="0"/>
              </a:spcBef>
              <a:spcAft>
                <a:spcPts val="0"/>
              </a:spcAft>
              <a:buNone/>
            </a:pPr>
            <a:r>
              <a:rPr lang="en-GB" sz="2200" b="1">
                <a:solidFill>
                  <a:srgbClr val="00008B"/>
                </a:solidFill>
                <a:latin typeface="Times New Roman"/>
                <a:ea typeface="Times New Roman"/>
                <a:cs typeface="Times New Roman"/>
                <a:sym typeface="Times New Roman"/>
              </a:rPr>
              <a:t>Date: 29th September 2023</a:t>
            </a:r>
            <a:endParaRPr sz="2200" b="1">
              <a:solidFill>
                <a:srgbClr val="00008B"/>
              </a:solidFill>
              <a:latin typeface="Times New Roman"/>
              <a:ea typeface="Times New Roman"/>
              <a:cs typeface="Times New Roman"/>
              <a:sym typeface="Times New Roman"/>
            </a:endParaRPr>
          </a:p>
          <a:p>
            <a:pPr marL="0" lvl="0" indent="0" algn="ctr" rtl="0">
              <a:spcBef>
                <a:spcPts val="0"/>
              </a:spcBef>
              <a:spcAft>
                <a:spcPts val="0"/>
              </a:spcAft>
              <a:buNone/>
            </a:pPr>
            <a:endParaRPr sz="2200" b="1">
              <a:solidFill>
                <a:srgbClr val="00008B"/>
              </a:solidFill>
              <a:latin typeface="Times New Roman"/>
              <a:ea typeface="Times New Roman"/>
              <a:cs typeface="Times New Roman"/>
              <a:sym typeface="Times New Roman"/>
            </a:endParaRPr>
          </a:p>
          <a:p>
            <a:pPr marL="0" lvl="0" indent="0" algn="ctr" rtl="0">
              <a:spcBef>
                <a:spcPts val="0"/>
              </a:spcBef>
              <a:spcAft>
                <a:spcPts val="0"/>
              </a:spcAft>
              <a:buNone/>
            </a:pPr>
            <a:r>
              <a:rPr lang="en-GB" sz="2200" b="1">
                <a:solidFill>
                  <a:srgbClr val="00008B"/>
                </a:solidFill>
                <a:latin typeface="Times New Roman"/>
                <a:ea typeface="Times New Roman"/>
                <a:cs typeface="Times New Roman"/>
                <a:sym typeface="Times New Roman"/>
              </a:rPr>
              <a:t>University of Windsor</a:t>
            </a:r>
            <a:endParaRPr sz="2200" b="1">
              <a:solidFill>
                <a:srgbClr val="00008B"/>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4F0FC"/>
        </a:solidFill>
        <a:effectLst/>
      </p:bgPr>
    </p:bg>
    <p:spTree>
      <p:nvGrpSpPr>
        <p:cNvPr id="1" name="Shape 119"/>
        <p:cNvGrpSpPr/>
        <p:nvPr/>
      </p:nvGrpSpPr>
      <p:grpSpPr>
        <a:xfrm>
          <a:off x="0" y="0"/>
          <a:ext cx="0" cy="0"/>
          <a:chOff x="0" y="0"/>
          <a:chExt cx="0" cy="0"/>
        </a:xfrm>
      </p:grpSpPr>
      <p:pic>
        <p:nvPicPr>
          <p:cNvPr id="120" name="Google Shape;120;p22"/>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121" name="Google Shape;121;p22"/>
          <p:cNvSpPr txBox="1"/>
          <p:nvPr/>
        </p:nvSpPr>
        <p:spPr>
          <a:xfrm>
            <a:off x="252900" y="176375"/>
            <a:ext cx="8638200" cy="72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200">
                <a:solidFill>
                  <a:schemeClr val="lt1"/>
                </a:solidFill>
              </a:rPr>
              <a:t>Multiple Linear Regression</a:t>
            </a:r>
            <a:endParaRPr sz="3200">
              <a:solidFill>
                <a:schemeClr val="lt1"/>
              </a:solidFill>
            </a:endParaRPr>
          </a:p>
        </p:txBody>
      </p:sp>
      <p:sp>
        <p:nvSpPr>
          <p:cNvPr id="122" name="Google Shape;122;p22"/>
          <p:cNvSpPr txBox="1"/>
          <p:nvPr/>
        </p:nvSpPr>
        <p:spPr>
          <a:xfrm>
            <a:off x="252925" y="973600"/>
            <a:ext cx="4563300" cy="40416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GB" sz="2400">
                <a:solidFill>
                  <a:srgbClr val="00008B"/>
                </a:solidFill>
                <a:latin typeface="Times New Roman"/>
                <a:ea typeface="Times New Roman"/>
                <a:cs typeface="Times New Roman"/>
                <a:sym typeface="Times New Roman"/>
              </a:rPr>
              <a:t>Multiple linear regression is a statistical technique that examines the relationship between a dependent variable (the outcome we want to predict or explain) and two or more independent variables (factors that may influence the dependent variable), modeling how they collectively influence the dependent variable through a linear equation.</a:t>
            </a:r>
            <a:endParaRPr sz="2400">
              <a:solidFill>
                <a:srgbClr val="00008B"/>
              </a:solidFill>
              <a:latin typeface="Times New Roman"/>
              <a:ea typeface="Times New Roman"/>
              <a:cs typeface="Times New Roman"/>
              <a:sym typeface="Times New Roman"/>
            </a:endParaRPr>
          </a:p>
        </p:txBody>
      </p:sp>
      <p:pic>
        <p:nvPicPr>
          <p:cNvPr id="123" name="Google Shape;123;p22"/>
          <p:cNvPicPr preferRelativeResize="0"/>
          <p:nvPr/>
        </p:nvPicPr>
        <p:blipFill>
          <a:blip r:embed="rId4">
            <a:alphaModFix/>
          </a:blip>
          <a:stretch>
            <a:fillRect/>
          </a:stretch>
        </p:blipFill>
        <p:spPr>
          <a:xfrm>
            <a:off x="4816225" y="1467950"/>
            <a:ext cx="4180575" cy="24393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4F0FC"/>
        </a:solidFill>
        <a:effectLst/>
      </p:bgPr>
    </p:bg>
    <p:spTree>
      <p:nvGrpSpPr>
        <p:cNvPr id="1" name="Shape 127"/>
        <p:cNvGrpSpPr/>
        <p:nvPr/>
      </p:nvGrpSpPr>
      <p:grpSpPr>
        <a:xfrm>
          <a:off x="0" y="0"/>
          <a:ext cx="0" cy="0"/>
          <a:chOff x="0" y="0"/>
          <a:chExt cx="0" cy="0"/>
        </a:xfrm>
      </p:grpSpPr>
      <p:pic>
        <p:nvPicPr>
          <p:cNvPr id="128" name="Google Shape;128;p23"/>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129" name="Google Shape;129;p23"/>
          <p:cNvSpPr txBox="1"/>
          <p:nvPr/>
        </p:nvSpPr>
        <p:spPr>
          <a:xfrm>
            <a:off x="252900" y="176375"/>
            <a:ext cx="8638200" cy="72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200">
                <a:solidFill>
                  <a:schemeClr val="lt1"/>
                </a:solidFill>
              </a:rPr>
              <a:t>Multiple Linear Regression</a:t>
            </a:r>
            <a:endParaRPr sz="3200">
              <a:solidFill>
                <a:schemeClr val="lt1"/>
              </a:solidFill>
            </a:endParaRPr>
          </a:p>
        </p:txBody>
      </p:sp>
      <p:pic>
        <p:nvPicPr>
          <p:cNvPr id="130" name="Google Shape;130;p23" title="3D Visualization of Linear Regression with multiple independent variables">
            <a:hlinkClick r:id="rId4"/>
          </p:cNvPr>
          <p:cNvPicPr preferRelativeResize="0"/>
          <p:nvPr/>
        </p:nvPicPr>
        <p:blipFill>
          <a:blip r:embed="rId5">
            <a:alphaModFix/>
          </a:blip>
          <a:stretch>
            <a:fillRect/>
          </a:stretch>
        </p:blipFill>
        <p:spPr>
          <a:xfrm>
            <a:off x="0" y="0"/>
            <a:ext cx="9144000" cy="514350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10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4F0FC"/>
        </a:solidFill>
        <a:effectLst/>
      </p:bgPr>
    </p:bg>
    <p:spTree>
      <p:nvGrpSpPr>
        <p:cNvPr id="1" name="Shape 134"/>
        <p:cNvGrpSpPr/>
        <p:nvPr/>
      </p:nvGrpSpPr>
      <p:grpSpPr>
        <a:xfrm>
          <a:off x="0" y="0"/>
          <a:ext cx="0" cy="0"/>
          <a:chOff x="0" y="0"/>
          <a:chExt cx="0" cy="0"/>
        </a:xfrm>
      </p:grpSpPr>
      <p:pic>
        <p:nvPicPr>
          <p:cNvPr id="135" name="Google Shape;135;p24"/>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136" name="Google Shape;136;p24"/>
          <p:cNvSpPr txBox="1"/>
          <p:nvPr/>
        </p:nvSpPr>
        <p:spPr>
          <a:xfrm>
            <a:off x="252900" y="176375"/>
            <a:ext cx="8638200" cy="72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200">
                <a:solidFill>
                  <a:schemeClr val="lt1"/>
                </a:solidFill>
              </a:rPr>
              <a:t>Multiple Linear Regression</a:t>
            </a:r>
            <a:endParaRPr sz="3200">
              <a:solidFill>
                <a:schemeClr val="lt1"/>
              </a:solidFill>
            </a:endParaRPr>
          </a:p>
        </p:txBody>
      </p:sp>
      <p:sp>
        <p:nvSpPr>
          <p:cNvPr id="137" name="Google Shape;137;p24"/>
          <p:cNvSpPr txBox="1"/>
          <p:nvPr/>
        </p:nvSpPr>
        <p:spPr>
          <a:xfrm>
            <a:off x="252925" y="973600"/>
            <a:ext cx="8719200" cy="39306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GB" sz="2400">
                <a:solidFill>
                  <a:srgbClr val="00008B"/>
                </a:solidFill>
                <a:latin typeface="Times New Roman"/>
                <a:ea typeface="Times New Roman"/>
                <a:cs typeface="Times New Roman"/>
                <a:sym typeface="Times New Roman"/>
              </a:rPr>
              <a:t>In multiple linear regression, we model the relationship between multiple independent variables (features) and a dependent variable. </a:t>
            </a:r>
            <a:endParaRPr sz="2400">
              <a:solidFill>
                <a:srgbClr val="00008B"/>
              </a:solidFill>
              <a:latin typeface="Times New Roman"/>
              <a:ea typeface="Times New Roman"/>
              <a:cs typeface="Times New Roman"/>
              <a:sym typeface="Times New Roman"/>
            </a:endParaRPr>
          </a:p>
          <a:p>
            <a:pPr marL="0" lvl="0" indent="0" algn="just" rtl="0">
              <a:spcBef>
                <a:spcPts val="0"/>
              </a:spcBef>
              <a:spcAft>
                <a:spcPts val="0"/>
              </a:spcAft>
              <a:buNone/>
            </a:pPr>
            <a:endParaRPr sz="2400">
              <a:solidFill>
                <a:srgbClr val="00008B"/>
              </a:solidFill>
              <a:latin typeface="Times New Roman"/>
              <a:ea typeface="Times New Roman"/>
              <a:cs typeface="Times New Roman"/>
              <a:sym typeface="Times New Roman"/>
            </a:endParaRPr>
          </a:p>
          <a:p>
            <a:pPr marL="0" lvl="0" indent="0" algn="just" rtl="0">
              <a:spcBef>
                <a:spcPts val="0"/>
              </a:spcBef>
              <a:spcAft>
                <a:spcPts val="0"/>
              </a:spcAft>
              <a:buNone/>
            </a:pPr>
            <a:r>
              <a:rPr lang="en-GB" sz="2400">
                <a:solidFill>
                  <a:srgbClr val="00008B"/>
                </a:solidFill>
                <a:latin typeface="Times New Roman"/>
                <a:ea typeface="Times New Roman"/>
                <a:cs typeface="Times New Roman"/>
                <a:sym typeface="Times New Roman"/>
              </a:rPr>
              <a:t>The equation for multiple linear regression is:   </a:t>
            </a:r>
            <a:endParaRPr sz="2400">
              <a:solidFill>
                <a:srgbClr val="00008B"/>
              </a:solidFill>
              <a:latin typeface="Times New Roman"/>
              <a:ea typeface="Times New Roman"/>
              <a:cs typeface="Times New Roman"/>
              <a:sym typeface="Times New Roman"/>
            </a:endParaRPr>
          </a:p>
          <a:p>
            <a:pPr marL="0" lvl="0" indent="0" algn="ctr" rtl="0">
              <a:spcBef>
                <a:spcPts val="0"/>
              </a:spcBef>
              <a:spcAft>
                <a:spcPts val="0"/>
              </a:spcAft>
              <a:buNone/>
            </a:pPr>
            <a:r>
              <a:rPr lang="en-GB" sz="2400">
                <a:solidFill>
                  <a:srgbClr val="00008B"/>
                </a:solidFill>
                <a:latin typeface="Times New Roman"/>
                <a:ea typeface="Times New Roman"/>
                <a:cs typeface="Times New Roman"/>
                <a:sym typeface="Times New Roman"/>
              </a:rPr>
              <a:t>y=β0​+β1​x1+β2​x2+…+βn​xn​+ϵ</a:t>
            </a:r>
            <a:endParaRPr sz="2400">
              <a:solidFill>
                <a:srgbClr val="00008B"/>
              </a:solidFill>
              <a:latin typeface="Times New Roman"/>
              <a:ea typeface="Times New Roman"/>
              <a:cs typeface="Times New Roman"/>
              <a:sym typeface="Times New Roman"/>
            </a:endParaRPr>
          </a:p>
          <a:p>
            <a:pPr marL="457200" lvl="0" indent="-381000" algn="just" rtl="0">
              <a:spcBef>
                <a:spcPts val="0"/>
              </a:spcBef>
              <a:spcAft>
                <a:spcPts val="0"/>
              </a:spcAft>
              <a:buClr>
                <a:srgbClr val="00008B"/>
              </a:buClr>
              <a:buSzPts val="2400"/>
              <a:buFont typeface="Times New Roman"/>
              <a:buChar char="●"/>
            </a:pPr>
            <a:r>
              <a:rPr lang="en-GB" sz="2400">
                <a:solidFill>
                  <a:srgbClr val="00008B"/>
                </a:solidFill>
                <a:latin typeface="Times New Roman"/>
                <a:ea typeface="Times New Roman"/>
                <a:cs typeface="Times New Roman"/>
                <a:sym typeface="Times New Roman"/>
              </a:rPr>
              <a:t>y is the dependent variable (what we are trying to predict).</a:t>
            </a:r>
            <a:endParaRPr sz="2400">
              <a:solidFill>
                <a:srgbClr val="00008B"/>
              </a:solidFill>
              <a:latin typeface="Times New Roman"/>
              <a:ea typeface="Times New Roman"/>
              <a:cs typeface="Times New Roman"/>
              <a:sym typeface="Times New Roman"/>
            </a:endParaRPr>
          </a:p>
          <a:p>
            <a:pPr marL="457200" lvl="0" indent="-381000" algn="just" rtl="0">
              <a:spcBef>
                <a:spcPts val="0"/>
              </a:spcBef>
              <a:spcAft>
                <a:spcPts val="0"/>
              </a:spcAft>
              <a:buClr>
                <a:srgbClr val="00008B"/>
              </a:buClr>
              <a:buSzPts val="2400"/>
              <a:buFont typeface="Times New Roman"/>
              <a:buChar char="●"/>
            </a:pPr>
            <a:r>
              <a:rPr lang="en-GB" sz="2400">
                <a:solidFill>
                  <a:srgbClr val="00008B"/>
                </a:solidFill>
                <a:latin typeface="Times New Roman"/>
                <a:ea typeface="Times New Roman"/>
                <a:cs typeface="Times New Roman"/>
                <a:sym typeface="Times New Roman"/>
              </a:rPr>
              <a:t>β0  is the y-intercept.</a:t>
            </a:r>
            <a:endParaRPr sz="2400">
              <a:solidFill>
                <a:srgbClr val="00008B"/>
              </a:solidFill>
              <a:latin typeface="Times New Roman"/>
              <a:ea typeface="Times New Roman"/>
              <a:cs typeface="Times New Roman"/>
              <a:sym typeface="Times New Roman"/>
            </a:endParaRPr>
          </a:p>
          <a:p>
            <a:pPr marL="457200" lvl="0" indent="-381000" algn="just" rtl="0">
              <a:spcBef>
                <a:spcPts val="0"/>
              </a:spcBef>
              <a:spcAft>
                <a:spcPts val="0"/>
              </a:spcAft>
              <a:buClr>
                <a:srgbClr val="00008B"/>
              </a:buClr>
              <a:buSzPts val="2400"/>
              <a:buFont typeface="Times New Roman"/>
              <a:buChar char="●"/>
            </a:pPr>
            <a:r>
              <a:rPr lang="en-GB" sz="2400">
                <a:solidFill>
                  <a:srgbClr val="00008B"/>
                </a:solidFill>
                <a:latin typeface="Times New Roman"/>
                <a:ea typeface="Times New Roman"/>
                <a:cs typeface="Times New Roman"/>
                <a:sym typeface="Times New Roman"/>
              </a:rPr>
              <a:t>β1,β2,…,βn	are the coefficients of the independent variables.</a:t>
            </a:r>
            <a:endParaRPr sz="2400">
              <a:solidFill>
                <a:srgbClr val="00008B"/>
              </a:solidFill>
              <a:latin typeface="Times New Roman"/>
              <a:ea typeface="Times New Roman"/>
              <a:cs typeface="Times New Roman"/>
              <a:sym typeface="Times New Roman"/>
            </a:endParaRPr>
          </a:p>
          <a:p>
            <a:pPr marL="457200" lvl="0" indent="-381000" algn="just" rtl="0">
              <a:spcBef>
                <a:spcPts val="0"/>
              </a:spcBef>
              <a:spcAft>
                <a:spcPts val="0"/>
              </a:spcAft>
              <a:buClr>
                <a:srgbClr val="00008B"/>
              </a:buClr>
              <a:buSzPts val="2400"/>
              <a:buFont typeface="Times New Roman"/>
              <a:buChar char="●"/>
            </a:pPr>
            <a:r>
              <a:rPr lang="en-GB" sz="2400">
                <a:solidFill>
                  <a:srgbClr val="00008B"/>
                </a:solidFill>
                <a:latin typeface="Times New Roman"/>
                <a:ea typeface="Times New Roman"/>
                <a:cs typeface="Times New Roman"/>
                <a:sym typeface="Times New Roman"/>
              </a:rPr>
              <a:t>x1,x2​,…,xn​ 	are the independent variables (features).</a:t>
            </a:r>
            <a:endParaRPr sz="2400">
              <a:solidFill>
                <a:srgbClr val="00008B"/>
              </a:solidFill>
              <a:latin typeface="Times New Roman"/>
              <a:ea typeface="Times New Roman"/>
              <a:cs typeface="Times New Roman"/>
              <a:sym typeface="Times New Roman"/>
            </a:endParaRPr>
          </a:p>
          <a:p>
            <a:pPr marL="457200" lvl="0" indent="-381000" algn="just" rtl="0">
              <a:spcBef>
                <a:spcPts val="0"/>
              </a:spcBef>
              <a:spcAft>
                <a:spcPts val="0"/>
              </a:spcAft>
              <a:buClr>
                <a:srgbClr val="00008B"/>
              </a:buClr>
              <a:buSzPts val="2400"/>
              <a:buFont typeface="Times New Roman"/>
              <a:buChar char="●"/>
            </a:pPr>
            <a:r>
              <a:rPr lang="en-GB" sz="2400">
                <a:solidFill>
                  <a:srgbClr val="00008B"/>
                </a:solidFill>
                <a:latin typeface="Times New Roman"/>
                <a:ea typeface="Times New Roman"/>
                <a:cs typeface="Times New Roman"/>
                <a:sym typeface="Times New Roman"/>
              </a:rPr>
              <a:t>ϵ is the error term.</a:t>
            </a:r>
            <a:endParaRPr sz="2400">
              <a:solidFill>
                <a:srgbClr val="00008B"/>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4F0FC"/>
        </a:solidFill>
        <a:effectLst/>
      </p:bgPr>
    </p:bg>
    <p:spTree>
      <p:nvGrpSpPr>
        <p:cNvPr id="1" name="Shape 141"/>
        <p:cNvGrpSpPr/>
        <p:nvPr/>
      </p:nvGrpSpPr>
      <p:grpSpPr>
        <a:xfrm>
          <a:off x="0" y="0"/>
          <a:ext cx="0" cy="0"/>
          <a:chOff x="0" y="0"/>
          <a:chExt cx="0" cy="0"/>
        </a:xfrm>
      </p:grpSpPr>
      <p:pic>
        <p:nvPicPr>
          <p:cNvPr id="142" name="Google Shape;142;p25"/>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143" name="Google Shape;143;p25"/>
          <p:cNvSpPr txBox="1"/>
          <p:nvPr/>
        </p:nvSpPr>
        <p:spPr>
          <a:xfrm>
            <a:off x="252900" y="176375"/>
            <a:ext cx="8638200" cy="72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200">
                <a:solidFill>
                  <a:schemeClr val="lt1"/>
                </a:solidFill>
              </a:rPr>
              <a:t>Understanding R-squared (R²)</a:t>
            </a:r>
            <a:endParaRPr sz="3200">
              <a:solidFill>
                <a:schemeClr val="lt1"/>
              </a:solidFill>
            </a:endParaRPr>
          </a:p>
        </p:txBody>
      </p:sp>
      <p:sp>
        <p:nvSpPr>
          <p:cNvPr id="144" name="Google Shape;144;p25"/>
          <p:cNvSpPr txBox="1"/>
          <p:nvPr/>
        </p:nvSpPr>
        <p:spPr>
          <a:xfrm>
            <a:off x="252925" y="973600"/>
            <a:ext cx="8719200" cy="1527000"/>
          </a:xfrm>
          <a:prstGeom prst="rect">
            <a:avLst/>
          </a:prstGeom>
          <a:noFill/>
          <a:ln>
            <a:noFill/>
          </a:ln>
        </p:spPr>
        <p:txBody>
          <a:bodyPr spcFirstLastPara="1" wrap="square" lIns="91425" tIns="91425" rIns="91425" bIns="91425" anchor="ctr" anchorCtr="0">
            <a:noAutofit/>
          </a:bodyPr>
          <a:lstStyle/>
          <a:p>
            <a:pPr marL="457200" lvl="0" indent="-374650" algn="just" rtl="0">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R-squared (R²) measures how well a regression model fits data.</a:t>
            </a:r>
            <a:endParaRPr sz="2300">
              <a:solidFill>
                <a:srgbClr val="00008B"/>
              </a:solidFill>
              <a:latin typeface="Times New Roman"/>
              <a:ea typeface="Times New Roman"/>
              <a:cs typeface="Times New Roman"/>
              <a:sym typeface="Times New Roman"/>
            </a:endParaRPr>
          </a:p>
          <a:p>
            <a:pPr marL="457200" lvl="0" indent="-374650" algn="just" rtl="0">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It ranges from 0 to 1, with 1 meaning a perfect fit.</a:t>
            </a:r>
            <a:endParaRPr sz="2300">
              <a:solidFill>
                <a:srgbClr val="00008B"/>
              </a:solidFill>
              <a:latin typeface="Times New Roman"/>
              <a:ea typeface="Times New Roman"/>
              <a:cs typeface="Times New Roman"/>
              <a:sym typeface="Times New Roman"/>
            </a:endParaRPr>
          </a:p>
          <a:p>
            <a:pPr marL="457200" lvl="0" indent="-374650" algn="just" rtl="0">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Higher R² values indicate better model fit.</a:t>
            </a:r>
            <a:endParaRPr sz="2300">
              <a:solidFill>
                <a:srgbClr val="00008B"/>
              </a:solidFill>
              <a:latin typeface="Times New Roman"/>
              <a:ea typeface="Times New Roman"/>
              <a:cs typeface="Times New Roman"/>
              <a:sym typeface="Times New Roman"/>
            </a:endParaRPr>
          </a:p>
          <a:p>
            <a:pPr marL="457200" lvl="0" indent="-374650" algn="just" rtl="0">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R² doesn't explain variable significance.</a:t>
            </a:r>
            <a:endParaRPr sz="2300">
              <a:solidFill>
                <a:srgbClr val="00008B"/>
              </a:solidFill>
              <a:latin typeface="Times New Roman"/>
              <a:ea typeface="Times New Roman"/>
              <a:cs typeface="Times New Roman"/>
              <a:sym typeface="Times New Roman"/>
            </a:endParaRPr>
          </a:p>
        </p:txBody>
      </p:sp>
      <p:pic>
        <p:nvPicPr>
          <p:cNvPr id="145" name="Google Shape;145;p25"/>
          <p:cNvPicPr preferRelativeResize="0"/>
          <p:nvPr/>
        </p:nvPicPr>
        <p:blipFill rotWithShape="1">
          <a:blip r:embed="rId4">
            <a:alphaModFix/>
          </a:blip>
          <a:srcRect t="3757" b="14208"/>
          <a:stretch/>
        </p:blipFill>
        <p:spPr>
          <a:xfrm>
            <a:off x="2318250" y="2576925"/>
            <a:ext cx="4588560" cy="2509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4F0FC"/>
        </a:solidFill>
        <a:effectLst/>
      </p:bgPr>
    </p:bg>
    <p:spTree>
      <p:nvGrpSpPr>
        <p:cNvPr id="1" name="Shape 149"/>
        <p:cNvGrpSpPr/>
        <p:nvPr/>
      </p:nvGrpSpPr>
      <p:grpSpPr>
        <a:xfrm>
          <a:off x="0" y="0"/>
          <a:ext cx="0" cy="0"/>
          <a:chOff x="0" y="0"/>
          <a:chExt cx="0" cy="0"/>
        </a:xfrm>
      </p:grpSpPr>
      <p:pic>
        <p:nvPicPr>
          <p:cNvPr id="150" name="Google Shape;150;p26"/>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151" name="Google Shape;151;p26"/>
          <p:cNvSpPr txBox="1"/>
          <p:nvPr/>
        </p:nvSpPr>
        <p:spPr>
          <a:xfrm>
            <a:off x="252900" y="176375"/>
            <a:ext cx="8638200" cy="72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200">
                <a:solidFill>
                  <a:schemeClr val="lt1"/>
                </a:solidFill>
              </a:rPr>
              <a:t>Understanding R-squared (R²)</a:t>
            </a:r>
            <a:endParaRPr sz="3200">
              <a:solidFill>
                <a:schemeClr val="lt1"/>
              </a:solidFill>
            </a:endParaRPr>
          </a:p>
        </p:txBody>
      </p:sp>
      <p:sp>
        <p:nvSpPr>
          <p:cNvPr id="152" name="Google Shape;152;p26"/>
          <p:cNvSpPr txBox="1"/>
          <p:nvPr/>
        </p:nvSpPr>
        <p:spPr>
          <a:xfrm>
            <a:off x="252925" y="973600"/>
            <a:ext cx="8719200" cy="1527000"/>
          </a:xfrm>
          <a:prstGeom prst="rect">
            <a:avLst/>
          </a:prstGeom>
          <a:noFill/>
          <a:ln>
            <a:noFill/>
          </a:ln>
        </p:spPr>
        <p:txBody>
          <a:bodyPr spcFirstLastPara="1" wrap="square" lIns="91425" tIns="91425" rIns="91425" bIns="91425" anchor="ctr" anchorCtr="0">
            <a:noAutofit/>
          </a:bodyPr>
          <a:lstStyle/>
          <a:p>
            <a:pPr marL="457200" lvl="0" indent="-374650" algn="just" rtl="0">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Formula:</a:t>
            </a:r>
            <a:endParaRPr sz="2300">
              <a:solidFill>
                <a:srgbClr val="00008B"/>
              </a:solidFill>
              <a:latin typeface="Times New Roman"/>
              <a:ea typeface="Times New Roman"/>
              <a:cs typeface="Times New Roman"/>
              <a:sym typeface="Times New Roman"/>
            </a:endParaRPr>
          </a:p>
          <a:p>
            <a:pPr marL="457200" lvl="0" indent="-374650" algn="just" rtl="0">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R2 = Total Variance/Explained Variance</a:t>
            </a:r>
            <a:endParaRPr sz="2300">
              <a:solidFill>
                <a:srgbClr val="00008B"/>
              </a:solidFill>
              <a:latin typeface="Times New Roman"/>
              <a:ea typeface="Times New Roman"/>
              <a:cs typeface="Times New Roman"/>
              <a:sym typeface="Times New Roman"/>
            </a:endParaRPr>
          </a:p>
          <a:p>
            <a:pPr marL="457200" lvl="0" indent="-374650" algn="just" rtl="0">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 =1− Total Variance/Residual Variance</a:t>
            </a:r>
            <a:endParaRPr sz="2300">
              <a:solidFill>
                <a:srgbClr val="00008B"/>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2300">
              <a:solidFill>
                <a:srgbClr val="00008B"/>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4F0FC"/>
        </a:solidFill>
        <a:effectLst/>
      </p:bgPr>
    </p:bg>
    <p:spTree>
      <p:nvGrpSpPr>
        <p:cNvPr id="1" name="Shape 156"/>
        <p:cNvGrpSpPr/>
        <p:nvPr/>
      </p:nvGrpSpPr>
      <p:grpSpPr>
        <a:xfrm>
          <a:off x="0" y="0"/>
          <a:ext cx="0" cy="0"/>
          <a:chOff x="0" y="0"/>
          <a:chExt cx="0" cy="0"/>
        </a:xfrm>
      </p:grpSpPr>
      <p:pic>
        <p:nvPicPr>
          <p:cNvPr id="157" name="Google Shape;157;p27"/>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158" name="Google Shape;158;p27"/>
          <p:cNvSpPr txBox="1"/>
          <p:nvPr/>
        </p:nvSpPr>
        <p:spPr>
          <a:xfrm>
            <a:off x="252900" y="176375"/>
            <a:ext cx="8638200" cy="72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200">
                <a:solidFill>
                  <a:schemeClr val="lt1"/>
                </a:solidFill>
              </a:rPr>
              <a:t>Understanding p-values</a:t>
            </a:r>
            <a:endParaRPr sz="3200">
              <a:solidFill>
                <a:schemeClr val="lt1"/>
              </a:solidFill>
            </a:endParaRPr>
          </a:p>
        </p:txBody>
      </p:sp>
      <p:sp>
        <p:nvSpPr>
          <p:cNvPr id="159" name="Google Shape;159;p27"/>
          <p:cNvSpPr txBox="1"/>
          <p:nvPr/>
        </p:nvSpPr>
        <p:spPr>
          <a:xfrm>
            <a:off x="252925" y="973600"/>
            <a:ext cx="8719200" cy="1527000"/>
          </a:xfrm>
          <a:prstGeom prst="rect">
            <a:avLst/>
          </a:prstGeom>
          <a:noFill/>
          <a:ln>
            <a:noFill/>
          </a:ln>
        </p:spPr>
        <p:txBody>
          <a:bodyPr spcFirstLastPara="1" wrap="square" lIns="91425" tIns="91425" rIns="91425" bIns="91425" anchor="ctr" anchorCtr="0">
            <a:noAutofit/>
          </a:bodyPr>
          <a:lstStyle/>
          <a:p>
            <a:pPr marL="457200" lvl="0" indent="-374650" algn="just" rtl="0">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P-values test variable significance in a regression model.</a:t>
            </a:r>
            <a:endParaRPr sz="2300">
              <a:solidFill>
                <a:srgbClr val="00008B"/>
              </a:solidFill>
              <a:latin typeface="Times New Roman"/>
              <a:ea typeface="Times New Roman"/>
              <a:cs typeface="Times New Roman"/>
              <a:sym typeface="Times New Roman"/>
            </a:endParaRPr>
          </a:p>
          <a:p>
            <a:pPr marL="457200" lvl="0" indent="-374650" algn="just" rtl="0">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Low p-values (&lt;0.05) mean significance.</a:t>
            </a:r>
            <a:endParaRPr sz="2300">
              <a:solidFill>
                <a:srgbClr val="00008B"/>
              </a:solidFill>
              <a:latin typeface="Times New Roman"/>
              <a:ea typeface="Times New Roman"/>
              <a:cs typeface="Times New Roman"/>
              <a:sym typeface="Times New Roman"/>
            </a:endParaRPr>
          </a:p>
          <a:p>
            <a:pPr marL="457200" lvl="0" indent="-374650" algn="just" rtl="0">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High p-values suggest insignificance.</a:t>
            </a:r>
            <a:endParaRPr sz="2300">
              <a:solidFill>
                <a:srgbClr val="00008B"/>
              </a:solidFill>
              <a:latin typeface="Times New Roman"/>
              <a:ea typeface="Times New Roman"/>
              <a:cs typeface="Times New Roman"/>
              <a:sym typeface="Times New Roman"/>
            </a:endParaRPr>
          </a:p>
          <a:p>
            <a:pPr marL="457200" lvl="0" indent="-374650" algn="just" rtl="0">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Use p-values to decide variable inclusion.</a:t>
            </a:r>
            <a:endParaRPr sz="2300">
              <a:solidFill>
                <a:srgbClr val="00008B"/>
              </a:solidFill>
              <a:latin typeface="Times New Roman"/>
              <a:ea typeface="Times New Roman"/>
              <a:cs typeface="Times New Roman"/>
              <a:sym typeface="Times New Roman"/>
            </a:endParaRPr>
          </a:p>
        </p:txBody>
      </p:sp>
      <p:pic>
        <p:nvPicPr>
          <p:cNvPr id="160" name="Google Shape;160;p27"/>
          <p:cNvPicPr preferRelativeResize="0"/>
          <p:nvPr/>
        </p:nvPicPr>
        <p:blipFill rotWithShape="1">
          <a:blip r:embed="rId4">
            <a:alphaModFix/>
          </a:blip>
          <a:srcRect t="7495" b="8759"/>
          <a:stretch/>
        </p:blipFill>
        <p:spPr>
          <a:xfrm>
            <a:off x="2321400" y="2576925"/>
            <a:ext cx="4501209" cy="2513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4F0FC"/>
        </a:solidFill>
        <a:effectLst/>
      </p:bgPr>
    </p:bg>
    <p:spTree>
      <p:nvGrpSpPr>
        <p:cNvPr id="1" name="Shape 164"/>
        <p:cNvGrpSpPr/>
        <p:nvPr/>
      </p:nvGrpSpPr>
      <p:grpSpPr>
        <a:xfrm>
          <a:off x="0" y="0"/>
          <a:ext cx="0" cy="0"/>
          <a:chOff x="0" y="0"/>
          <a:chExt cx="0" cy="0"/>
        </a:xfrm>
      </p:grpSpPr>
      <p:pic>
        <p:nvPicPr>
          <p:cNvPr id="165" name="Google Shape;165;p28"/>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166" name="Google Shape;166;p28"/>
          <p:cNvSpPr txBox="1"/>
          <p:nvPr/>
        </p:nvSpPr>
        <p:spPr>
          <a:xfrm>
            <a:off x="252900" y="176375"/>
            <a:ext cx="8638200" cy="72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200">
                <a:solidFill>
                  <a:schemeClr val="lt1"/>
                </a:solidFill>
              </a:rPr>
              <a:t>Purposes of R-squared and p-values</a:t>
            </a:r>
            <a:endParaRPr sz="3200">
              <a:solidFill>
                <a:schemeClr val="lt1"/>
              </a:solidFill>
            </a:endParaRPr>
          </a:p>
        </p:txBody>
      </p:sp>
      <p:sp>
        <p:nvSpPr>
          <p:cNvPr id="167" name="Google Shape;167;p28"/>
          <p:cNvSpPr txBox="1"/>
          <p:nvPr/>
        </p:nvSpPr>
        <p:spPr>
          <a:xfrm>
            <a:off x="252925" y="973600"/>
            <a:ext cx="8719200" cy="4020300"/>
          </a:xfrm>
          <a:prstGeom prst="rect">
            <a:avLst/>
          </a:prstGeom>
          <a:noFill/>
          <a:ln>
            <a:noFill/>
          </a:ln>
        </p:spPr>
        <p:txBody>
          <a:bodyPr spcFirstLastPara="1" wrap="square" lIns="91425" tIns="91425" rIns="91425" bIns="91425" anchor="ctr" anchorCtr="0">
            <a:noAutofit/>
          </a:bodyPr>
          <a:lstStyle/>
          <a:p>
            <a:pPr marL="457200" lvl="0" indent="-374650" algn="just" rtl="0">
              <a:lnSpc>
                <a:spcPct val="115000"/>
              </a:lnSpc>
              <a:spcBef>
                <a:spcPts val="0"/>
              </a:spcBef>
              <a:spcAft>
                <a:spcPts val="0"/>
              </a:spcAft>
              <a:buClr>
                <a:srgbClr val="00008B"/>
              </a:buClr>
              <a:buSzPts val="2300"/>
              <a:buFont typeface="Times New Roman"/>
              <a:buChar char="●"/>
            </a:pPr>
            <a:r>
              <a:rPr lang="en-GB" sz="2300" b="1">
                <a:solidFill>
                  <a:srgbClr val="00008B"/>
                </a:solidFill>
                <a:latin typeface="Times New Roman"/>
                <a:ea typeface="Times New Roman"/>
                <a:cs typeface="Times New Roman"/>
                <a:sym typeface="Times New Roman"/>
              </a:rPr>
              <a:t>R-squared</a:t>
            </a:r>
            <a:r>
              <a:rPr lang="en-GB" sz="2300">
                <a:solidFill>
                  <a:srgbClr val="00008B"/>
                </a:solidFill>
                <a:latin typeface="Times New Roman"/>
                <a:ea typeface="Times New Roman"/>
                <a:cs typeface="Times New Roman"/>
                <a:sym typeface="Times New Roman"/>
              </a:rPr>
              <a:t> measures overall model goodness of fit.</a:t>
            </a:r>
            <a:endParaRPr sz="2300">
              <a:solidFill>
                <a:srgbClr val="00008B"/>
              </a:solidFill>
              <a:latin typeface="Times New Roman"/>
              <a:ea typeface="Times New Roman"/>
              <a:cs typeface="Times New Roman"/>
              <a:sym typeface="Times New Roman"/>
            </a:endParaRPr>
          </a:p>
          <a:p>
            <a:pPr marL="914400" lvl="0" indent="-374650" algn="just" rtl="0">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Evaluates how well the model explains dependent variable variation.</a:t>
            </a:r>
            <a:endParaRPr sz="2300">
              <a:solidFill>
                <a:srgbClr val="00008B"/>
              </a:solidFill>
              <a:latin typeface="Times New Roman"/>
              <a:ea typeface="Times New Roman"/>
              <a:cs typeface="Times New Roman"/>
              <a:sym typeface="Times New Roman"/>
            </a:endParaRPr>
          </a:p>
          <a:p>
            <a:pPr marL="914400" lvl="0" indent="-374650" algn="just" rtl="0">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Higher R² indicates better overall fit (0 to 1).</a:t>
            </a:r>
            <a:endParaRPr sz="2300">
              <a:solidFill>
                <a:srgbClr val="00008B"/>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2300">
              <a:solidFill>
                <a:srgbClr val="00008B"/>
              </a:solidFill>
              <a:latin typeface="Times New Roman"/>
              <a:ea typeface="Times New Roman"/>
              <a:cs typeface="Times New Roman"/>
              <a:sym typeface="Times New Roman"/>
            </a:endParaRPr>
          </a:p>
          <a:p>
            <a:pPr marL="457200" lvl="0" indent="-374650" algn="just" rtl="0">
              <a:lnSpc>
                <a:spcPct val="115000"/>
              </a:lnSpc>
              <a:spcBef>
                <a:spcPts val="0"/>
              </a:spcBef>
              <a:spcAft>
                <a:spcPts val="0"/>
              </a:spcAft>
              <a:buClr>
                <a:srgbClr val="00008B"/>
              </a:buClr>
              <a:buSzPts val="2300"/>
              <a:buFont typeface="Times New Roman"/>
              <a:buChar char="●"/>
            </a:pPr>
            <a:r>
              <a:rPr lang="en-GB" sz="2300" b="1">
                <a:solidFill>
                  <a:srgbClr val="00008B"/>
                </a:solidFill>
                <a:latin typeface="Times New Roman"/>
                <a:ea typeface="Times New Roman"/>
                <a:cs typeface="Times New Roman"/>
                <a:sym typeface="Times New Roman"/>
              </a:rPr>
              <a:t>p-values</a:t>
            </a:r>
            <a:r>
              <a:rPr lang="en-GB" sz="2300">
                <a:solidFill>
                  <a:srgbClr val="00008B"/>
                </a:solidFill>
                <a:latin typeface="Times New Roman"/>
                <a:ea typeface="Times New Roman"/>
                <a:cs typeface="Times New Roman"/>
                <a:sym typeface="Times New Roman"/>
              </a:rPr>
              <a:t> assess individual variable significance.</a:t>
            </a:r>
            <a:endParaRPr sz="2300">
              <a:solidFill>
                <a:srgbClr val="00008B"/>
              </a:solidFill>
              <a:latin typeface="Times New Roman"/>
              <a:ea typeface="Times New Roman"/>
              <a:cs typeface="Times New Roman"/>
              <a:sym typeface="Times New Roman"/>
            </a:endParaRPr>
          </a:p>
          <a:p>
            <a:pPr marL="914400" lvl="0" indent="-374650" algn="just" rtl="0">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Determines if each variable contributes significantly to the model.</a:t>
            </a:r>
            <a:endParaRPr sz="2300">
              <a:solidFill>
                <a:srgbClr val="00008B"/>
              </a:solidFill>
              <a:latin typeface="Times New Roman"/>
              <a:ea typeface="Times New Roman"/>
              <a:cs typeface="Times New Roman"/>
              <a:sym typeface="Times New Roman"/>
            </a:endParaRPr>
          </a:p>
          <a:p>
            <a:pPr marL="914400" lvl="0" indent="-374650" algn="just" rtl="0">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Low p-values (&lt;0.05) imply significance.</a:t>
            </a:r>
            <a:endParaRPr sz="2300">
              <a:solidFill>
                <a:srgbClr val="00008B"/>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4F0FC"/>
        </a:solidFill>
        <a:effectLst/>
      </p:bgPr>
    </p:bg>
    <p:spTree>
      <p:nvGrpSpPr>
        <p:cNvPr id="1" name="Shape 171"/>
        <p:cNvGrpSpPr/>
        <p:nvPr/>
      </p:nvGrpSpPr>
      <p:grpSpPr>
        <a:xfrm>
          <a:off x="0" y="0"/>
          <a:ext cx="0" cy="0"/>
          <a:chOff x="0" y="0"/>
          <a:chExt cx="0" cy="0"/>
        </a:xfrm>
      </p:grpSpPr>
      <p:pic>
        <p:nvPicPr>
          <p:cNvPr id="172" name="Google Shape;172;p29"/>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173" name="Google Shape;173;p29"/>
          <p:cNvSpPr txBox="1"/>
          <p:nvPr/>
        </p:nvSpPr>
        <p:spPr>
          <a:xfrm>
            <a:off x="252900" y="176375"/>
            <a:ext cx="8638200" cy="72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100">
                <a:solidFill>
                  <a:schemeClr val="lt1"/>
                </a:solidFill>
              </a:rPr>
              <a:t>House Price Prediction with Multiple Regression</a:t>
            </a:r>
            <a:endParaRPr sz="3100">
              <a:solidFill>
                <a:schemeClr val="lt1"/>
              </a:solidFill>
            </a:endParaRPr>
          </a:p>
        </p:txBody>
      </p:sp>
      <p:pic>
        <p:nvPicPr>
          <p:cNvPr id="174" name="Google Shape;174;p29"/>
          <p:cNvPicPr preferRelativeResize="0"/>
          <p:nvPr/>
        </p:nvPicPr>
        <p:blipFill>
          <a:blip r:embed="rId4">
            <a:alphaModFix/>
          </a:blip>
          <a:stretch>
            <a:fillRect/>
          </a:stretch>
        </p:blipFill>
        <p:spPr>
          <a:xfrm>
            <a:off x="252900" y="1153376"/>
            <a:ext cx="8638201" cy="2979993"/>
          </a:xfrm>
          <a:prstGeom prst="rect">
            <a:avLst/>
          </a:prstGeom>
          <a:noFill/>
          <a:ln>
            <a:noFill/>
          </a:ln>
        </p:spPr>
      </p:pic>
      <p:sp>
        <p:nvSpPr>
          <p:cNvPr id="175" name="Google Shape;175;p29"/>
          <p:cNvSpPr txBox="1"/>
          <p:nvPr/>
        </p:nvSpPr>
        <p:spPr>
          <a:xfrm>
            <a:off x="1521625" y="4133375"/>
            <a:ext cx="5942100" cy="59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sz="2400">
                <a:solidFill>
                  <a:srgbClr val="00008B"/>
                </a:solidFill>
              </a:rPr>
              <a:t>Price=β0+β1​(Size)+β2​(Bedrooms)+ϵ</a:t>
            </a:r>
            <a:endParaRPr sz="2400">
              <a:solidFill>
                <a:srgbClr val="00008B"/>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4F0FC"/>
        </a:solidFill>
        <a:effectLst/>
      </p:bgPr>
    </p:bg>
    <p:spTree>
      <p:nvGrpSpPr>
        <p:cNvPr id="1" name="Shape 179"/>
        <p:cNvGrpSpPr/>
        <p:nvPr/>
      </p:nvGrpSpPr>
      <p:grpSpPr>
        <a:xfrm>
          <a:off x="0" y="0"/>
          <a:ext cx="0" cy="0"/>
          <a:chOff x="0" y="0"/>
          <a:chExt cx="0" cy="0"/>
        </a:xfrm>
      </p:grpSpPr>
      <p:pic>
        <p:nvPicPr>
          <p:cNvPr id="180" name="Google Shape;180;p30"/>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181" name="Google Shape;181;p30"/>
          <p:cNvSpPr txBox="1"/>
          <p:nvPr/>
        </p:nvSpPr>
        <p:spPr>
          <a:xfrm>
            <a:off x="252900" y="176375"/>
            <a:ext cx="8638200" cy="72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200">
                <a:solidFill>
                  <a:schemeClr val="lt1"/>
                </a:solidFill>
              </a:rPr>
              <a:t>Assumptions of Multiple Linear Regression</a:t>
            </a:r>
            <a:endParaRPr sz="3200">
              <a:solidFill>
                <a:schemeClr val="lt1"/>
              </a:solidFill>
            </a:endParaRPr>
          </a:p>
        </p:txBody>
      </p:sp>
      <p:sp>
        <p:nvSpPr>
          <p:cNvPr id="182" name="Google Shape;182;p30"/>
          <p:cNvSpPr txBox="1"/>
          <p:nvPr/>
        </p:nvSpPr>
        <p:spPr>
          <a:xfrm>
            <a:off x="252925" y="973600"/>
            <a:ext cx="8719200" cy="3194400"/>
          </a:xfrm>
          <a:prstGeom prst="rect">
            <a:avLst/>
          </a:prstGeom>
          <a:noFill/>
          <a:ln>
            <a:noFill/>
          </a:ln>
        </p:spPr>
        <p:txBody>
          <a:bodyPr spcFirstLastPara="1" wrap="square" lIns="91425" tIns="91425" rIns="91425" bIns="91425" anchor="ctr" anchorCtr="0">
            <a:noAutofit/>
          </a:bodyPr>
          <a:lstStyle/>
          <a:p>
            <a:pPr marL="457200" lvl="0" indent="-374650" algn="just" rtl="0">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A linear relationship between the dependent and independent variables.</a:t>
            </a:r>
            <a:endParaRPr sz="2300">
              <a:solidFill>
                <a:srgbClr val="00008B"/>
              </a:solidFill>
              <a:latin typeface="Times New Roman"/>
              <a:ea typeface="Times New Roman"/>
              <a:cs typeface="Times New Roman"/>
              <a:sym typeface="Times New Roman"/>
            </a:endParaRPr>
          </a:p>
          <a:p>
            <a:pPr marL="457200" lvl="0" indent="-374650" algn="just" rtl="0">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The independent variables are not highly correlated with each other.</a:t>
            </a:r>
            <a:endParaRPr sz="2300">
              <a:solidFill>
                <a:srgbClr val="00008B"/>
              </a:solidFill>
              <a:latin typeface="Times New Roman"/>
              <a:ea typeface="Times New Roman"/>
              <a:cs typeface="Times New Roman"/>
              <a:sym typeface="Times New Roman"/>
            </a:endParaRPr>
          </a:p>
          <a:p>
            <a:pPr marL="457200" lvl="0" indent="-374650" algn="just" rtl="0">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The variance of the residuals is constant (i.e., differences between predicted and actual values).</a:t>
            </a:r>
            <a:endParaRPr sz="2300">
              <a:solidFill>
                <a:srgbClr val="00008B"/>
              </a:solidFill>
              <a:latin typeface="Times New Roman"/>
              <a:ea typeface="Times New Roman"/>
              <a:cs typeface="Times New Roman"/>
              <a:sym typeface="Times New Roman"/>
            </a:endParaRPr>
          </a:p>
          <a:p>
            <a:pPr marL="457200" lvl="0" indent="-374650" algn="just" rtl="0">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Each data point shouldn't depend on others; they should be separate.</a:t>
            </a:r>
            <a:endParaRPr sz="2300">
              <a:solidFill>
                <a:srgbClr val="00008B"/>
              </a:solidFill>
              <a:latin typeface="Times New Roman"/>
              <a:ea typeface="Times New Roman"/>
              <a:cs typeface="Times New Roman"/>
              <a:sym typeface="Times New Roman"/>
            </a:endParaRPr>
          </a:p>
          <a:p>
            <a:pPr marL="457200" lvl="0" indent="-374650" algn="just" rtl="0">
              <a:lnSpc>
                <a:spcPct val="115000"/>
              </a:lnSpc>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All variables should be normally distributed.</a:t>
            </a:r>
            <a:endParaRPr sz="2300">
              <a:solidFill>
                <a:srgbClr val="00008B"/>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4F0FC"/>
        </a:solidFill>
        <a:effectLst/>
      </p:bgPr>
    </p:bg>
    <p:spTree>
      <p:nvGrpSpPr>
        <p:cNvPr id="1" name="Shape 186"/>
        <p:cNvGrpSpPr/>
        <p:nvPr/>
      </p:nvGrpSpPr>
      <p:grpSpPr>
        <a:xfrm>
          <a:off x="0" y="0"/>
          <a:ext cx="0" cy="0"/>
          <a:chOff x="0" y="0"/>
          <a:chExt cx="0" cy="0"/>
        </a:xfrm>
      </p:grpSpPr>
      <p:pic>
        <p:nvPicPr>
          <p:cNvPr id="187" name="Google Shape;187;p31"/>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188" name="Google Shape;188;p31"/>
          <p:cNvSpPr txBox="1"/>
          <p:nvPr/>
        </p:nvSpPr>
        <p:spPr>
          <a:xfrm>
            <a:off x="293425" y="252700"/>
            <a:ext cx="8638200" cy="72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200">
                <a:solidFill>
                  <a:schemeClr val="lt1"/>
                </a:solidFill>
              </a:rPr>
              <a:t>Benefits of Multiple Linear Regression</a:t>
            </a:r>
            <a:endParaRPr sz="3200">
              <a:solidFill>
                <a:schemeClr val="lt1"/>
              </a:solidFill>
            </a:endParaRPr>
          </a:p>
        </p:txBody>
      </p:sp>
      <p:sp>
        <p:nvSpPr>
          <p:cNvPr id="189" name="Google Shape;189;p31"/>
          <p:cNvSpPr txBox="1"/>
          <p:nvPr/>
        </p:nvSpPr>
        <p:spPr>
          <a:xfrm>
            <a:off x="252925" y="973600"/>
            <a:ext cx="8719200" cy="3964800"/>
          </a:xfrm>
          <a:prstGeom prst="rect">
            <a:avLst/>
          </a:prstGeom>
          <a:noFill/>
          <a:ln>
            <a:noFill/>
          </a:ln>
        </p:spPr>
        <p:txBody>
          <a:bodyPr spcFirstLastPara="1" wrap="square" lIns="91425" tIns="91425" rIns="91425" bIns="91425" anchor="ctr" anchorCtr="0">
            <a:noAutofit/>
          </a:bodyPr>
          <a:lstStyle/>
          <a:p>
            <a:pPr marL="457200" lvl="0" indent="-368300" algn="just" rtl="0">
              <a:lnSpc>
                <a:spcPct val="115000"/>
              </a:lnSpc>
              <a:spcBef>
                <a:spcPts val="0"/>
              </a:spcBef>
              <a:spcAft>
                <a:spcPts val="0"/>
              </a:spcAft>
              <a:buClr>
                <a:srgbClr val="00008B"/>
              </a:buClr>
              <a:buSzPts val="2200"/>
              <a:buFont typeface="Times New Roman"/>
              <a:buChar char="●"/>
            </a:pPr>
            <a:r>
              <a:rPr lang="en-GB" sz="2200" b="1">
                <a:solidFill>
                  <a:srgbClr val="00008B"/>
                </a:solidFill>
                <a:latin typeface="Times New Roman"/>
                <a:ea typeface="Times New Roman"/>
                <a:cs typeface="Times New Roman"/>
                <a:sym typeface="Times New Roman"/>
              </a:rPr>
              <a:t>Predictive Power </a:t>
            </a:r>
            <a:endParaRPr sz="2200" b="1">
              <a:solidFill>
                <a:srgbClr val="00008B"/>
              </a:solidFill>
              <a:latin typeface="Times New Roman"/>
              <a:ea typeface="Times New Roman"/>
              <a:cs typeface="Times New Roman"/>
              <a:sym typeface="Times New Roman"/>
            </a:endParaRPr>
          </a:p>
          <a:p>
            <a:pPr marL="914400" lvl="0" indent="-368300" algn="just" rtl="0">
              <a:lnSpc>
                <a:spcPct val="115000"/>
              </a:lnSpc>
              <a:spcBef>
                <a:spcPts val="0"/>
              </a:spcBef>
              <a:spcAft>
                <a:spcPts val="0"/>
              </a:spcAft>
              <a:buClr>
                <a:srgbClr val="00008B"/>
              </a:buClr>
              <a:buSzPts val="2200"/>
              <a:buFont typeface="Times New Roman"/>
              <a:buChar char="-"/>
            </a:pPr>
            <a:r>
              <a:rPr lang="en-GB" sz="2200">
                <a:solidFill>
                  <a:srgbClr val="00008B"/>
                </a:solidFill>
                <a:latin typeface="Times New Roman"/>
                <a:ea typeface="Times New Roman"/>
                <a:cs typeface="Times New Roman"/>
                <a:sym typeface="Times New Roman"/>
              </a:rPr>
              <a:t>Predict dependent variable based on multiple independent variables.</a:t>
            </a:r>
            <a:endParaRPr sz="2200">
              <a:solidFill>
                <a:srgbClr val="00008B"/>
              </a:solidFill>
              <a:latin typeface="Times New Roman"/>
              <a:ea typeface="Times New Roman"/>
              <a:cs typeface="Times New Roman"/>
              <a:sym typeface="Times New Roman"/>
            </a:endParaRPr>
          </a:p>
          <a:p>
            <a:pPr marL="457200" lvl="0" indent="-368300" algn="just" rtl="0">
              <a:lnSpc>
                <a:spcPct val="115000"/>
              </a:lnSpc>
              <a:spcBef>
                <a:spcPts val="0"/>
              </a:spcBef>
              <a:spcAft>
                <a:spcPts val="0"/>
              </a:spcAft>
              <a:buClr>
                <a:srgbClr val="00008B"/>
              </a:buClr>
              <a:buSzPts val="2200"/>
              <a:buFont typeface="Times New Roman"/>
              <a:buChar char="●"/>
            </a:pPr>
            <a:r>
              <a:rPr lang="en-GB" sz="2200" b="1">
                <a:solidFill>
                  <a:srgbClr val="00008B"/>
                </a:solidFill>
                <a:latin typeface="Times New Roman"/>
                <a:ea typeface="Times New Roman"/>
                <a:cs typeface="Times New Roman"/>
                <a:sym typeface="Times New Roman"/>
              </a:rPr>
              <a:t>Quantifying Relationships </a:t>
            </a:r>
            <a:endParaRPr sz="2200" b="1">
              <a:solidFill>
                <a:srgbClr val="00008B"/>
              </a:solidFill>
              <a:latin typeface="Times New Roman"/>
              <a:ea typeface="Times New Roman"/>
              <a:cs typeface="Times New Roman"/>
              <a:sym typeface="Times New Roman"/>
            </a:endParaRPr>
          </a:p>
          <a:p>
            <a:pPr marL="914400" lvl="0" indent="-368300" algn="just" rtl="0">
              <a:lnSpc>
                <a:spcPct val="115000"/>
              </a:lnSpc>
              <a:spcBef>
                <a:spcPts val="0"/>
              </a:spcBef>
              <a:spcAft>
                <a:spcPts val="0"/>
              </a:spcAft>
              <a:buClr>
                <a:srgbClr val="00008B"/>
              </a:buClr>
              <a:buSzPts val="2200"/>
              <a:buFont typeface="Times New Roman"/>
              <a:buChar char="-"/>
            </a:pPr>
            <a:r>
              <a:rPr lang="en-GB" sz="2200">
                <a:solidFill>
                  <a:srgbClr val="00008B"/>
                </a:solidFill>
                <a:latin typeface="Times New Roman"/>
                <a:ea typeface="Times New Roman"/>
                <a:cs typeface="Times New Roman"/>
                <a:sym typeface="Times New Roman"/>
              </a:rPr>
              <a:t>Measures strength and direction of relationships.</a:t>
            </a:r>
            <a:endParaRPr sz="2200">
              <a:solidFill>
                <a:srgbClr val="00008B"/>
              </a:solidFill>
              <a:latin typeface="Times New Roman"/>
              <a:ea typeface="Times New Roman"/>
              <a:cs typeface="Times New Roman"/>
              <a:sym typeface="Times New Roman"/>
            </a:endParaRPr>
          </a:p>
          <a:p>
            <a:pPr marL="457200" lvl="0" indent="-368300" algn="just" rtl="0">
              <a:lnSpc>
                <a:spcPct val="115000"/>
              </a:lnSpc>
              <a:spcBef>
                <a:spcPts val="0"/>
              </a:spcBef>
              <a:spcAft>
                <a:spcPts val="0"/>
              </a:spcAft>
              <a:buClr>
                <a:srgbClr val="00008B"/>
              </a:buClr>
              <a:buSzPts val="2200"/>
              <a:buFont typeface="Times New Roman"/>
              <a:buChar char="●"/>
            </a:pPr>
            <a:r>
              <a:rPr lang="en-GB" sz="2200" b="1">
                <a:solidFill>
                  <a:srgbClr val="00008B"/>
                </a:solidFill>
                <a:latin typeface="Times New Roman"/>
                <a:ea typeface="Times New Roman"/>
                <a:cs typeface="Times New Roman"/>
                <a:sym typeface="Times New Roman"/>
              </a:rPr>
              <a:t>Control for Confounding Factors </a:t>
            </a:r>
            <a:endParaRPr sz="2200" b="1">
              <a:solidFill>
                <a:srgbClr val="00008B"/>
              </a:solidFill>
              <a:latin typeface="Times New Roman"/>
              <a:ea typeface="Times New Roman"/>
              <a:cs typeface="Times New Roman"/>
              <a:sym typeface="Times New Roman"/>
            </a:endParaRPr>
          </a:p>
          <a:p>
            <a:pPr marL="914400" lvl="0" indent="-368300" algn="just" rtl="0">
              <a:lnSpc>
                <a:spcPct val="115000"/>
              </a:lnSpc>
              <a:spcBef>
                <a:spcPts val="0"/>
              </a:spcBef>
              <a:spcAft>
                <a:spcPts val="0"/>
              </a:spcAft>
              <a:buClr>
                <a:srgbClr val="00008B"/>
              </a:buClr>
              <a:buSzPts val="2200"/>
              <a:buFont typeface="Times New Roman"/>
              <a:buChar char="-"/>
            </a:pPr>
            <a:r>
              <a:rPr lang="en-GB" sz="2200">
                <a:solidFill>
                  <a:srgbClr val="00008B"/>
                </a:solidFill>
                <a:latin typeface="Times New Roman"/>
                <a:ea typeface="Times New Roman"/>
                <a:cs typeface="Times New Roman"/>
                <a:sym typeface="Times New Roman"/>
              </a:rPr>
              <a:t>Accounts for other influencing variables.</a:t>
            </a:r>
            <a:endParaRPr sz="2200">
              <a:solidFill>
                <a:srgbClr val="00008B"/>
              </a:solidFill>
              <a:latin typeface="Times New Roman"/>
              <a:ea typeface="Times New Roman"/>
              <a:cs typeface="Times New Roman"/>
              <a:sym typeface="Times New Roman"/>
            </a:endParaRPr>
          </a:p>
          <a:p>
            <a:pPr marL="457200" lvl="0" indent="-368300" algn="just" rtl="0">
              <a:lnSpc>
                <a:spcPct val="115000"/>
              </a:lnSpc>
              <a:spcBef>
                <a:spcPts val="0"/>
              </a:spcBef>
              <a:spcAft>
                <a:spcPts val="0"/>
              </a:spcAft>
              <a:buClr>
                <a:srgbClr val="00008B"/>
              </a:buClr>
              <a:buSzPts val="2200"/>
              <a:buFont typeface="Times New Roman"/>
              <a:buChar char="●"/>
            </a:pPr>
            <a:r>
              <a:rPr lang="en-GB" sz="2200" b="1">
                <a:solidFill>
                  <a:srgbClr val="00008B"/>
                </a:solidFill>
                <a:latin typeface="Times New Roman"/>
                <a:ea typeface="Times New Roman"/>
                <a:cs typeface="Times New Roman"/>
                <a:sym typeface="Times New Roman"/>
              </a:rPr>
              <a:t>Model Interpretability </a:t>
            </a:r>
            <a:endParaRPr sz="2200" b="1">
              <a:solidFill>
                <a:srgbClr val="00008B"/>
              </a:solidFill>
              <a:latin typeface="Times New Roman"/>
              <a:ea typeface="Times New Roman"/>
              <a:cs typeface="Times New Roman"/>
              <a:sym typeface="Times New Roman"/>
            </a:endParaRPr>
          </a:p>
          <a:p>
            <a:pPr marL="914400" lvl="0" indent="-368300" algn="just" rtl="0">
              <a:lnSpc>
                <a:spcPct val="115000"/>
              </a:lnSpc>
              <a:spcBef>
                <a:spcPts val="0"/>
              </a:spcBef>
              <a:spcAft>
                <a:spcPts val="0"/>
              </a:spcAft>
              <a:buClr>
                <a:srgbClr val="00008B"/>
              </a:buClr>
              <a:buSzPts val="2200"/>
              <a:buFont typeface="Times New Roman"/>
              <a:buChar char="-"/>
            </a:pPr>
            <a:r>
              <a:rPr lang="en-GB" sz="2200">
                <a:solidFill>
                  <a:srgbClr val="00008B"/>
                </a:solidFill>
                <a:latin typeface="Times New Roman"/>
                <a:ea typeface="Times New Roman"/>
                <a:cs typeface="Times New Roman"/>
                <a:sym typeface="Times New Roman"/>
              </a:rPr>
              <a:t>Coefficients offer insights into variable impact.</a:t>
            </a:r>
            <a:endParaRPr sz="2200">
              <a:solidFill>
                <a:srgbClr val="00008B"/>
              </a:solidFill>
              <a:latin typeface="Times New Roman"/>
              <a:ea typeface="Times New Roman"/>
              <a:cs typeface="Times New Roman"/>
              <a:sym typeface="Times New Roman"/>
            </a:endParaRPr>
          </a:p>
          <a:p>
            <a:pPr marL="457200" lvl="0" indent="-368300" algn="just" rtl="0">
              <a:lnSpc>
                <a:spcPct val="115000"/>
              </a:lnSpc>
              <a:spcBef>
                <a:spcPts val="0"/>
              </a:spcBef>
              <a:spcAft>
                <a:spcPts val="0"/>
              </a:spcAft>
              <a:buClr>
                <a:srgbClr val="00008B"/>
              </a:buClr>
              <a:buSzPts val="2200"/>
              <a:buFont typeface="Times New Roman"/>
              <a:buChar char="●"/>
            </a:pPr>
            <a:r>
              <a:rPr lang="en-GB" sz="2200" b="1">
                <a:solidFill>
                  <a:srgbClr val="00008B"/>
                </a:solidFill>
                <a:latin typeface="Times New Roman"/>
                <a:ea typeface="Times New Roman"/>
                <a:cs typeface="Times New Roman"/>
                <a:sym typeface="Times New Roman"/>
              </a:rPr>
              <a:t>Assumption Testing </a:t>
            </a:r>
            <a:endParaRPr sz="2200" b="1">
              <a:solidFill>
                <a:srgbClr val="00008B"/>
              </a:solidFill>
              <a:latin typeface="Times New Roman"/>
              <a:ea typeface="Times New Roman"/>
              <a:cs typeface="Times New Roman"/>
              <a:sym typeface="Times New Roman"/>
            </a:endParaRPr>
          </a:p>
          <a:p>
            <a:pPr marL="914400" lvl="0" indent="-368300" algn="just" rtl="0">
              <a:lnSpc>
                <a:spcPct val="115000"/>
              </a:lnSpc>
              <a:spcBef>
                <a:spcPts val="0"/>
              </a:spcBef>
              <a:spcAft>
                <a:spcPts val="0"/>
              </a:spcAft>
              <a:buClr>
                <a:srgbClr val="00008B"/>
              </a:buClr>
              <a:buSzPts val="2200"/>
              <a:buFont typeface="Times New Roman"/>
              <a:buChar char="-"/>
            </a:pPr>
            <a:r>
              <a:rPr lang="en-GB" sz="2200">
                <a:solidFill>
                  <a:srgbClr val="00008B"/>
                </a:solidFill>
                <a:latin typeface="Times New Roman"/>
                <a:ea typeface="Times New Roman"/>
                <a:cs typeface="Times New Roman"/>
                <a:sym typeface="Times New Roman"/>
              </a:rPr>
              <a:t>Provides diagnostic tools for model quality.</a:t>
            </a:r>
            <a:endParaRPr sz="2200">
              <a:solidFill>
                <a:srgbClr val="00008B"/>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4F0FC"/>
        </a:solidFill>
        <a:effectLst/>
      </p:bgPr>
    </p:bg>
    <p:spTree>
      <p:nvGrpSpPr>
        <p:cNvPr id="1"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52400" y="152400"/>
            <a:ext cx="8810348" cy="48386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4F0FC"/>
        </a:solidFill>
        <a:effectLst/>
      </p:bgPr>
    </p:bg>
    <p:spTree>
      <p:nvGrpSpPr>
        <p:cNvPr id="1" name="Shape 193"/>
        <p:cNvGrpSpPr/>
        <p:nvPr/>
      </p:nvGrpSpPr>
      <p:grpSpPr>
        <a:xfrm>
          <a:off x="0" y="0"/>
          <a:ext cx="0" cy="0"/>
          <a:chOff x="0" y="0"/>
          <a:chExt cx="0" cy="0"/>
        </a:xfrm>
      </p:grpSpPr>
      <p:pic>
        <p:nvPicPr>
          <p:cNvPr id="194" name="Google Shape;194;p32"/>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195" name="Google Shape;195;p32"/>
          <p:cNvSpPr txBox="1"/>
          <p:nvPr/>
        </p:nvSpPr>
        <p:spPr>
          <a:xfrm>
            <a:off x="293425" y="162050"/>
            <a:ext cx="8638200" cy="72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200">
                <a:solidFill>
                  <a:schemeClr val="lt1"/>
                </a:solidFill>
              </a:rPr>
              <a:t>Limitations of Multiple Linear Regression</a:t>
            </a:r>
            <a:endParaRPr sz="3200">
              <a:solidFill>
                <a:schemeClr val="lt1"/>
              </a:solidFill>
            </a:endParaRPr>
          </a:p>
        </p:txBody>
      </p:sp>
      <p:sp>
        <p:nvSpPr>
          <p:cNvPr id="196" name="Google Shape;196;p32"/>
          <p:cNvSpPr txBox="1"/>
          <p:nvPr/>
        </p:nvSpPr>
        <p:spPr>
          <a:xfrm>
            <a:off x="252925" y="973600"/>
            <a:ext cx="8719200" cy="3981900"/>
          </a:xfrm>
          <a:prstGeom prst="rect">
            <a:avLst/>
          </a:prstGeom>
          <a:noFill/>
          <a:ln>
            <a:noFill/>
          </a:ln>
        </p:spPr>
        <p:txBody>
          <a:bodyPr spcFirstLastPara="1" wrap="square" lIns="91425" tIns="91425" rIns="91425" bIns="91425" anchor="ctr" anchorCtr="0">
            <a:noAutofit/>
          </a:bodyPr>
          <a:lstStyle/>
          <a:p>
            <a:pPr marL="457200" lvl="0" indent="-355600" algn="just" rtl="0">
              <a:lnSpc>
                <a:spcPct val="115000"/>
              </a:lnSpc>
              <a:spcBef>
                <a:spcPts val="0"/>
              </a:spcBef>
              <a:spcAft>
                <a:spcPts val="0"/>
              </a:spcAft>
              <a:buClr>
                <a:srgbClr val="00008B"/>
              </a:buClr>
              <a:buSzPts val="2000"/>
              <a:buFont typeface="Times New Roman"/>
              <a:buChar char="●"/>
            </a:pPr>
            <a:r>
              <a:rPr lang="en-GB" sz="2000" b="1">
                <a:solidFill>
                  <a:srgbClr val="00008B"/>
                </a:solidFill>
                <a:latin typeface="Times New Roman"/>
                <a:ea typeface="Times New Roman"/>
                <a:cs typeface="Times New Roman"/>
                <a:sym typeface="Times New Roman"/>
              </a:rPr>
              <a:t>Linearity Assumption</a:t>
            </a:r>
            <a:endParaRPr sz="2000" b="1">
              <a:solidFill>
                <a:srgbClr val="00008B"/>
              </a:solidFill>
              <a:latin typeface="Times New Roman"/>
              <a:ea typeface="Times New Roman"/>
              <a:cs typeface="Times New Roman"/>
              <a:sym typeface="Times New Roman"/>
            </a:endParaRPr>
          </a:p>
          <a:p>
            <a:pPr marL="914400" lvl="0" indent="-355600" algn="just" rtl="0">
              <a:lnSpc>
                <a:spcPct val="115000"/>
              </a:lnSpc>
              <a:spcBef>
                <a:spcPts val="0"/>
              </a:spcBef>
              <a:spcAft>
                <a:spcPts val="0"/>
              </a:spcAft>
              <a:buClr>
                <a:srgbClr val="00008B"/>
              </a:buClr>
              <a:buSzPts val="2000"/>
              <a:buFont typeface="Times New Roman"/>
              <a:buChar char="-"/>
            </a:pPr>
            <a:r>
              <a:rPr lang="en-GB" sz="2000">
                <a:solidFill>
                  <a:srgbClr val="00008B"/>
                </a:solidFill>
                <a:latin typeface="Times New Roman"/>
                <a:ea typeface="Times New Roman"/>
                <a:cs typeface="Times New Roman"/>
                <a:sym typeface="Times New Roman"/>
              </a:rPr>
              <a:t>Assumes linear relationships.</a:t>
            </a:r>
            <a:endParaRPr sz="2000">
              <a:solidFill>
                <a:srgbClr val="00008B"/>
              </a:solidFill>
              <a:latin typeface="Times New Roman"/>
              <a:ea typeface="Times New Roman"/>
              <a:cs typeface="Times New Roman"/>
              <a:sym typeface="Times New Roman"/>
            </a:endParaRPr>
          </a:p>
          <a:p>
            <a:pPr marL="457200" lvl="0" indent="-355600" algn="just" rtl="0">
              <a:lnSpc>
                <a:spcPct val="115000"/>
              </a:lnSpc>
              <a:spcBef>
                <a:spcPts val="0"/>
              </a:spcBef>
              <a:spcAft>
                <a:spcPts val="0"/>
              </a:spcAft>
              <a:buClr>
                <a:srgbClr val="00008B"/>
              </a:buClr>
              <a:buSzPts val="2000"/>
              <a:buFont typeface="Times New Roman"/>
              <a:buChar char="●"/>
            </a:pPr>
            <a:r>
              <a:rPr lang="en-GB" sz="2000" b="1">
                <a:solidFill>
                  <a:srgbClr val="00008B"/>
                </a:solidFill>
                <a:latin typeface="Times New Roman"/>
                <a:ea typeface="Times New Roman"/>
                <a:cs typeface="Times New Roman"/>
                <a:sym typeface="Times New Roman"/>
              </a:rPr>
              <a:t>Multicollinearity</a:t>
            </a:r>
            <a:endParaRPr sz="2000" b="1">
              <a:solidFill>
                <a:srgbClr val="00008B"/>
              </a:solidFill>
              <a:latin typeface="Times New Roman"/>
              <a:ea typeface="Times New Roman"/>
              <a:cs typeface="Times New Roman"/>
              <a:sym typeface="Times New Roman"/>
            </a:endParaRPr>
          </a:p>
          <a:p>
            <a:pPr marL="914400" lvl="0" indent="-355600" algn="just" rtl="0">
              <a:lnSpc>
                <a:spcPct val="115000"/>
              </a:lnSpc>
              <a:spcBef>
                <a:spcPts val="0"/>
              </a:spcBef>
              <a:spcAft>
                <a:spcPts val="0"/>
              </a:spcAft>
              <a:buClr>
                <a:srgbClr val="00008B"/>
              </a:buClr>
              <a:buSzPts val="2000"/>
              <a:buFont typeface="Times New Roman"/>
              <a:buChar char="-"/>
            </a:pPr>
            <a:r>
              <a:rPr lang="en-GB" sz="2000">
                <a:solidFill>
                  <a:srgbClr val="00008B"/>
                </a:solidFill>
                <a:latin typeface="Times New Roman"/>
                <a:ea typeface="Times New Roman"/>
                <a:cs typeface="Times New Roman"/>
                <a:sym typeface="Times New Roman"/>
              </a:rPr>
              <a:t>High correlations among variables can lead to instability.</a:t>
            </a:r>
            <a:endParaRPr sz="2000">
              <a:solidFill>
                <a:srgbClr val="00008B"/>
              </a:solidFill>
              <a:latin typeface="Times New Roman"/>
              <a:ea typeface="Times New Roman"/>
              <a:cs typeface="Times New Roman"/>
              <a:sym typeface="Times New Roman"/>
            </a:endParaRPr>
          </a:p>
          <a:p>
            <a:pPr marL="457200" lvl="0" indent="-355600" algn="just" rtl="0">
              <a:lnSpc>
                <a:spcPct val="115000"/>
              </a:lnSpc>
              <a:spcBef>
                <a:spcPts val="0"/>
              </a:spcBef>
              <a:spcAft>
                <a:spcPts val="0"/>
              </a:spcAft>
              <a:buClr>
                <a:srgbClr val="00008B"/>
              </a:buClr>
              <a:buSzPts val="2000"/>
              <a:buFont typeface="Times New Roman"/>
              <a:buChar char="●"/>
            </a:pPr>
            <a:r>
              <a:rPr lang="en-GB" sz="2000" b="1">
                <a:solidFill>
                  <a:srgbClr val="00008B"/>
                </a:solidFill>
                <a:latin typeface="Times New Roman"/>
                <a:ea typeface="Times New Roman"/>
                <a:cs typeface="Times New Roman"/>
                <a:sym typeface="Times New Roman"/>
              </a:rPr>
              <a:t>Overfitting</a:t>
            </a:r>
            <a:endParaRPr sz="2000" b="1">
              <a:solidFill>
                <a:srgbClr val="00008B"/>
              </a:solidFill>
              <a:latin typeface="Times New Roman"/>
              <a:ea typeface="Times New Roman"/>
              <a:cs typeface="Times New Roman"/>
              <a:sym typeface="Times New Roman"/>
            </a:endParaRPr>
          </a:p>
          <a:p>
            <a:pPr marL="914400" lvl="0" indent="-355600" algn="just" rtl="0">
              <a:lnSpc>
                <a:spcPct val="115000"/>
              </a:lnSpc>
              <a:spcBef>
                <a:spcPts val="0"/>
              </a:spcBef>
              <a:spcAft>
                <a:spcPts val="0"/>
              </a:spcAft>
              <a:buClr>
                <a:srgbClr val="00008B"/>
              </a:buClr>
              <a:buSzPts val="2000"/>
              <a:buFont typeface="Times New Roman"/>
              <a:buChar char="-"/>
            </a:pPr>
            <a:r>
              <a:rPr lang="en-GB" sz="2000">
                <a:solidFill>
                  <a:srgbClr val="00008B"/>
                </a:solidFill>
                <a:latin typeface="Times New Roman"/>
                <a:ea typeface="Times New Roman"/>
                <a:cs typeface="Times New Roman"/>
                <a:sym typeface="Times New Roman"/>
              </a:rPr>
              <a:t>Too many variables can cause poor generalization.</a:t>
            </a:r>
            <a:endParaRPr sz="2000">
              <a:solidFill>
                <a:srgbClr val="00008B"/>
              </a:solidFill>
              <a:latin typeface="Times New Roman"/>
              <a:ea typeface="Times New Roman"/>
              <a:cs typeface="Times New Roman"/>
              <a:sym typeface="Times New Roman"/>
            </a:endParaRPr>
          </a:p>
          <a:p>
            <a:pPr marL="457200" lvl="0" indent="-355600" algn="just" rtl="0">
              <a:lnSpc>
                <a:spcPct val="115000"/>
              </a:lnSpc>
              <a:spcBef>
                <a:spcPts val="0"/>
              </a:spcBef>
              <a:spcAft>
                <a:spcPts val="0"/>
              </a:spcAft>
              <a:buClr>
                <a:srgbClr val="00008B"/>
              </a:buClr>
              <a:buSzPts val="2000"/>
              <a:buFont typeface="Times New Roman"/>
              <a:buChar char="●"/>
            </a:pPr>
            <a:r>
              <a:rPr lang="en-GB" sz="2000" b="1">
                <a:solidFill>
                  <a:srgbClr val="00008B"/>
                </a:solidFill>
                <a:latin typeface="Times New Roman"/>
                <a:ea typeface="Times New Roman"/>
                <a:cs typeface="Times New Roman"/>
                <a:sym typeface="Times New Roman"/>
              </a:rPr>
              <a:t>Assumption Violations</a:t>
            </a:r>
            <a:endParaRPr sz="2000" b="1">
              <a:solidFill>
                <a:srgbClr val="00008B"/>
              </a:solidFill>
              <a:latin typeface="Times New Roman"/>
              <a:ea typeface="Times New Roman"/>
              <a:cs typeface="Times New Roman"/>
              <a:sym typeface="Times New Roman"/>
            </a:endParaRPr>
          </a:p>
          <a:p>
            <a:pPr marL="914400" lvl="0" indent="-355600" algn="just" rtl="0">
              <a:lnSpc>
                <a:spcPct val="115000"/>
              </a:lnSpc>
              <a:spcBef>
                <a:spcPts val="0"/>
              </a:spcBef>
              <a:spcAft>
                <a:spcPts val="0"/>
              </a:spcAft>
              <a:buClr>
                <a:srgbClr val="00008B"/>
              </a:buClr>
              <a:buSzPts val="2000"/>
              <a:buFont typeface="Times New Roman"/>
              <a:buChar char="-"/>
            </a:pPr>
            <a:r>
              <a:rPr lang="en-GB" sz="2000">
                <a:solidFill>
                  <a:srgbClr val="00008B"/>
                </a:solidFill>
                <a:latin typeface="Times New Roman"/>
                <a:ea typeface="Times New Roman"/>
                <a:cs typeface="Times New Roman"/>
                <a:sym typeface="Times New Roman"/>
              </a:rPr>
              <a:t>Relies on normality, homoscedasticity, and independence.</a:t>
            </a:r>
            <a:endParaRPr sz="2000">
              <a:solidFill>
                <a:srgbClr val="00008B"/>
              </a:solidFill>
              <a:latin typeface="Times New Roman"/>
              <a:ea typeface="Times New Roman"/>
              <a:cs typeface="Times New Roman"/>
              <a:sym typeface="Times New Roman"/>
            </a:endParaRPr>
          </a:p>
          <a:p>
            <a:pPr marL="457200" lvl="0" indent="-355600" algn="just" rtl="0">
              <a:lnSpc>
                <a:spcPct val="115000"/>
              </a:lnSpc>
              <a:spcBef>
                <a:spcPts val="0"/>
              </a:spcBef>
              <a:spcAft>
                <a:spcPts val="0"/>
              </a:spcAft>
              <a:buClr>
                <a:srgbClr val="00008B"/>
              </a:buClr>
              <a:buSzPts val="2000"/>
              <a:buFont typeface="Times New Roman"/>
              <a:buChar char="●"/>
            </a:pPr>
            <a:r>
              <a:rPr lang="en-GB" sz="2000" b="1">
                <a:solidFill>
                  <a:srgbClr val="00008B"/>
                </a:solidFill>
                <a:latin typeface="Times New Roman"/>
                <a:ea typeface="Times New Roman"/>
                <a:cs typeface="Times New Roman"/>
                <a:sym typeface="Times New Roman"/>
              </a:rPr>
              <a:t>Handling Categorical Variables</a:t>
            </a:r>
            <a:endParaRPr sz="2000" b="1">
              <a:solidFill>
                <a:srgbClr val="00008B"/>
              </a:solidFill>
              <a:latin typeface="Times New Roman"/>
              <a:ea typeface="Times New Roman"/>
              <a:cs typeface="Times New Roman"/>
              <a:sym typeface="Times New Roman"/>
            </a:endParaRPr>
          </a:p>
          <a:p>
            <a:pPr marL="914400" lvl="0" indent="-355600" algn="just" rtl="0">
              <a:lnSpc>
                <a:spcPct val="115000"/>
              </a:lnSpc>
              <a:spcBef>
                <a:spcPts val="0"/>
              </a:spcBef>
              <a:spcAft>
                <a:spcPts val="0"/>
              </a:spcAft>
              <a:buClr>
                <a:srgbClr val="00008B"/>
              </a:buClr>
              <a:buSzPts val="2000"/>
              <a:buFont typeface="Times New Roman"/>
              <a:buChar char="-"/>
            </a:pPr>
            <a:r>
              <a:rPr lang="en-GB" sz="2000">
                <a:solidFill>
                  <a:srgbClr val="00008B"/>
                </a:solidFill>
                <a:latin typeface="Times New Roman"/>
                <a:ea typeface="Times New Roman"/>
                <a:cs typeface="Times New Roman"/>
                <a:sym typeface="Times New Roman"/>
              </a:rPr>
              <a:t>Requires encoding, adding complexity.</a:t>
            </a:r>
            <a:endParaRPr sz="2000">
              <a:solidFill>
                <a:srgbClr val="00008B"/>
              </a:solidFill>
              <a:latin typeface="Times New Roman"/>
              <a:ea typeface="Times New Roman"/>
              <a:cs typeface="Times New Roman"/>
              <a:sym typeface="Times New Roman"/>
            </a:endParaRPr>
          </a:p>
          <a:p>
            <a:pPr marL="457200" lvl="0" indent="-355600" algn="just" rtl="0">
              <a:lnSpc>
                <a:spcPct val="115000"/>
              </a:lnSpc>
              <a:spcBef>
                <a:spcPts val="0"/>
              </a:spcBef>
              <a:spcAft>
                <a:spcPts val="0"/>
              </a:spcAft>
              <a:buClr>
                <a:srgbClr val="00008B"/>
              </a:buClr>
              <a:buSzPts val="2000"/>
              <a:buFont typeface="Times New Roman"/>
              <a:buChar char="●"/>
            </a:pPr>
            <a:r>
              <a:rPr lang="en-GB" sz="2000" b="1">
                <a:solidFill>
                  <a:srgbClr val="00008B"/>
                </a:solidFill>
                <a:latin typeface="Times New Roman"/>
                <a:ea typeface="Times New Roman"/>
                <a:cs typeface="Times New Roman"/>
                <a:sym typeface="Times New Roman"/>
              </a:rPr>
              <a:t>Data Requirements</a:t>
            </a:r>
            <a:endParaRPr sz="2000" b="1">
              <a:solidFill>
                <a:srgbClr val="00008B"/>
              </a:solidFill>
              <a:latin typeface="Times New Roman"/>
              <a:ea typeface="Times New Roman"/>
              <a:cs typeface="Times New Roman"/>
              <a:sym typeface="Times New Roman"/>
            </a:endParaRPr>
          </a:p>
          <a:p>
            <a:pPr marL="914400" lvl="0" indent="-355600" algn="just" rtl="0">
              <a:lnSpc>
                <a:spcPct val="115000"/>
              </a:lnSpc>
              <a:spcBef>
                <a:spcPts val="0"/>
              </a:spcBef>
              <a:spcAft>
                <a:spcPts val="0"/>
              </a:spcAft>
              <a:buClr>
                <a:srgbClr val="00008B"/>
              </a:buClr>
              <a:buSzPts val="2000"/>
              <a:buFont typeface="Times New Roman"/>
              <a:buChar char="-"/>
            </a:pPr>
            <a:r>
              <a:rPr lang="en-GB" sz="2000">
                <a:solidFill>
                  <a:srgbClr val="00008B"/>
                </a:solidFill>
                <a:latin typeface="Times New Roman"/>
                <a:ea typeface="Times New Roman"/>
                <a:cs typeface="Times New Roman"/>
                <a:sym typeface="Times New Roman"/>
              </a:rPr>
              <a:t>Needs a large dataset for reliable results.</a:t>
            </a:r>
            <a:endParaRPr sz="2000">
              <a:solidFill>
                <a:srgbClr val="00008B"/>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4F0FC"/>
        </a:solidFill>
        <a:effectLst/>
      </p:bgPr>
    </p:bg>
    <p:spTree>
      <p:nvGrpSpPr>
        <p:cNvPr id="1" name="Shape 200"/>
        <p:cNvGrpSpPr/>
        <p:nvPr/>
      </p:nvGrpSpPr>
      <p:grpSpPr>
        <a:xfrm>
          <a:off x="0" y="0"/>
          <a:ext cx="0" cy="0"/>
          <a:chOff x="0" y="0"/>
          <a:chExt cx="0" cy="0"/>
        </a:xfrm>
      </p:grpSpPr>
      <p:pic>
        <p:nvPicPr>
          <p:cNvPr id="201" name="Google Shape;201;p33"/>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202" name="Google Shape;202;p33"/>
          <p:cNvSpPr txBox="1"/>
          <p:nvPr/>
        </p:nvSpPr>
        <p:spPr>
          <a:xfrm>
            <a:off x="252900" y="176375"/>
            <a:ext cx="8638200" cy="72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200">
                <a:solidFill>
                  <a:schemeClr val="lt1"/>
                </a:solidFill>
              </a:rPr>
              <a:t>Real-Life Applications of Multiple Regression</a:t>
            </a:r>
            <a:endParaRPr sz="3200">
              <a:solidFill>
                <a:schemeClr val="lt1"/>
              </a:solidFill>
            </a:endParaRPr>
          </a:p>
        </p:txBody>
      </p:sp>
      <p:sp>
        <p:nvSpPr>
          <p:cNvPr id="203" name="Google Shape;203;p33"/>
          <p:cNvSpPr txBox="1"/>
          <p:nvPr/>
        </p:nvSpPr>
        <p:spPr>
          <a:xfrm>
            <a:off x="252925" y="973600"/>
            <a:ext cx="8719200" cy="658800"/>
          </a:xfrm>
          <a:prstGeom prst="rect">
            <a:avLst/>
          </a:prstGeom>
          <a:noFill/>
          <a:ln>
            <a:noFill/>
          </a:ln>
        </p:spPr>
        <p:txBody>
          <a:bodyPr spcFirstLastPara="1" wrap="square" lIns="91425" tIns="91425" rIns="91425" bIns="91425" anchor="ctr" anchorCtr="0">
            <a:noAutofit/>
          </a:bodyPr>
          <a:lstStyle/>
          <a:p>
            <a:pPr marL="457200" lvl="0" indent="-381000" algn="just" rtl="0">
              <a:lnSpc>
                <a:spcPct val="100000"/>
              </a:lnSpc>
              <a:spcBef>
                <a:spcPts val="0"/>
              </a:spcBef>
              <a:spcAft>
                <a:spcPts val="0"/>
              </a:spcAft>
              <a:buClr>
                <a:srgbClr val="00008B"/>
              </a:buClr>
              <a:buSzPts val="2400"/>
              <a:buFont typeface="Times New Roman"/>
              <a:buChar char="●"/>
            </a:pPr>
            <a:r>
              <a:rPr lang="en-GB" sz="2400">
                <a:solidFill>
                  <a:srgbClr val="00008B"/>
                </a:solidFill>
                <a:latin typeface="Times New Roman"/>
                <a:ea typeface="Times New Roman"/>
                <a:cs typeface="Times New Roman"/>
                <a:sym typeface="Times New Roman"/>
              </a:rPr>
              <a:t>Economics and Finance:</a:t>
            </a:r>
            <a:endParaRPr sz="2400">
              <a:solidFill>
                <a:srgbClr val="00008B"/>
              </a:solidFill>
              <a:latin typeface="Times New Roman"/>
              <a:ea typeface="Times New Roman"/>
              <a:cs typeface="Times New Roman"/>
              <a:sym typeface="Times New Roman"/>
            </a:endParaRPr>
          </a:p>
        </p:txBody>
      </p:sp>
      <p:pic>
        <p:nvPicPr>
          <p:cNvPr id="204" name="Google Shape;204;p33"/>
          <p:cNvPicPr preferRelativeResize="0"/>
          <p:nvPr/>
        </p:nvPicPr>
        <p:blipFill>
          <a:blip r:embed="rId4">
            <a:alphaModFix/>
          </a:blip>
          <a:stretch>
            <a:fillRect/>
          </a:stretch>
        </p:blipFill>
        <p:spPr>
          <a:xfrm>
            <a:off x="453800" y="1708600"/>
            <a:ext cx="3690681" cy="2242225"/>
          </a:xfrm>
          <a:prstGeom prst="rect">
            <a:avLst/>
          </a:prstGeom>
          <a:noFill/>
          <a:ln>
            <a:noFill/>
          </a:ln>
        </p:spPr>
      </p:pic>
      <p:sp>
        <p:nvSpPr>
          <p:cNvPr id="205" name="Google Shape;205;p33"/>
          <p:cNvSpPr txBox="1"/>
          <p:nvPr/>
        </p:nvSpPr>
        <p:spPr>
          <a:xfrm>
            <a:off x="799125" y="4087300"/>
            <a:ext cx="30000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a:solidFill>
                  <a:srgbClr val="00008B"/>
                </a:solidFill>
                <a:latin typeface="Times New Roman"/>
                <a:ea typeface="Times New Roman"/>
                <a:cs typeface="Times New Roman"/>
                <a:sym typeface="Times New Roman"/>
              </a:rPr>
              <a:t>Stock Price Prediction</a:t>
            </a:r>
            <a:endParaRPr sz="2400">
              <a:solidFill>
                <a:srgbClr val="00008B"/>
              </a:solidFill>
              <a:latin typeface="Times New Roman"/>
              <a:ea typeface="Times New Roman"/>
              <a:cs typeface="Times New Roman"/>
              <a:sym typeface="Times New Roman"/>
            </a:endParaRPr>
          </a:p>
        </p:txBody>
      </p:sp>
      <p:sp>
        <p:nvSpPr>
          <p:cNvPr id="206" name="Google Shape;206;p33"/>
          <p:cNvSpPr txBox="1"/>
          <p:nvPr/>
        </p:nvSpPr>
        <p:spPr>
          <a:xfrm>
            <a:off x="5001650" y="4087300"/>
            <a:ext cx="3411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a:solidFill>
                  <a:srgbClr val="00008B"/>
                </a:solidFill>
                <a:latin typeface="Times New Roman"/>
                <a:ea typeface="Times New Roman"/>
                <a:cs typeface="Times New Roman"/>
                <a:sym typeface="Times New Roman"/>
              </a:rPr>
              <a:t>Economic Forecasting </a:t>
            </a:r>
            <a:endParaRPr sz="2400">
              <a:solidFill>
                <a:srgbClr val="00008B"/>
              </a:solidFill>
              <a:latin typeface="Times New Roman"/>
              <a:ea typeface="Times New Roman"/>
              <a:cs typeface="Times New Roman"/>
              <a:sym typeface="Times New Roman"/>
            </a:endParaRPr>
          </a:p>
        </p:txBody>
      </p:sp>
      <p:pic>
        <p:nvPicPr>
          <p:cNvPr id="207" name="Google Shape;207;p33"/>
          <p:cNvPicPr preferRelativeResize="0"/>
          <p:nvPr/>
        </p:nvPicPr>
        <p:blipFill>
          <a:blip r:embed="rId5">
            <a:alphaModFix/>
          </a:blip>
          <a:stretch>
            <a:fillRect/>
          </a:stretch>
        </p:blipFill>
        <p:spPr>
          <a:xfrm>
            <a:off x="4572000" y="1708713"/>
            <a:ext cx="4270902" cy="2242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4F0FC"/>
        </a:solidFill>
        <a:effectLst/>
      </p:bgPr>
    </p:bg>
    <p:spTree>
      <p:nvGrpSpPr>
        <p:cNvPr id="1" name="Shape 211"/>
        <p:cNvGrpSpPr/>
        <p:nvPr/>
      </p:nvGrpSpPr>
      <p:grpSpPr>
        <a:xfrm>
          <a:off x="0" y="0"/>
          <a:ext cx="0" cy="0"/>
          <a:chOff x="0" y="0"/>
          <a:chExt cx="0" cy="0"/>
        </a:xfrm>
      </p:grpSpPr>
      <p:pic>
        <p:nvPicPr>
          <p:cNvPr id="212" name="Google Shape;212;p34"/>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213" name="Google Shape;213;p34"/>
          <p:cNvSpPr txBox="1"/>
          <p:nvPr/>
        </p:nvSpPr>
        <p:spPr>
          <a:xfrm>
            <a:off x="252900" y="176375"/>
            <a:ext cx="8638200" cy="72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200">
                <a:solidFill>
                  <a:schemeClr val="lt1"/>
                </a:solidFill>
              </a:rPr>
              <a:t>Real-Life Applications of Multiple Regression</a:t>
            </a:r>
            <a:endParaRPr sz="3200">
              <a:solidFill>
                <a:schemeClr val="lt1"/>
              </a:solidFill>
            </a:endParaRPr>
          </a:p>
        </p:txBody>
      </p:sp>
      <p:sp>
        <p:nvSpPr>
          <p:cNvPr id="214" name="Google Shape;214;p34"/>
          <p:cNvSpPr txBox="1"/>
          <p:nvPr/>
        </p:nvSpPr>
        <p:spPr>
          <a:xfrm>
            <a:off x="252925" y="973600"/>
            <a:ext cx="8719200" cy="658800"/>
          </a:xfrm>
          <a:prstGeom prst="rect">
            <a:avLst/>
          </a:prstGeom>
          <a:noFill/>
          <a:ln>
            <a:noFill/>
          </a:ln>
        </p:spPr>
        <p:txBody>
          <a:bodyPr spcFirstLastPara="1" wrap="square" lIns="91425" tIns="91425" rIns="91425" bIns="91425" anchor="ctr" anchorCtr="0">
            <a:noAutofit/>
          </a:bodyPr>
          <a:lstStyle/>
          <a:p>
            <a:pPr marL="457200" lvl="0" indent="-381000" algn="just" rtl="0">
              <a:lnSpc>
                <a:spcPct val="100000"/>
              </a:lnSpc>
              <a:spcBef>
                <a:spcPts val="0"/>
              </a:spcBef>
              <a:spcAft>
                <a:spcPts val="0"/>
              </a:spcAft>
              <a:buClr>
                <a:srgbClr val="00008B"/>
              </a:buClr>
              <a:buSzPts val="2400"/>
              <a:buFont typeface="Times New Roman"/>
              <a:buChar char="●"/>
            </a:pPr>
            <a:r>
              <a:rPr lang="en-GB" sz="2400">
                <a:solidFill>
                  <a:srgbClr val="00008B"/>
                </a:solidFill>
                <a:latin typeface="Times New Roman"/>
                <a:ea typeface="Times New Roman"/>
                <a:cs typeface="Times New Roman"/>
                <a:sym typeface="Times New Roman"/>
              </a:rPr>
              <a:t>Healthcare:</a:t>
            </a:r>
            <a:endParaRPr sz="2400">
              <a:solidFill>
                <a:srgbClr val="00008B"/>
              </a:solidFill>
              <a:latin typeface="Times New Roman"/>
              <a:ea typeface="Times New Roman"/>
              <a:cs typeface="Times New Roman"/>
              <a:sym typeface="Times New Roman"/>
            </a:endParaRPr>
          </a:p>
        </p:txBody>
      </p:sp>
      <p:sp>
        <p:nvSpPr>
          <p:cNvPr id="215" name="Google Shape;215;p34"/>
          <p:cNvSpPr txBox="1"/>
          <p:nvPr/>
        </p:nvSpPr>
        <p:spPr>
          <a:xfrm>
            <a:off x="799125" y="4087300"/>
            <a:ext cx="30000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a:solidFill>
                  <a:srgbClr val="00008B"/>
                </a:solidFill>
                <a:latin typeface="Times New Roman"/>
                <a:ea typeface="Times New Roman"/>
                <a:cs typeface="Times New Roman"/>
                <a:sym typeface="Times New Roman"/>
              </a:rPr>
              <a:t>Medical Research</a:t>
            </a:r>
            <a:endParaRPr sz="2400">
              <a:solidFill>
                <a:srgbClr val="00008B"/>
              </a:solidFill>
              <a:latin typeface="Times New Roman"/>
              <a:ea typeface="Times New Roman"/>
              <a:cs typeface="Times New Roman"/>
              <a:sym typeface="Times New Roman"/>
            </a:endParaRPr>
          </a:p>
        </p:txBody>
      </p:sp>
      <p:sp>
        <p:nvSpPr>
          <p:cNvPr id="216" name="Google Shape;216;p34"/>
          <p:cNvSpPr txBox="1"/>
          <p:nvPr/>
        </p:nvSpPr>
        <p:spPr>
          <a:xfrm>
            <a:off x="5001650" y="4087300"/>
            <a:ext cx="34116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a:solidFill>
                  <a:srgbClr val="00008B"/>
                </a:solidFill>
                <a:latin typeface="Times New Roman"/>
                <a:ea typeface="Times New Roman"/>
                <a:cs typeface="Times New Roman"/>
                <a:sym typeface="Times New Roman"/>
              </a:rPr>
              <a:t>Hospital Readmission Prediction</a:t>
            </a:r>
            <a:endParaRPr sz="2400">
              <a:solidFill>
                <a:srgbClr val="00008B"/>
              </a:solidFill>
              <a:latin typeface="Times New Roman"/>
              <a:ea typeface="Times New Roman"/>
              <a:cs typeface="Times New Roman"/>
              <a:sym typeface="Times New Roman"/>
            </a:endParaRPr>
          </a:p>
        </p:txBody>
      </p:sp>
      <p:pic>
        <p:nvPicPr>
          <p:cNvPr id="217" name="Google Shape;217;p34"/>
          <p:cNvPicPr preferRelativeResize="0"/>
          <p:nvPr/>
        </p:nvPicPr>
        <p:blipFill rotWithShape="1">
          <a:blip r:embed="rId4">
            <a:alphaModFix/>
          </a:blip>
          <a:srcRect t="20411" b="9663"/>
          <a:stretch/>
        </p:blipFill>
        <p:spPr>
          <a:xfrm>
            <a:off x="115100" y="1994225"/>
            <a:ext cx="4368050" cy="1832675"/>
          </a:xfrm>
          <a:prstGeom prst="rect">
            <a:avLst/>
          </a:prstGeom>
          <a:noFill/>
          <a:ln>
            <a:noFill/>
          </a:ln>
        </p:spPr>
      </p:pic>
      <p:pic>
        <p:nvPicPr>
          <p:cNvPr id="218" name="Google Shape;218;p34"/>
          <p:cNvPicPr preferRelativeResize="0"/>
          <p:nvPr/>
        </p:nvPicPr>
        <p:blipFill>
          <a:blip r:embed="rId5">
            <a:alphaModFix/>
          </a:blip>
          <a:stretch>
            <a:fillRect/>
          </a:stretch>
        </p:blipFill>
        <p:spPr>
          <a:xfrm>
            <a:off x="5078588" y="1784800"/>
            <a:ext cx="3257727" cy="21500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4F0FC"/>
        </a:solidFill>
        <a:effectLst/>
      </p:bgPr>
    </p:bg>
    <p:spTree>
      <p:nvGrpSpPr>
        <p:cNvPr id="1" name="Shape 222"/>
        <p:cNvGrpSpPr/>
        <p:nvPr/>
      </p:nvGrpSpPr>
      <p:grpSpPr>
        <a:xfrm>
          <a:off x="0" y="0"/>
          <a:ext cx="0" cy="0"/>
          <a:chOff x="0" y="0"/>
          <a:chExt cx="0" cy="0"/>
        </a:xfrm>
      </p:grpSpPr>
      <p:pic>
        <p:nvPicPr>
          <p:cNvPr id="223" name="Google Shape;223;p35"/>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224" name="Google Shape;224;p35"/>
          <p:cNvSpPr txBox="1"/>
          <p:nvPr/>
        </p:nvSpPr>
        <p:spPr>
          <a:xfrm>
            <a:off x="252900" y="176375"/>
            <a:ext cx="8638200" cy="72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200">
                <a:solidFill>
                  <a:schemeClr val="lt1"/>
                </a:solidFill>
              </a:rPr>
              <a:t>Real-Life Applications of Multiple Regression</a:t>
            </a:r>
            <a:endParaRPr sz="3200">
              <a:solidFill>
                <a:schemeClr val="lt1"/>
              </a:solidFill>
            </a:endParaRPr>
          </a:p>
        </p:txBody>
      </p:sp>
      <p:sp>
        <p:nvSpPr>
          <p:cNvPr id="225" name="Google Shape;225;p35"/>
          <p:cNvSpPr txBox="1"/>
          <p:nvPr/>
        </p:nvSpPr>
        <p:spPr>
          <a:xfrm>
            <a:off x="252925" y="973600"/>
            <a:ext cx="8719200" cy="658800"/>
          </a:xfrm>
          <a:prstGeom prst="rect">
            <a:avLst/>
          </a:prstGeom>
          <a:noFill/>
          <a:ln>
            <a:noFill/>
          </a:ln>
        </p:spPr>
        <p:txBody>
          <a:bodyPr spcFirstLastPara="1" wrap="square" lIns="91425" tIns="91425" rIns="91425" bIns="91425" anchor="ctr" anchorCtr="0">
            <a:noAutofit/>
          </a:bodyPr>
          <a:lstStyle/>
          <a:p>
            <a:pPr marL="457200" lvl="0" indent="-381000" algn="just" rtl="0">
              <a:lnSpc>
                <a:spcPct val="100000"/>
              </a:lnSpc>
              <a:spcBef>
                <a:spcPts val="0"/>
              </a:spcBef>
              <a:spcAft>
                <a:spcPts val="0"/>
              </a:spcAft>
              <a:buClr>
                <a:srgbClr val="00008B"/>
              </a:buClr>
              <a:buSzPts val="2400"/>
              <a:buFont typeface="Times New Roman"/>
              <a:buChar char="●"/>
            </a:pPr>
            <a:r>
              <a:rPr lang="en-GB" sz="2400">
                <a:solidFill>
                  <a:srgbClr val="00008B"/>
                </a:solidFill>
                <a:latin typeface="Times New Roman"/>
                <a:ea typeface="Times New Roman"/>
                <a:cs typeface="Times New Roman"/>
                <a:sym typeface="Times New Roman"/>
              </a:rPr>
              <a:t>Marketing:</a:t>
            </a:r>
            <a:endParaRPr sz="2400">
              <a:solidFill>
                <a:srgbClr val="00008B"/>
              </a:solidFill>
              <a:latin typeface="Times New Roman"/>
              <a:ea typeface="Times New Roman"/>
              <a:cs typeface="Times New Roman"/>
              <a:sym typeface="Times New Roman"/>
            </a:endParaRPr>
          </a:p>
        </p:txBody>
      </p:sp>
      <p:sp>
        <p:nvSpPr>
          <p:cNvPr id="226" name="Google Shape;226;p35"/>
          <p:cNvSpPr txBox="1"/>
          <p:nvPr/>
        </p:nvSpPr>
        <p:spPr>
          <a:xfrm>
            <a:off x="799125" y="4087300"/>
            <a:ext cx="30000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a:solidFill>
                  <a:srgbClr val="00008B"/>
                </a:solidFill>
                <a:latin typeface="Times New Roman"/>
                <a:ea typeface="Times New Roman"/>
                <a:cs typeface="Times New Roman"/>
                <a:sym typeface="Times New Roman"/>
              </a:rPr>
              <a:t>Sales Forecasting</a:t>
            </a:r>
            <a:endParaRPr sz="2400">
              <a:solidFill>
                <a:srgbClr val="00008B"/>
              </a:solidFill>
              <a:latin typeface="Times New Roman"/>
              <a:ea typeface="Times New Roman"/>
              <a:cs typeface="Times New Roman"/>
              <a:sym typeface="Times New Roman"/>
            </a:endParaRPr>
          </a:p>
        </p:txBody>
      </p:sp>
      <p:sp>
        <p:nvSpPr>
          <p:cNvPr id="227" name="Google Shape;227;p35"/>
          <p:cNvSpPr txBox="1"/>
          <p:nvPr/>
        </p:nvSpPr>
        <p:spPr>
          <a:xfrm>
            <a:off x="5001650" y="4087300"/>
            <a:ext cx="3411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a:solidFill>
                  <a:srgbClr val="00008B"/>
                </a:solidFill>
                <a:latin typeface="Times New Roman"/>
                <a:ea typeface="Times New Roman"/>
                <a:cs typeface="Times New Roman"/>
                <a:sym typeface="Times New Roman"/>
              </a:rPr>
              <a:t>Market Research</a:t>
            </a:r>
            <a:endParaRPr sz="2400">
              <a:solidFill>
                <a:srgbClr val="00008B"/>
              </a:solidFill>
              <a:latin typeface="Times New Roman"/>
              <a:ea typeface="Times New Roman"/>
              <a:cs typeface="Times New Roman"/>
              <a:sym typeface="Times New Roman"/>
            </a:endParaRPr>
          </a:p>
        </p:txBody>
      </p:sp>
      <p:pic>
        <p:nvPicPr>
          <p:cNvPr id="228" name="Google Shape;228;p35"/>
          <p:cNvPicPr preferRelativeResize="0"/>
          <p:nvPr/>
        </p:nvPicPr>
        <p:blipFill>
          <a:blip r:embed="rId4">
            <a:alphaModFix/>
          </a:blip>
          <a:stretch>
            <a:fillRect/>
          </a:stretch>
        </p:blipFill>
        <p:spPr>
          <a:xfrm>
            <a:off x="569121" y="1784801"/>
            <a:ext cx="3460003" cy="2302500"/>
          </a:xfrm>
          <a:prstGeom prst="rect">
            <a:avLst/>
          </a:prstGeom>
          <a:noFill/>
          <a:ln>
            <a:noFill/>
          </a:ln>
        </p:spPr>
      </p:pic>
      <p:pic>
        <p:nvPicPr>
          <p:cNvPr id="229" name="Google Shape;229;p35"/>
          <p:cNvPicPr preferRelativeResize="0"/>
          <p:nvPr/>
        </p:nvPicPr>
        <p:blipFill rotWithShape="1">
          <a:blip r:embed="rId5">
            <a:alphaModFix/>
          </a:blip>
          <a:srcRect l="39777"/>
          <a:stretch/>
        </p:blipFill>
        <p:spPr>
          <a:xfrm>
            <a:off x="5322900" y="1500302"/>
            <a:ext cx="2769101" cy="25869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4F0FC"/>
        </a:solidFill>
        <a:effectLst/>
      </p:bgPr>
    </p:bg>
    <p:spTree>
      <p:nvGrpSpPr>
        <p:cNvPr id="1" name="Shape 233"/>
        <p:cNvGrpSpPr/>
        <p:nvPr/>
      </p:nvGrpSpPr>
      <p:grpSpPr>
        <a:xfrm>
          <a:off x="0" y="0"/>
          <a:ext cx="0" cy="0"/>
          <a:chOff x="0" y="0"/>
          <a:chExt cx="0" cy="0"/>
        </a:xfrm>
      </p:grpSpPr>
      <p:pic>
        <p:nvPicPr>
          <p:cNvPr id="234" name="Google Shape;234;p36" descr="If you are a complete beginner in machine learning, please watch the video on simple linear regression from this link before and learn the basic concepts first:&#10;https://www.youtube.com/watch?v=feDJkDaNuOk&amp;t=3s&#10;&#10;Here is the dataset used in this video:&#10;https://github.com/rashida048/Datasets/blob/master/insurance.csv&#10;&#10;Please feel free to check out my Data Science blog where you will find a lot of  data visualization, exploratory data analysis, statistical analysis, machine learning, natural language processing, and computer vision tutorials and projects:&#10;https://regenerativetoday.com/&#10;&#10;Twitter page:&#10;https://twitter.com/rashida048&#10;&#10;Facebook Page:&#10;https://regenerativetoday.com/&#10;&#10;&#10;#linearRegression #machinelearning #datascience #dataAnalytics #python #sklearn #jupyternotebook" title="Multiple Linear Regression in Python - sklearn">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fade">
                                      <p:cBhvr>
                                        <p:cTn id="7" dur="10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4F0FC"/>
        </a:solidFill>
        <a:effectLst/>
      </p:bgPr>
    </p:bg>
    <p:spTree>
      <p:nvGrpSpPr>
        <p:cNvPr id="1" name="Shape 238"/>
        <p:cNvGrpSpPr/>
        <p:nvPr/>
      </p:nvGrpSpPr>
      <p:grpSpPr>
        <a:xfrm>
          <a:off x="0" y="0"/>
          <a:ext cx="0" cy="0"/>
          <a:chOff x="0" y="0"/>
          <a:chExt cx="0" cy="0"/>
        </a:xfrm>
      </p:grpSpPr>
      <p:pic>
        <p:nvPicPr>
          <p:cNvPr id="239" name="Google Shape;239;p37"/>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240" name="Google Shape;240;p37"/>
          <p:cNvSpPr txBox="1"/>
          <p:nvPr/>
        </p:nvSpPr>
        <p:spPr>
          <a:xfrm>
            <a:off x="252900" y="176375"/>
            <a:ext cx="8638200" cy="72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200">
                <a:solidFill>
                  <a:schemeClr val="lt1"/>
                </a:solidFill>
              </a:rPr>
              <a:t>Summary</a:t>
            </a:r>
            <a:endParaRPr sz="3200">
              <a:solidFill>
                <a:schemeClr val="lt1"/>
              </a:solidFill>
            </a:endParaRPr>
          </a:p>
        </p:txBody>
      </p:sp>
      <p:sp>
        <p:nvSpPr>
          <p:cNvPr id="241" name="Google Shape;241;p37"/>
          <p:cNvSpPr txBox="1"/>
          <p:nvPr/>
        </p:nvSpPr>
        <p:spPr>
          <a:xfrm>
            <a:off x="252925" y="973600"/>
            <a:ext cx="8719200" cy="3769500"/>
          </a:xfrm>
          <a:prstGeom prst="rect">
            <a:avLst/>
          </a:prstGeom>
          <a:noFill/>
          <a:ln>
            <a:noFill/>
          </a:ln>
        </p:spPr>
        <p:txBody>
          <a:bodyPr spcFirstLastPara="1" wrap="square" lIns="91425" tIns="91425" rIns="91425" bIns="91425" anchor="ctr" anchorCtr="0">
            <a:noAutofit/>
          </a:bodyPr>
          <a:lstStyle/>
          <a:p>
            <a:pPr marL="457200" lvl="0" indent="-381000" algn="just" rtl="0">
              <a:spcBef>
                <a:spcPts val="0"/>
              </a:spcBef>
              <a:spcAft>
                <a:spcPts val="0"/>
              </a:spcAft>
              <a:buClr>
                <a:srgbClr val="00008B"/>
              </a:buClr>
              <a:buSzPts val="2400"/>
              <a:buFont typeface="Times New Roman"/>
              <a:buChar char="●"/>
            </a:pPr>
            <a:r>
              <a:rPr lang="en-GB" sz="2400">
                <a:solidFill>
                  <a:srgbClr val="00008B"/>
                </a:solidFill>
                <a:latin typeface="Times New Roman"/>
                <a:ea typeface="Times New Roman"/>
                <a:cs typeface="Times New Roman"/>
                <a:sym typeface="Times New Roman"/>
              </a:rPr>
              <a:t>Hierarchy: Explored ML algorithm hierarchy.</a:t>
            </a:r>
            <a:endParaRPr sz="2400">
              <a:solidFill>
                <a:srgbClr val="00008B"/>
              </a:solidFill>
              <a:latin typeface="Times New Roman"/>
              <a:ea typeface="Times New Roman"/>
              <a:cs typeface="Times New Roman"/>
              <a:sym typeface="Times New Roman"/>
            </a:endParaRPr>
          </a:p>
          <a:p>
            <a:pPr marL="457200" lvl="0" indent="-381000" algn="just" rtl="0">
              <a:spcBef>
                <a:spcPts val="0"/>
              </a:spcBef>
              <a:spcAft>
                <a:spcPts val="0"/>
              </a:spcAft>
              <a:buClr>
                <a:srgbClr val="00008B"/>
              </a:buClr>
              <a:buSzPts val="2400"/>
              <a:buFont typeface="Times New Roman"/>
              <a:buChar char="●"/>
            </a:pPr>
            <a:r>
              <a:rPr lang="en-GB" sz="2400">
                <a:solidFill>
                  <a:srgbClr val="00008B"/>
                </a:solidFill>
                <a:latin typeface="Times New Roman"/>
                <a:ea typeface="Times New Roman"/>
                <a:cs typeface="Times New Roman"/>
                <a:sym typeface="Times New Roman"/>
              </a:rPr>
              <a:t>Simple Linear Regression: Basics of modeling relationships.</a:t>
            </a:r>
            <a:endParaRPr sz="2400">
              <a:solidFill>
                <a:srgbClr val="00008B"/>
              </a:solidFill>
              <a:latin typeface="Times New Roman"/>
              <a:ea typeface="Times New Roman"/>
              <a:cs typeface="Times New Roman"/>
              <a:sym typeface="Times New Roman"/>
            </a:endParaRPr>
          </a:p>
          <a:p>
            <a:pPr marL="457200" lvl="0" indent="-381000" algn="just" rtl="0">
              <a:spcBef>
                <a:spcPts val="0"/>
              </a:spcBef>
              <a:spcAft>
                <a:spcPts val="0"/>
              </a:spcAft>
              <a:buClr>
                <a:srgbClr val="00008B"/>
              </a:buClr>
              <a:buSzPts val="2400"/>
              <a:buFont typeface="Times New Roman"/>
              <a:buChar char="●"/>
            </a:pPr>
            <a:r>
              <a:rPr lang="en-GB" sz="2400">
                <a:solidFill>
                  <a:srgbClr val="00008B"/>
                </a:solidFill>
                <a:latin typeface="Times New Roman"/>
                <a:ea typeface="Times New Roman"/>
                <a:cs typeface="Times New Roman"/>
                <a:sym typeface="Times New Roman"/>
              </a:rPr>
              <a:t>Linear vs. Multiple Regression: Single vs. multiple predictor variables.</a:t>
            </a:r>
            <a:endParaRPr sz="2400">
              <a:solidFill>
                <a:srgbClr val="00008B"/>
              </a:solidFill>
              <a:latin typeface="Times New Roman"/>
              <a:ea typeface="Times New Roman"/>
              <a:cs typeface="Times New Roman"/>
              <a:sym typeface="Times New Roman"/>
            </a:endParaRPr>
          </a:p>
          <a:p>
            <a:pPr marL="457200" lvl="0" indent="-381000" algn="just" rtl="0">
              <a:spcBef>
                <a:spcPts val="0"/>
              </a:spcBef>
              <a:spcAft>
                <a:spcPts val="0"/>
              </a:spcAft>
              <a:buClr>
                <a:srgbClr val="00008B"/>
              </a:buClr>
              <a:buSzPts val="2400"/>
              <a:buFont typeface="Times New Roman"/>
              <a:buChar char="●"/>
            </a:pPr>
            <a:r>
              <a:rPr lang="en-GB" sz="2400">
                <a:solidFill>
                  <a:srgbClr val="00008B"/>
                </a:solidFill>
                <a:latin typeface="Times New Roman"/>
                <a:ea typeface="Times New Roman"/>
                <a:cs typeface="Times New Roman"/>
                <a:sym typeface="Times New Roman"/>
              </a:rPr>
              <a:t>Multiple Linear Regression: Complex modeling with multiple predictors.</a:t>
            </a:r>
            <a:endParaRPr sz="2400">
              <a:solidFill>
                <a:srgbClr val="00008B"/>
              </a:solidFill>
              <a:latin typeface="Times New Roman"/>
              <a:ea typeface="Times New Roman"/>
              <a:cs typeface="Times New Roman"/>
              <a:sym typeface="Times New Roman"/>
            </a:endParaRPr>
          </a:p>
          <a:p>
            <a:pPr marL="457200" lvl="0" indent="-381000" algn="just" rtl="0">
              <a:spcBef>
                <a:spcPts val="0"/>
              </a:spcBef>
              <a:spcAft>
                <a:spcPts val="0"/>
              </a:spcAft>
              <a:buClr>
                <a:srgbClr val="00008B"/>
              </a:buClr>
              <a:buSzPts val="2400"/>
              <a:buFont typeface="Times New Roman"/>
              <a:buChar char="●"/>
            </a:pPr>
            <a:r>
              <a:rPr lang="en-GB" sz="2400">
                <a:solidFill>
                  <a:srgbClr val="00008B"/>
                </a:solidFill>
                <a:latin typeface="Times New Roman"/>
                <a:ea typeface="Times New Roman"/>
                <a:cs typeface="Times New Roman"/>
                <a:sym typeface="Times New Roman"/>
              </a:rPr>
              <a:t>Mathematical Concept: Key equations behind regression.</a:t>
            </a:r>
            <a:endParaRPr sz="2400">
              <a:solidFill>
                <a:srgbClr val="00008B"/>
              </a:solidFill>
              <a:latin typeface="Times New Roman"/>
              <a:ea typeface="Times New Roman"/>
              <a:cs typeface="Times New Roman"/>
              <a:sym typeface="Times New Roman"/>
            </a:endParaRPr>
          </a:p>
          <a:p>
            <a:pPr marL="457200" lvl="0" indent="-381000" algn="just" rtl="0">
              <a:spcBef>
                <a:spcPts val="0"/>
              </a:spcBef>
              <a:spcAft>
                <a:spcPts val="0"/>
              </a:spcAft>
              <a:buClr>
                <a:srgbClr val="00008B"/>
              </a:buClr>
              <a:buSzPts val="2400"/>
              <a:buFont typeface="Times New Roman"/>
              <a:buChar char="●"/>
            </a:pPr>
            <a:r>
              <a:rPr lang="en-GB" sz="2400">
                <a:solidFill>
                  <a:srgbClr val="00008B"/>
                </a:solidFill>
                <a:latin typeface="Times New Roman"/>
                <a:ea typeface="Times New Roman"/>
                <a:cs typeface="Times New Roman"/>
                <a:sym typeface="Times New Roman"/>
              </a:rPr>
              <a:t>Benefits and Limitations: Pros and cons of multiple regression.</a:t>
            </a:r>
            <a:endParaRPr sz="2400">
              <a:solidFill>
                <a:srgbClr val="00008B"/>
              </a:solidFill>
              <a:latin typeface="Times New Roman"/>
              <a:ea typeface="Times New Roman"/>
              <a:cs typeface="Times New Roman"/>
              <a:sym typeface="Times New Roman"/>
            </a:endParaRPr>
          </a:p>
          <a:p>
            <a:pPr marL="457200" lvl="0" indent="-381000" algn="just" rtl="0">
              <a:spcBef>
                <a:spcPts val="0"/>
              </a:spcBef>
              <a:spcAft>
                <a:spcPts val="0"/>
              </a:spcAft>
              <a:buClr>
                <a:srgbClr val="00008B"/>
              </a:buClr>
              <a:buSzPts val="2400"/>
              <a:buFont typeface="Times New Roman"/>
              <a:buChar char="●"/>
            </a:pPr>
            <a:r>
              <a:rPr lang="en-GB" sz="2400">
                <a:solidFill>
                  <a:srgbClr val="00008B"/>
                </a:solidFill>
                <a:latin typeface="Times New Roman"/>
                <a:ea typeface="Times New Roman"/>
                <a:cs typeface="Times New Roman"/>
                <a:sym typeface="Times New Roman"/>
              </a:rPr>
              <a:t>Real-life Applications: Practical use cases across domains.</a:t>
            </a:r>
            <a:endParaRPr sz="2400">
              <a:solidFill>
                <a:srgbClr val="00008B"/>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4F0FC"/>
        </a:solidFill>
        <a:effectLst/>
      </p:bgPr>
    </p:bg>
    <p:spTree>
      <p:nvGrpSpPr>
        <p:cNvPr id="1" name="Shape 245"/>
        <p:cNvGrpSpPr/>
        <p:nvPr/>
      </p:nvGrpSpPr>
      <p:grpSpPr>
        <a:xfrm>
          <a:off x="0" y="0"/>
          <a:ext cx="0" cy="0"/>
          <a:chOff x="0" y="0"/>
          <a:chExt cx="0" cy="0"/>
        </a:xfrm>
      </p:grpSpPr>
      <p:pic>
        <p:nvPicPr>
          <p:cNvPr id="246" name="Google Shape;246;p38"/>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247" name="Google Shape;247;p38"/>
          <p:cNvSpPr txBox="1"/>
          <p:nvPr/>
        </p:nvSpPr>
        <p:spPr>
          <a:xfrm>
            <a:off x="252900" y="176375"/>
            <a:ext cx="8638200" cy="72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200">
                <a:solidFill>
                  <a:schemeClr val="lt1"/>
                </a:solidFill>
              </a:rPr>
              <a:t>References</a:t>
            </a:r>
            <a:endParaRPr sz="3200">
              <a:solidFill>
                <a:schemeClr val="lt1"/>
              </a:solidFill>
            </a:endParaRPr>
          </a:p>
        </p:txBody>
      </p:sp>
      <p:graphicFrame>
        <p:nvGraphicFramePr>
          <p:cNvPr id="248" name="Google Shape;248;p38"/>
          <p:cNvGraphicFramePr/>
          <p:nvPr/>
        </p:nvGraphicFramePr>
        <p:xfrm>
          <a:off x="252900" y="882950"/>
          <a:ext cx="8719250" cy="4328010"/>
        </p:xfrm>
        <a:graphic>
          <a:graphicData uri="http://schemas.openxmlformats.org/drawingml/2006/table">
            <a:tbl>
              <a:tblPr>
                <a:noFill/>
                <a:tableStyleId>{4DC28A4B-B075-4C8D-9463-9EFE8093B43D}</a:tableStyleId>
              </a:tblPr>
              <a:tblGrid>
                <a:gridCol w="477500"/>
                <a:gridCol w="8241750"/>
              </a:tblGrid>
              <a:tr h="983375">
                <a:tc>
                  <a:txBody>
                    <a:bodyPr/>
                    <a:lstStyle/>
                    <a:p>
                      <a:pPr marL="0" lvl="0" indent="0" algn="l" rtl="0">
                        <a:lnSpc>
                          <a:spcPct val="100000"/>
                        </a:lnSpc>
                        <a:spcBef>
                          <a:spcPts val="0"/>
                        </a:spcBef>
                        <a:spcAft>
                          <a:spcPts val="0"/>
                        </a:spcAft>
                        <a:buNone/>
                      </a:pPr>
                      <a:r>
                        <a:rPr lang="en-GB" sz="1600">
                          <a:solidFill>
                            <a:srgbClr val="00008B"/>
                          </a:solidFill>
                          <a:latin typeface="Times New Roman"/>
                          <a:ea typeface="Times New Roman"/>
                          <a:cs typeface="Times New Roman"/>
                          <a:sym typeface="Times New Roman"/>
                        </a:rPr>
                        <a:t>[1]</a:t>
                      </a:r>
                      <a:endParaRPr sz="1600">
                        <a:solidFill>
                          <a:srgbClr val="00008B"/>
                        </a:solidFill>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8B">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00000"/>
                        </a:lnSpc>
                        <a:spcBef>
                          <a:spcPts val="1500"/>
                        </a:spcBef>
                        <a:spcAft>
                          <a:spcPts val="1500"/>
                        </a:spcAft>
                        <a:buNone/>
                      </a:pPr>
                      <a:r>
                        <a:rPr lang="en-GB" sz="1600">
                          <a:solidFill>
                            <a:srgbClr val="00008B"/>
                          </a:solidFill>
                          <a:latin typeface="Times New Roman"/>
                          <a:ea typeface="Times New Roman"/>
                          <a:cs typeface="Times New Roman"/>
                          <a:sym typeface="Times New Roman"/>
                        </a:rPr>
                        <a:t>M. Batta, "Machine learning algorithms - a review," </a:t>
                      </a:r>
                      <a:r>
                        <a:rPr lang="en-GB" sz="1600" u="sng">
                          <a:solidFill>
                            <a:srgbClr val="00008B"/>
                          </a:solidFill>
                          <a:latin typeface="Times New Roman"/>
                          <a:ea typeface="Times New Roman"/>
                          <a:cs typeface="Times New Roman"/>
                          <a:sym typeface="Times New Roman"/>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https://www.researchgate.net/profile/Batta-Mahesh/publication/344717762_Machine_Learning_Algorithms_-A_Review/links/5f8b2365299bf1b53e2d243a/Machine-Learning-Algorithms-A-Review.pdf</a:t>
                      </a:r>
                      <a:r>
                        <a:rPr lang="en-GB" sz="1600">
                          <a:solidFill>
                            <a:srgbClr val="00008B"/>
                          </a:solidFill>
                          <a:latin typeface="Times New Roman"/>
                          <a:ea typeface="Times New Roman"/>
                          <a:cs typeface="Times New Roman"/>
                          <a:sym typeface="Times New Roman"/>
                        </a:rPr>
                        <a:t>. [Accessed: Sep. 25, 2023]. DOI: 10.21275/ART20203995.</a:t>
                      </a:r>
                      <a:endParaRPr sz="1600">
                        <a:solidFill>
                          <a:srgbClr val="00008B"/>
                        </a:solidFill>
                        <a:latin typeface="Times New Roman"/>
                        <a:ea typeface="Times New Roman"/>
                        <a:cs typeface="Times New Roman"/>
                        <a:sym typeface="Times New Roman"/>
                      </a:endParaRPr>
                    </a:p>
                  </a:txBody>
                  <a:tcPr marL="91425" marR="91425" marT="91425" marB="91425">
                    <a:lnL w="9525" cap="flat" cmpd="sng">
                      <a:solidFill>
                        <a:srgbClr val="00008B">
                          <a:alpha val="0"/>
                        </a:srgbClr>
                      </a:solidFill>
                      <a:prstDash val="solid"/>
                      <a:round/>
                      <a:headEnd type="none" w="sm" len="sm"/>
                      <a:tailEnd type="none" w="sm" len="sm"/>
                    </a:lnL>
                    <a:lnR w="9525" cap="flat" cmpd="sng">
                      <a:solidFill>
                        <a:srgbClr val="00008B">
                          <a:alpha val="0"/>
                        </a:srgbClr>
                      </a:solidFill>
                      <a:prstDash val="solid"/>
                      <a:round/>
                      <a:headEnd type="none" w="sm" len="sm"/>
                      <a:tailEnd type="none" w="sm" len="sm"/>
                    </a:lnR>
                    <a:lnT w="9525" cap="flat" cmpd="sng">
                      <a:solidFill>
                        <a:srgbClr val="00008B">
                          <a:alpha val="0"/>
                        </a:srgbClr>
                      </a:solidFill>
                      <a:prstDash val="solid"/>
                      <a:round/>
                      <a:headEnd type="none" w="sm" len="sm"/>
                      <a:tailEnd type="none" w="sm" len="sm"/>
                    </a:lnT>
                    <a:lnB w="9525" cap="flat" cmpd="sng">
                      <a:solidFill>
                        <a:srgbClr val="00008B">
                          <a:alpha val="0"/>
                        </a:srgbClr>
                      </a:solidFill>
                      <a:prstDash val="solid"/>
                      <a:round/>
                      <a:headEnd type="none" w="sm" len="sm"/>
                      <a:tailEnd type="none" w="sm" len="sm"/>
                    </a:lnB>
                  </a:tcPr>
                </a:tc>
              </a:tr>
              <a:tr h="381225">
                <a:tc>
                  <a:txBody>
                    <a:bodyPr/>
                    <a:lstStyle/>
                    <a:p>
                      <a:pPr marL="0" lvl="0" indent="0" algn="l" rtl="0">
                        <a:lnSpc>
                          <a:spcPct val="100000"/>
                        </a:lnSpc>
                        <a:spcBef>
                          <a:spcPts val="0"/>
                        </a:spcBef>
                        <a:spcAft>
                          <a:spcPts val="0"/>
                        </a:spcAft>
                        <a:buNone/>
                      </a:pPr>
                      <a:r>
                        <a:rPr lang="en-GB" sz="1600">
                          <a:solidFill>
                            <a:srgbClr val="00008B"/>
                          </a:solidFill>
                          <a:latin typeface="Times New Roman"/>
                          <a:ea typeface="Times New Roman"/>
                          <a:cs typeface="Times New Roman"/>
                          <a:sym typeface="Times New Roman"/>
                        </a:rPr>
                        <a:t>[2]</a:t>
                      </a:r>
                      <a:endParaRPr sz="1600">
                        <a:solidFill>
                          <a:srgbClr val="00008B"/>
                        </a:solidFill>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8B">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00000"/>
                        </a:lnSpc>
                        <a:spcBef>
                          <a:spcPts val="1500"/>
                        </a:spcBef>
                        <a:spcAft>
                          <a:spcPts val="1500"/>
                        </a:spcAft>
                        <a:buNone/>
                      </a:pPr>
                      <a:r>
                        <a:rPr lang="en-GB" sz="1600">
                          <a:solidFill>
                            <a:srgbClr val="00008B"/>
                          </a:solidFill>
                          <a:latin typeface="Times New Roman"/>
                          <a:ea typeface="Times New Roman"/>
                          <a:cs typeface="Times New Roman"/>
                          <a:sym typeface="Times New Roman"/>
                        </a:rPr>
                        <a:t>S. I. Bangdiwala, "Regression: Simple linear," </a:t>
                      </a:r>
                      <a:r>
                        <a:rPr lang="en-GB" sz="1600" i="1">
                          <a:solidFill>
                            <a:srgbClr val="00008B"/>
                          </a:solidFill>
                          <a:latin typeface="Times New Roman"/>
                          <a:ea typeface="Times New Roman"/>
                          <a:cs typeface="Times New Roman"/>
                          <a:sym typeface="Times New Roman"/>
                        </a:rPr>
                        <a:t>International Journal of Injury Control and Safety Promotion</a:t>
                      </a:r>
                      <a:r>
                        <a:rPr lang="en-GB" sz="1600">
                          <a:solidFill>
                            <a:srgbClr val="00008B"/>
                          </a:solidFill>
                          <a:latin typeface="Times New Roman"/>
                          <a:ea typeface="Times New Roman"/>
                          <a:cs typeface="Times New Roman"/>
                          <a:sym typeface="Times New Roman"/>
                        </a:rPr>
                        <a:t>, vol. 25, no. 1, pp. 113–115, 2018, doi: 10.1080/17457300.2018.1426702.</a:t>
                      </a:r>
                      <a:endParaRPr sz="1600">
                        <a:solidFill>
                          <a:srgbClr val="00008B"/>
                        </a:solidFill>
                        <a:latin typeface="Times New Roman"/>
                        <a:ea typeface="Times New Roman"/>
                        <a:cs typeface="Times New Roman"/>
                        <a:sym typeface="Times New Roman"/>
                      </a:endParaRPr>
                    </a:p>
                  </a:txBody>
                  <a:tcPr marL="91425" marR="91425" marT="91425" marB="91425">
                    <a:lnL w="9525" cap="flat" cmpd="sng">
                      <a:solidFill>
                        <a:srgbClr val="00008B">
                          <a:alpha val="0"/>
                        </a:srgbClr>
                      </a:solidFill>
                      <a:prstDash val="solid"/>
                      <a:round/>
                      <a:headEnd type="none" w="sm" len="sm"/>
                      <a:tailEnd type="none" w="sm" len="sm"/>
                    </a:lnL>
                    <a:lnR w="9525" cap="flat" cmpd="sng">
                      <a:solidFill>
                        <a:srgbClr val="00008B">
                          <a:alpha val="0"/>
                        </a:srgbClr>
                      </a:solidFill>
                      <a:prstDash val="solid"/>
                      <a:round/>
                      <a:headEnd type="none" w="sm" len="sm"/>
                      <a:tailEnd type="none" w="sm" len="sm"/>
                    </a:lnR>
                    <a:lnT w="9525" cap="flat" cmpd="sng">
                      <a:solidFill>
                        <a:srgbClr val="00008B">
                          <a:alpha val="0"/>
                        </a:srgbClr>
                      </a:solidFill>
                      <a:prstDash val="solid"/>
                      <a:round/>
                      <a:headEnd type="none" w="sm" len="sm"/>
                      <a:tailEnd type="none" w="sm" len="sm"/>
                    </a:lnT>
                    <a:lnB w="9525" cap="flat" cmpd="sng">
                      <a:solidFill>
                        <a:srgbClr val="00008B">
                          <a:alpha val="0"/>
                        </a:srgbClr>
                      </a:solidFill>
                      <a:prstDash val="solid"/>
                      <a:round/>
                      <a:headEnd type="none" w="sm" len="sm"/>
                      <a:tailEnd type="none" w="sm" len="sm"/>
                    </a:lnB>
                  </a:tcPr>
                </a:tc>
              </a:tr>
              <a:tr h="396825">
                <a:tc>
                  <a:txBody>
                    <a:bodyPr/>
                    <a:lstStyle/>
                    <a:p>
                      <a:pPr marL="0" lvl="0" indent="0" algn="l" rtl="0">
                        <a:lnSpc>
                          <a:spcPct val="100000"/>
                        </a:lnSpc>
                        <a:spcBef>
                          <a:spcPts val="0"/>
                        </a:spcBef>
                        <a:spcAft>
                          <a:spcPts val="0"/>
                        </a:spcAft>
                        <a:buNone/>
                      </a:pPr>
                      <a:r>
                        <a:rPr lang="en-GB" sz="1600">
                          <a:solidFill>
                            <a:srgbClr val="00008B"/>
                          </a:solidFill>
                          <a:latin typeface="Times New Roman"/>
                          <a:ea typeface="Times New Roman"/>
                          <a:cs typeface="Times New Roman"/>
                          <a:sym typeface="Times New Roman"/>
                        </a:rPr>
                        <a:t>[3]</a:t>
                      </a:r>
                      <a:endParaRPr sz="1600">
                        <a:solidFill>
                          <a:srgbClr val="00008B"/>
                        </a:solidFill>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8B">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00000"/>
                        </a:lnSpc>
                        <a:spcBef>
                          <a:spcPts val="1500"/>
                        </a:spcBef>
                        <a:spcAft>
                          <a:spcPts val="1500"/>
                        </a:spcAft>
                        <a:buNone/>
                      </a:pPr>
                      <a:r>
                        <a:rPr lang="en-GB" sz="1600">
                          <a:solidFill>
                            <a:srgbClr val="00008B"/>
                          </a:solidFill>
                          <a:latin typeface="Times New Roman"/>
                          <a:ea typeface="Times New Roman"/>
                          <a:cs typeface="Times New Roman"/>
                          <a:sym typeface="Times New Roman"/>
                        </a:rPr>
                        <a:t>M. Tranmer, J. Murphy, M. Elliot, and M. Pampaka, "Multiple Linear Regression," 2nd ed., 2020. </a:t>
                      </a:r>
                      <a:r>
                        <a:rPr lang="en-GB" sz="1600" u="sng">
                          <a:solidFill>
                            <a:srgbClr val="00008B"/>
                          </a:solidFill>
                          <a:latin typeface="Times New Roman"/>
                          <a:ea typeface="Times New Roman"/>
                          <a:cs typeface="Times New Roman"/>
                          <a:sym typeface="Times New Roman"/>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https://hummedia.manchester.ac.uk/institutes/cmist/archive-publications/working-papers/2020/multiple-linear-regression.pdf</a:t>
                      </a:r>
                      <a:r>
                        <a:rPr lang="en-GB" sz="1600">
                          <a:solidFill>
                            <a:srgbClr val="00008B"/>
                          </a:solidFill>
                          <a:latin typeface="Times New Roman"/>
                          <a:ea typeface="Times New Roman"/>
                          <a:cs typeface="Times New Roman"/>
                          <a:sym typeface="Times New Roman"/>
                        </a:rPr>
                        <a:t>. [Accessed: Sep. 25, 2023].</a:t>
                      </a:r>
                      <a:endParaRPr sz="1600">
                        <a:solidFill>
                          <a:srgbClr val="00008B"/>
                        </a:solidFill>
                        <a:latin typeface="Times New Roman"/>
                        <a:ea typeface="Times New Roman"/>
                        <a:cs typeface="Times New Roman"/>
                        <a:sym typeface="Times New Roman"/>
                      </a:endParaRPr>
                    </a:p>
                  </a:txBody>
                  <a:tcPr marL="91425" marR="91425" marT="91425" marB="91425">
                    <a:lnL w="9525" cap="flat" cmpd="sng">
                      <a:solidFill>
                        <a:srgbClr val="00008B">
                          <a:alpha val="0"/>
                        </a:srgbClr>
                      </a:solidFill>
                      <a:prstDash val="solid"/>
                      <a:round/>
                      <a:headEnd type="none" w="sm" len="sm"/>
                      <a:tailEnd type="none" w="sm" len="sm"/>
                    </a:lnL>
                    <a:lnR w="9525" cap="flat" cmpd="sng">
                      <a:solidFill>
                        <a:srgbClr val="00008B">
                          <a:alpha val="0"/>
                        </a:srgbClr>
                      </a:solidFill>
                      <a:prstDash val="solid"/>
                      <a:round/>
                      <a:headEnd type="none" w="sm" len="sm"/>
                      <a:tailEnd type="none" w="sm" len="sm"/>
                    </a:lnR>
                    <a:lnT w="9525" cap="flat" cmpd="sng">
                      <a:solidFill>
                        <a:srgbClr val="00008B">
                          <a:alpha val="0"/>
                        </a:srgbClr>
                      </a:solidFill>
                      <a:prstDash val="solid"/>
                      <a:round/>
                      <a:headEnd type="none" w="sm" len="sm"/>
                      <a:tailEnd type="none" w="sm" len="sm"/>
                    </a:lnT>
                    <a:lnB w="9525" cap="flat" cmpd="sng">
                      <a:solidFill>
                        <a:srgbClr val="00008B">
                          <a:alpha val="0"/>
                        </a:srgbClr>
                      </a:solidFill>
                      <a:prstDash val="solid"/>
                      <a:round/>
                      <a:headEnd type="none" w="sm" len="sm"/>
                      <a:tailEnd type="none" w="sm" len="sm"/>
                    </a:lnB>
                  </a:tcPr>
                </a:tc>
              </a:tr>
              <a:tr h="396825">
                <a:tc>
                  <a:txBody>
                    <a:bodyPr/>
                    <a:lstStyle/>
                    <a:p>
                      <a:pPr marL="0" lvl="0" indent="0" algn="l" rtl="0">
                        <a:lnSpc>
                          <a:spcPct val="100000"/>
                        </a:lnSpc>
                        <a:spcBef>
                          <a:spcPts val="0"/>
                        </a:spcBef>
                        <a:spcAft>
                          <a:spcPts val="0"/>
                        </a:spcAft>
                        <a:buNone/>
                      </a:pPr>
                      <a:r>
                        <a:rPr lang="en-GB" sz="1600">
                          <a:solidFill>
                            <a:srgbClr val="00008B"/>
                          </a:solidFill>
                          <a:latin typeface="Times New Roman"/>
                          <a:ea typeface="Times New Roman"/>
                          <a:cs typeface="Times New Roman"/>
                          <a:sym typeface="Times New Roman"/>
                        </a:rPr>
                        <a:t>[4]</a:t>
                      </a:r>
                      <a:endParaRPr sz="1600">
                        <a:solidFill>
                          <a:srgbClr val="00008B"/>
                        </a:solidFill>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8B">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00000"/>
                        </a:lnSpc>
                        <a:spcBef>
                          <a:spcPts val="1500"/>
                        </a:spcBef>
                        <a:spcAft>
                          <a:spcPts val="1500"/>
                        </a:spcAft>
                        <a:buNone/>
                      </a:pPr>
                      <a:r>
                        <a:rPr lang="en-GB" sz="1600">
                          <a:solidFill>
                            <a:srgbClr val="00008B"/>
                          </a:solidFill>
                          <a:latin typeface="Times New Roman"/>
                          <a:ea typeface="Times New Roman"/>
                          <a:cs typeface="Times New Roman"/>
                          <a:sym typeface="Times New Roman"/>
                        </a:rPr>
                        <a:t>R. Goldstein, "Regression methods in biostatistics: Linear, logistic, survival and repeated measures models," </a:t>
                      </a:r>
                      <a:r>
                        <a:rPr lang="en-GB" sz="1600" i="1">
                          <a:solidFill>
                            <a:srgbClr val="00008B"/>
                          </a:solidFill>
                          <a:latin typeface="Times New Roman"/>
                          <a:ea typeface="Times New Roman"/>
                          <a:cs typeface="Times New Roman"/>
                          <a:sym typeface="Times New Roman"/>
                        </a:rPr>
                        <a:t>Technometrics</a:t>
                      </a:r>
                      <a:r>
                        <a:rPr lang="en-GB" sz="1600">
                          <a:solidFill>
                            <a:srgbClr val="00008B"/>
                          </a:solidFill>
                          <a:latin typeface="Times New Roman"/>
                          <a:ea typeface="Times New Roman"/>
                          <a:cs typeface="Times New Roman"/>
                          <a:sym typeface="Times New Roman"/>
                        </a:rPr>
                        <a:t>, vol. 48, no. 1, pp. 149–150, 2006, doi: 10.1198/tech.2006.s357.</a:t>
                      </a:r>
                      <a:endParaRPr sz="1600">
                        <a:solidFill>
                          <a:srgbClr val="00008B"/>
                        </a:solidFill>
                        <a:latin typeface="Times New Roman"/>
                        <a:ea typeface="Times New Roman"/>
                        <a:cs typeface="Times New Roman"/>
                        <a:sym typeface="Times New Roman"/>
                      </a:endParaRPr>
                    </a:p>
                  </a:txBody>
                  <a:tcPr marL="91425" marR="91425" marT="91425" marB="91425">
                    <a:lnL w="9525" cap="flat" cmpd="sng">
                      <a:solidFill>
                        <a:srgbClr val="00008B">
                          <a:alpha val="0"/>
                        </a:srgbClr>
                      </a:solidFill>
                      <a:prstDash val="solid"/>
                      <a:round/>
                      <a:headEnd type="none" w="sm" len="sm"/>
                      <a:tailEnd type="none" w="sm" len="sm"/>
                    </a:lnL>
                    <a:lnR w="9525" cap="flat" cmpd="sng">
                      <a:solidFill>
                        <a:srgbClr val="00008B">
                          <a:alpha val="0"/>
                        </a:srgbClr>
                      </a:solidFill>
                      <a:prstDash val="solid"/>
                      <a:round/>
                      <a:headEnd type="none" w="sm" len="sm"/>
                      <a:tailEnd type="none" w="sm" len="sm"/>
                    </a:lnR>
                    <a:lnT w="9525" cap="flat" cmpd="sng">
                      <a:solidFill>
                        <a:srgbClr val="00008B">
                          <a:alpha val="0"/>
                        </a:srgbClr>
                      </a:solidFill>
                      <a:prstDash val="solid"/>
                      <a:round/>
                      <a:headEnd type="none" w="sm" len="sm"/>
                      <a:tailEnd type="none" w="sm" len="sm"/>
                    </a:lnT>
                    <a:lnB w="9525" cap="flat" cmpd="sng">
                      <a:solidFill>
                        <a:srgbClr val="00008B">
                          <a:alpha val="0"/>
                        </a:srgbClr>
                      </a:solidFill>
                      <a:prstDash val="solid"/>
                      <a:round/>
                      <a:headEnd type="none" w="sm" len="sm"/>
                      <a:tailEnd type="none" w="sm" len="sm"/>
                    </a:lnB>
                  </a:tcPr>
                </a:tc>
              </a:tr>
              <a:tr h="396825">
                <a:tc>
                  <a:txBody>
                    <a:bodyPr/>
                    <a:lstStyle/>
                    <a:p>
                      <a:pPr marL="0" lvl="0" indent="0" algn="l" rtl="0">
                        <a:lnSpc>
                          <a:spcPct val="100000"/>
                        </a:lnSpc>
                        <a:spcBef>
                          <a:spcPts val="0"/>
                        </a:spcBef>
                        <a:spcAft>
                          <a:spcPts val="0"/>
                        </a:spcAft>
                        <a:buNone/>
                      </a:pPr>
                      <a:r>
                        <a:rPr lang="en-GB" sz="1600">
                          <a:solidFill>
                            <a:srgbClr val="00008B"/>
                          </a:solidFill>
                          <a:latin typeface="Times New Roman"/>
                          <a:ea typeface="Times New Roman"/>
                          <a:cs typeface="Times New Roman"/>
                          <a:sym typeface="Times New Roman"/>
                        </a:rPr>
                        <a:t>[5]</a:t>
                      </a:r>
                      <a:endParaRPr sz="1600">
                        <a:solidFill>
                          <a:srgbClr val="00008B"/>
                        </a:solidFill>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8B">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00000"/>
                        </a:lnSpc>
                        <a:spcBef>
                          <a:spcPts val="1500"/>
                        </a:spcBef>
                        <a:spcAft>
                          <a:spcPts val="1500"/>
                        </a:spcAft>
                        <a:buNone/>
                      </a:pPr>
                      <a:r>
                        <a:rPr lang="en-GB" sz="1600">
                          <a:solidFill>
                            <a:srgbClr val="00008B"/>
                          </a:solidFill>
                          <a:latin typeface="Times New Roman"/>
                          <a:ea typeface="Times New Roman"/>
                          <a:cs typeface="Times New Roman"/>
                          <a:sym typeface="Times New Roman"/>
                        </a:rPr>
                        <a:t>M. N. Williams, C. A. G. Grajales, and D. Kurkiewicz, "Assumptions of Multiple Regression: Correcting Two Misconceptions," </a:t>
                      </a:r>
                      <a:r>
                        <a:rPr lang="en-GB" sz="1600" i="1">
                          <a:solidFill>
                            <a:srgbClr val="00008B"/>
                          </a:solidFill>
                          <a:latin typeface="Times New Roman"/>
                          <a:ea typeface="Times New Roman"/>
                          <a:cs typeface="Times New Roman"/>
                          <a:sym typeface="Times New Roman"/>
                        </a:rPr>
                        <a:t>Practical Assessment, Research, and Evaluation</a:t>
                      </a:r>
                      <a:r>
                        <a:rPr lang="en-GB" sz="1600">
                          <a:solidFill>
                            <a:srgbClr val="00008B"/>
                          </a:solidFill>
                          <a:latin typeface="Times New Roman"/>
                          <a:ea typeface="Times New Roman"/>
                          <a:cs typeface="Times New Roman"/>
                          <a:sym typeface="Times New Roman"/>
                        </a:rPr>
                        <a:t>, vol. 18, Nov. 2019. doi:</a:t>
                      </a:r>
                      <a:r>
                        <a:rPr lang="en-GB" sz="1600">
                          <a:solidFill>
                            <a:srgbClr val="00008B"/>
                          </a:solidFill>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GB" sz="1600" u="sng">
                          <a:solidFill>
                            <a:srgbClr val="00008B"/>
                          </a:solidFill>
                          <a:latin typeface="Times New Roman"/>
                          <a:ea typeface="Times New Roman"/>
                          <a:cs typeface="Times New Roman"/>
                          <a:sym typeface="Times New Roman"/>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https://doi.org/10.7275/55hn-wk47</a:t>
                      </a:r>
                      <a:r>
                        <a:rPr lang="en-GB" sz="1600">
                          <a:solidFill>
                            <a:srgbClr val="00008B"/>
                          </a:solidFill>
                          <a:latin typeface="Times New Roman"/>
                          <a:ea typeface="Times New Roman"/>
                          <a:cs typeface="Times New Roman"/>
                          <a:sym typeface="Times New Roman"/>
                        </a:rPr>
                        <a:t>. [Accessed: Sep. 25, 2023].</a:t>
                      </a:r>
                      <a:endParaRPr sz="1600">
                        <a:solidFill>
                          <a:srgbClr val="00008B"/>
                        </a:solidFill>
                        <a:latin typeface="Times New Roman"/>
                        <a:ea typeface="Times New Roman"/>
                        <a:cs typeface="Times New Roman"/>
                        <a:sym typeface="Times New Roman"/>
                      </a:endParaRPr>
                    </a:p>
                  </a:txBody>
                  <a:tcPr marL="91425" marR="91425" marT="91425" marB="91425">
                    <a:lnL w="9525" cap="flat" cmpd="sng">
                      <a:solidFill>
                        <a:srgbClr val="00008B">
                          <a:alpha val="0"/>
                        </a:srgbClr>
                      </a:solidFill>
                      <a:prstDash val="solid"/>
                      <a:round/>
                      <a:headEnd type="none" w="sm" len="sm"/>
                      <a:tailEnd type="none" w="sm" len="sm"/>
                    </a:lnL>
                    <a:lnR w="9525" cap="flat" cmpd="sng">
                      <a:solidFill>
                        <a:srgbClr val="00008B">
                          <a:alpha val="0"/>
                        </a:srgbClr>
                      </a:solidFill>
                      <a:prstDash val="solid"/>
                      <a:round/>
                      <a:headEnd type="none" w="sm" len="sm"/>
                      <a:tailEnd type="none" w="sm" len="sm"/>
                    </a:lnR>
                    <a:lnT w="9525" cap="flat" cmpd="sng">
                      <a:solidFill>
                        <a:srgbClr val="00008B">
                          <a:alpha val="0"/>
                        </a:srgbClr>
                      </a:solidFill>
                      <a:prstDash val="solid"/>
                      <a:round/>
                      <a:headEnd type="none" w="sm" len="sm"/>
                      <a:tailEnd type="none" w="sm" len="sm"/>
                    </a:lnT>
                    <a:lnB w="9525" cap="flat" cmpd="sng">
                      <a:solidFill>
                        <a:srgbClr val="00008B">
                          <a:alpha val="0"/>
                        </a:srgbClr>
                      </a:solidFill>
                      <a:prstDash val="solid"/>
                      <a:round/>
                      <a:headEnd type="none" w="sm" len="sm"/>
                      <a:tailEnd type="none" w="sm" len="sm"/>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4F0FC"/>
        </a:solidFill>
        <a:effectLst/>
      </p:bgPr>
    </p:bg>
    <p:spTree>
      <p:nvGrpSpPr>
        <p:cNvPr id="1" name="Shape 252"/>
        <p:cNvGrpSpPr/>
        <p:nvPr/>
      </p:nvGrpSpPr>
      <p:grpSpPr>
        <a:xfrm>
          <a:off x="0" y="0"/>
          <a:ext cx="0" cy="0"/>
          <a:chOff x="0" y="0"/>
          <a:chExt cx="0" cy="0"/>
        </a:xfrm>
      </p:grpSpPr>
      <p:pic>
        <p:nvPicPr>
          <p:cNvPr id="253" name="Google Shape;253;p39"/>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254" name="Google Shape;254;p39"/>
          <p:cNvSpPr txBox="1"/>
          <p:nvPr/>
        </p:nvSpPr>
        <p:spPr>
          <a:xfrm>
            <a:off x="252900" y="176375"/>
            <a:ext cx="8638200" cy="72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200">
                <a:solidFill>
                  <a:schemeClr val="lt1"/>
                </a:solidFill>
              </a:rPr>
              <a:t>References</a:t>
            </a:r>
            <a:endParaRPr sz="3200">
              <a:solidFill>
                <a:schemeClr val="lt1"/>
              </a:solidFill>
            </a:endParaRPr>
          </a:p>
        </p:txBody>
      </p:sp>
      <p:graphicFrame>
        <p:nvGraphicFramePr>
          <p:cNvPr id="255" name="Google Shape;255;p39"/>
          <p:cNvGraphicFramePr/>
          <p:nvPr/>
        </p:nvGraphicFramePr>
        <p:xfrm>
          <a:off x="252900" y="882950"/>
          <a:ext cx="8719250" cy="3925674"/>
        </p:xfrm>
        <a:graphic>
          <a:graphicData uri="http://schemas.openxmlformats.org/drawingml/2006/table">
            <a:tbl>
              <a:tblPr>
                <a:noFill/>
                <a:tableStyleId>{4DC28A4B-B075-4C8D-9463-9EFE8093B43D}</a:tableStyleId>
              </a:tblPr>
              <a:tblGrid>
                <a:gridCol w="529250"/>
                <a:gridCol w="8190000"/>
              </a:tblGrid>
              <a:tr h="983375">
                <a:tc>
                  <a:txBody>
                    <a:bodyPr/>
                    <a:lstStyle/>
                    <a:p>
                      <a:pPr marL="0" lvl="0" indent="0" algn="l" rtl="0">
                        <a:lnSpc>
                          <a:spcPct val="100000"/>
                        </a:lnSpc>
                        <a:spcBef>
                          <a:spcPts val="0"/>
                        </a:spcBef>
                        <a:spcAft>
                          <a:spcPts val="0"/>
                        </a:spcAft>
                        <a:buNone/>
                      </a:pPr>
                      <a:r>
                        <a:rPr lang="en-GB" sz="1600">
                          <a:solidFill>
                            <a:srgbClr val="00008B"/>
                          </a:solidFill>
                          <a:latin typeface="Times New Roman"/>
                          <a:ea typeface="Times New Roman"/>
                          <a:cs typeface="Times New Roman"/>
                          <a:sym typeface="Times New Roman"/>
                        </a:rPr>
                        <a:t>[6]</a:t>
                      </a:r>
                      <a:endParaRPr sz="1600">
                        <a:solidFill>
                          <a:srgbClr val="00008B"/>
                        </a:solidFill>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8B">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1200"/>
                        </a:spcBef>
                        <a:spcAft>
                          <a:spcPts val="1200"/>
                        </a:spcAft>
                        <a:buClr>
                          <a:schemeClr val="dk1"/>
                        </a:buClr>
                        <a:buSzPts val="1100"/>
                        <a:buFont typeface="Arial"/>
                        <a:buNone/>
                      </a:pPr>
                      <a:r>
                        <a:rPr lang="en-GB" sz="1600">
                          <a:solidFill>
                            <a:srgbClr val="00008B"/>
                          </a:solidFill>
                          <a:latin typeface="Times New Roman"/>
                          <a:ea typeface="Times New Roman"/>
                          <a:cs typeface="Times New Roman"/>
                          <a:sym typeface="Times New Roman"/>
                        </a:rPr>
                        <a:t>A. E. Maxwell, "Limitations on the use of the multiple linear regression model," </a:t>
                      </a:r>
                      <a:r>
                        <a:rPr lang="en-GB" sz="1600" i="1">
                          <a:solidFill>
                            <a:srgbClr val="00008B"/>
                          </a:solidFill>
                          <a:latin typeface="Times New Roman"/>
                          <a:ea typeface="Times New Roman"/>
                          <a:cs typeface="Times New Roman"/>
                          <a:sym typeface="Times New Roman"/>
                        </a:rPr>
                        <a:t>British Journal of Mathematical and Statistical Psychology</a:t>
                      </a:r>
                      <a:r>
                        <a:rPr lang="en-GB" sz="1600">
                          <a:solidFill>
                            <a:srgbClr val="00008B"/>
                          </a:solidFill>
                          <a:latin typeface="Times New Roman"/>
                          <a:ea typeface="Times New Roman"/>
                          <a:cs typeface="Times New Roman"/>
                          <a:sym typeface="Times New Roman"/>
                        </a:rPr>
                        <a:t>, vol. 28, no. 1, pp. 51–62, 1975, doi: 10.1111/j.2044-8317.1975.tb00547.x. [Accessed: Sep. 25, 2023].</a:t>
                      </a:r>
                      <a:endParaRPr sz="1600">
                        <a:solidFill>
                          <a:srgbClr val="00008B"/>
                        </a:solidFill>
                        <a:latin typeface="Times New Roman"/>
                        <a:ea typeface="Times New Roman"/>
                        <a:cs typeface="Times New Roman"/>
                        <a:sym typeface="Times New Roman"/>
                      </a:endParaRPr>
                    </a:p>
                  </a:txBody>
                  <a:tcPr marL="91425" marR="91425" marT="91425" marB="91425">
                    <a:lnL w="9525" cap="flat" cmpd="sng">
                      <a:solidFill>
                        <a:srgbClr val="00008B">
                          <a:alpha val="0"/>
                        </a:srgbClr>
                      </a:solidFill>
                      <a:prstDash val="solid"/>
                      <a:round/>
                      <a:headEnd type="none" w="sm" len="sm"/>
                      <a:tailEnd type="none" w="sm" len="sm"/>
                    </a:lnL>
                    <a:lnR w="9525" cap="flat" cmpd="sng">
                      <a:solidFill>
                        <a:srgbClr val="00008B">
                          <a:alpha val="0"/>
                        </a:srgbClr>
                      </a:solidFill>
                      <a:prstDash val="solid"/>
                      <a:round/>
                      <a:headEnd type="none" w="sm" len="sm"/>
                      <a:tailEnd type="none" w="sm" len="sm"/>
                    </a:lnR>
                    <a:lnT w="9525" cap="flat" cmpd="sng">
                      <a:solidFill>
                        <a:srgbClr val="00008B">
                          <a:alpha val="0"/>
                        </a:srgbClr>
                      </a:solidFill>
                      <a:prstDash val="solid"/>
                      <a:round/>
                      <a:headEnd type="none" w="sm" len="sm"/>
                      <a:tailEnd type="none" w="sm" len="sm"/>
                    </a:lnT>
                    <a:lnB w="9525" cap="flat" cmpd="sng">
                      <a:solidFill>
                        <a:srgbClr val="00008B">
                          <a:alpha val="0"/>
                        </a:srgbClr>
                      </a:solidFill>
                      <a:prstDash val="solid"/>
                      <a:round/>
                      <a:headEnd type="none" w="sm" len="sm"/>
                      <a:tailEnd type="none" w="sm" len="sm"/>
                    </a:lnB>
                  </a:tcPr>
                </a:tc>
              </a:tr>
              <a:tr h="381225">
                <a:tc>
                  <a:txBody>
                    <a:bodyPr/>
                    <a:lstStyle/>
                    <a:p>
                      <a:pPr marL="0" lvl="0" indent="0" algn="l" rtl="0">
                        <a:lnSpc>
                          <a:spcPct val="100000"/>
                        </a:lnSpc>
                        <a:spcBef>
                          <a:spcPts val="0"/>
                        </a:spcBef>
                        <a:spcAft>
                          <a:spcPts val="0"/>
                        </a:spcAft>
                        <a:buNone/>
                      </a:pPr>
                      <a:r>
                        <a:rPr lang="en-GB" sz="1600">
                          <a:solidFill>
                            <a:srgbClr val="00008B"/>
                          </a:solidFill>
                          <a:latin typeface="Times New Roman"/>
                          <a:ea typeface="Times New Roman"/>
                          <a:cs typeface="Times New Roman"/>
                          <a:sym typeface="Times New Roman"/>
                        </a:rPr>
                        <a:t>[7]</a:t>
                      </a:r>
                      <a:endParaRPr sz="1600">
                        <a:solidFill>
                          <a:srgbClr val="00008B"/>
                        </a:solidFill>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8B">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GB" sz="1600">
                          <a:solidFill>
                            <a:srgbClr val="00008B"/>
                          </a:solidFill>
                          <a:latin typeface="Times New Roman"/>
                          <a:ea typeface="Times New Roman"/>
                          <a:cs typeface="Times New Roman"/>
                          <a:sym typeface="Times New Roman"/>
                        </a:rPr>
                        <a:t>J. Fernando, "R-squared: Definition, calculation formula, uses, and limitations," Investopedia, https://www.investopedia.com/terms/r/r-squared.asp. [Accessed: Sep. 25, 2023].</a:t>
                      </a:r>
                      <a:endParaRPr sz="1600">
                        <a:solidFill>
                          <a:srgbClr val="00008B"/>
                        </a:solidFill>
                        <a:latin typeface="Times New Roman"/>
                        <a:ea typeface="Times New Roman"/>
                        <a:cs typeface="Times New Roman"/>
                        <a:sym typeface="Times New Roman"/>
                      </a:endParaRPr>
                    </a:p>
                  </a:txBody>
                  <a:tcPr marL="91425" marR="91425" marT="91425" marB="91425">
                    <a:lnL w="9525" cap="flat" cmpd="sng">
                      <a:solidFill>
                        <a:srgbClr val="00008B">
                          <a:alpha val="0"/>
                        </a:srgbClr>
                      </a:solidFill>
                      <a:prstDash val="solid"/>
                      <a:round/>
                      <a:headEnd type="none" w="sm" len="sm"/>
                      <a:tailEnd type="none" w="sm" len="sm"/>
                    </a:lnL>
                    <a:lnR w="9525" cap="flat" cmpd="sng">
                      <a:solidFill>
                        <a:srgbClr val="00008B">
                          <a:alpha val="0"/>
                        </a:srgbClr>
                      </a:solidFill>
                      <a:prstDash val="solid"/>
                      <a:round/>
                      <a:headEnd type="none" w="sm" len="sm"/>
                      <a:tailEnd type="none" w="sm" len="sm"/>
                    </a:lnR>
                    <a:lnT w="9525" cap="flat" cmpd="sng">
                      <a:solidFill>
                        <a:srgbClr val="00008B">
                          <a:alpha val="0"/>
                        </a:srgbClr>
                      </a:solidFill>
                      <a:prstDash val="solid"/>
                      <a:round/>
                      <a:headEnd type="none" w="sm" len="sm"/>
                      <a:tailEnd type="none" w="sm" len="sm"/>
                    </a:lnT>
                    <a:lnB w="9525" cap="flat" cmpd="sng">
                      <a:solidFill>
                        <a:srgbClr val="00008B">
                          <a:alpha val="0"/>
                        </a:srgbClr>
                      </a:solidFill>
                      <a:prstDash val="solid"/>
                      <a:round/>
                      <a:headEnd type="none" w="sm" len="sm"/>
                      <a:tailEnd type="none" w="sm" len="sm"/>
                    </a:lnB>
                  </a:tcPr>
                </a:tc>
              </a:tr>
              <a:tr h="396825">
                <a:tc>
                  <a:txBody>
                    <a:bodyPr/>
                    <a:lstStyle/>
                    <a:p>
                      <a:pPr marL="0" lvl="0" indent="0" algn="l" rtl="0">
                        <a:lnSpc>
                          <a:spcPct val="100000"/>
                        </a:lnSpc>
                        <a:spcBef>
                          <a:spcPts val="0"/>
                        </a:spcBef>
                        <a:spcAft>
                          <a:spcPts val="0"/>
                        </a:spcAft>
                        <a:buNone/>
                      </a:pPr>
                      <a:r>
                        <a:rPr lang="en-GB" sz="1600">
                          <a:solidFill>
                            <a:srgbClr val="00008B"/>
                          </a:solidFill>
                          <a:latin typeface="Times New Roman"/>
                          <a:ea typeface="Times New Roman"/>
                          <a:cs typeface="Times New Roman"/>
                          <a:sym typeface="Times New Roman"/>
                        </a:rPr>
                        <a:t>[8]</a:t>
                      </a:r>
                      <a:endParaRPr sz="1600">
                        <a:solidFill>
                          <a:srgbClr val="00008B"/>
                        </a:solidFill>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8B">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600">
                          <a:solidFill>
                            <a:srgbClr val="00008B"/>
                          </a:solidFill>
                          <a:latin typeface="Times New Roman"/>
                          <a:ea typeface="Times New Roman"/>
                          <a:cs typeface="Times New Roman"/>
                          <a:sym typeface="Times New Roman"/>
                        </a:rPr>
                        <a:t>B. Beers, "P-value: What it is, how to calculate it, and why it matters," Investopedia, https://www.investopedia.com/terms/p/p-value.asp. [Accessed: Sep. 25, 2023].</a:t>
                      </a:r>
                      <a:endParaRPr sz="1600">
                        <a:solidFill>
                          <a:srgbClr val="00008B"/>
                        </a:solidFill>
                        <a:latin typeface="Times New Roman"/>
                        <a:ea typeface="Times New Roman"/>
                        <a:cs typeface="Times New Roman"/>
                        <a:sym typeface="Times New Roman"/>
                      </a:endParaRPr>
                    </a:p>
                  </a:txBody>
                  <a:tcPr marL="91425" marR="91425" marT="91425" marB="91425">
                    <a:lnL w="9525" cap="flat" cmpd="sng">
                      <a:solidFill>
                        <a:srgbClr val="00008B">
                          <a:alpha val="0"/>
                        </a:srgbClr>
                      </a:solidFill>
                      <a:prstDash val="solid"/>
                      <a:round/>
                      <a:headEnd type="none" w="sm" len="sm"/>
                      <a:tailEnd type="none" w="sm" len="sm"/>
                    </a:lnL>
                    <a:lnR w="9525" cap="flat" cmpd="sng">
                      <a:solidFill>
                        <a:srgbClr val="00008B">
                          <a:alpha val="0"/>
                        </a:srgbClr>
                      </a:solidFill>
                      <a:prstDash val="solid"/>
                      <a:round/>
                      <a:headEnd type="none" w="sm" len="sm"/>
                      <a:tailEnd type="none" w="sm" len="sm"/>
                    </a:lnR>
                    <a:lnT w="9525" cap="flat" cmpd="sng">
                      <a:solidFill>
                        <a:srgbClr val="00008B">
                          <a:alpha val="0"/>
                        </a:srgbClr>
                      </a:solidFill>
                      <a:prstDash val="solid"/>
                      <a:round/>
                      <a:headEnd type="none" w="sm" len="sm"/>
                      <a:tailEnd type="none" w="sm" len="sm"/>
                    </a:lnT>
                    <a:lnB w="9525" cap="flat" cmpd="sng">
                      <a:solidFill>
                        <a:srgbClr val="00008B">
                          <a:alpha val="0"/>
                        </a:srgbClr>
                      </a:solidFill>
                      <a:prstDash val="solid"/>
                      <a:round/>
                      <a:headEnd type="none" w="sm" len="sm"/>
                      <a:tailEnd type="none" w="sm" len="sm"/>
                    </a:lnB>
                  </a:tcPr>
                </a:tc>
              </a:tr>
              <a:tr h="396825">
                <a:tc>
                  <a:txBody>
                    <a:bodyPr/>
                    <a:lstStyle/>
                    <a:p>
                      <a:pPr marL="0" lvl="0" indent="0" algn="l" rtl="0">
                        <a:lnSpc>
                          <a:spcPct val="100000"/>
                        </a:lnSpc>
                        <a:spcBef>
                          <a:spcPts val="0"/>
                        </a:spcBef>
                        <a:spcAft>
                          <a:spcPts val="0"/>
                        </a:spcAft>
                        <a:buNone/>
                      </a:pPr>
                      <a:r>
                        <a:rPr lang="en-GB" sz="1600">
                          <a:solidFill>
                            <a:srgbClr val="00008B"/>
                          </a:solidFill>
                          <a:latin typeface="Times New Roman"/>
                          <a:ea typeface="Times New Roman"/>
                          <a:cs typeface="Times New Roman"/>
                          <a:sym typeface="Times New Roman"/>
                        </a:rPr>
                        <a:t>[9]</a:t>
                      </a:r>
                      <a:endParaRPr sz="1600">
                        <a:solidFill>
                          <a:srgbClr val="00008B"/>
                        </a:solidFill>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8B">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GB" sz="1600">
                          <a:solidFill>
                            <a:srgbClr val="00008B"/>
                          </a:solidFill>
                          <a:latin typeface="Times New Roman"/>
                          <a:ea typeface="Times New Roman"/>
                          <a:cs typeface="Times New Roman"/>
                          <a:sym typeface="Times New Roman"/>
                        </a:rPr>
                        <a:t>"Multiple Linear Regression in Python - Sklearn," 2022, https://youtu.be/wH_ezgftiy0 [Accessed: Sep. 25, 2023].</a:t>
                      </a:r>
                      <a:endParaRPr sz="1600">
                        <a:solidFill>
                          <a:srgbClr val="00008B"/>
                        </a:solidFill>
                        <a:latin typeface="Times New Roman"/>
                        <a:ea typeface="Times New Roman"/>
                        <a:cs typeface="Times New Roman"/>
                        <a:sym typeface="Times New Roman"/>
                      </a:endParaRPr>
                    </a:p>
                  </a:txBody>
                  <a:tcPr marL="91425" marR="91425" marT="91425" marB="91425">
                    <a:lnL w="9525" cap="flat" cmpd="sng">
                      <a:solidFill>
                        <a:srgbClr val="00008B">
                          <a:alpha val="0"/>
                        </a:srgbClr>
                      </a:solidFill>
                      <a:prstDash val="solid"/>
                      <a:round/>
                      <a:headEnd type="none" w="sm" len="sm"/>
                      <a:tailEnd type="none" w="sm" len="sm"/>
                    </a:lnL>
                    <a:lnR w="9525" cap="flat" cmpd="sng">
                      <a:solidFill>
                        <a:srgbClr val="00008B">
                          <a:alpha val="0"/>
                        </a:srgbClr>
                      </a:solidFill>
                      <a:prstDash val="solid"/>
                      <a:round/>
                      <a:headEnd type="none" w="sm" len="sm"/>
                      <a:tailEnd type="none" w="sm" len="sm"/>
                    </a:lnR>
                    <a:lnT w="9525" cap="flat" cmpd="sng">
                      <a:solidFill>
                        <a:srgbClr val="00008B">
                          <a:alpha val="0"/>
                        </a:srgbClr>
                      </a:solidFill>
                      <a:prstDash val="solid"/>
                      <a:round/>
                      <a:headEnd type="none" w="sm" len="sm"/>
                      <a:tailEnd type="none" w="sm" len="sm"/>
                    </a:lnT>
                    <a:lnB w="9525" cap="flat" cmpd="sng">
                      <a:solidFill>
                        <a:srgbClr val="00008B">
                          <a:alpha val="0"/>
                        </a:srgbClr>
                      </a:solidFill>
                      <a:prstDash val="solid"/>
                      <a:round/>
                      <a:headEnd type="none" w="sm" len="sm"/>
                      <a:tailEnd type="none" w="sm" len="sm"/>
                    </a:lnB>
                  </a:tcPr>
                </a:tc>
              </a:tr>
              <a:tr h="396825">
                <a:tc>
                  <a:txBody>
                    <a:bodyPr/>
                    <a:lstStyle/>
                    <a:p>
                      <a:pPr marL="0" lvl="0" indent="0" algn="l" rtl="0">
                        <a:lnSpc>
                          <a:spcPct val="100000"/>
                        </a:lnSpc>
                        <a:spcBef>
                          <a:spcPts val="0"/>
                        </a:spcBef>
                        <a:spcAft>
                          <a:spcPts val="0"/>
                        </a:spcAft>
                        <a:buNone/>
                      </a:pPr>
                      <a:r>
                        <a:rPr lang="en-GB" sz="1600">
                          <a:solidFill>
                            <a:srgbClr val="00008B"/>
                          </a:solidFill>
                          <a:latin typeface="Times New Roman"/>
                          <a:ea typeface="Times New Roman"/>
                          <a:cs typeface="Times New Roman"/>
                          <a:sym typeface="Times New Roman"/>
                        </a:rPr>
                        <a:t>[10]</a:t>
                      </a:r>
                      <a:endParaRPr sz="1600">
                        <a:solidFill>
                          <a:srgbClr val="00008B"/>
                        </a:solidFill>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8B">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00000"/>
                        </a:lnSpc>
                        <a:spcBef>
                          <a:spcPts val="1500"/>
                        </a:spcBef>
                        <a:spcAft>
                          <a:spcPts val="1500"/>
                        </a:spcAft>
                        <a:buNone/>
                      </a:pPr>
                      <a:r>
                        <a:rPr lang="en-GB" sz="1600">
                          <a:solidFill>
                            <a:srgbClr val="00008B"/>
                          </a:solidFill>
                          <a:latin typeface="Times New Roman"/>
                          <a:ea typeface="Times New Roman"/>
                          <a:cs typeface="Times New Roman"/>
                          <a:sym typeface="Times New Roman"/>
                        </a:rPr>
                        <a:t>M. Ralston, “Multiple regression,” SAGE Publications Inc, https://us.sagepub.com/en-us/nam/multiple-regression/book262446 (accessed Sep. 25, 2023). </a:t>
                      </a:r>
                      <a:endParaRPr sz="1600">
                        <a:solidFill>
                          <a:srgbClr val="00008B"/>
                        </a:solidFill>
                        <a:latin typeface="Times New Roman"/>
                        <a:ea typeface="Times New Roman"/>
                        <a:cs typeface="Times New Roman"/>
                        <a:sym typeface="Times New Roman"/>
                      </a:endParaRPr>
                    </a:p>
                  </a:txBody>
                  <a:tcPr marL="91425" marR="91425" marT="91425" marB="91425">
                    <a:lnL w="9525" cap="flat" cmpd="sng">
                      <a:solidFill>
                        <a:srgbClr val="00008B">
                          <a:alpha val="0"/>
                        </a:srgbClr>
                      </a:solidFill>
                      <a:prstDash val="solid"/>
                      <a:round/>
                      <a:headEnd type="none" w="sm" len="sm"/>
                      <a:tailEnd type="none" w="sm" len="sm"/>
                    </a:lnL>
                    <a:lnR w="9525" cap="flat" cmpd="sng">
                      <a:solidFill>
                        <a:srgbClr val="00008B">
                          <a:alpha val="0"/>
                        </a:srgbClr>
                      </a:solidFill>
                      <a:prstDash val="solid"/>
                      <a:round/>
                      <a:headEnd type="none" w="sm" len="sm"/>
                      <a:tailEnd type="none" w="sm" len="sm"/>
                    </a:lnR>
                    <a:lnT w="9525" cap="flat" cmpd="sng">
                      <a:solidFill>
                        <a:srgbClr val="00008B">
                          <a:alpha val="0"/>
                        </a:srgbClr>
                      </a:solidFill>
                      <a:prstDash val="solid"/>
                      <a:round/>
                      <a:headEnd type="none" w="sm" len="sm"/>
                      <a:tailEnd type="none" w="sm" len="sm"/>
                    </a:lnT>
                    <a:lnB w="9525" cap="flat" cmpd="sng">
                      <a:solidFill>
                        <a:srgbClr val="00008B">
                          <a:alpha val="0"/>
                        </a:srgbClr>
                      </a:solidFill>
                      <a:prstDash val="solid"/>
                      <a:round/>
                      <a:headEnd type="none" w="sm" len="sm"/>
                      <a:tailEnd type="none" w="sm" len="sm"/>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4F0FC"/>
        </a:solidFill>
        <a:effectLst/>
      </p:bgPr>
    </p:bg>
    <p:spTree>
      <p:nvGrpSpPr>
        <p:cNvPr id="1" name="Shape 259"/>
        <p:cNvGrpSpPr/>
        <p:nvPr/>
      </p:nvGrpSpPr>
      <p:grpSpPr>
        <a:xfrm>
          <a:off x="0" y="0"/>
          <a:ext cx="0" cy="0"/>
          <a:chOff x="0" y="0"/>
          <a:chExt cx="0" cy="0"/>
        </a:xfrm>
      </p:grpSpPr>
      <p:sp>
        <p:nvSpPr>
          <p:cNvPr id="260" name="Google Shape;260;p40"/>
          <p:cNvSpPr txBox="1"/>
          <p:nvPr/>
        </p:nvSpPr>
        <p:spPr>
          <a:xfrm>
            <a:off x="3072000" y="2294700"/>
            <a:ext cx="30000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a:solidFill>
                  <a:srgbClr val="00008B"/>
                </a:solidFill>
                <a:latin typeface="Times New Roman"/>
                <a:ea typeface="Times New Roman"/>
                <a:cs typeface="Times New Roman"/>
                <a:sym typeface="Times New Roman"/>
              </a:rPr>
              <a:t>Thank You</a:t>
            </a:r>
            <a:endParaRPr sz="4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4F0FC"/>
        </a:solidFill>
        <a:effectLst/>
      </p:bgPr>
    </p:bg>
    <p:spTree>
      <p:nvGrpSpPr>
        <p:cNvPr id="1"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252900" y="1034275"/>
            <a:ext cx="8638201" cy="4036738"/>
          </a:xfrm>
          <a:prstGeom prst="rect">
            <a:avLst/>
          </a:prstGeom>
          <a:noFill/>
          <a:ln>
            <a:noFill/>
          </a:ln>
        </p:spPr>
      </p:pic>
      <p:pic>
        <p:nvPicPr>
          <p:cNvPr id="66" name="Google Shape;66;p15"/>
          <p:cNvPicPr preferRelativeResize="0"/>
          <p:nvPr/>
        </p:nvPicPr>
        <p:blipFill>
          <a:blip r:embed="rId4">
            <a:alphaModFix/>
          </a:blip>
          <a:stretch>
            <a:fillRect/>
          </a:stretch>
        </p:blipFill>
        <p:spPr>
          <a:xfrm>
            <a:off x="252900" y="162048"/>
            <a:ext cx="8719249" cy="720900"/>
          </a:xfrm>
          <a:prstGeom prst="rect">
            <a:avLst/>
          </a:prstGeom>
          <a:noFill/>
          <a:ln>
            <a:noFill/>
          </a:ln>
        </p:spPr>
      </p:pic>
      <p:sp>
        <p:nvSpPr>
          <p:cNvPr id="67" name="Google Shape;67;p15"/>
          <p:cNvSpPr txBox="1"/>
          <p:nvPr/>
        </p:nvSpPr>
        <p:spPr>
          <a:xfrm>
            <a:off x="252900" y="176375"/>
            <a:ext cx="8638200" cy="72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200">
                <a:solidFill>
                  <a:schemeClr val="lt1"/>
                </a:solidFill>
              </a:rPr>
              <a:t>Hierarchy of Machine Learning Algorithms</a:t>
            </a:r>
            <a:endParaRPr sz="32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4F0FC"/>
        </a:solidFill>
        <a:effectLst/>
      </p:bgPr>
    </p:bg>
    <p:spTree>
      <p:nvGrpSpPr>
        <p:cNvPr id="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73" name="Google Shape;73;p16"/>
          <p:cNvSpPr txBox="1"/>
          <p:nvPr/>
        </p:nvSpPr>
        <p:spPr>
          <a:xfrm>
            <a:off x="252900" y="176375"/>
            <a:ext cx="8638200" cy="72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200">
                <a:solidFill>
                  <a:schemeClr val="lt1"/>
                </a:solidFill>
              </a:rPr>
              <a:t>Supervised Learning Workflow</a:t>
            </a:r>
            <a:endParaRPr sz="3200">
              <a:solidFill>
                <a:schemeClr val="lt1"/>
              </a:solidFill>
            </a:endParaRPr>
          </a:p>
        </p:txBody>
      </p:sp>
      <p:pic>
        <p:nvPicPr>
          <p:cNvPr id="74" name="Google Shape;74;p16"/>
          <p:cNvPicPr preferRelativeResize="0"/>
          <p:nvPr/>
        </p:nvPicPr>
        <p:blipFill>
          <a:blip r:embed="rId4">
            <a:alphaModFix/>
          </a:blip>
          <a:stretch>
            <a:fillRect/>
          </a:stretch>
        </p:blipFill>
        <p:spPr>
          <a:xfrm>
            <a:off x="5950244" y="897275"/>
            <a:ext cx="2490170" cy="4155950"/>
          </a:xfrm>
          <a:prstGeom prst="rect">
            <a:avLst/>
          </a:prstGeom>
          <a:noFill/>
          <a:ln>
            <a:noFill/>
          </a:ln>
        </p:spPr>
      </p:pic>
      <p:sp>
        <p:nvSpPr>
          <p:cNvPr id="75" name="Google Shape;75;p16"/>
          <p:cNvSpPr txBox="1"/>
          <p:nvPr/>
        </p:nvSpPr>
        <p:spPr>
          <a:xfrm>
            <a:off x="252900" y="1081525"/>
            <a:ext cx="4996200" cy="3971700"/>
          </a:xfrm>
          <a:prstGeom prst="rect">
            <a:avLst/>
          </a:prstGeom>
          <a:noFill/>
          <a:ln>
            <a:noFill/>
          </a:ln>
        </p:spPr>
        <p:txBody>
          <a:bodyPr spcFirstLastPara="1" wrap="square" lIns="91425" tIns="91425" rIns="91425" bIns="91425" anchor="ctr" anchorCtr="0">
            <a:noAutofit/>
          </a:bodyPr>
          <a:lstStyle/>
          <a:p>
            <a:pPr marL="457200" lvl="0" indent="-374650" algn="just" rtl="0">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Dataset is split into Training Data and Validation Data.</a:t>
            </a:r>
            <a:endParaRPr sz="2300">
              <a:solidFill>
                <a:srgbClr val="00008B"/>
              </a:solidFill>
              <a:latin typeface="Times New Roman"/>
              <a:ea typeface="Times New Roman"/>
              <a:cs typeface="Times New Roman"/>
              <a:sym typeface="Times New Roman"/>
            </a:endParaRPr>
          </a:p>
          <a:p>
            <a:pPr marL="457200" lvl="0" indent="-374650" algn="just" rtl="0">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Training Data is used for Model Training.</a:t>
            </a:r>
            <a:endParaRPr sz="2300">
              <a:solidFill>
                <a:srgbClr val="00008B"/>
              </a:solidFill>
              <a:latin typeface="Times New Roman"/>
              <a:ea typeface="Times New Roman"/>
              <a:cs typeface="Times New Roman"/>
              <a:sym typeface="Times New Roman"/>
            </a:endParaRPr>
          </a:p>
          <a:p>
            <a:pPr marL="457200" lvl="0" indent="-374650" algn="just" rtl="0">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The trained model makes Predictions.</a:t>
            </a:r>
            <a:endParaRPr sz="2300">
              <a:solidFill>
                <a:srgbClr val="00008B"/>
              </a:solidFill>
              <a:latin typeface="Times New Roman"/>
              <a:ea typeface="Times New Roman"/>
              <a:cs typeface="Times New Roman"/>
              <a:sym typeface="Times New Roman"/>
            </a:endParaRPr>
          </a:p>
          <a:p>
            <a:pPr marL="457200" lvl="0" indent="-374650" algn="just" rtl="0">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Predictions are Evaluated using the Validation Data.</a:t>
            </a:r>
            <a:endParaRPr sz="2300">
              <a:solidFill>
                <a:srgbClr val="00008B"/>
              </a:solidFill>
              <a:latin typeface="Times New Roman"/>
              <a:ea typeface="Times New Roman"/>
              <a:cs typeface="Times New Roman"/>
              <a:sym typeface="Times New Roman"/>
            </a:endParaRPr>
          </a:p>
          <a:p>
            <a:pPr marL="457200" lvl="0" indent="-374650" algn="just" rtl="0">
              <a:spcBef>
                <a:spcPts val="0"/>
              </a:spcBef>
              <a:spcAft>
                <a:spcPts val="0"/>
              </a:spcAft>
              <a:buClr>
                <a:srgbClr val="00008B"/>
              </a:buClr>
              <a:buSzPts val="2300"/>
              <a:buFont typeface="Times New Roman"/>
              <a:buChar char="●"/>
            </a:pPr>
            <a:r>
              <a:rPr lang="en-GB" sz="2300">
                <a:solidFill>
                  <a:srgbClr val="00008B"/>
                </a:solidFill>
                <a:latin typeface="Times New Roman"/>
                <a:ea typeface="Times New Roman"/>
                <a:cs typeface="Times New Roman"/>
                <a:sym typeface="Times New Roman"/>
              </a:rPr>
              <a:t>If the evaluation is satisfactory, we get the Final Model, else the model is retrained.</a:t>
            </a:r>
            <a:endParaRPr sz="2300">
              <a:solidFill>
                <a:srgbClr val="00008B"/>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4F0FC"/>
        </a:solidFill>
        <a:effectLst/>
      </p:bgPr>
    </p:bg>
    <p:spTree>
      <p:nvGrpSpPr>
        <p:cNvPr id="1"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81" name="Google Shape;81;p17"/>
          <p:cNvSpPr txBox="1"/>
          <p:nvPr/>
        </p:nvSpPr>
        <p:spPr>
          <a:xfrm>
            <a:off x="252900" y="176375"/>
            <a:ext cx="8638200" cy="72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200">
                <a:solidFill>
                  <a:schemeClr val="lt1"/>
                </a:solidFill>
              </a:rPr>
              <a:t>Simple Linear Regression</a:t>
            </a:r>
            <a:endParaRPr sz="3200">
              <a:solidFill>
                <a:schemeClr val="lt1"/>
              </a:solidFill>
            </a:endParaRPr>
          </a:p>
        </p:txBody>
      </p:sp>
      <p:pic>
        <p:nvPicPr>
          <p:cNvPr id="82" name="Google Shape;82;p17"/>
          <p:cNvPicPr preferRelativeResize="0"/>
          <p:nvPr/>
        </p:nvPicPr>
        <p:blipFill rotWithShape="1">
          <a:blip r:embed="rId4">
            <a:alphaModFix/>
          </a:blip>
          <a:srcRect l="-3231"/>
          <a:stretch/>
        </p:blipFill>
        <p:spPr>
          <a:xfrm>
            <a:off x="4334125" y="1586225"/>
            <a:ext cx="4638025" cy="2343750"/>
          </a:xfrm>
          <a:prstGeom prst="rect">
            <a:avLst/>
          </a:prstGeom>
          <a:noFill/>
          <a:ln>
            <a:noFill/>
          </a:ln>
        </p:spPr>
      </p:pic>
      <p:sp>
        <p:nvSpPr>
          <p:cNvPr id="83" name="Google Shape;83;p17"/>
          <p:cNvSpPr txBox="1"/>
          <p:nvPr/>
        </p:nvSpPr>
        <p:spPr>
          <a:xfrm>
            <a:off x="252925" y="973600"/>
            <a:ext cx="4081200" cy="37206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GB" sz="2200">
                <a:solidFill>
                  <a:srgbClr val="00008B"/>
                </a:solidFill>
                <a:latin typeface="Times New Roman"/>
                <a:ea typeface="Times New Roman"/>
                <a:cs typeface="Times New Roman"/>
                <a:sym typeface="Times New Roman"/>
              </a:rPr>
              <a:t>Linear regression is a statistical technique that finds the best-fitting straight line to show how a dependent variable (the one we want to predict, often denoted as "Y") is related to one independent variables (the factor or input we use to make predictions, often denoted as "X").</a:t>
            </a:r>
            <a:endParaRPr sz="2200">
              <a:solidFill>
                <a:srgbClr val="00008B"/>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4F0FC"/>
        </a:solidFill>
        <a:effectLst/>
      </p:bgPr>
    </p:bg>
    <p:spTree>
      <p:nvGrpSpPr>
        <p:cNvPr id="1" name="Shape 87"/>
        <p:cNvGrpSpPr/>
        <p:nvPr/>
      </p:nvGrpSpPr>
      <p:grpSpPr>
        <a:xfrm>
          <a:off x="0" y="0"/>
          <a:ext cx="0" cy="0"/>
          <a:chOff x="0" y="0"/>
          <a:chExt cx="0" cy="0"/>
        </a:xfrm>
      </p:grpSpPr>
      <p:pic>
        <p:nvPicPr>
          <p:cNvPr id="88" name="Google Shape;88;p18"/>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89" name="Google Shape;89;p18"/>
          <p:cNvSpPr txBox="1"/>
          <p:nvPr/>
        </p:nvSpPr>
        <p:spPr>
          <a:xfrm>
            <a:off x="252900" y="176375"/>
            <a:ext cx="8638200" cy="72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500">
                <a:solidFill>
                  <a:schemeClr val="lt1"/>
                </a:solidFill>
              </a:rPr>
              <a:t>Relationship between Hours Studied and Grades Received </a:t>
            </a:r>
            <a:endParaRPr sz="2500">
              <a:solidFill>
                <a:schemeClr val="lt1"/>
              </a:solidFill>
            </a:endParaRPr>
          </a:p>
        </p:txBody>
      </p:sp>
      <p:graphicFrame>
        <p:nvGraphicFramePr>
          <p:cNvPr id="90" name="Google Shape;90;p18"/>
          <p:cNvGraphicFramePr/>
          <p:nvPr/>
        </p:nvGraphicFramePr>
        <p:xfrm>
          <a:off x="678525" y="1219000"/>
          <a:ext cx="3375900" cy="3626880"/>
        </p:xfrm>
        <a:graphic>
          <a:graphicData uri="http://schemas.openxmlformats.org/drawingml/2006/table">
            <a:tbl>
              <a:tblPr>
                <a:noFill/>
                <a:tableStyleId>{4DC28A4B-B075-4C8D-9463-9EFE8093B43D}</a:tableStyleId>
              </a:tblPr>
              <a:tblGrid>
                <a:gridCol w="1687950"/>
                <a:gridCol w="1687950"/>
              </a:tblGrid>
              <a:tr h="750650">
                <a:tc>
                  <a:txBody>
                    <a:bodyPr/>
                    <a:lstStyle/>
                    <a:p>
                      <a:pPr marL="0" lvl="0" indent="0" algn="ctr" rtl="0">
                        <a:spcBef>
                          <a:spcPts val="0"/>
                        </a:spcBef>
                        <a:spcAft>
                          <a:spcPts val="0"/>
                        </a:spcAft>
                        <a:buClr>
                          <a:schemeClr val="dk1"/>
                        </a:buClr>
                        <a:buSzPts val="1100"/>
                        <a:buFont typeface="Arial"/>
                        <a:buNone/>
                      </a:pPr>
                      <a:r>
                        <a:rPr lang="en-GB" sz="2200">
                          <a:solidFill>
                            <a:schemeClr val="lt1"/>
                          </a:solidFill>
                        </a:rPr>
                        <a:t>Hours Studied</a:t>
                      </a:r>
                      <a:endParaRPr sz="2200"/>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04B86"/>
                    </a:solidFill>
                  </a:tcPr>
                </a:tc>
                <a:tc>
                  <a:txBody>
                    <a:bodyPr/>
                    <a:lstStyle/>
                    <a:p>
                      <a:pPr marL="0" lvl="0" indent="0" algn="ctr" rtl="0">
                        <a:spcBef>
                          <a:spcPts val="0"/>
                        </a:spcBef>
                        <a:spcAft>
                          <a:spcPts val="0"/>
                        </a:spcAft>
                        <a:buClr>
                          <a:schemeClr val="dk1"/>
                        </a:buClr>
                        <a:buSzPts val="1100"/>
                        <a:buFont typeface="Arial"/>
                        <a:buNone/>
                      </a:pPr>
                      <a:r>
                        <a:rPr lang="en-GB" sz="2200">
                          <a:solidFill>
                            <a:schemeClr val="lt1"/>
                          </a:solidFill>
                        </a:rPr>
                        <a:t>Grades Received</a:t>
                      </a:r>
                      <a:endParaRPr sz="2200"/>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04B86"/>
                    </a:solidFill>
                  </a:tcPr>
                </a:tc>
              </a:tr>
              <a:tr h="381000">
                <a:tc>
                  <a:txBody>
                    <a:bodyPr/>
                    <a:lstStyle/>
                    <a:p>
                      <a:pPr marL="0" lvl="0" indent="0" algn="ctr" rtl="0">
                        <a:spcBef>
                          <a:spcPts val="0"/>
                        </a:spcBef>
                        <a:spcAft>
                          <a:spcPts val="0"/>
                        </a:spcAft>
                        <a:buNone/>
                      </a:pPr>
                      <a:r>
                        <a:rPr lang="en-GB">
                          <a:solidFill>
                            <a:schemeClr val="lt1"/>
                          </a:solidFill>
                        </a:rPr>
                        <a:t>1.0</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04B86"/>
                    </a:solidFill>
                  </a:tcPr>
                </a:tc>
                <a:tc>
                  <a:txBody>
                    <a:bodyPr/>
                    <a:lstStyle/>
                    <a:p>
                      <a:pPr marL="0" lvl="0" indent="0" algn="ctr" rtl="0">
                        <a:spcBef>
                          <a:spcPts val="0"/>
                        </a:spcBef>
                        <a:spcAft>
                          <a:spcPts val="0"/>
                        </a:spcAft>
                        <a:buNone/>
                      </a:pPr>
                      <a:r>
                        <a:rPr lang="en-GB">
                          <a:solidFill>
                            <a:schemeClr val="lt1"/>
                          </a:solidFill>
                        </a:rPr>
                        <a:t>35</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04B86"/>
                    </a:solidFill>
                  </a:tcPr>
                </a:tc>
              </a:tr>
              <a:tr h="381000">
                <a:tc>
                  <a:txBody>
                    <a:bodyPr/>
                    <a:lstStyle/>
                    <a:p>
                      <a:pPr marL="0" lvl="0" indent="0" algn="ctr" rtl="0">
                        <a:spcBef>
                          <a:spcPts val="0"/>
                        </a:spcBef>
                        <a:spcAft>
                          <a:spcPts val="0"/>
                        </a:spcAft>
                        <a:buNone/>
                      </a:pPr>
                      <a:r>
                        <a:rPr lang="en-GB">
                          <a:solidFill>
                            <a:schemeClr val="lt1"/>
                          </a:solidFill>
                        </a:rPr>
                        <a:t>3.0</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04B86"/>
                    </a:solidFill>
                  </a:tcPr>
                </a:tc>
                <a:tc>
                  <a:txBody>
                    <a:bodyPr/>
                    <a:lstStyle/>
                    <a:p>
                      <a:pPr marL="0" lvl="0" indent="0" algn="ctr" rtl="0">
                        <a:spcBef>
                          <a:spcPts val="0"/>
                        </a:spcBef>
                        <a:spcAft>
                          <a:spcPts val="0"/>
                        </a:spcAft>
                        <a:buNone/>
                      </a:pPr>
                      <a:r>
                        <a:rPr lang="en-GB">
                          <a:solidFill>
                            <a:schemeClr val="lt1"/>
                          </a:solidFill>
                        </a:rPr>
                        <a:t>55</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04B86"/>
                    </a:solidFill>
                  </a:tcPr>
                </a:tc>
              </a:tr>
              <a:tr h="381000">
                <a:tc>
                  <a:txBody>
                    <a:bodyPr/>
                    <a:lstStyle/>
                    <a:p>
                      <a:pPr marL="0" lvl="0" indent="0" algn="ctr" rtl="0">
                        <a:spcBef>
                          <a:spcPts val="0"/>
                        </a:spcBef>
                        <a:spcAft>
                          <a:spcPts val="0"/>
                        </a:spcAft>
                        <a:buNone/>
                      </a:pPr>
                      <a:r>
                        <a:rPr lang="en-GB">
                          <a:solidFill>
                            <a:schemeClr val="lt1"/>
                          </a:solidFill>
                        </a:rPr>
                        <a:t>2.3</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04B86"/>
                    </a:solidFill>
                  </a:tcPr>
                </a:tc>
                <a:tc>
                  <a:txBody>
                    <a:bodyPr/>
                    <a:lstStyle/>
                    <a:p>
                      <a:pPr marL="0" lvl="0" indent="0" algn="ctr" rtl="0">
                        <a:spcBef>
                          <a:spcPts val="0"/>
                        </a:spcBef>
                        <a:spcAft>
                          <a:spcPts val="0"/>
                        </a:spcAft>
                        <a:buNone/>
                      </a:pPr>
                      <a:r>
                        <a:rPr lang="en-GB">
                          <a:solidFill>
                            <a:schemeClr val="lt1"/>
                          </a:solidFill>
                        </a:rPr>
                        <a:t>42</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04B86"/>
                    </a:solidFill>
                  </a:tcPr>
                </a:tc>
              </a:tr>
              <a:tr h="381000">
                <a:tc>
                  <a:txBody>
                    <a:bodyPr/>
                    <a:lstStyle/>
                    <a:p>
                      <a:pPr marL="0" lvl="0" indent="0" algn="ctr" rtl="0">
                        <a:spcBef>
                          <a:spcPts val="0"/>
                        </a:spcBef>
                        <a:spcAft>
                          <a:spcPts val="0"/>
                        </a:spcAft>
                        <a:buNone/>
                      </a:pPr>
                      <a:r>
                        <a:rPr lang="en-GB">
                          <a:solidFill>
                            <a:schemeClr val="lt1"/>
                          </a:solidFill>
                        </a:rPr>
                        <a:t>6.0</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04B86"/>
                    </a:solidFill>
                  </a:tcPr>
                </a:tc>
                <a:tc>
                  <a:txBody>
                    <a:bodyPr/>
                    <a:lstStyle/>
                    <a:p>
                      <a:pPr marL="0" lvl="0" indent="0" algn="ctr" rtl="0">
                        <a:spcBef>
                          <a:spcPts val="0"/>
                        </a:spcBef>
                        <a:spcAft>
                          <a:spcPts val="0"/>
                        </a:spcAft>
                        <a:buNone/>
                      </a:pPr>
                      <a:r>
                        <a:rPr lang="en-GB">
                          <a:solidFill>
                            <a:schemeClr val="lt1"/>
                          </a:solidFill>
                        </a:rPr>
                        <a:t>94</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04B86"/>
                    </a:solidFill>
                  </a:tcPr>
                </a:tc>
              </a:tr>
              <a:tr h="381000">
                <a:tc>
                  <a:txBody>
                    <a:bodyPr/>
                    <a:lstStyle/>
                    <a:p>
                      <a:pPr marL="0" lvl="0" indent="0" algn="ctr" rtl="0">
                        <a:spcBef>
                          <a:spcPts val="0"/>
                        </a:spcBef>
                        <a:spcAft>
                          <a:spcPts val="0"/>
                        </a:spcAft>
                        <a:buNone/>
                      </a:pPr>
                      <a:r>
                        <a:rPr lang="en-GB">
                          <a:solidFill>
                            <a:schemeClr val="lt1"/>
                          </a:solidFill>
                        </a:rPr>
                        <a:t>1.5</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04B86"/>
                    </a:solidFill>
                  </a:tcPr>
                </a:tc>
                <a:tc>
                  <a:txBody>
                    <a:bodyPr/>
                    <a:lstStyle/>
                    <a:p>
                      <a:pPr marL="0" lvl="0" indent="0" algn="ctr" rtl="0">
                        <a:spcBef>
                          <a:spcPts val="0"/>
                        </a:spcBef>
                        <a:spcAft>
                          <a:spcPts val="0"/>
                        </a:spcAft>
                        <a:buNone/>
                      </a:pPr>
                      <a:r>
                        <a:rPr lang="en-GB">
                          <a:solidFill>
                            <a:schemeClr val="lt1"/>
                          </a:solidFill>
                        </a:rPr>
                        <a:t>36</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04B86"/>
                    </a:solidFill>
                  </a:tcPr>
                </a:tc>
              </a:tr>
              <a:tr h="381000">
                <a:tc>
                  <a:txBody>
                    <a:bodyPr/>
                    <a:lstStyle/>
                    <a:p>
                      <a:pPr marL="0" lvl="0" indent="0" algn="ctr" rtl="0">
                        <a:spcBef>
                          <a:spcPts val="0"/>
                        </a:spcBef>
                        <a:spcAft>
                          <a:spcPts val="0"/>
                        </a:spcAft>
                        <a:buNone/>
                      </a:pPr>
                      <a:r>
                        <a:rPr lang="en-GB">
                          <a:solidFill>
                            <a:schemeClr val="lt1"/>
                          </a:solidFill>
                        </a:rPr>
                        <a:t>7.0</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04B86"/>
                    </a:solidFill>
                  </a:tcPr>
                </a:tc>
                <a:tc>
                  <a:txBody>
                    <a:bodyPr/>
                    <a:lstStyle/>
                    <a:p>
                      <a:pPr marL="0" lvl="0" indent="0" algn="ctr" rtl="0">
                        <a:spcBef>
                          <a:spcPts val="0"/>
                        </a:spcBef>
                        <a:spcAft>
                          <a:spcPts val="0"/>
                        </a:spcAft>
                        <a:buNone/>
                      </a:pPr>
                      <a:r>
                        <a:rPr lang="en-GB">
                          <a:solidFill>
                            <a:schemeClr val="lt1"/>
                          </a:solidFill>
                        </a:rPr>
                        <a:t>96</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04B86"/>
                    </a:solidFill>
                  </a:tcPr>
                </a:tc>
              </a:tr>
              <a:tr h="381000">
                <a:tc>
                  <a:txBody>
                    <a:bodyPr/>
                    <a:lstStyle/>
                    <a:p>
                      <a:pPr marL="0" lvl="0" indent="0" algn="ctr" rtl="0">
                        <a:spcBef>
                          <a:spcPts val="0"/>
                        </a:spcBef>
                        <a:spcAft>
                          <a:spcPts val="0"/>
                        </a:spcAft>
                        <a:buNone/>
                      </a:pPr>
                      <a:r>
                        <a:rPr lang="en-GB">
                          <a:solidFill>
                            <a:schemeClr val="lt1"/>
                          </a:solidFill>
                        </a:rPr>
                        <a:t>5.0</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04B86"/>
                    </a:solidFill>
                  </a:tcPr>
                </a:tc>
                <a:tc>
                  <a:txBody>
                    <a:bodyPr/>
                    <a:lstStyle/>
                    <a:p>
                      <a:pPr marL="0" lvl="0" indent="0" algn="ctr" rtl="0">
                        <a:spcBef>
                          <a:spcPts val="0"/>
                        </a:spcBef>
                        <a:spcAft>
                          <a:spcPts val="0"/>
                        </a:spcAft>
                        <a:buNone/>
                      </a:pPr>
                      <a:r>
                        <a:rPr lang="en-GB">
                          <a:solidFill>
                            <a:schemeClr val="lt1"/>
                          </a:solidFill>
                        </a:rPr>
                        <a:t>90</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04B86"/>
                    </a:solidFill>
                  </a:tcPr>
                </a:tc>
              </a:tr>
            </a:tbl>
          </a:graphicData>
        </a:graphic>
      </p:graphicFrame>
      <p:graphicFrame>
        <p:nvGraphicFramePr>
          <p:cNvPr id="91" name="Google Shape;91;p18"/>
          <p:cNvGraphicFramePr/>
          <p:nvPr/>
        </p:nvGraphicFramePr>
        <p:xfrm>
          <a:off x="5060450" y="1219000"/>
          <a:ext cx="3375900" cy="3626880"/>
        </p:xfrm>
        <a:graphic>
          <a:graphicData uri="http://schemas.openxmlformats.org/drawingml/2006/table">
            <a:tbl>
              <a:tblPr>
                <a:noFill/>
                <a:tableStyleId>{4DC28A4B-B075-4C8D-9463-9EFE8093B43D}</a:tableStyleId>
              </a:tblPr>
              <a:tblGrid>
                <a:gridCol w="1687950"/>
                <a:gridCol w="1687950"/>
              </a:tblGrid>
              <a:tr h="750650">
                <a:tc>
                  <a:txBody>
                    <a:bodyPr/>
                    <a:lstStyle/>
                    <a:p>
                      <a:pPr marL="0" lvl="0" indent="0" algn="ctr" rtl="0">
                        <a:spcBef>
                          <a:spcPts val="0"/>
                        </a:spcBef>
                        <a:spcAft>
                          <a:spcPts val="0"/>
                        </a:spcAft>
                        <a:buNone/>
                      </a:pPr>
                      <a:r>
                        <a:rPr lang="en-GB" sz="2200">
                          <a:solidFill>
                            <a:schemeClr val="lt1"/>
                          </a:solidFill>
                        </a:rPr>
                        <a:t>Hours Studied</a:t>
                      </a:r>
                      <a:endParaRPr sz="2200"/>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04B86"/>
                    </a:solidFill>
                  </a:tcPr>
                </a:tc>
                <a:tc>
                  <a:txBody>
                    <a:bodyPr/>
                    <a:lstStyle/>
                    <a:p>
                      <a:pPr marL="0" lvl="0" indent="0" algn="ctr" rtl="0">
                        <a:spcBef>
                          <a:spcPts val="0"/>
                        </a:spcBef>
                        <a:spcAft>
                          <a:spcPts val="0"/>
                        </a:spcAft>
                        <a:buNone/>
                      </a:pPr>
                      <a:r>
                        <a:rPr lang="en-GB" sz="2200">
                          <a:solidFill>
                            <a:schemeClr val="lt1"/>
                          </a:solidFill>
                        </a:rPr>
                        <a:t>Grades Received</a:t>
                      </a:r>
                      <a:endParaRPr sz="2200"/>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04B86"/>
                    </a:solidFill>
                  </a:tcPr>
                </a:tc>
              </a:tr>
              <a:tr h="381000">
                <a:tc>
                  <a:txBody>
                    <a:bodyPr/>
                    <a:lstStyle/>
                    <a:p>
                      <a:pPr marL="0" lvl="0" indent="0" algn="ctr" rtl="0">
                        <a:spcBef>
                          <a:spcPts val="0"/>
                        </a:spcBef>
                        <a:spcAft>
                          <a:spcPts val="0"/>
                        </a:spcAft>
                        <a:buNone/>
                      </a:pPr>
                      <a:r>
                        <a:rPr lang="en-GB">
                          <a:solidFill>
                            <a:schemeClr val="lt1"/>
                          </a:solidFill>
                        </a:rPr>
                        <a:t>3.3</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04B86"/>
                    </a:solidFill>
                  </a:tcPr>
                </a:tc>
                <a:tc>
                  <a:txBody>
                    <a:bodyPr/>
                    <a:lstStyle/>
                    <a:p>
                      <a:pPr marL="0" lvl="0" indent="0" algn="ctr" rtl="0">
                        <a:spcBef>
                          <a:spcPts val="0"/>
                        </a:spcBef>
                        <a:spcAft>
                          <a:spcPts val="0"/>
                        </a:spcAft>
                        <a:buNone/>
                      </a:pPr>
                      <a:r>
                        <a:rPr lang="en-GB">
                          <a:solidFill>
                            <a:schemeClr val="lt1"/>
                          </a:solidFill>
                        </a:rPr>
                        <a:t>70</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04B86"/>
                    </a:solidFill>
                  </a:tcPr>
                </a:tc>
              </a:tr>
              <a:tr h="381000">
                <a:tc>
                  <a:txBody>
                    <a:bodyPr/>
                    <a:lstStyle/>
                    <a:p>
                      <a:pPr marL="0" lvl="0" indent="0" algn="ctr" rtl="0">
                        <a:spcBef>
                          <a:spcPts val="0"/>
                        </a:spcBef>
                        <a:spcAft>
                          <a:spcPts val="0"/>
                        </a:spcAft>
                        <a:buNone/>
                      </a:pPr>
                      <a:r>
                        <a:rPr lang="en-GB">
                          <a:solidFill>
                            <a:schemeClr val="lt1"/>
                          </a:solidFill>
                        </a:rPr>
                        <a:t>4.0</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04B86"/>
                    </a:solidFill>
                  </a:tcPr>
                </a:tc>
                <a:tc>
                  <a:txBody>
                    <a:bodyPr/>
                    <a:lstStyle/>
                    <a:p>
                      <a:pPr marL="0" lvl="0" indent="0" algn="ctr" rtl="0">
                        <a:spcBef>
                          <a:spcPts val="0"/>
                        </a:spcBef>
                        <a:spcAft>
                          <a:spcPts val="0"/>
                        </a:spcAft>
                        <a:buNone/>
                      </a:pPr>
                      <a:r>
                        <a:rPr lang="en-GB">
                          <a:solidFill>
                            <a:schemeClr val="lt1"/>
                          </a:solidFill>
                        </a:rPr>
                        <a:t>80</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04B86"/>
                    </a:solidFill>
                  </a:tcPr>
                </a:tc>
              </a:tr>
              <a:tr h="381000">
                <a:tc>
                  <a:txBody>
                    <a:bodyPr/>
                    <a:lstStyle/>
                    <a:p>
                      <a:pPr marL="0" lvl="0" indent="0" algn="ctr" rtl="0">
                        <a:spcBef>
                          <a:spcPts val="0"/>
                        </a:spcBef>
                        <a:spcAft>
                          <a:spcPts val="0"/>
                        </a:spcAft>
                        <a:buNone/>
                      </a:pPr>
                      <a:r>
                        <a:rPr lang="en-GB">
                          <a:solidFill>
                            <a:schemeClr val="lt1"/>
                          </a:solidFill>
                        </a:rPr>
                        <a:t>2.0</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04B86"/>
                    </a:solidFill>
                  </a:tcPr>
                </a:tc>
                <a:tc>
                  <a:txBody>
                    <a:bodyPr/>
                    <a:lstStyle/>
                    <a:p>
                      <a:pPr marL="0" lvl="0" indent="0" algn="ctr" rtl="0">
                        <a:spcBef>
                          <a:spcPts val="0"/>
                        </a:spcBef>
                        <a:spcAft>
                          <a:spcPts val="0"/>
                        </a:spcAft>
                        <a:buNone/>
                      </a:pPr>
                      <a:r>
                        <a:rPr lang="en-GB">
                          <a:solidFill>
                            <a:schemeClr val="lt1"/>
                          </a:solidFill>
                        </a:rPr>
                        <a:t>39</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04B86"/>
                    </a:solidFill>
                  </a:tcPr>
                </a:tc>
              </a:tr>
              <a:tr h="381000">
                <a:tc>
                  <a:txBody>
                    <a:bodyPr/>
                    <a:lstStyle/>
                    <a:p>
                      <a:pPr marL="0" lvl="0" indent="0" algn="ctr" rtl="0">
                        <a:spcBef>
                          <a:spcPts val="0"/>
                        </a:spcBef>
                        <a:spcAft>
                          <a:spcPts val="0"/>
                        </a:spcAft>
                        <a:buNone/>
                      </a:pPr>
                      <a:r>
                        <a:rPr lang="en-GB">
                          <a:solidFill>
                            <a:schemeClr val="lt1"/>
                          </a:solidFill>
                        </a:rPr>
                        <a:t>3.0</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04B86"/>
                    </a:solidFill>
                  </a:tcPr>
                </a:tc>
                <a:tc>
                  <a:txBody>
                    <a:bodyPr/>
                    <a:lstStyle/>
                    <a:p>
                      <a:pPr marL="0" lvl="0" indent="0" algn="ctr" rtl="0">
                        <a:spcBef>
                          <a:spcPts val="0"/>
                        </a:spcBef>
                        <a:spcAft>
                          <a:spcPts val="0"/>
                        </a:spcAft>
                        <a:buNone/>
                      </a:pPr>
                      <a:r>
                        <a:rPr lang="en-GB">
                          <a:solidFill>
                            <a:schemeClr val="lt1"/>
                          </a:solidFill>
                        </a:rPr>
                        <a:t>50</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04B86"/>
                    </a:solidFill>
                  </a:tcPr>
                </a:tc>
              </a:tr>
              <a:tr h="381000">
                <a:tc>
                  <a:txBody>
                    <a:bodyPr/>
                    <a:lstStyle/>
                    <a:p>
                      <a:pPr marL="0" lvl="0" indent="0" algn="ctr" rtl="0">
                        <a:spcBef>
                          <a:spcPts val="0"/>
                        </a:spcBef>
                        <a:spcAft>
                          <a:spcPts val="0"/>
                        </a:spcAft>
                        <a:buNone/>
                      </a:pPr>
                      <a:r>
                        <a:rPr lang="en-GB">
                          <a:solidFill>
                            <a:schemeClr val="lt1"/>
                          </a:solidFill>
                        </a:rPr>
                        <a:t>0,0</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04B86"/>
                    </a:solidFill>
                  </a:tcPr>
                </a:tc>
                <a:tc>
                  <a:txBody>
                    <a:bodyPr/>
                    <a:lstStyle/>
                    <a:p>
                      <a:pPr marL="0" lvl="0" indent="0" algn="ctr" rtl="0">
                        <a:spcBef>
                          <a:spcPts val="0"/>
                        </a:spcBef>
                        <a:spcAft>
                          <a:spcPts val="0"/>
                        </a:spcAft>
                        <a:buNone/>
                      </a:pPr>
                      <a:r>
                        <a:rPr lang="en-GB">
                          <a:solidFill>
                            <a:schemeClr val="lt1"/>
                          </a:solidFill>
                        </a:rPr>
                        <a:t>34</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04B86"/>
                    </a:solidFill>
                  </a:tcPr>
                </a:tc>
              </a:tr>
              <a:tr h="381000">
                <a:tc>
                  <a:txBody>
                    <a:bodyPr/>
                    <a:lstStyle/>
                    <a:p>
                      <a:pPr marL="0" lvl="0" indent="0" algn="ctr" rtl="0">
                        <a:spcBef>
                          <a:spcPts val="0"/>
                        </a:spcBef>
                        <a:spcAft>
                          <a:spcPts val="0"/>
                        </a:spcAft>
                        <a:buNone/>
                      </a:pPr>
                      <a:r>
                        <a:rPr lang="en-GB">
                          <a:solidFill>
                            <a:schemeClr val="lt1"/>
                          </a:solidFill>
                        </a:rPr>
                        <a:t>5.5</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04B86"/>
                    </a:solidFill>
                  </a:tcPr>
                </a:tc>
                <a:tc>
                  <a:txBody>
                    <a:bodyPr/>
                    <a:lstStyle/>
                    <a:p>
                      <a:pPr marL="0" lvl="0" indent="0" algn="ctr" rtl="0">
                        <a:spcBef>
                          <a:spcPts val="0"/>
                        </a:spcBef>
                        <a:spcAft>
                          <a:spcPts val="0"/>
                        </a:spcAft>
                        <a:buNone/>
                      </a:pPr>
                      <a:r>
                        <a:rPr lang="en-GB">
                          <a:solidFill>
                            <a:schemeClr val="lt1"/>
                          </a:solidFill>
                        </a:rPr>
                        <a:t>95</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04B86"/>
                    </a:solidFill>
                  </a:tcPr>
                </a:tc>
              </a:tr>
              <a:tr h="381000">
                <a:tc>
                  <a:txBody>
                    <a:bodyPr/>
                    <a:lstStyle/>
                    <a:p>
                      <a:pPr marL="0" lvl="0" indent="0" algn="ctr" rtl="0">
                        <a:spcBef>
                          <a:spcPts val="0"/>
                        </a:spcBef>
                        <a:spcAft>
                          <a:spcPts val="0"/>
                        </a:spcAft>
                        <a:buNone/>
                      </a:pPr>
                      <a:r>
                        <a:rPr lang="en-GB">
                          <a:solidFill>
                            <a:schemeClr val="lt1"/>
                          </a:solidFill>
                        </a:rPr>
                        <a:t>4.3</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04B86"/>
                    </a:solidFill>
                  </a:tcPr>
                </a:tc>
                <a:tc>
                  <a:txBody>
                    <a:bodyPr/>
                    <a:lstStyle/>
                    <a:p>
                      <a:pPr marL="0" lvl="0" indent="0" algn="ctr" rtl="0">
                        <a:spcBef>
                          <a:spcPts val="0"/>
                        </a:spcBef>
                        <a:spcAft>
                          <a:spcPts val="0"/>
                        </a:spcAft>
                        <a:buNone/>
                      </a:pPr>
                      <a:r>
                        <a:rPr lang="en-GB">
                          <a:solidFill>
                            <a:schemeClr val="lt1"/>
                          </a:solidFill>
                        </a:rPr>
                        <a:t>83</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04B86"/>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4F0FC"/>
        </a:solidFill>
        <a:effectLst/>
      </p:bgPr>
    </p:bg>
    <p:spTree>
      <p:nvGrpSpPr>
        <p:cNvPr id="1"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97" name="Google Shape;97;p19"/>
          <p:cNvSpPr txBox="1"/>
          <p:nvPr/>
        </p:nvSpPr>
        <p:spPr>
          <a:xfrm>
            <a:off x="252900" y="176375"/>
            <a:ext cx="8638200" cy="72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500">
                <a:solidFill>
                  <a:schemeClr val="lt1"/>
                </a:solidFill>
              </a:rPr>
              <a:t>Correlation between Hours Studied and Grades Received </a:t>
            </a:r>
            <a:endParaRPr sz="2500">
              <a:solidFill>
                <a:schemeClr val="lt1"/>
              </a:solidFill>
            </a:endParaRPr>
          </a:p>
        </p:txBody>
      </p:sp>
      <p:sp>
        <p:nvSpPr>
          <p:cNvPr id="98" name="Google Shape;98;p19"/>
          <p:cNvSpPr txBox="1"/>
          <p:nvPr/>
        </p:nvSpPr>
        <p:spPr>
          <a:xfrm>
            <a:off x="293425" y="4632675"/>
            <a:ext cx="8638200" cy="46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u="sng">
                <a:solidFill>
                  <a:srgbClr val="00008B"/>
                </a:solid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https://colab.research.google.com/drive/1m1JjcqGr_TyyqG2y29Ya9GY5epE8kuoU?usp=sharing</a:t>
            </a:r>
            <a:endParaRPr>
              <a:solidFill>
                <a:srgbClr val="00008B"/>
              </a:solidFill>
            </a:endParaRPr>
          </a:p>
          <a:p>
            <a:pPr marL="0" lvl="0" indent="0" algn="ctr" rtl="0">
              <a:spcBef>
                <a:spcPts val="0"/>
              </a:spcBef>
              <a:spcAft>
                <a:spcPts val="0"/>
              </a:spcAft>
              <a:buNone/>
            </a:pPr>
            <a:endParaRPr>
              <a:solidFill>
                <a:srgbClr val="00008B"/>
              </a:solidFill>
            </a:endParaRPr>
          </a:p>
        </p:txBody>
      </p:sp>
      <p:pic>
        <p:nvPicPr>
          <p:cNvPr id="99" name="Google Shape;99;p19"/>
          <p:cNvPicPr preferRelativeResize="0"/>
          <p:nvPr/>
        </p:nvPicPr>
        <p:blipFill>
          <a:blip r:embed="rId5">
            <a:alphaModFix/>
          </a:blip>
          <a:stretch>
            <a:fillRect/>
          </a:stretch>
        </p:blipFill>
        <p:spPr>
          <a:xfrm>
            <a:off x="2265712" y="957150"/>
            <a:ext cx="4612585" cy="3675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4F0FC"/>
        </a:solidFill>
        <a:effectLst/>
      </p:bgPr>
    </p:bg>
    <p:spTree>
      <p:nvGrpSpPr>
        <p:cNvPr id="1"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105" name="Google Shape;105;p20"/>
          <p:cNvSpPr txBox="1"/>
          <p:nvPr/>
        </p:nvSpPr>
        <p:spPr>
          <a:xfrm>
            <a:off x="252900" y="176375"/>
            <a:ext cx="8638200" cy="72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200">
                <a:solidFill>
                  <a:schemeClr val="lt1"/>
                </a:solidFill>
              </a:rPr>
              <a:t>Linear vs. Multiple Linear Regression</a:t>
            </a:r>
            <a:endParaRPr sz="3200">
              <a:solidFill>
                <a:schemeClr val="lt1"/>
              </a:solidFill>
            </a:endParaRPr>
          </a:p>
        </p:txBody>
      </p:sp>
      <p:sp>
        <p:nvSpPr>
          <p:cNvPr id="106" name="Google Shape;106;p20"/>
          <p:cNvSpPr txBox="1"/>
          <p:nvPr/>
        </p:nvSpPr>
        <p:spPr>
          <a:xfrm>
            <a:off x="252925" y="1158725"/>
            <a:ext cx="8719200" cy="1598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GB" sz="2400">
                <a:solidFill>
                  <a:srgbClr val="00008B"/>
                </a:solidFill>
                <a:latin typeface="Times New Roman"/>
                <a:ea typeface="Times New Roman"/>
                <a:cs typeface="Times New Roman"/>
                <a:sym typeface="Times New Roman"/>
              </a:rPr>
              <a:t>Linear Regression and Multiple Linear Regression are both statistical techniques used to predict the value of a dependent variable based on the values of independent variable(s), but they differ in the number of independent variables used.</a:t>
            </a:r>
            <a:endParaRPr sz="2400">
              <a:solidFill>
                <a:srgbClr val="00008B"/>
              </a:solidFill>
              <a:latin typeface="Times New Roman"/>
              <a:ea typeface="Times New Roman"/>
              <a:cs typeface="Times New Roman"/>
              <a:sym typeface="Times New Roman"/>
            </a:endParaRPr>
          </a:p>
        </p:txBody>
      </p:sp>
      <p:pic>
        <p:nvPicPr>
          <p:cNvPr id="107" name="Google Shape;107;p20"/>
          <p:cNvPicPr preferRelativeResize="0"/>
          <p:nvPr/>
        </p:nvPicPr>
        <p:blipFill>
          <a:blip r:embed="rId4">
            <a:alphaModFix/>
          </a:blip>
          <a:stretch>
            <a:fillRect/>
          </a:stretch>
        </p:blipFill>
        <p:spPr>
          <a:xfrm>
            <a:off x="235775" y="2841225"/>
            <a:ext cx="8753475" cy="1952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4F0FC"/>
        </a:solidFill>
        <a:effectLst/>
      </p:bgPr>
    </p:bg>
    <p:spTree>
      <p:nvGrpSpPr>
        <p:cNvPr id="1" name="Shape 111"/>
        <p:cNvGrpSpPr/>
        <p:nvPr/>
      </p:nvGrpSpPr>
      <p:grpSpPr>
        <a:xfrm>
          <a:off x="0" y="0"/>
          <a:ext cx="0" cy="0"/>
          <a:chOff x="0" y="0"/>
          <a:chExt cx="0" cy="0"/>
        </a:xfrm>
      </p:grpSpPr>
      <p:pic>
        <p:nvPicPr>
          <p:cNvPr id="112" name="Google Shape;112;p21"/>
          <p:cNvPicPr preferRelativeResize="0"/>
          <p:nvPr/>
        </p:nvPicPr>
        <p:blipFill>
          <a:blip r:embed="rId3">
            <a:alphaModFix/>
          </a:blip>
          <a:stretch>
            <a:fillRect/>
          </a:stretch>
        </p:blipFill>
        <p:spPr>
          <a:xfrm>
            <a:off x="252900" y="162048"/>
            <a:ext cx="8719249" cy="720900"/>
          </a:xfrm>
          <a:prstGeom prst="rect">
            <a:avLst/>
          </a:prstGeom>
          <a:noFill/>
          <a:ln>
            <a:noFill/>
          </a:ln>
        </p:spPr>
      </p:pic>
      <p:sp>
        <p:nvSpPr>
          <p:cNvPr id="113" name="Google Shape;113;p21"/>
          <p:cNvSpPr txBox="1"/>
          <p:nvPr/>
        </p:nvSpPr>
        <p:spPr>
          <a:xfrm>
            <a:off x="252900" y="176375"/>
            <a:ext cx="8638200" cy="72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200">
                <a:solidFill>
                  <a:schemeClr val="lt1"/>
                </a:solidFill>
              </a:rPr>
              <a:t>Linear vs. Multiple Linear Regression</a:t>
            </a:r>
            <a:endParaRPr sz="3200">
              <a:solidFill>
                <a:schemeClr val="lt1"/>
              </a:solidFill>
            </a:endParaRPr>
          </a:p>
        </p:txBody>
      </p:sp>
      <p:sp>
        <p:nvSpPr>
          <p:cNvPr id="114" name="Google Shape;114;p21"/>
          <p:cNvSpPr txBox="1"/>
          <p:nvPr/>
        </p:nvSpPr>
        <p:spPr>
          <a:xfrm>
            <a:off x="252925" y="965800"/>
            <a:ext cx="8719200" cy="2082000"/>
          </a:xfrm>
          <a:prstGeom prst="rect">
            <a:avLst/>
          </a:prstGeom>
          <a:noFill/>
          <a:ln>
            <a:noFill/>
          </a:ln>
        </p:spPr>
        <p:txBody>
          <a:bodyPr spcFirstLastPara="1" wrap="square" lIns="91425" tIns="91425" rIns="91425" bIns="91425" anchor="ctr" anchorCtr="0">
            <a:noAutofit/>
          </a:bodyPr>
          <a:lstStyle/>
          <a:p>
            <a:pPr marL="457200" lvl="0" indent="-368300" algn="just" rtl="0">
              <a:spcBef>
                <a:spcPts val="0"/>
              </a:spcBef>
              <a:spcAft>
                <a:spcPts val="0"/>
              </a:spcAft>
              <a:buClr>
                <a:srgbClr val="00008B"/>
              </a:buClr>
              <a:buSzPts val="2200"/>
              <a:buFont typeface="Times New Roman"/>
              <a:buChar char="●"/>
            </a:pPr>
            <a:r>
              <a:rPr lang="en-GB" sz="2200">
                <a:solidFill>
                  <a:srgbClr val="00008B"/>
                </a:solidFill>
                <a:latin typeface="Times New Roman"/>
                <a:ea typeface="Times New Roman"/>
                <a:cs typeface="Times New Roman"/>
                <a:sym typeface="Times New Roman"/>
              </a:rPr>
              <a:t>In Linear Regression, the house price (dependent variable) is predicted based on one independent variable, which is the square footage of the house.</a:t>
            </a:r>
            <a:endParaRPr sz="2200">
              <a:solidFill>
                <a:srgbClr val="00008B"/>
              </a:solidFill>
              <a:latin typeface="Times New Roman"/>
              <a:ea typeface="Times New Roman"/>
              <a:cs typeface="Times New Roman"/>
              <a:sym typeface="Times New Roman"/>
            </a:endParaRPr>
          </a:p>
          <a:p>
            <a:pPr marL="457200" lvl="0" indent="-368300" algn="just" rtl="0">
              <a:spcBef>
                <a:spcPts val="0"/>
              </a:spcBef>
              <a:spcAft>
                <a:spcPts val="0"/>
              </a:spcAft>
              <a:buClr>
                <a:srgbClr val="00008B"/>
              </a:buClr>
              <a:buSzPts val="2200"/>
              <a:buFont typeface="Times New Roman"/>
              <a:buChar char="●"/>
            </a:pPr>
            <a:r>
              <a:rPr lang="en-GB" sz="2200">
                <a:solidFill>
                  <a:srgbClr val="00008B"/>
                </a:solidFill>
                <a:latin typeface="Times New Roman"/>
                <a:ea typeface="Times New Roman"/>
                <a:cs typeface="Times New Roman"/>
                <a:sym typeface="Times New Roman"/>
              </a:rPr>
              <a:t>In Multiple Regression, the house price (dependent variable) is predicted based on multiple independent variables, such as square footage, number of bedrooms, and location.</a:t>
            </a:r>
            <a:endParaRPr sz="2200">
              <a:solidFill>
                <a:srgbClr val="00008B"/>
              </a:solidFill>
              <a:latin typeface="Times New Roman"/>
              <a:ea typeface="Times New Roman"/>
              <a:cs typeface="Times New Roman"/>
              <a:sym typeface="Times New Roman"/>
            </a:endParaRPr>
          </a:p>
        </p:txBody>
      </p:sp>
      <p:pic>
        <p:nvPicPr>
          <p:cNvPr id="115" name="Google Shape;115;p21"/>
          <p:cNvPicPr preferRelativeResize="0"/>
          <p:nvPr/>
        </p:nvPicPr>
        <p:blipFill>
          <a:blip r:embed="rId4">
            <a:alphaModFix/>
          </a:blip>
          <a:stretch>
            <a:fillRect/>
          </a:stretch>
        </p:blipFill>
        <p:spPr>
          <a:xfrm>
            <a:off x="952238" y="3047800"/>
            <a:ext cx="7320582" cy="20820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5231</Words>
  <Application>Microsoft Office PowerPoint</Application>
  <PresentationFormat>On-screen Show (16:9)</PresentationFormat>
  <Paragraphs>411</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Roboto</vt:lpstr>
      <vt:lpstr>Arial</vt:lpstr>
      <vt:lpstr>Play</vt:lpstr>
      <vt:lpstr>Times New Roman</vt:lpstr>
      <vt:lpstr>Simple Light</vt:lpstr>
      <vt:lpstr>Multiple Linear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dc:title>
  <dc:creator>AMEY THAKUR</dc:creator>
  <cp:lastModifiedBy>AMEY THAKUR</cp:lastModifiedBy>
  <cp:revision>1</cp:revision>
  <dcterms:modified xsi:type="dcterms:W3CDTF">2024-03-14T20:27:20Z</dcterms:modified>
</cp:coreProperties>
</file>