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8B9A44-51BE-478D-AFC0-61AD72044C18}">
  <a:tblStyle styleId="{A28B9A44-51BE-478D-AFC0-61AD72044C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a9e98b26f_0_1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4a9e98b26f_0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a9e98b26f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4a9e98b26f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a9e98b26f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4a9e98b26f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a9e98b26f_0_2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4a9e98b26f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a9e98b26f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4a9e98b26f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a9e98b26f_0_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4a9e98b26f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ab4965cc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4ab4965cc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a9e98b26f_0_3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4a9e98b26f_0_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afcb795d2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4afcb795d2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a9e98b26f_0_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4a9e98b26f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afcb795d2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4afcb795d2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a9e98b26f_0_2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4a9e98b26f_0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a9e98b26f_0_2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4a9e98b26f_0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a9e98b26f_0_2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4a9e98b26f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4a9e98b26f_0_2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4a9e98b26f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4a9e98b26f_0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4a9e98b26f_0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4a9e98b26f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24a9e98b26f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a9e98b26f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24a9e98b26f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afcb795d2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afcb795d2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24afcb795d2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a9e98b26f_0_3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24a9e98b26f_0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a9e98b26f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24a9e98b26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a9e98b26f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24a9e98b26f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4a9e98b26f_0_3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24a9e98b26f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4a9e98b26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24a9e98b26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a9e98b26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4a9e98b26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a9e98b26f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4a9e98b26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afcb795d2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4afcb795d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a9e98b26f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4a9e98b26f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a9e98b26f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4a9e98b26f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a9e98b26f_0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4a9e98b26f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1" type="ftr"/>
          </p:nvPr>
        </p:nvSpPr>
        <p:spPr>
          <a:xfrm>
            <a:off x="4038600" y="6356351"/>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2" type="sldNum"/>
          </p:nvPr>
        </p:nvSpPr>
        <p:spPr>
          <a:xfrm>
            <a:off x="8610600"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3920331" y="-1256505"/>
            <a:ext cx="4351339"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1" type="ftr"/>
          </p:nvPr>
        </p:nvSpPr>
        <p:spPr>
          <a:xfrm>
            <a:off x="4038600" y="6356351"/>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2" type="sldNum"/>
          </p:nvPr>
        </p:nvSpPr>
        <p:spPr>
          <a:xfrm>
            <a:off x="8610600"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133432" y="1956596"/>
            <a:ext cx="5811839"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799431" y="-596104"/>
            <a:ext cx="5811839"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1" type="ftr"/>
          </p:nvPr>
        </p:nvSpPr>
        <p:spPr>
          <a:xfrm>
            <a:off x="4038600" y="6356351"/>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2" type="sldNum"/>
          </p:nvPr>
        </p:nvSpPr>
        <p:spPr>
          <a:xfrm>
            <a:off x="8610600"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3"/>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4038600" y="6356351"/>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8610600"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1"/>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5"/>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5"/>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1"/>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6"/>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1"/>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8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2" type="body"/>
          </p:nvPr>
        </p:nvSpPr>
        <p:spPr>
          <a:xfrm>
            <a:off x="6172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1" type="ftr"/>
          </p:nvPr>
        </p:nvSpPr>
        <p:spPr>
          <a:xfrm>
            <a:off x="4038600" y="6356351"/>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12" type="sldNum"/>
          </p:nvPr>
        </p:nvSpPr>
        <p:spPr>
          <a:xfrm>
            <a:off x="8610600"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1" type="ftr"/>
          </p:nvPr>
        </p:nvSpPr>
        <p:spPr>
          <a:xfrm>
            <a:off x="4038600" y="6356351"/>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2" type="sldNum"/>
          </p:nvPr>
        </p:nvSpPr>
        <p:spPr>
          <a:xfrm>
            <a:off x="8610600"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5183188" y="987426"/>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9"/>
          <p:cNvSpPr txBox="1"/>
          <p:nvPr>
            <p:ph idx="2"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1" type="ftr"/>
          </p:nvPr>
        </p:nvSpPr>
        <p:spPr>
          <a:xfrm>
            <a:off x="4038600" y="6356351"/>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2" type="sldNum"/>
          </p:nvPr>
        </p:nvSpPr>
        <p:spPr>
          <a:xfrm>
            <a:off x="8610600"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5183188" y="987426"/>
            <a:ext cx="6172200" cy="4873625"/>
          </a:xfrm>
          <a:prstGeom prst="rect">
            <a:avLst/>
          </a:prstGeom>
          <a:noFill/>
          <a:ln>
            <a:noFill/>
          </a:ln>
        </p:spPr>
      </p:sp>
      <p:sp>
        <p:nvSpPr>
          <p:cNvPr id="67" name="Google Shape;67;p10"/>
          <p:cNvSpPr txBox="1"/>
          <p:nvPr>
            <p:ph idx="1"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1" type="ftr"/>
          </p:nvPr>
        </p:nvSpPr>
        <p:spPr>
          <a:xfrm>
            <a:off x="4038600" y="6356351"/>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2" type="sldNum"/>
          </p:nvPr>
        </p:nvSpPr>
        <p:spPr>
          <a:xfrm>
            <a:off x="8610600" y="6356351"/>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 name="Google Shape;12;p1"/>
          <p:cNvPicPr preferRelativeResize="0"/>
          <p:nvPr/>
        </p:nvPicPr>
        <p:blipFill rotWithShape="1">
          <a:blip r:embed="rId1">
            <a:alphaModFix/>
          </a:blip>
          <a:srcRect b="0" l="0" r="0" t="0"/>
          <a:stretch/>
        </p:blipFill>
        <p:spPr>
          <a:xfrm>
            <a:off x="0" y="5943600"/>
            <a:ext cx="12192000" cy="914400"/>
          </a:xfrm>
          <a:prstGeom prst="rect">
            <a:avLst/>
          </a:prstGeom>
          <a:noFill/>
          <a:ln>
            <a:noFill/>
          </a:ln>
        </p:spPr>
      </p:pic>
      <p:sp>
        <p:nvSpPr>
          <p:cNvPr id="13" name="Google Shape;13;p1"/>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Calibri"/>
                <a:ea typeface="Calibri"/>
                <a:cs typeface="Calibri"/>
                <a:sym typeface="Calibri"/>
              </a:defRPr>
            </a:lvl1pPr>
            <a:lvl2pPr lvl="1" algn="r">
              <a:buNone/>
              <a:defRPr sz="1300">
                <a:solidFill>
                  <a:schemeClr val="dk1"/>
                </a:solidFill>
                <a:latin typeface="Calibri"/>
                <a:ea typeface="Calibri"/>
                <a:cs typeface="Calibri"/>
                <a:sym typeface="Calibri"/>
              </a:defRPr>
            </a:lvl2pPr>
            <a:lvl3pPr lvl="2" algn="r">
              <a:buNone/>
              <a:defRPr sz="1300">
                <a:solidFill>
                  <a:schemeClr val="dk1"/>
                </a:solidFill>
                <a:latin typeface="Calibri"/>
                <a:ea typeface="Calibri"/>
                <a:cs typeface="Calibri"/>
                <a:sym typeface="Calibri"/>
              </a:defRPr>
            </a:lvl3pPr>
            <a:lvl4pPr lvl="3" algn="r">
              <a:buNone/>
              <a:defRPr sz="1300">
                <a:solidFill>
                  <a:schemeClr val="dk1"/>
                </a:solidFill>
                <a:latin typeface="Calibri"/>
                <a:ea typeface="Calibri"/>
                <a:cs typeface="Calibri"/>
                <a:sym typeface="Calibri"/>
              </a:defRPr>
            </a:lvl4pPr>
            <a:lvl5pPr lvl="4" algn="r">
              <a:buNone/>
              <a:defRPr sz="1300">
                <a:solidFill>
                  <a:schemeClr val="dk1"/>
                </a:solidFill>
                <a:latin typeface="Calibri"/>
                <a:ea typeface="Calibri"/>
                <a:cs typeface="Calibri"/>
                <a:sym typeface="Calibri"/>
              </a:defRPr>
            </a:lvl5pPr>
            <a:lvl6pPr lvl="5" algn="r">
              <a:buNone/>
              <a:defRPr sz="1300">
                <a:solidFill>
                  <a:schemeClr val="dk1"/>
                </a:solidFill>
                <a:latin typeface="Calibri"/>
                <a:ea typeface="Calibri"/>
                <a:cs typeface="Calibri"/>
                <a:sym typeface="Calibri"/>
              </a:defRPr>
            </a:lvl6pPr>
            <a:lvl7pPr lvl="6" algn="r">
              <a:buNone/>
              <a:defRPr sz="1300">
                <a:solidFill>
                  <a:schemeClr val="dk1"/>
                </a:solidFill>
                <a:latin typeface="Calibri"/>
                <a:ea typeface="Calibri"/>
                <a:cs typeface="Calibri"/>
                <a:sym typeface="Calibri"/>
              </a:defRPr>
            </a:lvl7pPr>
            <a:lvl8pPr lvl="7" algn="r">
              <a:buNone/>
              <a:defRPr sz="1300">
                <a:solidFill>
                  <a:schemeClr val="dk1"/>
                </a:solidFill>
                <a:latin typeface="Calibri"/>
                <a:ea typeface="Calibri"/>
                <a:cs typeface="Calibri"/>
                <a:sym typeface="Calibri"/>
              </a:defRPr>
            </a:lvl8pPr>
            <a:lvl9pPr lvl="8" algn="r">
              <a:buNone/>
              <a:defRPr sz="13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youtube.com/watch?v=6xnn5Mm4-tE" TargetMode="Externa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youtube.com/watch?v=wH_ezgftiy0" TargetMode="External"/><Relationship Id="rId4" Type="http://schemas.openxmlformats.org/officeDocument/2006/relationships/image" Target="../media/image24.jpg"/><Relationship Id="rId5" Type="http://schemas.openxmlformats.org/officeDocument/2006/relationships/hyperlink" Target="http://www.youtub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youtube.com/watch?v=J_LnPL3Qg70" TargetMode="External"/><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researchgate.net/profile/Batta-Mahesh/publication/344717762_Machine_Learning_Algorithms_-A_Review/links/5f8b2365299bf1b53e2d243a/Machine-Learning-Algorithms-A-Review.pdf" TargetMode="External"/><Relationship Id="rId4" Type="http://schemas.openxmlformats.org/officeDocument/2006/relationships/hyperlink" Target="https://hummedia.manchester.ac.uk/institutes/cmist/archive-publications/working-papers/2020/multiple-linear-regression.pdf" TargetMode="External"/><Relationship Id="rId5" Type="http://schemas.openxmlformats.org/officeDocument/2006/relationships/hyperlink" Target="https://doi.org/10.7275/55hn-wk47" TargetMode="External"/><Relationship Id="rId6" Type="http://schemas.openxmlformats.org/officeDocument/2006/relationships/hyperlink" Target="https://doi.org/10.7275/55hn-wk47"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nvSpPr>
        <p:spPr>
          <a:xfrm>
            <a:off x="1835708" y="359875"/>
            <a:ext cx="8520600" cy="13488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US" sz="5000">
                <a:solidFill>
                  <a:schemeClr val="accent4"/>
                </a:solidFill>
                <a:latin typeface="Times New Roman"/>
                <a:ea typeface="Times New Roman"/>
                <a:cs typeface="Times New Roman"/>
                <a:sym typeface="Times New Roman"/>
              </a:rPr>
              <a:t>Multiple Linear Regression</a:t>
            </a:r>
            <a:endParaRPr b="1" sz="5000">
              <a:solidFill>
                <a:schemeClr val="accent4"/>
              </a:solidFill>
              <a:latin typeface="Times New Roman"/>
              <a:ea typeface="Times New Roman"/>
              <a:cs typeface="Times New Roman"/>
              <a:sym typeface="Times New Roman"/>
            </a:endParaRPr>
          </a:p>
        </p:txBody>
      </p:sp>
      <p:sp>
        <p:nvSpPr>
          <p:cNvPr id="88" name="Google Shape;88;p13"/>
          <p:cNvSpPr txBox="1"/>
          <p:nvPr/>
        </p:nvSpPr>
        <p:spPr>
          <a:xfrm>
            <a:off x="1835700" y="1708675"/>
            <a:ext cx="8520600" cy="41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00008B"/>
                </a:solidFill>
                <a:latin typeface="Times New Roman"/>
                <a:ea typeface="Times New Roman"/>
                <a:cs typeface="Times New Roman"/>
                <a:sym typeface="Times New Roman"/>
              </a:rPr>
              <a:t>Team Members: </a:t>
            </a:r>
            <a:endParaRPr b="1" sz="26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US" sz="2600">
                <a:solidFill>
                  <a:srgbClr val="00008B"/>
                </a:solidFill>
                <a:latin typeface="Times New Roman"/>
                <a:ea typeface="Times New Roman"/>
                <a:cs typeface="Times New Roman"/>
                <a:sym typeface="Times New Roman"/>
              </a:rPr>
              <a:t>Amey Mahendra Thakur, </a:t>
            </a:r>
            <a:endParaRPr b="1" sz="26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US" sz="2600">
                <a:solidFill>
                  <a:srgbClr val="00008B"/>
                </a:solidFill>
                <a:latin typeface="Times New Roman"/>
                <a:ea typeface="Times New Roman"/>
                <a:cs typeface="Times New Roman"/>
                <a:sym typeface="Times New Roman"/>
              </a:rPr>
              <a:t>Jithin Gijo Varghese, </a:t>
            </a:r>
            <a:endParaRPr b="1" sz="26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US" sz="2600">
                <a:solidFill>
                  <a:srgbClr val="00008B"/>
                </a:solidFill>
                <a:latin typeface="Times New Roman"/>
                <a:ea typeface="Times New Roman"/>
                <a:cs typeface="Times New Roman"/>
                <a:sym typeface="Times New Roman"/>
              </a:rPr>
              <a:t>Ritika Agarwal</a:t>
            </a:r>
            <a:endParaRPr b="1" sz="26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6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US" sz="2600">
                <a:solidFill>
                  <a:srgbClr val="00008B"/>
                </a:solidFill>
                <a:latin typeface="Times New Roman"/>
                <a:ea typeface="Times New Roman"/>
                <a:cs typeface="Times New Roman"/>
                <a:sym typeface="Times New Roman"/>
              </a:rPr>
              <a:t>Instructor: Dr. Yasser Alginahi</a:t>
            </a:r>
            <a:endParaRPr b="1" sz="26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US" sz="2600">
                <a:solidFill>
                  <a:srgbClr val="00008B"/>
                </a:solidFill>
                <a:latin typeface="Times New Roman"/>
                <a:ea typeface="Times New Roman"/>
                <a:cs typeface="Times New Roman"/>
                <a:sym typeface="Times New Roman"/>
              </a:rPr>
              <a:t> </a:t>
            </a:r>
            <a:endParaRPr b="1" sz="26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US" sz="2600">
                <a:solidFill>
                  <a:srgbClr val="00008B"/>
                </a:solidFill>
                <a:latin typeface="Times New Roman"/>
                <a:ea typeface="Times New Roman"/>
                <a:cs typeface="Times New Roman"/>
                <a:sym typeface="Times New Roman"/>
              </a:rPr>
              <a:t>Date: 29th September 2023</a:t>
            </a:r>
            <a:endParaRPr b="1" sz="26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600">
              <a:solidFill>
                <a:srgbClr val="00008B"/>
              </a:solidFill>
              <a:latin typeface="Times New Roman"/>
              <a:ea typeface="Times New Roman"/>
              <a:cs typeface="Times New Roman"/>
              <a:sym typeface="Times New Roman"/>
            </a:endParaRPr>
          </a:p>
          <a:p>
            <a:pPr indent="0" lvl="0" marL="0" rtl="0" algn="ctr">
              <a:spcBef>
                <a:spcPts val="0"/>
              </a:spcBef>
              <a:spcAft>
                <a:spcPts val="0"/>
              </a:spcAft>
              <a:buNone/>
            </a:pPr>
            <a:r>
              <a:rPr b="1" lang="en-US" sz="2600">
                <a:solidFill>
                  <a:srgbClr val="00008B"/>
                </a:solidFill>
                <a:latin typeface="Times New Roman"/>
                <a:ea typeface="Times New Roman"/>
                <a:cs typeface="Times New Roman"/>
                <a:sym typeface="Times New Roman"/>
              </a:rPr>
              <a:t>University of Windsor</a:t>
            </a:r>
            <a:endParaRPr b="1" sz="2600">
              <a:solidFill>
                <a:srgbClr val="00008B"/>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Multiple Linear Regression</a:t>
            </a:r>
            <a:endParaRPr sz="4000">
              <a:solidFill>
                <a:srgbClr val="FFFFFF"/>
              </a:solidFill>
            </a:endParaRPr>
          </a:p>
        </p:txBody>
      </p:sp>
      <p:sp>
        <p:nvSpPr>
          <p:cNvPr id="157" name="Google Shape;157;p22"/>
          <p:cNvSpPr txBox="1"/>
          <p:nvPr/>
        </p:nvSpPr>
        <p:spPr>
          <a:xfrm>
            <a:off x="365575" y="1042300"/>
            <a:ext cx="11547000" cy="4800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US" sz="2600">
                <a:solidFill>
                  <a:srgbClr val="00008B"/>
                </a:solidFill>
                <a:latin typeface="Times New Roman"/>
                <a:ea typeface="Times New Roman"/>
                <a:cs typeface="Times New Roman"/>
                <a:sym typeface="Times New Roman"/>
              </a:rPr>
              <a:t>In multiple linear regression, we model the relationship between multiple independent variables (features) and a dependent variable. </a:t>
            </a:r>
            <a:endParaRPr sz="2600">
              <a:solidFill>
                <a:srgbClr val="00008B"/>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600">
              <a:solidFill>
                <a:srgbClr val="00008B"/>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US" sz="2600">
                <a:solidFill>
                  <a:srgbClr val="00008B"/>
                </a:solidFill>
                <a:latin typeface="Times New Roman"/>
                <a:ea typeface="Times New Roman"/>
                <a:cs typeface="Times New Roman"/>
                <a:sym typeface="Times New Roman"/>
              </a:rPr>
              <a:t>The equation for multiple linear regression is:   </a:t>
            </a:r>
            <a:endParaRPr sz="2600">
              <a:solidFill>
                <a:srgbClr val="00008B"/>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US" sz="2600">
                <a:solidFill>
                  <a:srgbClr val="00008B"/>
                </a:solidFill>
                <a:latin typeface="Times New Roman"/>
                <a:ea typeface="Times New Roman"/>
                <a:cs typeface="Times New Roman"/>
                <a:sym typeface="Times New Roman"/>
              </a:rPr>
              <a:t>y=β0​+β1​x1+β2​x2+…+βn​xn​+ϵ</a:t>
            </a:r>
            <a:endParaRPr sz="2600">
              <a:solidFill>
                <a:srgbClr val="00008B"/>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t/>
            </a:r>
            <a:endParaRPr sz="2600">
              <a:solidFill>
                <a:srgbClr val="00008B"/>
              </a:solidFill>
              <a:latin typeface="Times New Roman"/>
              <a:ea typeface="Times New Roman"/>
              <a:cs typeface="Times New Roman"/>
              <a:sym typeface="Times New Roman"/>
            </a:endParaRPr>
          </a:p>
          <a:p>
            <a:pPr indent="-393700" lvl="0" marL="1828800" rtl="0" algn="just">
              <a:lnSpc>
                <a:spcPct val="115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y is the dependent variable (what we are trying to predict).</a:t>
            </a:r>
            <a:endParaRPr sz="2600">
              <a:solidFill>
                <a:srgbClr val="00008B"/>
              </a:solidFill>
              <a:latin typeface="Times New Roman"/>
              <a:ea typeface="Times New Roman"/>
              <a:cs typeface="Times New Roman"/>
              <a:sym typeface="Times New Roman"/>
            </a:endParaRPr>
          </a:p>
          <a:p>
            <a:pPr indent="-393700" lvl="0" marL="1828800" rtl="0" algn="just">
              <a:lnSpc>
                <a:spcPct val="115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β0  is the y-intercept.</a:t>
            </a:r>
            <a:endParaRPr sz="2600">
              <a:solidFill>
                <a:srgbClr val="00008B"/>
              </a:solidFill>
              <a:latin typeface="Times New Roman"/>
              <a:ea typeface="Times New Roman"/>
              <a:cs typeface="Times New Roman"/>
              <a:sym typeface="Times New Roman"/>
            </a:endParaRPr>
          </a:p>
          <a:p>
            <a:pPr indent="-393700" lvl="0" marL="1828800" rtl="0" algn="just">
              <a:lnSpc>
                <a:spcPct val="115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β1,β2,…,βn	are the coefficients of the independent variables.</a:t>
            </a:r>
            <a:endParaRPr sz="2600">
              <a:solidFill>
                <a:srgbClr val="00008B"/>
              </a:solidFill>
              <a:latin typeface="Times New Roman"/>
              <a:ea typeface="Times New Roman"/>
              <a:cs typeface="Times New Roman"/>
              <a:sym typeface="Times New Roman"/>
            </a:endParaRPr>
          </a:p>
          <a:p>
            <a:pPr indent="-393700" lvl="0" marL="1828800" rtl="0" algn="just">
              <a:lnSpc>
                <a:spcPct val="115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x1,x2​,…,xn​ 	are the independent variables (features).</a:t>
            </a:r>
            <a:endParaRPr sz="2600">
              <a:solidFill>
                <a:srgbClr val="00008B"/>
              </a:solidFill>
              <a:latin typeface="Times New Roman"/>
              <a:ea typeface="Times New Roman"/>
              <a:cs typeface="Times New Roman"/>
              <a:sym typeface="Times New Roman"/>
            </a:endParaRPr>
          </a:p>
          <a:p>
            <a:pPr indent="-393700" lvl="0" marL="1828800" rtl="0" algn="just">
              <a:lnSpc>
                <a:spcPct val="115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ϵ is the error term.</a:t>
            </a:r>
            <a:endParaRPr sz="2600">
              <a:solidFill>
                <a:srgbClr val="00008B"/>
              </a:solidFill>
              <a:latin typeface="Times New Roman"/>
              <a:ea typeface="Times New Roman"/>
              <a:cs typeface="Times New Roman"/>
              <a:sym typeface="Times New Roman"/>
            </a:endParaRPr>
          </a:p>
        </p:txBody>
      </p:sp>
      <p:sp>
        <p:nvSpPr>
          <p:cNvPr id="158" name="Google Shape;158;p22"/>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FF"/>
                </a:solidFill>
              </a:rPr>
              <a:t>Linear vs. Multiple Linear Regression</a:t>
            </a:r>
            <a:endParaRPr sz="4000">
              <a:solidFill>
                <a:srgbClr val="FFFFFF"/>
              </a:solidFill>
            </a:endParaRPr>
          </a:p>
        </p:txBody>
      </p:sp>
      <p:sp>
        <p:nvSpPr>
          <p:cNvPr id="164" name="Google Shape;164;p23"/>
          <p:cNvSpPr txBox="1"/>
          <p:nvPr/>
        </p:nvSpPr>
        <p:spPr>
          <a:xfrm>
            <a:off x="279450" y="957000"/>
            <a:ext cx="11633100" cy="19347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US" sz="2600">
                <a:solidFill>
                  <a:srgbClr val="00008B"/>
                </a:solidFill>
                <a:latin typeface="Times New Roman"/>
                <a:ea typeface="Times New Roman"/>
                <a:cs typeface="Times New Roman"/>
                <a:sym typeface="Times New Roman"/>
              </a:rPr>
              <a:t>Linear Regression and Multiple Linear Regression are both statistical techniques used to predict the value of a dependent variable based on the values of independent variable(s), but they differ in the number of independent variables used.</a:t>
            </a:r>
            <a:endParaRPr sz="2600">
              <a:solidFill>
                <a:srgbClr val="00008B"/>
              </a:solidFill>
              <a:latin typeface="Times New Roman"/>
              <a:ea typeface="Times New Roman"/>
              <a:cs typeface="Times New Roman"/>
              <a:sym typeface="Times New Roman"/>
            </a:endParaRPr>
          </a:p>
        </p:txBody>
      </p:sp>
      <p:pic>
        <p:nvPicPr>
          <p:cNvPr id="165" name="Google Shape;165;p23"/>
          <p:cNvPicPr preferRelativeResize="0"/>
          <p:nvPr/>
        </p:nvPicPr>
        <p:blipFill>
          <a:blip r:embed="rId3">
            <a:alphaModFix/>
          </a:blip>
          <a:stretch>
            <a:fillRect/>
          </a:stretch>
        </p:blipFill>
        <p:spPr>
          <a:xfrm>
            <a:off x="2363963" y="2720125"/>
            <a:ext cx="7464075" cy="3327550"/>
          </a:xfrm>
          <a:prstGeom prst="rect">
            <a:avLst/>
          </a:prstGeom>
          <a:noFill/>
          <a:ln>
            <a:noFill/>
          </a:ln>
        </p:spPr>
      </p:pic>
      <p:sp>
        <p:nvSpPr>
          <p:cNvPr id="166" name="Google Shape;166;p23"/>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FF"/>
                </a:solidFill>
              </a:rPr>
              <a:t>Linear vs. Multiple Linear Regression</a:t>
            </a:r>
            <a:endParaRPr sz="4000">
              <a:solidFill>
                <a:srgbClr val="FFFFFF"/>
              </a:solidFill>
            </a:endParaRPr>
          </a:p>
        </p:txBody>
      </p:sp>
      <p:sp>
        <p:nvSpPr>
          <p:cNvPr id="172" name="Google Shape;172;p24"/>
          <p:cNvSpPr txBox="1"/>
          <p:nvPr/>
        </p:nvSpPr>
        <p:spPr>
          <a:xfrm>
            <a:off x="365575" y="1042300"/>
            <a:ext cx="11547000" cy="4920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US" sz="2400">
                <a:solidFill>
                  <a:srgbClr val="00008B"/>
                </a:solidFill>
                <a:latin typeface="Times New Roman"/>
                <a:ea typeface="Times New Roman"/>
                <a:cs typeface="Times New Roman"/>
                <a:sym typeface="Times New Roman"/>
              </a:rPr>
              <a:t>Regression techniques are statistical methods used to predict the value of a dependent variable based on one or more independent variables. In the context of house price prediction:</a:t>
            </a:r>
            <a:endParaRPr sz="2400">
              <a:solidFill>
                <a:srgbClr val="00008B"/>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00008B"/>
              </a:buClr>
              <a:buSzPts val="2400"/>
              <a:buFont typeface="Times New Roman"/>
              <a:buChar char="●"/>
            </a:pPr>
            <a:r>
              <a:rPr b="1" lang="en-US" sz="2400">
                <a:solidFill>
                  <a:srgbClr val="00008B"/>
                </a:solidFill>
                <a:latin typeface="Times New Roman"/>
                <a:ea typeface="Times New Roman"/>
                <a:cs typeface="Times New Roman"/>
                <a:sym typeface="Times New Roman"/>
              </a:rPr>
              <a:t>Linear Regression:</a:t>
            </a:r>
            <a:r>
              <a:rPr lang="en-US" sz="2400">
                <a:solidFill>
                  <a:srgbClr val="00008B"/>
                </a:solidFill>
                <a:latin typeface="Times New Roman"/>
                <a:ea typeface="Times New Roman"/>
                <a:cs typeface="Times New Roman"/>
                <a:sym typeface="Times New Roman"/>
              </a:rPr>
              <a:t> A method that predicts house prices based solely on the "Size" of the house. It establishes a relationship between the house price and its size.</a:t>
            </a:r>
            <a:endParaRPr sz="2400">
              <a:solidFill>
                <a:srgbClr val="00008B"/>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00008B"/>
              </a:buClr>
              <a:buSzPts val="2400"/>
              <a:buFont typeface="Times New Roman"/>
              <a:buChar char="●"/>
            </a:pPr>
            <a:r>
              <a:rPr b="1" lang="en-US" sz="2400">
                <a:solidFill>
                  <a:srgbClr val="00008B"/>
                </a:solidFill>
                <a:latin typeface="Times New Roman"/>
                <a:ea typeface="Times New Roman"/>
                <a:cs typeface="Times New Roman"/>
                <a:sym typeface="Times New Roman"/>
              </a:rPr>
              <a:t>Multiple Linear Regression: </a:t>
            </a:r>
            <a:r>
              <a:rPr lang="en-US" sz="2400">
                <a:solidFill>
                  <a:srgbClr val="00008B"/>
                </a:solidFill>
                <a:latin typeface="Times New Roman"/>
                <a:ea typeface="Times New Roman"/>
                <a:cs typeface="Times New Roman"/>
                <a:sym typeface="Times New Roman"/>
              </a:rPr>
              <a:t>An advanced technique that considers multiple factors, such as the "Size" and the "Number of Bedrooms", to predict house prices. It provides a more comprehensive model by incorporating multiple features of the house.</a:t>
            </a:r>
            <a:endParaRPr sz="2400">
              <a:solidFill>
                <a:srgbClr val="00008B"/>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400">
              <a:solidFill>
                <a:srgbClr val="00008B"/>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400">
                <a:solidFill>
                  <a:srgbClr val="00008B"/>
                </a:solidFill>
                <a:latin typeface="Times New Roman"/>
                <a:ea typeface="Times New Roman"/>
                <a:cs typeface="Times New Roman"/>
                <a:sym typeface="Times New Roman"/>
              </a:rPr>
              <a:t>Both techniques aim to offer accurate predictions, but the choice between them depends on the available data and the complexity of the relationship being studied.</a:t>
            </a:r>
            <a:endParaRPr sz="2400">
              <a:solidFill>
                <a:srgbClr val="00008B"/>
              </a:solidFill>
              <a:latin typeface="Times New Roman"/>
              <a:ea typeface="Times New Roman"/>
              <a:cs typeface="Times New Roman"/>
              <a:sym typeface="Times New Roman"/>
            </a:endParaRPr>
          </a:p>
        </p:txBody>
      </p:sp>
      <p:sp>
        <p:nvSpPr>
          <p:cNvPr id="173" name="Google Shape;173;p24"/>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400">
                <a:solidFill>
                  <a:schemeClr val="lt1"/>
                </a:solidFill>
              </a:rPr>
              <a:t>Example - House Price Prediction with Multiple Regression</a:t>
            </a:r>
            <a:endParaRPr sz="3400">
              <a:solidFill>
                <a:schemeClr val="lt1"/>
              </a:solidFill>
            </a:endParaRPr>
          </a:p>
        </p:txBody>
      </p:sp>
      <p:sp>
        <p:nvSpPr>
          <p:cNvPr id="179" name="Google Shape;179;p25"/>
          <p:cNvSpPr txBox="1"/>
          <p:nvPr/>
        </p:nvSpPr>
        <p:spPr>
          <a:xfrm>
            <a:off x="279450" y="4957688"/>
            <a:ext cx="11633100" cy="1153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3000">
                <a:solidFill>
                  <a:srgbClr val="00008B"/>
                </a:solidFill>
                <a:latin typeface="Times New Roman"/>
                <a:ea typeface="Times New Roman"/>
                <a:cs typeface="Times New Roman"/>
                <a:sym typeface="Times New Roman"/>
              </a:rPr>
              <a:t>Price=β0+β1​(Size)+β2​(Bedrooms)+ϵ</a:t>
            </a:r>
            <a:endParaRPr b="1" sz="3000">
              <a:solidFill>
                <a:srgbClr val="00008B"/>
              </a:solidFill>
              <a:latin typeface="Times New Roman"/>
              <a:ea typeface="Times New Roman"/>
              <a:cs typeface="Times New Roman"/>
              <a:sym typeface="Times New Roman"/>
            </a:endParaRPr>
          </a:p>
        </p:txBody>
      </p:sp>
      <p:pic>
        <p:nvPicPr>
          <p:cNvPr id="180" name="Google Shape;180;p25"/>
          <p:cNvPicPr preferRelativeResize="0"/>
          <p:nvPr/>
        </p:nvPicPr>
        <p:blipFill>
          <a:blip r:embed="rId3">
            <a:alphaModFix/>
          </a:blip>
          <a:stretch>
            <a:fillRect/>
          </a:stretch>
        </p:blipFill>
        <p:spPr>
          <a:xfrm>
            <a:off x="279450" y="1023775"/>
            <a:ext cx="11633100" cy="4013178"/>
          </a:xfrm>
          <a:prstGeom prst="rect">
            <a:avLst/>
          </a:prstGeom>
          <a:noFill/>
          <a:ln>
            <a:noFill/>
          </a:ln>
        </p:spPr>
      </p:pic>
      <p:sp>
        <p:nvSpPr>
          <p:cNvPr id="181" name="Google Shape;181;p25"/>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6" title="3D Visualization of Linear Regression with multiple independent variables">
            <a:hlinkClick r:id="rId3"/>
          </p:cNvPr>
          <p:cNvPicPr preferRelativeResize="0"/>
          <p:nvPr/>
        </p:nvPicPr>
        <p:blipFill>
          <a:blip r:embed="rId4">
            <a:alphaModFix/>
          </a:blip>
          <a:stretch>
            <a:fillRect/>
          </a:stretch>
        </p:blipFill>
        <p:spPr>
          <a:xfrm>
            <a:off x="1346124" y="130900"/>
            <a:ext cx="9337850" cy="5252550"/>
          </a:xfrm>
          <a:prstGeom prst="rect">
            <a:avLst/>
          </a:prstGeom>
          <a:noFill/>
          <a:ln>
            <a:noFill/>
          </a:ln>
        </p:spPr>
      </p:pic>
      <p:sp>
        <p:nvSpPr>
          <p:cNvPr id="187" name="Google Shape;187;p26"/>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
        <p:nvSpPr>
          <p:cNvPr id="188" name="Google Shape;188;p26"/>
          <p:cNvSpPr txBox="1"/>
          <p:nvPr/>
        </p:nvSpPr>
        <p:spPr>
          <a:xfrm>
            <a:off x="891300" y="5383450"/>
            <a:ext cx="10409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rgbClr val="00008B"/>
                </a:solidFill>
                <a:latin typeface="Times New Roman"/>
                <a:ea typeface="Times New Roman"/>
                <a:cs typeface="Times New Roman"/>
                <a:sym typeface="Times New Roman"/>
              </a:rPr>
              <a:t>Source:</a:t>
            </a:r>
            <a:r>
              <a:rPr lang="en-US" sz="2000">
                <a:solidFill>
                  <a:srgbClr val="00008B"/>
                </a:solidFill>
                <a:latin typeface="Times New Roman"/>
                <a:ea typeface="Times New Roman"/>
                <a:cs typeface="Times New Roman"/>
                <a:sym typeface="Times New Roman"/>
              </a:rPr>
              <a:t> “3D Visualization of Linear Regression with multiple independent variables,” www.youtube.com. https://youtu.be/6xnn5Mm4-tE</a:t>
            </a:r>
            <a:endParaRPr sz="2000">
              <a:solidFill>
                <a:srgbClr val="00008B"/>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How well Regression Model Fits Data?</a:t>
            </a:r>
            <a:endParaRPr sz="4000">
              <a:solidFill>
                <a:schemeClr val="lt1"/>
              </a:solidFill>
            </a:endParaRPr>
          </a:p>
        </p:txBody>
      </p:sp>
      <p:sp>
        <p:nvSpPr>
          <p:cNvPr id="194" name="Google Shape;194;p27"/>
          <p:cNvSpPr txBox="1"/>
          <p:nvPr/>
        </p:nvSpPr>
        <p:spPr>
          <a:xfrm>
            <a:off x="322500" y="956825"/>
            <a:ext cx="11547000" cy="5048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US" sz="3000">
                <a:solidFill>
                  <a:srgbClr val="00008B"/>
                </a:solidFill>
                <a:latin typeface="Times New Roman"/>
                <a:ea typeface="Times New Roman"/>
                <a:cs typeface="Times New Roman"/>
                <a:sym typeface="Times New Roman"/>
              </a:rPr>
              <a:t>R-squared</a:t>
            </a:r>
            <a:r>
              <a:rPr lang="en-US" sz="3000">
                <a:solidFill>
                  <a:srgbClr val="00008B"/>
                </a:solidFill>
                <a:latin typeface="Times New Roman"/>
                <a:ea typeface="Times New Roman"/>
                <a:cs typeface="Times New Roman"/>
                <a:sym typeface="Times New Roman"/>
              </a:rPr>
              <a:t> measures overall model goodness of fit.</a:t>
            </a:r>
            <a:endParaRPr sz="3000">
              <a:solidFill>
                <a:srgbClr val="00008B"/>
              </a:solidFill>
              <a:latin typeface="Times New Roman"/>
              <a:ea typeface="Times New Roman"/>
              <a:cs typeface="Times New Roman"/>
              <a:sym typeface="Times New Roman"/>
            </a:endParaRPr>
          </a:p>
          <a:p>
            <a:pPr indent="-419100" lvl="0" marL="914400" rtl="0" algn="just">
              <a:lnSpc>
                <a:spcPct val="115000"/>
              </a:lnSpc>
              <a:spcBef>
                <a:spcPts val="0"/>
              </a:spcBef>
              <a:spcAft>
                <a:spcPts val="0"/>
              </a:spcAft>
              <a:buClr>
                <a:srgbClr val="00008B"/>
              </a:buClr>
              <a:buSzPts val="3000"/>
              <a:buFont typeface="Times New Roman"/>
              <a:buChar char="-"/>
            </a:pPr>
            <a:r>
              <a:rPr lang="en-US" sz="3000">
                <a:solidFill>
                  <a:srgbClr val="00008B"/>
                </a:solidFill>
                <a:latin typeface="Times New Roman"/>
                <a:ea typeface="Times New Roman"/>
                <a:cs typeface="Times New Roman"/>
                <a:sym typeface="Times New Roman"/>
              </a:rPr>
              <a:t>Evaluates how well the model explains dependent variable variation.</a:t>
            </a:r>
            <a:endParaRPr sz="3000">
              <a:solidFill>
                <a:srgbClr val="00008B"/>
              </a:solidFill>
              <a:latin typeface="Times New Roman"/>
              <a:ea typeface="Times New Roman"/>
              <a:cs typeface="Times New Roman"/>
              <a:sym typeface="Times New Roman"/>
            </a:endParaRPr>
          </a:p>
          <a:p>
            <a:pPr indent="-419100" lvl="0" marL="914400" rtl="0" algn="just">
              <a:lnSpc>
                <a:spcPct val="115000"/>
              </a:lnSpc>
              <a:spcBef>
                <a:spcPts val="0"/>
              </a:spcBef>
              <a:spcAft>
                <a:spcPts val="0"/>
              </a:spcAft>
              <a:buClr>
                <a:srgbClr val="00008B"/>
              </a:buClr>
              <a:buSzPts val="3000"/>
              <a:buFont typeface="Times New Roman"/>
              <a:buChar char="-"/>
            </a:pPr>
            <a:r>
              <a:rPr lang="en-US" sz="3000">
                <a:solidFill>
                  <a:srgbClr val="00008B"/>
                </a:solidFill>
                <a:latin typeface="Times New Roman"/>
                <a:ea typeface="Times New Roman"/>
                <a:cs typeface="Times New Roman"/>
                <a:sym typeface="Times New Roman"/>
              </a:rPr>
              <a:t>Higher R² indicates better overall fit (0 to 1).</a:t>
            </a:r>
            <a:endParaRPr sz="3000">
              <a:solidFill>
                <a:srgbClr val="00008B"/>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3000">
              <a:solidFill>
                <a:srgbClr val="00008B"/>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3000">
                <a:solidFill>
                  <a:srgbClr val="00008B"/>
                </a:solidFill>
                <a:latin typeface="Times New Roman"/>
                <a:ea typeface="Times New Roman"/>
                <a:cs typeface="Times New Roman"/>
                <a:sym typeface="Times New Roman"/>
              </a:rPr>
              <a:t>p-values</a:t>
            </a:r>
            <a:r>
              <a:rPr lang="en-US" sz="3000">
                <a:solidFill>
                  <a:srgbClr val="00008B"/>
                </a:solidFill>
                <a:latin typeface="Times New Roman"/>
                <a:ea typeface="Times New Roman"/>
                <a:cs typeface="Times New Roman"/>
                <a:sym typeface="Times New Roman"/>
              </a:rPr>
              <a:t> assess individual variable significance.</a:t>
            </a:r>
            <a:endParaRPr sz="3000">
              <a:solidFill>
                <a:srgbClr val="00008B"/>
              </a:solidFill>
              <a:latin typeface="Times New Roman"/>
              <a:ea typeface="Times New Roman"/>
              <a:cs typeface="Times New Roman"/>
              <a:sym typeface="Times New Roman"/>
            </a:endParaRPr>
          </a:p>
          <a:p>
            <a:pPr indent="-419100" lvl="0" marL="914400" rtl="0" algn="just">
              <a:lnSpc>
                <a:spcPct val="115000"/>
              </a:lnSpc>
              <a:spcBef>
                <a:spcPts val="0"/>
              </a:spcBef>
              <a:spcAft>
                <a:spcPts val="0"/>
              </a:spcAft>
              <a:buClr>
                <a:srgbClr val="00008B"/>
              </a:buClr>
              <a:buSzPts val="3000"/>
              <a:buFont typeface="Times New Roman"/>
              <a:buChar char="-"/>
            </a:pPr>
            <a:r>
              <a:rPr lang="en-US" sz="3000">
                <a:solidFill>
                  <a:srgbClr val="00008B"/>
                </a:solidFill>
                <a:latin typeface="Times New Roman"/>
                <a:ea typeface="Times New Roman"/>
                <a:cs typeface="Times New Roman"/>
                <a:sym typeface="Times New Roman"/>
              </a:rPr>
              <a:t>Determines if each variable contributes significantly to the model.</a:t>
            </a:r>
            <a:endParaRPr sz="3000">
              <a:solidFill>
                <a:srgbClr val="00008B"/>
              </a:solidFill>
              <a:latin typeface="Times New Roman"/>
              <a:ea typeface="Times New Roman"/>
              <a:cs typeface="Times New Roman"/>
              <a:sym typeface="Times New Roman"/>
            </a:endParaRPr>
          </a:p>
          <a:p>
            <a:pPr indent="-419100" lvl="0" marL="914400" rtl="0" algn="just">
              <a:lnSpc>
                <a:spcPct val="115000"/>
              </a:lnSpc>
              <a:spcBef>
                <a:spcPts val="0"/>
              </a:spcBef>
              <a:spcAft>
                <a:spcPts val="0"/>
              </a:spcAft>
              <a:buClr>
                <a:srgbClr val="00008B"/>
              </a:buClr>
              <a:buSzPts val="3000"/>
              <a:buFont typeface="Times New Roman"/>
              <a:buChar char="-"/>
            </a:pPr>
            <a:r>
              <a:rPr lang="en-US" sz="3000">
                <a:solidFill>
                  <a:srgbClr val="00008B"/>
                </a:solidFill>
                <a:latin typeface="Times New Roman"/>
                <a:ea typeface="Times New Roman"/>
                <a:cs typeface="Times New Roman"/>
                <a:sym typeface="Times New Roman"/>
              </a:rPr>
              <a:t>Low p-values (&lt;0.05) imply significance.</a:t>
            </a:r>
            <a:endParaRPr sz="3100">
              <a:solidFill>
                <a:srgbClr val="00008B"/>
              </a:solidFill>
              <a:latin typeface="Times New Roman"/>
              <a:ea typeface="Times New Roman"/>
              <a:cs typeface="Times New Roman"/>
              <a:sym typeface="Times New Roman"/>
            </a:endParaRPr>
          </a:p>
        </p:txBody>
      </p:sp>
      <p:sp>
        <p:nvSpPr>
          <p:cNvPr id="195" name="Google Shape;195;p27"/>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R-squared (R²)</a:t>
            </a:r>
            <a:endParaRPr sz="4000">
              <a:solidFill>
                <a:schemeClr val="lt1"/>
              </a:solidFill>
            </a:endParaRPr>
          </a:p>
        </p:txBody>
      </p:sp>
      <p:sp>
        <p:nvSpPr>
          <p:cNvPr id="201" name="Google Shape;201;p28"/>
          <p:cNvSpPr txBox="1"/>
          <p:nvPr/>
        </p:nvSpPr>
        <p:spPr>
          <a:xfrm>
            <a:off x="322500" y="1111350"/>
            <a:ext cx="5764800" cy="3462300"/>
          </a:xfrm>
          <a:prstGeom prst="rect">
            <a:avLst/>
          </a:prstGeom>
          <a:noFill/>
          <a:ln>
            <a:noFill/>
          </a:ln>
        </p:spPr>
        <p:txBody>
          <a:bodyPr anchorCtr="0" anchor="ctr" bIns="91425" lIns="91425" spcFirstLastPara="1" rIns="91425" wrap="square" tIns="91425">
            <a:noAutofit/>
          </a:bodyPr>
          <a:lstStyle/>
          <a:p>
            <a:pPr indent="-387350" lvl="0" marL="457200" rtl="0" algn="just">
              <a:lnSpc>
                <a:spcPct val="115000"/>
              </a:lnSpc>
              <a:spcBef>
                <a:spcPts val="0"/>
              </a:spcBef>
              <a:spcAft>
                <a:spcPts val="0"/>
              </a:spcAft>
              <a:buClr>
                <a:srgbClr val="00008B"/>
              </a:buClr>
              <a:buSzPts val="2500"/>
              <a:buFont typeface="Times New Roman"/>
              <a:buChar char="●"/>
            </a:pPr>
            <a:r>
              <a:rPr lang="en-US" sz="2500">
                <a:solidFill>
                  <a:srgbClr val="00008B"/>
                </a:solidFill>
                <a:latin typeface="Times New Roman"/>
                <a:ea typeface="Times New Roman"/>
                <a:cs typeface="Times New Roman"/>
                <a:sym typeface="Times New Roman"/>
              </a:rPr>
              <a:t>R-squared (R²) measures how well a regression model fits data.</a:t>
            </a:r>
            <a:endParaRPr sz="2500">
              <a:solidFill>
                <a:srgbClr val="00008B"/>
              </a:solidFill>
              <a:latin typeface="Times New Roman"/>
              <a:ea typeface="Times New Roman"/>
              <a:cs typeface="Times New Roman"/>
              <a:sym typeface="Times New Roman"/>
            </a:endParaRPr>
          </a:p>
          <a:p>
            <a:pPr indent="-387350" lvl="0" marL="457200" rtl="0" algn="just">
              <a:lnSpc>
                <a:spcPct val="115000"/>
              </a:lnSpc>
              <a:spcBef>
                <a:spcPts val="0"/>
              </a:spcBef>
              <a:spcAft>
                <a:spcPts val="0"/>
              </a:spcAft>
              <a:buClr>
                <a:srgbClr val="00008B"/>
              </a:buClr>
              <a:buSzPts val="2500"/>
              <a:buFont typeface="Times New Roman"/>
              <a:buChar char="●"/>
            </a:pPr>
            <a:r>
              <a:rPr lang="en-US" sz="2500">
                <a:solidFill>
                  <a:srgbClr val="00008B"/>
                </a:solidFill>
                <a:latin typeface="Times New Roman"/>
                <a:ea typeface="Times New Roman"/>
                <a:cs typeface="Times New Roman"/>
                <a:sym typeface="Times New Roman"/>
              </a:rPr>
              <a:t>It ranges from 0 to 1, with 1 meaning a perfect fit.</a:t>
            </a:r>
            <a:endParaRPr sz="2500">
              <a:solidFill>
                <a:srgbClr val="00008B"/>
              </a:solidFill>
              <a:latin typeface="Times New Roman"/>
              <a:ea typeface="Times New Roman"/>
              <a:cs typeface="Times New Roman"/>
              <a:sym typeface="Times New Roman"/>
            </a:endParaRPr>
          </a:p>
          <a:p>
            <a:pPr indent="-387350" lvl="0" marL="457200" rtl="0" algn="just">
              <a:lnSpc>
                <a:spcPct val="115000"/>
              </a:lnSpc>
              <a:spcBef>
                <a:spcPts val="0"/>
              </a:spcBef>
              <a:spcAft>
                <a:spcPts val="0"/>
              </a:spcAft>
              <a:buClr>
                <a:srgbClr val="00008B"/>
              </a:buClr>
              <a:buSzPts val="2500"/>
              <a:buFont typeface="Times New Roman"/>
              <a:buChar char="●"/>
            </a:pPr>
            <a:r>
              <a:rPr lang="en-US" sz="2500">
                <a:solidFill>
                  <a:srgbClr val="00008B"/>
                </a:solidFill>
                <a:latin typeface="Times New Roman"/>
                <a:ea typeface="Times New Roman"/>
                <a:cs typeface="Times New Roman"/>
                <a:sym typeface="Times New Roman"/>
              </a:rPr>
              <a:t>Higher R² values indicate better model fit.</a:t>
            </a:r>
            <a:endParaRPr sz="2500">
              <a:solidFill>
                <a:srgbClr val="00008B"/>
              </a:solidFill>
              <a:latin typeface="Times New Roman"/>
              <a:ea typeface="Times New Roman"/>
              <a:cs typeface="Times New Roman"/>
              <a:sym typeface="Times New Roman"/>
            </a:endParaRPr>
          </a:p>
          <a:p>
            <a:pPr indent="-387350" lvl="0" marL="457200" rtl="0" algn="just">
              <a:lnSpc>
                <a:spcPct val="115000"/>
              </a:lnSpc>
              <a:spcBef>
                <a:spcPts val="0"/>
              </a:spcBef>
              <a:spcAft>
                <a:spcPts val="0"/>
              </a:spcAft>
              <a:buClr>
                <a:srgbClr val="00008B"/>
              </a:buClr>
              <a:buSzPts val="2500"/>
              <a:buFont typeface="Times New Roman"/>
              <a:buChar char="●"/>
            </a:pPr>
            <a:r>
              <a:rPr lang="en-US" sz="2500">
                <a:solidFill>
                  <a:srgbClr val="00008B"/>
                </a:solidFill>
                <a:latin typeface="Times New Roman"/>
                <a:ea typeface="Times New Roman"/>
                <a:cs typeface="Times New Roman"/>
                <a:sym typeface="Times New Roman"/>
              </a:rPr>
              <a:t>R² doesn't explain variable significance.</a:t>
            </a:r>
            <a:endParaRPr sz="2500">
              <a:solidFill>
                <a:srgbClr val="00008B"/>
              </a:solidFill>
              <a:latin typeface="Times New Roman"/>
              <a:ea typeface="Times New Roman"/>
              <a:cs typeface="Times New Roman"/>
              <a:sym typeface="Times New Roman"/>
            </a:endParaRPr>
          </a:p>
        </p:txBody>
      </p:sp>
      <p:pic>
        <p:nvPicPr>
          <p:cNvPr id="202" name="Google Shape;202;p28"/>
          <p:cNvPicPr preferRelativeResize="0"/>
          <p:nvPr/>
        </p:nvPicPr>
        <p:blipFill rotWithShape="1">
          <a:blip r:embed="rId3">
            <a:alphaModFix/>
          </a:blip>
          <a:srcRect b="14208" l="0" r="0" t="3757"/>
          <a:stretch/>
        </p:blipFill>
        <p:spPr>
          <a:xfrm>
            <a:off x="6267000" y="1190550"/>
            <a:ext cx="5602500" cy="3063975"/>
          </a:xfrm>
          <a:prstGeom prst="rect">
            <a:avLst/>
          </a:prstGeom>
          <a:noFill/>
          <a:ln>
            <a:noFill/>
          </a:ln>
        </p:spPr>
      </p:pic>
      <p:sp>
        <p:nvSpPr>
          <p:cNvPr id="203" name="Google Shape;203;p28"/>
          <p:cNvSpPr txBox="1"/>
          <p:nvPr/>
        </p:nvSpPr>
        <p:spPr>
          <a:xfrm>
            <a:off x="322500" y="4573725"/>
            <a:ext cx="11547000" cy="14886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rgbClr val="00008B"/>
              </a:buClr>
              <a:buSzPts val="2400"/>
              <a:buFont typeface="Times New Roman"/>
              <a:buChar char="●"/>
            </a:pPr>
            <a:r>
              <a:rPr b="1" lang="en-US" sz="2400">
                <a:solidFill>
                  <a:srgbClr val="00008B"/>
                </a:solidFill>
                <a:latin typeface="Times New Roman"/>
                <a:ea typeface="Times New Roman"/>
                <a:cs typeface="Times New Roman"/>
                <a:sym typeface="Times New Roman"/>
              </a:rPr>
              <a:t>Note:</a:t>
            </a:r>
            <a:endParaRPr b="1" sz="2400">
              <a:solidFill>
                <a:srgbClr val="00008B"/>
              </a:solidFill>
              <a:latin typeface="Times New Roman"/>
              <a:ea typeface="Times New Roman"/>
              <a:cs typeface="Times New Roman"/>
              <a:sym typeface="Times New Roman"/>
            </a:endParaRPr>
          </a:p>
          <a:p>
            <a:pPr indent="0" lvl="0" marL="1371600" rtl="0" algn="just">
              <a:lnSpc>
                <a:spcPct val="138000"/>
              </a:lnSpc>
              <a:spcBef>
                <a:spcPts val="0"/>
              </a:spcBef>
              <a:spcAft>
                <a:spcPts val="0"/>
              </a:spcAft>
              <a:buNone/>
            </a:pPr>
            <a:r>
              <a:rPr lang="en-US" sz="2400">
                <a:solidFill>
                  <a:srgbClr val="00008B"/>
                </a:solidFill>
                <a:latin typeface="Times New Roman"/>
                <a:ea typeface="Times New Roman"/>
                <a:cs typeface="Times New Roman"/>
                <a:sym typeface="Times New Roman"/>
              </a:rPr>
              <a:t>A high R² does not necessarily mean a good model; it could be overfitting. Always consider other model evaluation metrics.</a:t>
            </a:r>
            <a:endParaRPr sz="2400">
              <a:solidFill>
                <a:srgbClr val="00008B"/>
              </a:solidFill>
              <a:latin typeface="Times New Roman"/>
              <a:ea typeface="Times New Roman"/>
              <a:cs typeface="Times New Roman"/>
              <a:sym typeface="Times New Roman"/>
            </a:endParaRPr>
          </a:p>
        </p:txBody>
      </p:sp>
      <p:sp>
        <p:nvSpPr>
          <p:cNvPr id="204" name="Google Shape;204;p28"/>
          <p:cNvSpPr txBox="1"/>
          <p:nvPr/>
        </p:nvSpPr>
        <p:spPr>
          <a:xfrm>
            <a:off x="6267000" y="4295325"/>
            <a:ext cx="5602500" cy="697500"/>
          </a:xfrm>
          <a:prstGeom prst="rect">
            <a:avLst/>
          </a:prstGeom>
          <a:noFill/>
          <a:ln>
            <a:noFill/>
          </a:ln>
        </p:spPr>
        <p:txBody>
          <a:bodyPr anchorCtr="0" anchor="t" bIns="91425" lIns="91425" spcFirstLastPara="1" rIns="91425" wrap="square" tIns="91425">
            <a:spAutoFit/>
          </a:bodyPr>
          <a:lstStyle/>
          <a:p>
            <a:pPr indent="0" lvl="0" marL="0" rtl="0" algn="ctr">
              <a:lnSpc>
                <a:spcPct val="138000"/>
              </a:lnSpc>
              <a:spcBef>
                <a:spcPts val="0"/>
              </a:spcBef>
              <a:spcAft>
                <a:spcPts val="0"/>
              </a:spcAft>
              <a:buNone/>
            </a:pPr>
            <a:r>
              <a:rPr b="1" lang="en-US">
                <a:solidFill>
                  <a:srgbClr val="00008B"/>
                </a:solidFill>
                <a:latin typeface="Times New Roman"/>
                <a:ea typeface="Times New Roman"/>
                <a:cs typeface="Times New Roman"/>
                <a:sym typeface="Times New Roman"/>
              </a:rPr>
              <a:t>Source:</a:t>
            </a:r>
            <a:r>
              <a:rPr lang="en-US">
                <a:solidFill>
                  <a:srgbClr val="00008B"/>
                </a:solidFill>
                <a:latin typeface="Times New Roman"/>
                <a:ea typeface="Times New Roman"/>
                <a:cs typeface="Times New Roman"/>
                <a:sym typeface="Times New Roman"/>
              </a:rPr>
              <a:t> J. Fernando, “R-Squared Definition,” Investopedia, Apr. 08, 2023. https://www.investopedia.com/terms/r/r-squared.asp</a:t>
            </a:r>
            <a:endParaRPr>
              <a:solidFill>
                <a:srgbClr val="00008B"/>
              </a:solidFill>
              <a:latin typeface="Times New Roman"/>
              <a:ea typeface="Times New Roman"/>
              <a:cs typeface="Times New Roman"/>
              <a:sym typeface="Times New Roman"/>
            </a:endParaRPr>
          </a:p>
        </p:txBody>
      </p:sp>
      <p:sp>
        <p:nvSpPr>
          <p:cNvPr id="205" name="Google Shape;205;p28"/>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Understanding R-squared (R²)</a:t>
            </a:r>
            <a:endParaRPr sz="4000">
              <a:solidFill>
                <a:schemeClr val="lt1"/>
              </a:solidFill>
            </a:endParaRPr>
          </a:p>
        </p:txBody>
      </p:sp>
      <p:sp>
        <p:nvSpPr>
          <p:cNvPr id="211" name="Google Shape;211;p29"/>
          <p:cNvSpPr txBox="1"/>
          <p:nvPr/>
        </p:nvSpPr>
        <p:spPr>
          <a:xfrm>
            <a:off x="322500" y="956825"/>
            <a:ext cx="5691300" cy="720900"/>
          </a:xfrm>
          <a:prstGeom prst="rect">
            <a:avLst/>
          </a:prstGeom>
          <a:noFill/>
          <a:ln>
            <a:noFill/>
          </a:ln>
        </p:spPr>
        <p:txBody>
          <a:bodyPr anchorCtr="0" anchor="ctr" bIns="91425" lIns="91425" spcFirstLastPara="1" rIns="91425" wrap="square" tIns="91425">
            <a:noAutofit/>
          </a:bodyPr>
          <a:lstStyle/>
          <a:p>
            <a:pPr indent="-393700" lvl="0" marL="457200" rtl="0" algn="just">
              <a:lnSpc>
                <a:spcPct val="115000"/>
              </a:lnSpc>
              <a:spcBef>
                <a:spcPts val="0"/>
              </a:spcBef>
              <a:spcAft>
                <a:spcPts val="0"/>
              </a:spcAft>
              <a:buClr>
                <a:srgbClr val="00008B"/>
              </a:buClr>
              <a:buSzPts val="2600"/>
              <a:buFont typeface="Times New Roman"/>
              <a:buChar char="●"/>
            </a:pPr>
            <a:r>
              <a:rPr b="1" lang="en-US" sz="2600">
                <a:solidFill>
                  <a:srgbClr val="00008B"/>
                </a:solidFill>
                <a:latin typeface="Times New Roman"/>
                <a:ea typeface="Times New Roman"/>
                <a:cs typeface="Times New Roman"/>
                <a:sym typeface="Times New Roman"/>
              </a:rPr>
              <a:t>Equation: </a:t>
            </a:r>
            <a:endParaRPr sz="2600">
              <a:solidFill>
                <a:srgbClr val="00008B"/>
              </a:solidFill>
              <a:latin typeface="Times New Roman"/>
              <a:ea typeface="Times New Roman"/>
              <a:cs typeface="Times New Roman"/>
              <a:sym typeface="Times New Roman"/>
            </a:endParaRPr>
          </a:p>
        </p:txBody>
      </p:sp>
      <p:pic>
        <p:nvPicPr>
          <p:cNvPr id="212" name="Google Shape;212;p29"/>
          <p:cNvPicPr preferRelativeResize="0"/>
          <p:nvPr/>
        </p:nvPicPr>
        <p:blipFill>
          <a:blip r:embed="rId3">
            <a:alphaModFix/>
          </a:blip>
          <a:stretch>
            <a:fillRect/>
          </a:stretch>
        </p:blipFill>
        <p:spPr>
          <a:xfrm>
            <a:off x="3410064" y="980000"/>
            <a:ext cx="5371876" cy="3414200"/>
          </a:xfrm>
          <a:prstGeom prst="rect">
            <a:avLst/>
          </a:prstGeom>
          <a:noFill/>
          <a:ln>
            <a:noFill/>
          </a:ln>
        </p:spPr>
      </p:pic>
      <p:sp>
        <p:nvSpPr>
          <p:cNvPr id="213" name="Google Shape;213;p29"/>
          <p:cNvSpPr txBox="1"/>
          <p:nvPr/>
        </p:nvSpPr>
        <p:spPr>
          <a:xfrm>
            <a:off x="279463" y="4303820"/>
            <a:ext cx="11633100" cy="1828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400">
                <a:solidFill>
                  <a:srgbClr val="00008B"/>
                </a:solidFill>
                <a:latin typeface="Times New Roman"/>
                <a:ea typeface="Times New Roman"/>
                <a:cs typeface="Times New Roman"/>
                <a:sym typeface="Times New Roman"/>
              </a:rPr>
              <a:t>Where,</a:t>
            </a:r>
            <a:endParaRPr sz="2400">
              <a:solidFill>
                <a:srgbClr val="00008B"/>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00008B"/>
              </a:buClr>
              <a:buSzPts val="2400"/>
              <a:buFont typeface="Times New Roman"/>
              <a:buChar char="●"/>
            </a:pPr>
            <a:r>
              <a:rPr b="1" lang="en-US" sz="2400">
                <a:solidFill>
                  <a:srgbClr val="00008B"/>
                </a:solidFill>
                <a:latin typeface="Times New Roman"/>
                <a:ea typeface="Times New Roman"/>
                <a:cs typeface="Times New Roman"/>
                <a:sym typeface="Times New Roman"/>
              </a:rPr>
              <a:t>Explained Variation: </a:t>
            </a:r>
            <a:r>
              <a:rPr lang="en-US" sz="2400">
                <a:solidFill>
                  <a:srgbClr val="00008B"/>
                </a:solidFill>
                <a:latin typeface="Times New Roman"/>
                <a:ea typeface="Times New Roman"/>
                <a:cs typeface="Times New Roman"/>
                <a:sym typeface="Times New Roman"/>
              </a:rPr>
              <a:t>The variation in the dependent variable explained by the regression model.</a:t>
            </a:r>
            <a:endParaRPr sz="2400">
              <a:solidFill>
                <a:srgbClr val="00008B"/>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00008B"/>
              </a:buClr>
              <a:buSzPts val="2400"/>
              <a:buFont typeface="Times New Roman"/>
              <a:buChar char="●"/>
            </a:pPr>
            <a:r>
              <a:rPr b="1" lang="en-US" sz="2400">
                <a:solidFill>
                  <a:srgbClr val="00008B"/>
                </a:solidFill>
                <a:latin typeface="Times New Roman"/>
                <a:ea typeface="Times New Roman"/>
                <a:cs typeface="Times New Roman"/>
                <a:sym typeface="Times New Roman"/>
              </a:rPr>
              <a:t>Total Variation: </a:t>
            </a:r>
            <a:r>
              <a:rPr lang="en-US" sz="2400">
                <a:solidFill>
                  <a:srgbClr val="00008B"/>
                </a:solidFill>
                <a:latin typeface="Times New Roman"/>
                <a:ea typeface="Times New Roman"/>
                <a:cs typeface="Times New Roman"/>
                <a:sym typeface="Times New Roman"/>
              </a:rPr>
              <a:t>The overall variability present in the dependent variable.</a:t>
            </a:r>
            <a:endParaRPr sz="2400">
              <a:solidFill>
                <a:srgbClr val="00008B"/>
              </a:solidFill>
              <a:latin typeface="Times New Roman"/>
              <a:ea typeface="Times New Roman"/>
              <a:cs typeface="Times New Roman"/>
              <a:sym typeface="Times New Roman"/>
            </a:endParaRPr>
          </a:p>
        </p:txBody>
      </p:sp>
      <p:sp>
        <p:nvSpPr>
          <p:cNvPr id="214" name="Google Shape;214;p29"/>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Understanding R-squared (R²)</a:t>
            </a:r>
            <a:endParaRPr sz="4000">
              <a:solidFill>
                <a:schemeClr val="lt1"/>
              </a:solidFill>
            </a:endParaRPr>
          </a:p>
        </p:txBody>
      </p:sp>
      <p:sp>
        <p:nvSpPr>
          <p:cNvPr id="220" name="Google Shape;220;p30"/>
          <p:cNvSpPr txBox="1"/>
          <p:nvPr/>
        </p:nvSpPr>
        <p:spPr>
          <a:xfrm>
            <a:off x="300900" y="2767063"/>
            <a:ext cx="11590200" cy="3321900"/>
          </a:xfrm>
          <a:prstGeom prst="rect">
            <a:avLst/>
          </a:prstGeom>
          <a:noFill/>
          <a:ln>
            <a:noFill/>
          </a:ln>
        </p:spPr>
        <p:txBody>
          <a:bodyPr anchorCtr="0" anchor="ctr" bIns="91425" lIns="91425" spcFirstLastPara="1" rIns="91425" wrap="square" tIns="91425">
            <a:noAutofit/>
          </a:bodyPr>
          <a:lstStyle/>
          <a:p>
            <a:pPr indent="-368300" lvl="0" marL="457200" rtl="0" algn="just">
              <a:lnSpc>
                <a:spcPct val="115000"/>
              </a:lnSpc>
              <a:spcBef>
                <a:spcPts val="0"/>
              </a:spcBef>
              <a:spcAft>
                <a:spcPts val="0"/>
              </a:spcAft>
              <a:buClr>
                <a:srgbClr val="00008B"/>
              </a:buClr>
              <a:buSzPts val="2200"/>
              <a:buFont typeface="Times New Roman"/>
              <a:buChar char="●"/>
            </a:pPr>
            <a:r>
              <a:rPr b="1" lang="en-US" sz="2200">
                <a:solidFill>
                  <a:srgbClr val="00008B"/>
                </a:solidFill>
                <a:latin typeface="Times New Roman"/>
                <a:ea typeface="Times New Roman"/>
                <a:cs typeface="Times New Roman"/>
                <a:sym typeface="Times New Roman"/>
              </a:rPr>
              <a:t>Explained Variation: (SSexplained): </a:t>
            </a:r>
            <a:r>
              <a:rPr lang="en-US" sz="2200">
                <a:solidFill>
                  <a:srgbClr val="00008B"/>
                </a:solidFill>
                <a:latin typeface="Times New Roman"/>
                <a:ea typeface="Times New Roman"/>
                <a:cs typeface="Times New Roman"/>
                <a:sym typeface="Times New Roman"/>
              </a:rPr>
              <a:t>Represents the portion of the total variation in the dependent variable that is captured by the regression model. It quantifies the variability attributed to the relationship with the independent variable(s).</a:t>
            </a:r>
            <a:endParaRPr sz="2200">
              <a:solidFill>
                <a:srgbClr val="00008B"/>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00008B"/>
              </a:buClr>
              <a:buSzPts val="2200"/>
              <a:buFont typeface="Times New Roman"/>
              <a:buChar char="●"/>
            </a:pPr>
            <a:r>
              <a:rPr b="1" lang="en-US" sz="2200">
                <a:solidFill>
                  <a:srgbClr val="00008B"/>
                </a:solidFill>
                <a:latin typeface="Times New Roman"/>
                <a:ea typeface="Times New Roman"/>
                <a:cs typeface="Times New Roman"/>
                <a:sym typeface="Times New Roman"/>
              </a:rPr>
              <a:t>Unexplained Variation (SSresidual):</a:t>
            </a:r>
            <a:r>
              <a:rPr lang="en-US" sz="2200">
                <a:solidFill>
                  <a:srgbClr val="00008B"/>
                </a:solidFill>
                <a:latin typeface="Times New Roman"/>
                <a:ea typeface="Times New Roman"/>
                <a:cs typeface="Times New Roman"/>
                <a:sym typeface="Times New Roman"/>
              </a:rPr>
              <a:t> The portion of the total variation that the model fails to explain. It's the difference between the observed values and the predicted values from the model.</a:t>
            </a:r>
            <a:endParaRPr sz="2200">
              <a:solidFill>
                <a:srgbClr val="00008B"/>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rgbClr val="00008B"/>
              </a:buClr>
              <a:buSzPts val="2200"/>
              <a:buFont typeface="Times New Roman"/>
              <a:buChar char="●"/>
            </a:pPr>
            <a:r>
              <a:rPr b="1" lang="en-US" sz="2200">
                <a:solidFill>
                  <a:srgbClr val="00008B"/>
                </a:solidFill>
                <a:latin typeface="Times New Roman"/>
                <a:ea typeface="Times New Roman"/>
                <a:cs typeface="Times New Roman"/>
                <a:sym typeface="Times New Roman"/>
              </a:rPr>
              <a:t>Total Variation (SStotal):</a:t>
            </a:r>
            <a:r>
              <a:rPr lang="en-US" sz="2200">
                <a:solidFill>
                  <a:srgbClr val="00008B"/>
                </a:solidFill>
                <a:latin typeface="Times New Roman"/>
                <a:ea typeface="Times New Roman"/>
                <a:cs typeface="Times New Roman"/>
                <a:sym typeface="Times New Roman"/>
              </a:rPr>
              <a:t> The overall variability in the dependent variable without considering the effect of the independent variable(s). It's the sum of the Explained and Unexplained Variations.</a:t>
            </a:r>
            <a:endParaRPr sz="2200">
              <a:solidFill>
                <a:srgbClr val="00008B"/>
              </a:solidFill>
              <a:latin typeface="Times New Roman"/>
              <a:ea typeface="Times New Roman"/>
              <a:cs typeface="Times New Roman"/>
              <a:sym typeface="Times New Roman"/>
            </a:endParaRPr>
          </a:p>
        </p:txBody>
      </p:sp>
      <p:pic>
        <p:nvPicPr>
          <p:cNvPr id="221" name="Google Shape;221;p30"/>
          <p:cNvPicPr preferRelativeResize="0"/>
          <p:nvPr/>
        </p:nvPicPr>
        <p:blipFill>
          <a:blip r:embed="rId3">
            <a:alphaModFix/>
          </a:blip>
          <a:stretch>
            <a:fillRect/>
          </a:stretch>
        </p:blipFill>
        <p:spPr>
          <a:xfrm>
            <a:off x="1653750" y="871350"/>
            <a:ext cx="8884495" cy="1895725"/>
          </a:xfrm>
          <a:prstGeom prst="rect">
            <a:avLst/>
          </a:prstGeom>
          <a:noFill/>
          <a:ln>
            <a:noFill/>
          </a:ln>
        </p:spPr>
      </p:pic>
      <p:sp>
        <p:nvSpPr>
          <p:cNvPr id="222" name="Google Shape;222;p30"/>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Understanding p-values</a:t>
            </a:r>
            <a:endParaRPr sz="4000">
              <a:solidFill>
                <a:schemeClr val="lt1"/>
              </a:solidFill>
            </a:endParaRPr>
          </a:p>
        </p:txBody>
      </p:sp>
      <p:sp>
        <p:nvSpPr>
          <p:cNvPr id="228" name="Google Shape;228;p31"/>
          <p:cNvSpPr txBox="1"/>
          <p:nvPr/>
        </p:nvSpPr>
        <p:spPr>
          <a:xfrm>
            <a:off x="322500" y="956825"/>
            <a:ext cx="6134700" cy="4536300"/>
          </a:xfrm>
          <a:prstGeom prst="rect">
            <a:avLst/>
          </a:prstGeom>
          <a:noFill/>
          <a:ln>
            <a:noFill/>
          </a:ln>
        </p:spPr>
        <p:txBody>
          <a:bodyPr anchorCtr="0" anchor="ctr" bIns="91425" lIns="91425" spcFirstLastPara="1" rIns="91425" wrap="square" tIns="91425">
            <a:noAutofit/>
          </a:bodyPr>
          <a:lstStyle/>
          <a:p>
            <a:pPr indent="-393700" lvl="0" marL="457200" rtl="0" algn="just">
              <a:lnSpc>
                <a:spcPct val="115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P-values test variable significance in a regression model.</a:t>
            </a:r>
            <a:endParaRPr sz="2600">
              <a:solidFill>
                <a:srgbClr val="00008B"/>
              </a:solidFill>
              <a:latin typeface="Times New Roman"/>
              <a:ea typeface="Times New Roman"/>
              <a:cs typeface="Times New Roman"/>
              <a:sym typeface="Times New Roman"/>
            </a:endParaRPr>
          </a:p>
          <a:p>
            <a:pPr indent="-393700" lvl="0" marL="457200" rtl="0" algn="just">
              <a:lnSpc>
                <a:spcPct val="115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Low p-values (&lt;0.05) mean significance.</a:t>
            </a:r>
            <a:endParaRPr sz="2600">
              <a:solidFill>
                <a:srgbClr val="00008B"/>
              </a:solidFill>
              <a:latin typeface="Times New Roman"/>
              <a:ea typeface="Times New Roman"/>
              <a:cs typeface="Times New Roman"/>
              <a:sym typeface="Times New Roman"/>
            </a:endParaRPr>
          </a:p>
          <a:p>
            <a:pPr indent="-393700" lvl="0" marL="457200" rtl="0" algn="just">
              <a:lnSpc>
                <a:spcPct val="115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High p-values suggest insignificance.</a:t>
            </a:r>
            <a:endParaRPr sz="2600">
              <a:solidFill>
                <a:srgbClr val="00008B"/>
              </a:solidFill>
              <a:latin typeface="Times New Roman"/>
              <a:ea typeface="Times New Roman"/>
              <a:cs typeface="Times New Roman"/>
              <a:sym typeface="Times New Roman"/>
            </a:endParaRPr>
          </a:p>
          <a:p>
            <a:pPr indent="-393700" lvl="0" marL="457200" rtl="0" algn="just">
              <a:lnSpc>
                <a:spcPct val="115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Use p-values to decide variable inclusion.</a:t>
            </a:r>
            <a:endParaRPr sz="2600">
              <a:solidFill>
                <a:srgbClr val="00008B"/>
              </a:solidFill>
              <a:latin typeface="Times New Roman"/>
              <a:ea typeface="Times New Roman"/>
              <a:cs typeface="Times New Roman"/>
              <a:sym typeface="Times New Roman"/>
            </a:endParaRPr>
          </a:p>
        </p:txBody>
      </p:sp>
      <p:pic>
        <p:nvPicPr>
          <p:cNvPr id="229" name="Google Shape;229;p31"/>
          <p:cNvPicPr preferRelativeResize="0"/>
          <p:nvPr/>
        </p:nvPicPr>
        <p:blipFill rotWithShape="1">
          <a:blip r:embed="rId3">
            <a:alphaModFix/>
          </a:blip>
          <a:srcRect b="8759" l="0" r="0" t="7495"/>
          <a:stretch/>
        </p:blipFill>
        <p:spPr>
          <a:xfrm>
            <a:off x="6515574" y="1922438"/>
            <a:ext cx="5396976" cy="3013132"/>
          </a:xfrm>
          <a:prstGeom prst="rect">
            <a:avLst/>
          </a:prstGeom>
          <a:noFill/>
          <a:ln>
            <a:noFill/>
          </a:ln>
        </p:spPr>
      </p:pic>
      <p:sp>
        <p:nvSpPr>
          <p:cNvPr id="230" name="Google Shape;230;p31"/>
          <p:cNvSpPr txBox="1"/>
          <p:nvPr/>
        </p:nvSpPr>
        <p:spPr>
          <a:xfrm>
            <a:off x="6412813" y="4995275"/>
            <a:ext cx="5602500" cy="697500"/>
          </a:xfrm>
          <a:prstGeom prst="rect">
            <a:avLst/>
          </a:prstGeom>
          <a:noFill/>
          <a:ln>
            <a:noFill/>
          </a:ln>
        </p:spPr>
        <p:txBody>
          <a:bodyPr anchorCtr="0" anchor="t" bIns="91425" lIns="91425" spcFirstLastPara="1" rIns="91425" wrap="square" tIns="91425">
            <a:spAutoFit/>
          </a:bodyPr>
          <a:lstStyle/>
          <a:p>
            <a:pPr indent="0" lvl="0" marL="0" rtl="0" algn="ctr">
              <a:lnSpc>
                <a:spcPct val="138000"/>
              </a:lnSpc>
              <a:spcBef>
                <a:spcPts val="0"/>
              </a:spcBef>
              <a:spcAft>
                <a:spcPts val="0"/>
              </a:spcAft>
              <a:buNone/>
            </a:pPr>
            <a:r>
              <a:rPr b="1" lang="en-US">
                <a:solidFill>
                  <a:srgbClr val="00008B"/>
                </a:solidFill>
                <a:latin typeface="Times New Roman"/>
                <a:ea typeface="Times New Roman"/>
                <a:cs typeface="Times New Roman"/>
                <a:sym typeface="Times New Roman"/>
              </a:rPr>
              <a:t>Source:</a:t>
            </a:r>
            <a:r>
              <a:rPr lang="en-US">
                <a:solidFill>
                  <a:srgbClr val="00008B"/>
                </a:solidFill>
                <a:latin typeface="Times New Roman"/>
                <a:ea typeface="Times New Roman"/>
                <a:cs typeface="Times New Roman"/>
                <a:sym typeface="Times New Roman"/>
              </a:rPr>
              <a:t> </a:t>
            </a:r>
            <a:r>
              <a:rPr lang="en-US">
                <a:solidFill>
                  <a:srgbClr val="00008B"/>
                </a:solidFill>
                <a:latin typeface="Times New Roman"/>
                <a:ea typeface="Times New Roman"/>
                <a:cs typeface="Times New Roman"/>
                <a:sym typeface="Times New Roman"/>
              </a:rPr>
              <a:t>B. Beers, “What P-Value Tells Us,” Investopedia, May 18, 2022. https://www.investopedia.com/terms/p/p-value.asp‌</a:t>
            </a:r>
            <a:endParaRPr>
              <a:solidFill>
                <a:srgbClr val="00008B"/>
              </a:solidFill>
              <a:latin typeface="Times New Roman"/>
              <a:ea typeface="Times New Roman"/>
              <a:cs typeface="Times New Roman"/>
              <a:sym typeface="Times New Roman"/>
            </a:endParaRPr>
          </a:p>
        </p:txBody>
      </p:sp>
      <p:sp>
        <p:nvSpPr>
          <p:cNvPr id="231" name="Google Shape;231;p31"/>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2" type="sldNum"/>
          </p:nvPr>
        </p:nvSpPr>
        <p:spPr>
          <a:xfrm>
            <a:off x="152400" y="6260825"/>
            <a:ext cx="333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pic>
        <p:nvPicPr>
          <p:cNvPr id="94" name="Google Shape;94;p14"/>
          <p:cNvPicPr preferRelativeResize="0"/>
          <p:nvPr/>
        </p:nvPicPr>
        <p:blipFill>
          <a:blip r:embed="rId3">
            <a:alphaModFix/>
          </a:blip>
          <a:stretch>
            <a:fillRect/>
          </a:stretch>
        </p:blipFill>
        <p:spPr>
          <a:xfrm>
            <a:off x="152400" y="152400"/>
            <a:ext cx="10883634" cy="60515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Understanding p-values</a:t>
            </a:r>
            <a:endParaRPr sz="4000">
              <a:solidFill>
                <a:schemeClr val="lt1"/>
              </a:solidFill>
            </a:endParaRPr>
          </a:p>
        </p:txBody>
      </p:sp>
      <p:sp>
        <p:nvSpPr>
          <p:cNvPr id="237" name="Google Shape;237;p32"/>
          <p:cNvSpPr txBox="1"/>
          <p:nvPr/>
        </p:nvSpPr>
        <p:spPr>
          <a:xfrm>
            <a:off x="279450" y="940500"/>
            <a:ext cx="8523300" cy="4977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2500">
                <a:solidFill>
                  <a:srgbClr val="00008B"/>
                </a:solidFill>
                <a:latin typeface="Times New Roman"/>
                <a:ea typeface="Times New Roman"/>
                <a:cs typeface="Times New Roman"/>
                <a:sym typeface="Times New Roman"/>
              </a:rPr>
              <a:t>The P-value is a measure used in hypothesis testing to determine the significance of results. It's compared against a predetermined threshold, often denoted as α (commonly set at 0.05).</a:t>
            </a:r>
            <a:endParaRPr sz="2500">
              <a:solidFill>
                <a:srgbClr val="00008B"/>
              </a:solidFill>
              <a:latin typeface="Times New Roman"/>
              <a:ea typeface="Times New Roman"/>
              <a:cs typeface="Times New Roman"/>
              <a:sym typeface="Times New Roman"/>
            </a:endParaRPr>
          </a:p>
          <a:p>
            <a:pPr indent="-387350" lvl="0" marL="457200" rtl="0" algn="just">
              <a:lnSpc>
                <a:spcPct val="115000"/>
              </a:lnSpc>
              <a:spcBef>
                <a:spcPts val="0"/>
              </a:spcBef>
              <a:spcAft>
                <a:spcPts val="0"/>
              </a:spcAft>
              <a:buClr>
                <a:srgbClr val="00008B"/>
              </a:buClr>
              <a:buSzPts val="2500"/>
              <a:buFont typeface="Times New Roman"/>
              <a:buChar char="●"/>
            </a:pPr>
            <a:r>
              <a:rPr lang="en-US" sz="2500">
                <a:solidFill>
                  <a:srgbClr val="00008B"/>
                </a:solidFill>
                <a:latin typeface="Times New Roman"/>
                <a:ea typeface="Times New Roman"/>
                <a:cs typeface="Times New Roman"/>
                <a:sym typeface="Times New Roman"/>
              </a:rPr>
              <a:t>If the P-value is less than α, the result is considered statistically significant, and the null hypothesis is rejected.</a:t>
            </a:r>
            <a:endParaRPr sz="2500">
              <a:solidFill>
                <a:srgbClr val="00008B"/>
              </a:solidFill>
              <a:latin typeface="Times New Roman"/>
              <a:ea typeface="Times New Roman"/>
              <a:cs typeface="Times New Roman"/>
              <a:sym typeface="Times New Roman"/>
            </a:endParaRPr>
          </a:p>
          <a:p>
            <a:pPr indent="-387350" lvl="0" marL="457200" rtl="0" algn="just">
              <a:lnSpc>
                <a:spcPct val="115000"/>
              </a:lnSpc>
              <a:spcBef>
                <a:spcPts val="0"/>
              </a:spcBef>
              <a:spcAft>
                <a:spcPts val="0"/>
              </a:spcAft>
              <a:buClr>
                <a:srgbClr val="00008B"/>
              </a:buClr>
              <a:buSzPts val="2500"/>
              <a:buFont typeface="Times New Roman"/>
              <a:buChar char="●"/>
            </a:pPr>
            <a:r>
              <a:rPr lang="en-US" sz="2500">
                <a:solidFill>
                  <a:srgbClr val="00008B"/>
                </a:solidFill>
                <a:latin typeface="Times New Roman"/>
                <a:ea typeface="Times New Roman"/>
                <a:cs typeface="Times New Roman"/>
                <a:sym typeface="Times New Roman"/>
              </a:rPr>
              <a:t>If the P-value is greater than or equal to α, there's insufficient evidence to reject the null hypothesis.</a:t>
            </a:r>
            <a:endParaRPr sz="2500">
              <a:solidFill>
                <a:srgbClr val="00008B"/>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500">
                <a:solidFill>
                  <a:srgbClr val="00008B"/>
                </a:solidFill>
                <a:latin typeface="Times New Roman"/>
                <a:ea typeface="Times New Roman"/>
                <a:cs typeface="Times New Roman"/>
                <a:sym typeface="Times New Roman"/>
              </a:rPr>
              <a:t>The P-value tells us if the observed data is consistent with the null hypothesis or if it's rare under the assumption that the null hypothesis is true.</a:t>
            </a:r>
            <a:endParaRPr sz="2500">
              <a:solidFill>
                <a:srgbClr val="00008B"/>
              </a:solidFill>
              <a:latin typeface="Times New Roman"/>
              <a:ea typeface="Times New Roman"/>
              <a:cs typeface="Times New Roman"/>
              <a:sym typeface="Times New Roman"/>
            </a:endParaRPr>
          </a:p>
        </p:txBody>
      </p:sp>
      <p:pic>
        <p:nvPicPr>
          <p:cNvPr id="238" name="Google Shape;238;p32"/>
          <p:cNvPicPr preferRelativeResize="0"/>
          <p:nvPr/>
        </p:nvPicPr>
        <p:blipFill>
          <a:blip r:embed="rId3">
            <a:alphaModFix/>
          </a:blip>
          <a:stretch>
            <a:fillRect/>
          </a:stretch>
        </p:blipFill>
        <p:spPr>
          <a:xfrm>
            <a:off x="8902300" y="1663900"/>
            <a:ext cx="2953375" cy="3530195"/>
          </a:xfrm>
          <a:prstGeom prst="rect">
            <a:avLst/>
          </a:prstGeom>
          <a:noFill/>
          <a:ln>
            <a:noFill/>
          </a:ln>
        </p:spPr>
      </p:pic>
      <p:sp>
        <p:nvSpPr>
          <p:cNvPr id="239" name="Google Shape;239;p32"/>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Assumptions of Multiple Linear Regression</a:t>
            </a:r>
            <a:endParaRPr sz="4000">
              <a:solidFill>
                <a:schemeClr val="lt1"/>
              </a:solidFill>
            </a:endParaRPr>
          </a:p>
        </p:txBody>
      </p:sp>
      <p:sp>
        <p:nvSpPr>
          <p:cNvPr id="245" name="Google Shape;245;p33"/>
          <p:cNvSpPr txBox="1"/>
          <p:nvPr/>
        </p:nvSpPr>
        <p:spPr>
          <a:xfrm>
            <a:off x="279450" y="931042"/>
            <a:ext cx="11633100" cy="4995900"/>
          </a:xfrm>
          <a:prstGeom prst="rect">
            <a:avLst/>
          </a:prstGeom>
          <a:noFill/>
          <a:ln>
            <a:noFill/>
          </a:ln>
        </p:spPr>
        <p:txBody>
          <a:bodyPr anchorCtr="0" anchor="ctr" bIns="91425" lIns="91425" spcFirstLastPara="1" rIns="91425" wrap="square" tIns="91425">
            <a:noAutofit/>
          </a:bodyPr>
          <a:lstStyle/>
          <a:p>
            <a:pPr indent="-419100" lvl="0" marL="457200" rtl="0" algn="l">
              <a:lnSpc>
                <a:spcPct val="150000"/>
              </a:lnSpc>
              <a:spcBef>
                <a:spcPts val="0"/>
              </a:spcBef>
              <a:spcAft>
                <a:spcPts val="0"/>
              </a:spcAft>
              <a:buClr>
                <a:srgbClr val="00008B"/>
              </a:buClr>
              <a:buSzPts val="3000"/>
              <a:buFont typeface="Times New Roman"/>
              <a:buChar char="●"/>
            </a:pPr>
            <a:r>
              <a:rPr lang="en-US" sz="3000">
                <a:solidFill>
                  <a:srgbClr val="00008B"/>
                </a:solidFill>
                <a:latin typeface="Times New Roman"/>
                <a:ea typeface="Times New Roman"/>
                <a:cs typeface="Times New Roman"/>
                <a:sym typeface="Times New Roman"/>
              </a:rPr>
              <a:t>A linear relationship between the dependent and independent variables.</a:t>
            </a:r>
            <a:endParaRPr sz="3000">
              <a:solidFill>
                <a:srgbClr val="00008B"/>
              </a:solidFill>
              <a:latin typeface="Times New Roman"/>
              <a:ea typeface="Times New Roman"/>
              <a:cs typeface="Times New Roman"/>
              <a:sym typeface="Times New Roman"/>
            </a:endParaRPr>
          </a:p>
          <a:p>
            <a:pPr indent="-419100" lvl="0" marL="457200" rtl="0" algn="l">
              <a:lnSpc>
                <a:spcPct val="150000"/>
              </a:lnSpc>
              <a:spcBef>
                <a:spcPts val="0"/>
              </a:spcBef>
              <a:spcAft>
                <a:spcPts val="0"/>
              </a:spcAft>
              <a:buClr>
                <a:srgbClr val="00008B"/>
              </a:buClr>
              <a:buSzPts val="3000"/>
              <a:buFont typeface="Times New Roman"/>
              <a:buChar char="●"/>
            </a:pPr>
            <a:r>
              <a:rPr lang="en-US" sz="3000">
                <a:solidFill>
                  <a:srgbClr val="00008B"/>
                </a:solidFill>
                <a:latin typeface="Times New Roman"/>
                <a:ea typeface="Times New Roman"/>
                <a:cs typeface="Times New Roman"/>
                <a:sym typeface="Times New Roman"/>
              </a:rPr>
              <a:t>The independent variables are not highly correlated with each other.</a:t>
            </a:r>
            <a:endParaRPr sz="3000">
              <a:solidFill>
                <a:srgbClr val="00008B"/>
              </a:solidFill>
              <a:latin typeface="Times New Roman"/>
              <a:ea typeface="Times New Roman"/>
              <a:cs typeface="Times New Roman"/>
              <a:sym typeface="Times New Roman"/>
            </a:endParaRPr>
          </a:p>
          <a:p>
            <a:pPr indent="-419100" lvl="0" marL="457200" rtl="0" algn="l">
              <a:lnSpc>
                <a:spcPct val="150000"/>
              </a:lnSpc>
              <a:spcBef>
                <a:spcPts val="0"/>
              </a:spcBef>
              <a:spcAft>
                <a:spcPts val="0"/>
              </a:spcAft>
              <a:buClr>
                <a:srgbClr val="00008B"/>
              </a:buClr>
              <a:buSzPts val="3000"/>
              <a:buFont typeface="Times New Roman"/>
              <a:buChar char="●"/>
            </a:pPr>
            <a:r>
              <a:rPr lang="en-US" sz="3000">
                <a:solidFill>
                  <a:srgbClr val="00008B"/>
                </a:solidFill>
                <a:latin typeface="Times New Roman"/>
                <a:ea typeface="Times New Roman"/>
                <a:cs typeface="Times New Roman"/>
                <a:sym typeface="Times New Roman"/>
              </a:rPr>
              <a:t>The variance of the residuals is constant (i.e., differences between predicted and actual values).</a:t>
            </a:r>
            <a:endParaRPr sz="3000">
              <a:solidFill>
                <a:srgbClr val="00008B"/>
              </a:solidFill>
              <a:latin typeface="Times New Roman"/>
              <a:ea typeface="Times New Roman"/>
              <a:cs typeface="Times New Roman"/>
              <a:sym typeface="Times New Roman"/>
            </a:endParaRPr>
          </a:p>
          <a:p>
            <a:pPr indent="-419100" lvl="0" marL="457200" rtl="0" algn="l">
              <a:lnSpc>
                <a:spcPct val="150000"/>
              </a:lnSpc>
              <a:spcBef>
                <a:spcPts val="0"/>
              </a:spcBef>
              <a:spcAft>
                <a:spcPts val="0"/>
              </a:spcAft>
              <a:buClr>
                <a:srgbClr val="00008B"/>
              </a:buClr>
              <a:buSzPts val="3000"/>
              <a:buFont typeface="Times New Roman"/>
              <a:buChar char="●"/>
            </a:pPr>
            <a:r>
              <a:rPr lang="en-US" sz="3000">
                <a:solidFill>
                  <a:srgbClr val="00008B"/>
                </a:solidFill>
                <a:latin typeface="Times New Roman"/>
                <a:ea typeface="Times New Roman"/>
                <a:cs typeface="Times New Roman"/>
                <a:sym typeface="Times New Roman"/>
              </a:rPr>
              <a:t>Each data point shouldn't depend on others; they should be separate.</a:t>
            </a:r>
            <a:endParaRPr sz="3000">
              <a:solidFill>
                <a:srgbClr val="00008B"/>
              </a:solidFill>
              <a:latin typeface="Times New Roman"/>
              <a:ea typeface="Times New Roman"/>
              <a:cs typeface="Times New Roman"/>
              <a:sym typeface="Times New Roman"/>
            </a:endParaRPr>
          </a:p>
          <a:p>
            <a:pPr indent="-419100" lvl="0" marL="457200" rtl="0" algn="l">
              <a:lnSpc>
                <a:spcPct val="150000"/>
              </a:lnSpc>
              <a:spcBef>
                <a:spcPts val="0"/>
              </a:spcBef>
              <a:spcAft>
                <a:spcPts val="0"/>
              </a:spcAft>
              <a:buClr>
                <a:srgbClr val="00008B"/>
              </a:buClr>
              <a:buSzPts val="3000"/>
              <a:buFont typeface="Times New Roman"/>
              <a:buChar char="●"/>
            </a:pPr>
            <a:r>
              <a:rPr lang="en-US" sz="3000">
                <a:solidFill>
                  <a:srgbClr val="00008B"/>
                </a:solidFill>
                <a:latin typeface="Times New Roman"/>
                <a:ea typeface="Times New Roman"/>
                <a:cs typeface="Times New Roman"/>
                <a:sym typeface="Times New Roman"/>
              </a:rPr>
              <a:t>All variables should be normally distributed.</a:t>
            </a:r>
            <a:endParaRPr sz="3000">
              <a:solidFill>
                <a:srgbClr val="00008B"/>
              </a:solidFill>
              <a:latin typeface="Times New Roman"/>
              <a:ea typeface="Times New Roman"/>
              <a:cs typeface="Times New Roman"/>
              <a:sym typeface="Times New Roman"/>
            </a:endParaRPr>
          </a:p>
        </p:txBody>
      </p:sp>
      <p:sp>
        <p:nvSpPr>
          <p:cNvPr id="246" name="Google Shape;246;p33"/>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Benefits of Multiple Linear Regression</a:t>
            </a:r>
            <a:endParaRPr sz="4000">
              <a:solidFill>
                <a:schemeClr val="lt1"/>
              </a:solidFill>
            </a:endParaRPr>
          </a:p>
        </p:txBody>
      </p:sp>
      <p:sp>
        <p:nvSpPr>
          <p:cNvPr id="252" name="Google Shape;252;p34"/>
          <p:cNvSpPr txBox="1"/>
          <p:nvPr/>
        </p:nvSpPr>
        <p:spPr>
          <a:xfrm>
            <a:off x="279450" y="931042"/>
            <a:ext cx="11633100" cy="4995900"/>
          </a:xfrm>
          <a:prstGeom prst="rect">
            <a:avLst/>
          </a:prstGeom>
          <a:noFill/>
          <a:ln>
            <a:noFill/>
          </a:ln>
        </p:spPr>
        <p:txBody>
          <a:bodyPr anchorCtr="0" anchor="ctr" bIns="91425" lIns="91425" spcFirstLastPara="1" rIns="91425" wrap="square" tIns="91425">
            <a:noAutofit/>
          </a:bodyPr>
          <a:lstStyle/>
          <a:p>
            <a:pPr indent="-406400" lvl="0" marL="457200" rtl="0" algn="just">
              <a:lnSpc>
                <a:spcPct val="115000"/>
              </a:lnSpc>
              <a:spcBef>
                <a:spcPts val="0"/>
              </a:spcBef>
              <a:spcAft>
                <a:spcPts val="0"/>
              </a:spcAft>
              <a:buClr>
                <a:srgbClr val="00008B"/>
              </a:buClr>
              <a:buSzPts val="2800"/>
              <a:buFont typeface="Times New Roman"/>
              <a:buChar char="●"/>
            </a:pPr>
            <a:r>
              <a:rPr b="1" lang="en-US" sz="2800">
                <a:solidFill>
                  <a:srgbClr val="00008B"/>
                </a:solidFill>
                <a:latin typeface="Times New Roman"/>
                <a:ea typeface="Times New Roman"/>
                <a:cs typeface="Times New Roman"/>
                <a:sym typeface="Times New Roman"/>
              </a:rPr>
              <a:t>Predictive Power </a:t>
            </a:r>
            <a:endParaRPr b="1" sz="2800">
              <a:solidFill>
                <a:srgbClr val="00008B"/>
              </a:solidFill>
              <a:latin typeface="Times New Roman"/>
              <a:ea typeface="Times New Roman"/>
              <a:cs typeface="Times New Roman"/>
              <a:sym typeface="Times New Roman"/>
            </a:endParaRPr>
          </a:p>
          <a:p>
            <a:pPr indent="-406400" lvl="0" marL="914400" rtl="0" algn="just">
              <a:lnSpc>
                <a:spcPct val="115000"/>
              </a:lnSpc>
              <a:spcBef>
                <a:spcPts val="0"/>
              </a:spcBef>
              <a:spcAft>
                <a:spcPts val="0"/>
              </a:spcAft>
              <a:buClr>
                <a:srgbClr val="00008B"/>
              </a:buClr>
              <a:buSzPts val="2800"/>
              <a:buFont typeface="Times New Roman"/>
              <a:buChar char="-"/>
            </a:pPr>
            <a:r>
              <a:rPr lang="en-US" sz="2800">
                <a:solidFill>
                  <a:srgbClr val="00008B"/>
                </a:solidFill>
                <a:latin typeface="Times New Roman"/>
                <a:ea typeface="Times New Roman"/>
                <a:cs typeface="Times New Roman"/>
                <a:sym typeface="Times New Roman"/>
              </a:rPr>
              <a:t>Predict dependent variable based on multiple independent variables.</a:t>
            </a:r>
            <a:endParaRPr sz="2800">
              <a:solidFill>
                <a:srgbClr val="00008B"/>
              </a:solidFill>
              <a:latin typeface="Times New Roman"/>
              <a:ea typeface="Times New Roman"/>
              <a:cs typeface="Times New Roman"/>
              <a:sym typeface="Times New Roman"/>
            </a:endParaRPr>
          </a:p>
          <a:p>
            <a:pPr indent="-406400" lvl="0" marL="457200" rtl="0" algn="just">
              <a:lnSpc>
                <a:spcPct val="115000"/>
              </a:lnSpc>
              <a:spcBef>
                <a:spcPts val="0"/>
              </a:spcBef>
              <a:spcAft>
                <a:spcPts val="0"/>
              </a:spcAft>
              <a:buClr>
                <a:srgbClr val="00008B"/>
              </a:buClr>
              <a:buSzPts val="2800"/>
              <a:buFont typeface="Times New Roman"/>
              <a:buChar char="●"/>
            </a:pPr>
            <a:r>
              <a:rPr b="1" lang="en-US" sz="2800">
                <a:solidFill>
                  <a:srgbClr val="00008B"/>
                </a:solidFill>
                <a:latin typeface="Times New Roman"/>
                <a:ea typeface="Times New Roman"/>
                <a:cs typeface="Times New Roman"/>
                <a:sym typeface="Times New Roman"/>
              </a:rPr>
              <a:t>Quantifying Relationships </a:t>
            </a:r>
            <a:endParaRPr b="1" sz="2800">
              <a:solidFill>
                <a:srgbClr val="00008B"/>
              </a:solidFill>
              <a:latin typeface="Times New Roman"/>
              <a:ea typeface="Times New Roman"/>
              <a:cs typeface="Times New Roman"/>
              <a:sym typeface="Times New Roman"/>
            </a:endParaRPr>
          </a:p>
          <a:p>
            <a:pPr indent="-406400" lvl="0" marL="914400" rtl="0" algn="just">
              <a:lnSpc>
                <a:spcPct val="115000"/>
              </a:lnSpc>
              <a:spcBef>
                <a:spcPts val="0"/>
              </a:spcBef>
              <a:spcAft>
                <a:spcPts val="0"/>
              </a:spcAft>
              <a:buClr>
                <a:srgbClr val="00008B"/>
              </a:buClr>
              <a:buSzPts val="2800"/>
              <a:buFont typeface="Times New Roman"/>
              <a:buChar char="-"/>
            </a:pPr>
            <a:r>
              <a:rPr lang="en-US" sz="2800">
                <a:solidFill>
                  <a:srgbClr val="00008B"/>
                </a:solidFill>
                <a:latin typeface="Times New Roman"/>
                <a:ea typeface="Times New Roman"/>
                <a:cs typeface="Times New Roman"/>
                <a:sym typeface="Times New Roman"/>
              </a:rPr>
              <a:t>Measures strength and direction of relationships.</a:t>
            </a:r>
            <a:endParaRPr sz="2800">
              <a:solidFill>
                <a:srgbClr val="00008B"/>
              </a:solidFill>
              <a:latin typeface="Times New Roman"/>
              <a:ea typeface="Times New Roman"/>
              <a:cs typeface="Times New Roman"/>
              <a:sym typeface="Times New Roman"/>
            </a:endParaRPr>
          </a:p>
          <a:p>
            <a:pPr indent="-406400" lvl="0" marL="457200" rtl="0" algn="just">
              <a:lnSpc>
                <a:spcPct val="115000"/>
              </a:lnSpc>
              <a:spcBef>
                <a:spcPts val="0"/>
              </a:spcBef>
              <a:spcAft>
                <a:spcPts val="0"/>
              </a:spcAft>
              <a:buClr>
                <a:srgbClr val="00008B"/>
              </a:buClr>
              <a:buSzPts val="2800"/>
              <a:buFont typeface="Times New Roman"/>
              <a:buChar char="●"/>
            </a:pPr>
            <a:r>
              <a:rPr b="1" lang="en-US" sz="2800">
                <a:solidFill>
                  <a:srgbClr val="00008B"/>
                </a:solidFill>
                <a:latin typeface="Times New Roman"/>
                <a:ea typeface="Times New Roman"/>
                <a:cs typeface="Times New Roman"/>
                <a:sym typeface="Times New Roman"/>
              </a:rPr>
              <a:t>Control for Confounding Factors </a:t>
            </a:r>
            <a:endParaRPr b="1" sz="2800">
              <a:solidFill>
                <a:srgbClr val="00008B"/>
              </a:solidFill>
              <a:latin typeface="Times New Roman"/>
              <a:ea typeface="Times New Roman"/>
              <a:cs typeface="Times New Roman"/>
              <a:sym typeface="Times New Roman"/>
            </a:endParaRPr>
          </a:p>
          <a:p>
            <a:pPr indent="-406400" lvl="0" marL="914400" rtl="0" algn="just">
              <a:lnSpc>
                <a:spcPct val="115000"/>
              </a:lnSpc>
              <a:spcBef>
                <a:spcPts val="0"/>
              </a:spcBef>
              <a:spcAft>
                <a:spcPts val="0"/>
              </a:spcAft>
              <a:buClr>
                <a:srgbClr val="00008B"/>
              </a:buClr>
              <a:buSzPts val="2800"/>
              <a:buFont typeface="Times New Roman"/>
              <a:buChar char="-"/>
            </a:pPr>
            <a:r>
              <a:rPr lang="en-US" sz="2800">
                <a:solidFill>
                  <a:srgbClr val="00008B"/>
                </a:solidFill>
                <a:latin typeface="Times New Roman"/>
                <a:ea typeface="Times New Roman"/>
                <a:cs typeface="Times New Roman"/>
                <a:sym typeface="Times New Roman"/>
              </a:rPr>
              <a:t>Accounts for other influencing variables.</a:t>
            </a:r>
            <a:endParaRPr sz="2800">
              <a:solidFill>
                <a:srgbClr val="00008B"/>
              </a:solidFill>
              <a:latin typeface="Times New Roman"/>
              <a:ea typeface="Times New Roman"/>
              <a:cs typeface="Times New Roman"/>
              <a:sym typeface="Times New Roman"/>
            </a:endParaRPr>
          </a:p>
          <a:p>
            <a:pPr indent="-406400" lvl="0" marL="457200" rtl="0" algn="just">
              <a:lnSpc>
                <a:spcPct val="115000"/>
              </a:lnSpc>
              <a:spcBef>
                <a:spcPts val="0"/>
              </a:spcBef>
              <a:spcAft>
                <a:spcPts val="0"/>
              </a:spcAft>
              <a:buClr>
                <a:srgbClr val="00008B"/>
              </a:buClr>
              <a:buSzPts val="2800"/>
              <a:buFont typeface="Times New Roman"/>
              <a:buChar char="●"/>
            </a:pPr>
            <a:r>
              <a:rPr b="1" lang="en-US" sz="2800">
                <a:solidFill>
                  <a:srgbClr val="00008B"/>
                </a:solidFill>
                <a:latin typeface="Times New Roman"/>
                <a:ea typeface="Times New Roman"/>
                <a:cs typeface="Times New Roman"/>
                <a:sym typeface="Times New Roman"/>
              </a:rPr>
              <a:t>Model Interpretability </a:t>
            </a:r>
            <a:endParaRPr b="1" sz="2800">
              <a:solidFill>
                <a:srgbClr val="00008B"/>
              </a:solidFill>
              <a:latin typeface="Times New Roman"/>
              <a:ea typeface="Times New Roman"/>
              <a:cs typeface="Times New Roman"/>
              <a:sym typeface="Times New Roman"/>
            </a:endParaRPr>
          </a:p>
          <a:p>
            <a:pPr indent="-406400" lvl="0" marL="914400" rtl="0" algn="just">
              <a:lnSpc>
                <a:spcPct val="115000"/>
              </a:lnSpc>
              <a:spcBef>
                <a:spcPts val="0"/>
              </a:spcBef>
              <a:spcAft>
                <a:spcPts val="0"/>
              </a:spcAft>
              <a:buClr>
                <a:srgbClr val="00008B"/>
              </a:buClr>
              <a:buSzPts val="2800"/>
              <a:buFont typeface="Times New Roman"/>
              <a:buChar char="-"/>
            </a:pPr>
            <a:r>
              <a:rPr lang="en-US" sz="2800">
                <a:solidFill>
                  <a:srgbClr val="00008B"/>
                </a:solidFill>
                <a:latin typeface="Times New Roman"/>
                <a:ea typeface="Times New Roman"/>
                <a:cs typeface="Times New Roman"/>
                <a:sym typeface="Times New Roman"/>
              </a:rPr>
              <a:t>Coefficients offer insights into variable impact.</a:t>
            </a:r>
            <a:endParaRPr sz="2800">
              <a:solidFill>
                <a:srgbClr val="00008B"/>
              </a:solidFill>
              <a:latin typeface="Times New Roman"/>
              <a:ea typeface="Times New Roman"/>
              <a:cs typeface="Times New Roman"/>
              <a:sym typeface="Times New Roman"/>
            </a:endParaRPr>
          </a:p>
          <a:p>
            <a:pPr indent="-406400" lvl="0" marL="457200" rtl="0" algn="just">
              <a:lnSpc>
                <a:spcPct val="115000"/>
              </a:lnSpc>
              <a:spcBef>
                <a:spcPts val="0"/>
              </a:spcBef>
              <a:spcAft>
                <a:spcPts val="0"/>
              </a:spcAft>
              <a:buClr>
                <a:srgbClr val="00008B"/>
              </a:buClr>
              <a:buSzPts val="2800"/>
              <a:buFont typeface="Times New Roman"/>
              <a:buChar char="●"/>
            </a:pPr>
            <a:r>
              <a:rPr b="1" lang="en-US" sz="2800">
                <a:solidFill>
                  <a:srgbClr val="00008B"/>
                </a:solidFill>
                <a:latin typeface="Times New Roman"/>
                <a:ea typeface="Times New Roman"/>
                <a:cs typeface="Times New Roman"/>
                <a:sym typeface="Times New Roman"/>
              </a:rPr>
              <a:t>Assumption Testing </a:t>
            </a:r>
            <a:endParaRPr b="1" sz="2800">
              <a:solidFill>
                <a:srgbClr val="00008B"/>
              </a:solidFill>
              <a:latin typeface="Times New Roman"/>
              <a:ea typeface="Times New Roman"/>
              <a:cs typeface="Times New Roman"/>
              <a:sym typeface="Times New Roman"/>
            </a:endParaRPr>
          </a:p>
          <a:p>
            <a:pPr indent="-406400" lvl="0" marL="914400" rtl="0" algn="just">
              <a:lnSpc>
                <a:spcPct val="115000"/>
              </a:lnSpc>
              <a:spcBef>
                <a:spcPts val="0"/>
              </a:spcBef>
              <a:spcAft>
                <a:spcPts val="0"/>
              </a:spcAft>
              <a:buClr>
                <a:srgbClr val="00008B"/>
              </a:buClr>
              <a:buSzPts val="2800"/>
              <a:buFont typeface="Times New Roman"/>
              <a:buChar char="-"/>
            </a:pPr>
            <a:r>
              <a:rPr lang="en-US" sz="2800">
                <a:solidFill>
                  <a:srgbClr val="00008B"/>
                </a:solidFill>
                <a:latin typeface="Times New Roman"/>
                <a:ea typeface="Times New Roman"/>
                <a:cs typeface="Times New Roman"/>
                <a:sym typeface="Times New Roman"/>
              </a:rPr>
              <a:t>Provides diagnostic tools for model quality.</a:t>
            </a:r>
            <a:endParaRPr sz="2800">
              <a:solidFill>
                <a:srgbClr val="00008B"/>
              </a:solidFill>
              <a:latin typeface="Times New Roman"/>
              <a:ea typeface="Times New Roman"/>
              <a:cs typeface="Times New Roman"/>
              <a:sym typeface="Times New Roman"/>
            </a:endParaRPr>
          </a:p>
        </p:txBody>
      </p:sp>
      <p:sp>
        <p:nvSpPr>
          <p:cNvPr id="253" name="Google Shape;253;p34"/>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Limitations of Multiple Linear Regression</a:t>
            </a:r>
            <a:endParaRPr sz="4000">
              <a:solidFill>
                <a:schemeClr val="lt1"/>
              </a:solidFill>
            </a:endParaRPr>
          </a:p>
        </p:txBody>
      </p:sp>
      <p:sp>
        <p:nvSpPr>
          <p:cNvPr id="259" name="Google Shape;259;p35"/>
          <p:cNvSpPr txBox="1"/>
          <p:nvPr/>
        </p:nvSpPr>
        <p:spPr>
          <a:xfrm>
            <a:off x="279450" y="931050"/>
            <a:ext cx="11633100" cy="5128200"/>
          </a:xfrm>
          <a:prstGeom prst="rect">
            <a:avLst/>
          </a:prstGeom>
          <a:noFill/>
          <a:ln>
            <a:noFill/>
          </a:ln>
        </p:spPr>
        <p:txBody>
          <a:bodyPr anchorCtr="0" anchor="ctr" bIns="91425" lIns="91425" spcFirstLastPara="1" rIns="91425" wrap="square" tIns="91425">
            <a:noAutofit/>
          </a:bodyPr>
          <a:lstStyle/>
          <a:p>
            <a:pPr indent="-381000" lvl="0" marL="914400" rtl="0" algn="just">
              <a:lnSpc>
                <a:spcPct val="115000"/>
              </a:lnSpc>
              <a:spcBef>
                <a:spcPts val="0"/>
              </a:spcBef>
              <a:spcAft>
                <a:spcPts val="0"/>
              </a:spcAft>
              <a:buClr>
                <a:srgbClr val="00008B"/>
              </a:buClr>
              <a:buSzPts val="2400"/>
              <a:buFont typeface="Times New Roman"/>
              <a:buChar char="●"/>
            </a:pPr>
            <a:r>
              <a:rPr b="1" lang="en-US" sz="2400">
                <a:solidFill>
                  <a:srgbClr val="00008B"/>
                </a:solidFill>
                <a:latin typeface="Times New Roman"/>
                <a:ea typeface="Times New Roman"/>
                <a:cs typeface="Times New Roman"/>
                <a:sym typeface="Times New Roman"/>
              </a:rPr>
              <a:t>Linearity Assumption</a:t>
            </a:r>
            <a:endParaRPr b="1" sz="2400">
              <a:solidFill>
                <a:srgbClr val="00008B"/>
              </a:solidFill>
              <a:latin typeface="Times New Roman"/>
              <a:ea typeface="Times New Roman"/>
              <a:cs typeface="Times New Roman"/>
              <a:sym typeface="Times New Roman"/>
            </a:endParaRPr>
          </a:p>
          <a:p>
            <a:pPr indent="-381000" lvl="0" marL="1371600" rtl="0" algn="just">
              <a:lnSpc>
                <a:spcPct val="115000"/>
              </a:lnSpc>
              <a:spcBef>
                <a:spcPts val="0"/>
              </a:spcBef>
              <a:spcAft>
                <a:spcPts val="0"/>
              </a:spcAft>
              <a:buClr>
                <a:srgbClr val="00008B"/>
              </a:buClr>
              <a:buSzPts val="2400"/>
              <a:buFont typeface="Times New Roman"/>
              <a:buChar char="-"/>
            </a:pPr>
            <a:r>
              <a:rPr lang="en-US" sz="2400">
                <a:solidFill>
                  <a:srgbClr val="00008B"/>
                </a:solidFill>
                <a:latin typeface="Times New Roman"/>
                <a:ea typeface="Times New Roman"/>
                <a:cs typeface="Times New Roman"/>
                <a:sym typeface="Times New Roman"/>
              </a:rPr>
              <a:t>Assumes linear relationships.</a:t>
            </a:r>
            <a:endParaRPr sz="2400">
              <a:solidFill>
                <a:srgbClr val="00008B"/>
              </a:solidFill>
              <a:latin typeface="Times New Roman"/>
              <a:ea typeface="Times New Roman"/>
              <a:cs typeface="Times New Roman"/>
              <a:sym typeface="Times New Roman"/>
            </a:endParaRPr>
          </a:p>
          <a:p>
            <a:pPr indent="-381000" lvl="0" marL="914400" rtl="0" algn="just">
              <a:lnSpc>
                <a:spcPct val="115000"/>
              </a:lnSpc>
              <a:spcBef>
                <a:spcPts val="0"/>
              </a:spcBef>
              <a:spcAft>
                <a:spcPts val="0"/>
              </a:spcAft>
              <a:buClr>
                <a:srgbClr val="00008B"/>
              </a:buClr>
              <a:buSzPts val="2400"/>
              <a:buFont typeface="Times New Roman"/>
              <a:buChar char="●"/>
            </a:pPr>
            <a:r>
              <a:rPr b="1" lang="en-US" sz="2400">
                <a:solidFill>
                  <a:srgbClr val="00008B"/>
                </a:solidFill>
                <a:latin typeface="Times New Roman"/>
                <a:ea typeface="Times New Roman"/>
                <a:cs typeface="Times New Roman"/>
                <a:sym typeface="Times New Roman"/>
              </a:rPr>
              <a:t>Multicollinearity</a:t>
            </a:r>
            <a:endParaRPr b="1" sz="2400">
              <a:solidFill>
                <a:srgbClr val="00008B"/>
              </a:solidFill>
              <a:latin typeface="Times New Roman"/>
              <a:ea typeface="Times New Roman"/>
              <a:cs typeface="Times New Roman"/>
              <a:sym typeface="Times New Roman"/>
            </a:endParaRPr>
          </a:p>
          <a:p>
            <a:pPr indent="-381000" lvl="0" marL="1371600" rtl="0" algn="just">
              <a:lnSpc>
                <a:spcPct val="115000"/>
              </a:lnSpc>
              <a:spcBef>
                <a:spcPts val="0"/>
              </a:spcBef>
              <a:spcAft>
                <a:spcPts val="0"/>
              </a:spcAft>
              <a:buClr>
                <a:srgbClr val="00008B"/>
              </a:buClr>
              <a:buSzPts val="2400"/>
              <a:buFont typeface="Times New Roman"/>
              <a:buChar char="-"/>
            </a:pPr>
            <a:r>
              <a:rPr lang="en-US" sz="2400">
                <a:solidFill>
                  <a:srgbClr val="00008B"/>
                </a:solidFill>
                <a:latin typeface="Times New Roman"/>
                <a:ea typeface="Times New Roman"/>
                <a:cs typeface="Times New Roman"/>
                <a:sym typeface="Times New Roman"/>
              </a:rPr>
              <a:t>High correlations among variables can lead to instability.</a:t>
            </a:r>
            <a:endParaRPr sz="2400">
              <a:solidFill>
                <a:srgbClr val="00008B"/>
              </a:solidFill>
              <a:latin typeface="Times New Roman"/>
              <a:ea typeface="Times New Roman"/>
              <a:cs typeface="Times New Roman"/>
              <a:sym typeface="Times New Roman"/>
            </a:endParaRPr>
          </a:p>
          <a:p>
            <a:pPr indent="-381000" lvl="0" marL="914400" rtl="0" algn="just">
              <a:lnSpc>
                <a:spcPct val="115000"/>
              </a:lnSpc>
              <a:spcBef>
                <a:spcPts val="0"/>
              </a:spcBef>
              <a:spcAft>
                <a:spcPts val="0"/>
              </a:spcAft>
              <a:buClr>
                <a:srgbClr val="00008B"/>
              </a:buClr>
              <a:buSzPts val="2400"/>
              <a:buFont typeface="Times New Roman"/>
              <a:buChar char="●"/>
            </a:pPr>
            <a:r>
              <a:rPr b="1" lang="en-US" sz="2400">
                <a:solidFill>
                  <a:srgbClr val="00008B"/>
                </a:solidFill>
                <a:latin typeface="Times New Roman"/>
                <a:ea typeface="Times New Roman"/>
                <a:cs typeface="Times New Roman"/>
                <a:sym typeface="Times New Roman"/>
              </a:rPr>
              <a:t>Overfitting</a:t>
            </a:r>
            <a:endParaRPr b="1" sz="2400">
              <a:solidFill>
                <a:srgbClr val="00008B"/>
              </a:solidFill>
              <a:latin typeface="Times New Roman"/>
              <a:ea typeface="Times New Roman"/>
              <a:cs typeface="Times New Roman"/>
              <a:sym typeface="Times New Roman"/>
            </a:endParaRPr>
          </a:p>
          <a:p>
            <a:pPr indent="-381000" lvl="0" marL="1371600" rtl="0" algn="just">
              <a:lnSpc>
                <a:spcPct val="115000"/>
              </a:lnSpc>
              <a:spcBef>
                <a:spcPts val="0"/>
              </a:spcBef>
              <a:spcAft>
                <a:spcPts val="0"/>
              </a:spcAft>
              <a:buClr>
                <a:srgbClr val="00008B"/>
              </a:buClr>
              <a:buSzPts val="2400"/>
              <a:buFont typeface="Times New Roman"/>
              <a:buChar char="-"/>
            </a:pPr>
            <a:r>
              <a:rPr lang="en-US" sz="2400">
                <a:solidFill>
                  <a:srgbClr val="00008B"/>
                </a:solidFill>
                <a:latin typeface="Times New Roman"/>
                <a:ea typeface="Times New Roman"/>
                <a:cs typeface="Times New Roman"/>
                <a:sym typeface="Times New Roman"/>
              </a:rPr>
              <a:t>Too many variables can cause poor generalization.</a:t>
            </a:r>
            <a:endParaRPr sz="2400">
              <a:solidFill>
                <a:srgbClr val="00008B"/>
              </a:solidFill>
              <a:latin typeface="Times New Roman"/>
              <a:ea typeface="Times New Roman"/>
              <a:cs typeface="Times New Roman"/>
              <a:sym typeface="Times New Roman"/>
            </a:endParaRPr>
          </a:p>
          <a:p>
            <a:pPr indent="-381000" lvl="0" marL="914400" rtl="0" algn="just">
              <a:lnSpc>
                <a:spcPct val="115000"/>
              </a:lnSpc>
              <a:spcBef>
                <a:spcPts val="0"/>
              </a:spcBef>
              <a:spcAft>
                <a:spcPts val="0"/>
              </a:spcAft>
              <a:buClr>
                <a:srgbClr val="00008B"/>
              </a:buClr>
              <a:buSzPts val="2400"/>
              <a:buFont typeface="Times New Roman"/>
              <a:buChar char="●"/>
            </a:pPr>
            <a:r>
              <a:rPr b="1" lang="en-US" sz="2400">
                <a:solidFill>
                  <a:srgbClr val="00008B"/>
                </a:solidFill>
                <a:latin typeface="Times New Roman"/>
                <a:ea typeface="Times New Roman"/>
                <a:cs typeface="Times New Roman"/>
                <a:sym typeface="Times New Roman"/>
              </a:rPr>
              <a:t>Assumption Violations</a:t>
            </a:r>
            <a:endParaRPr b="1" sz="2400">
              <a:solidFill>
                <a:srgbClr val="00008B"/>
              </a:solidFill>
              <a:latin typeface="Times New Roman"/>
              <a:ea typeface="Times New Roman"/>
              <a:cs typeface="Times New Roman"/>
              <a:sym typeface="Times New Roman"/>
            </a:endParaRPr>
          </a:p>
          <a:p>
            <a:pPr indent="-381000" lvl="0" marL="1371600" rtl="0" algn="just">
              <a:lnSpc>
                <a:spcPct val="115000"/>
              </a:lnSpc>
              <a:spcBef>
                <a:spcPts val="0"/>
              </a:spcBef>
              <a:spcAft>
                <a:spcPts val="0"/>
              </a:spcAft>
              <a:buClr>
                <a:srgbClr val="00008B"/>
              </a:buClr>
              <a:buSzPts val="2400"/>
              <a:buFont typeface="Times New Roman"/>
              <a:buChar char="-"/>
            </a:pPr>
            <a:r>
              <a:rPr lang="en-US" sz="2400">
                <a:solidFill>
                  <a:srgbClr val="00008B"/>
                </a:solidFill>
                <a:latin typeface="Times New Roman"/>
                <a:ea typeface="Times New Roman"/>
                <a:cs typeface="Times New Roman"/>
                <a:sym typeface="Times New Roman"/>
              </a:rPr>
              <a:t>Relies on normality, homoscedasticity, and independence.</a:t>
            </a:r>
            <a:endParaRPr sz="2400">
              <a:solidFill>
                <a:srgbClr val="00008B"/>
              </a:solidFill>
              <a:latin typeface="Times New Roman"/>
              <a:ea typeface="Times New Roman"/>
              <a:cs typeface="Times New Roman"/>
              <a:sym typeface="Times New Roman"/>
            </a:endParaRPr>
          </a:p>
          <a:p>
            <a:pPr indent="-381000" lvl="0" marL="914400" rtl="0" algn="just">
              <a:lnSpc>
                <a:spcPct val="115000"/>
              </a:lnSpc>
              <a:spcBef>
                <a:spcPts val="0"/>
              </a:spcBef>
              <a:spcAft>
                <a:spcPts val="0"/>
              </a:spcAft>
              <a:buClr>
                <a:srgbClr val="00008B"/>
              </a:buClr>
              <a:buSzPts val="2400"/>
              <a:buFont typeface="Times New Roman"/>
              <a:buChar char="●"/>
            </a:pPr>
            <a:r>
              <a:rPr b="1" lang="en-US" sz="2400">
                <a:solidFill>
                  <a:srgbClr val="00008B"/>
                </a:solidFill>
                <a:latin typeface="Times New Roman"/>
                <a:ea typeface="Times New Roman"/>
                <a:cs typeface="Times New Roman"/>
                <a:sym typeface="Times New Roman"/>
              </a:rPr>
              <a:t>Handling Categorical Variables</a:t>
            </a:r>
            <a:endParaRPr b="1" sz="2400">
              <a:solidFill>
                <a:srgbClr val="00008B"/>
              </a:solidFill>
              <a:latin typeface="Times New Roman"/>
              <a:ea typeface="Times New Roman"/>
              <a:cs typeface="Times New Roman"/>
              <a:sym typeface="Times New Roman"/>
            </a:endParaRPr>
          </a:p>
          <a:p>
            <a:pPr indent="-381000" lvl="0" marL="1371600" rtl="0" algn="just">
              <a:lnSpc>
                <a:spcPct val="115000"/>
              </a:lnSpc>
              <a:spcBef>
                <a:spcPts val="0"/>
              </a:spcBef>
              <a:spcAft>
                <a:spcPts val="0"/>
              </a:spcAft>
              <a:buClr>
                <a:srgbClr val="00008B"/>
              </a:buClr>
              <a:buSzPts val="2400"/>
              <a:buFont typeface="Times New Roman"/>
              <a:buChar char="-"/>
            </a:pPr>
            <a:r>
              <a:rPr lang="en-US" sz="2400">
                <a:solidFill>
                  <a:srgbClr val="00008B"/>
                </a:solidFill>
                <a:latin typeface="Times New Roman"/>
                <a:ea typeface="Times New Roman"/>
                <a:cs typeface="Times New Roman"/>
                <a:sym typeface="Times New Roman"/>
              </a:rPr>
              <a:t>Requires encoding, adding complexity.</a:t>
            </a:r>
            <a:endParaRPr sz="2400">
              <a:solidFill>
                <a:srgbClr val="00008B"/>
              </a:solidFill>
              <a:latin typeface="Times New Roman"/>
              <a:ea typeface="Times New Roman"/>
              <a:cs typeface="Times New Roman"/>
              <a:sym typeface="Times New Roman"/>
            </a:endParaRPr>
          </a:p>
          <a:p>
            <a:pPr indent="-381000" lvl="0" marL="914400" rtl="0" algn="just">
              <a:lnSpc>
                <a:spcPct val="115000"/>
              </a:lnSpc>
              <a:spcBef>
                <a:spcPts val="0"/>
              </a:spcBef>
              <a:spcAft>
                <a:spcPts val="0"/>
              </a:spcAft>
              <a:buClr>
                <a:srgbClr val="00008B"/>
              </a:buClr>
              <a:buSzPts val="2400"/>
              <a:buFont typeface="Times New Roman"/>
              <a:buChar char="●"/>
            </a:pPr>
            <a:r>
              <a:rPr b="1" lang="en-US" sz="2400">
                <a:solidFill>
                  <a:srgbClr val="00008B"/>
                </a:solidFill>
                <a:latin typeface="Times New Roman"/>
                <a:ea typeface="Times New Roman"/>
                <a:cs typeface="Times New Roman"/>
                <a:sym typeface="Times New Roman"/>
              </a:rPr>
              <a:t>Data Requirements</a:t>
            </a:r>
            <a:endParaRPr b="1" sz="2400">
              <a:solidFill>
                <a:srgbClr val="00008B"/>
              </a:solidFill>
              <a:latin typeface="Times New Roman"/>
              <a:ea typeface="Times New Roman"/>
              <a:cs typeface="Times New Roman"/>
              <a:sym typeface="Times New Roman"/>
            </a:endParaRPr>
          </a:p>
          <a:p>
            <a:pPr indent="-381000" lvl="0" marL="1371600" rtl="0" algn="just">
              <a:lnSpc>
                <a:spcPct val="115000"/>
              </a:lnSpc>
              <a:spcBef>
                <a:spcPts val="0"/>
              </a:spcBef>
              <a:spcAft>
                <a:spcPts val="0"/>
              </a:spcAft>
              <a:buClr>
                <a:srgbClr val="00008B"/>
              </a:buClr>
              <a:buSzPts val="2400"/>
              <a:buFont typeface="Times New Roman"/>
              <a:buChar char="-"/>
            </a:pPr>
            <a:r>
              <a:rPr lang="en-US" sz="2400">
                <a:solidFill>
                  <a:srgbClr val="00008B"/>
                </a:solidFill>
                <a:latin typeface="Times New Roman"/>
                <a:ea typeface="Times New Roman"/>
                <a:cs typeface="Times New Roman"/>
                <a:sym typeface="Times New Roman"/>
              </a:rPr>
              <a:t>Needs a large dataset for reliable results</a:t>
            </a:r>
            <a:r>
              <a:rPr lang="en-US" sz="2400">
                <a:solidFill>
                  <a:srgbClr val="00008B"/>
                </a:solidFill>
                <a:latin typeface="Times New Roman"/>
                <a:ea typeface="Times New Roman"/>
                <a:cs typeface="Times New Roman"/>
                <a:sym typeface="Times New Roman"/>
              </a:rPr>
              <a:t>.</a:t>
            </a:r>
            <a:endParaRPr b="1" sz="2400">
              <a:solidFill>
                <a:srgbClr val="00008B"/>
              </a:solidFill>
              <a:latin typeface="Times New Roman"/>
              <a:ea typeface="Times New Roman"/>
              <a:cs typeface="Times New Roman"/>
              <a:sym typeface="Times New Roman"/>
            </a:endParaRPr>
          </a:p>
        </p:txBody>
      </p:sp>
      <p:sp>
        <p:nvSpPr>
          <p:cNvPr id="260" name="Google Shape;260;p35"/>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Real-Life Applications of Multiple Regression</a:t>
            </a:r>
            <a:endParaRPr sz="4000">
              <a:solidFill>
                <a:schemeClr val="lt1"/>
              </a:solidFill>
            </a:endParaRPr>
          </a:p>
        </p:txBody>
      </p:sp>
      <p:sp>
        <p:nvSpPr>
          <p:cNvPr id="266" name="Google Shape;266;p36"/>
          <p:cNvSpPr txBox="1"/>
          <p:nvPr/>
        </p:nvSpPr>
        <p:spPr>
          <a:xfrm>
            <a:off x="279450" y="931043"/>
            <a:ext cx="11633100" cy="941100"/>
          </a:xfrm>
          <a:prstGeom prst="rect">
            <a:avLst/>
          </a:prstGeom>
          <a:noFill/>
          <a:ln>
            <a:noFill/>
          </a:ln>
        </p:spPr>
        <p:txBody>
          <a:bodyPr anchorCtr="0" anchor="ctr" bIns="91425" lIns="91425" spcFirstLastPara="1" rIns="91425" wrap="square" tIns="91425">
            <a:noAutofit/>
          </a:bodyPr>
          <a:lstStyle/>
          <a:p>
            <a:pPr indent="-419100" lvl="0" marL="457200" rtl="0" algn="ctr">
              <a:lnSpc>
                <a:spcPct val="150000"/>
              </a:lnSpc>
              <a:spcBef>
                <a:spcPts val="0"/>
              </a:spcBef>
              <a:spcAft>
                <a:spcPts val="0"/>
              </a:spcAft>
              <a:buClr>
                <a:srgbClr val="00008B"/>
              </a:buClr>
              <a:buSzPts val="3000"/>
              <a:buFont typeface="Times New Roman"/>
              <a:buChar char="●"/>
            </a:pPr>
            <a:r>
              <a:rPr b="1" lang="en-US" sz="3000">
                <a:solidFill>
                  <a:srgbClr val="00008B"/>
                </a:solidFill>
                <a:latin typeface="Times New Roman"/>
                <a:ea typeface="Times New Roman"/>
                <a:cs typeface="Times New Roman"/>
                <a:sym typeface="Times New Roman"/>
              </a:rPr>
              <a:t>Economics and Finance:</a:t>
            </a:r>
            <a:endParaRPr b="1" sz="3000">
              <a:solidFill>
                <a:srgbClr val="00008B"/>
              </a:solidFill>
              <a:latin typeface="Times New Roman"/>
              <a:ea typeface="Times New Roman"/>
              <a:cs typeface="Times New Roman"/>
              <a:sym typeface="Times New Roman"/>
            </a:endParaRPr>
          </a:p>
        </p:txBody>
      </p:sp>
      <p:pic>
        <p:nvPicPr>
          <p:cNvPr id="267" name="Google Shape;267;p36"/>
          <p:cNvPicPr preferRelativeResize="0"/>
          <p:nvPr/>
        </p:nvPicPr>
        <p:blipFill>
          <a:blip r:embed="rId3">
            <a:alphaModFix/>
          </a:blip>
          <a:stretch>
            <a:fillRect/>
          </a:stretch>
        </p:blipFill>
        <p:spPr>
          <a:xfrm>
            <a:off x="279450" y="1778625"/>
            <a:ext cx="5219602" cy="3171100"/>
          </a:xfrm>
          <a:prstGeom prst="rect">
            <a:avLst/>
          </a:prstGeom>
          <a:noFill/>
          <a:ln>
            <a:noFill/>
          </a:ln>
        </p:spPr>
      </p:pic>
      <p:pic>
        <p:nvPicPr>
          <p:cNvPr id="268" name="Google Shape;268;p36"/>
          <p:cNvPicPr preferRelativeResize="0"/>
          <p:nvPr/>
        </p:nvPicPr>
        <p:blipFill>
          <a:blip r:embed="rId4">
            <a:alphaModFix/>
          </a:blip>
          <a:stretch>
            <a:fillRect/>
          </a:stretch>
        </p:blipFill>
        <p:spPr>
          <a:xfrm>
            <a:off x="6119325" y="1843454"/>
            <a:ext cx="5793231" cy="3041450"/>
          </a:xfrm>
          <a:prstGeom prst="rect">
            <a:avLst/>
          </a:prstGeom>
          <a:noFill/>
          <a:ln>
            <a:noFill/>
          </a:ln>
        </p:spPr>
      </p:pic>
      <p:sp>
        <p:nvSpPr>
          <p:cNvPr id="269" name="Google Shape;269;p36"/>
          <p:cNvSpPr txBox="1"/>
          <p:nvPr/>
        </p:nvSpPr>
        <p:spPr>
          <a:xfrm>
            <a:off x="318250" y="5050450"/>
            <a:ext cx="5142000" cy="720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3000">
                <a:solidFill>
                  <a:srgbClr val="00008B"/>
                </a:solidFill>
                <a:latin typeface="Times New Roman"/>
                <a:ea typeface="Times New Roman"/>
                <a:cs typeface="Times New Roman"/>
                <a:sym typeface="Times New Roman"/>
              </a:rPr>
              <a:t>Stock Price Prediction</a:t>
            </a:r>
            <a:endParaRPr sz="3000">
              <a:solidFill>
                <a:srgbClr val="00008B"/>
              </a:solidFill>
              <a:latin typeface="Times New Roman"/>
              <a:ea typeface="Times New Roman"/>
              <a:cs typeface="Times New Roman"/>
              <a:sym typeface="Times New Roman"/>
            </a:endParaRPr>
          </a:p>
        </p:txBody>
      </p:sp>
      <p:sp>
        <p:nvSpPr>
          <p:cNvPr id="270" name="Google Shape;270;p36"/>
          <p:cNvSpPr txBox="1"/>
          <p:nvPr/>
        </p:nvSpPr>
        <p:spPr>
          <a:xfrm>
            <a:off x="6444938" y="5050450"/>
            <a:ext cx="5142000" cy="720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3000">
                <a:solidFill>
                  <a:srgbClr val="00008B"/>
                </a:solidFill>
                <a:latin typeface="Times New Roman"/>
                <a:ea typeface="Times New Roman"/>
                <a:cs typeface="Times New Roman"/>
                <a:sym typeface="Times New Roman"/>
              </a:rPr>
              <a:t>Economic Forecasting</a:t>
            </a:r>
            <a:endParaRPr sz="3000">
              <a:solidFill>
                <a:srgbClr val="00008B"/>
              </a:solidFill>
              <a:latin typeface="Times New Roman"/>
              <a:ea typeface="Times New Roman"/>
              <a:cs typeface="Times New Roman"/>
              <a:sym typeface="Times New Roman"/>
            </a:endParaRPr>
          </a:p>
        </p:txBody>
      </p:sp>
      <p:sp>
        <p:nvSpPr>
          <p:cNvPr id="271" name="Google Shape;271;p36"/>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Real-Life Applications of Multiple Regression</a:t>
            </a:r>
            <a:endParaRPr sz="4000">
              <a:solidFill>
                <a:schemeClr val="lt1"/>
              </a:solidFill>
            </a:endParaRPr>
          </a:p>
        </p:txBody>
      </p:sp>
      <p:sp>
        <p:nvSpPr>
          <p:cNvPr id="277" name="Google Shape;277;p37"/>
          <p:cNvSpPr txBox="1"/>
          <p:nvPr/>
        </p:nvSpPr>
        <p:spPr>
          <a:xfrm>
            <a:off x="279450" y="931043"/>
            <a:ext cx="11633100" cy="941100"/>
          </a:xfrm>
          <a:prstGeom prst="rect">
            <a:avLst/>
          </a:prstGeom>
          <a:noFill/>
          <a:ln>
            <a:noFill/>
          </a:ln>
        </p:spPr>
        <p:txBody>
          <a:bodyPr anchorCtr="0" anchor="ctr" bIns="91425" lIns="91425" spcFirstLastPara="1" rIns="91425" wrap="square" tIns="91425">
            <a:noAutofit/>
          </a:bodyPr>
          <a:lstStyle/>
          <a:p>
            <a:pPr indent="-419100" lvl="0" marL="457200" rtl="0" algn="ctr">
              <a:lnSpc>
                <a:spcPct val="150000"/>
              </a:lnSpc>
              <a:spcBef>
                <a:spcPts val="0"/>
              </a:spcBef>
              <a:spcAft>
                <a:spcPts val="0"/>
              </a:spcAft>
              <a:buClr>
                <a:srgbClr val="00008B"/>
              </a:buClr>
              <a:buSzPts val="3000"/>
              <a:buFont typeface="Times New Roman"/>
              <a:buChar char="●"/>
            </a:pPr>
            <a:r>
              <a:rPr b="1" lang="en-US" sz="3000">
                <a:solidFill>
                  <a:srgbClr val="00008B"/>
                </a:solidFill>
                <a:latin typeface="Times New Roman"/>
                <a:ea typeface="Times New Roman"/>
                <a:cs typeface="Times New Roman"/>
                <a:sym typeface="Times New Roman"/>
              </a:rPr>
              <a:t>Healthcare:</a:t>
            </a:r>
            <a:endParaRPr b="1" sz="3000">
              <a:solidFill>
                <a:srgbClr val="00008B"/>
              </a:solidFill>
              <a:latin typeface="Times New Roman"/>
              <a:ea typeface="Times New Roman"/>
              <a:cs typeface="Times New Roman"/>
              <a:sym typeface="Times New Roman"/>
            </a:endParaRPr>
          </a:p>
        </p:txBody>
      </p:sp>
      <p:sp>
        <p:nvSpPr>
          <p:cNvPr id="278" name="Google Shape;278;p37"/>
          <p:cNvSpPr txBox="1"/>
          <p:nvPr/>
        </p:nvSpPr>
        <p:spPr>
          <a:xfrm>
            <a:off x="748625" y="5033000"/>
            <a:ext cx="5142000" cy="720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3000">
                <a:solidFill>
                  <a:srgbClr val="00008B"/>
                </a:solidFill>
                <a:latin typeface="Times New Roman"/>
                <a:ea typeface="Times New Roman"/>
                <a:cs typeface="Times New Roman"/>
                <a:sym typeface="Times New Roman"/>
              </a:rPr>
              <a:t>Medical Research</a:t>
            </a:r>
            <a:endParaRPr sz="3000">
              <a:solidFill>
                <a:srgbClr val="00008B"/>
              </a:solidFill>
              <a:latin typeface="Times New Roman"/>
              <a:ea typeface="Times New Roman"/>
              <a:cs typeface="Times New Roman"/>
              <a:sym typeface="Times New Roman"/>
            </a:endParaRPr>
          </a:p>
        </p:txBody>
      </p:sp>
      <p:sp>
        <p:nvSpPr>
          <p:cNvPr id="279" name="Google Shape;279;p37"/>
          <p:cNvSpPr txBox="1"/>
          <p:nvPr/>
        </p:nvSpPr>
        <p:spPr>
          <a:xfrm>
            <a:off x="6282201" y="5033000"/>
            <a:ext cx="5467500" cy="720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3000">
                <a:solidFill>
                  <a:srgbClr val="00008B"/>
                </a:solidFill>
                <a:latin typeface="Times New Roman"/>
                <a:ea typeface="Times New Roman"/>
                <a:cs typeface="Times New Roman"/>
                <a:sym typeface="Times New Roman"/>
              </a:rPr>
              <a:t>Hospital Readmission Prediction</a:t>
            </a:r>
            <a:endParaRPr sz="3000">
              <a:solidFill>
                <a:srgbClr val="00008B"/>
              </a:solidFill>
              <a:latin typeface="Times New Roman"/>
              <a:ea typeface="Times New Roman"/>
              <a:cs typeface="Times New Roman"/>
              <a:sym typeface="Times New Roman"/>
            </a:endParaRPr>
          </a:p>
        </p:txBody>
      </p:sp>
      <p:pic>
        <p:nvPicPr>
          <p:cNvPr id="280" name="Google Shape;280;p37"/>
          <p:cNvPicPr preferRelativeResize="0"/>
          <p:nvPr/>
        </p:nvPicPr>
        <p:blipFill rotWithShape="1">
          <a:blip r:embed="rId3">
            <a:alphaModFix/>
          </a:blip>
          <a:srcRect b="9663" l="0" r="0" t="20411"/>
          <a:stretch/>
        </p:blipFill>
        <p:spPr>
          <a:xfrm>
            <a:off x="357050" y="2285475"/>
            <a:ext cx="5925150" cy="2485982"/>
          </a:xfrm>
          <a:prstGeom prst="rect">
            <a:avLst/>
          </a:prstGeom>
          <a:noFill/>
          <a:ln>
            <a:noFill/>
          </a:ln>
        </p:spPr>
      </p:pic>
      <p:pic>
        <p:nvPicPr>
          <p:cNvPr id="281" name="Google Shape;281;p37"/>
          <p:cNvPicPr preferRelativeResize="0"/>
          <p:nvPr/>
        </p:nvPicPr>
        <p:blipFill>
          <a:blip r:embed="rId4">
            <a:alphaModFix/>
          </a:blip>
          <a:stretch>
            <a:fillRect/>
          </a:stretch>
        </p:blipFill>
        <p:spPr>
          <a:xfrm>
            <a:off x="6711793" y="1931855"/>
            <a:ext cx="4608308" cy="3041450"/>
          </a:xfrm>
          <a:prstGeom prst="rect">
            <a:avLst/>
          </a:prstGeom>
          <a:noFill/>
          <a:ln>
            <a:noFill/>
          </a:ln>
        </p:spPr>
      </p:pic>
      <p:sp>
        <p:nvSpPr>
          <p:cNvPr id="282" name="Google Shape;282;p37"/>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Real-Life Applications of Multiple Regression</a:t>
            </a:r>
            <a:endParaRPr sz="4000">
              <a:solidFill>
                <a:schemeClr val="lt1"/>
              </a:solidFill>
            </a:endParaRPr>
          </a:p>
        </p:txBody>
      </p:sp>
      <p:sp>
        <p:nvSpPr>
          <p:cNvPr id="288" name="Google Shape;288;p38"/>
          <p:cNvSpPr txBox="1"/>
          <p:nvPr/>
        </p:nvSpPr>
        <p:spPr>
          <a:xfrm>
            <a:off x="279450" y="931043"/>
            <a:ext cx="11633100" cy="941100"/>
          </a:xfrm>
          <a:prstGeom prst="rect">
            <a:avLst/>
          </a:prstGeom>
          <a:noFill/>
          <a:ln>
            <a:noFill/>
          </a:ln>
        </p:spPr>
        <p:txBody>
          <a:bodyPr anchorCtr="0" anchor="ctr" bIns="91425" lIns="91425" spcFirstLastPara="1" rIns="91425" wrap="square" tIns="91425">
            <a:noAutofit/>
          </a:bodyPr>
          <a:lstStyle/>
          <a:p>
            <a:pPr indent="-419100" lvl="0" marL="457200" rtl="0" algn="ctr">
              <a:lnSpc>
                <a:spcPct val="150000"/>
              </a:lnSpc>
              <a:spcBef>
                <a:spcPts val="0"/>
              </a:spcBef>
              <a:spcAft>
                <a:spcPts val="0"/>
              </a:spcAft>
              <a:buClr>
                <a:srgbClr val="00008B"/>
              </a:buClr>
              <a:buSzPts val="3000"/>
              <a:buFont typeface="Times New Roman"/>
              <a:buChar char="●"/>
            </a:pPr>
            <a:r>
              <a:rPr b="1" lang="en-US" sz="3000">
                <a:solidFill>
                  <a:srgbClr val="00008B"/>
                </a:solidFill>
                <a:latin typeface="Times New Roman"/>
                <a:ea typeface="Times New Roman"/>
                <a:cs typeface="Times New Roman"/>
                <a:sym typeface="Times New Roman"/>
              </a:rPr>
              <a:t>Marketing:</a:t>
            </a:r>
            <a:endParaRPr b="1" sz="3000">
              <a:solidFill>
                <a:srgbClr val="00008B"/>
              </a:solidFill>
              <a:latin typeface="Times New Roman"/>
              <a:ea typeface="Times New Roman"/>
              <a:cs typeface="Times New Roman"/>
              <a:sym typeface="Times New Roman"/>
            </a:endParaRPr>
          </a:p>
        </p:txBody>
      </p:sp>
      <p:sp>
        <p:nvSpPr>
          <p:cNvPr id="289" name="Google Shape;289;p38"/>
          <p:cNvSpPr txBox="1"/>
          <p:nvPr/>
        </p:nvSpPr>
        <p:spPr>
          <a:xfrm>
            <a:off x="318250" y="5218975"/>
            <a:ext cx="5142000" cy="720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3000">
                <a:solidFill>
                  <a:srgbClr val="00008B"/>
                </a:solidFill>
                <a:latin typeface="Times New Roman"/>
                <a:ea typeface="Times New Roman"/>
                <a:cs typeface="Times New Roman"/>
                <a:sym typeface="Times New Roman"/>
              </a:rPr>
              <a:t>Sales Forecasting</a:t>
            </a:r>
            <a:endParaRPr sz="3000">
              <a:solidFill>
                <a:srgbClr val="00008B"/>
              </a:solidFill>
              <a:latin typeface="Times New Roman"/>
              <a:ea typeface="Times New Roman"/>
              <a:cs typeface="Times New Roman"/>
              <a:sym typeface="Times New Roman"/>
            </a:endParaRPr>
          </a:p>
        </p:txBody>
      </p:sp>
      <p:sp>
        <p:nvSpPr>
          <p:cNvPr id="290" name="Google Shape;290;p38"/>
          <p:cNvSpPr txBox="1"/>
          <p:nvPr/>
        </p:nvSpPr>
        <p:spPr>
          <a:xfrm>
            <a:off x="6763413" y="5218975"/>
            <a:ext cx="5142000" cy="720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3000">
                <a:solidFill>
                  <a:srgbClr val="00008B"/>
                </a:solidFill>
                <a:latin typeface="Times New Roman"/>
                <a:ea typeface="Times New Roman"/>
                <a:cs typeface="Times New Roman"/>
                <a:sym typeface="Times New Roman"/>
              </a:rPr>
              <a:t>Market Research</a:t>
            </a:r>
            <a:endParaRPr sz="3000">
              <a:solidFill>
                <a:srgbClr val="00008B"/>
              </a:solidFill>
              <a:latin typeface="Times New Roman"/>
              <a:ea typeface="Times New Roman"/>
              <a:cs typeface="Times New Roman"/>
              <a:sym typeface="Times New Roman"/>
            </a:endParaRPr>
          </a:p>
        </p:txBody>
      </p:sp>
      <p:pic>
        <p:nvPicPr>
          <p:cNvPr id="291" name="Google Shape;291;p38"/>
          <p:cNvPicPr preferRelativeResize="0"/>
          <p:nvPr/>
        </p:nvPicPr>
        <p:blipFill>
          <a:blip r:embed="rId3">
            <a:alphaModFix/>
          </a:blip>
          <a:stretch>
            <a:fillRect/>
          </a:stretch>
        </p:blipFill>
        <p:spPr>
          <a:xfrm>
            <a:off x="318252" y="1718100"/>
            <a:ext cx="5142000" cy="3421808"/>
          </a:xfrm>
          <a:prstGeom prst="rect">
            <a:avLst/>
          </a:prstGeom>
          <a:noFill/>
          <a:ln>
            <a:noFill/>
          </a:ln>
        </p:spPr>
      </p:pic>
      <p:pic>
        <p:nvPicPr>
          <p:cNvPr id="292" name="Google Shape;292;p38"/>
          <p:cNvPicPr preferRelativeResize="0"/>
          <p:nvPr/>
        </p:nvPicPr>
        <p:blipFill rotWithShape="1">
          <a:blip r:embed="rId4">
            <a:alphaModFix/>
          </a:blip>
          <a:srcRect b="0" l="39777" r="0" t="0"/>
          <a:stretch/>
        </p:blipFill>
        <p:spPr>
          <a:xfrm>
            <a:off x="7462125" y="1720600"/>
            <a:ext cx="3744604" cy="3498375"/>
          </a:xfrm>
          <a:prstGeom prst="rect">
            <a:avLst/>
          </a:prstGeom>
          <a:noFill/>
          <a:ln>
            <a:noFill/>
          </a:ln>
        </p:spPr>
      </p:pic>
      <p:sp>
        <p:nvSpPr>
          <p:cNvPr id="293" name="Google Shape;293;p38"/>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descr="If you are a complete beginner in machine learning, please watch the video on simple linear regression from this link before and learn the basic concepts first:&#10;https://www.youtube.com/watch?v=feDJkDaNuOk&amp;t=3s&#10;&#10;Here is the dataset used in this video:&#10;https://github.com/rashida048/Datasets/blob/master/insurance.csv&#10;&#10;Please feel free to check out my Data Science blog where you will find a lot of  data visualization, exploratory data analysis, statistical analysis, machine learning, natural language processing, and computer vision tutorials and projects:&#10;https://regenerativetoday.com/&#10;&#10;Twitter page:&#10;https://twitter.com/rashida048&#10;&#10;Facebook Page:&#10;https://regenerativetoday.com/&#10;&#10;&#10;#linearRegression #machinelearning #datascience #dataAnalytics #python #sklearn #jupyternotebook" id="298" name="Google Shape;298;p39" title="Multiple Linear Regression in Python - sklearn">
            <a:hlinkClick r:id="rId3"/>
          </p:cNvPr>
          <p:cNvPicPr preferRelativeResize="0"/>
          <p:nvPr/>
        </p:nvPicPr>
        <p:blipFill>
          <a:blip r:embed="rId4">
            <a:alphaModFix/>
          </a:blip>
          <a:stretch>
            <a:fillRect/>
          </a:stretch>
        </p:blipFill>
        <p:spPr>
          <a:xfrm>
            <a:off x="1314225" y="0"/>
            <a:ext cx="9563550" cy="5379500"/>
          </a:xfrm>
          <a:prstGeom prst="rect">
            <a:avLst/>
          </a:prstGeom>
          <a:noFill/>
          <a:ln>
            <a:noFill/>
          </a:ln>
        </p:spPr>
      </p:pic>
      <p:sp>
        <p:nvSpPr>
          <p:cNvPr id="299" name="Google Shape;299;p39"/>
          <p:cNvSpPr txBox="1"/>
          <p:nvPr/>
        </p:nvSpPr>
        <p:spPr>
          <a:xfrm>
            <a:off x="824550" y="5383450"/>
            <a:ext cx="10409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rgbClr val="00008B"/>
                </a:solidFill>
                <a:latin typeface="Times New Roman"/>
                <a:ea typeface="Times New Roman"/>
                <a:cs typeface="Times New Roman"/>
                <a:sym typeface="Times New Roman"/>
              </a:rPr>
              <a:t>Source:</a:t>
            </a:r>
            <a:r>
              <a:rPr lang="en-US" sz="2000">
                <a:solidFill>
                  <a:srgbClr val="00008B"/>
                </a:solidFill>
                <a:latin typeface="Times New Roman"/>
                <a:ea typeface="Times New Roman"/>
                <a:cs typeface="Times New Roman"/>
                <a:sym typeface="Times New Roman"/>
              </a:rPr>
              <a:t>“Multiple Linear Regression in Python - sklearn,” </a:t>
            </a:r>
            <a:r>
              <a:rPr i="1" lang="en-US" sz="2000" u="sng">
                <a:solidFill>
                  <a:srgbClr val="00008B"/>
                </a:solidFill>
                <a:latin typeface="Times New Roman"/>
                <a:ea typeface="Times New Roman"/>
                <a:cs typeface="Times New Roman"/>
                <a:sym typeface="Times New Roman"/>
                <a:hlinkClick r:id="rId5">
                  <a:extLst>
                    <a:ext uri="{A12FA001-AC4F-418D-AE19-62706E023703}">
                      <ahyp:hlinkClr val="tx"/>
                    </a:ext>
                  </a:extLst>
                </a:hlinkClick>
              </a:rPr>
              <a:t>www.youtube.com</a:t>
            </a:r>
            <a:r>
              <a:rPr i="1" lang="en-US" sz="2000" u="sng">
                <a:solidFill>
                  <a:srgbClr val="00008B"/>
                </a:solidFill>
                <a:latin typeface="Times New Roman"/>
                <a:ea typeface="Times New Roman"/>
                <a:cs typeface="Times New Roman"/>
                <a:sym typeface="Times New Roman"/>
              </a:rPr>
              <a:t>, </a:t>
            </a:r>
            <a:r>
              <a:rPr lang="en-US" sz="2000">
                <a:solidFill>
                  <a:srgbClr val="00008B"/>
                </a:solidFill>
                <a:latin typeface="Times New Roman"/>
                <a:ea typeface="Times New Roman"/>
                <a:cs typeface="Times New Roman"/>
                <a:sym typeface="Times New Roman"/>
              </a:rPr>
              <a:t>https://youtu.be/wH_ezgftiy0</a:t>
            </a:r>
            <a:endParaRPr sz="2000">
              <a:solidFill>
                <a:srgbClr val="00008B"/>
              </a:solidFill>
              <a:latin typeface="Times New Roman"/>
              <a:ea typeface="Times New Roman"/>
              <a:cs typeface="Times New Roman"/>
              <a:sym typeface="Times New Roman"/>
            </a:endParaRPr>
          </a:p>
        </p:txBody>
      </p:sp>
      <p:sp>
        <p:nvSpPr>
          <p:cNvPr id="300" name="Google Shape;300;p39"/>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In this machine learning tutorial with python, we will write python code to predict home prices using multivariate linear regression in python (using sklearn linear_model). Home prices are dependent on 3 independent variables: area, bedrooms and age. Pandas dataframe is used to fill missing values first and then use that dataset to train a multivariate regression model.You can use exercise at the end to consolidate your understanding on whatever you have learnt in this machine learning tutorial. &#10;&#10;#MachineLearning #PythonMachineLearning #MachineLearningTutorial #Python #PythonTutorial #PythonTraining #MachineLearningCource #LinearRegression #sklearntutorials #scikitlearntutorials &#10;&#10;Code: https://github.com/codebasics/py/blob/master/ML/2_linear_reg_multivariate/2_linear_regression_multivariate.ipynb&#10;(Exercise is at the end of the ipynb notebook so just open that file and read through)&#10;&#10;Exercise solution: https://github.com/codebasics/py/blob/master/ML/2_linear_reg_multivariate/Exercise/exercise_answer.ipynb&#10;&#10;Topics that are covered in this Machine Learning Video:&#10;0:00 Linear Regression With Multiple Variables: &#10;0:48 Data set &#10;2:07 Linear Equation &#10;3:28 Load Data in Pandas Data Frame &#10;4:16 Data preeprocessing (Handle Missing Values)&#10;6:17 Train Lemear Model &#10;8:18 Predict home prices using trained model&#10;11:35 Exercise to predict hired candidates salary based on few parameters&#10;&#10;Topic Highlights:&#10;1) Data Preprocessing Handle Missing Values&#10;2) Linear Regression Using Multiple Variables&#10;3) Train Lemear Model &#10;4) Exercise to predict hired candidates salary based on few parameters&#10;&#10;Do you want to learn technology from me? Check https://codebasics.io/?utm_source=description&amp;utm_medium=yt&amp;utm_campaign=description&amp;utm_id=description for my affordable video courses.&#10;&#10;Next Video: &#10;Machine Learning Tutorial Python - 4: Gradient Descent and Cost Function: https://www.youtube.com/watch?v=vsWrXfO3wWw&amp;list=PLeo1K3hjS3uvCeTYTeyfe0-rN5r8zn9rw&amp;index=4&#10;&#10;Very Simple Explanation Of Neural Network: https://www.youtube.com/watch?v=ER2It2mIagI&#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To download csv and code for all tutorials: go to https://github.com/codebasics/py, click on a green button to clone or download the entire repository and then go to relevant folder to get access to that specific file.&#10;&#10;Tools and Libraries:&#10;Scikit learn tutorials &#10;Sklearn tutorials &#10;Machine learning with scikit learn tutorials&#10;Machine learning with sklearn tutorials&#10;&#10;🌎 My Website For Video Courses: https://codebasics.io/?utm_source=description&amp;utm_medium=yt&amp;utm_campaign=description&amp;utm_id=description&#10;&#10;Need help building software or data analytics and AI solutions? My company https://www.atliq.com/ can help. Click on the Contact button on that website.&#10;&#10;#️⃣ Social Media #️⃣&#10;🔗 Discord:  https://discord.gg/r42Kbuk&#10;📸 Dhaval's Personal Instagram: https://www.instagram.com/dhavalsays/&#10;📸 Codebasics Instagram: https://www.instagram.com/codebasicshub/&#10;🔊 Facebook: https://www.facebook.com/codebasicshub&#10;📱 Twitter: https://twitter.com/codebasicshub&#10;📝 Linkedin (Personal): https://www.linkedin.com/in/dhavalsays/&#10;📝 Linkedin (Codebasics):  https://www.linkedin.com/company/codebasics/&#10;🔗 Patreon: https://www.patreon.com/codebasics?fan_landing=true" id="306" name="Google Shape;306;p40" title="Machine Learning Tutorial Python - 3: Linear Regression Multiple Variables">
            <a:hlinkClick r:id="rId3"/>
          </p:cNvPr>
          <p:cNvPicPr preferRelativeResize="0"/>
          <p:nvPr/>
        </p:nvPicPr>
        <p:blipFill>
          <a:blip r:embed="rId4">
            <a:alphaModFix/>
          </a:blip>
          <a:stretch>
            <a:fillRect/>
          </a:stretch>
        </p:blipFill>
        <p:spPr>
          <a:xfrm>
            <a:off x="1408275" y="109750"/>
            <a:ext cx="9375450" cy="5273700"/>
          </a:xfrm>
          <a:prstGeom prst="rect">
            <a:avLst/>
          </a:prstGeom>
          <a:noFill/>
          <a:ln>
            <a:noFill/>
          </a:ln>
        </p:spPr>
      </p:pic>
      <p:sp>
        <p:nvSpPr>
          <p:cNvPr id="307" name="Google Shape;307;p40"/>
          <p:cNvSpPr txBox="1"/>
          <p:nvPr/>
        </p:nvSpPr>
        <p:spPr>
          <a:xfrm>
            <a:off x="824550" y="5383450"/>
            <a:ext cx="10409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rgbClr val="00008B"/>
                </a:solidFill>
                <a:latin typeface="Times New Roman"/>
                <a:ea typeface="Times New Roman"/>
                <a:cs typeface="Times New Roman"/>
                <a:sym typeface="Times New Roman"/>
              </a:rPr>
              <a:t>Source: </a:t>
            </a:r>
            <a:r>
              <a:rPr lang="en-US" sz="2000">
                <a:solidFill>
                  <a:srgbClr val="00008B"/>
                </a:solidFill>
                <a:latin typeface="Times New Roman"/>
                <a:ea typeface="Times New Roman"/>
                <a:cs typeface="Times New Roman"/>
                <a:sym typeface="Times New Roman"/>
              </a:rPr>
              <a:t>“Machine Learning Tutorial Python - 3: Linear Regression Multiple Variables,” </a:t>
            </a:r>
            <a:r>
              <a:rPr i="1" lang="en-US" sz="2000">
                <a:solidFill>
                  <a:srgbClr val="00008B"/>
                </a:solidFill>
                <a:latin typeface="Times New Roman"/>
                <a:ea typeface="Times New Roman"/>
                <a:cs typeface="Times New Roman"/>
                <a:sym typeface="Times New Roman"/>
              </a:rPr>
              <a:t>www.youtube.com</a:t>
            </a:r>
            <a:r>
              <a:rPr lang="en-US" sz="2000">
                <a:solidFill>
                  <a:srgbClr val="00008B"/>
                </a:solidFill>
                <a:latin typeface="Times New Roman"/>
                <a:ea typeface="Times New Roman"/>
                <a:cs typeface="Times New Roman"/>
                <a:sym typeface="Times New Roman"/>
              </a:rPr>
              <a:t>. https://youtu.be/J_LnPL3Qg70</a:t>
            </a:r>
            <a:endParaRPr sz="2000">
              <a:solidFill>
                <a:srgbClr val="00008B"/>
              </a:solidFill>
              <a:latin typeface="Times New Roman"/>
              <a:ea typeface="Times New Roman"/>
              <a:cs typeface="Times New Roman"/>
              <a:sym typeface="Times New Roman"/>
            </a:endParaRPr>
          </a:p>
        </p:txBody>
      </p:sp>
      <p:sp>
        <p:nvSpPr>
          <p:cNvPr id="308" name="Google Shape;308;p40"/>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FF"/>
                </a:solidFill>
              </a:rPr>
              <a:t>Summary</a:t>
            </a:r>
            <a:endParaRPr sz="4000">
              <a:solidFill>
                <a:srgbClr val="FFFFFF"/>
              </a:solidFill>
            </a:endParaRPr>
          </a:p>
        </p:txBody>
      </p:sp>
      <p:sp>
        <p:nvSpPr>
          <p:cNvPr id="314" name="Google Shape;314;p41"/>
          <p:cNvSpPr txBox="1"/>
          <p:nvPr/>
        </p:nvSpPr>
        <p:spPr>
          <a:xfrm>
            <a:off x="339650" y="931050"/>
            <a:ext cx="11572800" cy="4995900"/>
          </a:xfrm>
          <a:prstGeom prst="rect">
            <a:avLst/>
          </a:prstGeom>
          <a:noFill/>
          <a:ln>
            <a:noFill/>
          </a:ln>
        </p:spPr>
        <p:txBody>
          <a:bodyPr anchorCtr="0" anchor="ctr" bIns="91425" lIns="91425" spcFirstLastPara="1" rIns="91425" wrap="square" tIns="91425">
            <a:noAutofit/>
          </a:bodyPr>
          <a:lstStyle/>
          <a:p>
            <a:pPr indent="-412750" lvl="0" marL="457200" rtl="0" algn="l">
              <a:lnSpc>
                <a:spcPct val="150000"/>
              </a:lnSpc>
              <a:spcBef>
                <a:spcPts val="0"/>
              </a:spcBef>
              <a:spcAft>
                <a:spcPts val="0"/>
              </a:spcAft>
              <a:buClr>
                <a:srgbClr val="00008B"/>
              </a:buClr>
              <a:buSzPts val="2900"/>
              <a:buFont typeface="Times New Roman"/>
              <a:buChar char="●"/>
            </a:pPr>
            <a:r>
              <a:rPr lang="en-US" sz="2900">
                <a:solidFill>
                  <a:srgbClr val="00008B"/>
                </a:solidFill>
                <a:latin typeface="Times New Roman"/>
                <a:ea typeface="Times New Roman"/>
                <a:cs typeface="Times New Roman"/>
                <a:sym typeface="Times New Roman"/>
              </a:rPr>
              <a:t>Hierarchy: Explored ML algorithm hierarchy.</a:t>
            </a:r>
            <a:endParaRPr sz="2900">
              <a:solidFill>
                <a:srgbClr val="00008B"/>
              </a:solidFill>
              <a:latin typeface="Times New Roman"/>
              <a:ea typeface="Times New Roman"/>
              <a:cs typeface="Times New Roman"/>
              <a:sym typeface="Times New Roman"/>
            </a:endParaRPr>
          </a:p>
          <a:p>
            <a:pPr indent="-412750" lvl="0" marL="457200" rtl="0" algn="l">
              <a:lnSpc>
                <a:spcPct val="150000"/>
              </a:lnSpc>
              <a:spcBef>
                <a:spcPts val="0"/>
              </a:spcBef>
              <a:spcAft>
                <a:spcPts val="0"/>
              </a:spcAft>
              <a:buClr>
                <a:srgbClr val="00008B"/>
              </a:buClr>
              <a:buSzPts val="2900"/>
              <a:buFont typeface="Times New Roman"/>
              <a:buChar char="●"/>
            </a:pPr>
            <a:r>
              <a:rPr lang="en-US" sz="2900">
                <a:solidFill>
                  <a:srgbClr val="00008B"/>
                </a:solidFill>
                <a:latin typeface="Times New Roman"/>
                <a:ea typeface="Times New Roman"/>
                <a:cs typeface="Times New Roman"/>
                <a:sym typeface="Times New Roman"/>
              </a:rPr>
              <a:t>Simple Linear Regression: Basics of modeling relationships.</a:t>
            </a:r>
            <a:endParaRPr sz="2900">
              <a:solidFill>
                <a:srgbClr val="00008B"/>
              </a:solidFill>
              <a:latin typeface="Times New Roman"/>
              <a:ea typeface="Times New Roman"/>
              <a:cs typeface="Times New Roman"/>
              <a:sym typeface="Times New Roman"/>
            </a:endParaRPr>
          </a:p>
          <a:p>
            <a:pPr indent="-412750" lvl="0" marL="457200" rtl="0" algn="l">
              <a:lnSpc>
                <a:spcPct val="150000"/>
              </a:lnSpc>
              <a:spcBef>
                <a:spcPts val="0"/>
              </a:spcBef>
              <a:spcAft>
                <a:spcPts val="0"/>
              </a:spcAft>
              <a:buClr>
                <a:srgbClr val="00008B"/>
              </a:buClr>
              <a:buSzPts val="2900"/>
              <a:buFont typeface="Times New Roman"/>
              <a:buChar char="●"/>
            </a:pPr>
            <a:r>
              <a:rPr lang="en-US" sz="2900">
                <a:solidFill>
                  <a:srgbClr val="00008B"/>
                </a:solidFill>
                <a:latin typeface="Times New Roman"/>
                <a:ea typeface="Times New Roman"/>
                <a:cs typeface="Times New Roman"/>
                <a:sym typeface="Times New Roman"/>
              </a:rPr>
              <a:t>Linear vs. Multiple Regression: Single vs. multiple predictor variables.</a:t>
            </a:r>
            <a:endParaRPr sz="2900">
              <a:solidFill>
                <a:srgbClr val="00008B"/>
              </a:solidFill>
              <a:latin typeface="Times New Roman"/>
              <a:ea typeface="Times New Roman"/>
              <a:cs typeface="Times New Roman"/>
              <a:sym typeface="Times New Roman"/>
            </a:endParaRPr>
          </a:p>
          <a:p>
            <a:pPr indent="-412750" lvl="0" marL="457200" rtl="0" algn="l">
              <a:lnSpc>
                <a:spcPct val="150000"/>
              </a:lnSpc>
              <a:spcBef>
                <a:spcPts val="0"/>
              </a:spcBef>
              <a:spcAft>
                <a:spcPts val="0"/>
              </a:spcAft>
              <a:buClr>
                <a:srgbClr val="00008B"/>
              </a:buClr>
              <a:buSzPts val="2900"/>
              <a:buFont typeface="Times New Roman"/>
              <a:buChar char="●"/>
            </a:pPr>
            <a:r>
              <a:rPr lang="en-US" sz="2900">
                <a:solidFill>
                  <a:srgbClr val="00008B"/>
                </a:solidFill>
                <a:latin typeface="Times New Roman"/>
                <a:ea typeface="Times New Roman"/>
                <a:cs typeface="Times New Roman"/>
                <a:sym typeface="Times New Roman"/>
              </a:rPr>
              <a:t>Multiple Linear Regression: Complex modeling with multiple predictors.</a:t>
            </a:r>
            <a:endParaRPr sz="2900">
              <a:solidFill>
                <a:srgbClr val="00008B"/>
              </a:solidFill>
              <a:latin typeface="Times New Roman"/>
              <a:ea typeface="Times New Roman"/>
              <a:cs typeface="Times New Roman"/>
              <a:sym typeface="Times New Roman"/>
            </a:endParaRPr>
          </a:p>
          <a:p>
            <a:pPr indent="-412750" lvl="0" marL="457200" rtl="0" algn="l">
              <a:lnSpc>
                <a:spcPct val="150000"/>
              </a:lnSpc>
              <a:spcBef>
                <a:spcPts val="0"/>
              </a:spcBef>
              <a:spcAft>
                <a:spcPts val="0"/>
              </a:spcAft>
              <a:buClr>
                <a:srgbClr val="00008B"/>
              </a:buClr>
              <a:buSzPts val="2900"/>
              <a:buFont typeface="Times New Roman"/>
              <a:buChar char="●"/>
            </a:pPr>
            <a:r>
              <a:rPr lang="en-US" sz="2900">
                <a:solidFill>
                  <a:srgbClr val="00008B"/>
                </a:solidFill>
                <a:latin typeface="Times New Roman"/>
                <a:ea typeface="Times New Roman"/>
                <a:cs typeface="Times New Roman"/>
                <a:sym typeface="Times New Roman"/>
              </a:rPr>
              <a:t>Mathematical Concept: Key equations behind regression.</a:t>
            </a:r>
            <a:endParaRPr sz="2900">
              <a:solidFill>
                <a:srgbClr val="00008B"/>
              </a:solidFill>
              <a:latin typeface="Times New Roman"/>
              <a:ea typeface="Times New Roman"/>
              <a:cs typeface="Times New Roman"/>
              <a:sym typeface="Times New Roman"/>
            </a:endParaRPr>
          </a:p>
          <a:p>
            <a:pPr indent="-412750" lvl="0" marL="457200" rtl="0" algn="l">
              <a:lnSpc>
                <a:spcPct val="150000"/>
              </a:lnSpc>
              <a:spcBef>
                <a:spcPts val="0"/>
              </a:spcBef>
              <a:spcAft>
                <a:spcPts val="0"/>
              </a:spcAft>
              <a:buClr>
                <a:srgbClr val="00008B"/>
              </a:buClr>
              <a:buSzPts val="2900"/>
              <a:buFont typeface="Times New Roman"/>
              <a:buChar char="●"/>
            </a:pPr>
            <a:r>
              <a:rPr lang="en-US" sz="2900">
                <a:solidFill>
                  <a:srgbClr val="00008B"/>
                </a:solidFill>
                <a:latin typeface="Times New Roman"/>
                <a:ea typeface="Times New Roman"/>
                <a:cs typeface="Times New Roman"/>
                <a:sym typeface="Times New Roman"/>
              </a:rPr>
              <a:t>Benefits and Limitations: Pros and cons of multiple regression.</a:t>
            </a:r>
            <a:endParaRPr sz="2900">
              <a:solidFill>
                <a:srgbClr val="00008B"/>
              </a:solidFill>
              <a:latin typeface="Times New Roman"/>
              <a:ea typeface="Times New Roman"/>
              <a:cs typeface="Times New Roman"/>
              <a:sym typeface="Times New Roman"/>
            </a:endParaRPr>
          </a:p>
          <a:p>
            <a:pPr indent="-412750" lvl="0" marL="457200" rtl="0" algn="l">
              <a:lnSpc>
                <a:spcPct val="150000"/>
              </a:lnSpc>
              <a:spcBef>
                <a:spcPts val="0"/>
              </a:spcBef>
              <a:spcAft>
                <a:spcPts val="0"/>
              </a:spcAft>
              <a:buClr>
                <a:srgbClr val="00008B"/>
              </a:buClr>
              <a:buSzPts val="2900"/>
              <a:buFont typeface="Times New Roman"/>
              <a:buChar char="●"/>
            </a:pPr>
            <a:r>
              <a:rPr lang="en-US" sz="2900">
                <a:solidFill>
                  <a:srgbClr val="00008B"/>
                </a:solidFill>
                <a:latin typeface="Times New Roman"/>
                <a:ea typeface="Times New Roman"/>
                <a:cs typeface="Times New Roman"/>
                <a:sym typeface="Times New Roman"/>
              </a:rPr>
              <a:t>Real-life Applications: Practical use cases across domains.</a:t>
            </a:r>
            <a:endParaRPr sz="2900">
              <a:solidFill>
                <a:srgbClr val="00008B"/>
              </a:solidFill>
              <a:latin typeface="Times New Roman"/>
              <a:ea typeface="Times New Roman"/>
              <a:cs typeface="Times New Roman"/>
              <a:sym typeface="Times New Roman"/>
            </a:endParaRPr>
          </a:p>
        </p:txBody>
      </p:sp>
      <p:sp>
        <p:nvSpPr>
          <p:cNvPr id="315" name="Google Shape;315;p41"/>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FF"/>
                </a:solidFill>
              </a:rPr>
              <a:t>Hierarchy of Machine Learning Algorithms</a:t>
            </a:r>
            <a:endParaRPr sz="4000">
              <a:solidFill>
                <a:srgbClr val="FFFFFF"/>
              </a:solidFill>
            </a:endParaRPr>
          </a:p>
        </p:txBody>
      </p:sp>
      <p:pic>
        <p:nvPicPr>
          <p:cNvPr id="100" name="Google Shape;100;p15"/>
          <p:cNvPicPr preferRelativeResize="0"/>
          <p:nvPr/>
        </p:nvPicPr>
        <p:blipFill>
          <a:blip r:embed="rId3">
            <a:alphaModFix/>
          </a:blip>
          <a:stretch>
            <a:fillRect/>
          </a:stretch>
        </p:blipFill>
        <p:spPr>
          <a:xfrm>
            <a:off x="763275" y="1008325"/>
            <a:ext cx="10665450" cy="4984100"/>
          </a:xfrm>
          <a:prstGeom prst="rect">
            <a:avLst/>
          </a:prstGeom>
          <a:noFill/>
          <a:ln>
            <a:noFill/>
          </a:ln>
        </p:spPr>
      </p:pic>
      <p:sp>
        <p:nvSpPr>
          <p:cNvPr id="101" name="Google Shape;101;p15"/>
          <p:cNvSpPr txBox="1"/>
          <p:nvPr>
            <p:ph idx="12" type="sldNum"/>
          </p:nvPr>
        </p:nvSpPr>
        <p:spPr>
          <a:xfrm>
            <a:off x="152400" y="6260825"/>
            <a:ext cx="333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FF"/>
                </a:solidFill>
              </a:rPr>
              <a:t>References</a:t>
            </a:r>
            <a:endParaRPr sz="4000">
              <a:solidFill>
                <a:srgbClr val="FFFFFF"/>
              </a:solidFill>
            </a:endParaRPr>
          </a:p>
        </p:txBody>
      </p:sp>
      <p:graphicFrame>
        <p:nvGraphicFramePr>
          <p:cNvPr id="321" name="Google Shape;321;p42"/>
          <p:cNvGraphicFramePr/>
          <p:nvPr/>
        </p:nvGraphicFramePr>
        <p:xfrm>
          <a:off x="279450" y="882950"/>
          <a:ext cx="3000000" cy="3000000"/>
        </p:xfrm>
        <a:graphic>
          <a:graphicData uri="http://schemas.openxmlformats.org/drawingml/2006/table">
            <a:tbl>
              <a:tblPr>
                <a:noFill/>
                <a:tableStyleId>{A28B9A44-51BE-478D-AFC0-61AD72044C18}</a:tableStyleId>
              </a:tblPr>
              <a:tblGrid>
                <a:gridCol w="635625"/>
                <a:gridCol w="10970925"/>
              </a:tblGrid>
              <a:tr h="1342825">
                <a:tc>
                  <a:txBody>
                    <a:bodyPr/>
                    <a:lstStyle/>
                    <a:p>
                      <a:pPr indent="0" lvl="0" marL="0" rtl="0" algn="l">
                        <a:lnSpc>
                          <a:spcPct val="100000"/>
                        </a:lnSpc>
                        <a:spcBef>
                          <a:spcPts val="0"/>
                        </a:spcBef>
                        <a:spcAft>
                          <a:spcPts val="0"/>
                        </a:spcAft>
                        <a:buNone/>
                      </a:pPr>
                      <a:r>
                        <a:rPr lang="en-US" sz="2000">
                          <a:solidFill>
                            <a:srgbClr val="00008B"/>
                          </a:solidFill>
                          <a:latin typeface="Times New Roman"/>
                          <a:ea typeface="Times New Roman"/>
                          <a:cs typeface="Times New Roman"/>
                          <a:sym typeface="Times New Roman"/>
                        </a:rPr>
                        <a:t>[1]</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000">
                          <a:solidFill>
                            <a:srgbClr val="00008B"/>
                          </a:solidFill>
                          <a:latin typeface="Times New Roman"/>
                          <a:ea typeface="Times New Roman"/>
                          <a:cs typeface="Times New Roman"/>
                          <a:sym typeface="Times New Roman"/>
                        </a:rPr>
                        <a:t>M. Batta, "Machine learning algorithms - a review," </a:t>
                      </a:r>
                      <a:r>
                        <a:rPr lang="en-US" sz="2000" u="sng">
                          <a:solidFill>
                            <a:srgbClr val="00008B"/>
                          </a:solidFill>
                          <a:latin typeface="Times New Roman"/>
                          <a:ea typeface="Times New Roman"/>
                          <a:cs typeface="Times New Roman"/>
                          <a:sym typeface="Times New Roman"/>
                          <a:hlinkClick r:id="rId3">
                            <a:extLst>
                              <a:ext uri="{A12FA001-AC4F-418D-AE19-62706E023703}">
                                <ahyp:hlinkClr val="tx"/>
                              </a:ext>
                            </a:extLst>
                          </a:hlinkClick>
                        </a:rPr>
                        <a:t>https://www.researchgate.net/profile/Batta-Mahesh/publication/344717762_Machine_Learning_Algorithms_-A_Review/links/5f8b2365299bf1b53e2d243a/Machine-Learning-Algorithms-A-Review.pdf</a:t>
                      </a:r>
                      <a:r>
                        <a:rPr lang="en-US" sz="2000">
                          <a:solidFill>
                            <a:srgbClr val="00008B"/>
                          </a:solidFill>
                          <a:latin typeface="Times New Roman"/>
                          <a:ea typeface="Times New Roman"/>
                          <a:cs typeface="Times New Roman"/>
                          <a:sym typeface="Times New Roman"/>
                        </a:rPr>
                        <a:t>. [Accessed: Sep. 25, 2023]. DOI: 10.21275/ART20203995.</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672325">
                <a:tc>
                  <a:txBody>
                    <a:bodyPr/>
                    <a:lstStyle/>
                    <a:p>
                      <a:pPr indent="0" lvl="0" marL="0" rtl="0" algn="l">
                        <a:lnSpc>
                          <a:spcPct val="100000"/>
                        </a:lnSpc>
                        <a:spcBef>
                          <a:spcPts val="0"/>
                        </a:spcBef>
                        <a:spcAft>
                          <a:spcPts val="0"/>
                        </a:spcAft>
                        <a:buNone/>
                      </a:pPr>
                      <a:r>
                        <a:rPr lang="en-US" sz="2000">
                          <a:solidFill>
                            <a:srgbClr val="00008B"/>
                          </a:solidFill>
                          <a:latin typeface="Times New Roman"/>
                          <a:ea typeface="Times New Roman"/>
                          <a:cs typeface="Times New Roman"/>
                          <a:sym typeface="Times New Roman"/>
                        </a:rPr>
                        <a:t>[2]</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000">
                          <a:solidFill>
                            <a:srgbClr val="00008B"/>
                          </a:solidFill>
                          <a:latin typeface="Times New Roman"/>
                          <a:ea typeface="Times New Roman"/>
                          <a:cs typeface="Times New Roman"/>
                          <a:sym typeface="Times New Roman"/>
                        </a:rPr>
                        <a:t>S. I. Bangdiwala, "Regression: Simple linear," </a:t>
                      </a:r>
                      <a:r>
                        <a:rPr i="1" lang="en-US" sz="2000">
                          <a:solidFill>
                            <a:srgbClr val="00008B"/>
                          </a:solidFill>
                          <a:latin typeface="Times New Roman"/>
                          <a:ea typeface="Times New Roman"/>
                          <a:cs typeface="Times New Roman"/>
                          <a:sym typeface="Times New Roman"/>
                        </a:rPr>
                        <a:t>International Journal of Injury Control and Safety Promotion</a:t>
                      </a:r>
                      <a:r>
                        <a:rPr lang="en-US" sz="2000">
                          <a:solidFill>
                            <a:srgbClr val="00008B"/>
                          </a:solidFill>
                          <a:latin typeface="Times New Roman"/>
                          <a:ea typeface="Times New Roman"/>
                          <a:cs typeface="Times New Roman"/>
                          <a:sym typeface="Times New Roman"/>
                        </a:rPr>
                        <a:t>, vol. 25, no. 1, pp. 113–115, 2018, doi: 10.1080/17457300.2018.1426702.</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942725">
                <a:tc>
                  <a:txBody>
                    <a:bodyPr/>
                    <a:lstStyle/>
                    <a:p>
                      <a:pPr indent="0" lvl="0" marL="0" rtl="0" algn="l">
                        <a:lnSpc>
                          <a:spcPct val="100000"/>
                        </a:lnSpc>
                        <a:spcBef>
                          <a:spcPts val="0"/>
                        </a:spcBef>
                        <a:spcAft>
                          <a:spcPts val="0"/>
                        </a:spcAft>
                        <a:buNone/>
                      </a:pPr>
                      <a:r>
                        <a:rPr lang="en-US" sz="2000">
                          <a:solidFill>
                            <a:srgbClr val="00008B"/>
                          </a:solidFill>
                          <a:latin typeface="Times New Roman"/>
                          <a:ea typeface="Times New Roman"/>
                          <a:cs typeface="Times New Roman"/>
                          <a:sym typeface="Times New Roman"/>
                        </a:rPr>
                        <a:t>[3]</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000">
                          <a:solidFill>
                            <a:srgbClr val="00008B"/>
                          </a:solidFill>
                          <a:latin typeface="Times New Roman"/>
                          <a:ea typeface="Times New Roman"/>
                          <a:cs typeface="Times New Roman"/>
                          <a:sym typeface="Times New Roman"/>
                        </a:rPr>
                        <a:t>M. Tranmer, J. Murphy, M. Elliot, and M. Pampaka, "Multiple Linear Regression," 2nd ed., 2020. </a:t>
                      </a:r>
                      <a:r>
                        <a:rPr lang="en-US" sz="2000" u="sng">
                          <a:solidFill>
                            <a:srgbClr val="00008B"/>
                          </a:solidFill>
                          <a:latin typeface="Times New Roman"/>
                          <a:ea typeface="Times New Roman"/>
                          <a:cs typeface="Times New Roman"/>
                          <a:sym typeface="Times New Roman"/>
                          <a:hlinkClick r:id="rId4">
                            <a:extLst>
                              <a:ext uri="{A12FA001-AC4F-418D-AE19-62706E023703}">
                                <ahyp:hlinkClr val="tx"/>
                              </a:ext>
                            </a:extLst>
                          </a:hlinkClick>
                        </a:rPr>
                        <a:t>https://hummedia.manchester.ac.uk/institutes/cmist/archive-publications/working-papers/2020/multiple-linear-regression.pdf</a:t>
                      </a:r>
                      <a:r>
                        <a:rPr lang="en-US" sz="2000">
                          <a:solidFill>
                            <a:srgbClr val="00008B"/>
                          </a:solidFill>
                          <a:latin typeface="Times New Roman"/>
                          <a:ea typeface="Times New Roman"/>
                          <a:cs typeface="Times New Roman"/>
                          <a:sym typeface="Times New Roman"/>
                        </a:rPr>
                        <a:t>. [Accessed: Sep. 25, 2023].</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685325">
                <a:tc>
                  <a:txBody>
                    <a:bodyPr/>
                    <a:lstStyle/>
                    <a:p>
                      <a:pPr indent="0" lvl="0" marL="0" rtl="0" algn="l">
                        <a:lnSpc>
                          <a:spcPct val="100000"/>
                        </a:lnSpc>
                        <a:spcBef>
                          <a:spcPts val="0"/>
                        </a:spcBef>
                        <a:spcAft>
                          <a:spcPts val="0"/>
                        </a:spcAft>
                        <a:buNone/>
                      </a:pPr>
                      <a:r>
                        <a:rPr lang="en-US" sz="2000">
                          <a:solidFill>
                            <a:srgbClr val="00008B"/>
                          </a:solidFill>
                          <a:latin typeface="Times New Roman"/>
                          <a:ea typeface="Times New Roman"/>
                          <a:cs typeface="Times New Roman"/>
                          <a:sym typeface="Times New Roman"/>
                        </a:rPr>
                        <a:t>[4]</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000">
                          <a:solidFill>
                            <a:srgbClr val="00008B"/>
                          </a:solidFill>
                          <a:latin typeface="Times New Roman"/>
                          <a:ea typeface="Times New Roman"/>
                          <a:cs typeface="Times New Roman"/>
                          <a:sym typeface="Times New Roman"/>
                        </a:rPr>
                        <a:t>R. Goldstein, "Regression methods in biostatistics: Linear, logistic, survival and repeated measures models," </a:t>
                      </a:r>
                      <a:r>
                        <a:rPr i="1" lang="en-US" sz="2000">
                          <a:solidFill>
                            <a:srgbClr val="00008B"/>
                          </a:solidFill>
                          <a:latin typeface="Times New Roman"/>
                          <a:ea typeface="Times New Roman"/>
                          <a:cs typeface="Times New Roman"/>
                          <a:sym typeface="Times New Roman"/>
                        </a:rPr>
                        <a:t>Technometrics</a:t>
                      </a:r>
                      <a:r>
                        <a:rPr lang="en-US" sz="2000">
                          <a:solidFill>
                            <a:srgbClr val="00008B"/>
                          </a:solidFill>
                          <a:latin typeface="Times New Roman"/>
                          <a:ea typeface="Times New Roman"/>
                          <a:cs typeface="Times New Roman"/>
                          <a:sym typeface="Times New Roman"/>
                        </a:rPr>
                        <a:t>, vol. 48, no. 1, pp. 149–150, 2006, doi: 10.1198/tech.2006.s357.</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1111275">
                <a:tc>
                  <a:txBody>
                    <a:bodyPr/>
                    <a:lstStyle/>
                    <a:p>
                      <a:pPr indent="0" lvl="0" marL="0" rtl="0" algn="l">
                        <a:lnSpc>
                          <a:spcPct val="100000"/>
                        </a:lnSpc>
                        <a:spcBef>
                          <a:spcPts val="0"/>
                        </a:spcBef>
                        <a:spcAft>
                          <a:spcPts val="0"/>
                        </a:spcAft>
                        <a:buNone/>
                      </a:pPr>
                      <a:r>
                        <a:rPr lang="en-US" sz="2000">
                          <a:solidFill>
                            <a:srgbClr val="00008B"/>
                          </a:solidFill>
                          <a:latin typeface="Times New Roman"/>
                          <a:ea typeface="Times New Roman"/>
                          <a:cs typeface="Times New Roman"/>
                          <a:sym typeface="Times New Roman"/>
                        </a:rPr>
                        <a:t>[5]</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000">
                          <a:solidFill>
                            <a:srgbClr val="00008B"/>
                          </a:solidFill>
                          <a:latin typeface="Times New Roman"/>
                          <a:ea typeface="Times New Roman"/>
                          <a:cs typeface="Times New Roman"/>
                          <a:sym typeface="Times New Roman"/>
                        </a:rPr>
                        <a:t>M. N. Williams, C. A. G. Grajales, and D. Kurkiewicz, "Assumptions of Multiple Regression: Correcting Two Misconceptions," </a:t>
                      </a:r>
                      <a:r>
                        <a:rPr i="1" lang="en-US" sz="2000">
                          <a:solidFill>
                            <a:srgbClr val="00008B"/>
                          </a:solidFill>
                          <a:latin typeface="Times New Roman"/>
                          <a:ea typeface="Times New Roman"/>
                          <a:cs typeface="Times New Roman"/>
                          <a:sym typeface="Times New Roman"/>
                        </a:rPr>
                        <a:t>Practical Assessment, Research, and Evaluation</a:t>
                      </a:r>
                      <a:r>
                        <a:rPr lang="en-US" sz="2000">
                          <a:solidFill>
                            <a:srgbClr val="00008B"/>
                          </a:solidFill>
                          <a:latin typeface="Times New Roman"/>
                          <a:ea typeface="Times New Roman"/>
                          <a:cs typeface="Times New Roman"/>
                          <a:sym typeface="Times New Roman"/>
                        </a:rPr>
                        <a:t>, vol. 18, Nov. 2019. doi:</a:t>
                      </a:r>
                      <a:r>
                        <a:rPr lang="en-US" sz="2000">
                          <a:solidFill>
                            <a:srgbClr val="00008B"/>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US" sz="2000" u="sng">
                          <a:solidFill>
                            <a:srgbClr val="00008B"/>
                          </a:solidFill>
                          <a:latin typeface="Times New Roman"/>
                          <a:ea typeface="Times New Roman"/>
                          <a:cs typeface="Times New Roman"/>
                          <a:sym typeface="Times New Roman"/>
                          <a:hlinkClick r:id="rId6">
                            <a:extLst>
                              <a:ext uri="{A12FA001-AC4F-418D-AE19-62706E023703}">
                                <ahyp:hlinkClr val="tx"/>
                              </a:ext>
                            </a:extLst>
                          </a:hlinkClick>
                        </a:rPr>
                        <a:t>https://doi.org/10.7275/55hn-wk47</a:t>
                      </a:r>
                      <a:r>
                        <a:rPr lang="en-US" sz="2000">
                          <a:solidFill>
                            <a:srgbClr val="00008B"/>
                          </a:solidFill>
                          <a:latin typeface="Times New Roman"/>
                          <a:ea typeface="Times New Roman"/>
                          <a:cs typeface="Times New Roman"/>
                          <a:sym typeface="Times New Roman"/>
                        </a:rPr>
                        <a:t>. [Accessed: Sep. 25, 2023].</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bl>
          </a:graphicData>
        </a:graphic>
      </p:graphicFrame>
      <p:sp>
        <p:nvSpPr>
          <p:cNvPr id="322" name="Google Shape;322;p42"/>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FF"/>
                </a:solidFill>
              </a:rPr>
              <a:t>References</a:t>
            </a:r>
            <a:endParaRPr sz="4000">
              <a:solidFill>
                <a:srgbClr val="FFFFFF"/>
              </a:solidFill>
            </a:endParaRPr>
          </a:p>
        </p:txBody>
      </p:sp>
      <p:graphicFrame>
        <p:nvGraphicFramePr>
          <p:cNvPr id="328" name="Google Shape;328;p43"/>
          <p:cNvGraphicFramePr/>
          <p:nvPr/>
        </p:nvGraphicFramePr>
        <p:xfrm>
          <a:off x="279450" y="1121525"/>
          <a:ext cx="3000000" cy="3000000"/>
        </p:xfrm>
        <a:graphic>
          <a:graphicData uri="http://schemas.openxmlformats.org/drawingml/2006/table">
            <a:tbl>
              <a:tblPr>
                <a:noFill/>
                <a:tableStyleId>{A28B9A44-51BE-478D-AFC0-61AD72044C18}</a:tableStyleId>
              </a:tblPr>
              <a:tblGrid>
                <a:gridCol w="706125"/>
                <a:gridCol w="10926975"/>
              </a:tblGrid>
              <a:tr h="1161325">
                <a:tc>
                  <a:txBody>
                    <a:bodyPr/>
                    <a:lstStyle/>
                    <a:p>
                      <a:pPr indent="0" lvl="0" marL="0" rtl="0" algn="l">
                        <a:lnSpc>
                          <a:spcPct val="100000"/>
                        </a:lnSpc>
                        <a:spcBef>
                          <a:spcPts val="0"/>
                        </a:spcBef>
                        <a:spcAft>
                          <a:spcPts val="0"/>
                        </a:spcAft>
                        <a:buNone/>
                      </a:pPr>
                      <a:r>
                        <a:rPr lang="en-US" sz="2000">
                          <a:solidFill>
                            <a:srgbClr val="00008B"/>
                          </a:solidFill>
                          <a:latin typeface="Times New Roman"/>
                          <a:ea typeface="Times New Roman"/>
                          <a:cs typeface="Times New Roman"/>
                          <a:sym typeface="Times New Roman"/>
                        </a:rPr>
                        <a:t>[6]</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Clr>
                          <a:srgbClr val="000000"/>
                        </a:buClr>
                        <a:buSzPts val="1100"/>
                        <a:buFont typeface="Arial"/>
                        <a:buNone/>
                      </a:pPr>
                      <a:r>
                        <a:rPr lang="en-US" sz="2000">
                          <a:solidFill>
                            <a:srgbClr val="00008B"/>
                          </a:solidFill>
                          <a:latin typeface="Times New Roman"/>
                          <a:ea typeface="Times New Roman"/>
                          <a:cs typeface="Times New Roman"/>
                          <a:sym typeface="Times New Roman"/>
                        </a:rPr>
                        <a:t>A. E. Maxwell, "Limitations on the use of the multiple linear regression model," </a:t>
                      </a:r>
                      <a:r>
                        <a:rPr i="1" lang="en-US" sz="2000">
                          <a:solidFill>
                            <a:srgbClr val="00008B"/>
                          </a:solidFill>
                          <a:latin typeface="Times New Roman"/>
                          <a:ea typeface="Times New Roman"/>
                          <a:cs typeface="Times New Roman"/>
                          <a:sym typeface="Times New Roman"/>
                        </a:rPr>
                        <a:t>British Journal of Mathematical and Statistical Psychology</a:t>
                      </a:r>
                      <a:r>
                        <a:rPr lang="en-US" sz="2000">
                          <a:solidFill>
                            <a:srgbClr val="00008B"/>
                          </a:solidFill>
                          <a:latin typeface="Times New Roman"/>
                          <a:ea typeface="Times New Roman"/>
                          <a:cs typeface="Times New Roman"/>
                          <a:sym typeface="Times New Roman"/>
                        </a:rPr>
                        <a:t>, vol. 28, no. 1, pp. 51–62, 1975, doi: 10.1111/j.2044-8317.1975.tb00547.x. [Accessed: Sep. 25, 2023].</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754125">
                <a:tc>
                  <a:txBody>
                    <a:bodyPr/>
                    <a:lstStyle/>
                    <a:p>
                      <a:pPr indent="0" lvl="0" marL="0" rtl="0" algn="l">
                        <a:lnSpc>
                          <a:spcPct val="100000"/>
                        </a:lnSpc>
                        <a:spcBef>
                          <a:spcPts val="0"/>
                        </a:spcBef>
                        <a:spcAft>
                          <a:spcPts val="0"/>
                        </a:spcAft>
                        <a:buNone/>
                      </a:pPr>
                      <a:r>
                        <a:rPr lang="en-US" sz="2000">
                          <a:solidFill>
                            <a:srgbClr val="00008B"/>
                          </a:solidFill>
                          <a:latin typeface="Times New Roman"/>
                          <a:ea typeface="Times New Roman"/>
                          <a:cs typeface="Times New Roman"/>
                          <a:sym typeface="Times New Roman"/>
                        </a:rPr>
                        <a:t>[7]</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US" sz="2000">
                          <a:solidFill>
                            <a:srgbClr val="00008B"/>
                          </a:solidFill>
                          <a:latin typeface="Times New Roman"/>
                          <a:ea typeface="Times New Roman"/>
                          <a:cs typeface="Times New Roman"/>
                          <a:sym typeface="Times New Roman"/>
                        </a:rPr>
                        <a:t>J. Fernando, "R-squared: Definition, calculation formula, uses, and limitations," Investopedia, https://www.investopedia.com/terms/r/r-squared.asp. [Accessed: Sep. 25, 2023].</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702250">
                <a:tc>
                  <a:txBody>
                    <a:bodyPr/>
                    <a:lstStyle/>
                    <a:p>
                      <a:pPr indent="0" lvl="0" marL="0" rtl="0" algn="l">
                        <a:lnSpc>
                          <a:spcPct val="100000"/>
                        </a:lnSpc>
                        <a:spcBef>
                          <a:spcPts val="0"/>
                        </a:spcBef>
                        <a:spcAft>
                          <a:spcPts val="0"/>
                        </a:spcAft>
                        <a:buNone/>
                      </a:pPr>
                      <a:r>
                        <a:rPr lang="en-US" sz="2000">
                          <a:solidFill>
                            <a:srgbClr val="00008B"/>
                          </a:solidFill>
                          <a:latin typeface="Times New Roman"/>
                          <a:ea typeface="Times New Roman"/>
                          <a:cs typeface="Times New Roman"/>
                          <a:sym typeface="Times New Roman"/>
                        </a:rPr>
                        <a:t>[8]</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2000">
                          <a:solidFill>
                            <a:srgbClr val="00008B"/>
                          </a:solidFill>
                          <a:latin typeface="Times New Roman"/>
                          <a:ea typeface="Times New Roman"/>
                          <a:cs typeface="Times New Roman"/>
                          <a:sym typeface="Times New Roman"/>
                        </a:rPr>
                        <a:t>B. Beers, "P-value: What it is, how to calculate it, and why it matters," Investopedia, https://www.investopedia.com/terms/p/p-value.asp. [Accessed: Sep. 25, 2023].</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741175">
                <a:tc>
                  <a:txBody>
                    <a:bodyPr/>
                    <a:lstStyle/>
                    <a:p>
                      <a:pPr indent="0" lvl="0" marL="0" rtl="0" algn="l">
                        <a:lnSpc>
                          <a:spcPct val="100000"/>
                        </a:lnSpc>
                        <a:spcBef>
                          <a:spcPts val="0"/>
                        </a:spcBef>
                        <a:spcAft>
                          <a:spcPts val="0"/>
                        </a:spcAft>
                        <a:buNone/>
                      </a:pPr>
                      <a:r>
                        <a:rPr lang="en-US" sz="2000">
                          <a:solidFill>
                            <a:srgbClr val="00008B"/>
                          </a:solidFill>
                          <a:latin typeface="Times New Roman"/>
                          <a:ea typeface="Times New Roman"/>
                          <a:cs typeface="Times New Roman"/>
                          <a:sym typeface="Times New Roman"/>
                        </a:rPr>
                        <a:t>[9]</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US" sz="2000">
                          <a:solidFill>
                            <a:srgbClr val="00008B"/>
                          </a:solidFill>
                          <a:latin typeface="Times New Roman"/>
                          <a:ea typeface="Times New Roman"/>
                          <a:cs typeface="Times New Roman"/>
                          <a:sym typeface="Times New Roman"/>
                        </a:rPr>
                        <a:t>"Multiple Linear Regression in Python - Sklearn," 2022, https://youtu.be/wH_ezgftiy0 [Accessed: Sep. 25, 2023].</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r h="911800">
                <a:tc>
                  <a:txBody>
                    <a:bodyPr/>
                    <a:lstStyle/>
                    <a:p>
                      <a:pPr indent="0" lvl="0" marL="0" rtl="0" algn="l">
                        <a:lnSpc>
                          <a:spcPct val="100000"/>
                        </a:lnSpc>
                        <a:spcBef>
                          <a:spcPts val="0"/>
                        </a:spcBef>
                        <a:spcAft>
                          <a:spcPts val="0"/>
                        </a:spcAft>
                        <a:buNone/>
                      </a:pPr>
                      <a:r>
                        <a:rPr lang="en-US" sz="2000">
                          <a:solidFill>
                            <a:srgbClr val="00008B"/>
                          </a:solidFill>
                          <a:latin typeface="Times New Roman"/>
                          <a:ea typeface="Times New Roman"/>
                          <a:cs typeface="Times New Roman"/>
                          <a:sym typeface="Times New Roman"/>
                        </a:rPr>
                        <a:t>[10]</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000">
                          <a:solidFill>
                            <a:srgbClr val="00008B"/>
                          </a:solidFill>
                          <a:latin typeface="Times New Roman"/>
                          <a:ea typeface="Times New Roman"/>
                          <a:cs typeface="Times New Roman"/>
                          <a:sym typeface="Times New Roman"/>
                        </a:rPr>
                        <a:t>M. Ralston, “Multiple regression,” SAGE Publications Inc, https://us.sagepub.com/en-us/nam/multiple-regression/book262446 (accessed Sep. 25, 2023). </a:t>
                      </a:r>
                      <a:endParaRPr sz="2000">
                        <a:solidFill>
                          <a:srgbClr val="00008B"/>
                        </a:solidFill>
                        <a:latin typeface="Times New Roman"/>
                        <a:ea typeface="Times New Roman"/>
                        <a:cs typeface="Times New Roman"/>
                        <a:sym typeface="Times New Roman"/>
                      </a:endParaRPr>
                    </a:p>
                  </a:txBody>
                  <a:tcPr marT="91425" marB="91425" marR="91425" marL="91425">
                    <a:lnL cap="flat" cmpd="sng" w="9525">
                      <a:solidFill>
                        <a:srgbClr val="00008B">
                          <a:alpha val="0"/>
                        </a:srgbClr>
                      </a:solidFill>
                      <a:prstDash val="solid"/>
                      <a:round/>
                      <a:headEnd len="sm" w="sm" type="none"/>
                      <a:tailEnd len="sm" w="sm" type="none"/>
                    </a:lnL>
                    <a:lnR cap="flat" cmpd="sng" w="9525">
                      <a:solidFill>
                        <a:srgbClr val="00008B">
                          <a:alpha val="0"/>
                        </a:srgbClr>
                      </a:solidFill>
                      <a:prstDash val="solid"/>
                      <a:round/>
                      <a:headEnd len="sm" w="sm" type="none"/>
                      <a:tailEnd len="sm" w="sm" type="none"/>
                    </a:lnR>
                    <a:lnT cap="flat" cmpd="sng" w="9525">
                      <a:solidFill>
                        <a:srgbClr val="00008B">
                          <a:alpha val="0"/>
                        </a:srgbClr>
                      </a:solidFill>
                      <a:prstDash val="solid"/>
                      <a:round/>
                      <a:headEnd len="sm" w="sm" type="none"/>
                      <a:tailEnd len="sm" w="sm" type="none"/>
                    </a:lnT>
                    <a:lnB cap="flat" cmpd="sng" w="9525">
                      <a:solidFill>
                        <a:srgbClr val="00008B">
                          <a:alpha val="0"/>
                        </a:srgbClr>
                      </a:solidFill>
                      <a:prstDash val="solid"/>
                      <a:round/>
                      <a:headEnd len="sm" w="sm" type="none"/>
                      <a:tailEnd len="sm" w="sm" type="none"/>
                    </a:lnB>
                  </a:tcPr>
                </a:tc>
              </a:tr>
            </a:tbl>
          </a:graphicData>
        </a:graphic>
      </p:graphicFrame>
      <p:sp>
        <p:nvSpPr>
          <p:cNvPr id="329" name="Google Shape;329;p43"/>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nvSpPr>
        <p:spPr>
          <a:xfrm>
            <a:off x="4596000" y="2951850"/>
            <a:ext cx="3000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000">
                <a:solidFill>
                  <a:srgbClr val="00008B"/>
                </a:solidFill>
                <a:latin typeface="Times New Roman"/>
                <a:ea typeface="Times New Roman"/>
                <a:cs typeface="Times New Roman"/>
                <a:sym typeface="Times New Roman"/>
              </a:rPr>
              <a:t>Thank You</a:t>
            </a:r>
            <a:endParaRPr sz="5000">
              <a:solidFill>
                <a:schemeClr val="dk1"/>
              </a:solidFill>
              <a:latin typeface="Times New Roman"/>
              <a:ea typeface="Times New Roman"/>
              <a:cs typeface="Times New Roman"/>
              <a:sym typeface="Times New Roman"/>
            </a:endParaRPr>
          </a:p>
        </p:txBody>
      </p:sp>
      <p:sp>
        <p:nvSpPr>
          <p:cNvPr id="335" name="Google Shape;335;p44"/>
          <p:cNvSpPr txBox="1"/>
          <p:nvPr>
            <p:ph idx="12" type="sldNum"/>
          </p:nvPr>
        </p:nvSpPr>
        <p:spPr>
          <a:xfrm>
            <a:off x="152400" y="6260825"/>
            <a:ext cx="575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FF"/>
                </a:solidFill>
              </a:rPr>
              <a:t>Supervised Learning Workflow</a:t>
            </a:r>
            <a:endParaRPr sz="4000">
              <a:solidFill>
                <a:srgbClr val="FFFFFF"/>
              </a:solidFill>
            </a:endParaRPr>
          </a:p>
        </p:txBody>
      </p:sp>
      <p:pic>
        <p:nvPicPr>
          <p:cNvPr id="107" name="Google Shape;107;p16"/>
          <p:cNvPicPr preferRelativeResize="0"/>
          <p:nvPr/>
        </p:nvPicPr>
        <p:blipFill>
          <a:blip r:embed="rId3">
            <a:alphaModFix/>
          </a:blip>
          <a:stretch>
            <a:fillRect/>
          </a:stretch>
        </p:blipFill>
        <p:spPr>
          <a:xfrm>
            <a:off x="7651400" y="842775"/>
            <a:ext cx="3099242" cy="5172438"/>
          </a:xfrm>
          <a:prstGeom prst="rect">
            <a:avLst/>
          </a:prstGeom>
          <a:noFill/>
          <a:ln>
            <a:noFill/>
          </a:ln>
        </p:spPr>
      </p:pic>
      <p:sp>
        <p:nvSpPr>
          <p:cNvPr id="108" name="Google Shape;108;p16"/>
          <p:cNvSpPr txBox="1"/>
          <p:nvPr/>
        </p:nvSpPr>
        <p:spPr>
          <a:xfrm>
            <a:off x="279450" y="1042300"/>
            <a:ext cx="6905400" cy="4972800"/>
          </a:xfrm>
          <a:prstGeom prst="rect">
            <a:avLst/>
          </a:prstGeom>
          <a:noFill/>
          <a:ln>
            <a:noFill/>
          </a:ln>
        </p:spPr>
        <p:txBody>
          <a:bodyPr anchorCtr="0" anchor="ctr" bIns="91425" lIns="91425" spcFirstLastPara="1" rIns="91425" wrap="square" tIns="91425">
            <a:noAutofit/>
          </a:bodyPr>
          <a:lstStyle/>
          <a:p>
            <a:pPr indent="-393700" lvl="0" marL="457200" rtl="0" algn="just">
              <a:lnSpc>
                <a:spcPct val="150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Dataset is split into Training Data and Validation Data.</a:t>
            </a:r>
            <a:endParaRPr sz="2600">
              <a:solidFill>
                <a:srgbClr val="00008B"/>
              </a:solidFill>
              <a:latin typeface="Times New Roman"/>
              <a:ea typeface="Times New Roman"/>
              <a:cs typeface="Times New Roman"/>
              <a:sym typeface="Times New Roman"/>
            </a:endParaRPr>
          </a:p>
          <a:p>
            <a:pPr indent="-393700" lvl="0" marL="457200" rtl="0" algn="just">
              <a:lnSpc>
                <a:spcPct val="150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Training Data is used for Model Training.</a:t>
            </a:r>
            <a:endParaRPr sz="2600">
              <a:solidFill>
                <a:srgbClr val="00008B"/>
              </a:solidFill>
              <a:latin typeface="Times New Roman"/>
              <a:ea typeface="Times New Roman"/>
              <a:cs typeface="Times New Roman"/>
              <a:sym typeface="Times New Roman"/>
            </a:endParaRPr>
          </a:p>
          <a:p>
            <a:pPr indent="-393700" lvl="0" marL="457200" rtl="0" algn="just">
              <a:lnSpc>
                <a:spcPct val="150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The trained model makes Predictions.</a:t>
            </a:r>
            <a:endParaRPr sz="2600">
              <a:solidFill>
                <a:srgbClr val="00008B"/>
              </a:solidFill>
              <a:latin typeface="Times New Roman"/>
              <a:ea typeface="Times New Roman"/>
              <a:cs typeface="Times New Roman"/>
              <a:sym typeface="Times New Roman"/>
            </a:endParaRPr>
          </a:p>
          <a:p>
            <a:pPr indent="-393700" lvl="0" marL="457200" rtl="0" algn="just">
              <a:lnSpc>
                <a:spcPct val="150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Predictions are Evaluated using the Validation Data.</a:t>
            </a:r>
            <a:endParaRPr sz="2600">
              <a:solidFill>
                <a:srgbClr val="00008B"/>
              </a:solidFill>
              <a:latin typeface="Times New Roman"/>
              <a:ea typeface="Times New Roman"/>
              <a:cs typeface="Times New Roman"/>
              <a:sym typeface="Times New Roman"/>
            </a:endParaRPr>
          </a:p>
          <a:p>
            <a:pPr indent="-393700" lvl="0" marL="457200" rtl="0" algn="just">
              <a:lnSpc>
                <a:spcPct val="150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If the evaluation is satisfactory, we get the Final Model, else the model is retrained.</a:t>
            </a:r>
            <a:endParaRPr sz="2600">
              <a:solidFill>
                <a:srgbClr val="00008B"/>
              </a:solidFill>
              <a:latin typeface="Times New Roman"/>
              <a:ea typeface="Times New Roman"/>
              <a:cs typeface="Times New Roman"/>
              <a:sym typeface="Times New Roman"/>
            </a:endParaRPr>
          </a:p>
        </p:txBody>
      </p:sp>
      <p:sp>
        <p:nvSpPr>
          <p:cNvPr id="109" name="Google Shape;109;p16"/>
          <p:cNvSpPr txBox="1"/>
          <p:nvPr>
            <p:ph idx="12" type="sldNum"/>
          </p:nvPr>
        </p:nvSpPr>
        <p:spPr>
          <a:xfrm>
            <a:off x="152400" y="6260825"/>
            <a:ext cx="333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FF"/>
                </a:solidFill>
              </a:rPr>
              <a:t>Simple Linear Regression</a:t>
            </a:r>
            <a:endParaRPr sz="4000">
              <a:solidFill>
                <a:srgbClr val="FFFFFF"/>
              </a:solidFill>
            </a:endParaRPr>
          </a:p>
        </p:txBody>
      </p:sp>
      <p:pic>
        <p:nvPicPr>
          <p:cNvPr id="115" name="Google Shape;115;p17"/>
          <p:cNvPicPr preferRelativeResize="0"/>
          <p:nvPr/>
        </p:nvPicPr>
        <p:blipFill rotWithShape="1">
          <a:blip r:embed="rId3">
            <a:alphaModFix/>
          </a:blip>
          <a:srcRect b="0" l="-3231" r="0" t="0"/>
          <a:stretch/>
        </p:blipFill>
        <p:spPr>
          <a:xfrm>
            <a:off x="6044550" y="1648184"/>
            <a:ext cx="5868000" cy="2965291"/>
          </a:xfrm>
          <a:prstGeom prst="rect">
            <a:avLst/>
          </a:prstGeom>
          <a:noFill/>
          <a:ln>
            <a:noFill/>
          </a:ln>
        </p:spPr>
      </p:pic>
      <p:sp>
        <p:nvSpPr>
          <p:cNvPr id="116" name="Google Shape;116;p17"/>
          <p:cNvSpPr txBox="1"/>
          <p:nvPr/>
        </p:nvSpPr>
        <p:spPr>
          <a:xfrm>
            <a:off x="279450" y="1042300"/>
            <a:ext cx="5868000" cy="49728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US" sz="2600">
                <a:solidFill>
                  <a:srgbClr val="00008B"/>
                </a:solidFill>
                <a:latin typeface="Times New Roman"/>
                <a:ea typeface="Times New Roman"/>
                <a:cs typeface="Times New Roman"/>
                <a:sym typeface="Times New Roman"/>
              </a:rPr>
              <a:t>Linear regression is a statistical technique that finds the best-fitting straight line to show how a dependent variable (the one we want to predict, often denoted as "Y") is related to one independent variables (the factor or input we use to make predictions, often denoted as "X").</a:t>
            </a:r>
            <a:endParaRPr sz="2600">
              <a:solidFill>
                <a:srgbClr val="00008B"/>
              </a:solidFill>
              <a:latin typeface="Times New Roman"/>
              <a:ea typeface="Times New Roman"/>
              <a:cs typeface="Times New Roman"/>
              <a:sym typeface="Times New Roman"/>
            </a:endParaRPr>
          </a:p>
        </p:txBody>
      </p:sp>
      <p:sp>
        <p:nvSpPr>
          <p:cNvPr id="117" name="Google Shape;117;p17"/>
          <p:cNvSpPr txBox="1"/>
          <p:nvPr>
            <p:ph idx="12" type="sldNum"/>
          </p:nvPr>
        </p:nvSpPr>
        <p:spPr>
          <a:xfrm>
            <a:off x="152400" y="6260825"/>
            <a:ext cx="333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FF"/>
                </a:solidFill>
              </a:rPr>
              <a:t>Linear Regression Equation</a:t>
            </a:r>
            <a:endParaRPr sz="4000">
              <a:solidFill>
                <a:srgbClr val="FFFFFF"/>
              </a:solidFill>
            </a:endParaRPr>
          </a:p>
        </p:txBody>
      </p:sp>
      <p:sp>
        <p:nvSpPr>
          <p:cNvPr id="123" name="Google Shape;123;p18"/>
          <p:cNvSpPr txBox="1"/>
          <p:nvPr/>
        </p:nvSpPr>
        <p:spPr>
          <a:xfrm>
            <a:off x="279450" y="1042300"/>
            <a:ext cx="5682300" cy="49728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US" sz="2600">
                <a:solidFill>
                  <a:srgbClr val="00008B"/>
                </a:solidFill>
                <a:latin typeface="Times New Roman"/>
                <a:ea typeface="Times New Roman"/>
                <a:cs typeface="Times New Roman"/>
                <a:sym typeface="Times New Roman"/>
              </a:rPr>
              <a:t>Linear regression is a statistical technique that finds the best-fitting straight line to show how a dependent variable (Y) is related to one independent variable (X). The equation is given by Y=β0+β1X+ϵ, where β0 is the y-intercept, β1is the slope, and ϵ is the error term.</a:t>
            </a:r>
            <a:endParaRPr sz="2600">
              <a:solidFill>
                <a:srgbClr val="00008B"/>
              </a:solidFill>
              <a:latin typeface="Times New Roman"/>
              <a:ea typeface="Times New Roman"/>
              <a:cs typeface="Times New Roman"/>
              <a:sym typeface="Times New Roman"/>
            </a:endParaRPr>
          </a:p>
        </p:txBody>
      </p:sp>
      <p:pic>
        <p:nvPicPr>
          <p:cNvPr id="124" name="Google Shape;124;p18"/>
          <p:cNvPicPr preferRelativeResize="0"/>
          <p:nvPr/>
        </p:nvPicPr>
        <p:blipFill>
          <a:blip r:embed="rId3">
            <a:alphaModFix/>
          </a:blip>
          <a:stretch>
            <a:fillRect/>
          </a:stretch>
        </p:blipFill>
        <p:spPr>
          <a:xfrm>
            <a:off x="5961750" y="1554875"/>
            <a:ext cx="6012876" cy="2958925"/>
          </a:xfrm>
          <a:prstGeom prst="rect">
            <a:avLst/>
          </a:prstGeom>
          <a:noFill/>
          <a:ln>
            <a:noFill/>
          </a:ln>
        </p:spPr>
      </p:pic>
      <p:sp>
        <p:nvSpPr>
          <p:cNvPr id="125" name="Google Shape;125;p18"/>
          <p:cNvSpPr txBox="1"/>
          <p:nvPr/>
        </p:nvSpPr>
        <p:spPr>
          <a:xfrm>
            <a:off x="7830250" y="5021738"/>
            <a:ext cx="3000000" cy="585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US" sz="2600">
                <a:solidFill>
                  <a:srgbClr val="00008B"/>
                </a:solidFill>
                <a:latin typeface="Times New Roman"/>
                <a:ea typeface="Times New Roman"/>
                <a:cs typeface="Times New Roman"/>
                <a:sym typeface="Times New Roman"/>
              </a:rPr>
              <a:t>Y=β0+β1X+ϵ</a:t>
            </a:r>
            <a:endParaRPr/>
          </a:p>
        </p:txBody>
      </p:sp>
      <p:sp>
        <p:nvSpPr>
          <p:cNvPr id="126" name="Google Shape;126;p18"/>
          <p:cNvSpPr txBox="1"/>
          <p:nvPr>
            <p:ph idx="12" type="sldNum"/>
          </p:nvPr>
        </p:nvSpPr>
        <p:spPr>
          <a:xfrm>
            <a:off x="152400" y="6260825"/>
            <a:ext cx="333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400">
                <a:solidFill>
                  <a:srgbClr val="FFFFFF"/>
                </a:solidFill>
              </a:rPr>
              <a:t>Example - Correlation Between Study Hours and Grades</a:t>
            </a:r>
            <a:endParaRPr sz="3400">
              <a:solidFill>
                <a:srgbClr val="FFFFFF"/>
              </a:solidFill>
            </a:endParaRPr>
          </a:p>
        </p:txBody>
      </p:sp>
      <p:sp>
        <p:nvSpPr>
          <p:cNvPr id="132" name="Google Shape;132;p19"/>
          <p:cNvSpPr txBox="1"/>
          <p:nvPr/>
        </p:nvSpPr>
        <p:spPr>
          <a:xfrm>
            <a:off x="279450" y="1042300"/>
            <a:ext cx="11633100" cy="13944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US" sz="2600">
                <a:solidFill>
                  <a:srgbClr val="00008B"/>
                </a:solidFill>
                <a:latin typeface="Times New Roman"/>
                <a:ea typeface="Times New Roman"/>
                <a:cs typeface="Times New Roman"/>
                <a:sym typeface="Times New Roman"/>
              </a:rPr>
              <a:t>The dataset shows a potential positive correlation between study hours and grades. More study hours might lead to higher grades. This data is pivotal for further analyses like linear regression.</a:t>
            </a:r>
            <a:endParaRPr sz="2600">
              <a:solidFill>
                <a:srgbClr val="00008B"/>
              </a:solidFill>
              <a:latin typeface="Times New Roman"/>
              <a:ea typeface="Times New Roman"/>
              <a:cs typeface="Times New Roman"/>
              <a:sym typeface="Times New Roman"/>
            </a:endParaRPr>
          </a:p>
        </p:txBody>
      </p:sp>
      <p:pic>
        <p:nvPicPr>
          <p:cNvPr id="133" name="Google Shape;133;p19"/>
          <p:cNvPicPr preferRelativeResize="0"/>
          <p:nvPr/>
        </p:nvPicPr>
        <p:blipFill>
          <a:blip r:embed="rId3">
            <a:alphaModFix/>
          </a:blip>
          <a:stretch>
            <a:fillRect/>
          </a:stretch>
        </p:blipFill>
        <p:spPr>
          <a:xfrm>
            <a:off x="3062838" y="2536200"/>
            <a:ext cx="6066325" cy="3426175"/>
          </a:xfrm>
          <a:prstGeom prst="rect">
            <a:avLst/>
          </a:prstGeom>
          <a:noFill/>
          <a:ln>
            <a:noFill/>
          </a:ln>
        </p:spPr>
      </p:pic>
      <p:sp>
        <p:nvSpPr>
          <p:cNvPr id="134" name="Google Shape;134;p19"/>
          <p:cNvSpPr txBox="1"/>
          <p:nvPr>
            <p:ph idx="12" type="sldNum"/>
          </p:nvPr>
        </p:nvSpPr>
        <p:spPr>
          <a:xfrm>
            <a:off x="152400" y="6260825"/>
            <a:ext cx="333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400">
                <a:solidFill>
                  <a:srgbClr val="FFFFFF"/>
                </a:solidFill>
              </a:rPr>
              <a:t>Relationship between Hours Studied and Grades Received</a:t>
            </a:r>
            <a:endParaRPr sz="3400">
              <a:solidFill>
                <a:srgbClr val="FFFFFF"/>
              </a:solidFill>
            </a:endParaRPr>
          </a:p>
        </p:txBody>
      </p:sp>
      <p:pic>
        <p:nvPicPr>
          <p:cNvPr id="140" name="Google Shape;140;p20"/>
          <p:cNvPicPr preferRelativeResize="0"/>
          <p:nvPr/>
        </p:nvPicPr>
        <p:blipFill rotWithShape="1">
          <a:blip r:embed="rId3">
            <a:alphaModFix/>
          </a:blip>
          <a:srcRect b="0" l="0" r="0" t="0"/>
          <a:stretch/>
        </p:blipFill>
        <p:spPr>
          <a:xfrm>
            <a:off x="5565175" y="900063"/>
            <a:ext cx="6347374" cy="5057876"/>
          </a:xfrm>
          <a:prstGeom prst="rect">
            <a:avLst/>
          </a:prstGeom>
          <a:noFill/>
          <a:ln>
            <a:noFill/>
          </a:ln>
        </p:spPr>
      </p:pic>
      <p:sp>
        <p:nvSpPr>
          <p:cNvPr id="141" name="Google Shape;141;p20"/>
          <p:cNvSpPr txBox="1"/>
          <p:nvPr/>
        </p:nvSpPr>
        <p:spPr>
          <a:xfrm>
            <a:off x="293425" y="1143000"/>
            <a:ext cx="5271900" cy="4815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US" sz="2600">
                <a:solidFill>
                  <a:srgbClr val="00008B"/>
                </a:solidFill>
                <a:latin typeface="Times New Roman"/>
                <a:ea typeface="Times New Roman"/>
                <a:cs typeface="Times New Roman"/>
                <a:sym typeface="Times New Roman"/>
              </a:rPr>
              <a:t>Grade=β0+β1×Study Time</a:t>
            </a:r>
            <a:endParaRPr sz="2600">
              <a:solidFill>
                <a:srgbClr val="00008B"/>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600">
              <a:solidFill>
                <a:srgbClr val="00008B"/>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2600">
                <a:solidFill>
                  <a:srgbClr val="00008B"/>
                </a:solidFill>
                <a:latin typeface="Times New Roman"/>
                <a:ea typeface="Times New Roman"/>
                <a:cs typeface="Times New Roman"/>
                <a:sym typeface="Times New Roman"/>
              </a:rPr>
              <a:t>Where:</a:t>
            </a:r>
            <a:endParaRPr sz="2600">
              <a:solidFill>
                <a:srgbClr val="00008B"/>
              </a:solidFill>
              <a:latin typeface="Times New Roman"/>
              <a:ea typeface="Times New Roman"/>
              <a:cs typeface="Times New Roman"/>
              <a:sym typeface="Times New Roman"/>
            </a:endParaRPr>
          </a:p>
          <a:p>
            <a:pPr indent="-393700" lvl="0" marL="457200" rtl="0" algn="l">
              <a:lnSpc>
                <a:spcPct val="150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β0 is the y-intercept (grade when study time is zero).</a:t>
            </a:r>
            <a:endParaRPr sz="2600">
              <a:solidFill>
                <a:srgbClr val="00008B"/>
              </a:solidFill>
              <a:latin typeface="Times New Roman"/>
              <a:ea typeface="Times New Roman"/>
              <a:cs typeface="Times New Roman"/>
              <a:sym typeface="Times New Roman"/>
            </a:endParaRPr>
          </a:p>
          <a:p>
            <a:pPr indent="-393700" lvl="0" marL="457200" rtl="0" algn="l">
              <a:lnSpc>
                <a:spcPct val="150000"/>
              </a:lnSpc>
              <a:spcBef>
                <a:spcPts val="0"/>
              </a:spcBef>
              <a:spcAft>
                <a:spcPts val="0"/>
              </a:spcAft>
              <a:buClr>
                <a:srgbClr val="00008B"/>
              </a:buClr>
              <a:buSzPts val="2600"/>
              <a:buFont typeface="Times New Roman"/>
              <a:buChar char="●"/>
            </a:pPr>
            <a:r>
              <a:rPr lang="en-US" sz="2600">
                <a:solidFill>
                  <a:srgbClr val="00008B"/>
                </a:solidFill>
                <a:latin typeface="Times New Roman"/>
                <a:ea typeface="Times New Roman"/>
                <a:cs typeface="Times New Roman"/>
                <a:sym typeface="Times New Roman"/>
              </a:rPr>
              <a:t>β1 is the slope, indicating the change in grade for each additional hour of study.</a:t>
            </a:r>
            <a:endParaRPr sz="2600">
              <a:solidFill>
                <a:srgbClr val="00008B"/>
              </a:solidFill>
              <a:latin typeface="Times New Roman"/>
              <a:ea typeface="Times New Roman"/>
              <a:cs typeface="Times New Roman"/>
              <a:sym typeface="Times New Roman"/>
            </a:endParaRPr>
          </a:p>
        </p:txBody>
      </p:sp>
      <p:sp>
        <p:nvSpPr>
          <p:cNvPr id="142" name="Google Shape;142;p20"/>
          <p:cNvSpPr txBox="1"/>
          <p:nvPr>
            <p:ph idx="12" type="sldNum"/>
          </p:nvPr>
        </p:nvSpPr>
        <p:spPr>
          <a:xfrm>
            <a:off x="152400" y="6260825"/>
            <a:ext cx="333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279450" y="150450"/>
            <a:ext cx="11633100" cy="720900"/>
          </a:xfrm>
          <a:prstGeom prst="rect">
            <a:avLst/>
          </a:prstGeom>
          <a:solidFill>
            <a:srgbClr val="FECD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chemeClr val="lt1"/>
                </a:solidFill>
              </a:rPr>
              <a:t>Multiple Linear Regression</a:t>
            </a:r>
            <a:endParaRPr sz="4000">
              <a:solidFill>
                <a:srgbClr val="FFFFFF"/>
              </a:solidFill>
            </a:endParaRPr>
          </a:p>
        </p:txBody>
      </p:sp>
      <p:sp>
        <p:nvSpPr>
          <p:cNvPr id="148" name="Google Shape;148;p21"/>
          <p:cNvSpPr txBox="1"/>
          <p:nvPr/>
        </p:nvSpPr>
        <p:spPr>
          <a:xfrm>
            <a:off x="322500" y="977475"/>
            <a:ext cx="11590200" cy="1722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US" sz="2600">
                <a:solidFill>
                  <a:srgbClr val="00008B"/>
                </a:solidFill>
                <a:latin typeface="Times New Roman"/>
                <a:ea typeface="Times New Roman"/>
                <a:cs typeface="Times New Roman"/>
                <a:sym typeface="Times New Roman"/>
              </a:rPr>
              <a:t>Multiple Linear Regression is an extension of simple linear regression. It is used to predict the value of a dependent variable based on the values of multiple independent variables. The relationship is represented by the equation:</a:t>
            </a:r>
            <a:endParaRPr sz="2600">
              <a:solidFill>
                <a:srgbClr val="00008B"/>
              </a:solidFill>
              <a:latin typeface="Times New Roman"/>
              <a:ea typeface="Times New Roman"/>
              <a:cs typeface="Times New Roman"/>
              <a:sym typeface="Times New Roman"/>
            </a:endParaRPr>
          </a:p>
        </p:txBody>
      </p:sp>
      <p:pic>
        <p:nvPicPr>
          <p:cNvPr id="149" name="Google Shape;149;p21"/>
          <p:cNvPicPr preferRelativeResize="0"/>
          <p:nvPr/>
        </p:nvPicPr>
        <p:blipFill>
          <a:blip r:embed="rId3">
            <a:alphaModFix/>
          </a:blip>
          <a:stretch>
            <a:fillRect/>
          </a:stretch>
        </p:blipFill>
        <p:spPr>
          <a:xfrm>
            <a:off x="0" y="2593075"/>
            <a:ext cx="12107499" cy="2715475"/>
          </a:xfrm>
          <a:prstGeom prst="rect">
            <a:avLst/>
          </a:prstGeom>
          <a:noFill/>
          <a:ln>
            <a:noFill/>
          </a:ln>
        </p:spPr>
      </p:pic>
      <p:sp>
        <p:nvSpPr>
          <p:cNvPr id="150" name="Google Shape;150;p21"/>
          <p:cNvSpPr txBox="1"/>
          <p:nvPr/>
        </p:nvSpPr>
        <p:spPr>
          <a:xfrm>
            <a:off x="5245850" y="5365425"/>
            <a:ext cx="45378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2600">
                <a:solidFill>
                  <a:srgbClr val="00008B"/>
                </a:solidFill>
                <a:latin typeface="Times New Roman"/>
                <a:ea typeface="Times New Roman"/>
                <a:cs typeface="Times New Roman"/>
                <a:sym typeface="Times New Roman"/>
              </a:rPr>
              <a:t>Y</a:t>
            </a:r>
            <a:r>
              <a:rPr lang="en-US" sz="2600">
                <a:solidFill>
                  <a:srgbClr val="00008B"/>
                </a:solidFill>
                <a:latin typeface="Times New Roman"/>
                <a:ea typeface="Times New Roman"/>
                <a:cs typeface="Times New Roman"/>
                <a:sym typeface="Times New Roman"/>
              </a:rPr>
              <a:t>=β0​+β1​x1+β2​x2+…+βn​xn​+ϵ</a:t>
            </a:r>
            <a:endParaRPr/>
          </a:p>
        </p:txBody>
      </p:sp>
      <p:sp>
        <p:nvSpPr>
          <p:cNvPr id="151" name="Google Shape;151;p21"/>
          <p:cNvSpPr txBox="1"/>
          <p:nvPr>
            <p:ph idx="12" type="sldNum"/>
          </p:nvPr>
        </p:nvSpPr>
        <p:spPr>
          <a:xfrm>
            <a:off x="152400" y="6260825"/>
            <a:ext cx="333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b="1" lang="en-US" sz="2200">
                <a:solidFill>
                  <a:srgbClr val="00008B"/>
                </a:solidFill>
                <a:latin typeface="Times New Roman"/>
                <a:ea typeface="Times New Roman"/>
                <a:cs typeface="Times New Roman"/>
                <a:sym typeface="Times New Roman"/>
              </a:rPr>
              <a:t>‹#›</a:t>
            </a:fld>
            <a:endParaRPr b="1" sz="2200">
              <a:solidFill>
                <a:srgbClr val="00008B"/>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