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lay"/>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C28A4B-B075-4C8D-9463-9EFE8093B43D}">
  <a:tblStyle styleId="{4DC28A4B-B075-4C8D-9463-9EFE8093B4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Play-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a9e71b1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a9e71b1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It visualizes a regression model that predicts a student’s score based on two factors: hours studied and the number of assignments completed.</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Understanding the Model: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model we are looking at is ‘score = hours_studied + assignments’. This means we are trying to predict a student’s score by looking at how many hours they’ve studied and how many assignments they’ve completed.</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simpler terms, we’re saying a student’s score depends on both their study time and the work they’ve put into their assignments.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What’s in the Image?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image, we see three different regression lines. Each line represents a different value of assignments completed.</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means we’re looking at how the relationship between study hours and scores changes when students complete different numbers of assignments.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For example, one line might show the scores of students who completed five assignments, another for those who completed ten, and so 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a9e71b18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a9e71b18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 representation of multiple linear regression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e9b0d260_3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8e9b0d260_3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8e9b0d260_3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8e9b0d260_3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R-squared?</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we’re trying to guess the prices of houses using their size and the number of bedrooms.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gather data on lots of houses and use this information to build a regression model – think of it as a fancy equation – to make our guesses.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R-squared is like a report card for our model. It tells us how well our model is doing at predicting house prices based on the factors we’re considering.</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How Does It Work?</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R-squared is close to 1, like 0.9, that’s like getting an A on the report card! It means our model is explaining 90% of the differences in house prices using the size and number of bedrooms. Our model is doing a great job!</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R-squared is closer to 0, like 0.2, that’s not so good. It’s like getting a low grade because our model is only explaining 20% of the differences in house prices. We might need to study more or consider other factors!</a:t>
            </a:r>
            <a:endParaRPr sz="1300">
              <a:solidFill>
                <a:schemeClr val="dk1"/>
              </a:solidFill>
              <a:latin typeface="Play"/>
              <a:ea typeface="Play"/>
              <a:cs typeface="Play"/>
              <a:sym typeface="Play"/>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aa31aa4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aa31aa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R-squared?</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we’re trying to guess the prices of houses using their size and the number of bedrooms.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gather data on lots of houses and use this information to build a regression model – think of it as a fancy equation – to make our guesses.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R-squared is like a report card for our model. It tells us how well our model is doing at predicting house prices based on the factors we’re considering.</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How Does It Work?</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R-squared is close to 1, like 0.9, that’s like getting an A on the report card! It means our model is explaining 90% of the differences in house prices using the size and number of bedrooms. Our model is doing a great job!</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R-squared is closer to 0, like 0.2, that’s not so good. It’s like getting a low grade because our model is only explaining 20% of the differences in house prices. We might need to study more or consider other factors!</a:t>
            </a:r>
            <a:endParaRPr sz="1300">
              <a:solidFill>
                <a:schemeClr val="dk1"/>
              </a:solidFill>
              <a:latin typeface="Play"/>
              <a:ea typeface="Play"/>
              <a:cs typeface="Play"/>
              <a:sym typeface="Play"/>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8e9b0d260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8e9b0d260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p-value! It’s like a detective tool that helps us figure out which factors really matter when we’re predicting something, like house prices.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Adding a New Factor:</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we’re still trying to predict house prices, but this time, we add a third factor – the distance to the nearest school.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Now, we have three factors: size, number of bedrooms, and distance to the school. We’re curious to see which of these really affect house prices.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Understanding p-values: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Each of these factors gets its own p-value, which is like a clue telling us how important that factor is.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the p-value is very low (below 0.05), it’s like finding strong evidence! It means that factor, like size or bedrooms, probably has a big impact on house prices.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the p-value is high (above 0.05), it’s like the evidence isn’t strong enough. For example, the distance to the school might not be that important in predicting house prices.</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8e9b0d260_3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8e9b0d260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R-squared and p-values Together:</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R-squared gives us a big picture view – it tells us how well our whole model, with all the factors, is doing at explaining house prices.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p-values are like zooming in – they tell us which specific factors in our model are really making a difference and which might not be that important.</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8e9b0d260_3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8e9b0d260_3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Let's consider a simple example where we are trying to predict the price of a house (dependent variable) based on two independent variables: the size of the house (in square feet) and the number of bedrooms. In this case, the multiple linear regression equation would be: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Imagine you're trying to guess how much a house costs. You look at two things: how big the house is (its size in square feet) and how many bedrooms it has.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In this guessing game: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Bo is like your starting point of guessing. It's the price you'd guess if the house had no size and no bedrooms (which sounds silly, but it helps with the math!).</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B1 tells you how much more money you'd guess for each extra square foot of size.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B2 tells you how much more money you'd guess for each extra bedroom.</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Size (sq ft) and Number of Bedrooms are the details you know about the house.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 (Epsilon) is like the difference between your guess and the actual price. Nobody's perfect, so it accounts for any mistakes in the guess!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Price (House Price) is what you’re trying to guess – the actual cost of the house.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So, when you put it all together in the equation: Price=Bo+B1(Size)+B2(Bedrooms)+€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It’s like saying: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Start with your base guess (Bo),</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Add a bit for each square foot of the house (B1 times Size),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Add a bit for each bedroom (B2 times Bedrooms),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And then, there might be a little bit of difference (€) because guessing isn’t perfect!</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And that’s how you’d make your best guess at the house price using the size and the number of bedrooms!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In this diagram:</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Bo is the intercept.</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B1 is the coefficient for the size of the house.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B2 is the coefficient for the number of bedrooms.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"Size (sq ft)" and "Number of Bedrooms" are the independent variables (features) used</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to predict the house price.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 (Epsilon) represents the error term.</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"Price (House Price)" is the dependent variable we are trying to predict.</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equation represented by this diagram is: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Price =</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Bo + B1(Size) + ẞ2 (Bedrooms) +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8e9b0d260_3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8e9b0d260_3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1. Linear Relationship:</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First off, we assume there’s a linear relationship between the dependent (what we’re trying to predict) and independent variables (what we’re using to make predictions). This means as one goes up or down, the other one does so in a straight-line manner.</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2. No Multicollinearity:</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Secondly, we assume that the independent variables are not highly correlated with each other. This means that each variable brings something unique to the table and isn’t just repeating what another variable is saying.</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3. Constant Variance of Residuals: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Third, we assume that the variance of the residuals (the differences between predicted and actual values) is constant. This means that our model’s accuracy doesn’t change drastically for different levels of the dependent variable.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4. Independence of Data Points: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Fourth, each data point should be independent; they shouldn’t depend on each other. It’s like saying each piece of information we have is its own separate clue and isn’t influenced by the other clues.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5. Normal Distribution of Variables: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Lastly, we assume that all variables should be normally distributed. This means that the values of our variables tend to cluster around the average in a certain way, forming a bell-shaped curve.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are These Assumptions Important?</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These assumptions are crucial because if they hold true, we can trust our model more. They help ensure that our predictions are reliable and that we’re not just seeing patterns that aren’t really there.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So, by checking these assumptions, we’re making sure we’re playing the prediction game by the rules and that our results can be trusted!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8e9b0d260_3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8e9b0d260_3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1. Predictive Power:</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One of the standout benefits is its predictive power. It allows us to make educated guesses about the dependent variable based on several independent variables. This ability is a treasure in fields like finance, economics, and social sciences, helping professionals make informed decisions.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2. Quantifying Relationships: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Multiple Linear Regression shines in quantifying the relationships between variables. It helps us understand which factors significantly impact the outcome and in what direction, allowing us to pinpoint the key drivers behind the dependent variable.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3. Control for Confounding Factors: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This technique is adept at controlling for confounding factors. By including relevant variables in our model, we can account for other influences that might affect the outcome, ensuring our results are robust and reliable.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4. Model Interpretability:</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clarity of Multiple Linear Regression is another perk. The coefficients in the equation tell us about each variable’s contribution, making it easier to interpret the findings and understand the dynamics at play.</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5. Assumption Testing:</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Lastly, it offers a suite of diagnostic tools, such as residual analysis and multicollinearity detection, allowing us to assess the model's quality and ensure the assumptions hold, which is crucial for the reliability of our findings.</a:t>
            </a:r>
            <a:endParaRPr sz="1300">
              <a:solidFill>
                <a:schemeClr val="dk1"/>
              </a:solidFill>
              <a:latin typeface="Play"/>
              <a:ea typeface="Play"/>
              <a:cs typeface="Play"/>
              <a:sym typeface="Play"/>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2ae3e19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2ae3e19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8e9b0d260_3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8e9b0d260_3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1. Linearity Assumption:</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model assumes a linear relationship between the independent and dependent variables. If this isn’t true, our model might not be accurate, and the results could be misleading.</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2. Multicollinearity:</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When the independent variables are highly correlated, it’s like they’re speaking over each other, making it hard to hear each one’s individual contribution. This can lead to unstable estimates and make it challenging to interpret the results.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3. Overfitting:</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Including too many variables can make the model too tailored to the training data, like wearing a suit that’s too tight. It might not perform well with new, unseen data, limiting its generalizability.</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4. Assumption Violations:</a:t>
            </a:r>
            <a:endParaRPr sz="1300">
              <a:solidFill>
                <a:schemeClr val="dk1"/>
              </a:solidFill>
              <a:latin typeface="Play"/>
              <a:ea typeface="Play"/>
              <a:cs typeface="Play"/>
              <a:sym typeface="Play"/>
            </a:endParaRPr>
          </a:p>
          <a:p>
            <a:pPr indent="45720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model relies on several assumptions, like normality of residuals and constant variance. If these are not met, it’s like building a house on shaky foundations – the results might not be reliable.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5. Limited Handling of Categorical Variables: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model is best with continuous variables. Handling categorical ones requires extra steps, which can complicate the model and add to the challenge.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6. Data Requirements:</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Lastly, the model needs a good amount of data to be reliable. With too few data points, the results might be as shaky as a boat in a storm.</a:t>
            </a:r>
            <a:endParaRPr sz="1300">
              <a:solidFill>
                <a:schemeClr val="dk1"/>
              </a:solidFill>
              <a:latin typeface="Play"/>
              <a:ea typeface="Play"/>
              <a:cs typeface="Play"/>
              <a:sym typeface="Play"/>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8e9b0d260_3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8e9b0d260_3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300">
                <a:solidFill>
                  <a:schemeClr val="dk1"/>
                </a:solidFill>
                <a:latin typeface="Play"/>
                <a:ea typeface="Play"/>
                <a:cs typeface="Play"/>
                <a:sym typeface="Play"/>
              </a:rPr>
              <a:t>1. Stock Price Prediction: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financial world, predicting stock prices is like trying to catch a moving train. Multiple Regression comes in handy here!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Analysts use it to predict a stock’s future price by considering various independent variables like company earnings, interest rates, and market volatility.</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analyzing how these factors influence stock prices, investors can make more informed decisions about buying or selling stocks, aiming to maximize returns and minimize risks.</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None/>
            </a:pPr>
            <a:r>
              <a:rPr lang="en-GB" sz="1300">
                <a:solidFill>
                  <a:schemeClr val="dk1"/>
                </a:solidFill>
                <a:latin typeface="Play"/>
                <a:ea typeface="Play"/>
                <a:cs typeface="Play"/>
                <a:sym typeface="Play"/>
              </a:rPr>
              <a:t>2. Economic Forecasting: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Shifting gears to economics, Multiple Regression is a key player in forecasting economic indicators.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Economists use this technique to predict variables like GDP growth, inflation rates, and unemployment rates. They consider a myriad of factors such as government spending, consumer spending, and trade balances.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understanding the relationships between these variables, policymakers and economists can anticipate economic trends, formulate policies, and make recommendations to steer the economy in the right direction.</a:t>
            </a:r>
            <a:endParaRPr sz="2400">
              <a:solidFill>
                <a:srgbClr val="00008B"/>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8e9b0d260_3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8e9b0d260_3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300">
                <a:solidFill>
                  <a:schemeClr val="dk1"/>
                </a:solidFill>
                <a:latin typeface="Play"/>
                <a:ea typeface="Play"/>
                <a:cs typeface="Play"/>
                <a:sym typeface="Play"/>
              </a:rPr>
              <a:t>1. Medical Research:</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realm of medical research, Multiple Regression is a valuable ally. Researchers use it to investigate how various factors such as age, genetics, and lifestyle contribute to health outcomes or the risk of diseases.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analyzing the relationships between these factors, scientists can identify risk factors, develop preventive strategies, and contribute to the advancement of personalized medicine, ultimately aiming to improve health and well-being.</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None/>
            </a:pPr>
            <a:r>
              <a:rPr lang="en-GB" sz="1300">
                <a:solidFill>
                  <a:schemeClr val="dk1"/>
                </a:solidFill>
                <a:latin typeface="Play"/>
                <a:ea typeface="Play"/>
                <a:cs typeface="Play"/>
                <a:sym typeface="Play"/>
              </a:rPr>
              <a:t>2. Hospital Readmission Prediction: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Shifting to hospital settings, Multiple Regression plays a crucial role in predicting patient readmissions. It helps healthcare professionals estimate the likelihood of a patient returning to the hospital within a specific time frame.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considering factors like medical history, comorbidities, and hospital procedures, healthcare providers can identify high-risk patients, optimize care plans, and implement interventions to reduce readmissions, enhancing patient outcomes and healthcare efficiency.</a:t>
            </a:r>
            <a:endParaRPr b="1" sz="2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8e9b0d260_3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8e9b0d260_3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300">
                <a:solidFill>
                  <a:schemeClr val="dk1"/>
                </a:solidFill>
                <a:latin typeface="Play"/>
                <a:ea typeface="Play"/>
                <a:cs typeface="Play"/>
                <a:sym typeface="Play"/>
              </a:rPr>
              <a:t>1. Sales Forecasting: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dynamic world of sales, predicting future trends is crucial. Multiple Regression steps in as a forecasting wizard, helping companies anticipate future sales.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considering various variables like advertising spending, pricing, and seasonality, businesses can gauge market trends, optimize their strategies, and ensure they are well-positioned to meet consumer demands and maximize profits.</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None/>
            </a:pPr>
            <a:r>
              <a:rPr lang="en-GB" sz="1300">
                <a:solidFill>
                  <a:schemeClr val="dk1"/>
                </a:solidFill>
                <a:latin typeface="Play"/>
                <a:ea typeface="Play"/>
                <a:cs typeface="Play"/>
                <a:sym typeface="Play"/>
              </a:rPr>
              <a:t>2. Market Research:</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Shifting to market research, Multiple Regression is like a magnifying glass, helping companies analyze the impact of different marketing strategies.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examining how various elements like advertising channels and product features influence consumer purchasing behavior, businesses can fine-tune their marketing mix, identify what resonates with consumers, and craft strategies that enhance brand appeal and drive sales.</a:t>
            </a:r>
            <a:endParaRPr b="1" sz="2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8e9b0d260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8e9b0d260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8e9b0d260_3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8e9b0d260_3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a9e71b18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a9e71b18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a9e71b18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a9e71b18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8e9b0d260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8e9b0d260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2ae3e198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2ae3e198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Hello everyone!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Today, we're talking about how computers learn from data, focusing on a method called Supervised Learning.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There are three main ways computers learn: Supervised, Unsupervised, and Reinforcement Learning.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We’re only looking at Supervised Learning today because we’re exploring something called Multiple Linear Regression, which falls under this category.</a:t>
            </a:r>
            <a:endParaRPr sz="1300">
              <a:solidFill>
                <a:schemeClr val="dk1"/>
              </a:solidFill>
              <a:latin typeface="Play"/>
              <a:ea typeface="Play"/>
              <a:cs typeface="Play"/>
              <a:sym typeface="Play"/>
            </a:endParaRPr>
          </a:p>
          <a:p>
            <a:pPr indent="0" lvl="0" marL="45720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Supervised Learning?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Supervised Learning, we use data that already has answers to teach the computer.</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like a teacher helping a student learn.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two main jobs of Supervised Learning are Regression and Classification.</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Focusing on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Regression helps us predict numbers, like scores or prices.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There are three kinds of Regression: Simple Linear, Multiple Linear, and Polynomial.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Today, we’re zooming in on Multiple Linear Regression.</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Multiple Linear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like Simple Linear Regression but deals with more things at once.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 helps us understand how different things relate to one another and make predictions.</a:t>
            </a:r>
            <a:endParaRPr sz="1200">
              <a:solidFill>
                <a:srgbClr val="51565E"/>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a9e71b18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a9e71b18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We’re going to talk about how we use data to teach a computer model to make predictions.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start with a whole bunch of data, but we don’t use it all at once. We split it into two parts: Training Data and Validation Data.</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Training Data:</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Think of Training Data like the lessons in school. It’s used to teach the model.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model learns from this data and starts making predictions.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Validation Data:</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Once our model has learned and is making predictions, we need to check how well it’s doing.</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is where Validation Data comes in. It’s like a test or exam for the model.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use Validation Data to evaluate the predictions the model makes.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Evaluation and Final Model: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the model does well on the test, great! We have our Final Model.</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it doesn’t do so well, it’s back to the drawing board. We retrain the model using the Training Data.</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keep doing this until we get a model that we’re happy with.</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So, it’s a bit like learning in school – study, take a test, and if you don’t do well, study some more until you get it right!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8e9b0d260_3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8e9b0d260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We’re diving into a concept called Linear Regression. It’s a way we can show the relationship between two things: one we want to predict (we call this "Y") and one we use to make that prediction (we call this "X").</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Linear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you have a bunch of points on a graph, and you want to draw a straight line that fits them best. That’s what Linear Regression does!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 finds the best-fitting straight line to show how our dependent variable "Y" (the one we want to predict) is related to our independent variable "X" (the one we use to make predictions).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do we use it?</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drawing this line, we can make guesses about what "Y" could be, based on different values of "X".</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For example, if "Y" is the price of a house, and "X" is its size, we can use Linear Regression to predict the price of a house based on its size!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So, Linear Regression helps us see the connection between two things and make predictions using a straight line on a graph!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8e9b0d260_3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8e9b0d260_3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We have a table in front of us that shows a dataset. This dataset is telling us a story about the relationship between the number of hours students studied and the grades they received.</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Does the Data Show?</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When we look at the data points, we can see a hint that there might be a positive relationship. This means that as the number of study hours goes up, the grades might go up too!</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simpler terms, it’s like saying, the more you study, the better your grades could be.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is this Important?</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dataset is like a starting point for us. It gives us an idea, a hint, that there might be a connection between study time and grades.</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Next Steps: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doing linear regression, we can explore this relationship more. We can find out if studying more really leads to better grades, and if so, how much of a difference it makes.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helps us understand how study time can affect academic performance and can be really useful for students to plan their study time better!</a:t>
            </a:r>
            <a:endParaRPr sz="1300">
              <a:solidFill>
                <a:schemeClr val="dk1"/>
              </a:solidFill>
              <a:latin typeface="Play"/>
              <a:ea typeface="Play"/>
              <a:cs typeface="Play"/>
              <a:sym typeface="Play"/>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8e9b0d260_3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8e9b0d260_3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have two main things we’re looking at: the independent variable and the dependent variable.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independent variable is plotted on the the x-axis or horizontal axis, while the dependent variable is plotted on the ordinate (also called the y-axis or vertical axis). </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dependent variable is the one whose value changes as a result of changes in the independent variable. In our example, study time was the independent variable, grade received was the dependent one. </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grade depended on the amount of studying done, not vice versa. </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When we look at our graph, we can see a pattern: more hours studied generally seems to go with higher grades.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pattern is what we’re interested in. It gives us a clue that there might be a relationship between study time and grades.</a:t>
            </a:r>
            <a:endParaRPr sz="18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8e9b0d260_3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8e9b0d260_3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Two ways we can make predictions using data: Linear Regression and Multiple Linear Regression. They sound similar, but they have a key difference!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Linear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Linear Regression is like looking at the world with one eye open. We use only one independent variable to make predictions.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all about understanding how one thing (like the size of a house) can help us predict something else (like the price of the house).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So, if we were using Linear Regression, we’d only be looking at how the size of the house affects its price.</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Multiple Linear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Now, Multiple Linear Regression is like opening both eyes. We use two or more independent variables to make predictions.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means we’re looking at how a bunch of different things (like size, number of bedrooms, location, and age) together affect the price of the house.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 gives us a fuller picture and helps us make more accurate predictions because we’re considering more factors.</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Play"/>
              <a:ea typeface="Play"/>
              <a:cs typeface="Play"/>
              <a:sym typeface="Play"/>
            </a:endParaRPr>
          </a:p>
          <a:p>
            <a:pPr indent="0" lvl="0" marL="0" rtl="0" algn="just">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Does This Matter?</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Knowing the difference between these two methods is important because it helps us decide how many factors we need to consider to make good predictions.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we want a simple view, we might use Linear Regression. But if we need to consider many things at once, Multiple Linear Regression is our friend!</a:t>
            </a:r>
            <a:endParaRPr sz="1200">
              <a:solidFill>
                <a:srgbClr val="51565E"/>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8e9b0d260_3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8e9b0d260_3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300">
                <a:solidFill>
                  <a:schemeClr val="dk1"/>
                </a:solidFill>
                <a:latin typeface="Play"/>
                <a:ea typeface="Play"/>
                <a:cs typeface="Play"/>
                <a:sym typeface="Play"/>
              </a:rPr>
              <a:t>We’re breaking down the difference between Linear Regression and Multiple Regression in predicting values, using the example of predicting house prices.</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None/>
            </a:pPr>
            <a:r>
              <a:rPr lang="en-GB" sz="1300">
                <a:solidFill>
                  <a:schemeClr val="dk1"/>
                </a:solidFill>
                <a:latin typeface="Play"/>
                <a:ea typeface="Play"/>
                <a:cs typeface="Play"/>
                <a:sym typeface="Play"/>
              </a:rPr>
              <a:t>Linear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Linear Regression, we’re like detectives using one clue to solve a case. We use one independent variable to predict the value of the dependent variable.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 want to guess the price of a house. In Linear Regression, we would only use one factor, like the square footage of the house, to make our guess.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So, it’s pretty straightforward – we look at the size of the house and use that to predict the price!</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None/>
            </a:pPr>
            <a:r>
              <a:rPr lang="en-GB" sz="1300">
                <a:solidFill>
                  <a:schemeClr val="dk1"/>
                </a:solidFill>
                <a:latin typeface="Play"/>
                <a:ea typeface="Play"/>
                <a:cs typeface="Play"/>
                <a:sym typeface="Play"/>
              </a:rPr>
              <a:t>Multiple Regression:</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Now, Multiple Regression is like having multiple clues to solve a mystery. We use more than one independent variable to predict the value of the dependent variable.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case of predicting house prices, we wouldn’t just look at the size. We’d also consider the number of bedrooms, the location, and other factors to make a more informed guess.</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like putting together different pieces of a puzzle to see the whole picture and make a better prediction!</a:t>
            </a:r>
            <a:endParaRPr sz="1300">
              <a:solidFill>
                <a:schemeClr val="dk1"/>
              </a:solidFill>
              <a:latin typeface="Play"/>
              <a:ea typeface="Play"/>
              <a:cs typeface="Play"/>
              <a:sym typeface="Play"/>
            </a:endParaRPr>
          </a:p>
          <a:p>
            <a:pPr indent="0" lvl="0" marL="0" rtl="0" algn="just">
              <a:spcBef>
                <a:spcPts val="0"/>
              </a:spcBef>
              <a:spcAft>
                <a:spcPts val="0"/>
              </a:spcAft>
              <a:buNone/>
            </a:pPr>
            <a:r>
              <a:t/>
            </a:r>
            <a:endParaRPr sz="1300">
              <a:solidFill>
                <a:schemeClr val="dk1"/>
              </a:solidFill>
              <a:latin typeface="Play"/>
              <a:ea typeface="Play"/>
              <a:cs typeface="Play"/>
              <a:sym typeface="Play"/>
            </a:endParaRPr>
          </a:p>
          <a:p>
            <a:pPr indent="0" lvl="0" marL="0" rtl="0" algn="just">
              <a:spcBef>
                <a:spcPts val="0"/>
              </a:spcBef>
              <a:spcAft>
                <a:spcPts val="0"/>
              </a:spcAft>
              <a:buNone/>
            </a:pPr>
            <a:r>
              <a:rPr lang="en-GB" sz="1300">
                <a:solidFill>
                  <a:schemeClr val="dk1"/>
                </a:solidFill>
                <a:latin typeface="Play"/>
                <a:ea typeface="Play"/>
                <a:cs typeface="Play"/>
                <a:sym typeface="Play"/>
              </a:rPr>
              <a:t>In Summary:</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Linear Regression: One clue (Square Footage) to predict the house price.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Multiple Regression: Multiple clues (Square Footage, Number of Bedrooms, Location, etc.) to predict the house price.</a:t>
            </a:r>
            <a:endParaRPr sz="1300">
              <a:solidFill>
                <a:schemeClr val="dk1"/>
              </a:solidFill>
              <a:latin typeface="Play"/>
              <a:ea typeface="Play"/>
              <a:cs typeface="Play"/>
              <a:sym typeface="Play"/>
            </a:endParaRPr>
          </a:p>
          <a:p>
            <a:pPr indent="-311150" lvl="0" marL="457200" rtl="0" algn="just">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Understanding these differences helps us choose the right approach depending on how many factors we need to consider for making accurate predictions!</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www.youtube.com/watch?v=6xnn5Mm4-tE" TargetMode="External"/><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www.youtube.com/watch?v=wH_ezgftiy0" TargetMode="Externa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www.researchgate.net/profile/Batta-Mahesh/publication/344717762_Machine_Learning_Algorithms_-A_Review/links/5f8b2365299bf1b53e2d243a/Machine-Learning-Algorithms-A-Review.pdf" TargetMode="External"/><Relationship Id="rId5" Type="http://schemas.openxmlformats.org/officeDocument/2006/relationships/hyperlink" Target="https://hummedia.manchester.ac.uk/institutes/cmist/archive-publications/working-papers/2020/multiple-linear-regression.pdf" TargetMode="External"/><Relationship Id="rId6" Type="http://schemas.openxmlformats.org/officeDocument/2006/relationships/hyperlink" Target="https://doi.org/10.7275/55hn-wk47" TargetMode="External"/><Relationship Id="rId7" Type="http://schemas.openxmlformats.org/officeDocument/2006/relationships/hyperlink" Target="https://doi.org/10.7275/55hn-wk4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colab.research.google.com/drive/1m1JjcqGr_TyyqG2y29Ya9GY5epE8kuoU?usp=sharing"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2450"/>
            <a:ext cx="8520600" cy="134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4000">
                <a:solidFill>
                  <a:srgbClr val="1155CC"/>
                </a:solidFill>
                <a:latin typeface="Times New Roman"/>
                <a:ea typeface="Times New Roman"/>
                <a:cs typeface="Times New Roman"/>
                <a:sym typeface="Times New Roman"/>
              </a:rPr>
              <a:t>Multiple Linear Regression</a:t>
            </a:r>
            <a:endParaRPr b="1" sz="4000">
              <a:solidFill>
                <a:srgbClr val="1155CC"/>
              </a:solidFill>
              <a:latin typeface="Times New Roman"/>
              <a:ea typeface="Times New Roman"/>
              <a:cs typeface="Times New Roman"/>
              <a:sym typeface="Times New Roman"/>
            </a:endParaRPr>
          </a:p>
        </p:txBody>
      </p:sp>
      <p:sp>
        <p:nvSpPr>
          <p:cNvPr id="55" name="Google Shape;55;p13"/>
          <p:cNvSpPr txBox="1"/>
          <p:nvPr/>
        </p:nvSpPr>
        <p:spPr>
          <a:xfrm>
            <a:off x="311700" y="1501250"/>
            <a:ext cx="8520600" cy="3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Team Members: </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Amey Mahendra Thakur, </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Jithin Gijo Varghese, </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Ritika Agarwal</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I</a:t>
            </a:r>
            <a:r>
              <a:rPr b="1" lang="en-GB" sz="2200">
                <a:solidFill>
                  <a:srgbClr val="00008B"/>
                </a:solidFill>
                <a:latin typeface="Times New Roman"/>
                <a:ea typeface="Times New Roman"/>
                <a:cs typeface="Times New Roman"/>
                <a:sym typeface="Times New Roman"/>
              </a:rPr>
              <a:t>nstructor: Dr. Yasser Alginahi</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 </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Date: 29th September 2023</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2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GB" sz="2200">
                <a:solidFill>
                  <a:srgbClr val="00008B"/>
                </a:solidFill>
                <a:latin typeface="Times New Roman"/>
                <a:ea typeface="Times New Roman"/>
                <a:cs typeface="Times New Roman"/>
                <a:sym typeface="Times New Roman"/>
              </a:rPr>
              <a:t>University of Windsor</a:t>
            </a:r>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21" name="Google Shape;121;p22"/>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Multiple Linear Regression</a:t>
            </a:r>
            <a:endParaRPr sz="3200">
              <a:solidFill>
                <a:schemeClr val="lt1"/>
              </a:solidFill>
            </a:endParaRPr>
          </a:p>
        </p:txBody>
      </p:sp>
      <p:sp>
        <p:nvSpPr>
          <p:cNvPr id="122" name="Google Shape;122;p22"/>
          <p:cNvSpPr txBox="1"/>
          <p:nvPr/>
        </p:nvSpPr>
        <p:spPr>
          <a:xfrm>
            <a:off x="252925" y="973600"/>
            <a:ext cx="4563300" cy="4041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sz="2400">
                <a:solidFill>
                  <a:srgbClr val="00008B"/>
                </a:solidFill>
                <a:latin typeface="Times New Roman"/>
                <a:ea typeface="Times New Roman"/>
                <a:cs typeface="Times New Roman"/>
                <a:sym typeface="Times New Roman"/>
              </a:rPr>
              <a:t>Multiple linear regression is a statistical technique that examines the relationship between a dependent variable (the outcome we want to predict or explain) and two or more independent variables (factors that may influence the dependent variable), modeling how they collectively influence the dependent variable through a linear equation.</a:t>
            </a:r>
            <a:endParaRPr sz="2400">
              <a:solidFill>
                <a:srgbClr val="00008B"/>
              </a:solidFill>
              <a:latin typeface="Times New Roman"/>
              <a:ea typeface="Times New Roman"/>
              <a:cs typeface="Times New Roman"/>
              <a:sym typeface="Times New Roman"/>
            </a:endParaRPr>
          </a:p>
        </p:txBody>
      </p:sp>
      <p:pic>
        <p:nvPicPr>
          <p:cNvPr id="123" name="Google Shape;123;p22"/>
          <p:cNvPicPr preferRelativeResize="0"/>
          <p:nvPr/>
        </p:nvPicPr>
        <p:blipFill>
          <a:blip r:embed="rId4">
            <a:alphaModFix/>
          </a:blip>
          <a:stretch>
            <a:fillRect/>
          </a:stretch>
        </p:blipFill>
        <p:spPr>
          <a:xfrm>
            <a:off x="4816225" y="1467950"/>
            <a:ext cx="4180575" cy="2439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29" name="Google Shape;129;p23"/>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Multiple Linear Regression</a:t>
            </a:r>
            <a:endParaRPr sz="3200">
              <a:solidFill>
                <a:schemeClr val="lt1"/>
              </a:solidFill>
            </a:endParaRPr>
          </a:p>
        </p:txBody>
      </p:sp>
      <p:pic>
        <p:nvPicPr>
          <p:cNvPr id="130" name="Google Shape;130;p23" title="3D Visualization of Linear Regression with multiple independent variables">
            <a:hlinkClick r:id="rId4"/>
          </p:cNvPr>
          <p:cNvPicPr preferRelativeResize="0"/>
          <p:nvPr/>
        </p:nvPicPr>
        <p:blipFill>
          <a:blip r:embed="rId5">
            <a:alphaModFix/>
          </a:blip>
          <a:stretch>
            <a:fillRect/>
          </a:stretch>
        </p:blipFill>
        <p:spPr>
          <a:xfrm>
            <a:off x="0" y="0"/>
            <a:ext cx="9144000" cy="51435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36" name="Google Shape;136;p24"/>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Multiple Linear Regression</a:t>
            </a:r>
            <a:endParaRPr sz="3200">
              <a:solidFill>
                <a:schemeClr val="lt1"/>
              </a:solidFill>
            </a:endParaRPr>
          </a:p>
        </p:txBody>
      </p:sp>
      <p:sp>
        <p:nvSpPr>
          <p:cNvPr id="137" name="Google Shape;137;p24"/>
          <p:cNvSpPr txBox="1"/>
          <p:nvPr/>
        </p:nvSpPr>
        <p:spPr>
          <a:xfrm>
            <a:off x="252925" y="973600"/>
            <a:ext cx="8719200" cy="3930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sz="2400">
                <a:solidFill>
                  <a:srgbClr val="00008B"/>
                </a:solidFill>
                <a:latin typeface="Times New Roman"/>
                <a:ea typeface="Times New Roman"/>
                <a:cs typeface="Times New Roman"/>
                <a:sym typeface="Times New Roman"/>
              </a:rPr>
              <a:t>In multiple linear regression, we model the relationship between multiple independent variables (features) and a dependent variable. </a:t>
            </a:r>
            <a:endParaRPr sz="2400">
              <a:solidFill>
                <a:srgbClr val="00008B"/>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0008B"/>
              </a:solidFill>
              <a:latin typeface="Times New Roman"/>
              <a:ea typeface="Times New Roman"/>
              <a:cs typeface="Times New Roman"/>
              <a:sym typeface="Times New Roman"/>
            </a:endParaRPr>
          </a:p>
          <a:p>
            <a:pPr indent="0" lvl="0" marL="0" rtl="0" algn="just">
              <a:spcBef>
                <a:spcPts val="0"/>
              </a:spcBef>
              <a:spcAft>
                <a:spcPts val="0"/>
              </a:spcAft>
              <a:buNone/>
            </a:pPr>
            <a:r>
              <a:rPr lang="en-GB" sz="2400">
                <a:solidFill>
                  <a:srgbClr val="00008B"/>
                </a:solidFill>
                <a:latin typeface="Times New Roman"/>
                <a:ea typeface="Times New Roman"/>
                <a:cs typeface="Times New Roman"/>
                <a:sym typeface="Times New Roman"/>
              </a:rPr>
              <a:t>The equation for multiple linear regression is:   </a:t>
            </a:r>
            <a:endParaRPr sz="24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y</a:t>
            </a:r>
            <a:r>
              <a:rPr lang="en-GB" sz="2400">
                <a:solidFill>
                  <a:srgbClr val="00008B"/>
                </a:solidFill>
                <a:latin typeface="Times New Roman"/>
                <a:ea typeface="Times New Roman"/>
                <a:cs typeface="Times New Roman"/>
                <a:sym typeface="Times New Roman"/>
              </a:rPr>
              <a:t>=β0​+β1​x1+β2​x2+…+βn​xn​+ϵ</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y is the dependent variable (what we are trying to predict).</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β0  is the y-intercept.</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β1,β2,…,βn	are the coefficients of the independent variables.</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x1,x2​,…,xn​ 	are the independent variables (features).</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ϵ is the error term.</a:t>
            </a:r>
            <a:endParaRPr sz="2400">
              <a:solidFill>
                <a:srgbClr val="00008B"/>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43" name="Google Shape;143;p25"/>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Understanding R-squared (R²)</a:t>
            </a:r>
            <a:endParaRPr sz="3200">
              <a:solidFill>
                <a:schemeClr val="lt1"/>
              </a:solidFill>
            </a:endParaRPr>
          </a:p>
        </p:txBody>
      </p:sp>
      <p:sp>
        <p:nvSpPr>
          <p:cNvPr id="144" name="Google Shape;144;p25"/>
          <p:cNvSpPr txBox="1"/>
          <p:nvPr/>
        </p:nvSpPr>
        <p:spPr>
          <a:xfrm>
            <a:off x="252925" y="973600"/>
            <a:ext cx="8719200" cy="1527000"/>
          </a:xfrm>
          <a:prstGeom prst="rect">
            <a:avLst/>
          </a:prstGeom>
          <a:noFill/>
          <a:ln>
            <a:noFill/>
          </a:ln>
        </p:spPr>
        <p:txBody>
          <a:bodyPr anchorCtr="0" anchor="ctr" bIns="91425" lIns="91425" spcFirstLastPara="1" rIns="91425" wrap="square" tIns="91425">
            <a:noAutofit/>
          </a:bodyPr>
          <a:lstStyle/>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R-squared (R²) measures how well a regression model fits data.</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It ranges from 0 to 1, with 1 meaning a perfect fit.</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Higher R² values indicate better model fit.</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R² doesn't explain variable significance.</a:t>
            </a:r>
            <a:endParaRPr sz="2300">
              <a:solidFill>
                <a:srgbClr val="00008B"/>
              </a:solidFill>
              <a:latin typeface="Times New Roman"/>
              <a:ea typeface="Times New Roman"/>
              <a:cs typeface="Times New Roman"/>
              <a:sym typeface="Times New Roman"/>
            </a:endParaRPr>
          </a:p>
        </p:txBody>
      </p:sp>
      <p:pic>
        <p:nvPicPr>
          <p:cNvPr id="145" name="Google Shape;145;p25"/>
          <p:cNvPicPr preferRelativeResize="0"/>
          <p:nvPr/>
        </p:nvPicPr>
        <p:blipFill rotWithShape="1">
          <a:blip r:embed="rId4">
            <a:alphaModFix/>
          </a:blip>
          <a:srcRect b="14208" l="0" r="0" t="3757"/>
          <a:stretch/>
        </p:blipFill>
        <p:spPr>
          <a:xfrm>
            <a:off x="2318250" y="2576925"/>
            <a:ext cx="4588560" cy="250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51" name="Google Shape;151;p26"/>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Understanding R-squared (R²)</a:t>
            </a:r>
            <a:endParaRPr sz="3200">
              <a:solidFill>
                <a:schemeClr val="lt1"/>
              </a:solidFill>
            </a:endParaRPr>
          </a:p>
        </p:txBody>
      </p:sp>
      <p:sp>
        <p:nvSpPr>
          <p:cNvPr id="152" name="Google Shape;152;p26"/>
          <p:cNvSpPr txBox="1"/>
          <p:nvPr/>
        </p:nvSpPr>
        <p:spPr>
          <a:xfrm>
            <a:off x="252925" y="973600"/>
            <a:ext cx="8719200" cy="1527000"/>
          </a:xfrm>
          <a:prstGeom prst="rect">
            <a:avLst/>
          </a:prstGeom>
          <a:noFill/>
          <a:ln>
            <a:noFill/>
          </a:ln>
        </p:spPr>
        <p:txBody>
          <a:bodyPr anchorCtr="0" anchor="ctr" bIns="91425" lIns="91425" spcFirstLastPara="1" rIns="91425" wrap="square" tIns="91425">
            <a:noAutofit/>
          </a:bodyPr>
          <a:lstStyle/>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Formula:</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R2 = Total Variance/Explained Variance</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 =1− Total Variance/Residual Variance</a:t>
            </a:r>
            <a:endParaRPr sz="23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58" name="Google Shape;158;p27"/>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Understanding p-values</a:t>
            </a:r>
            <a:endParaRPr sz="3200">
              <a:solidFill>
                <a:schemeClr val="lt1"/>
              </a:solidFill>
            </a:endParaRPr>
          </a:p>
        </p:txBody>
      </p:sp>
      <p:sp>
        <p:nvSpPr>
          <p:cNvPr id="159" name="Google Shape;159;p27"/>
          <p:cNvSpPr txBox="1"/>
          <p:nvPr/>
        </p:nvSpPr>
        <p:spPr>
          <a:xfrm>
            <a:off x="252925" y="973600"/>
            <a:ext cx="8719200" cy="1527000"/>
          </a:xfrm>
          <a:prstGeom prst="rect">
            <a:avLst/>
          </a:prstGeom>
          <a:noFill/>
          <a:ln>
            <a:noFill/>
          </a:ln>
        </p:spPr>
        <p:txBody>
          <a:bodyPr anchorCtr="0" anchor="ctr" bIns="91425" lIns="91425" spcFirstLastPara="1" rIns="91425" wrap="square" tIns="91425">
            <a:noAutofit/>
          </a:bodyPr>
          <a:lstStyle/>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P-values test variable significance in a regression model.</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Low p-values (&lt;0.05) mean significance.</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High p-values suggest insignificance.</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Use p-values to decide variable inclusion.</a:t>
            </a:r>
            <a:endParaRPr sz="2300">
              <a:solidFill>
                <a:srgbClr val="00008B"/>
              </a:solidFill>
              <a:latin typeface="Times New Roman"/>
              <a:ea typeface="Times New Roman"/>
              <a:cs typeface="Times New Roman"/>
              <a:sym typeface="Times New Roman"/>
            </a:endParaRPr>
          </a:p>
        </p:txBody>
      </p:sp>
      <p:pic>
        <p:nvPicPr>
          <p:cNvPr id="160" name="Google Shape;160;p27"/>
          <p:cNvPicPr preferRelativeResize="0"/>
          <p:nvPr/>
        </p:nvPicPr>
        <p:blipFill rotWithShape="1">
          <a:blip r:embed="rId4">
            <a:alphaModFix/>
          </a:blip>
          <a:srcRect b="8759" l="0" r="0" t="7495"/>
          <a:stretch/>
        </p:blipFill>
        <p:spPr>
          <a:xfrm>
            <a:off x="2321400" y="2576925"/>
            <a:ext cx="4501209" cy="251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66" name="Google Shape;166;p28"/>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Purposes of R-squared and p-values</a:t>
            </a:r>
            <a:endParaRPr sz="3200">
              <a:solidFill>
                <a:schemeClr val="lt1"/>
              </a:solidFill>
            </a:endParaRPr>
          </a:p>
        </p:txBody>
      </p:sp>
      <p:sp>
        <p:nvSpPr>
          <p:cNvPr id="167" name="Google Shape;167;p28"/>
          <p:cNvSpPr txBox="1"/>
          <p:nvPr/>
        </p:nvSpPr>
        <p:spPr>
          <a:xfrm>
            <a:off x="252925" y="973600"/>
            <a:ext cx="8719200" cy="4020300"/>
          </a:xfrm>
          <a:prstGeom prst="rect">
            <a:avLst/>
          </a:prstGeom>
          <a:noFill/>
          <a:ln>
            <a:noFill/>
          </a:ln>
        </p:spPr>
        <p:txBody>
          <a:bodyPr anchorCtr="0" anchor="ctr" bIns="91425" lIns="91425" spcFirstLastPara="1" rIns="91425" wrap="square" tIns="91425">
            <a:noAutofit/>
          </a:bodyPr>
          <a:lstStyle/>
          <a:p>
            <a:pPr indent="-374650" lvl="0" marL="457200" rtl="0" algn="just">
              <a:lnSpc>
                <a:spcPct val="115000"/>
              </a:lnSpc>
              <a:spcBef>
                <a:spcPts val="0"/>
              </a:spcBef>
              <a:spcAft>
                <a:spcPts val="0"/>
              </a:spcAft>
              <a:buClr>
                <a:srgbClr val="00008B"/>
              </a:buClr>
              <a:buSzPts val="2300"/>
              <a:buFont typeface="Times New Roman"/>
              <a:buChar char="●"/>
            </a:pPr>
            <a:r>
              <a:rPr b="1" lang="en-GB" sz="2300">
                <a:solidFill>
                  <a:srgbClr val="00008B"/>
                </a:solidFill>
                <a:latin typeface="Times New Roman"/>
                <a:ea typeface="Times New Roman"/>
                <a:cs typeface="Times New Roman"/>
                <a:sym typeface="Times New Roman"/>
              </a:rPr>
              <a:t>R-squared</a:t>
            </a:r>
            <a:r>
              <a:rPr lang="en-GB" sz="2300">
                <a:solidFill>
                  <a:srgbClr val="00008B"/>
                </a:solidFill>
                <a:latin typeface="Times New Roman"/>
                <a:ea typeface="Times New Roman"/>
                <a:cs typeface="Times New Roman"/>
                <a:sym typeface="Times New Roman"/>
              </a:rPr>
              <a:t> measures overall model goodness of fit.</a:t>
            </a:r>
            <a:endParaRPr sz="2300">
              <a:solidFill>
                <a:srgbClr val="00008B"/>
              </a:solidFill>
              <a:latin typeface="Times New Roman"/>
              <a:ea typeface="Times New Roman"/>
              <a:cs typeface="Times New Roman"/>
              <a:sym typeface="Times New Roman"/>
            </a:endParaRPr>
          </a:p>
          <a:p>
            <a:pPr indent="-374650" lvl="0" marL="9144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Evaluates how well the model explains dependent variable variation.</a:t>
            </a:r>
            <a:endParaRPr sz="2300">
              <a:solidFill>
                <a:srgbClr val="00008B"/>
              </a:solidFill>
              <a:latin typeface="Times New Roman"/>
              <a:ea typeface="Times New Roman"/>
              <a:cs typeface="Times New Roman"/>
              <a:sym typeface="Times New Roman"/>
            </a:endParaRPr>
          </a:p>
          <a:p>
            <a:pPr indent="-374650" lvl="0" marL="9144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Higher R² indicates better overall fit (0 to 1).</a:t>
            </a:r>
            <a:endParaRPr sz="23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b="1" lang="en-GB" sz="2300">
                <a:solidFill>
                  <a:srgbClr val="00008B"/>
                </a:solidFill>
                <a:latin typeface="Times New Roman"/>
                <a:ea typeface="Times New Roman"/>
                <a:cs typeface="Times New Roman"/>
                <a:sym typeface="Times New Roman"/>
              </a:rPr>
              <a:t>p-values</a:t>
            </a:r>
            <a:r>
              <a:rPr lang="en-GB" sz="2300">
                <a:solidFill>
                  <a:srgbClr val="00008B"/>
                </a:solidFill>
                <a:latin typeface="Times New Roman"/>
                <a:ea typeface="Times New Roman"/>
                <a:cs typeface="Times New Roman"/>
                <a:sym typeface="Times New Roman"/>
              </a:rPr>
              <a:t> assess individual variable significance.</a:t>
            </a:r>
            <a:endParaRPr sz="2300">
              <a:solidFill>
                <a:srgbClr val="00008B"/>
              </a:solidFill>
              <a:latin typeface="Times New Roman"/>
              <a:ea typeface="Times New Roman"/>
              <a:cs typeface="Times New Roman"/>
              <a:sym typeface="Times New Roman"/>
            </a:endParaRPr>
          </a:p>
          <a:p>
            <a:pPr indent="-374650" lvl="0" marL="9144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Determines if each variable contributes significantly to the model.</a:t>
            </a:r>
            <a:endParaRPr sz="2300">
              <a:solidFill>
                <a:srgbClr val="00008B"/>
              </a:solidFill>
              <a:latin typeface="Times New Roman"/>
              <a:ea typeface="Times New Roman"/>
              <a:cs typeface="Times New Roman"/>
              <a:sym typeface="Times New Roman"/>
            </a:endParaRPr>
          </a:p>
          <a:p>
            <a:pPr indent="-374650" lvl="0" marL="9144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Low p-values (&lt;0.05) imply significance.</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7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73" name="Google Shape;173;p29"/>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100">
                <a:solidFill>
                  <a:schemeClr val="lt1"/>
                </a:solidFill>
              </a:rPr>
              <a:t>House Price Prediction with Multiple Regression</a:t>
            </a:r>
            <a:endParaRPr sz="3100">
              <a:solidFill>
                <a:schemeClr val="lt1"/>
              </a:solidFill>
            </a:endParaRPr>
          </a:p>
        </p:txBody>
      </p:sp>
      <p:pic>
        <p:nvPicPr>
          <p:cNvPr id="174" name="Google Shape;174;p29"/>
          <p:cNvPicPr preferRelativeResize="0"/>
          <p:nvPr/>
        </p:nvPicPr>
        <p:blipFill>
          <a:blip r:embed="rId4">
            <a:alphaModFix/>
          </a:blip>
          <a:stretch>
            <a:fillRect/>
          </a:stretch>
        </p:blipFill>
        <p:spPr>
          <a:xfrm>
            <a:off x="252900" y="1153376"/>
            <a:ext cx="8638201" cy="2979993"/>
          </a:xfrm>
          <a:prstGeom prst="rect">
            <a:avLst/>
          </a:prstGeom>
          <a:noFill/>
          <a:ln>
            <a:noFill/>
          </a:ln>
        </p:spPr>
      </p:pic>
      <p:sp>
        <p:nvSpPr>
          <p:cNvPr id="175" name="Google Shape;175;p29"/>
          <p:cNvSpPr txBox="1"/>
          <p:nvPr/>
        </p:nvSpPr>
        <p:spPr>
          <a:xfrm>
            <a:off x="1521625" y="4133375"/>
            <a:ext cx="5942100" cy="59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rgbClr val="00008B"/>
                </a:solidFill>
              </a:rPr>
              <a:t>Price=β0+β1​(Size)+β2​(Bedrooms)+ϵ</a:t>
            </a:r>
            <a:endParaRPr sz="2400">
              <a:solidFill>
                <a:srgbClr val="00008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81" name="Google Shape;181;p30"/>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Assumptions of Multiple Linear Regression</a:t>
            </a:r>
            <a:endParaRPr sz="3200">
              <a:solidFill>
                <a:schemeClr val="lt1"/>
              </a:solidFill>
            </a:endParaRPr>
          </a:p>
        </p:txBody>
      </p:sp>
      <p:sp>
        <p:nvSpPr>
          <p:cNvPr id="182" name="Google Shape;182;p30"/>
          <p:cNvSpPr txBox="1"/>
          <p:nvPr/>
        </p:nvSpPr>
        <p:spPr>
          <a:xfrm>
            <a:off x="252925" y="973600"/>
            <a:ext cx="8719200" cy="3194400"/>
          </a:xfrm>
          <a:prstGeom prst="rect">
            <a:avLst/>
          </a:prstGeom>
          <a:noFill/>
          <a:ln>
            <a:noFill/>
          </a:ln>
        </p:spPr>
        <p:txBody>
          <a:bodyPr anchorCtr="0" anchor="ctr" bIns="91425" lIns="91425" spcFirstLastPara="1" rIns="91425" wrap="square" tIns="91425">
            <a:noAutofit/>
          </a:bodyPr>
          <a:lstStyle/>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A linear relationship between the dependent and independent variables.</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The independent variables are not highly correlated with each other.</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The variance of the residuals is constant (i.e., differences between predicted and actual values).</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Each data point shouldn't depend on others; they should be separate.</a:t>
            </a:r>
            <a:endParaRPr sz="2300">
              <a:solidFill>
                <a:srgbClr val="00008B"/>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All variables should be normally distributed.</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88" name="Google Shape;188;p31"/>
          <p:cNvSpPr txBox="1"/>
          <p:nvPr/>
        </p:nvSpPr>
        <p:spPr>
          <a:xfrm>
            <a:off x="293425" y="252700"/>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Benefits of Multiple Linear Regression</a:t>
            </a:r>
            <a:endParaRPr sz="3200">
              <a:solidFill>
                <a:schemeClr val="lt1"/>
              </a:solidFill>
            </a:endParaRPr>
          </a:p>
        </p:txBody>
      </p:sp>
      <p:sp>
        <p:nvSpPr>
          <p:cNvPr id="189" name="Google Shape;189;p31"/>
          <p:cNvSpPr txBox="1"/>
          <p:nvPr/>
        </p:nvSpPr>
        <p:spPr>
          <a:xfrm>
            <a:off x="252925" y="973600"/>
            <a:ext cx="8719200" cy="3964800"/>
          </a:xfrm>
          <a:prstGeom prst="rect">
            <a:avLst/>
          </a:prstGeom>
          <a:noFill/>
          <a:ln>
            <a:noFill/>
          </a:ln>
        </p:spPr>
        <p:txBody>
          <a:bodyPr anchorCtr="0" anchor="ctr" bIns="91425" lIns="91425" spcFirstLastPara="1" rIns="91425" wrap="square" tIns="91425">
            <a:noAutofit/>
          </a:bodyPr>
          <a:lstStyle/>
          <a:p>
            <a:pPr indent="-368300" lvl="0" marL="457200" rtl="0" algn="just">
              <a:lnSpc>
                <a:spcPct val="115000"/>
              </a:lnSpc>
              <a:spcBef>
                <a:spcPts val="0"/>
              </a:spcBef>
              <a:spcAft>
                <a:spcPts val="0"/>
              </a:spcAft>
              <a:buClr>
                <a:srgbClr val="00008B"/>
              </a:buClr>
              <a:buSzPts val="2200"/>
              <a:buFont typeface="Times New Roman"/>
              <a:buChar char="●"/>
            </a:pPr>
            <a:r>
              <a:rPr b="1" lang="en-GB" sz="2200">
                <a:solidFill>
                  <a:srgbClr val="00008B"/>
                </a:solidFill>
                <a:latin typeface="Times New Roman"/>
                <a:ea typeface="Times New Roman"/>
                <a:cs typeface="Times New Roman"/>
                <a:sym typeface="Times New Roman"/>
              </a:rPr>
              <a:t>Predictive Power </a:t>
            </a:r>
            <a:endParaRPr b="1" sz="2200">
              <a:solidFill>
                <a:srgbClr val="00008B"/>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Predict dependent variable based on multiple independent variables.</a:t>
            </a:r>
            <a:endParaRPr sz="2200">
              <a:solidFill>
                <a:srgbClr val="00008B"/>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8B"/>
              </a:buClr>
              <a:buSzPts val="2200"/>
              <a:buFont typeface="Times New Roman"/>
              <a:buChar char="●"/>
            </a:pPr>
            <a:r>
              <a:rPr b="1" lang="en-GB" sz="2200">
                <a:solidFill>
                  <a:srgbClr val="00008B"/>
                </a:solidFill>
                <a:latin typeface="Times New Roman"/>
                <a:ea typeface="Times New Roman"/>
                <a:cs typeface="Times New Roman"/>
                <a:sym typeface="Times New Roman"/>
              </a:rPr>
              <a:t>Quantifying Relationships </a:t>
            </a:r>
            <a:endParaRPr b="1" sz="2200">
              <a:solidFill>
                <a:srgbClr val="00008B"/>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Measures strength and direction of relationships.</a:t>
            </a:r>
            <a:endParaRPr sz="2200">
              <a:solidFill>
                <a:srgbClr val="00008B"/>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8B"/>
              </a:buClr>
              <a:buSzPts val="2200"/>
              <a:buFont typeface="Times New Roman"/>
              <a:buChar char="●"/>
            </a:pPr>
            <a:r>
              <a:rPr b="1" lang="en-GB" sz="2200">
                <a:solidFill>
                  <a:srgbClr val="00008B"/>
                </a:solidFill>
                <a:latin typeface="Times New Roman"/>
                <a:ea typeface="Times New Roman"/>
                <a:cs typeface="Times New Roman"/>
                <a:sym typeface="Times New Roman"/>
              </a:rPr>
              <a:t>Control for Confounding Factors </a:t>
            </a:r>
            <a:endParaRPr b="1" sz="2200">
              <a:solidFill>
                <a:srgbClr val="00008B"/>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Accounts for other influencing variables.</a:t>
            </a:r>
            <a:endParaRPr sz="2200">
              <a:solidFill>
                <a:srgbClr val="00008B"/>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8B"/>
              </a:buClr>
              <a:buSzPts val="2200"/>
              <a:buFont typeface="Times New Roman"/>
              <a:buChar char="●"/>
            </a:pPr>
            <a:r>
              <a:rPr b="1" lang="en-GB" sz="2200">
                <a:solidFill>
                  <a:srgbClr val="00008B"/>
                </a:solidFill>
                <a:latin typeface="Times New Roman"/>
                <a:ea typeface="Times New Roman"/>
                <a:cs typeface="Times New Roman"/>
                <a:sym typeface="Times New Roman"/>
              </a:rPr>
              <a:t>Model Interpretability </a:t>
            </a:r>
            <a:endParaRPr b="1" sz="2200">
              <a:solidFill>
                <a:srgbClr val="00008B"/>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Coefficients offer insights into variable impact.</a:t>
            </a:r>
            <a:endParaRPr sz="2200">
              <a:solidFill>
                <a:srgbClr val="00008B"/>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8B"/>
              </a:buClr>
              <a:buSzPts val="2200"/>
              <a:buFont typeface="Times New Roman"/>
              <a:buChar char="●"/>
            </a:pPr>
            <a:r>
              <a:rPr b="1" lang="en-GB" sz="2200">
                <a:solidFill>
                  <a:srgbClr val="00008B"/>
                </a:solidFill>
                <a:latin typeface="Times New Roman"/>
                <a:ea typeface="Times New Roman"/>
                <a:cs typeface="Times New Roman"/>
                <a:sym typeface="Times New Roman"/>
              </a:rPr>
              <a:t>Assumption Testing </a:t>
            </a:r>
            <a:endParaRPr b="1" sz="2200">
              <a:solidFill>
                <a:srgbClr val="00008B"/>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Provides diagnostic tools for model quality.</a:t>
            </a:r>
            <a:endParaRPr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810348" cy="4838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95" name="Google Shape;195;p32"/>
          <p:cNvSpPr txBox="1"/>
          <p:nvPr/>
        </p:nvSpPr>
        <p:spPr>
          <a:xfrm>
            <a:off x="293425" y="162050"/>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Limitations of Multiple Linear Regression</a:t>
            </a:r>
            <a:endParaRPr sz="3200">
              <a:solidFill>
                <a:schemeClr val="lt1"/>
              </a:solidFill>
            </a:endParaRPr>
          </a:p>
        </p:txBody>
      </p:sp>
      <p:sp>
        <p:nvSpPr>
          <p:cNvPr id="196" name="Google Shape;196;p32"/>
          <p:cNvSpPr txBox="1"/>
          <p:nvPr/>
        </p:nvSpPr>
        <p:spPr>
          <a:xfrm>
            <a:off x="252925" y="973600"/>
            <a:ext cx="8719200" cy="3981900"/>
          </a:xfrm>
          <a:prstGeom prst="rect">
            <a:avLst/>
          </a:prstGeom>
          <a:noFill/>
          <a:ln>
            <a:noFill/>
          </a:ln>
        </p:spPr>
        <p:txBody>
          <a:bodyPr anchorCtr="0" anchor="ctr" bIns="91425" lIns="91425" spcFirstLastPara="1" rIns="91425" wrap="square" tIns="91425">
            <a:noAutofit/>
          </a:bodyPr>
          <a:lstStyle/>
          <a:p>
            <a:pPr indent="-355600" lvl="0" marL="457200" rtl="0" algn="just">
              <a:lnSpc>
                <a:spcPct val="115000"/>
              </a:lnSpc>
              <a:spcBef>
                <a:spcPts val="0"/>
              </a:spcBef>
              <a:spcAft>
                <a:spcPts val="0"/>
              </a:spcAft>
              <a:buClr>
                <a:srgbClr val="00008B"/>
              </a:buClr>
              <a:buSzPts val="2000"/>
              <a:buFont typeface="Times New Roman"/>
              <a:buChar char="●"/>
            </a:pPr>
            <a:r>
              <a:rPr b="1" lang="en-GB" sz="2000">
                <a:solidFill>
                  <a:srgbClr val="00008B"/>
                </a:solidFill>
                <a:latin typeface="Times New Roman"/>
                <a:ea typeface="Times New Roman"/>
                <a:cs typeface="Times New Roman"/>
                <a:sym typeface="Times New Roman"/>
              </a:rPr>
              <a:t>Linearity Assumption</a:t>
            </a:r>
            <a:endParaRPr b="1" sz="2000">
              <a:solidFill>
                <a:srgbClr val="00008B"/>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Assumes linear relationships.</a:t>
            </a:r>
            <a:endParaRPr sz="2000">
              <a:solidFill>
                <a:srgbClr val="00008B"/>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8B"/>
              </a:buClr>
              <a:buSzPts val="2000"/>
              <a:buFont typeface="Times New Roman"/>
              <a:buChar char="●"/>
            </a:pPr>
            <a:r>
              <a:rPr b="1" lang="en-GB" sz="2000">
                <a:solidFill>
                  <a:srgbClr val="00008B"/>
                </a:solidFill>
                <a:latin typeface="Times New Roman"/>
                <a:ea typeface="Times New Roman"/>
                <a:cs typeface="Times New Roman"/>
                <a:sym typeface="Times New Roman"/>
              </a:rPr>
              <a:t>Multicollinearity</a:t>
            </a:r>
            <a:endParaRPr b="1" sz="2000">
              <a:solidFill>
                <a:srgbClr val="00008B"/>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High correlations among variables can lead to instability.</a:t>
            </a:r>
            <a:endParaRPr sz="2000">
              <a:solidFill>
                <a:srgbClr val="00008B"/>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8B"/>
              </a:buClr>
              <a:buSzPts val="2000"/>
              <a:buFont typeface="Times New Roman"/>
              <a:buChar char="●"/>
            </a:pPr>
            <a:r>
              <a:rPr b="1" lang="en-GB" sz="2000">
                <a:solidFill>
                  <a:srgbClr val="00008B"/>
                </a:solidFill>
                <a:latin typeface="Times New Roman"/>
                <a:ea typeface="Times New Roman"/>
                <a:cs typeface="Times New Roman"/>
                <a:sym typeface="Times New Roman"/>
              </a:rPr>
              <a:t>Overfitting</a:t>
            </a:r>
            <a:endParaRPr b="1" sz="2000">
              <a:solidFill>
                <a:srgbClr val="00008B"/>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Too many variables can cause poor generalization.</a:t>
            </a:r>
            <a:endParaRPr sz="2000">
              <a:solidFill>
                <a:srgbClr val="00008B"/>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8B"/>
              </a:buClr>
              <a:buSzPts val="2000"/>
              <a:buFont typeface="Times New Roman"/>
              <a:buChar char="●"/>
            </a:pPr>
            <a:r>
              <a:rPr b="1" lang="en-GB" sz="2000">
                <a:solidFill>
                  <a:srgbClr val="00008B"/>
                </a:solidFill>
                <a:latin typeface="Times New Roman"/>
                <a:ea typeface="Times New Roman"/>
                <a:cs typeface="Times New Roman"/>
                <a:sym typeface="Times New Roman"/>
              </a:rPr>
              <a:t>Assumption Violations</a:t>
            </a:r>
            <a:endParaRPr b="1" sz="2000">
              <a:solidFill>
                <a:srgbClr val="00008B"/>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Relies on normality, homoscedasticity, and independence.</a:t>
            </a:r>
            <a:endParaRPr sz="2000">
              <a:solidFill>
                <a:srgbClr val="00008B"/>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8B"/>
              </a:buClr>
              <a:buSzPts val="2000"/>
              <a:buFont typeface="Times New Roman"/>
              <a:buChar char="●"/>
            </a:pPr>
            <a:r>
              <a:rPr b="1" lang="en-GB" sz="2000">
                <a:solidFill>
                  <a:srgbClr val="00008B"/>
                </a:solidFill>
                <a:latin typeface="Times New Roman"/>
                <a:ea typeface="Times New Roman"/>
                <a:cs typeface="Times New Roman"/>
                <a:sym typeface="Times New Roman"/>
              </a:rPr>
              <a:t>Handling Categorical Variables</a:t>
            </a:r>
            <a:endParaRPr b="1" sz="2000">
              <a:solidFill>
                <a:srgbClr val="00008B"/>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Requires encoding, adding complexity.</a:t>
            </a:r>
            <a:endParaRPr sz="2000">
              <a:solidFill>
                <a:srgbClr val="00008B"/>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8B"/>
              </a:buClr>
              <a:buSzPts val="2000"/>
              <a:buFont typeface="Times New Roman"/>
              <a:buChar char="●"/>
            </a:pPr>
            <a:r>
              <a:rPr b="1" lang="en-GB" sz="2000">
                <a:solidFill>
                  <a:srgbClr val="00008B"/>
                </a:solidFill>
                <a:latin typeface="Times New Roman"/>
                <a:ea typeface="Times New Roman"/>
                <a:cs typeface="Times New Roman"/>
                <a:sym typeface="Times New Roman"/>
              </a:rPr>
              <a:t>Data Requirements</a:t>
            </a:r>
            <a:endParaRPr b="1" sz="2000">
              <a:solidFill>
                <a:srgbClr val="00008B"/>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Needs a large dataset for reliable results.</a:t>
            </a:r>
            <a:endParaRPr sz="2000">
              <a:solidFill>
                <a:srgbClr val="00008B"/>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02" name="Google Shape;202;p33"/>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Real-Life Applications of Multiple Regression</a:t>
            </a:r>
            <a:endParaRPr sz="3200">
              <a:solidFill>
                <a:schemeClr val="lt1"/>
              </a:solidFill>
            </a:endParaRPr>
          </a:p>
        </p:txBody>
      </p:sp>
      <p:sp>
        <p:nvSpPr>
          <p:cNvPr id="203" name="Google Shape;203;p33"/>
          <p:cNvSpPr txBox="1"/>
          <p:nvPr/>
        </p:nvSpPr>
        <p:spPr>
          <a:xfrm>
            <a:off x="252925" y="973600"/>
            <a:ext cx="8719200" cy="658800"/>
          </a:xfrm>
          <a:prstGeom prst="rect">
            <a:avLst/>
          </a:prstGeom>
          <a:noFill/>
          <a:ln>
            <a:noFill/>
          </a:ln>
        </p:spPr>
        <p:txBody>
          <a:bodyPr anchorCtr="0" anchor="ctr" bIns="91425" lIns="91425" spcFirstLastPara="1" rIns="91425" wrap="square" tIns="91425">
            <a:noAutofit/>
          </a:bodyPr>
          <a:lstStyle/>
          <a:p>
            <a:pPr indent="-381000" lvl="0" marL="457200" rtl="0" algn="just">
              <a:lnSpc>
                <a:spcPct val="100000"/>
              </a:lnSpc>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Economics and Finance:</a:t>
            </a:r>
            <a:endParaRPr sz="2400">
              <a:solidFill>
                <a:srgbClr val="00008B"/>
              </a:solidFill>
              <a:latin typeface="Times New Roman"/>
              <a:ea typeface="Times New Roman"/>
              <a:cs typeface="Times New Roman"/>
              <a:sym typeface="Times New Roman"/>
            </a:endParaRPr>
          </a:p>
        </p:txBody>
      </p:sp>
      <p:pic>
        <p:nvPicPr>
          <p:cNvPr id="204" name="Google Shape;204;p33"/>
          <p:cNvPicPr preferRelativeResize="0"/>
          <p:nvPr/>
        </p:nvPicPr>
        <p:blipFill>
          <a:blip r:embed="rId4">
            <a:alphaModFix/>
          </a:blip>
          <a:stretch>
            <a:fillRect/>
          </a:stretch>
        </p:blipFill>
        <p:spPr>
          <a:xfrm>
            <a:off x="453800" y="1708600"/>
            <a:ext cx="3690681" cy="2242225"/>
          </a:xfrm>
          <a:prstGeom prst="rect">
            <a:avLst/>
          </a:prstGeom>
          <a:noFill/>
          <a:ln>
            <a:noFill/>
          </a:ln>
        </p:spPr>
      </p:pic>
      <p:sp>
        <p:nvSpPr>
          <p:cNvPr id="205" name="Google Shape;205;p33"/>
          <p:cNvSpPr txBox="1"/>
          <p:nvPr/>
        </p:nvSpPr>
        <p:spPr>
          <a:xfrm>
            <a:off x="799125" y="40873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Stock Price Prediction</a:t>
            </a:r>
            <a:endParaRPr sz="2400">
              <a:solidFill>
                <a:srgbClr val="00008B"/>
              </a:solidFill>
              <a:latin typeface="Times New Roman"/>
              <a:ea typeface="Times New Roman"/>
              <a:cs typeface="Times New Roman"/>
              <a:sym typeface="Times New Roman"/>
            </a:endParaRPr>
          </a:p>
        </p:txBody>
      </p:sp>
      <p:sp>
        <p:nvSpPr>
          <p:cNvPr id="206" name="Google Shape;206;p33"/>
          <p:cNvSpPr txBox="1"/>
          <p:nvPr/>
        </p:nvSpPr>
        <p:spPr>
          <a:xfrm>
            <a:off x="5001650" y="4087300"/>
            <a:ext cx="34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Economic Forecasting </a:t>
            </a:r>
            <a:endParaRPr sz="2400">
              <a:solidFill>
                <a:srgbClr val="00008B"/>
              </a:solidFill>
              <a:latin typeface="Times New Roman"/>
              <a:ea typeface="Times New Roman"/>
              <a:cs typeface="Times New Roman"/>
              <a:sym typeface="Times New Roman"/>
            </a:endParaRPr>
          </a:p>
        </p:txBody>
      </p:sp>
      <p:pic>
        <p:nvPicPr>
          <p:cNvPr id="207" name="Google Shape;207;p33"/>
          <p:cNvPicPr preferRelativeResize="0"/>
          <p:nvPr/>
        </p:nvPicPr>
        <p:blipFill>
          <a:blip r:embed="rId5">
            <a:alphaModFix/>
          </a:blip>
          <a:stretch>
            <a:fillRect/>
          </a:stretch>
        </p:blipFill>
        <p:spPr>
          <a:xfrm>
            <a:off x="4572000" y="1708713"/>
            <a:ext cx="4270902" cy="2242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1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13" name="Google Shape;213;p34"/>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Real-Life Applications of Multiple Regression</a:t>
            </a:r>
            <a:endParaRPr sz="3200">
              <a:solidFill>
                <a:schemeClr val="lt1"/>
              </a:solidFill>
            </a:endParaRPr>
          </a:p>
        </p:txBody>
      </p:sp>
      <p:sp>
        <p:nvSpPr>
          <p:cNvPr id="214" name="Google Shape;214;p34"/>
          <p:cNvSpPr txBox="1"/>
          <p:nvPr/>
        </p:nvSpPr>
        <p:spPr>
          <a:xfrm>
            <a:off x="252925" y="973600"/>
            <a:ext cx="8719200" cy="658800"/>
          </a:xfrm>
          <a:prstGeom prst="rect">
            <a:avLst/>
          </a:prstGeom>
          <a:noFill/>
          <a:ln>
            <a:noFill/>
          </a:ln>
        </p:spPr>
        <p:txBody>
          <a:bodyPr anchorCtr="0" anchor="ctr" bIns="91425" lIns="91425" spcFirstLastPara="1" rIns="91425" wrap="square" tIns="91425">
            <a:noAutofit/>
          </a:bodyPr>
          <a:lstStyle/>
          <a:p>
            <a:pPr indent="-381000" lvl="0" marL="457200" rtl="0" algn="just">
              <a:lnSpc>
                <a:spcPct val="100000"/>
              </a:lnSpc>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Healthcare</a:t>
            </a:r>
            <a:r>
              <a:rPr lang="en-GB" sz="2400">
                <a:solidFill>
                  <a:srgbClr val="00008B"/>
                </a:solidFill>
                <a:latin typeface="Times New Roman"/>
                <a:ea typeface="Times New Roman"/>
                <a:cs typeface="Times New Roman"/>
                <a:sym typeface="Times New Roman"/>
              </a:rPr>
              <a:t>:</a:t>
            </a:r>
            <a:endParaRPr sz="2400">
              <a:solidFill>
                <a:srgbClr val="00008B"/>
              </a:solidFill>
              <a:latin typeface="Times New Roman"/>
              <a:ea typeface="Times New Roman"/>
              <a:cs typeface="Times New Roman"/>
              <a:sym typeface="Times New Roman"/>
            </a:endParaRPr>
          </a:p>
        </p:txBody>
      </p:sp>
      <p:sp>
        <p:nvSpPr>
          <p:cNvPr id="215" name="Google Shape;215;p34"/>
          <p:cNvSpPr txBox="1"/>
          <p:nvPr/>
        </p:nvSpPr>
        <p:spPr>
          <a:xfrm>
            <a:off x="799125" y="40873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Medical Research</a:t>
            </a:r>
            <a:endParaRPr sz="2400">
              <a:solidFill>
                <a:srgbClr val="00008B"/>
              </a:solidFill>
              <a:latin typeface="Times New Roman"/>
              <a:ea typeface="Times New Roman"/>
              <a:cs typeface="Times New Roman"/>
              <a:sym typeface="Times New Roman"/>
            </a:endParaRPr>
          </a:p>
        </p:txBody>
      </p:sp>
      <p:sp>
        <p:nvSpPr>
          <p:cNvPr id="216" name="Google Shape;216;p34"/>
          <p:cNvSpPr txBox="1"/>
          <p:nvPr/>
        </p:nvSpPr>
        <p:spPr>
          <a:xfrm>
            <a:off x="5001650" y="4087300"/>
            <a:ext cx="3411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Hospital Readmission Prediction</a:t>
            </a:r>
            <a:endParaRPr sz="2400">
              <a:solidFill>
                <a:srgbClr val="00008B"/>
              </a:solidFill>
              <a:latin typeface="Times New Roman"/>
              <a:ea typeface="Times New Roman"/>
              <a:cs typeface="Times New Roman"/>
              <a:sym typeface="Times New Roman"/>
            </a:endParaRPr>
          </a:p>
        </p:txBody>
      </p:sp>
      <p:pic>
        <p:nvPicPr>
          <p:cNvPr id="217" name="Google Shape;217;p34"/>
          <p:cNvPicPr preferRelativeResize="0"/>
          <p:nvPr/>
        </p:nvPicPr>
        <p:blipFill rotWithShape="1">
          <a:blip r:embed="rId4">
            <a:alphaModFix/>
          </a:blip>
          <a:srcRect b="9663" l="0" r="0" t="20411"/>
          <a:stretch/>
        </p:blipFill>
        <p:spPr>
          <a:xfrm>
            <a:off x="115100" y="1994225"/>
            <a:ext cx="4368050" cy="1832675"/>
          </a:xfrm>
          <a:prstGeom prst="rect">
            <a:avLst/>
          </a:prstGeom>
          <a:noFill/>
          <a:ln>
            <a:noFill/>
          </a:ln>
        </p:spPr>
      </p:pic>
      <p:pic>
        <p:nvPicPr>
          <p:cNvPr id="218" name="Google Shape;218;p34"/>
          <p:cNvPicPr preferRelativeResize="0"/>
          <p:nvPr/>
        </p:nvPicPr>
        <p:blipFill>
          <a:blip r:embed="rId5">
            <a:alphaModFix/>
          </a:blip>
          <a:stretch>
            <a:fillRect/>
          </a:stretch>
        </p:blipFill>
        <p:spPr>
          <a:xfrm>
            <a:off x="5078588" y="1784800"/>
            <a:ext cx="3257727" cy="2150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24" name="Google Shape;224;p35"/>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Real-Life Applications of Multiple Regression</a:t>
            </a:r>
            <a:endParaRPr sz="3200">
              <a:solidFill>
                <a:schemeClr val="lt1"/>
              </a:solidFill>
            </a:endParaRPr>
          </a:p>
        </p:txBody>
      </p:sp>
      <p:sp>
        <p:nvSpPr>
          <p:cNvPr id="225" name="Google Shape;225;p35"/>
          <p:cNvSpPr txBox="1"/>
          <p:nvPr/>
        </p:nvSpPr>
        <p:spPr>
          <a:xfrm>
            <a:off x="252925" y="973600"/>
            <a:ext cx="8719200" cy="658800"/>
          </a:xfrm>
          <a:prstGeom prst="rect">
            <a:avLst/>
          </a:prstGeom>
          <a:noFill/>
          <a:ln>
            <a:noFill/>
          </a:ln>
        </p:spPr>
        <p:txBody>
          <a:bodyPr anchorCtr="0" anchor="ctr" bIns="91425" lIns="91425" spcFirstLastPara="1" rIns="91425" wrap="square" tIns="91425">
            <a:noAutofit/>
          </a:bodyPr>
          <a:lstStyle/>
          <a:p>
            <a:pPr indent="-381000" lvl="0" marL="457200" rtl="0" algn="just">
              <a:lnSpc>
                <a:spcPct val="100000"/>
              </a:lnSpc>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Marketing</a:t>
            </a:r>
            <a:r>
              <a:rPr lang="en-GB" sz="2400">
                <a:solidFill>
                  <a:srgbClr val="00008B"/>
                </a:solidFill>
                <a:latin typeface="Times New Roman"/>
                <a:ea typeface="Times New Roman"/>
                <a:cs typeface="Times New Roman"/>
                <a:sym typeface="Times New Roman"/>
              </a:rPr>
              <a:t>:</a:t>
            </a:r>
            <a:endParaRPr sz="2400">
              <a:solidFill>
                <a:srgbClr val="00008B"/>
              </a:solidFill>
              <a:latin typeface="Times New Roman"/>
              <a:ea typeface="Times New Roman"/>
              <a:cs typeface="Times New Roman"/>
              <a:sym typeface="Times New Roman"/>
            </a:endParaRPr>
          </a:p>
        </p:txBody>
      </p:sp>
      <p:sp>
        <p:nvSpPr>
          <p:cNvPr id="226" name="Google Shape;226;p35"/>
          <p:cNvSpPr txBox="1"/>
          <p:nvPr/>
        </p:nvSpPr>
        <p:spPr>
          <a:xfrm>
            <a:off x="799125" y="40873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Sales Forecasting</a:t>
            </a:r>
            <a:endParaRPr sz="2400">
              <a:solidFill>
                <a:srgbClr val="00008B"/>
              </a:solidFill>
              <a:latin typeface="Times New Roman"/>
              <a:ea typeface="Times New Roman"/>
              <a:cs typeface="Times New Roman"/>
              <a:sym typeface="Times New Roman"/>
            </a:endParaRPr>
          </a:p>
        </p:txBody>
      </p:sp>
      <p:sp>
        <p:nvSpPr>
          <p:cNvPr id="227" name="Google Shape;227;p35"/>
          <p:cNvSpPr txBox="1"/>
          <p:nvPr/>
        </p:nvSpPr>
        <p:spPr>
          <a:xfrm>
            <a:off x="5001650" y="4087300"/>
            <a:ext cx="34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rgbClr val="00008B"/>
                </a:solidFill>
                <a:latin typeface="Times New Roman"/>
                <a:ea typeface="Times New Roman"/>
                <a:cs typeface="Times New Roman"/>
                <a:sym typeface="Times New Roman"/>
              </a:rPr>
              <a:t>Market Research</a:t>
            </a:r>
            <a:endParaRPr sz="2400">
              <a:solidFill>
                <a:srgbClr val="00008B"/>
              </a:solidFill>
              <a:latin typeface="Times New Roman"/>
              <a:ea typeface="Times New Roman"/>
              <a:cs typeface="Times New Roman"/>
              <a:sym typeface="Times New Roman"/>
            </a:endParaRPr>
          </a:p>
        </p:txBody>
      </p:sp>
      <p:pic>
        <p:nvPicPr>
          <p:cNvPr id="228" name="Google Shape;228;p35"/>
          <p:cNvPicPr preferRelativeResize="0"/>
          <p:nvPr/>
        </p:nvPicPr>
        <p:blipFill>
          <a:blip r:embed="rId4">
            <a:alphaModFix/>
          </a:blip>
          <a:stretch>
            <a:fillRect/>
          </a:stretch>
        </p:blipFill>
        <p:spPr>
          <a:xfrm>
            <a:off x="569121" y="1784801"/>
            <a:ext cx="3460003" cy="2302500"/>
          </a:xfrm>
          <a:prstGeom prst="rect">
            <a:avLst/>
          </a:prstGeom>
          <a:noFill/>
          <a:ln>
            <a:noFill/>
          </a:ln>
        </p:spPr>
      </p:pic>
      <p:pic>
        <p:nvPicPr>
          <p:cNvPr id="229" name="Google Shape;229;p35"/>
          <p:cNvPicPr preferRelativeResize="0"/>
          <p:nvPr/>
        </p:nvPicPr>
        <p:blipFill rotWithShape="1">
          <a:blip r:embed="rId5">
            <a:alphaModFix/>
          </a:blip>
          <a:srcRect b="0" l="39777" r="0" t="0"/>
          <a:stretch/>
        </p:blipFill>
        <p:spPr>
          <a:xfrm>
            <a:off x="5322900" y="1500302"/>
            <a:ext cx="2769101" cy="2586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33" name="Shape 233"/>
        <p:cNvGrpSpPr/>
        <p:nvPr/>
      </p:nvGrpSpPr>
      <p:grpSpPr>
        <a:xfrm>
          <a:off x="0" y="0"/>
          <a:ext cx="0" cy="0"/>
          <a:chOff x="0" y="0"/>
          <a:chExt cx="0" cy="0"/>
        </a:xfrm>
      </p:grpSpPr>
      <p:pic>
        <p:nvPicPr>
          <p:cNvPr descr="If you are a complete beginner in machine learning, please watch the video on simple linear regression from this link before and learn the basic concepts first:&#10;https://www.youtube.com/watch?v=feDJkDaNuOk&amp;t=3s&#10;&#10;Here is the dataset used in this video:&#10;https://github.com/rashida048/Datasets/blob/master/insurance.csv&#10;&#10;Please feel free to check out my Data Science blog where you will find a lot of  data visualization, exploratory data analysis, statistical analysis, machine learning, natural language processing, and computer vision tutorials and projects:&#10;https://regenerativetoday.com/&#10;&#10;Twitter page:&#10;https://twitter.com/rashida048&#10;&#10;Facebook Page:&#10;https://regenerativetoday.com/&#10;&#10;&#10;#linearRegression #machinelearning #datascience #dataAnalytics #python #sklearn #jupyternotebook" id="234" name="Google Shape;234;p36" title="Multiple Linear Regression in Python - sklearn">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38" name="Shape 238"/>
        <p:cNvGrpSpPr/>
        <p:nvPr/>
      </p:nvGrpSpPr>
      <p:grpSpPr>
        <a:xfrm>
          <a:off x="0" y="0"/>
          <a:ext cx="0" cy="0"/>
          <a:chOff x="0" y="0"/>
          <a:chExt cx="0" cy="0"/>
        </a:xfrm>
      </p:grpSpPr>
      <p:pic>
        <p:nvPicPr>
          <p:cNvPr id="239" name="Google Shape;239;p37"/>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40" name="Google Shape;240;p37"/>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Summary</a:t>
            </a:r>
            <a:endParaRPr sz="3200">
              <a:solidFill>
                <a:schemeClr val="lt1"/>
              </a:solidFill>
            </a:endParaRPr>
          </a:p>
        </p:txBody>
      </p:sp>
      <p:sp>
        <p:nvSpPr>
          <p:cNvPr id="241" name="Google Shape;241;p37"/>
          <p:cNvSpPr txBox="1"/>
          <p:nvPr/>
        </p:nvSpPr>
        <p:spPr>
          <a:xfrm>
            <a:off x="252925" y="973600"/>
            <a:ext cx="8719200" cy="3769500"/>
          </a:xfrm>
          <a:prstGeom prst="rect">
            <a:avLst/>
          </a:prstGeom>
          <a:noFill/>
          <a:ln>
            <a:noFill/>
          </a:ln>
        </p:spPr>
        <p:txBody>
          <a:bodyPr anchorCtr="0" anchor="ctr" bIns="91425" lIns="91425" spcFirstLastPara="1" rIns="91425" wrap="square" tIns="91425">
            <a:noAutofit/>
          </a:bodyPr>
          <a:lstStyle/>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H</a:t>
            </a:r>
            <a:r>
              <a:rPr lang="en-GB" sz="2400">
                <a:solidFill>
                  <a:srgbClr val="00008B"/>
                </a:solidFill>
                <a:latin typeface="Times New Roman"/>
                <a:ea typeface="Times New Roman"/>
                <a:cs typeface="Times New Roman"/>
                <a:sym typeface="Times New Roman"/>
              </a:rPr>
              <a:t>ier</a:t>
            </a:r>
            <a:r>
              <a:rPr lang="en-GB" sz="2400">
                <a:solidFill>
                  <a:srgbClr val="00008B"/>
                </a:solidFill>
                <a:latin typeface="Times New Roman"/>
                <a:ea typeface="Times New Roman"/>
                <a:cs typeface="Times New Roman"/>
                <a:sym typeface="Times New Roman"/>
              </a:rPr>
              <a:t>archy: Explored ML algorithm hierarchy.</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Simple Linear Regression: Basics of modeling relationships.</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Linear vs. Multiple Regression: Single vs. multiple predictor variables.</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Multiple Linear Regression: Complex modeling with multiple predictors.</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Mathematical Concept: Key equations behind regression.</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Benefits and Limitations: Pros and cons of multiple regression.</a:t>
            </a:r>
            <a:endParaRPr sz="2400">
              <a:solidFill>
                <a:srgbClr val="00008B"/>
              </a:solidFill>
              <a:latin typeface="Times New Roman"/>
              <a:ea typeface="Times New Roman"/>
              <a:cs typeface="Times New Roman"/>
              <a:sym typeface="Times New Roman"/>
            </a:endParaRPr>
          </a:p>
          <a:p>
            <a:pPr indent="-381000" lvl="0" marL="457200" rtl="0" algn="just">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Real-life Applications: Practical use cases across domains.</a:t>
            </a:r>
            <a:endParaRPr sz="2400">
              <a:solidFill>
                <a:srgbClr val="00008B"/>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45"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47" name="Google Shape;247;p38"/>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References</a:t>
            </a:r>
            <a:endParaRPr sz="3200">
              <a:solidFill>
                <a:schemeClr val="lt1"/>
              </a:solidFill>
            </a:endParaRPr>
          </a:p>
        </p:txBody>
      </p:sp>
      <p:graphicFrame>
        <p:nvGraphicFramePr>
          <p:cNvPr id="248" name="Google Shape;248;p38"/>
          <p:cNvGraphicFramePr/>
          <p:nvPr/>
        </p:nvGraphicFramePr>
        <p:xfrm>
          <a:off x="252900" y="882950"/>
          <a:ext cx="3000000" cy="3000000"/>
        </p:xfrm>
        <a:graphic>
          <a:graphicData uri="http://schemas.openxmlformats.org/drawingml/2006/table">
            <a:tbl>
              <a:tblPr>
                <a:noFill/>
                <a:tableStyleId>{4DC28A4B-B075-4C8D-9463-9EFE8093B43D}</a:tableStyleId>
              </a:tblPr>
              <a:tblGrid>
                <a:gridCol w="477500"/>
                <a:gridCol w="8241750"/>
              </a:tblGrid>
              <a:tr h="98337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[1]</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Batta, "Machine learning algorithms - a review," </a:t>
                      </a:r>
                      <a:r>
                        <a:rPr lang="en-GB" sz="1600" u="sng">
                          <a:solidFill>
                            <a:srgbClr val="00008B"/>
                          </a:solidFill>
                          <a:latin typeface="Times New Roman"/>
                          <a:ea typeface="Times New Roman"/>
                          <a:cs typeface="Times New Roman"/>
                          <a:sym typeface="Times New Roman"/>
                          <a:hlinkClick r:id="rId4">
                            <a:extLst>
                              <a:ext uri="{A12FA001-AC4F-418D-AE19-62706E023703}">
                                <ahyp:hlinkClr val="tx"/>
                              </a:ext>
                            </a:extLst>
                          </a:hlinkClick>
                        </a:rPr>
                        <a:t>https://www.researchgate.net/profile/Batta-Mahesh/publication/344717762_Machine_Learning_Algorithms_-A_Review/links/5f8b2365299bf1b53e2d243a/Machine-Learning-Algorithms-A-Review.pdf</a:t>
                      </a:r>
                      <a:r>
                        <a:rPr lang="en-GB" sz="1600">
                          <a:solidFill>
                            <a:srgbClr val="00008B"/>
                          </a:solidFill>
                          <a:latin typeface="Times New Roman"/>
                          <a:ea typeface="Times New Roman"/>
                          <a:cs typeface="Times New Roman"/>
                          <a:sym typeface="Times New Roman"/>
                        </a:rPr>
                        <a:t>. [Accessed: Sep. 25, 2023]. DOI: 10.21275/ART20203995.</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812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[2]</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S. I. Bangdiwala, "Regression: Simple linear," </a:t>
                      </a:r>
                      <a:r>
                        <a:rPr i="1" lang="en-GB" sz="1600">
                          <a:solidFill>
                            <a:srgbClr val="00008B"/>
                          </a:solidFill>
                          <a:latin typeface="Times New Roman"/>
                          <a:ea typeface="Times New Roman"/>
                          <a:cs typeface="Times New Roman"/>
                          <a:sym typeface="Times New Roman"/>
                        </a:rPr>
                        <a:t>International Journal of Injury Control and Safety Promotion</a:t>
                      </a:r>
                      <a:r>
                        <a:rPr lang="en-GB" sz="1600">
                          <a:solidFill>
                            <a:srgbClr val="00008B"/>
                          </a:solidFill>
                          <a:latin typeface="Times New Roman"/>
                          <a:ea typeface="Times New Roman"/>
                          <a:cs typeface="Times New Roman"/>
                          <a:sym typeface="Times New Roman"/>
                        </a:rPr>
                        <a:t>, vol. 25, no. 1, pp. 113–115, 2018, doi: 10.1080/17457300.2018.1426702.</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968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Tranmer, J. Murphy, M. Elliot, and M. Pampaka, "Multiple Linear Regression," 2nd ed., 2020. </a:t>
                      </a:r>
                      <a:r>
                        <a:rPr lang="en-GB" sz="1600" u="sng">
                          <a:solidFill>
                            <a:srgbClr val="00008B"/>
                          </a:solidFill>
                          <a:latin typeface="Times New Roman"/>
                          <a:ea typeface="Times New Roman"/>
                          <a:cs typeface="Times New Roman"/>
                          <a:sym typeface="Times New Roman"/>
                          <a:hlinkClick r:id="rId5">
                            <a:extLst>
                              <a:ext uri="{A12FA001-AC4F-418D-AE19-62706E023703}">
                                <ahyp:hlinkClr val="tx"/>
                              </a:ext>
                            </a:extLst>
                          </a:hlinkClick>
                        </a:rPr>
                        <a:t>https://hummedia.manchester.ac.uk/institutes/cmist/archive-publications/working-papers/2020/multiple-linear-regression.pdf</a:t>
                      </a:r>
                      <a:r>
                        <a:rPr lang="en-GB" sz="1600">
                          <a:solidFill>
                            <a:srgbClr val="00008B"/>
                          </a:solidFill>
                          <a:latin typeface="Times New Roman"/>
                          <a:ea typeface="Times New Roman"/>
                          <a:cs typeface="Times New Roman"/>
                          <a:sym typeface="Times New Roman"/>
                        </a:rPr>
                        <a:t>. [Accessed: Sep. 25, 2023].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968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[4]</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R. Goldstein, "Regression methods in biostatistics: Linear, logistic, survival and repeated measures models," </a:t>
                      </a:r>
                      <a:r>
                        <a:rPr i="1" lang="en-GB" sz="1600">
                          <a:solidFill>
                            <a:srgbClr val="00008B"/>
                          </a:solidFill>
                          <a:latin typeface="Times New Roman"/>
                          <a:ea typeface="Times New Roman"/>
                          <a:cs typeface="Times New Roman"/>
                          <a:sym typeface="Times New Roman"/>
                        </a:rPr>
                        <a:t>Technometrics</a:t>
                      </a:r>
                      <a:r>
                        <a:rPr lang="en-GB" sz="1600">
                          <a:solidFill>
                            <a:srgbClr val="00008B"/>
                          </a:solidFill>
                          <a:latin typeface="Times New Roman"/>
                          <a:ea typeface="Times New Roman"/>
                          <a:cs typeface="Times New Roman"/>
                          <a:sym typeface="Times New Roman"/>
                        </a:rPr>
                        <a:t>, vol. 48, no. 1, pp. 149–150, 2006, doi: 10.1198/tech.2006.s357.</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968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[5]</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N. Williams, C. A. G. Grajales, and D. Kurkiewicz, "Assumptions of Multiple Regression: Correcting Two Misconceptions," </a:t>
                      </a:r>
                      <a:r>
                        <a:rPr i="1" lang="en-GB" sz="1600">
                          <a:solidFill>
                            <a:srgbClr val="00008B"/>
                          </a:solidFill>
                          <a:latin typeface="Times New Roman"/>
                          <a:ea typeface="Times New Roman"/>
                          <a:cs typeface="Times New Roman"/>
                          <a:sym typeface="Times New Roman"/>
                        </a:rPr>
                        <a:t>Practical Assessment, Research, and Evaluation</a:t>
                      </a:r>
                      <a:r>
                        <a:rPr lang="en-GB" sz="1600">
                          <a:solidFill>
                            <a:srgbClr val="00008B"/>
                          </a:solidFill>
                          <a:latin typeface="Times New Roman"/>
                          <a:ea typeface="Times New Roman"/>
                          <a:cs typeface="Times New Roman"/>
                          <a:sym typeface="Times New Roman"/>
                        </a:rPr>
                        <a:t>, vol. 18, Nov. 2019. doi:</a:t>
                      </a:r>
                      <a:r>
                        <a:rPr lang="en-GB" sz="1600">
                          <a:solidFill>
                            <a:srgbClr val="00008B"/>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lang="en-GB" sz="1600" u="sng">
                          <a:solidFill>
                            <a:srgbClr val="00008B"/>
                          </a:solidFill>
                          <a:latin typeface="Times New Roman"/>
                          <a:ea typeface="Times New Roman"/>
                          <a:cs typeface="Times New Roman"/>
                          <a:sym typeface="Times New Roman"/>
                          <a:hlinkClick r:id="rId7">
                            <a:extLst>
                              <a:ext uri="{A12FA001-AC4F-418D-AE19-62706E023703}">
                                <ahyp:hlinkClr val="tx"/>
                              </a:ext>
                            </a:extLst>
                          </a:hlinkClick>
                        </a:rPr>
                        <a:t>https://doi.org/10.7275/55hn-wk47</a:t>
                      </a:r>
                      <a:r>
                        <a:rPr lang="en-GB" sz="1600">
                          <a:solidFill>
                            <a:srgbClr val="00008B"/>
                          </a:solidFill>
                          <a:latin typeface="Times New Roman"/>
                          <a:ea typeface="Times New Roman"/>
                          <a:cs typeface="Times New Roman"/>
                          <a:sym typeface="Times New Roman"/>
                        </a:rPr>
                        <a:t>. [Accessed: Sep. 25, 2023].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52" name="Shape 252"/>
        <p:cNvGrpSpPr/>
        <p:nvPr/>
      </p:nvGrpSpPr>
      <p:grpSpPr>
        <a:xfrm>
          <a:off x="0" y="0"/>
          <a:ext cx="0" cy="0"/>
          <a:chOff x="0" y="0"/>
          <a:chExt cx="0" cy="0"/>
        </a:xfrm>
      </p:grpSpPr>
      <p:pic>
        <p:nvPicPr>
          <p:cNvPr id="253" name="Google Shape;253;p39"/>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54" name="Google Shape;254;p39"/>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References</a:t>
            </a:r>
            <a:endParaRPr sz="3200">
              <a:solidFill>
                <a:schemeClr val="lt1"/>
              </a:solidFill>
            </a:endParaRPr>
          </a:p>
        </p:txBody>
      </p:sp>
      <p:graphicFrame>
        <p:nvGraphicFramePr>
          <p:cNvPr id="255" name="Google Shape;255;p39"/>
          <p:cNvGraphicFramePr/>
          <p:nvPr/>
        </p:nvGraphicFramePr>
        <p:xfrm>
          <a:off x="252900" y="882950"/>
          <a:ext cx="3000000" cy="3000000"/>
        </p:xfrm>
        <a:graphic>
          <a:graphicData uri="http://schemas.openxmlformats.org/drawingml/2006/table">
            <a:tbl>
              <a:tblPr>
                <a:noFill/>
                <a:tableStyleId>{4DC28A4B-B075-4C8D-9463-9EFE8093B43D}</a:tableStyleId>
              </a:tblPr>
              <a:tblGrid>
                <a:gridCol w="529250"/>
                <a:gridCol w="8190000"/>
              </a:tblGrid>
              <a:tr h="98337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[6]</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lang="en-GB" sz="1600">
                          <a:solidFill>
                            <a:srgbClr val="00008B"/>
                          </a:solidFill>
                          <a:latin typeface="Times New Roman"/>
                          <a:ea typeface="Times New Roman"/>
                          <a:cs typeface="Times New Roman"/>
                          <a:sym typeface="Times New Roman"/>
                        </a:rPr>
                        <a:t>A. E. Maxwell, "Limitations on the use of the multiple linear regression model," </a:t>
                      </a:r>
                      <a:r>
                        <a:rPr i="1" lang="en-GB" sz="1600">
                          <a:solidFill>
                            <a:srgbClr val="00008B"/>
                          </a:solidFill>
                          <a:latin typeface="Times New Roman"/>
                          <a:ea typeface="Times New Roman"/>
                          <a:cs typeface="Times New Roman"/>
                          <a:sym typeface="Times New Roman"/>
                        </a:rPr>
                        <a:t>British Journal of Mathematical and Statistical Psychology</a:t>
                      </a:r>
                      <a:r>
                        <a:rPr lang="en-GB" sz="1600">
                          <a:solidFill>
                            <a:srgbClr val="00008B"/>
                          </a:solidFill>
                          <a:latin typeface="Times New Roman"/>
                          <a:ea typeface="Times New Roman"/>
                          <a:cs typeface="Times New Roman"/>
                          <a:sym typeface="Times New Roman"/>
                        </a:rPr>
                        <a:t>, vol. 28, no. 1, pp. 51–62, 1975, doi: 10.1111/j.2044-8317.1975.tb00547.x. [Accessed: Sep. 25, 2023].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812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[7]</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600">
                          <a:solidFill>
                            <a:srgbClr val="00008B"/>
                          </a:solidFill>
                          <a:latin typeface="Times New Roman"/>
                          <a:ea typeface="Times New Roman"/>
                          <a:cs typeface="Times New Roman"/>
                          <a:sym typeface="Times New Roman"/>
                        </a:rPr>
                        <a:t>J. Fernando, "R-squared: Definition, calculation formula, uses, and limitations," Investopedia, https://www.investopedia.com/terms/r/r-squared.asp. [Accessed: Sep. 25, 2023].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968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[8]</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0008B"/>
                          </a:solidFill>
                          <a:latin typeface="Times New Roman"/>
                          <a:ea typeface="Times New Roman"/>
                          <a:cs typeface="Times New Roman"/>
                          <a:sym typeface="Times New Roman"/>
                        </a:rPr>
                        <a:t>B. Beers, "P-value: What it is, how to calculate it, and why it matters," Investopedia, https://www.investopedia.com/terms/p/p-value.asp. [Accessed: Sep. 25, 2023].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968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[9]</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600">
                          <a:solidFill>
                            <a:srgbClr val="00008B"/>
                          </a:solidFill>
                          <a:latin typeface="Times New Roman"/>
                          <a:ea typeface="Times New Roman"/>
                          <a:cs typeface="Times New Roman"/>
                          <a:sym typeface="Times New Roman"/>
                        </a:rPr>
                        <a:t>"Multiple Linear Regression in Python - Sklearn," 2022, https://youtu.be/wH_ezgftiy0 [Accessed: Sep. 25, 2023].</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396825">
                <a:tc>
                  <a:txBody>
                    <a:bodyPr/>
                    <a:lstStyle/>
                    <a:p>
                      <a:pPr indent="0" lvl="0" marL="0" rtl="0" algn="l">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[10]</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Ralston, “Multiple regression,” SAGE Publications Inc, https://us.sagepub.com/en-us/nam/multiple-regression/book262446 (accessed Sep. 25, 2023). </a:t>
                      </a:r>
                      <a:endParaRPr sz="16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259" name="Shape 259"/>
        <p:cNvGrpSpPr/>
        <p:nvPr/>
      </p:nvGrpSpPr>
      <p:grpSpPr>
        <a:xfrm>
          <a:off x="0" y="0"/>
          <a:ext cx="0" cy="0"/>
          <a:chOff x="0" y="0"/>
          <a:chExt cx="0" cy="0"/>
        </a:xfrm>
      </p:grpSpPr>
      <p:sp>
        <p:nvSpPr>
          <p:cNvPr id="260" name="Google Shape;260;p40"/>
          <p:cNvSpPr txBox="1"/>
          <p:nvPr/>
        </p:nvSpPr>
        <p:spPr>
          <a:xfrm>
            <a:off x="3072000" y="2294700"/>
            <a:ext cx="3000000" cy="55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solidFill>
                  <a:srgbClr val="00008B"/>
                </a:solidFill>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52900" y="1034275"/>
            <a:ext cx="8638201" cy="4036738"/>
          </a:xfrm>
          <a:prstGeom prst="rect">
            <a:avLst/>
          </a:prstGeom>
          <a:noFill/>
          <a:ln>
            <a:noFill/>
          </a:ln>
        </p:spPr>
      </p:pic>
      <p:pic>
        <p:nvPicPr>
          <p:cNvPr id="66" name="Google Shape;66;p15"/>
          <p:cNvPicPr preferRelativeResize="0"/>
          <p:nvPr/>
        </p:nvPicPr>
        <p:blipFill>
          <a:blip r:embed="rId4">
            <a:alphaModFix/>
          </a:blip>
          <a:stretch>
            <a:fillRect/>
          </a:stretch>
        </p:blipFill>
        <p:spPr>
          <a:xfrm>
            <a:off x="252900" y="162048"/>
            <a:ext cx="8719249" cy="720900"/>
          </a:xfrm>
          <a:prstGeom prst="rect">
            <a:avLst/>
          </a:prstGeom>
          <a:noFill/>
          <a:ln>
            <a:noFill/>
          </a:ln>
        </p:spPr>
      </p:pic>
      <p:sp>
        <p:nvSpPr>
          <p:cNvPr id="67" name="Google Shape;67;p15"/>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Hierarchy of Machine Learning Algorithms</a:t>
            </a:r>
            <a:endParaRPr sz="3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73" name="Google Shape;73;p16"/>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Supervised Learning Workflow</a:t>
            </a:r>
            <a:endParaRPr sz="3200">
              <a:solidFill>
                <a:schemeClr val="lt1"/>
              </a:solidFill>
            </a:endParaRPr>
          </a:p>
        </p:txBody>
      </p:sp>
      <p:pic>
        <p:nvPicPr>
          <p:cNvPr id="74" name="Google Shape;74;p16"/>
          <p:cNvPicPr preferRelativeResize="0"/>
          <p:nvPr/>
        </p:nvPicPr>
        <p:blipFill>
          <a:blip r:embed="rId4">
            <a:alphaModFix/>
          </a:blip>
          <a:stretch>
            <a:fillRect/>
          </a:stretch>
        </p:blipFill>
        <p:spPr>
          <a:xfrm>
            <a:off x="5950244" y="897275"/>
            <a:ext cx="2490170" cy="4155950"/>
          </a:xfrm>
          <a:prstGeom prst="rect">
            <a:avLst/>
          </a:prstGeom>
          <a:noFill/>
          <a:ln>
            <a:noFill/>
          </a:ln>
        </p:spPr>
      </p:pic>
      <p:sp>
        <p:nvSpPr>
          <p:cNvPr id="75" name="Google Shape;75;p16"/>
          <p:cNvSpPr txBox="1"/>
          <p:nvPr/>
        </p:nvSpPr>
        <p:spPr>
          <a:xfrm>
            <a:off x="252900" y="1081525"/>
            <a:ext cx="4996200" cy="3971700"/>
          </a:xfrm>
          <a:prstGeom prst="rect">
            <a:avLst/>
          </a:prstGeom>
          <a:noFill/>
          <a:ln>
            <a:noFill/>
          </a:ln>
        </p:spPr>
        <p:txBody>
          <a:bodyPr anchorCtr="0" anchor="ctr" bIns="91425" lIns="91425" spcFirstLastPara="1" rIns="91425" wrap="square" tIns="91425">
            <a:noAutofit/>
          </a:bodyPr>
          <a:lstStyle/>
          <a:p>
            <a:pPr indent="-374650" lvl="0" marL="457200" rtl="0" algn="just">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Dataset is split into Training Data and Validation Data.</a:t>
            </a:r>
            <a:endParaRPr sz="2300">
              <a:solidFill>
                <a:srgbClr val="00008B"/>
              </a:solidFill>
              <a:latin typeface="Times New Roman"/>
              <a:ea typeface="Times New Roman"/>
              <a:cs typeface="Times New Roman"/>
              <a:sym typeface="Times New Roman"/>
            </a:endParaRPr>
          </a:p>
          <a:p>
            <a:pPr indent="-374650" lvl="0" marL="457200" rtl="0" algn="just">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Training Data is used for Model Training.</a:t>
            </a:r>
            <a:endParaRPr sz="2300">
              <a:solidFill>
                <a:srgbClr val="00008B"/>
              </a:solidFill>
              <a:latin typeface="Times New Roman"/>
              <a:ea typeface="Times New Roman"/>
              <a:cs typeface="Times New Roman"/>
              <a:sym typeface="Times New Roman"/>
            </a:endParaRPr>
          </a:p>
          <a:p>
            <a:pPr indent="-374650" lvl="0" marL="457200" rtl="0" algn="just">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The trained model makes Predictions.</a:t>
            </a:r>
            <a:endParaRPr sz="2300">
              <a:solidFill>
                <a:srgbClr val="00008B"/>
              </a:solidFill>
              <a:latin typeface="Times New Roman"/>
              <a:ea typeface="Times New Roman"/>
              <a:cs typeface="Times New Roman"/>
              <a:sym typeface="Times New Roman"/>
            </a:endParaRPr>
          </a:p>
          <a:p>
            <a:pPr indent="-374650" lvl="0" marL="457200" rtl="0" algn="just">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Predictions are Evaluated using the Validation Data.</a:t>
            </a:r>
            <a:endParaRPr sz="2300">
              <a:solidFill>
                <a:srgbClr val="00008B"/>
              </a:solidFill>
              <a:latin typeface="Times New Roman"/>
              <a:ea typeface="Times New Roman"/>
              <a:cs typeface="Times New Roman"/>
              <a:sym typeface="Times New Roman"/>
            </a:endParaRPr>
          </a:p>
          <a:p>
            <a:pPr indent="-374650" lvl="0" marL="457200" rtl="0" algn="just">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If the evaluation is satisfactory, we get the Final Model, else the model is retrained.</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81" name="Google Shape;81;p17"/>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Simple Linear Regression</a:t>
            </a:r>
            <a:endParaRPr sz="3200">
              <a:solidFill>
                <a:schemeClr val="lt1"/>
              </a:solidFill>
            </a:endParaRPr>
          </a:p>
        </p:txBody>
      </p:sp>
      <p:pic>
        <p:nvPicPr>
          <p:cNvPr id="82" name="Google Shape;82;p17"/>
          <p:cNvPicPr preferRelativeResize="0"/>
          <p:nvPr/>
        </p:nvPicPr>
        <p:blipFill rotWithShape="1">
          <a:blip r:embed="rId4">
            <a:alphaModFix/>
          </a:blip>
          <a:srcRect b="0" l="-3231" r="0" t="0"/>
          <a:stretch/>
        </p:blipFill>
        <p:spPr>
          <a:xfrm>
            <a:off x="4334125" y="1586225"/>
            <a:ext cx="4638025" cy="2343750"/>
          </a:xfrm>
          <a:prstGeom prst="rect">
            <a:avLst/>
          </a:prstGeom>
          <a:noFill/>
          <a:ln>
            <a:noFill/>
          </a:ln>
        </p:spPr>
      </p:pic>
      <p:sp>
        <p:nvSpPr>
          <p:cNvPr id="83" name="Google Shape;83;p17"/>
          <p:cNvSpPr txBox="1"/>
          <p:nvPr/>
        </p:nvSpPr>
        <p:spPr>
          <a:xfrm>
            <a:off x="252925" y="973600"/>
            <a:ext cx="4081200" cy="3720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sz="2200">
                <a:solidFill>
                  <a:srgbClr val="00008B"/>
                </a:solidFill>
                <a:latin typeface="Times New Roman"/>
                <a:ea typeface="Times New Roman"/>
                <a:cs typeface="Times New Roman"/>
                <a:sym typeface="Times New Roman"/>
              </a:rPr>
              <a:t>Linear regression is a statistical technique that finds the best-fitting straight line to show how a dependent variable (the one we want to predict</a:t>
            </a:r>
            <a:r>
              <a:rPr lang="en-GB" sz="2200">
                <a:solidFill>
                  <a:srgbClr val="00008B"/>
                </a:solidFill>
                <a:latin typeface="Times New Roman"/>
                <a:ea typeface="Times New Roman"/>
                <a:cs typeface="Times New Roman"/>
                <a:sym typeface="Times New Roman"/>
              </a:rPr>
              <a:t>, </a:t>
            </a:r>
            <a:r>
              <a:rPr lang="en-GB" sz="2200">
                <a:solidFill>
                  <a:srgbClr val="00008B"/>
                </a:solidFill>
                <a:latin typeface="Times New Roman"/>
                <a:ea typeface="Times New Roman"/>
                <a:cs typeface="Times New Roman"/>
                <a:sym typeface="Times New Roman"/>
              </a:rPr>
              <a:t>often denoted as "Y") is related to one independent variables (the factor or input we use to make predictions, often denoted as "X").</a:t>
            </a:r>
            <a:endParaRPr sz="2200">
              <a:solidFill>
                <a:srgbClr val="00008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89" name="Google Shape;89;p18"/>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500">
                <a:solidFill>
                  <a:schemeClr val="lt1"/>
                </a:solidFill>
              </a:rPr>
              <a:t>Relationship between Hours Studied and Grades Received </a:t>
            </a:r>
            <a:endParaRPr sz="2500">
              <a:solidFill>
                <a:schemeClr val="lt1"/>
              </a:solidFill>
            </a:endParaRPr>
          </a:p>
        </p:txBody>
      </p:sp>
      <p:graphicFrame>
        <p:nvGraphicFramePr>
          <p:cNvPr id="90" name="Google Shape;90;p18"/>
          <p:cNvGraphicFramePr/>
          <p:nvPr/>
        </p:nvGraphicFramePr>
        <p:xfrm>
          <a:off x="678525" y="1219000"/>
          <a:ext cx="3000000" cy="3000000"/>
        </p:xfrm>
        <a:graphic>
          <a:graphicData uri="http://schemas.openxmlformats.org/drawingml/2006/table">
            <a:tbl>
              <a:tblPr>
                <a:noFill/>
                <a:tableStyleId>{4DC28A4B-B075-4C8D-9463-9EFE8093B43D}</a:tableStyleId>
              </a:tblPr>
              <a:tblGrid>
                <a:gridCol w="1687950"/>
                <a:gridCol w="1687950"/>
              </a:tblGrid>
              <a:tr h="750650">
                <a:tc>
                  <a:txBody>
                    <a:bodyPr/>
                    <a:lstStyle/>
                    <a:p>
                      <a:pPr indent="0" lvl="0" marL="0" rtl="0" algn="ctr">
                        <a:spcBef>
                          <a:spcPts val="0"/>
                        </a:spcBef>
                        <a:spcAft>
                          <a:spcPts val="0"/>
                        </a:spcAft>
                        <a:buClr>
                          <a:schemeClr val="dk1"/>
                        </a:buClr>
                        <a:buSzPts val="1100"/>
                        <a:buFont typeface="Arial"/>
                        <a:buNone/>
                      </a:pPr>
                      <a:r>
                        <a:rPr lang="en-GB" sz="2200">
                          <a:solidFill>
                            <a:schemeClr val="lt1"/>
                          </a:solidFill>
                        </a:rPr>
                        <a:t>Hours Studied</a:t>
                      </a:r>
                      <a:endParaRPr sz="22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Clr>
                          <a:schemeClr val="dk1"/>
                        </a:buClr>
                        <a:buSzPts val="1100"/>
                        <a:buFont typeface="Arial"/>
                        <a:buNone/>
                      </a:pPr>
                      <a:r>
                        <a:rPr lang="en-GB" sz="2200">
                          <a:solidFill>
                            <a:schemeClr val="lt1"/>
                          </a:solidFill>
                        </a:rPr>
                        <a:t>Grades Received</a:t>
                      </a:r>
                      <a:endParaRPr sz="22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1.0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35</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3.0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55</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2.3</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42</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6.0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94</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1.5</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36</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7.0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96</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5.0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90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bl>
          </a:graphicData>
        </a:graphic>
      </p:graphicFrame>
      <p:graphicFrame>
        <p:nvGraphicFramePr>
          <p:cNvPr id="91" name="Google Shape;91;p18"/>
          <p:cNvGraphicFramePr/>
          <p:nvPr/>
        </p:nvGraphicFramePr>
        <p:xfrm>
          <a:off x="5060450" y="1219000"/>
          <a:ext cx="3000000" cy="3000000"/>
        </p:xfrm>
        <a:graphic>
          <a:graphicData uri="http://schemas.openxmlformats.org/drawingml/2006/table">
            <a:tbl>
              <a:tblPr>
                <a:noFill/>
                <a:tableStyleId>{4DC28A4B-B075-4C8D-9463-9EFE8093B43D}</a:tableStyleId>
              </a:tblPr>
              <a:tblGrid>
                <a:gridCol w="1687950"/>
                <a:gridCol w="1687950"/>
              </a:tblGrid>
              <a:tr h="750650">
                <a:tc>
                  <a:txBody>
                    <a:bodyPr/>
                    <a:lstStyle/>
                    <a:p>
                      <a:pPr indent="0" lvl="0" marL="0" rtl="0" algn="ctr">
                        <a:spcBef>
                          <a:spcPts val="0"/>
                        </a:spcBef>
                        <a:spcAft>
                          <a:spcPts val="0"/>
                        </a:spcAft>
                        <a:buNone/>
                      </a:pPr>
                      <a:r>
                        <a:rPr lang="en-GB" sz="2200">
                          <a:solidFill>
                            <a:schemeClr val="lt1"/>
                          </a:solidFill>
                        </a:rPr>
                        <a:t>Hours Studied</a:t>
                      </a:r>
                      <a:endParaRPr sz="22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sz="2200">
                          <a:solidFill>
                            <a:schemeClr val="lt1"/>
                          </a:solidFill>
                        </a:rPr>
                        <a:t>Grades Received</a:t>
                      </a:r>
                      <a:endParaRPr sz="22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3.3</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70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4.0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80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2.0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39</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3.0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50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0,0</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34</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5.5</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95</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r h="381000">
                <a:tc>
                  <a:txBody>
                    <a:bodyPr/>
                    <a:lstStyle/>
                    <a:p>
                      <a:pPr indent="0" lvl="0" marL="0" rtl="0" algn="ctr">
                        <a:spcBef>
                          <a:spcPts val="0"/>
                        </a:spcBef>
                        <a:spcAft>
                          <a:spcPts val="0"/>
                        </a:spcAft>
                        <a:buNone/>
                      </a:pPr>
                      <a:r>
                        <a:rPr lang="en-GB">
                          <a:solidFill>
                            <a:schemeClr val="lt1"/>
                          </a:solidFill>
                        </a:rPr>
                        <a:t>4.3</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c>
                  <a:txBody>
                    <a:bodyPr/>
                    <a:lstStyle/>
                    <a:p>
                      <a:pPr indent="0" lvl="0" marL="0" rtl="0" algn="ctr">
                        <a:spcBef>
                          <a:spcPts val="0"/>
                        </a:spcBef>
                        <a:spcAft>
                          <a:spcPts val="0"/>
                        </a:spcAft>
                        <a:buNone/>
                      </a:pPr>
                      <a:r>
                        <a:rPr lang="en-GB">
                          <a:solidFill>
                            <a:schemeClr val="lt1"/>
                          </a:solidFill>
                        </a:rPr>
                        <a:t>83</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104B8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97" name="Google Shape;97;p19"/>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500">
                <a:solidFill>
                  <a:schemeClr val="lt1"/>
                </a:solidFill>
              </a:rPr>
              <a:t>Correlation</a:t>
            </a:r>
            <a:r>
              <a:rPr lang="en-GB" sz="2500">
                <a:solidFill>
                  <a:schemeClr val="lt1"/>
                </a:solidFill>
              </a:rPr>
              <a:t> between Hours Studied and Grades Received </a:t>
            </a:r>
            <a:endParaRPr sz="2500">
              <a:solidFill>
                <a:schemeClr val="lt1"/>
              </a:solidFill>
            </a:endParaRPr>
          </a:p>
        </p:txBody>
      </p:sp>
      <p:sp>
        <p:nvSpPr>
          <p:cNvPr id="98" name="Google Shape;98;p19"/>
          <p:cNvSpPr txBox="1"/>
          <p:nvPr/>
        </p:nvSpPr>
        <p:spPr>
          <a:xfrm>
            <a:off x="293425" y="4632675"/>
            <a:ext cx="86382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u="sng">
                <a:solidFill>
                  <a:srgbClr val="00008B"/>
                </a:solidFill>
                <a:hlinkClick r:id="rId4">
                  <a:extLst>
                    <a:ext uri="{A12FA001-AC4F-418D-AE19-62706E023703}">
                      <ahyp:hlinkClr val="tx"/>
                    </a:ext>
                  </a:extLst>
                </a:hlinkClick>
              </a:rPr>
              <a:t>https://colab.research.google.com/drive/1m1JjcqGr_TyyqG2y29Ya9GY5epE8kuoU?usp=sharing</a:t>
            </a:r>
            <a:endParaRPr>
              <a:solidFill>
                <a:srgbClr val="00008B"/>
              </a:solidFill>
            </a:endParaRPr>
          </a:p>
          <a:p>
            <a:pPr indent="0" lvl="0" marL="0" rtl="0" algn="ctr">
              <a:spcBef>
                <a:spcPts val="0"/>
              </a:spcBef>
              <a:spcAft>
                <a:spcPts val="0"/>
              </a:spcAft>
              <a:buNone/>
            </a:pPr>
            <a:r>
              <a:t/>
            </a:r>
            <a:endParaRPr>
              <a:solidFill>
                <a:srgbClr val="00008B"/>
              </a:solidFill>
            </a:endParaRPr>
          </a:p>
        </p:txBody>
      </p:sp>
      <p:pic>
        <p:nvPicPr>
          <p:cNvPr id="99" name="Google Shape;99;p19"/>
          <p:cNvPicPr preferRelativeResize="0"/>
          <p:nvPr/>
        </p:nvPicPr>
        <p:blipFill>
          <a:blip r:embed="rId5">
            <a:alphaModFix/>
          </a:blip>
          <a:stretch>
            <a:fillRect/>
          </a:stretch>
        </p:blipFill>
        <p:spPr>
          <a:xfrm>
            <a:off x="2265712" y="957150"/>
            <a:ext cx="4612585" cy="367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05" name="Google Shape;105;p20"/>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Linear vs. Multiple Linear Regression</a:t>
            </a:r>
            <a:endParaRPr sz="3200">
              <a:solidFill>
                <a:schemeClr val="lt1"/>
              </a:solidFill>
            </a:endParaRPr>
          </a:p>
        </p:txBody>
      </p:sp>
      <p:sp>
        <p:nvSpPr>
          <p:cNvPr id="106" name="Google Shape;106;p20"/>
          <p:cNvSpPr txBox="1"/>
          <p:nvPr/>
        </p:nvSpPr>
        <p:spPr>
          <a:xfrm>
            <a:off x="252925" y="1158725"/>
            <a:ext cx="8719200" cy="1598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sz="2400">
                <a:solidFill>
                  <a:srgbClr val="00008B"/>
                </a:solidFill>
                <a:latin typeface="Times New Roman"/>
                <a:ea typeface="Times New Roman"/>
                <a:cs typeface="Times New Roman"/>
                <a:sym typeface="Times New Roman"/>
              </a:rPr>
              <a:t>Linear Regression and Multiple Linear Regression are both statistical techniques used to predict the value of a dependent variable based on the values of independent variable(s), but they differ in the number of independent variables used.</a:t>
            </a:r>
            <a:endParaRPr sz="2400">
              <a:solidFill>
                <a:srgbClr val="00008B"/>
              </a:solidFill>
              <a:latin typeface="Times New Roman"/>
              <a:ea typeface="Times New Roman"/>
              <a:cs typeface="Times New Roman"/>
              <a:sym typeface="Times New Roman"/>
            </a:endParaRPr>
          </a:p>
        </p:txBody>
      </p:sp>
      <p:pic>
        <p:nvPicPr>
          <p:cNvPr id="107" name="Google Shape;107;p20"/>
          <p:cNvPicPr preferRelativeResize="0"/>
          <p:nvPr/>
        </p:nvPicPr>
        <p:blipFill>
          <a:blip r:embed="rId4">
            <a:alphaModFix/>
          </a:blip>
          <a:stretch>
            <a:fillRect/>
          </a:stretch>
        </p:blipFill>
        <p:spPr>
          <a:xfrm>
            <a:off x="235775" y="2841225"/>
            <a:ext cx="8753475" cy="195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0FC"/>
        </a:solidFill>
      </p:bgPr>
    </p:bg>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13" name="Google Shape;113;p21"/>
          <p:cNvSpPr txBox="1"/>
          <p:nvPr/>
        </p:nvSpPr>
        <p:spPr>
          <a:xfrm>
            <a:off x="252900" y="176375"/>
            <a:ext cx="8638200" cy="7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lt1"/>
                </a:solidFill>
              </a:rPr>
              <a:t>Linear vs. Multiple Linear Regression</a:t>
            </a:r>
            <a:endParaRPr sz="3200">
              <a:solidFill>
                <a:schemeClr val="lt1"/>
              </a:solidFill>
            </a:endParaRPr>
          </a:p>
        </p:txBody>
      </p:sp>
      <p:sp>
        <p:nvSpPr>
          <p:cNvPr id="114" name="Google Shape;114;p21"/>
          <p:cNvSpPr txBox="1"/>
          <p:nvPr/>
        </p:nvSpPr>
        <p:spPr>
          <a:xfrm>
            <a:off x="252925" y="965800"/>
            <a:ext cx="8719200" cy="2082000"/>
          </a:xfrm>
          <a:prstGeom prst="rect">
            <a:avLst/>
          </a:prstGeom>
          <a:noFill/>
          <a:ln>
            <a:noFill/>
          </a:ln>
        </p:spPr>
        <p:txBody>
          <a:bodyPr anchorCtr="0" anchor="ctr" bIns="91425" lIns="91425" spcFirstLastPara="1" rIns="91425" wrap="square" tIns="91425">
            <a:noAutofit/>
          </a:bodyPr>
          <a:lstStyle/>
          <a:p>
            <a:pPr indent="-368300" lvl="0" marL="457200" rtl="0" algn="just">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In Linear Regression, the house price (dependent variable) is predicted based on one independent variable, which is the square footage of the house.</a:t>
            </a:r>
            <a:endParaRPr sz="2200">
              <a:solidFill>
                <a:srgbClr val="00008B"/>
              </a:solidFill>
              <a:latin typeface="Times New Roman"/>
              <a:ea typeface="Times New Roman"/>
              <a:cs typeface="Times New Roman"/>
              <a:sym typeface="Times New Roman"/>
            </a:endParaRPr>
          </a:p>
          <a:p>
            <a:pPr indent="-368300" lvl="0" marL="457200" rtl="0" algn="just">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In Multiple Regression, the house price (dependent variable) is predicted based on multiple independent variables, such as square footage, number of bedrooms, and location.</a:t>
            </a:r>
            <a:endParaRPr sz="2200">
              <a:solidFill>
                <a:srgbClr val="00008B"/>
              </a:solidFill>
              <a:latin typeface="Times New Roman"/>
              <a:ea typeface="Times New Roman"/>
              <a:cs typeface="Times New Roman"/>
              <a:sym typeface="Times New Roman"/>
            </a:endParaRPr>
          </a:p>
        </p:txBody>
      </p:sp>
      <p:pic>
        <p:nvPicPr>
          <p:cNvPr id="115" name="Google Shape;115;p21"/>
          <p:cNvPicPr preferRelativeResize="0"/>
          <p:nvPr/>
        </p:nvPicPr>
        <p:blipFill>
          <a:blip r:embed="rId4">
            <a:alphaModFix/>
          </a:blip>
          <a:stretch>
            <a:fillRect/>
          </a:stretch>
        </p:blipFill>
        <p:spPr>
          <a:xfrm>
            <a:off x="952238" y="3047800"/>
            <a:ext cx="7320582" cy="208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