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39"/>
  </p:notesMasterIdLst>
  <p:sldIdLst>
    <p:sldId id="335" r:id="rId5"/>
    <p:sldId id="336" r:id="rId6"/>
    <p:sldId id="340" r:id="rId7"/>
    <p:sldId id="368" r:id="rId8"/>
    <p:sldId id="338" r:id="rId9"/>
    <p:sldId id="346" r:id="rId10"/>
    <p:sldId id="337" r:id="rId11"/>
    <p:sldId id="347" r:id="rId12"/>
    <p:sldId id="353" r:id="rId13"/>
    <p:sldId id="351" r:id="rId14"/>
    <p:sldId id="257" r:id="rId15"/>
    <p:sldId id="258" r:id="rId16"/>
    <p:sldId id="262" r:id="rId17"/>
    <p:sldId id="259" r:id="rId18"/>
    <p:sldId id="260" r:id="rId19"/>
    <p:sldId id="261" r:id="rId20"/>
    <p:sldId id="263" r:id="rId21"/>
    <p:sldId id="264" r:id="rId22"/>
    <p:sldId id="265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256" r:id="rId31"/>
    <p:sldId id="361" r:id="rId32"/>
    <p:sldId id="362" r:id="rId33"/>
    <p:sldId id="363" r:id="rId34"/>
    <p:sldId id="364" r:id="rId35"/>
    <p:sldId id="365" r:id="rId36"/>
    <p:sldId id="366" r:id="rId37"/>
    <p:sldId id="36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F034A5-E654-48B0-887D-06E73F006CEF}">
          <p14:sldIdLst>
            <p14:sldId id="335"/>
            <p14:sldId id="336"/>
            <p14:sldId id="340"/>
            <p14:sldId id="368"/>
            <p14:sldId id="338"/>
            <p14:sldId id="346"/>
            <p14:sldId id="337"/>
            <p14:sldId id="347"/>
            <p14:sldId id="353"/>
            <p14:sldId id="351"/>
            <p14:sldId id="257"/>
            <p14:sldId id="258"/>
            <p14:sldId id="262"/>
            <p14:sldId id="259"/>
            <p14:sldId id="260"/>
            <p14:sldId id="261"/>
            <p14:sldId id="263"/>
            <p14:sldId id="264"/>
            <p14:sldId id="265"/>
            <p14:sldId id="354"/>
            <p14:sldId id="355"/>
            <p14:sldId id="356"/>
            <p14:sldId id="357"/>
            <p14:sldId id="358"/>
            <p14:sldId id="359"/>
            <p14:sldId id="360"/>
            <p14:sldId id="256"/>
            <p14:sldId id="361"/>
            <p14:sldId id="362"/>
            <p14:sldId id="363"/>
            <p14:sldId id="364"/>
            <p14:sldId id="365"/>
            <p14:sldId id="366"/>
            <p14:sldId id="3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t\Downloads\dbscan%20poi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855531969347966E-2"/>
          <c:y val="6.284204380139935E-2"/>
          <c:w val="0.93055417551149455"/>
          <c:h val="0.86568193513909364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1ABD704F-E229-4698-A065-9DD43B28C173}" type="CELLRANGE">
                      <a:rPr lang="en-US"/>
                      <a:pPr/>
                      <a:t>[CELLRANGE]</a:t>
                    </a:fld>
                    <a:endParaRPr lang="en-CA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02B-458C-BADD-B548CA0FBF9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356BEA4-9407-4309-BD4A-39B62D00573B}" type="CELLRANGE">
                      <a:rPr lang="en-CA"/>
                      <a:pPr/>
                      <a:t>[CELLRANGE]</a:t>
                    </a:fld>
                    <a:endParaRPr lang="en-CA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02B-458C-BADD-B548CA0FBF9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87F3D9A-CEDB-4451-AE6F-36AD0F1280AF}" type="CELLRANGE">
                      <a:rPr lang="en-CA"/>
                      <a:pPr/>
                      <a:t>[CELLRANGE]</a:t>
                    </a:fld>
                    <a:endParaRPr lang="en-CA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02B-458C-BADD-B548CA0FBF9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BA964EE2-998E-4D9F-AE2C-7EB65973C2BF}" type="CELLRANGE">
                      <a:rPr lang="en-CA"/>
                      <a:pPr/>
                      <a:t>[CELLRANGE]</a:t>
                    </a:fld>
                    <a:endParaRPr lang="en-CA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02B-458C-BADD-B548CA0FBF9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268FDF3-CBE2-4270-B4C8-0277D4FC7A0E}" type="CELLRANGE">
                      <a:rPr lang="en-CA"/>
                      <a:pPr/>
                      <a:t>[CELLRANGE]</a:t>
                    </a:fld>
                    <a:endParaRPr lang="en-CA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002B-458C-BADD-B548CA0FBF9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DF7A9E00-C0EF-40FC-BC1B-149EF8FF8266}" type="CELLRANGE">
                      <a:rPr lang="en-CA"/>
                      <a:pPr/>
                      <a:t>[CELLRANGE]</a:t>
                    </a:fld>
                    <a:endParaRPr lang="en-CA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002B-458C-BADD-B548CA0FBF9A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E3FCC3BB-F102-4250-A62C-9F42D43CEA0A}" type="CELLRANGE">
                      <a:rPr lang="en-CA"/>
                      <a:pPr/>
                      <a:t>[CELLRANGE]</a:t>
                    </a:fld>
                    <a:endParaRPr lang="en-CA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002B-458C-BADD-B548CA0FBF9A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BADF3D3B-BCBA-4843-9B28-0CAE3347A183}" type="CELLRANGE">
                      <a:rPr lang="en-CA"/>
                      <a:pPr/>
                      <a:t>[CELLRANGE]</a:t>
                    </a:fld>
                    <a:endParaRPr lang="en-CA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002B-458C-BADD-B548CA0FBF9A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5D293CFB-7FFF-4556-A38B-C0FF77D4BAB2}" type="CELLRANGE">
                      <a:rPr lang="en-CA"/>
                      <a:pPr/>
                      <a:t>[CELLRANGE]</a:t>
                    </a:fld>
                    <a:endParaRPr lang="en-CA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002B-458C-BADD-B548CA0FBF9A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B914A791-B52B-4FD6-B862-2D9D59A79987}" type="CELLRANGE">
                      <a:rPr lang="en-CA"/>
                      <a:pPr/>
                      <a:t>[CELLRANGE]</a:t>
                    </a:fld>
                    <a:endParaRPr lang="en-CA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002B-458C-BADD-B548CA0FBF9A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5DD01B4A-B8E3-4D00-8ACE-88B3FB3401F0}" type="CELLRANGE">
                      <a:rPr lang="en-CA"/>
                      <a:pPr/>
                      <a:t>[CELLRANGE]</a:t>
                    </a:fld>
                    <a:endParaRPr lang="en-CA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002B-458C-BADD-B548CA0FBF9A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EF330BDD-A239-47B5-876F-974ACA4ADDE5}" type="CELLRANGE">
                      <a:rPr lang="en-CA"/>
                      <a:pPr/>
                      <a:t>[CELLRANGE]</a:t>
                    </a:fld>
                    <a:endParaRPr lang="en-CA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002B-458C-BADD-B548CA0FBF9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Sheet1!$D$4:$D$15</c:f>
              <c:numCache>
                <c:formatCode>General</c:formatCode>
                <c:ptCount val="12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3</c:v>
                </c:pt>
                <c:pt idx="9">
                  <c:v>2</c:v>
                </c:pt>
                <c:pt idx="10">
                  <c:v>3</c:v>
                </c:pt>
                <c:pt idx="11">
                  <c:v>2</c:v>
                </c:pt>
              </c:numCache>
            </c:numRef>
          </c:xVal>
          <c:yVal>
            <c:numRef>
              <c:f>Sheet1!$E$4:$E$15</c:f>
              <c:numCache>
                <c:formatCode>General</c:formatCode>
                <c:ptCount val="12"/>
                <c:pt idx="0">
                  <c:v>7</c:v>
                </c:pt>
                <c:pt idx="1">
                  <c:v>6</c:v>
                </c:pt>
                <c:pt idx="2">
                  <c:v>5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  <c:pt idx="7">
                  <c:v>4</c:v>
                </c:pt>
                <c:pt idx="8">
                  <c:v>3</c:v>
                </c:pt>
                <c:pt idx="9">
                  <c:v>6</c:v>
                </c:pt>
                <c:pt idx="10">
                  <c:v>5</c:v>
                </c:pt>
                <c:pt idx="11">
                  <c:v>4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Sheet1!$C$4:$C$15</c15:f>
                <c15:dlblRangeCache>
                  <c:ptCount val="12"/>
                  <c:pt idx="0">
                    <c:v>P1</c:v>
                  </c:pt>
                  <c:pt idx="1">
                    <c:v>P2</c:v>
                  </c:pt>
                  <c:pt idx="2">
                    <c:v>P3</c:v>
                  </c:pt>
                  <c:pt idx="3">
                    <c:v>P4</c:v>
                  </c:pt>
                  <c:pt idx="4">
                    <c:v>P5</c:v>
                  </c:pt>
                  <c:pt idx="5">
                    <c:v>P6</c:v>
                  </c:pt>
                  <c:pt idx="6">
                    <c:v>P7</c:v>
                  </c:pt>
                  <c:pt idx="7">
                    <c:v>P8</c:v>
                  </c:pt>
                  <c:pt idx="8">
                    <c:v>P9</c:v>
                  </c:pt>
                  <c:pt idx="9">
                    <c:v>P10</c:v>
                  </c:pt>
                  <c:pt idx="10">
                    <c:v>P11</c:v>
                  </c:pt>
                  <c:pt idx="11">
                    <c:v>P12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002B-458C-BADD-B548CA0FB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6824272"/>
        <c:axId val="675260336"/>
      </c:scatterChart>
      <c:valAx>
        <c:axId val="676824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260336"/>
        <c:crosses val="autoZero"/>
        <c:crossBetween val="midCat"/>
      </c:valAx>
      <c:valAx>
        <c:axId val="67526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824272"/>
        <c:crosses val="autoZero"/>
        <c:crossBetween val="midCat"/>
      </c:valAx>
      <c:spPr>
        <a:gradFill flip="none" rotWithShape="1">
          <a:gsLst>
            <a:gs pos="25000">
              <a:schemeClr val="bg1"/>
            </a:gs>
            <a:gs pos="74000">
              <a:srgbClr val="C8DDF1"/>
            </a:gs>
            <a:gs pos="7000">
              <a:schemeClr val="bg1"/>
            </a:gs>
          </a:gsLst>
          <a:lin ang="2700000" scaled="1"/>
          <a:tileRect/>
        </a:gradFill>
        <a:ln>
          <a:solidFill>
            <a:schemeClr val="accent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283D2C-8A67-4C8A-B10B-9E4907CB9422}" type="doc">
      <dgm:prSet loTypeId="urn:microsoft.com/office/officeart/2005/8/layout/radial2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FFB235B7-C24A-4332-96A2-8F5E09269B57}">
      <dgm:prSet phldrT="[Text]" custT="1"/>
      <dgm:spPr/>
      <dgm:t>
        <a:bodyPr/>
        <a:lstStyle/>
        <a:p>
          <a:r>
            <a:rPr lang="en-CA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Density</a:t>
          </a:r>
          <a:endParaRPr lang="en-GB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0D9B1B-66B5-4DF8-9D04-71F7859AA418}" type="parTrans" cxnId="{8288EA95-19C5-44F6-BD38-ED76B950FF71}">
      <dgm:prSet/>
      <dgm:spPr/>
      <dgm:t>
        <a:bodyPr/>
        <a:lstStyle/>
        <a:p>
          <a:endParaRPr lang="en-GB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C8D2CC-4A1C-41CB-AAC4-29704EB610A4}" type="sibTrans" cxnId="{8288EA95-19C5-44F6-BD38-ED76B950FF71}">
      <dgm:prSet/>
      <dgm:spPr/>
      <dgm:t>
        <a:bodyPr/>
        <a:lstStyle/>
        <a:p>
          <a:endParaRPr lang="en-GB"/>
        </a:p>
      </dgm:t>
    </dgm:pt>
    <dgm:pt modelId="{02633821-F85E-4DC2-B05B-2A90D368AD3B}">
      <dgm:prSet phldrT="[Text]" custT="1"/>
      <dgm:spPr/>
      <dgm:t>
        <a:bodyPr/>
        <a:lstStyle/>
        <a:p>
          <a:r>
            <a:rPr lang="en-CA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The concentration of points in a region</a:t>
          </a:r>
          <a:endParaRPr lang="en-GB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F4171D-D375-425F-9E0B-4AEB66791604}" type="parTrans" cxnId="{C5581946-C9C0-4B6F-ACB8-2F8D880D79A4}">
      <dgm:prSet/>
      <dgm:spPr/>
      <dgm:t>
        <a:bodyPr/>
        <a:lstStyle/>
        <a:p>
          <a:endParaRPr lang="en-GB"/>
        </a:p>
      </dgm:t>
    </dgm:pt>
    <dgm:pt modelId="{3AED3294-E5ED-401E-BA83-1FC49984AAC9}" type="sibTrans" cxnId="{C5581946-C9C0-4B6F-ACB8-2F8D880D79A4}">
      <dgm:prSet/>
      <dgm:spPr/>
      <dgm:t>
        <a:bodyPr/>
        <a:lstStyle/>
        <a:p>
          <a:endParaRPr lang="en-GB"/>
        </a:p>
      </dgm:t>
    </dgm:pt>
    <dgm:pt modelId="{E6A2E546-868A-46B7-9BE4-24C4EDBE982E}">
      <dgm:prSet phldrT="[Text]" custT="1"/>
      <dgm:spPr/>
      <dgm:t>
        <a:bodyPr/>
        <a:lstStyle/>
        <a:p>
          <a:r>
            <a:rPr lang="en-CA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Clustering</a:t>
          </a:r>
          <a:endParaRPr lang="en-GB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A68CEF-2FE2-4470-9CF9-184E34D1FB7A}" type="parTrans" cxnId="{D8CC3770-96BC-4BC9-9168-E28B257327E6}">
      <dgm:prSet/>
      <dgm:spPr/>
      <dgm:t>
        <a:bodyPr/>
        <a:lstStyle/>
        <a:p>
          <a:endParaRPr lang="en-GB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7EDDB0-D7C1-4A3E-97B3-C3C2374A6174}" type="sibTrans" cxnId="{D8CC3770-96BC-4BC9-9168-E28B257327E6}">
      <dgm:prSet/>
      <dgm:spPr/>
      <dgm:t>
        <a:bodyPr/>
        <a:lstStyle/>
        <a:p>
          <a:endParaRPr lang="en-GB"/>
        </a:p>
      </dgm:t>
    </dgm:pt>
    <dgm:pt modelId="{72C60A84-4228-4BDE-9F7F-172FBECC4D97}">
      <dgm:prSet custT="1"/>
      <dgm:spPr/>
      <dgm:t>
        <a:bodyPr/>
        <a:lstStyle/>
        <a:p>
          <a:r>
            <a:rPr lang="en-CA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Noise</a:t>
          </a:r>
          <a:endParaRPr lang="en-GB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EC4215-7819-43A3-8C25-2D3B6B7472B9}" type="parTrans" cxnId="{D98FA453-1096-4AC5-9620-0F9180D8876E}">
      <dgm:prSet/>
      <dgm:spPr/>
      <dgm:t>
        <a:bodyPr/>
        <a:lstStyle/>
        <a:p>
          <a:endParaRPr lang="en-GB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2B1486-6AEE-4935-97B7-1D0F518A2504}" type="sibTrans" cxnId="{D98FA453-1096-4AC5-9620-0F9180D8876E}">
      <dgm:prSet/>
      <dgm:spPr/>
      <dgm:t>
        <a:bodyPr/>
        <a:lstStyle/>
        <a:p>
          <a:endParaRPr lang="en-GB"/>
        </a:p>
      </dgm:t>
    </dgm:pt>
    <dgm:pt modelId="{723E8611-29CC-4060-A12B-3192D498D261}">
      <dgm:prSet phldrT="[Text]" custT="1"/>
      <dgm:spPr/>
      <dgm:t>
        <a:bodyPr/>
        <a:lstStyle/>
        <a:p>
          <a:r>
            <a:rPr lang="en-CA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More than 2-dimensional data</a:t>
          </a:r>
          <a:endParaRPr lang="en-GB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95CDA1-088E-449D-A4C3-ABAB36C863DE}" type="sibTrans" cxnId="{25AE9A5D-0333-484F-9C84-E08882F15F0B}">
      <dgm:prSet/>
      <dgm:spPr/>
      <dgm:t>
        <a:bodyPr/>
        <a:lstStyle/>
        <a:p>
          <a:endParaRPr lang="en-GB"/>
        </a:p>
      </dgm:t>
    </dgm:pt>
    <dgm:pt modelId="{22C427D4-3B0B-431A-B3B6-18162726E07D}" type="parTrans" cxnId="{25AE9A5D-0333-484F-9C84-E08882F15F0B}">
      <dgm:prSet/>
      <dgm:spPr/>
      <dgm:t>
        <a:bodyPr/>
        <a:lstStyle/>
        <a:p>
          <a:endParaRPr lang="en-GB"/>
        </a:p>
      </dgm:t>
    </dgm:pt>
    <dgm:pt modelId="{56F9D57F-F4B9-47BB-A69B-0193D3857D5A}">
      <dgm:prSet phldrT="[Text]" custT="1"/>
      <dgm:spPr/>
      <dgm:t>
        <a:bodyPr/>
        <a:lstStyle/>
        <a:p>
          <a:r>
            <a:rPr lang="en-CA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Spatial</a:t>
          </a:r>
          <a:endParaRPr lang="en-GB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8E302E-7D2D-4E14-94F4-2CC358CC84BA}" type="sibTrans" cxnId="{1295BB9F-EEDF-48AB-B493-63B282888BB7}">
      <dgm:prSet/>
      <dgm:spPr/>
      <dgm:t>
        <a:bodyPr/>
        <a:lstStyle/>
        <a:p>
          <a:endParaRPr lang="en-GB"/>
        </a:p>
      </dgm:t>
    </dgm:pt>
    <dgm:pt modelId="{ECF6202D-179B-4712-BEA7-725C402EC3DD}" type="parTrans" cxnId="{1295BB9F-EEDF-48AB-B493-63B282888BB7}">
      <dgm:prSet/>
      <dgm:spPr/>
      <dgm:t>
        <a:bodyPr/>
        <a:lstStyle/>
        <a:p>
          <a:endParaRPr lang="en-GB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BC08F8-9B80-43D6-AB05-B01290028409}" type="pres">
      <dgm:prSet presAssocID="{44283D2C-8A67-4C8A-B10B-9E4907CB9422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BB139360-1428-4057-87DA-501E0B5CB6A7}" type="pres">
      <dgm:prSet presAssocID="{44283D2C-8A67-4C8A-B10B-9E4907CB9422}" presName="cycle" presStyleCnt="0"/>
      <dgm:spPr/>
    </dgm:pt>
    <dgm:pt modelId="{AE8C4902-17DB-4953-BD87-DFD659C4471F}" type="pres">
      <dgm:prSet presAssocID="{44283D2C-8A67-4C8A-B10B-9E4907CB9422}" presName="centerShape" presStyleCnt="0"/>
      <dgm:spPr/>
    </dgm:pt>
    <dgm:pt modelId="{294306BB-846A-4A79-BF67-38F61E94E1D7}" type="pres">
      <dgm:prSet presAssocID="{44283D2C-8A67-4C8A-B10B-9E4907CB9422}" presName="connSite" presStyleLbl="node1" presStyleIdx="0" presStyleCnt="5"/>
      <dgm:spPr/>
    </dgm:pt>
    <dgm:pt modelId="{60789ACD-1E59-4CC2-977E-B1FDB03A6957}" type="pres">
      <dgm:prSet presAssocID="{44283D2C-8A67-4C8A-B10B-9E4907CB9422}" presName="visible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E6F1ABCD-F0B6-4B32-A6CE-D2BF45DAC8E6}" type="pres">
      <dgm:prSet presAssocID="{630D9B1B-66B5-4DF8-9D04-71F7859AA418}" presName="Name25" presStyleLbl="parChTrans1D1" presStyleIdx="0" presStyleCnt="4"/>
      <dgm:spPr/>
    </dgm:pt>
    <dgm:pt modelId="{6D6FD3B8-98F4-4918-967E-868D0447E709}" type="pres">
      <dgm:prSet presAssocID="{FFB235B7-C24A-4332-96A2-8F5E09269B57}" presName="node" presStyleCnt="0"/>
      <dgm:spPr/>
    </dgm:pt>
    <dgm:pt modelId="{0D443837-00F8-49B8-BE13-CB244820BC7C}" type="pres">
      <dgm:prSet presAssocID="{FFB235B7-C24A-4332-96A2-8F5E09269B57}" presName="parentNode" presStyleLbl="node1" presStyleIdx="1" presStyleCnt="5">
        <dgm:presLayoutVars>
          <dgm:chMax val="1"/>
          <dgm:bulletEnabled val="1"/>
        </dgm:presLayoutVars>
      </dgm:prSet>
      <dgm:spPr/>
    </dgm:pt>
    <dgm:pt modelId="{D04BEE68-E833-42EE-A1D2-C6DB661FB5FD}" type="pres">
      <dgm:prSet presAssocID="{FFB235B7-C24A-4332-96A2-8F5E09269B57}" presName="childNode" presStyleLbl="revTx" presStyleIdx="0" presStyleCnt="2">
        <dgm:presLayoutVars>
          <dgm:bulletEnabled val="1"/>
        </dgm:presLayoutVars>
      </dgm:prSet>
      <dgm:spPr/>
    </dgm:pt>
    <dgm:pt modelId="{2B109877-BEA2-4E94-8517-BBCCD6CAA1D1}" type="pres">
      <dgm:prSet presAssocID="{ECF6202D-179B-4712-BEA7-725C402EC3DD}" presName="Name25" presStyleLbl="parChTrans1D1" presStyleIdx="1" presStyleCnt="4"/>
      <dgm:spPr/>
    </dgm:pt>
    <dgm:pt modelId="{C1CBA0A3-3725-4992-9C98-EFA2154163BD}" type="pres">
      <dgm:prSet presAssocID="{56F9D57F-F4B9-47BB-A69B-0193D3857D5A}" presName="node" presStyleCnt="0"/>
      <dgm:spPr/>
    </dgm:pt>
    <dgm:pt modelId="{7FFB5BD1-42F8-493C-9736-0D36C78CCEE1}" type="pres">
      <dgm:prSet presAssocID="{56F9D57F-F4B9-47BB-A69B-0193D3857D5A}" presName="parentNode" presStyleLbl="node1" presStyleIdx="2" presStyleCnt="5">
        <dgm:presLayoutVars>
          <dgm:chMax val="1"/>
          <dgm:bulletEnabled val="1"/>
        </dgm:presLayoutVars>
      </dgm:prSet>
      <dgm:spPr/>
    </dgm:pt>
    <dgm:pt modelId="{F0C85E7D-FCB6-4DE5-9A23-7869D227F40C}" type="pres">
      <dgm:prSet presAssocID="{56F9D57F-F4B9-47BB-A69B-0193D3857D5A}" presName="childNode" presStyleLbl="revTx" presStyleIdx="1" presStyleCnt="2">
        <dgm:presLayoutVars>
          <dgm:bulletEnabled val="1"/>
        </dgm:presLayoutVars>
      </dgm:prSet>
      <dgm:spPr/>
    </dgm:pt>
    <dgm:pt modelId="{5DD3AF36-6F07-43C1-BD32-1606F663E6AC}" type="pres">
      <dgm:prSet presAssocID="{6BA68CEF-2FE2-4470-9CF9-184E34D1FB7A}" presName="Name25" presStyleLbl="parChTrans1D1" presStyleIdx="2" presStyleCnt="4"/>
      <dgm:spPr/>
    </dgm:pt>
    <dgm:pt modelId="{327A9871-A7B2-40EC-AE60-F58846B1C54C}" type="pres">
      <dgm:prSet presAssocID="{E6A2E546-868A-46B7-9BE4-24C4EDBE982E}" presName="node" presStyleCnt="0"/>
      <dgm:spPr/>
    </dgm:pt>
    <dgm:pt modelId="{3ABE4D3B-3FDC-47FB-BC9E-3CE20F4CA163}" type="pres">
      <dgm:prSet presAssocID="{E6A2E546-868A-46B7-9BE4-24C4EDBE982E}" presName="parentNode" presStyleLbl="node1" presStyleIdx="3" presStyleCnt="5" custScaleX="163575" custScaleY="146163" custLinFactNeighborX="76747" custLinFactNeighborY="9486">
        <dgm:presLayoutVars>
          <dgm:chMax val="1"/>
          <dgm:bulletEnabled val="1"/>
        </dgm:presLayoutVars>
      </dgm:prSet>
      <dgm:spPr/>
    </dgm:pt>
    <dgm:pt modelId="{FF6BD1EE-BFDF-4FBD-94DF-2885F2383D32}" type="pres">
      <dgm:prSet presAssocID="{E6A2E546-868A-46B7-9BE4-24C4EDBE982E}" presName="childNode" presStyleLbl="revTx" presStyleIdx="1" presStyleCnt="2">
        <dgm:presLayoutVars>
          <dgm:bulletEnabled val="1"/>
        </dgm:presLayoutVars>
      </dgm:prSet>
      <dgm:spPr/>
    </dgm:pt>
    <dgm:pt modelId="{D71CA19D-104D-40EC-B167-92CFDFA86745}" type="pres">
      <dgm:prSet presAssocID="{17EC4215-7819-43A3-8C25-2D3B6B7472B9}" presName="Name25" presStyleLbl="parChTrans1D1" presStyleIdx="3" presStyleCnt="4"/>
      <dgm:spPr/>
    </dgm:pt>
    <dgm:pt modelId="{131F0A16-93B9-4FA3-A85A-8ECD09BE9EB7}" type="pres">
      <dgm:prSet presAssocID="{72C60A84-4228-4BDE-9F7F-172FBECC4D97}" presName="node" presStyleCnt="0"/>
      <dgm:spPr/>
    </dgm:pt>
    <dgm:pt modelId="{71E8000F-6D9D-4F3E-8F95-94C0DB4B74B7}" type="pres">
      <dgm:prSet presAssocID="{72C60A84-4228-4BDE-9F7F-172FBECC4D97}" presName="parentNode" presStyleLbl="node1" presStyleIdx="4" presStyleCnt="5">
        <dgm:presLayoutVars>
          <dgm:chMax val="1"/>
          <dgm:bulletEnabled val="1"/>
        </dgm:presLayoutVars>
      </dgm:prSet>
      <dgm:spPr/>
    </dgm:pt>
    <dgm:pt modelId="{AEAE05AF-2004-4B7D-A9F8-FA84CE9D3C9E}" type="pres">
      <dgm:prSet presAssocID="{72C60A84-4228-4BDE-9F7F-172FBECC4D97}" presName="childNode" presStyleLbl="revTx" presStyleIdx="1" presStyleCnt="2">
        <dgm:presLayoutVars>
          <dgm:bulletEnabled val="1"/>
        </dgm:presLayoutVars>
      </dgm:prSet>
      <dgm:spPr/>
    </dgm:pt>
  </dgm:ptLst>
  <dgm:cxnLst>
    <dgm:cxn modelId="{84D20A20-922D-42A6-86F2-018D3D20E310}" type="presOf" srcId="{17EC4215-7819-43A3-8C25-2D3B6B7472B9}" destId="{D71CA19D-104D-40EC-B167-92CFDFA86745}" srcOrd="0" destOrd="0" presId="urn:microsoft.com/office/officeart/2005/8/layout/radial2"/>
    <dgm:cxn modelId="{25E6EA2D-F1FC-4407-91C6-D1CC4094AEE4}" type="presOf" srcId="{ECF6202D-179B-4712-BEA7-725C402EC3DD}" destId="{2B109877-BEA2-4E94-8517-BBCCD6CAA1D1}" srcOrd="0" destOrd="0" presId="urn:microsoft.com/office/officeart/2005/8/layout/radial2"/>
    <dgm:cxn modelId="{062B233D-C231-4F17-B41D-42AC067F4D7F}" type="presOf" srcId="{723E8611-29CC-4060-A12B-3192D498D261}" destId="{F0C85E7D-FCB6-4DE5-9A23-7869D227F40C}" srcOrd="0" destOrd="0" presId="urn:microsoft.com/office/officeart/2005/8/layout/radial2"/>
    <dgm:cxn modelId="{25AE9A5D-0333-484F-9C84-E08882F15F0B}" srcId="{56F9D57F-F4B9-47BB-A69B-0193D3857D5A}" destId="{723E8611-29CC-4060-A12B-3192D498D261}" srcOrd="0" destOrd="0" parTransId="{22C427D4-3B0B-431A-B3B6-18162726E07D}" sibTransId="{F195CDA1-088E-449D-A4C3-ABAB36C863DE}"/>
    <dgm:cxn modelId="{C5581946-C9C0-4B6F-ACB8-2F8D880D79A4}" srcId="{FFB235B7-C24A-4332-96A2-8F5E09269B57}" destId="{02633821-F85E-4DC2-B05B-2A90D368AD3B}" srcOrd="0" destOrd="0" parTransId="{A5F4171D-D375-425F-9E0B-4AEB66791604}" sibTransId="{3AED3294-E5ED-401E-BA83-1FC49984AAC9}"/>
    <dgm:cxn modelId="{D8CC3770-96BC-4BC9-9168-E28B257327E6}" srcId="{44283D2C-8A67-4C8A-B10B-9E4907CB9422}" destId="{E6A2E546-868A-46B7-9BE4-24C4EDBE982E}" srcOrd="2" destOrd="0" parTransId="{6BA68CEF-2FE2-4470-9CF9-184E34D1FB7A}" sibTransId="{1F7EDDB0-D7C1-4A3E-97B3-C3C2374A6174}"/>
    <dgm:cxn modelId="{D98FA453-1096-4AC5-9620-0F9180D8876E}" srcId="{44283D2C-8A67-4C8A-B10B-9E4907CB9422}" destId="{72C60A84-4228-4BDE-9F7F-172FBECC4D97}" srcOrd="3" destOrd="0" parTransId="{17EC4215-7819-43A3-8C25-2D3B6B7472B9}" sibTransId="{232B1486-6AEE-4935-97B7-1D0F518A2504}"/>
    <dgm:cxn modelId="{12F7AF83-BC10-4486-80B5-5877B4F8DF69}" type="presOf" srcId="{72C60A84-4228-4BDE-9F7F-172FBECC4D97}" destId="{71E8000F-6D9D-4F3E-8F95-94C0DB4B74B7}" srcOrd="0" destOrd="0" presId="urn:microsoft.com/office/officeart/2005/8/layout/radial2"/>
    <dgm:cxn modelId="{8288EA95-19C5-44F6-BD38-ED76B950FF71}" srcId="{44283D2C-8A67-4C8A-B10B-9E4907CB9422}" destId="{FFB235B7-C24A-4332-96A2-8F5E09269B57}" srcOrd="0" destOrd="0" parTransId="{630D9B1B-66B5-4DF8-9D04-71F7859AA418}" sibTransId="{1CC8D2CC-4A1C-41CB-AAC4-29704EB610A4}"/>
    <dgm:cxn modelId="{1295BB9F-EEDF-48AB-B493-63B282888BB7}" srcId="{44283D2C-8A67-4C8A-B10B-9E4907CB9422}" destId="{56F9D57F-F4B9-47BB-A69B-0193D3857D5A}" srcOrd="1" destOrd="0" parTransId="{ECF6202D-179B-4712-BEA7-725C402EC3DD}" sibTransId="{398E302E-7D2D-4E14-94F4-2CC358CC84BA}"/>
    <dgm:cxn modelId="{B420B3D5-1485-45F9-B1B1-97140E8AC65A}" type="presOf" srcId="{02633821-F85E-4DC2-B05B-2A90D368AD3B}" destId="{D04BEE68-E833-42EE-A1D2-C6DB661FB5FD}" srcOrd="0" destOrd="0" presId="urn:microsoft.com/office/officeart/2005/8/layout/radial2"/>
    <dgm:cxn modelId="{2AAC28D8-4130-4BD0-898D-B2810D8F2F9E}" type="presOf" srcId="{56F9D57F-F4B9-47BB-A69B-0193D3857D5A}" destId="{7FFB5BD1-42F8-493C-9736-0D36C78CCEE1}" srcOrd="0" destOrd="0" presId="urn:microsoft.com/office/officeart/2005/8/layout/radial2"/>
    <dgm:cxn modelId="{041A9FE2-5E96-4C82-9778-2BD942ADFE03}" type="presOf" srcId="{E6A2E546-868A-46B7-9BE4-24C4EDBE982E}" destId="{3ABE4D3B-3FDC-47FB-BC9E-3CE20F4CA163}" srcOrd="0" destOrd="0" presId="urn:microsoft.com/office/officeart/2005/8/layout/radial2"/>
    <dgm:cxn modelId="{946671E3-592A-4066-B27C-2861E6DFA04A}" type="presOf" srcId="{44283D2C-8A67-4C8A-B10B-9E4907CB9422}" destId="{DABC08F8-9B80-43D6-AB05-B01290028409}" srcOrd="0" destOrd="0" presId="urn:microsoft.com/office/officeart/2005/8/layout/radial2"/>
    <dgm:cxn modelId="{0E08CEF2-4EB6-4E57-B3CC-EB34D06DAD1E}" type="presOf" srcId="{630D9B1B-66B5-4DF8-9D04-71F7859AA418}" destId="{E6F1ABCD-F0B6-4B32-A6CE-D2BF45DAC8E6}" srcOrd="0" destOrd="0" presId="urn:microsoft.com/office/officeart/2005/8/layout/radial2"/>
    <dgm:cxn modelId="{311C58F6-62EF-4B44-A2FF-BDC1E89A4CF8}" type="presOf" srcId="{FFB235B7-C24A-4332-96A2-8F5E09269B57}" destId="{0D443837-00F8-49B8-BE13-CB244820BC7C}" srcOrd="0" destOrd="0" presId="urn:microsoft.com/office/officeart/2005/8/layout/radial2"/>
    <dgm:cxn modelId="{B055A8FF-6220-4C40-8A6A-2F1F1E9010FE}" type="presOf" srcId="{6BA68CEF-2FE2-4470-9CF9-184E34D1FB7A}" destId="{5DD3AF36-6F07-43C1-BD32-1606F663E6AC}" srcOrd="0" destOrd="0" presId="urn:microsoft.com/office/officeart/2005/8/layout/radial2"/>
    <dgm:cxn modelId="{8A9A1089-08B5-4048-ACA8-C1BE7E43944C}" type="presParOf" srcId="{DABC08F8-9B80-43D6-AB05-B01290028409}" destId="{BB139360-1428-4057-87DA-501E0B5CB6A7}" srcOrd="0" destOrd="0" presId="urn:microsoft.com/office/officeart/2005/8/layout/radial2"/>
    <dgm:cxn modelId="{5DAA70FC-EADC-4FBE-A0C4-FD6E1B6F24EB}" type="presParOf" srcId="{BB139360-1428-4057-87DA-501E0B5CB6A7}" destId="{AE8C4902-17DB-4953-BD87-DFD659C4471F}" srcOrd="0" destOrd="0" presId="urn:microsoft.com/office/officeart/2005/8/layout/radial2"/>
    <dgm:cxn modelId="{9CAB803A-699F-43DC-9F08-3BB889988A7E}" type="presParOf" srcId="{AE8C4902-17DB-4953-BD87-DFD659C4471F}" destId="{294306BB-846A-4A79-BF67-38F61E94E1D7}" srcOrd="0" destOrd="0" presId="urn:microsoft.com/office/officeart/2005/8/layout/radial2"/>
    <dgm:cxn modelId="{DC2707BB-A08E-4196-A524-3BE39E649A84}" type="presParOf" srcId="{AE8C4902-17DB-4953-BD87-DFD659C4471F}" destId="{60789ACD-1E59-4CC2-977E-B1FDB03A6957}" srcOrd="1" destOrd="0" presId="urn:microsoft.com/office/officeart/2005/8/layout/radial2"/>
    <dgm:cxn modelId="{72A2160D-6ADD-456F-8D2C-76D0E99E492F}" type="presParOf" srcId="{BB139360-1428-4057-87DA-501E0B5CB6A7}" destId="{E6F1ABCD-F0B6-4B32-A6CE-D2BF45DAC8E6}" srcOrd="1" destOrd="0" presId="urn:microsoft.com/office/officeart/2005/8/layout/radial2"/>
    <dgm:cxn modelId="{A2FC8488-CD42-4801-B935-ADA9C1A5B675}" type="presParOf" srcId="{BB139360-1428-4057-87DA-501E0B5CB6A7}" destId="{6D6FD3B8-98F4-4918-967E-868D0447E709}" srcOrd="2" destOrd="0" presId="urn:microsoft.com/office/officeart/2005/8/layout/radial2"/>
    <dgm:cxn modelId="{8AC7D36D-B892-4810-B58B-D8844345774F}" type="presParOf" srcId="{6D6FD3B8-98F4-4918-967E-868D0447E709}" destId="{0D443837-00F8-49B8-BE13-CB244820BC7C}" srcOrd="0" destOrd="0" presId="urn:microsoft.com/office/officeart/2005/8/layout/radial2"/>
    <dgm:cxn modelId="{C1D6189B-A84C-4703-9B96-F89DC50C3F52}" type="presParOf" srcId="{6D6FD3B8-98F4-4918-967E-868D0447E709}" destId="{D04BEE68-E833-42EE-A1D2-C6DB661FB5FD}" srcOrd="1" destOrd="0" presId="urn:microsoft.com/office/officeart/2005/8/layout/radial2"/>
    <dgm:cxn modelId="{4D8F1174-F571-4C73-93F5-D0535120054C}" type="presParOf" srcId="{BB139360-1428-4057-87DA-501E0B5CB6A7}" destId="{2B109877-BEA2-4E94-8517-BBCCD6CAA1D1}" srcOrd="3" destOrd="0" presId="urn:microsoft.com/office/officeart/2005/8/layout/radial2"/>
    <dgm:cxn modelId="{1AD0A2E1-77E2-4359-9710-9E863892DD8E}" type="presParOf" srcId="{BB139360-1428-4057-87DA-501E0B5CB6A7}" destId="{C1CBA0A3-3725-4992-9C98-EFA2154163BD}" srcOrd="4" destOrd="0" presId="urn:microsoft.com/office/officeart/2005/8/layout/radial2"/>
    <dgm:cxn modelId="{8BF34BEC-1504-44B3-9068-0DAB869A4F39}" type="presParOf" srcId="{C1CBA0A3-3725-4992-9C98-EFA2154163BD}" destId="{7FFB5BD1-42F8-493C-9736-0D36C78CCEE1}" srcOrd="0" destOrd="0" presId="urn:microsoft.com/office/officeart/2005/8/layout/radial2"/>
    <dgm:cxn modelId="{FAC8773C-85DF-4FE0-BE54-10295C9BE0C6}" type="presParOf" srcId="{C1CBA0A3-3725-4992-9C98-EFA2154163BD}" destId="{F0C85E7D-FCB6-4DE5-9A23-7869D227F40C}" srcOrd="1" destOrd="0" presId="urn:microsoft.com/office/officeart/2005/8/layout/radial2"/>
    <dgm:cxn modelId="{F54BA594-6188-4827-9307-D8C3B7E175C3}" type="presParOf" srcId="{BB139360-1428-4057-87DA-501E0B5CB6A7}" destId="{5DD3AF36-6F07-43C1-BD32-1606F663E6AC}" srcOrd="5" destOrd="0" presId="urn:microsoft.com/office/officeart/2005/8/layout/radial2"/>
    <dgm:cxn modelId="{AD520C5E-F5DF-497F-9B0D-9B2FC76C7C54}" type="presParOf" srcId="{BB139360-1428-4057-87DA-501E0B5CB6A7}" destId="{327A9871-A7B2-40EC-AE60-F58846B1C54C}" srcOrd="6" destOrd="0" presId="urn:microsoft.com/office/officeart/2005/8/layout/radial2"/>
    <dgm:cxn modelId="{C9D934FB-D32B-4C9A-B211-FD6BEDBFFCAC}" type="presParOf" srcId="{327A9871-A7B2-40EC-AE60-F58846B1C54C}" destId="{3ABE4D3B-3FDC-47FB-BC9E-3CE20F4CA163}" srcOrd="0" destOrd="0" presId="urn:microsoft.com/office/officeart/2005/8/layout/radial2"/>
    <dgm:cxn modelId="{829E8DD4-75C8-4966-AFA1-906892B7B79A}" type="presParOf" srcId="{327A9871-A7B2-40EC-AE60-F58846B1C54C}" destId="{FF6BD1EE-BFDF-4FBD-94DF-2885F2383D32}" srcOrd="1" destOrd="0" presId="urn:microsoft.com/office/officeart/2005/8/layout/radial2"/>
    <dgm:cxn modelId="{7B7CCE2E-3E9F-4906-8E93-C8F5564E42BD}" type="presParOf" srcId="{BB139360-1428-4057-87DA-501E0B5CB6A7}" destId="{D71CA19D-104D-40EC-B167-92CFDFA86745}" srcOrd="7" destOrd="0" presId="urn:microsoft.com/office/officeart/2005/8/layout/radial2"/>
    <dgm:cxn modelId="{7EF7C7F7-5ADB-4A20-BBC6-2DA60FE2154C}" type="presParOf" srcId="{BB139360-1428-4057-87DA-501E0B5CB6A7}" destId="{131F0A16-93B9-4FA3-A85A-8ECD09BE9EB7}" srcOrd="8" destOrd="0" presId="urn:microsoft.com/office/officeart/2005/8/layout/radial2"/>
    <dgm:cxn modelId="{5A6E81E6-C0B5-47CD-BCFD-86BA0DB33FA5}" type="presParOf" srcId="{131F0A16-93B9-4FA3-A85A-8ECD09BE9EB7}" destId="{71E8000F-6D9D-4F3E-8F95-94C0DB4B74B7}" srcOrd="0" destOrd="0" presId="urn:microsoft.com/office/officeart/2005/8/layout/radial2"/>
    <dgm:cxn modelId="{152CAC5A-549E-4D69-9EB4-7FB895D330AA}" type="presParOf" srcId="{131F0A16-93B9-4FA3-A85A-8ECD09BE9EB7}" destId="{AEAE05AF-2004-4B7D-A9F8-FA84CE9D3C9E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1CA19D-104D-40EC-B167-92CFDFA86745}">
      <dsp:nvSpPr>
        <dsp:cNvPr id="0" name=""/>
        <dsp:cNvSpPr/>
      </dsp:nvSpPr>
      <dsp:spPr>
        <a:xfrm rot="3681478">
          <a:off x="3614783" y="3381244"/>
          <a:ext cx="890873" cy="30234"/>
        </a:xfrm>
        <a:custGeom>
          <a:avLst/>
          <a:gdLst/>
          <a:ahLst/>
          <a:cxnLst/>
          <a:rect l="0" t="0" r="0" b="0"/>
          <a:pathLst>
            <a:path>
              <a:moveTo>
                <a:pt x="0" y="15117"/>
              </a:moveTo>
              <a:lnTo>
                <a:pt x="890873" y="1511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3AF36-6F07-43C1-BD32-1606F663E6AC}">
      <dsp:nvSpPr>
        <dsp:cNvPr id="0" name=""/>
        <dsp:cNvSpPr/>
      </dsp:nvSpPr>
      <dsp:spPr>
        <a:xfrm rot="1071957">
          <a:off x="4100952" y="2733498"/>
          <a:ext cx="1046287" cy="30234"/>
        </a:xfrm>
        <a:custGeom>
          <a:avLst/>
          <a:gdLst/>
          <a:ahLst/>
          <a:cxnLst/>
          <a:rect l="0" t="0" r="0" b="0"/>
          <a:pathLst>
            <a:path>
              <a:moveTo>
                <a:pt x="0" y="15117"/>
              </a:moveTo>
              <a:lnTo>
                <a:pt x="1046287" y="1511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09877-BEA2-4E94-8517-BBCCD6CAA1D1}">
      <dsp:nvSpPr>
        <dsp:cNvPr id="0" name=""/>
        <dsp:cNvSpPr/>
      </dsp:nvSpPr>
      <dsp:spPr>
        <a:xfrm rot="20288190">
          <a:off x="4103245" y="2008667"/>
          <a:ext cx="637703" cy="30234"/>
        </a:xfrm>
        <a:custGeom>
          <a:avLst/>
          <a:gdLst/>
          <a:ahLst/>
          <a:cxnLst/>
          <a:rect l="0" t="0" r="0" b="0"/>
          <a:pathLst>
            <a:path>
              <a:moveTo>
                <a:pt x="0" y="15117"/>
              </a:moveTo>
              <a:lnTo>
                <a:pt x="637703" y="1511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F1ABCD-F0B6-4B32-A6CE-D2BF45DAC8E6}">
      <dsp:nvSpPr>
        <dsp:cNvPr id="0" name=""/>
        <dsp:cNvSpPr/>
      </dsp:nvSpPr>
      <dsp:spPr>
        <a:xfrm rot="17918522">
          <a:off x="3614783" y="1367765"/>
          <a:ext cx="890873" cy="30234"/>
        </a:xfrm>
        <a:custGeom>
          <a:avLst/>
          <a:gdLst/>
          <a:ahLst/>
          <a:cxnLst/>
          <a:rect l="0" t="0" r="0" b="0"/>
          <a:pathLst>
            <a:path>
              <a:moveTo>
                <a:pt x="0" y="15117"/>
              </a:moveTo>
              <a:lnTo>
                <a:pt x="890873" y="1511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789ACD-1E59-4CC2-977E-B1FDB03A6957}">
      <dsp:nvSpPr>
        <dsp:cNvPr id="0" name=""/>
        <dsp:cNvSpPr/>
      </dsp:nvSpPr>
      <dsp:spPr>
        <a:xfrm>
          <a:off x="2630640" y="1509893"/>
          <a:ext cx="1759457" cy="175945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43837-00F8-49B8-BE13-CB244820BC7C}">
      <dsp:nvSpPr>
        <dsp:cNvPr id="0" name=""/>
        <dsp:cNvSpPr/>
      </dsp:nvSpPr>
      <dsp:spPr>
        <a:xfrm>
          <a:off x="3998908" y="869"/>
          <a:ext cx="1055674" cy="10556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Density</a:t>
          </a:r>
          <a:endParaRPr lang="en-GB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53508" y="155469"/>
        <a:ext cx="746474" cy="746474"/>
      </dsp:txXfrm>
    </dsp:sp>
    <dsp:sp modelId="{D04BEE68-E833-42EE-A1D2-C6DB661FB5FD}">
      <dsp:nvSpPr>
        <dsp:cNvPr id="0" name=""/>
        <dsp:cNvSpPr/>
      </dsp:nvSpPr>
      <dsp:spPr>
        <a:xfrm>
          <a:off x="5160150" y="869"/>
          <a:ext cx="1583511" cy="1055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concentration of points in a region</a:t>
          </a:r>
          <a:endParaRPr lang="en-GB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60150" y="869"/>
        <a:ext cx="1583511" cy="1055674"/>
      </dsp:txXfrm>
    </dsp:sp>
    <dsp:sp modelId="{7FFB5BD1-42F8-493C-9736-0D36C78CCEE1}">
      <dsp:nvSpPr>
        <dsp:cNvPr id="0" name=""/>
        <dsp:cNvSpPr/>
      </dsp:nvSpPr>
      <dsp:spPr>
        <a:xfrm>
          <a:off x="4680050" y="1180642"/>
          <a:ext cx="1055674" cy="10556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Spatial</a:t>
          </a:r>
          <a:endParaRPr lang="en-GB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34650" y="1335242"/>
        <a:ext cx="746474" cy="746474"/>
      </dsp:txXfrm>
    </dsp:sp>
    <dsp:sp modelId="{F0C85E7D-FCB6-4DE5-9A23-7869D227F40C}">
      <dsp:nvSpPr>
        <dsp:cNvPr id="0" name=""/>
        <dsp:cNvSpPr/>
      </dsp:nvSpPr>
      <dsp:spPr>
        <a:xfrm>
          <a:off x="5841292" y="1180642"/>
          <a:ext cx="1583511" cy="1055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More than 2-dimensional data</a:t>
          </a:r>
          <a:endParaRPr lang="en-GB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41292" y="1180642"/>
        <a:ext cx="1583511" cy="1055674"/>
      </dsp:txXfrm>
    </dsp:sp>
    <dsp:sp modelId="{3ABE4D3B-3FDC-47FB-BC9E-3CE20F4CA163}">
      <dsp:nvSpPr>
        <dsp:cNvPr id="0" name=""/>
        <dsp:cNvSpPr/>
      </dsp:nvSpPr>
      <dsp:spPr>
        <a:xfrm>
          <a:off x="5070783" y="2399403"/>
          <a:ext cx="1726819" cy="15430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Clustering</a:t>
          </a:r>
          <a:endParaRPr lang="en-GB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23670" y="2625371"/>
        <a:ext cx="1221045" cy="1091069"/>
      </dsp:txXfrm>
    </dsp:sp>
    <dsp:sp modelId="{71E8000F-6D9D-4F3E-8F95-94C0DB4B74B7}">
      <dsp:nvSpPr>
        <dsp:cNvPr id="0" name=""/>
        <dsp:cNvSpPr/>
      </dsp:nvSpPr>
      <dsp:spPr>
        <a:xfrm>
          <a:off x="3998908" y="3722700"/>
          <a:ext cx="1055674" cy="10556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Noise</a:t>
          </a:r>
          <a:endParaRPr lang="en-GB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53508" y="3877300"/>
        <a:ext cx="746474" cy="746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1C20D-AAFF-48C1-8AEC-1A61942E6FDA}" type="datetimeFigureOut">
              <a:rPr lang="en-GB" smtClean="0"/>
              <a:t>11/11/2023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C653C-9343-444D-A8B6-CE74466C3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325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005E5-B228-4173-B240-E6086B3DAC37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013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7E94-BE02-9A45-9062-1449FB0E4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50E84-FCA6-BF46-947F-0E37FDBD2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436B4-1720-2548-BCE3-CC256899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AC68BF60-450A-4719-B624-3086F2EA2D00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8079D-0BF4-CD44-B92A-489A2C41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7B34F-B4A6-AC47-A86D-866C0E23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4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03D7-DD00-0748-8FFA-B2BC03BC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2826A-88C3-5743-B64C-B07D2BE58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3BF11-5B50-CC4B-AA5F-9AF20D6D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101355D-69A1-460C-AC73-A49214E74360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CF8D4-EC88-134C-BC2D-702B64D3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15D8A-E2CA-8E43-8878-75649038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8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2ECA9-11B4-0F45-94F9-0FC941CF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255D7-028B-5D4B-89B0-B5AD9EEF0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0844-2774-6245-8C90-47C68BEA8B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63FAB9B9-22F6-46CD-A5CC-DE483E802231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65D80-3CA0-DF4E-B0D2-D7B25328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432B8-447B-714B-8A40-62A67162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1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D7BE-8467-FA47-BC87-BEEAECA3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0FF2-3FE8-1248-A4BA-F5AE9648A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397C0-5CA5-F14C-AA7D-A1EE12F4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5F68A32-887D-4963-888E-221F236EADAA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C006F-A7FD-6846-A942-B3569196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F61AC-F887-AE4C-BD7C-AC1FDE24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D49B-FD14-D446-91B5-0CC55D14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E7AB3-B6DD-9E47-BE1A-4E24B6AA5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64115-4182-7A4B-A588-4C67C230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85E8815-53AB-4442-ABDA-1D1538579A8E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42A63-2CB1-A24E-954D-7D7D9379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8B48E-845C-4840-95A9-377C3D3B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0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C3E4-95D0-D041-BD41-2F9A8ED5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5F08-48C2-644B-ADE9-A7FD0DFF5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1F2CF-1A8D-D440-A80C-A89DA67A6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2C35B-5647-C74B-B437-00CFE688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31C9E86-3A8D-4ACD-87A1-79E4DFDA2A8A}" type="datetime1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78282-95C5-2749-9540-97EF5B65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0FAAF-9653-E04F-94F2-4224F38B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3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7240-9A7C-CF46-A50F-913546492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DA3D2-A89B-9342-A622-CF0D36725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86EF-5EF1-F74B-97C2-CDA3362ED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AD070-654E-214E-B651-0E16996FF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5334D-7F3A-EA40-866D-AB3C425FE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691819-88AD-1E47-A20A-21A14DF1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ADE889B-86C1-4571-A9FC-78B70904A6FF}" type="datetime1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E5BACE-5675-9D40-9F4F-E9921987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F5B13-59D2-5A41-B943-5F246081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6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E827-A917-7549-A733-3976261C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CA6C4-E35C-224C-9307-A887F1DC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7C1AB6FE-AFFD-4A42-A999-1A14627F6E26}" type="datetime1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571E2-C2E8-4E42-8B5C-F20315D1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ED733-939E-2148-A95E-47077E5D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8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AAF3A-3FEB-F143-A7B5-3828A352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EAB798E0-8FCC-414A-83D9-478DE82E80C6}" type="datetime1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A8D13-6D31-624A-BA24-CD6B8FF1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B2883-BD7C-D844-ADA8-0B3BFA6B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B88B-E4B2-8F4F-B312-99069E93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816F-7C9A-6941-AB5E-F714B7BB1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52E3B-1E34-C048-AC30-905D39D4E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352D6-8B20-1E43-BD8E-08A64177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678335D-50EF-46A1-AD70-E58E554ACD3C}" type="datetime1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37D3C-9157-6A4D-B3FC-7B226ED2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B182A-4BF9-5F41-A908-DFC23E64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9A1F0-B270-7049-988F-77C6A532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030449-C0AC-0F4D-8B00-58157086C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89FE3-E19C-3343-8DBD-230EB8ACF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31E9A-72CE-7744-90AD-CBA84005AD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E432FE-1E69-46CA-8F19-E234402C2F68}" type="datetime1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8B379-1EF7-534A-B2FF-EA8F1954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1B19C-BEAD-AC49-8528-67569E0D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AD727-180C-6C41-8560-04A952E2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E65D2-9D75-0548-91A2-FE37A13DC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CCBD64-8A40-874E-A16E-3EDC3D92A62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943600"/>
            <a:ext cx="12192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5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youtu.be/RDZUdRSDOo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0/09/how-dbscan-clustering-work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0/09/how-dbscan-clustering-work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0/09/how-dbscan-clustering-works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0/09/how-dbscan-clustering-works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0/09/how-dbscan-clustering-works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0/09/how-dbscan-clustering-works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-p354tQsKrs&amp;ab_channel=MaheshHuddar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p354tQsKrs&amp;ab_channel=MaheshHudda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p354tQsKrs&amp;ab_channel=MaheshHudda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-p354tQsKrs&amp;ab_channel=MaheshHuddar" TargetMode="External"/><Relationship Id="rId4" Type="http://schemas.openxmlformats.org/officeDocument/2006/relationships/image" Target="../media/image17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2020/09/how-dbscan-clustering-works/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analyticsvidhya.com/blog/2020/09/how-dbscan-clustering-works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0/09/how-dbscan-clustering-works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0/09/how-dbscan-clustering-works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0/09/how-dbscan-clustering-works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0/09/how-dbscan-clustering-works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0/09/how-dbscan-clustering-works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analyticsvidhya.com/blog/2020/09/how-dbscan-clustering-works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analyticsvidhya.com/blog/2020/09/how-dbscan-clustering-works/" TargetMode="Externa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inyurl.com/2zs9n6p8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DZUdRSDOok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DZUdRSDOok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0281-5013-4E23-A6CE-090000A6D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DBSCAN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Density-based Spatial Clustering of Applications with Noise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7D6DC-3DD7-415F-B111-ECE55C9D4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5118" y="3012604"/>
            <a:ext cx="9741763" cy="298698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presentation by: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Shantan Hastalpuram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Sanketh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Sreedharan Muthu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 Kumar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Bodasingi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Prof. Yasser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Alginahi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10-Nov-2023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07E6D-EDD6-445A-BF54-A8EDA4E7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3114" y="6285374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067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099F-D2D7-28AD-F542-FCE515635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need DBSCAN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16F01-5FAF-1161-8F17-BF46B876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36" y="6262777"/>
            <a:ext cx="3003430" cy="422695"/>
          </a:xfrm>
        </p:spPr>
        <p:txBody>
          <a:bodyPr/>
          <a:lstStyle/>
          <a:p>
            <a:fld id="{2DEBF6B5-A8B6-5742-91AE-8DC29EBB8E42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38DA4E-6756-BC2B-0F9C-B0CB733B9BD7}"/>
              </a:ext>
            </a:extLst>
          </p:cNvPr>
          <p:cNvSpPr txBox="1"/>
          <p:nvPr/>
        </p:nvSpPr>
        <p:spPr>
          <a:xfrm>
            <a:off x="838200" y="1642368"/>
            <a:ext cx="4977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it is robust to outliers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2B029-9FB9-EBDB-A28F-58FBCB7404AB}"/>
              </a:ext>
            </a:extLst>
          </p:cNvPr>
          <p:cNvSpPr txBox="1"/>
          <p:nvPr/>
        </p:nvSpPr>
        <p:spPr>
          <a:xfrm>
            <a:off x="647704" y="6232297"/>
            <a:ext cx="4797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[Source: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https://youtu.be/RDZUdRSDOok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AE8DC8-14BA-F2C5-F475-856A28402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710" y="2165588"/>
            <a:ext cx="8617380" cy="381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87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>
                <a:latin typeface="Times New Roman" panose="02020603050405020304" charset="0"/>
                <a:cs typeface="Times New Roman" panose="02020603050405020304" charset="0"/>
              </a:rPr>
              <a:t>Reachability and 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423" y="1417253"/>
            <a:ext cx="10515600" cy="4351339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These are the two concepts you must comprehend before proceeding.</a:t>
            </a:r>
          </a:p>
          <a:p>
            <a:pPr marL="3657509" lvl="8" indent="0">
              <a:buNone/>
            </a:pPr>
            <a:endParaRPr lang="en-IN" altLang="en-US" sz="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657509" lvl="8" indent="0">
              <a:buNone/>
            </a:pP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Reachability</a:t>
            </a:r>
          </a:p>
          <a:p>
            <a:pPr marL="3657509" lvl="8" indent="0">
              <a:buNone/>
            </a:pP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Connectivity.</a:t>
            </a:r>
          </a:p>
          <a:p>
            <a:pPr marL="3657600" lvl="8" indent="0">
              <a:buNone/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Two points in DBSCAN can be referred to in terms of reachability and connectivity:</a:t>
            </a:r>
          </a:p>
          <a:p>
            <a:pPr marL="3657509" lvl="8" indent="0" algn="l">
              <a:buNone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Directly Density-Reachable</a:t>
            </a:r>
          </a:p>
          <a:p>
            <a:pPr marL="3657509" lvl="8" indent="0" algn="l">
              <a:buNone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Density-Reachable</a:t>
            </a:r>
          </a:p>
          <a:p>
            <a:pPr marL="3657509" lvl="8" indent="0" algn="l">
              <a:buNone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Density-Connected</a:t>
            </a:r>
          </a:p>
          <a:p>
            <a:pPr marL="3657600" lvl="8" indent="0">
              <a:buNone/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0D5F2-265D-4468-F66F-C4E7A061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36" y="6262777"/>
            <a:ext cx="3003430" cy="422695"/>
          </a:xfrm>
        </p:spPr>
        <p:txBody>
          <a:bodyPr/>
          <a:lstStyle/>
          <a:p>
            <a:fld id="{2DEBF6B5-A8B6-5742-91AE-8DC29EBB8E42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320" y="185578"/>
            <a:ext cx="10515600" cy="1325563"/>
          </a:xfrm>
        </p:spPr>
        <p:txBody>
          <a:bodyPr/>
          <a:lstStyle/>
          <a:p>
            <a:r>
              <a:rPr lang="en-US" sz="3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Directly Density-Reachable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421765"/>
            <a:ext cx="11026140" cy="435165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A point X is directly density-reachable from point Y </a:t>
            </a: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with re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</a:t>
            </a: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sect to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 epsilon, </a:t>
            </a:r>
            <a:r>
              <a:rPr lang="en-US" sz="2800" dirty="0" err="1">
                <a:latin typeface="Times New Roman" panose="02020603050405020304" charset="0"/>
                <a:cs typeface="Times New Roman" panose="02020603050405020304" charset="0"/>
              </a:rPr>
              <a:t>minPoints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 if</a:t>
            </a: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pPr marL="3657600" lvl="7" indent="-457200">
              <a:buFont typeface="+mj-lt"/>
              <a:buAutoNum type="arabicPeriod"/>
            </a:pP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X belongs to the </a:t>
            </a:r>
            <a:r>
              <a:rPr lang="en-IN" altLang="en-US" sz="2800" dirty="0" err="1">
                <a:latin typeface="Times New Roman" panose="02020603050405020304" charset="0"/>
                <a:cs typeface="Times New Roman" panose="02020603050405020304" charset="0"/>
              </a:rPr>
              <a:t>neighborhood</a:t>
            </a: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 of Y, </a:t>
            </a:r>
            <a:r>
              <a:rPr lang="en-IN" altLang="en-US" sz="2800" dirty="0" err="1">
                <a:latin typeface="Times New Roman" panose="02020603050405020304" charset="0"/>
                <a:cs typeface="Times New Roman" panose="02020603050405020304" charset="0"/>
              </a:rPr>
              <a:t>i.e</a:t>
            </a: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IN" altLang="en-US" sz="2800" dirty="0" err="1">
                <a:latin typeface="Times New Roman" panose="02020603050405020304" charset="0"/>
                <a:cs typeface="Times New Roman" panose="02020603050405020304" charset="0"/>
              </a:rPr>
              <a:t>dist</a:t>
            </a: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(X, Y) &lt;= epsilon</a:t>
            </a:r>
          </a:p>
          <a:p>
            <a:pPr marL="3657600" lvl="7" indent="-457200">
              <a:buFont typeface="+mj-lt"/>
              <a:buAutoNum type="arabicPeriod"/>
            </a:pP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Y is a core point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IN" alt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endParaRPr lang="en-IN" alt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endParaRPr lang="en-IN" alt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endParaRPr lang="en-IN" alt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endParaRPr lang="en-IN" alt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endParaRPr lang="en-IN" alt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Content Placeholder 1" descr="1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3413760" y="3601720"/>
            <a:ext cx="3566160" cy="240792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DC2E6-4CAB-BB54-B7DD-EBE5699C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36" y="6262777"/>
            <a:ext cx="3003430" cy="422695"/>
          </a:xfrm>
        </p:spPr>
        <p:txBody>
          <a:bodyPr/>
          <a:lstStyle/>
          <a:p>
            <a:fld id="{2DEBF6B5-A8B6-5742-91AE-8DC29EBB8E42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D0BBC-F756-03D3-C038-A51F3AEE3B86}"/>
              </a:ext>
            </a:extLst>
          </p:cNvPr>
          <p:cNvSpPr txBox="1"/>
          <p:nvPr/>
        </p:nvSpPr>
        <p:spPr>
          <a:xfrm>
            <a:off x="647704" y="6072555"/>
            <a:ext cx="775461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[Source: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https://www.analyticsvidhya.com/blog/2020/09/how-dbscan-clustering-works/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92480" y="182245"/>
            <a:ext cx="10515600" cy="1325563"/>
          </a:xfrm>
        </p:spPr>
        <p:txBody>
          <a:bodyPr/>
          <a:lstStyle/>
          <a:p>
            <a:r>
              <a:rPr lang="en-IN" altLang="en-US" sz="3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Density-Reachable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376045"/>
            <a:ext cx="10515600" cy="4351338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A point X is density-reachable from point Y w.r.t epsilon, minPoints if there is a chain of points p1, p2, p3, …, pn and p1=X and pn=Y such that pi+1 is directly density-reachable from pi.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/>
          </a:p>
        </p:txBody>
      </p:sp>
      <p:pic>
        <p:nvPicPr>
          <p:cNvPr id="5" name="Content Placeholder 4" descr="2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4145280" y="2679065"/>
            <a:ext cx="3322320" cy="2598420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83447A7-38F9-6DB1-EF4C-87F94B31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36" y="6262777"/>
            <a:ext cx="3003430" cy="422695"/>
          </a:xfrm>
        </p:spPr>
        <p:txBody>
          <a:bodyPr/>
          <a:lstStyle/>
          <a:p>
            <a:fld id="{2DEBF6B5-A8B6-5742-91AE-8DC29EBB8E42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83E2C8-A632-4060-CB72-567BA71F280E}"/>
              </a:ext>
            </a:extLst>
          </p:cNvPr>
          <p:cNvSpPr txBox="1"/>
          <p:nvPr/>
        </p:nvSpPr>
        <p:spPr>
          <a:xfrm>
            <a:off x="477856" y="6075888"/>
            <a:ext cx="80667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[Source: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https://www.analyticsvidhya.com/blog/2020/09/how-dbscan-clustering-works/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9620" y="151765"/>
            <a:ext cx="10515600" cy="1325563"/>
          </a:xfrm>
        </p:spPr>
        <p:txBody>
          <a:bodyPr/>
          <a:lstStyle/>
          <a:p>
            <a:r>
              <a:rPr lang="en-IN" altLang="en-US" sz="3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Density-Connectivity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620" y="1315085"/>
            <a:ext cx="10515600" cy="4351338"/>
          </a:xfrm>
        </p:spPr>
        <p:txBody>
          <a:bodyPr/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 point X is density-connected from point Y w.r.t epsilon and minPoints if there exists a point O such that both X and Y are density-reachable from O w.r.t to epsilon and minPoints.</a:t>
            </a:r>
          </a:p>
        </p:txBody>
      </p:sp>
      <p:pic>
        <p:nvPicPr>
          <p:cNvPr id="2" name="Content Placeholder 1" descr="3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4000500" y="2614295"/>
            <a:ext cx="3322320" cy="260604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0AD88-1EB6-7302-8DAE-82395597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36" y="6262777"/>
            <a:ext cx="3003430" cy="422695"/>
          </a:xfrm>
        </p:spPr>
        <p:txBody>
          <a:bodyPr/>
          <a:lstStyle/>
          <a:p>
            <a:fld id="{2DEBF6B5-A8B6-5742-91AE-8DC29EBB8E42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B05841-0A63-0955-94CB-9B8C9CD59F3C}"/>
              </a:ext>
            </a:extLst>
          </p:cNvPr>
          <p:cNvSpPr txBox="1"/>
          <p:nvPr/>
        </p:nvSpPr>
        <p:spPr>
          <a:xfrm>
            <a:off x="447376" y="6075445"/>
            <a:ext cx="78635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[Source: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https://www.analyticsvidhya.com/blog/2020/09/how-dbscan-clustering-works/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64465"/>
            <a:ext cx="10515600" cy="1325563"/>
          </a:xfrm>
        </p:spPr>
        <p:txBody>
          <a:bodyPr>
            <a:noAutofit/>
          </a:bodyPr>
          <a:lstStyle/>
          <a:p>
            <a:pPr algn="l"/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Parameter Selection in DBSCAN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880" y="1490345"/>
            <a:ext cx="10515600" cy="4351338"/>
          </a:xfrm>
        </p:spPr>
        <p:txBody>
          <a:bodyPr/>
          <a:lstStyle/>
          <a:p>
            <a:r>
              <a:rPr lang="en-US" sz="2800" dirty="0">
                <a:latin typeface="Times New Roman" panose="02020603050405020304" charset="0"/>
                <a:ea typeface="Yu Gothic UI Semibold" panose="020B0700000000000000" charset="-128"/>
                <a:cs typeface="Times New Roman" panose="02020603050405020304" charset="0"/>
              </a:rPr>
              <a:t>DBSCAN is very sensitive to the values of epsilon and </a:t>
            </a:r>
            <a:r>
              <a:rPr lang="en-US" sz="2800" dirty="0" err="1">
                <a:latin typeface="Times New Roman" panose="02020603050405020304" charset="0"/>
                <a:ea typeface="Yu Gothic UI Semibold" panose="020B0700000000000000" charset="-128"/>
                <a:cs typeface="Times New Roman" panose="02020603050405020304" charset="0"/>
              </a:rPr>
              <a:t>minPoints</a:t>
            </a:r>
            <a:r>
              <a:rPr lang="en-US" sz="2800" dirty="0">
                <a:latin typeface="Times New Roman" panose="02020603050405020304" charset="0"/>
                <a:ea typeface="Yu Gothic UI Semibold" panose="020B0700000000000000" charset="-128"/>
                <a:cs typeface="Times New Roman" panose="02020603050405020304" charset="0"/>
              </a:rPr>
              <a:t>. </a:t>
            </a:r>
          </a:p>
          <a:p>
            <a:r>
              <a:rPr lang="en-US" sz="2800" dirty="0">
                <a:latin typeface="Times New Roman" panose="02020603050405020304" charset="0"/>
                <a:ea typeface="Yu Gothic UI Semibold" panose="020B0700000000000000" charset="-128"/>
                <a:cs typeface="Times New Roman" panose="02020603050405020304" charset="0"/>
              </a:rPr>
              <a:t>The value of </a:t>
            </a:r>
            <a:r>
              <a:rPr lang="en-US" sz="2800" dirty="0" err="1">
                <a:latin typeface="Times New Roman" panose="02020603050405020304" charset="0"/>
                <a:ea typeface="Yu Gothic UI Semibold" panose="020B0700000000000000" charset="-128"/>
                <a:cs typeface="Times New Roman" panose="02020603050405020304" charset="0"/>
              </a:rPr>
              <a:t>minPoints</a:t>
            </a:r>
            <a:r>
              <a:rPr lang="en-US" sz="2800" dirty="0">
                <a:latin typeface="Times New Roman" panose="02020603050405020304" charset="0"/>
                <a:ea typeface="Yu Gothic UI Semibold" panose="020B0700000000000000" charset="-128"/>
                <a:cs typeface="Times New Roman" panose="02020603050405020304" charset="0"/>
              </a:rPr>
              <a:t> should be at least one greater than the number of dimensions of the dataset, i.e., </a:t>
            </a:r>
          </a:p>
          <a:p>
            <a:pPr marL="2285943" lvl="5" indent="0">
              <a:buNone/>
            </a:pPr>
            <a:endParaRPr lang="en-US" sz="1100" dirty="0">
              <a:latin typeface="Times New Roman" panose="02020603050405020304" charset="0"/>
              <a:ea typeface="Yu Gothic UI Semibold" panose="020B0700000000000000" charset="-128"/>
              <a:cs typeface="Times New Roman" panose="02020603050405020304" charset="0"/>
            </a:endParaRPr>
          </a:p>
          <a:p>
            <a:pPr marL="2285943" lvl="5" indent="0">
              <a:buNone/>
            </a:pPr>
            <a:r>
              <a:rPr lang="en-US" sz="2800" dirty="0" err="1">
                <a:latin typeface="Times New Roman" panose="02020603050405020304" charset="0"/>
                <a:ea typeface="Yu Gothic UI Semibold" panose="020B0700000000000000" charset="-128"/>
                <a:cs typeface="Times New Roman" panose="02020603050405020304" charset="0"/>
              </a:rPr>
              <a:t>minPoints</a:t>
            </a:r>
            <a:r>
              <a:rPr lang="en-US" sz="2800" dirty="0">
                <a:latin typeface="Times New Roman" panose="02020603050405020304" charset="0"/>
                <a:ea typeface="Yu Gothic UI Semibold" panose="020B0700000000000000" charset="-128"/>
                <a:cs typeface="Times New Roman" panose="02020603050405020304" charset="0"/>
              </a:rPr>
              <a:t> &gt;= Dimensions + 1.</a:t>
            </a:r>
          </a:p>
          <a:p>
            <a:pPr lvl="5">
              <a:buFont typeface="Wingdings" panose="05000000000000000000" charset="0"/>
              <a:buChar char="Ø"/>
            </a:pPr>
            <a:endParaRPr lang="en-US" sz="1400" dirty="0">
              <a:latin typeface="Times New Roman" panose="02020603050405020304" charset="0"/>
              <a:ea typeface="Yu Gothic UI Semibold" panose="020B0700000000000000" charset="-128"/>
              <a:cs typeface="Times New Roman" panose="02020603050405020304" charset="0"/>
            </a:endParaRPr>
          </a:p>
          <a:p>
            <a:pPr lvl="0"/>
            <a:r>
              <a:rPr lang="en-US" sz="2800" dirty="0">
                <a:latin typeface="Times New Roman" panose="02020603050405020304" charset="0"/>
                <a:ea typeface="Yu Gothic UI Semibold" panose="020B0700000000000000" charset="-128"/>
                <a:cs typeface="Times New Roman" panose="02020603050405020304" charset="0"/>
              </a:rPr>
              <a:t>The value of epsilon can be decided from the K-distance graph. The point of maximum curvature (elbow) in this graph tells us about the value of epsilon.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519FC-601F-FFC4-5692-2E35B6BE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36" y="6262777"/>
            <a:ext cx="3003430" cy="422695"/>
          </a:xfrm>
        </p:spPr>
        <p:txBody>
          <a:bodyPr/>
          <a:lstStyle/>
          <a:p>
            <a:fld id="{2DEBF6B5-A8B6-5742-91AE-8DC29EBB8E42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" y="365125"/>
            <a:ext cx="10515600" cy="1325563"/>
          </a:xfrm>
        </p:spPr>
        <p:txBody>
          <a:bodyPr/>
          <a:lstStyle/>
          <a:p>
            <a:r>
              <a:rPr lang="en-IN" altLang="en-US" sz="3600" dirty="0">
                <a:latin typeface="Times New Roman" panose="02020603050405020304" charset="0"/>
                <a:cs typeface="Times New Roman" panose="02020603050405020304" charset="0"/>
              </a:rPr>
              <a:t>Clustering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20" y="2000250"/>
            <a:ext cx="10515600" cy="3902710"/>
          </a:xfrm>
        </p:spPr>
        <p:txBody>
          <a:bodyPr/>
          <a:lstStyle/>
          <a:p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There are three ty</a:t>
            </a:r>
            <a:r>
              <a:rPr lang="en-US" dirty="0">
                <a:latin typeface="Times New Roman" panose="02020603050405020304" charset="0"/>
                <a:ea typeface="Yu Gothic UI Semibold" panose="020B0700000000000000" charset="-128"/>
                <a:cs typeface="Times New Roman" panose="02020603050405020304" charset="0"/>
                <a:sym typeface="+mn-ea"/>
              </a:rPr>
              <a:t>p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es of clustering methods such as</a:t>
            </a:r>
          </a:p>
          <a:p>
            <a:pPr lvl="8">
              <a:buFont typeface="Wingdings" panose="05000000000000000000" charset="0"/>
              <a:buChar char="Ø"/>
            </a:pPr>
            <a:endParaRPr lang="en-IN" altLang="en-US" sz="105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657509" lvl="8" indent="0">
              <a:buNone/>
            </a:pP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K Means Clustering</a:t>
            </a:r>
          </a:p>
          <a:p>
            <a:pPr marL="3657509" lvl="8" indent="0">
              <a:buNone/>
            </a:pP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Hierarchical Clustering</a:t>
            </a:r>
          </a:p>
          <a:p>
            <a:pPr marL="3657509" lvl="8" indent="0">
              <a:buNone/>
            </a:pPr>
            <a:r>
              <a:rPr lang="en-IN" altLang="en-US" sz="2800" dirty="0">
                <a:latin typeface="Times New Roman" panose="02020603050405020304" charset="0"/>
                <a:cs typeface="Times New Roman" panose="02020603050405020304" charset="0"/>
              </a:rPr>
              <a:t>DBSCAN Clustering </a:t>
            </a:r>
          </a:p>
          <a:p>
            <a:pPr lvl="8">
              <a:buFont typeface="Wingdings" panose="05000000000000000000" charset="0"/>
              <a:buChar char="Ø"/>
            </a:pPr>
            <a:endParaRPr lang="en-IN" alt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endParaRPr lang="en-IN" alt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EADD-2E69-293C-CED2-57D20B9D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36" y="6262777"/>
            <a:ext cx="3003430" cy="422695"/>
          </a:xfrm>
        </p:spPr>
        <p:txBody>
          <a:bodyPr/>
          <a:lstStyle/>
          <a:p>
            <a:fld id="{2DEBF6B5-A8B6-5742-91AE-8DC29EBB8E42}" type="slidenum">
              <a:rPr lang="en-US" smtClean="0"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605"/>
            <a:ext cx="10515600" cy="990600"/>
          </a:xfrm>
        </p:spPr>
        <p:txBody>
          <a:bodyPr/>
          <a:lstStyle/>
          <a:p>
            <a:r>
              <a:rPr lang="en-IN" altLang="en-US" sz="3600">
                <a:latin typeface="Times New Roman" panose="02020603050405020304" charset="0"/>
                <a:cs typeface="Times New Roman" panose="02020603050405020304" charset="0"/>
              </a:rPr>
              <a:t>K Means Clustering Method</a:t>
            </a:r>
          </a:p>
        </p:txBody>
      </p:sp>
      <p:pic>
        <p:nvPicPr>
          <p:cNvPr id="4" name="Content Placeholder 3" descr="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96396" y="2708124"/>
            <a:ext cx="4509063" cy="3235763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16280" y="1132205"/>
            <a:ext cx="9989820" cy="4686935"/>
          </a:xfrm>
        </p:spPr>
        <p:txBody>
          <a:bodyPr/>
          <a:lstStyle/>
          <a:p>
            <a:pPr lvl="0"/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K-means is a partitioning method that divides a dataset into K clusters.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0"/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It minimizes the variance within each cluster, forming clusters around centroids.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04A5D5DD-7875-E012-0F25-F5A05E0A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36" y="6262777"/>
            <a:ext cx="3003430" cy="422695"/>
          </a:xfrm>
        </p:spPr>
        <p:txBody>
          <a:bodyPr/>
          <a:lstStyle/>
          <a:p>
            <a:fld id="{2DEBF6B5-A8B6-5742-91AE-8DC29EBB8E42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AF563-0C27-36A3-70DC-96417E1C4296}"/>
              </a:ext>
            </a:extLst>
          </p:cNvPr>
          <p:cNvSpPr txBox="1"/>
          <p:nvPr/>
        </p:nvSpPr>
        <p:spPr>
          <a:xfrm>
            <a:off x="7394276" y="5124004"/>
            <a:ext cx="479772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[Source: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https://www.analyticsvidhya.com/blog/2020/09/how-dbscan-clustering-works/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1325563"/>
          </a:xfrm>
        </p:spPr>
        <p:txBody>
          <a:bodyPr/>
          <a:lstStyle/>
          <a:p>
            <a:r>
              <a:rPr lang="en-IN" altLang="en-US" sz="3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Hierarchical Clustering Method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337945"/>
            <a:ext cx="10515600" cy="4351655"/>
          </a:xfrm>
        </p:spPr>
        <p:txBody>
          <a:bodyPr/>
          <a:lstStyle/>
          <a:p>
            <a:pPr lvl="0"/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Hierarchical clustering creates a tree of clusters (dendrogram), representing the relationships between data points.</a:t>
            </a:r>
          </a:p>
          <a:p>
            <a:endParaRPr lang="en-I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6" name="Content Placeholder 5" descr="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61410" y="2153285"/>
            <a:ext cx="4007473" cy="3913253"/>
          </a:xfrm>
          <a:prstGeom prst="rect">
            <a:avLst/>
          </a:prstGeom>
        </p:spPr>
      </p:pic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B3E2412C-3806-20BA-AB7F-90A9CD14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36" y="6262777"/>
            <a:ext cx="3003430" cy="422695"/>
          </a:xfrm>
        </p:spPr>
        <p:txBody>
          <a:bodyPr/>
          <a:lstStyle/>
          <a:p>
            <a:fld id="{2DEBF6B5-A8B6-5742-91AE-8DC29EBB8E42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F9A1D3-716A-8531-2CEB-28ADB7C13B85}"/>
              </a:ext>
            </a:extLst>
          </p:cNvPr>
          <p:cNvSpPr txBox="1"/>
          <p:nvPr/>
        </p:nvSpPr>
        <p:spPr>
          <a:xfrm>
            <a:off x="440666" y="6046218"/>
            <a:ext cx="749429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[Source: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https://www.analyticsvidhya.com/blog/2020/09/how-dbscan-clustering-works/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" y="205105"/>
            <a:ext cx="10515600" cy="1325563"/>
          </a:xfrm>
        </p:spPr>
        <p:txBody>
          <a:bodyPr/>
          <a:lstStyle/>
          <a:p>
            <a:r>
              <a:rPr lang="en-IN" altLang="en-US" sz="3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DBSCAN Clustering Method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19100" y="1406525"/>
            <a:ext cx="10438130" cy="4351655"/>
          </a:xfrm>
        </p:spPr>
        <p:txBody>
          <a:bodyPr/>
          <a:lstStyle/>
          <a:p>
            <a:pPr lvl="0"/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DBSCAN identifies clusters based on the density of data points.</a:t>
            </a:r>
          </a:p>
          <a:p>
            <a:pPr lvl="0"/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Effective in discovering clusters of arbitrary shapes.</a:t>
            </a:r>
          </a:p>
          <a:p>
            <a:pPr lvl="0"/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Robust to noise and outliers.</a:t>
            </a:r>
          </a:p>
          <a:p>
            <a:endParaRPr lang="en-IN" alt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7" name="Content Placeholder 6" descr="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61015" y="2448542"/>
            <a:ext cx="5582920" cy="3590290"/>
          </a:xfrm>
          <a:prstGeom prst="rect">
            <a:avLst/>
          </a:prstGeom>
        </p:spPr>
      </p:pic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44596D89-C3FD-0906-6D27-9E68B19F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36" y="6262777"/>
            <a:ext cx="3003430" cy="422695"/>
          </a:xfrm>
        </p:spPr>
        <p:txBody>
          <a:bodyPr/>
          <a:lstStyle/>
          <a:p>
            <a:fld id="{2DEBF6B5-A8B6-5742-91AE-8DC29EBB8E42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9E132-C056-BA41-DE96-3E00FB6948E6}"/>
              </a:ext>
            </a:extLst>
          </p:cNvPr>
          <p:cNvSpPr txBox="1"/>
          <p:nvPr/>
        </p:nvSpPr>
        <p:spPr>
          <a:xfrm>
            <a:off x="578892" y="6085605"/>
            <a:ext cx="77116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[Source: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https://www.analyticsvidhya.com/blog/2020/09/how-dbscan-clustering-works/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F0C44-CE67-47D3-8BA0-3A4AD89F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66157-67C5-42CD-A70D-44F7DD00A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clustering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Terms in the abbreviation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DBSCAN – Introduction and history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need DBSCAN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explanation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and use cases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D3592-C28E-4A58-A12B-34B2F24C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2207" y="6275808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53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D7878-638A-DAFC-4E51-39056C19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35" y="-9363"/>
            <a:ext cx="10515600" cy="10464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unlabeled data</a:t>
            </a:r>
            <a:endParaRPr lang="en-C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CFEE33-81D9-B3EE-18B0-D3DD8A8D6FCE}"/>
              </a:ext>
            </a:extLst>
          </p:cNvPr>
          <p:cNvGraphicFramePr>
            <a:graphicFrameLocks noGrp="1"/>
          </p:cNvGraphicFramePr>
          <p:nvPr/>
        </p:nvGraphicFramePr>
        <p:xfrm>
          <a:off x="940366" y="1268361"/>
          <a:ext cx="3182788" cy="3795494"/>
        </p:xfrm>
        <a:graphic>
          <a:graphicData uri="http://schemas.openxmlformats.org/drawingml/2006/table">
            <a:tbl>
              <a:tblPr/>
              <a:tblGrid>
                <a:gridCol w="1168820">
                  <a:extLst>
                    <a:ext uri="{9D8B030D-6E8A-4147-A177-3AD203B41FA5}">
                      <a16:colId xmlns:a16="http://schemas.microsoft.com/office/drawing/2014/main" val="1167971297"/>
                    </a:ext>
                  </a:extLst>
                </a:gridCol>
                <a:gridCol w="1006984">
                  <a:extLst>
                    <a:ext uri="{9D8B030D-6E8A-4147-A177-3AD203B41FA5}">
                      <a16:colId xmlns:a16="http://schemas.microsoft.com/office/drawing/2014/main" val="1333299708"/>
                    </a:ext>
                  </a:extLst>
                </a:gridCol>
                <a:gridCol w="1006984">
                  <a:extLst>
                    <a:ext uri="{9D8B030D-6E8A-4147-A177-3AD203B41FA5}">
                      <a16:colId xmlns:a16="http://schemas.microsoft.com/office/drawing/2014/main" val="4238720253"/>
                    </a:ext>
                  </a:extLst>
                </a:gridCol>
              </a:tblGrid>
              <a:tr h="28736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356561"/>
                  </a:ext>
                </a:extLst>
              </a:tr>
              <a:tr h="29234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847546"/>
                  </a:ext>
                </a:extLst>
              </a:tr>
              <a:tr h="29234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294354"/>
                  </a:ext>
                </a:extLst>
              </a:tr>
              <a:tr h="29234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65430"/>
                  </a:ext>
                </a:extLst>
              </a:tr>
              <a:tr h="29234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490710"/>
                  </a:ext>
                </a:extLst>
              </a:tr>
              <a:tr h="29234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887938"/>
                  </a:ext>
                </a:extLst>
              </a:tr>
              <a:tr h="29234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028167"/>
                  </a:ext>
                </a:extLst>
              </a:tr>
              <a:tr h="29234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62026"/>
                  </a:ext>
                </a:extLst>
              </a:tr>
              <a:tr h="29234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368067"/>
                  </a:ext>
                </a:extLst>
              </a:tr>
              <a:tr h="29234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0991"/>
                  </a:ext>
                </a:extLst>
              </a:tr>
              <a:tr h="29234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227139"/>
                  </a:ext>
                </a:extLst>
              </a:tr>
              <a:tr h="29234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030415"/>
                  </a:ext>
                </a:extLst>
              </a:tr>
              <a:tr h="29234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453009"/>
                  </a:ext>
                </a:extLst>
              </a:tr>
            </a:tbl>
          </a:graphicData>
        </a:graphic>
      </p:graphicFrame>
      <p:pic>
        <p:nvPicPr>
          <p:cNvPr id="7" name="Graphic 6">
            <a:extLst>
              <a:ext uri="{FF2B5EF4-FFF2-40B4-BE49-F238E27FC236}">
                <a16:creationId xmlns:a16="http://schemas.microsoft.com/office/drawing/2014/main" id="{F9D41066-D5E8-6406-00D2-45F835D81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1306" y="1191868"/>
            <a:ext cx="6981825" cy="388285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00AD68A-5510-614A-6F88-947ADC1FDA7C}"/>
              </a:ext>
            </a:extLst>
          </p:cNvPr>
          <p:cNvSpPr/>
          <p:nvPr/>
        </p:nvSpPr>
        <p:spPr>
          <a:xfrm>
            <a:off x="6057460" y="1806353"/>
            <a:ext cx="2708695" cy="23118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8E5B4AD-5B79-8EEB-1521-1DE9BCD2B569}"/>
              </a:ext>
            </a:extLst>
          </p:cNvPr>
          <p:cNvSpPr/>
          <p:nvPr/>
        </p:nvSpPr>
        <p:spPr>
          <a:xfrm>
            <a:off x="8906774" y="2750574"/>
            <a:ext cx="2150852" cy="18417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B7B77B-C104-1133-67DE-CA5F61F450B7}"/>
              </a:ext>
            </a:extLst>
          </p:cNvPr>
          <p:cNvSpPr txBox="1"/>
          <p:nvPr/>
        </p:nvSpPr>
        <p:spPr>
          <a:xfrm>
            <a:off x="940366" y="5404973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Select random data, shown above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90AA03-022D-1067-3371-469A0D08297F}"/>
              </a:ext>
            </a:extLst>
          </p:cNvPr>
          <p:cNvSpPr txBox="1"/>
          <p:nvPr/>
        </p:nvSpPr>
        <p:spPr>
          <a:xfrm>
            <a:off x="4627237" y="5392372"/>
            <a:ext cx="3232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Plotting in 2-d Cartesian plan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F60736-7E18-3746-890D-ABBCFA5C42B0}"/>
              </a:ext>
            </a:extLst>
          </p:cNvPr>
          <p:cNvSpPr txBox="1"/>
          <p:nvPr/>
        </p:nvSpPr>
        <p:spPr>
          <a:xfrm>
            <a:off x="7959909" y="5392372"/>
            <a:ext cx="4077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CA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visualising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possible no. of clusters,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A3CA6C-B9F7-5B2B-7862-28FC07542E1F}"/>
              </a:ext>
            </a:extLst>
          </p:cNvPr>
          <p:cNvSpPr txBox="1"/>
          <p:nvPr/>
        </p:nvSpPr>
        <p:spPr>
          <a:xfrm>
            <a:off x="365760" y="6051401"/>
            <a:ext cx="7904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[Source: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https://www.youtube.com/watch?v=-p354tQsKrs&amp;ab_channel=MaheshHuddar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A6A3FFE7-539B-C6E2-84E1-995F0915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927" y="6275808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8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F6A1-BE80-5FB5-436B-8002E14F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67" y="-131603"/>
            <a:ext cx="10515600" cy="111172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the random data</a:t>
            </a:r>
            <a:endParaRPr lang="en-C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033C91-15A6-3247-6621-D0C20C3ABBF5}"/>
              </a:ext>
            </a:extLst>
          </p:cNvPr>
          <p:cNvGraphicFramePr>
            <a:graphicFrameLocks noGrp="1"/>
          </p:cNvGraphicFramePr>
          <p:nvPr/>
        </p:nvGraphicFramePr>
        <p:xfrm>
          <a:off x="252930" y="1362742"/>
          <a:ext cx="1011807" cy="2907828"/>
        </p:xfrm>
        <a:graphic>
          <a:graphicData uri="http://schemas.openxmlformats.org/drawingml/2006/table">
            <a:tbl>
              <a:tblPr/>
              <a:tblGrid>
                <a:gridCol w="1011807">
                  <a:extLst>
                    <a:ext uri="{9D8B030D-6E8A-4147-A177-3AD203B41FA5}">
                      <a16:colId xmlns:a16="http://schemas.microsoft.com/office/drawing/2014/main" val="3132375415"/>
                    </a:ext>
                  </a:extLst>
                </a:gridCol>
              </a:tblGrid>
              <a:tr h="24231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 : (3,7)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913977"/>
                  </a:ext>
                </a:extLst>
              </a:tr>
              <a:tr h="24231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 : (4,6)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958787"/>
                  </a:ext>
                </a:extLst>
              </a:tr>
              <a:tr h="24231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 : (5,5)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305221"/>
                  </a:ext>
                </a:extLst>
              </a:tr>
              <a:tr h="24231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P4 : (6,4)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592110"/>
                  </a:ext>
                </a:extLst>
              </a:tr>
              <a:tr h="24231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P5 : (7,3)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303763"/>
                  </a:ext>
                </a:extLst>
              </a:tr>
              <a:tr h="24231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P6 : (6,2)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781581"/>
                  </a:ext>
                </a:extLst>
              </a:tr>
              <a:tr h="24231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P7 : (7,2)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432210"/>
                  </a:ext>
                </a:extLst>
              </a:tr>
              <a:tr h="24231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P8 : (8,4)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406011"/>
                  </a:ext>
                </a:extLst>
              </a:tr>
              <a:tr h="24231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P9 : (3,3)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977563"/>
                  </a:ext>
                </a:extLst>
              </a:tr>
              <a:tr h="24231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P10 : (2,6)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358436"/>
                  </a:ext>
                </a:extLst>
              </a:tr>
              <a:tr h="24231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P11 : (3,5)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831808"/>
                  </a:ext>
                </a:extLst>
              </a:tr>
              <a:tr h="24231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P12 : (2,4)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17507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61B10E1-4FEC-570E-9E06-3B4C24F9A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573280"/>
              </p:ext>
            </p:extLst>
          </p:nvPr>
        </p:nvGraphicFramePr>
        <p:xfrm>
          <a:off x="1498273" y="1362742"/>
          <a:ext cx="7944310" cy="2872740"/>
        </p:xfrm>
        <a:graphic>
          <a:graphicData uri="http://schemas.openxmlformats.org/drawingml/2006/table">
            <a:tbl>
              <a:tblPr/>
              <a:tblGrid>
                <a:gridCol w="678554">
                  <a:extLst>
                    <a:ext uri="{9D8B030D-6E8A-4147-A177-3AD203B41FA5}">
                      <a16:colId xmlns:a16="http://schemas.microsoft.com/office/drawing/2014/main" val="1866445766"/>
                    </a:ext>
                  </a:extLst>
                </a:gridCol>
                <a:gridCol w="584601">
                  <a:extLst>
                    <a:ext uri="{9D8B030D-6E8A-4147-A177-3AD203B41FA5}">
                      <a16:colId xmlns:a16="http://schemas.microsoft.com/office/drawing/2014/main" val="3317139561"/>
                    </a:ext>
                  </a:extLst>
                </a:gridCol>
                <a:gridCol w="584601">
                  <a:extLst>
                    <a:ext uri="{9D8B030D-6E8A-4147-A177-3AD203B41FA5}">
                      <a16:colId xmlns:a16="http://schemas.microsoft.com/office/drawing/2014/main" val="3491527719"/>
                    </a:ext>
                  </a:extLst>
                </a:gridCol>
                <a:gridCol w="584601">
                  <a:extLst>
                    <a:ext uri="{9D8B030D-6E8A-4147-A177-3AD203B41FA5}">
                      <a16:colId xmlns:a16="http://schemas.microsoft.com/office/drawing/2014/main" val="3651937544"/>
                    </a:ext>
                  </a:extLst>
                </a:gridCol>
                <a:gridCol w="584601">
                  <a:extLst>
                    <a:ext uri="{9D8B030D-6E8A-4147-A177-3AD203B41FA5}">
                      <a16:colId xmlns:a16="http://schemas.microsoft.com/office/drawing/2014/main" val="1269226710"/>
                    </a:ext>
                  </a:extLst>
                </a:gridCol>
                <a:gridCol w="584601">
                  <a:extLst>
                    <a:ext uri="{9D8B030D-6E8A-4147-A177-3AD203B41FA5}">
                      <a16:colId xmlns:a16="http://schemas.microsoft.com/office/drawing/2014/main" val="3260555784"/>
                    </a:ext>
                  </a:extLst>
                </a:gridCol>
                <a:gridCol w="584601">
                  <a:extLst>
                    <a:ext uri="{9D8B030D-6E8A-4147-A177-3AD203B41FA5}">
                      <a16:colId xmlns:a16="http://schemas.microsoft.com/office/drawing/2014/main" val="490506343"/>
                    </a:ext>
                  </a:extLst>
                </a:gridCol>
                <a:gridCol w="584601">
                  <a:extLst>
                    <a:ext uri="{9D8B030D-6E8A-4147-A177-3AD203B41FA5}">
                      <a16:colId xmlns:a16="http://schemas.microsoft.com/office/drawing/2014/main" val="965787456"/>
                    </a:ext>
                  </a:extLst>
                </a:gridCol>
                <a:gridCol w="584601">
                  <a:extLst>
                    <a:ext uri="{9D8B030D-6E8A-4147-A177-3AD203B41FA5}">
                      <a16:colId xmlns:a16="http://schemas.microsoft.com/office/drawing/2014/main" val="941155560"/>
                    </a:ext>
                  </a:extLst>
                </a:gridCol>
                <a:gridCol w="647237">
                  <a:extLst>
                    <a:ext uri="{9D8B030D-6E8A-4147-A177-3AD203B41FA5}">
                      <a16:colId xmlns:a16="http://schemas.microsoft.com/office/drawing/2014/main" val="2295110593"/>
                    </a:ext>
                  </a:extLst>
                </a:gridCol>
                <a:gridCol w="647237">
                  <a:extLst>
                    <a:ext uri="{9D8B030D-6E8A-4147-A177-3AD203B41FA5}">
                      <a16:colId xmlns:a16="http://schemas.microsoft.com/office/drawing/2014/main" val="1522330138"/>
                    </a:ext>
                  </a:extLst>
                </a:gridCol>
                <a:gridCol w="647237">
                  <a:extLst>
                    <a:ext uri="{9D8B030D-6E8A-4147-A177-3AD203B41FA5}">
                      <a16:colId xmlns:a16="http://schemas.microsoft.com/office/drawing/2014/main" val="1667614812"/>
                    </a:ext>
                  </a:extLst>
                </a:gridCol>
                <a:gridCol w="647237">
                  <a:extLst>
                    <a:ext uri="{9D8B030D-6E8A-4147-A177-3AD203B41FA5}">
                      <a16:colId xmlns:a16="http://schemas.microsoft.com/office/drawing/2014/main" val="11114641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898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6260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6227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4812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7995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6228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9955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2817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2018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8655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7694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1307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567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1C199B-5360-EC3B-FB38-6B8B77683383}"/>
                  </a:ext>
                </a:extLst>
              </p:cNvPr>
              <p:cNvSpPr txBox="1"/>
              <p:nvPr/>
            </p:nvSpPr>
            <p:spPr>
              <a:xfrm>
                <a:off x="3237196" y="719662"/>
                <a:ext cx="4673715" cy="704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Euclidean distance</a:t>
                </a:r>
                <a14:m>
                  <m:oMath xmlns:m="http://schemas.openxmlformats.org/officeDocument/2006/math">
                    <m:r>
                      <a:rPr lang="en-CA" sz="18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CA" sz="18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CA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CA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CA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CA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CA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CA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2)</m:t>
                                </m:r>
                              </m:e>
                              <m:sup>
                                <m:r>
                                  <a:rPr lang="en-CA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CA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CA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CA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CA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CA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  <m:sup>
                            <m:r>
                              <a:rPr lang="en-CA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CA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1C199B-5360-EC3B-FB38-6B8B77683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196" y="719662"/>
                <a:ext cx="4673715" cy="704745"/>
              </a:xfrm>
              <a:prstGeom prst="rect">
                <a:avLst/>
              </a:prstGeo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1BFEC11-01ED-13B4-FFA2-EF5420060BBD}"/>
              </a:ext>
            </a:extLst>
          </p:cNvPr>
          <p:cNvSpPr txBox="1"/>
          <p:nvPr/>
        </p:nvSpPr>
        <p:spPr>
          <a:xfrm>
            <a:off x="7231377" y="239592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_Pts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Epsilon (radius)=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1.9</a:t>
            </a:r>
            <a:endParaRPr lang="en-C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A667F-9489-57DE-253C-93A0004B5CC1}"/>
              </a:ext>
            </a:extLst>
          </p:cNvPr>
          <p:cNvSpPr txBox="1"/>
          <p:nvPr/>
        </p:nvSpPr>
        <p:spPr>
          <a:xfrm>
            <a:off x="102274" y="4476220"/>
            <a:ext cx="1193307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7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4.Finding distance between each individual data point to remaining all data points, using distance formula, plotting in distance matrix  </a:t>
            </a:r>
            <a:endParaRPr lang="en-CA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23027B-9D8B-85EB-1976-7959E46DC588}"/>
              </a:ext>
            </a:extLst>
          </p:cNvPr>
          <p:cNvSpPr txBox="1"/>
          <p:nvPr/>
        </p:nvSpPr>
        <p:spPr>
          <a:xfrm>
            <a:off x="102274" y="4841151"/>
            <a:ext cx="1175847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Taking each data point as  core point finding the number of remaining data points fall in the core region  of radius i.e., epsilon= 1.9 </a:t>
            </a:r>
            <a:endParaRPr lang="en-CA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76C5CF-E454-2707-2055-816EBC5CD846}"/>
              </a:ext>
            </a:extLst>
          </p:cNvPr>
          <p:cNvSpPr txBox="1"/>
          <p:nvPr/>
        </p:nvSpPr>
        <p:spPr>
          <a:xfrm>
            <a:off x="252930" y="5137080"/>
            <a:ext cx="8896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find the remaining points 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consider core point say (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using distance matrix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From  P5 check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horizontally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many points are under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eplison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(&gt;=1.9)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From P5 check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vertically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how many are falling under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eplison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(&gt;=1.9)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P6,P7,P8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C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B9CB36-F3C9-C1C2-2FAA-AAAEA7D962C3}"/>
              </a:ext>
            </a:extLst>
          </p:cNvPr>
          <p:cNvSpPr txBox="1"/>
          <p:nvPr/>
        </p:nvSpPr>
        <p:spPr>
          <a:xfrm>
            <a:off x="8482768" y="5246183"/>
            <a:ext cx="3220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P5 as core point, P4,P6,P7,P8 are in core region  </a:t>
            </a:r>
            <a:endParaRPr lang="en-CA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BDA10B-732C-82CC-B79D-9CF8AC7982F7}"/>
              </a:ext>
            </a:extLst>
          </p:cNvPr>
          <p:cNvSpPr txBox="1"/>
          <p:nvPr/>
        </p:nvSpPr>
        <p:spPr>
          <a:xfrm>
            <a:off x="4683424" y="4191086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Matrix</a:t>
            </a:r>
            <a:endParaRPr lang="en-C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990227-6992-5BE3-48B6-3A03ED1C9AEC}"/>
              </a:ext>
            </a:extLst>
          </p:cNvPr>
          <p:cNvSpPr txBox="1"/>
          <p:nvPr/>
        </p:nvSpPr>
        <p:spPr>
          <a:xfrm>
            <a:off x="365760" y="6051401"/>
            <a:ext cx="7904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[Source: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https://www.youtube.com/watch?v=-p354tQsKrs&amp;ab_channel=MaheshHuddar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EDCF1C69-F986-60D9-621A-4BB908C5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7" y="6275808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B5B11B-ABBC-A887-E972-C56AAF108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009298"/>
              </p:ext>
            </p:extLst>
          </p:nvPr>
        </p:nvGraphicFramePr>
        <p:xfrm>
          <a:off x="9457131" y="1565286"/>
          <a:ext cx="2539640" cy="2670196"/>
        </p:xfrm>
        <a:graphic>
          <a:graphicData uri="http://schemas.openxmlformats.org/drawingml/2006/table">
            <a:tbl>
              <a:tblPr/>
              <a:tblGrid>
                <a:gridCol w="1026364">
                  <a:extLst>
                    <a:ext uri="{9D8B030D-6E8A-4147-A177-3AD203B41FA5}">
                      <a16:colId xmlns:a16="http://schemas.microsoft.com/office/drawing/2014/main" val="4048760320"/>
                    </a:ext>
                  </a:extLst>
                </a:gridCol>
                <a:gridCol w="1513276">
                  <a:extLst>
                    <a:ext uri="{9D8B030D-6E8A-4147-A177-3AD203B41FA5}">
                      <a16:colId xmlns:a16="http://schemas.microsoft.com/office/drawing/2014/main" val="1867261800"/>
                    </a:ext>
                  </a:extLst>
                </a:gridCol>
              </a:tblGrid>
              <a:tr h="21464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P2, P10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003604"/>
                  </a:ext>
                </a:extLst>
              </a:tr>
              <a:tr h="22265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P1,P3,P11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785673"/>
                  </a:ext>
                </a:extLst>
              </a:tr>
              <a:tr h="22265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P2,P4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426128"/>
                  </a:ext>
                </a:extLst>
              </a:tr>
              <a:tr h="22265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P3,P5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995527"/>
                  </a:ext>
                </a:extLst>
              </a:tr>
              <a:tr h="22265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P4,P6,P7,P8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55983"/>
                  </a:ext>
                </a:extLst>
              </a:tr>
              <a:tr h="22265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P5,P7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572538"/>
                  </a:ext>
                </a:extLst>
              </a:tr>
              <a:tr h="22265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P5,P6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640493"/>
                  </a:ext>
                </a:extLst>
              </a:tr>
              <a:tr h="22265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817101"/>
                  </a:ext>
                </a:extLst>
              </a:tr>
              <a:tr h="22265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442117"/>
                  </a:ext>
                </a:extLst>
              </a:tr>
              <a:tr h="22265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P1,P11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899261"/>
                  </a:ext>
                </a:extLst>
              </a:tr>
              <a:tr h="22265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P2,P10,P12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470407"/>
                  </a:ext>
                </a:extLst>
              </a:tr>
              <a:tr h="22265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P9,P11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31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955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EE4D-AEE8-D966-0F34-D10FC7F1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10" y="-9842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the analysis</a:t>
            </a:r>
            <a:endParaRPr lang="en-C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222F81-E4E0-A931-588E-04401FB6F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756371"/>
              </p:ext>
            </p:extLst>
          </p:nvPr>
        </p:nvGraphicFramePr>
        <p:xfrm>
          <a:off x="5456024" y="903212"/>
          <a:ext cx="2828028" cy="3111095"/>
        </p:xfrm>
        <a:graphic>
          <a:graphicData uri="http://schemas.openxmlformats.org/drawingml/2006/table">
            <a:tbl>
              <a:tblPr/>
              <a:tblGrid>
                <a:gridCol w="942676">
                  <a:extLst>
                    <a:ext uri="{9D8B030D-6E8A-4147-A177-3AD203B41FA5}">
                      <a16:colId xmlns:a16="http://schemas.microsoft.com/office/drawing/2014/main" val="3638186261"/>
                    </a:ext>
                  </a:extLst>
                </a:gridCol>
                <a:gridCol w="942676">
                  <a:extLst>
                    <a:ext uri="{9D8B030D-6E8A-4147-A177-3AD203B41FA5}">
                      <a16:colId xmlns:a16="http://schemas.microsoft.com/office/drawing/2014/main" val="2167442208"/>
                    </a:ext>
                  </a:extLst>
                </a:gridCol>
                <a:gridCol w="942676">
                  <a:extLst>
                    <a:ext uri="{9D8B030D-6E8A-4147-A177-3AD203B41FA5}">
                      <a16:colId xmlns:a16="http://schemas.microsoft.com/office/drawing/2014/main" val="1316490414"/>
                    </a:ext>
                  </a:extLst>
                </a:gridCol>
              </a:tblGrid>
              <a:tr h="2393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232053"/>
                  </a:ext>
                </a:extLst>
              </a:tr>
              <a:tr h="2393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BORDER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152939"/>
                  </a:ext>
                </a:extLst>
              </a:tr>
              <a:tr h="2393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400" b="0" i="0" u="none" strike="noStrike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358279"/>
                  </a:ext>
                </a:extLst>
              </a:tr>
              <a:tr h="2393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BORDER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725909"/>
                  </a:ext>
                </a:extLst>
              </a:tr>
              <a:tr h="2393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BORDER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020251"/>
                  </a:ext>
                </a:extLst>
              </a:tr>
              <a:tr h="2393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400" b="0" i="0" u="none" strike="noStrike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055681"/>
                  </a:ext>
                </a:extLst>
              </a:tr>
              <a:tr h="2393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BORDER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887341"/>
                  </a:ext>
                </a:extLst>
              </a:tr>
              <a:tr h="2393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BORDER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941256"/>
                  </a:ext>
                </a:extLst>
              </a:tr>
              <a:tr h="2393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BORDER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11297"/>
                  </a:ext>
                </a:extLst>
              </a:tr>
              <a:tr h="2393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400" b="0" i="0" u="none" strike="noStrike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694860"/>
                  </a:ext>
                </a:extLst>
              </a:tr>
              <a:tr h="2393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BORDER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943199"/>
                  </a:ext>
                </a:extLst>
              </a:tr>
              <a:tr h="2393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400" b="0" i="0" u="none" strike="noStrike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903424"/>
                  </a:ext>
                </a:extLst>
              </a:tr>
              <a:tr h="2393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BORDER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297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70639A8-E4DD-1CE7-9D77-7B6353103B07}"/>
              </a:ext>
            </a:extLst>
          </p:cNvPr>
          <p:cNvGraphicFramePr>
            <a:graphicFrameLocks noGrp="1"/>
          </p:cNvGraphicFramePr>
          <p:nvPr/>
        </p:nvGraphicFramePr>
        <p:xfrm>
          <a:off x="1563124" y="1144798"/>
          <a:ext cx="2539640" cy="2869509"/>
        </p:xfrm>
        <a:graphic>
          <a:graphicData uri="http://schemas.openxmlformats.org/drawingml/2006/table">
            <a:tbl>
              <a:tblPr/>
              <a:tblGrid>
                <a:gridCol w="1364270">
                  <a:extLst>
                    <a:ext uri="{9D8B030D-6E8A-4147-A177-3AD203B41FA5}">
                      <a16:colId xmlns:a16="http://schemas.microsoft.com/office/drawing/2014/main" val="4048760320"/>
                    </a:ext>
                  </a:extLst>
                </a:gridCol>
                <a:gridCol w="1175370">
                  <a:extLst>
                    <a:ext uri="{9D8B030D-6E8A-4147-A177-3AD203B41FA5}">
                      <a16:colId xmlns:a16="http://schemas.microsoft.com/office/drawing/2014/main" val="1867261800"/>
                    </a:ext>
                  </a:extLst>
                </a:gridCol>
              </a:tblGrid>
              <a:tr h="23121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P2, P10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003604"/>
                  </a:ext>
                </a:extLst>
              </a:tr>
              <a:tr h="2398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P1,P3,P11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785673"/>
                  </a:ext>
                </a:extLst>
              </a:tr>
              <a:tr h="2398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P2,P4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426128"/>
                  </a:ext>
                </a:extLst>
              </a:tr>
              <a:tr h="2398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P3,P5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995527"/>
                  </a:ext>
                </a:extLst>
              </a:tr>
              <a:tr h="2398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P4,P6,P7,P8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55983"/>
                  </a:ext>
                </a:extLst>
              </a:tr>
              <a:tr h="2398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P5,P7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572538"/>
                  </a:ext>
                </a:extLst>
              </a:tr>
              <a:tr h="2398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P5,P6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640493"/>
                  </a:ext>
                </a:extLst>
              </a:tr>
              <a:tr h="2398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817101"/>
                  </a:ext>
                </a:extLst>
              </a:tr>
              <a:tr h="2398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442117"/>
                  </a:ext>
                </a:extLst>
              </a:tr>
              <a:tr h="2398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P1,P11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899261"/>
                  </a:ext>
                </a:extLst>
              </a:tr>
              <a:tr h="2398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P2,P10,P12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470407"/>
                  </a:ext>
                </a:extLst>
              </a:tr>
              <a:tr h="2398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P9,P11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311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CC1F86-7B0F-BC2A-2626-B389608A3F37}"/>
              </a:ext>
            </a:extLst>
          </p:cNvPr>
          <p:cNvSpPr txBox="1"/>
          <p:nvPr/>
        </p:nvSpPr>
        <p:spPr>
          <a:xfrm>
            <a:off x="7231377" y="239592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_Pts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Epsilon (radius)=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1.9</a:t>
            </a:r>
            <a:endParaRPr lang="en-C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62CAE-0620-40F9-2C06-FC77A5D3506F}"/>
              </a:ext>
            </a:extLst>
          </p:cNvPr>
          <p:cNvSpPr txBox="1"/>
          <p:nvPr/>
        </p:nvSpPr>
        <p:spPr>
          <a:xfrm>
            <a:off x="569743" y="4088315"/>
            <a:ext cx="989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The region with minimum 4 data points is consider as core region , since assumed minimum points to be 4 point,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P2, P5,P11 are forming core region ,the rest other considered as noise </a:t>
            </a:r>
            <a:endParaRPr lang="en-C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B324EA-0C63-ECE2-B012-2D3D4B7B99D9}"/>
              </a:ext>
            </a:extLst>
          </p:cNvPr>
          <p:cNvSpPr txBox="1"/>
          <p:nvPr/>
        </p:nvSpPr>
        <p:spPr>
          <a:xfrm>
            <a:off x="569743" y="4747098"/>
            <a:ext cx="11052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The noise can some time be border to core region , checking all the Nosie data points whether they are falling in any core region,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P1 is falling in P2 core region , hence P1 is border Point, which can be used to form cluster,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Similarly, P3, P4,P6,P7,P8,P10,P1 are border points </a:t>
            </a:r>
            <a:endParaRPr lang="en-C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830306-D545-1624-CAAE-9DF7D57D8EF8}"/>
              </a:ext>
            </a:extLst>
          </p:cNvPr>
          <p:cNvSpPr txBox="1"/>
          <p:nvPr/>
        </p:nvSpPr>
        <p:spPr>
          <a:xfrm>
            <a:off x="569743" y="5652103"/>
            <a:ext cx="8465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The noise points which are not falling in any core region, then it is consider as noise, P9 is noise. </a:t>
            </a:r>
            <a:endParaRPr lang="en-C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12BB6B-42C4-F2FC-8DE9-19EAAE010EBE}"/>
              </a:ext>
            </a:extLst>
          </p:cNvPr>
          <p:cNvSpPr txBox="1"/>
          <p:nvPr/>
        </p:nvSpPr>
        <p:spPr>
          <a:xfrm>
            <a:off x="365760" y="6051401"/>
            <a:ext cx="7904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[Source: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https://www.youtube.com/watch?v=-p354tQsKrs&amp;ab_channel=MaheshHuddar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AC16D5B-AB98-12DC-51B7-0211C45C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607" y="6275808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35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EE4D-AEE8-D966-0F34-D10FC7F1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41" y="-36033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the analysis</a:t>
            </a:r>
            <a:endParaRPr lang="en-C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0C9816-1BF5-D995-666F-D2DD5217A57E}"/>
              </a:ext>
            </a:extLst>
          </p:cNvPr>
          <p:cNvGraphicFramePr>
            <a:graphicFrameLocks noGrp="1"/>
          </p:cNvGraphicFramePr>
          <p:nvPr/>
        </p:nvGraphicFramePr>
        <p:xfrm>
          <a:off x="477864" y="1513228"/>
          <a:ext cx="3791369" cy="30175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3475">
                  <a:extLst>
                    <a:ext uri="{9D8B030D-6E8A-4147-A177-3AD203B41FA5}">
                      <a16:colId xmlns:a16="http://schemas.microsoft.com/office/drawing/2014/main" val="2993670100"/>
                    </a:ext>
                  </a:extLst>
                </a:gridCol>
                <a:gridCol w="1080944">
                  <a:extLst>
                    <a:ext uri="{9D8B030D-6E8A-4147-A177-3AD203B41FA5}">
                      <a16:colId xmlns:a16="http://schemas.microsoft.com/office/drawing/2014/main" val="1508629518"/>
                    </a:ext>
                  </a:extLst>
                </a:gridCol>
                <a:gridCol w="903475">
                  <a:extLst>
                    <a:ext uri="{9D8B030D-6E8A-4147-A177-3AD203B41FA5}">
                      <a16:colId xmlns:a16="http://schemas.microsoft.com/office/drawing/2014/main" val="931926751"/>
                    </a:ext>
                  </a:extLst>
                </a:gridCol>
                <a:gridCol w="903475">
                  <a:extLst>
                    <a:ext uri="{9D8B030D-6E8A-4147-A177-3AD203B41FA5}">
                      <a16:colId xmlns:a16="http://schemas.microsoft.com/office/drawing/2014/main" val="4201096301"/>
                    </a:ext>
                  </a:extLst>
                </a:gridCol>
              </a:tblGrid>
              <a:tr h="2321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Neighbours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4695715"/>
                  </a:ext>
                </a:extLst>
              </a:tr>
              <a:tr h="2321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P2, P10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Noise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Border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3673276"/>
                  </a:ext>
                </a:extLst>
              </a:tr>
              <a:tr h="2321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P1,P3,P11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Core</a:t>
                      </a:r>
                      <a:endParaRPr lang="en-CA" sz="12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0881330"/>
                  </a:ext>
                </a:extLst>
              </a:tr>
              <a:tr h="2321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P2,P4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Noise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Border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9846483"/>
                  </a:ext>
                </a:extLst>
              </a:tr>
              <a:tr h="2321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P4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P3,P5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Noise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Border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7681956"/>
                  </a:ext>
                </a:extLst>
              </a:tr>
              <a:tr h="2321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P5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P4,P6,P7,P8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Core</a:t>
                      </a:r>
                      <a:endParaRPr lang="en-CA" sz="12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133810"/>
                  </a:ext>
                </a:extLst>
              </a:tr>
              <a:tr h="2321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P6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P5,P7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Noise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Border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503637"/>
                  </a:ext>
                </a:extLst>
              </a:tr>
              <a:tr h="2321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P7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P5,P6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Noise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Border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8136910"/>
                  </a:ext>
                </a:extLst>
              </a:tr>
              <a:tr h="2321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P8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P5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Noise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Border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3409237"/>
                  </a:ext>
                </a:extLst>
              </a:tr>
              <a:tr h="2321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P9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P12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Noise</a:t>
                      </a:r>
                      <a:endParaRPr lang="en-CA" sz="1200" b="1" i="0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6935960"/>
                  </a:ext>
                </a:extLst>
              </a:tr>
              <a:tr h="2321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P1,P11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Noise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Border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61452554"/>
                  </a:ext>
                </a:extLst>
              </a:tr>
              <a:tr h="2321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P11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P2,P10,P12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Core</a:t>
                      </a:r>
                      <a:endParaRPr lang="en-CA" sz="12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1089334"/>
                  </a:ext>
                </a:extLst>
              </a:tr>
              <a:tr h="2321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P12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P9,P11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Noise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Border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2727378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97BC31D-D7DE-3314-24C1-A10BCF8C048E}"/>
              </a:ext>
            </a:extLst>
          </p:cNvPr>
          <p:cNvGraphicFramePr>
            <a:graphicFrameLocks/>
          </p:cNvGraphicFramePr>
          <p:nvPr/>
        </p:nvGraphicFramePr>
        <p:xfrm>
          <a:off x="5375730" y="2939845"/>
          <a:ext cx="5978070" cy="3106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8D04B58-9461-C7D6-BBFB-93507AEFC858}"/>
              </a:ext>
            </a:extLst>
          </p:cNvPr>
          <p:cNvSpPr/>
          <p:nvPr/>
        </p:nvSpPr>
        <p:spPr>
          <a:xfrm>
            <a:off x="9092559" y="4031225"/>
            <a:ext cx="1859875" cy="1323737"/>
          </a:xfrm>
          <a:custGeom>
            <a:avLst/>
            <a:gdLst>
              <a:gd name="connsiteX0" fmla="*/ 612564 w 2073377"/>
              <a:gd name="connsiteY0" fmla="*/ 95100 h 1509832"/>
              <a:gd name="connsiteX1" fmla="*/ 543553 w 2073377"/>
              <a:gd name="connsiteY1" fmla="*/ 120979 h 1509832"/>
              <a:gd name="connsiteX2" fmla="*/ 379651 w 2073377"/>
              <a:gd name="connsiteY2" fmla="*/ 233123 h 1509832"/>
              <a:gd name="connsiteX3" fmla="*/ 181244 w 2073377"/>
              <a:gd name="connsiteY3" fmla="*/ 509168 h 1509832"/>
              <a:gd name="connsiteX4" fmla="*/ 8715 w 2073377"/>
              <a:gd name="connsiteY4" fmla="*/ 871478 h 1509832"/>
              <a:gd name="connsiteX5" fmla="*/ 89 w 2073377"/>
              <a:gd name="connsiteY5" fmla="*/ 983621 h 1509832"/>
              <a:gd name="connsiteX6" fmla="*/ 17342 w 2073377"/>
              <a:gd name="connsiteY6" fmla="*/ 1216534 h 1509832"/>
              <a:gd name="connsiteX7" fmla="*/ 43221 w 2073377"/>
              <a:gd name="connsiteY7" fmla="*/ 1294172 h 1509832"/>
              <a:gd name="connsiteX8" fmla="*/ 77727 w 2073377"/>
              <a:gd name="connsiteY8" fmla="*/ 1354557 h 1509832"/>
              <a:gd name="connsiteX9" fmla="*/ 198496 w 2073377"/>
              <a:gd name="connsiteY9" fmla="*/ 1440821 h 1509832"/>
              <a:gd name="connsiteX10" fmla="*/ 405530 w 2073377"/>
              <a:gd name="connsiteY10" fmla="*/ 1492579 h 1509832"/>
              <a:gd name="connsiteX11" fmla="*/ 474542 w 2073377"/>
              <a:gd name="connsiteY11" fmla="*/ 1509832 h 1509832"/>
              <a:gd name="connsiteX12" fmla="*/ 1009379 w 2073377"/>
              <a:gd name="connsiteY12" fmla="*/ 1501206 h 1509832"/>
              <a:gd name="connsiteX13" fmla="*/ 1173281 w 2073377"/>
              <a:gd name="connsiteY13" fmla="*/ 1492579 h 1509832"/>
              <a:gd name="connsiteX14" fmla="*/ 1225040 w 2073377"/>
              <a:gd name="connsiteY14" fmla="*/ 1475327 h 1509832"/>
              <a:gd name="connsiteX15" fmla="*/ 1302678 w 2073377"/>
              <a:gd name="connsiteY15" fmla="*/ 1466700 h 1509832"/>
              <a:gd name="connsiteX16" fmla="*/ 1345810 w 2073377"/>
              <a:gd name="connsiteY16" fmla="*/ 1449447 h 1509832"/>
              <a:gd name="connsiteX17" fmla="*/ 1406194 w 2073377"/>
              <a:gd name="connsiteY17" fmla="*/ 1432195 h 1509832"/>
              <a:gd name="connsiteX18" fmla="*/ 1440700 w 2073377"/>
              <a:gd name="connsiteY18" fmla="*/ 1406315 h 1509832"/>
              <a:gd name="connsiteX19" fmla="*/ 1578723 w 2073377"/>
              <a:gd name="connsiteY19" fmla="*/ 1363183 h 1509832"/>
              <a:gd name="connsiteX20" fmla="*/ 1690866 w 2073377"/>
              <a:gd name="connsiteY20" fmla="*/ 1285545 h 1509832"/>
              <a:gd name="connsiteX21" fmla="*/ 1725372 w 2073377"/>
              <a:gd name="connsiteY21" fmla="*/ 1233787 h 1509832"/>
              <a:gd name="connsiteX22" fmla="*/ 1759878 w 2073377"/>
              <a:gd name="connsiteY22" fmla="*/ 1190655 h 1509832"/>
              <a:gd name="connsiteX23" fmla="*/ 1785757 w 2073377"/>
              <a:gd name="connsiteY23" fmla="*/ 1147523 h 1509832"/>
              <a:gd name="connsiteX24" fmla="*/ 1803010 w 2073377"/>
              <a:gd name="connsiteY24" fmla="*/ 1104391 h 1509832"/>
              <a:gd name="connsiteX25" fmla="*/ 1854768 w 2073377"/>
              <a:gd name="connsiteY25" fmla="*/ 1052632 h 1509832"/>
              <a:gd name="connsiteX26" fmla="*/ 1932406 w 2073377"/>
              <a:gd name="connsiteY26" fmla="*/ 905983 h 1509832"/>
              <a:gd name="connsiteX27" fmla="*/ 1958285 w 2073377"/>
              <a:gd name="connsiteY27" fmla="*/ 871478 h 1509832"/>
              <a:gd name="connsiteX28" fmla="*/ 1992791 w 2073377"/>
              <a:gd name="connsiteY28" fmla="*/ 785213 h 1509832"/>
              <a:gd name="connsiteX29" fmla="*/ 2018670 w 2073377"/>
              <a:gd name="connsiteY29" fmla="*/ 733455 h 1509832"/>
              <a:gd name="connsiteX30" fmla="*/ 2053176 w 2073377"/>
              <a:gd name="connsiteY30" fmla="*/ 655817 h 1509832"/>
              <a:gd name="connsiteX31" fmla="*/ 2053176 w 2073377"/>
              <a:gd name="connsiteY31" fmla="*/ 310761 h 1509832"/>
              <a:gd name="connsiteX32" fmla="*/ 2018670 w 2073377"/>
              <a:gd name="connsiteY32" fmla="*/ 276255 h 1509832"/>
              <a:gd name="connsiteX33" fmla="*/ 1949659 w 2073377"/>
              <a:gd name="connsiteY33" fmla="*/ 241749 h 1509832"/>
              <a:gd name="connsiteX34" fmla="*/ 1880647 w 2073377"/>
              <a:gd name="connsiteY34" fmla="*/ 207244 h 1509832"/>
              <a:gd name="connsiteX35" fmla="*/ 1846142 w 2073377"/>
              <a:gd name="connsiteY35" fmla="*/ 189991 h 1509832"/>
              <a:gd name="connsiteX36" fmla="*/ 1803010 w 2073377"/>
              <a:gd name="connsiteY36" fmla="*/ 172738 h 1509832"/>
              <a:gd name="connsiteX37" fmla="*/ 1733998 w 2073377"/>
              <a:gd name="connsiteY37" fmla="*/ 112353 h 1509832"/>
              <a:gd name="connsiteX38" fmla="*/ 1673613 w 2073377"/>
              <a:gd name="connsiteY38" fmla="*/ 95100 h 1509832"/>
              <a:gd name="connsiteX39" fmla="*/ 1552844 w 2073377"/>
              <a:gd name="connsiteY39" fmla="*/ 43342 h 1509832"/>
              <a:gd name="connsiteX40" fmla="*/ 1483832 w 2073377"/>
              <a:gd name="connsiteY40" fmla="*/ 34715 h 1509832"/>
              <a:gd name="connsiteX41" fmla="*/ 966247 w 2073377"/>
              <a:gd name="connsiteY41" fmla="*/ 17462 h 1509832"/>
              <a:gd name="connsiteX42" fmla="*/ 931742 w 2073377"/>
              <a:gd name="connsiteY42" fmla="*/ 210 h 1509832"/>
              <a:gd name="connsiteX43" fmla="*/ 707455 w 2073377"/>
              <a:gd name="connsiteY43" fmla="*/ 17462 h 1509832"/>
              <a:gd name="connsiteX44" fmla="*/ 647070 w 2073377"/>
              <a:gd name="connsiteY44" fmla="*/ 60595 h 1509832"/>
              <a:gd name="connsiteX45" fmla="*/ 629817 w 2073377"/>
              <a:gd name="connsiteY45" fmla="*/ 86474 h 1509832"/>
              <a:gd name="connsiteX46" fmla="*/ 612564 w 2073377"/>
              <a:gd name="connsiteY46" fmla="*/ 95100 h 150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073377" h="1509832">
                <a:moveTo>
                  <a:pt x="612564" y="95100"/>
                </a:moveTo>
                <a:cubicBezTo>
                  <a:pt x="598187" y="100851"/>
                  <a:pt x="564689" y="108454"/>
                  <a:pt x="543553" y="120979"/>
                </a:cubicBezTo>
                <a:cubicBezTo>
                  <a:pt x="486603" y="154727"/>
                  <a:pt x="429570" y="189645"/>
                  <a:pt x="379651" y="233123"/>
                </a:cubicBezTo>
                <a:cubicBezTo>
                  <a:pt x="298041" y="304203"/>
                  <a:pt x="233559" y="418186"/>
                  <a:pt x="181244" y="509168"/>
                </a:cubicBezTo>
                <a:cubicBezTo>
                  <a:pt x="64555" y="712105"/>
                  <a:pt x="90316" y="667476"/>
                  <a:pt x="8715" y="871478"/>
                </a:cubicBezTo>
                <a:cubicBezTo>
                  <a:pt x="5840" y="908859"/>
                  <a:pt x="-848" y="946141"/>
                  <a:pt x="89" y="983621"/>
                </a:cubicBezTo>
                <a:cubicBezTo>
                  <a:pt x="2035" y="1061447"/>
                  <a:pt x="6632" y="1139424"/>
                  <a:pt x="17342" y="1216534"/>
                </a:cubicBezTo>
                <a:cubicBezTo>
                  <a:pt x="21095" y="1243554"/>
                  <a:pt x="32287" y="1269180"/>
                  <a:pt x="43221" y="1294172"/>
                </a:cubicBezTo>
                <a:cubicBezTo>
                  <a:pt x="52513" y="1315411"/>
                  <a:pt x="63817" y="1336011"/>
                  <a:pt x="77727" y="1354557"/>
                </a:cubicBezTo>
                <a:cubicBezTo>
                  <a:pt x="108303" y="1395324"/>
                  <a:pt x="151847" y="1421737"/>
                  <a:pt x="198496" y="1440821"/>
                </a:cubicBezTo>
                <a:cubicBezTo>
                  <a:pt x="291871" y="1479020"/>
                  <a:pt x="312845" y="1473067"/>
                  <a:pt x="405530" y="1492579"/>
                </a:cubicBezTo>
                <a:cubicBezTo>
                  <a:pt x="428733" y="1497464"/>
                  <a:pt x="451538" y="1504081"/>
                  <a:pt x="474542" y="1509832"/>
                </a:cubicBezTo>
                <a:lnTo>
                  <a:pt x="1009379" y="1501206"/>
                </a:lnTo>
                <a:cubicBezTo>
                  <a:pt x="1064072" y="1499856"/>
                  <a:pt x="1118961" y="1499097"/>
                  <a:pt x="1173281" y="1492579"/>
                </a:cubicBezTo>
                <a:cubicBezTo>
                  <a:pt x="1191338" y="1490412"/>
                  <a:pt x="1207207" y="1478894"/>
                  <a:pt x="1225040" y="1475327"/>
                </a:cubicBezTo>
                <a:cubicBezTo>
                  <a:pt x="1250573" y="1470220"/>
                  <a:pt x="1276799" y="1469576"/>
                  <a:pt x="1302678" y="1466700"/>
                </a:cubicBezTo>
                <a:cubicBezTo>
                  <a:pt x="1317055" y="1460949"/>
                  <a:pt x="1331120" y="1454344"/>
                  <a:pt x="1345810" y="1449447"/>
                </a:cubicBezTo>
                <a:cubicBezTo>
                  <a:pt x="1365669" y="1442827"/>
                  <a:pt x="1387137" y="1440857"/>
                  <a:pt x="1406194" y="1432195"/>
                </a:cubicBezTo>
                <a:cubicBezTo>
                  <a:pt x="1419283" y="1426245"/>
                  <a:pt x="1427840" y="1412745"/>
                  <a:pt x="1440700" y="1406315"/>
                </a:cubicBezTo>
                <a:cubicBezTo>
                  <a:pt x="1486305" y="1383512"/>
                  <a:pt x="1529896" y="1375390"/>
                  <a:pt x="1578723" y="1363183"/>
                </a:cubicBezTo>
                <a:cubicBezTo>
                  <a:pt x="1616104" y="1337304"/>
                  <a:pt x="1665646" y="1323374"/>
                  <a:pt x="1690866" y="1285545"/>
                </a:cubicBezTo>
                <a:cubicBezTo>
                  <a:pt x="1702368" y="1268292"/>
                  <a:pt x="1713176" y="1250556"/>
                  <a:pt x="1725372" y="1233787"/>
                </a:cubicBezTo>
                <a:cubicBezTo>
                  <a:pt x="1736202" y="1218897"/>
                  <a:pt x="1749319" y="1205739"/>
                  <a:pt x="1759878" y="1190655"/>
                </a:cubicBezTo>
                <a:cubicBezTo>
                  <a:pt x="1769493" y="1176919"/>
                  <a:pt x="1778259" y="1162520"/>
                  <a:pt x="1785757" y="1147523"/>
                </a:cubicBezTo>
                <a:cubicBezTo>
                  <a:pt x="1792682" y="1133673"/>
                  <a:pt x="1793902" y="1116914"/>
                  <a:pt x="1803010" y="1104391"/>
                </a:cubicBezTo>
                <a:cubicBezTo>
                  <a:pt x="1817361" y="1084658"/>
                  <a:pt x="1840483" y="1072412"/>
                  <a:pt x="1854768" y="1052632"/>
                </a:cubicBezTo>
                <a:cubicBezTo>
                  <a:pt x="2008346" y="839984"/>
                  <a:pt x="1867217" y="1023323"/>
                  <a:pt x="1932406" y="905983"/>
                </a:cubicBezTo>
                <a:cubicBezTo>
                  <a:pt x="1939388" y="893415"/>
                  <a:pt x="1951855" y="884337"/>
                  <a:pt x="1958285" y="871478"/>
                </a:cubicBezTo>
                <a:cubicBezTo>
                  <a:pt x="1972135" y="843778"/>
                  <a:pt x="1978941" y="812913"/>
                  <a:pt x="1992791" y="785213"/>
                </a:cubicBezTo>
                <a:cubicBezTo>
                  <a:pt x="2001417" y="767960"/>
                  <a:pt x="2010688" y="751015"/>
                  <a:pt x="2018670" y="733455"/>
                </a:cubicBezTo>
                <a:cubicBezTo>
                  <a:pt x="2073742" y="612297"/>
                  <a:pt x="2001557" y="759055"/>
                  <a:pt x="2053176" y="655817"/>
                </a:cubicBezTo>
                <a:cubicBezTo>
                  <a:pt x="2078748" y="527954"/>
                  <a:pt x="2081442" y="531233"/>
                  <a:pt x="2053176" y="310761"/>
                </a:cubicBezTo>
                <a:cubicBezTo>
                  <a:pt x="2051108" y="294627"/>
                  <a:pt x="2032204" y="285278"/>
                  <a:pt x="2018670" y="276255"/>
                </a:cubicBezTo>
                <a:cubicBezTo>
                  <a:pt x="1997271" y="261989"/>
                  <a:pt x="1949659" y="241749"/>
                  <a:pt x="1949659" y="241749"/>
                </a:cubicBezTo>
                <a:cubicBezTo>
                  <a:pt x="1918621" y="195193"/>
                  <a:pt x="1949520" y="227906"/>
                  <a:pt x="1880647" y="207244"/>
                </a:cubicBezTo>
                <a:cubicBezTo>
                  <a:pt x="1868330" y="203549"/>
                  <a:pt x="1857893" y="195214"/>
                  <a:pt x="1846142" y="189991"/>
                </a:cubicBezTo>
                <a:cubicBezTo>
                  <a:pt x="1831992" y="183702"/>
                  <a:pt x="1817387" y="178489"/>
                  <a:pt x="1803010" y="172738"/>
                </a:cubicBezTo>
                <a:cubicBezTo>
                  <a:pt x="1787457" y="157185"/>
                  <a:pt x="1755779" y="122253"/>
                  <a:pt x="1733998" y="112353"/>
                </a:cubicBezTo>
                <a:cubicBezTo>
                  <a:pt x="1714941" y="103691"/>
                  <a:pt x="1693175" y="102552"/>
                  <a:pt x="1673613" y="95100"/>
                </a:cubicBezTo>
                <a:cubicBezTo>
                  <a:pt x="1632685" y="79508"/>
                  <a:pt x="1596303" y="48775"/>
                  <a:pt x="1552844" y="43342"/>
                </a:cubicBezTo>
                <a:cubicBezTo>
                  <a:pt x="1529840" y="40466"/>
                  <a:pt x="1506928" y="36723"/>
                  <a:pt x="1483832" y="34715"/>
                </a:cubicBezTo>
                <a:cubicBezTo>
                  <a:pt x="1306345" y="19281"/>
                  <a:pt x="1154980" y="21656"/>
                  <a:pt x="966247" y="17462"/>
                </a:cubicBezTo>
                <a:cubicBezTo>
                  <a:pt x="954745" y="11711"/>
                  <a:pt x="944585" y="852"/>
                  <a:pt x="931742" y="210"/>
                </a:cubicBezTo>
                <a:cubicBezTo>
                  <a:pt x="890025" y="-1876"/>
                  <a:pt x="761133" y="12094"/>
                  <a:pt x="707455" y="17462"/>
                </a:cubicBezTo>
                <a:cubicBezTo>
                  <a:pt x="692760" y="27259"/>
                  <a:pt x="657771" y="49894"/>
                  <a:pt x="647070" y="60595"/>
                </a:cubicBezTo>
                <a:cubicBezTo>
                  <a:pt x="639739" y="67926"/>
                  <a:pt x="636644" y="78672"/>
                  <a:pt x="629817" y="86474"/>
                </a:cubicBezTo>
                <a:cubicBezTo>
                  <a:pt x="590297" y="131639"/>
                  <a:pt x="626941" y="89349"/>
                  <a:pt x="612564" y="95100"/>
                </a:cubicBezTo>
                <a:close/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58ED65-FBF7-7BEE-95C8-1EF7C82D78E6}"/>
              </a:ext>
            </a:extLst>
          </p:cNvPr>
          <p:cNvSpPr/>
          <p:nvPr/>
        </p:nvSpPr>
        <p:spPr>
          <a:xfrm>
            <a:off x="7333086" y="3250054"/>
            <a:ext cx="1759473" cy="1223624"/>
          </a:xfrm>
          <a:custGeom>
            <a:avLst/>
            <a:gdLst>
              <a:gd name="connsiteX0" fmla="*/ 456093 w 1759473"/>
              <a:gd name="connsiteY0" fmla="*/ 1229 h 1243289"/>
              <a:gd name="connsiteX1" fmla="*/ 318933 w 1759473"/>
              <a:gd name="connsiteY1" fmla="*/ 8849 h 1243289"/>
              <a:gd name="connsiteX2" fmla="*/ 235113 w 1759473"/>
              <a:gd name="connsiteY2" fmla="*/ 39329 h 1243289"/>
              <a:gd name="connsiteX3" fmla="*/ 197013 w 1759473"/>
              <a:gd name="connsiteY3" fmla="*/ 46949 h 1243289"/>
              <a:gd name="connsiteX4" fmla="*/ 75093 w 1759473"/>
              <a:gd name="connsiteY4" fmla="*/ 100289 h 1243289"/>
              <a:gd name="connsiteX5" fmla="*/ 44613 w 1759473"/>
              <a:gd name="connsiteY5" fmla="*/ 146009 h 1243289"/>
              <a:gd name="connsiteX6" fmla="*/ 14133 w 1759473"/>
              <a:gd name="connsiteY6" fmla="*/ 214589 h 1243289"/>
              <a:gd name="connsiteX7" fmla="*/ 21753 w 1759473"/>
              <a:gd name="connsiteY7" fmla="*/ 641309 h 1243289"/>
              <a:gd name="connsiteX8" fmla="*/ 44613 w 1759473"/>
              <a:gd name="connsiteY8" fmla="*/ 717509 h 1243289"/>
              <a:gd name="connsiteX9" fmla="*/ 59853 w 1759473"/>
              <a:gd name="connsiteY9" fmla="*/ 786089 h 1243289"/>
              <a:gd name="connsiteX10" fmla="*/ 227493 w 1759473"/>
              <a:gd name="connsiteY10" fmla="*/ 1029929 h 1243289"/>
              <a:gd name="connsiteX11" fmla="*/ 402753 w 1759473"/>
              <a:gd name="connsiteY11" fmla="*/ 1174709 h 1243289"/>
              <a:gd name="connsiteX12" fmla="*/ 646593 w 1759473"/>
              <a:gd name="connsiteY12" fmla="*/ 1243289 h 1243289"/>
              <a:gd name="connsiteX13" fmla="*/ 1103793 w 1759473"/>
              <a:gd name="connsiteY13" fmla="*/ 1212809 h 1243289"/>
              <a:gd name="connsiteX14" fmla="*/ 1256193 w 1759473"/>
              <a:gd name="connsiteY14" fmla="*/ 1182329 h 1243289"/>
              <a:gd name="connsiteX15" fmla="*/ 1507653 w 1759473"/>
              <a:gd name="connsiteY15" fmla="*/ 1075649 h 1243289"/>
              <a:gd name="connsiteX16" fmla="*/ 1614333 w 1759473"/>
              <a:gd name="connsiteY16" fmla="*/ 1022309 h 1243289"/>
              <a:gd name="connsiteX17" fmla="*/ 1705773 w 1759473"/>
              <a:gd name="connsiteY17" fmla="*/ 968969 h 1243289"/>
              <a:gd name="connsiteX18" fmla="*/ 1743873 w 1759473"/>
              <a:gd name="connsiteY18" fmla="*/ 915629 h 1243289"/>
              <a:gd name="connsiteX19" fmla="*/ 1759113 w 1759473"/>
              <a:gd name="connsiteY19" fmla="*/ 854669 h 1243289"/>
              <a:gd name="connsiteX20" fmla="*/ 1705773 w 1759473"/>
              <a:gd name="connsiteY20" fmla="*/ 709889 h 1243289"/>
              <a:gd name="connsiteX21" fmla="*/ 1545753 w 1759473"/>
              <a:gd name="connsiteY21" fmla="*/ 557489 h 1243289"/>
              <a:gd name="connsiteX22" fmla="*/ 1279053 w 1759473"/>
              <a:gd name="connsiteY22" fmla="*/ 427949 h 1243289"/>
              <a:gd name="connsiteX23" fmla="*/ 1210473 w 1759473"/>
              <a:gd name="connsiteY23" fmla="*/ 382229 h 1243289"/>
              <a:gd name="connsiteX24" fmla="*/ 1035213 w 1759473"/>
              <a:gd name="connsiteY24" fmla="*/ 245069 h 1243289"/>
              <a:gd name="connsiteX25" fmla="*/ 943773 w 1759473"/>
              <a:gd name="connsiteY25" fmla="*/ 199349 h 1243289"/>
              <a:gd name="connsiteX26" fmla="*/ 814233 w 1759473"/>
              <a:gd name="connsiteY26" fmla="*/ 130769 h 1243289"/>
              <a:gd name="connsiteX27" fmla="*/ 745653 w 1759473"/>
              <a:gd name="connsiteY27" fmla="*/ 107909 h 1243289"/>
              <a:gd name="connsiteX28" fmla="*/ 684693 w 1759473"/>
              <a:gd name="connsiteY28" fmla="*/ 69809 h 1243289"/>
              <a:gd name="connsiteX29" fmla="*/ 608493 w 1759473"/>
              <a:gd name="connsiteY29" fmla="*/ 39329 h 1243289"/>
              <a:gd name="connsiteX30" fmla="*/ 562773 w 1759473"/>
              <a:gd name="connsiteY30" fmla="*/ 31709 h 1243289"/>
              <a:gd name="connsiteX31" fmla="*/ 456093 w 1759473"/>
              <a:gd name="connsiteY31" fmla="*/ 1229 h 1243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59473" h="1243289">
                <a:moveTo>
                  <a:pt x="456093" y="1229"/>
                </a:moveTo>
                <a:cubicBezTo>
                  <a:pt x="415453" y="-2581"/>
                  <a:pt x="364370" y="3169"/>
                  <a:pt x="318933" y="8849"/>
                </a:cubicBezTo>
                <a:cubicBezTo>
                  <a:pt x="294534" y="11899"/>
                  <a:pt x="258925" y="32185"/>
                  <a:pt x="235113" y="39329"/>
                </a:cubicBezTo>
                <a:cubicBezTo>
                  <a:pt x="222708" y="43051"/>
                  <a:pt x="209713" y="44409"/>
                  <a:pt x="197013" y="46949"/>
                </a:cubicBezTo>
                <a:cubicBezTo>
                  <a:pt x="156373" y="64729"/>
                  <a:pt x="99699" y="63380"/>
                  <a:pt x="75093" y="100289"/>
                </a:cubicBezTo>
                <a:cubicBezTo>
                  <a:pt x="64933" y="115529"/>
                  <a:pt x="54037" y="130303"/>
                  <a:pt x="44613" y="146009"/>
                </a:cubicBezTo>
                <a:cubicBezTo>
                  <a:pt x="31799" y="167366"/>
                  <a:pt x="23305" y="191660"/>
                  <a:pt x="14133" y="214589"/>
                </a:cubicBezTo>
                <a:cubicBezTo>
                  <a:pt x="-6914" y="382964"/>
                  <a:pt x="-4520" y="336536"/>
                  <a:pt x="21753" y="641309"/>
                </a:cubicBezTo>
                <a:cubicBezTo>
                  <a:pt x="24031" y="667729"/>
                  <a:pt x="37864" y="691864"/>
                  <a:pt x="44613" y="717509"/>
                </a:cubicBezTo>
                <a:cubicBezTo>
                  <a:pt x="50573" y="740156"/>
                  <a:pt x="51365" y="764264"/>
                  <a:pt x="59853" y="786089"/>
                </a:cubicBezTo>
                <a:cubicBezTo>
                  <a:pt x="85255" y="851407"/>
                  <a:pt x="215690" y="1019110"/>
                  <a:pt x="227493" y="1029929"/>
                </a:cubicBezTo>
                <a:cubicBezTo>
                  <a:pt x="267850" y="1066923"/>
                  <a:pt x="349453" y="1148059"/>
                  <a:pt x="402753" y="1174709"/>
                </a:cubicBezTo>
                <a:cubicBezTo>
                  <a:pt x="460673" y="1203669"/>
                  <a:pt x="586716" y="1229200"/>
                  <a:pt x="646593" y="1243289"/>
                </a:cubicBezTo>
                <a:cubicBezTo>
                  <a:pt x="772934" y="1237273"/>
                  <a:pt x="963707" y="1234928"/>
                  <a:pt x="1103793" y="1212809"/>
                </a:cubicBezTo>
                <a:cubicBezTo>
                  <a:pt x="1154965" y="1204729"/>
                  <a:pt x="1205393" y="1192489"/>
                  <a:pt x="1256193" y="1182329"/>
                </a:cubicBezTo>
                <a:cubicBezTo>
                  <a:pt x="1340013" y="1146769"/>
                  <a:pt x="1426214" y="1116368"/>
                  <a:pt x="1507653" y="1075649"/>
                </a:cubicBezTo>
                <a:cubicBezTo>
                  <a:pt x="1543213" y="1057869"/>
                  <a:pt x="1577790" y="1037970"/>
                  <a:pt x="1614333" y="1022309"/>
                </a:cubicBezTo>
                <a:cubicBezTo>
                  <a:pt x="1654347" y="1005160"/>
                  <a:pt x="1676340" y="1001345"/>
                  <a:pt x="1705773" y="968969"/>
                </a:cubicBezTo>
                <a:cubicBezTo>
                  <a:pt x="1720471" y="952801"/>
                  <a:pt x="1731173" y="933409"/>
                  <a:pt x="1743873" y="915629"/>
                </a:cubicBezTo>
                <a:cubicBezTo>
                  <a:pt x="1748953" y="895309"/>
                  <a:pt x="1757806" y="875574"/>
                  <a:pt x="1759113" y="854669"/>
                </a:cubicBezTo>
                <a:cubicBezTo>
                  <a:pt x="1762813" y="795477"/>
                  <a:pt x="1737572" y="759858"/>
                  <a:pt x="1705773" y="709889"/>
                </a:cubicBezTo>
                <a:cubicBezTo>
                  <a:pt x="1653080" y="627085"/>
                  <a:pt x="1636148" y="606796"/>
                  <a:pt x="1545753" y="557489"/>
                </a:cubicBezTo>
                <a:cubicBezTo>
                  <a:pt x="1149048" y="341104"/>
                  <a:pt x="1601353" y="615957"/>
                  <a:pt x="1279053" y="427949"/>
                </a:cubicBezTo>
                <a:cubicBezTo>
                  <a:pt x="1255321" y="414105"/>
                  <a:pt x="1232213" y="399028"/>
                  <a:pt x="1210473" y="382229"/>
                </a:cubicBezTo>
                <a:cubicBezTo>
                  <a:pt x="1131627" y="321302"/>
                  <a:pt x="1115394" y="292449"/>
                  <a:pt x="1035213" y="245069"/>
                </a:cubicBezTo>
                <a:cubicBezTo>
                  <a:pt x="1005875" y="227733"/>
                  <a:pt x="973960" y="215161"/>
                  <a:pt x="943773" y="199349"/>
                </a:cubicBezTo>
                <a:cubicBezTo>
                  <a:pt x="906737" y="179949"/>
                  <a:pt x="853926" y="147113"/>
                  <a:pt x="814233" y="130769"/>
                </a:cubicBezTo>
                <a:cubicBezTo>
                  <a:pt x="791951" y="121594"/>
                  <a:pt x="767456" y="118169"/>
                  <a:pt x="745653" y="107909"/>
                </a:cubicBezTo>
                <a:cubicBezTo>
                  <a:pt x="723971" y="97706"/>
                  <a:pt x="706126" y="80525"/>
                  <a:pt x="684693" y="69809"/>
                </a:cubicBezTo>
                <a:cubicBezTo>
                  <a:pt x="660224" y="57575"/>
                  <a:pt x="635477" y="43826"/>
                  <a:pt x="608493" y="39329"/>
                </a:cubicBezTo>
                <a:cubicBezTo>
                  <a:pt x="593253" y="36789"/>
                  <a:pt x="578138" y="33326"/>
                  <a:pt x="562773" y="31709"/>
                </a:cubicBezTo>
                <a:cubicBezTo>
                  <a:pt x="486682" y="23699"/>
                  <a:pt x="496733" y="5039"/>
                  <a:pt x="456093" y="122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E2C110B-71AE-207C-4F38-A02145D45F4F}"/>
              </a:ext>
            </a:extLst>
          </p:cNvPr>
          <p:cNvSpPr/>
          <p:nvPr/>
        </p:nvSpPr>
        <p:spPr>
          <a:xfrm>
            <a:off x="6673144" y="3584055"/>
            <a:ext cx="1790700" cy="1076700"/>
          </a:xfrm>
          <a:custGeom>
            <a:avLst/>
            <a:gdLst>
              <a:gd name="connsiteX0" fmla="*/ 1722120 w 1790700"/>
              <a:gd name="connsiteY0" fmla="*/ 101340 h 1076700"/>
              <a:gd name="connsiteX1" fmla="*/ 1668780 w 1790700"/>
              <a:gd name="connsiteY1" fmla="*/ 93720 h 1076700"/>
              <a:gd name="connsiteX2" fmla="*/ 1493520 w 1790700"/>
              <a:gd name="connsiteY2" fmla="*/ 86100 h 1076700"/>
              <a:gd name="connsiteX3" fmla="*/ 1424940 w 1790700"/>
              <a:gd name="connsiteY3" fmla="*/ 48000 h 1076700"/>
              <a:gd name="connsiteX4" fmla="*/ 1386840 w 1790700"/>
              <a:gd name="connsiteY4" fmla="*/ 25140 h 1076700"/>
              <a:gd name="connsiteX5" fmla="*/ 1203960 w 1790700"/>
              <a:gd name="connsiteY5" fmla="*/ 48000 h 1076700"/>
              <a:gd name="connsiteX6" fmla="*/ 1097280 w 1790700"/>
              <a:gd name="connsiteY6" fmla="*/ 55620 h 1076700"/>
              <a:gd name="connsiteX7" fmla="*/ 906780 w 1790700"/>
              <a:gd name="connsiteY7" fmla="*/ 48000 h 1076700"/>
              <a:gd name="connsiteX8" fmla="*/ 838200 w 1790700"/>
              <a:gd name="connsiteY8" fmla="*/ 32760 h 1076700"/>
              <a:gd name="connsiteX9" fmla="*/ 784860 w 1790700"/>
              <a:gd name="connsiteY9" fmla="*/ 25140 h 1076700"/>
              <a:gd name="connsiteX10" fmla="*/ 739140 w 1790700"/>
              <a:gd name="connsiteY10" fmla="*/ 17520 h 1076700"/>
              <a:gd name="connsiteX11" fmla="*/ 68580 w 1790700"/>
              <a:gd name="connsiteY11" fmla="*/ 86100 h 1076700"/>
              <a:gd name="connsiteX12" fmla="*/ 38100 w 1790700"/>
              <a:gd name="connsiteY12" fmla="*/ 108960 h 1076700"/>
              <a:gd name="connsiteX13" fmla="*/ 15240 w 1790700"/>
              <a:gd name="connsiteY13" fmla="*/ 169920 h 1076700"/>
              <a:gd name="connsiteX14" fmla="*/ 0 w 1790700"/>
              <a:gd name="connsiteY14" fmla="*/ 360420 h 1076700"/>
              <a:gd name="connsiteX15" fmla="*/ 22860 w 1790700"/>
              <a:gd name="connsiteY15" fmla="*/ 703320 h 1076700"/>
              <a:gd name="connsiteX16" fmla="*/ 30480 w 1790700"/>
              <a:gd name="connsiteY16" fmla="*/ 817620 h 1076700"/>
              <a:gd name="connsiteX17" fmla="*/ 53340 w 1790700"/>
              <a:gd name="connsiteY17" fmla="*/ 886200 h 1076700"/>
              <a:gd name="connsiteX18" fmla="*/ 106680 w 1790700"/>
              <a:gd name="connsiteY18" fmla="*/ 977640 h 1076700"/>
              <a:gd name="connsiteX19" fmla="*/ 220980 w 1790700"/>
              <a:gd name="connsiteY19" fmla="*/ 1038600 h 1076700"/>
              <a:gd name="connsiteX20" fmla="*/ 342900 w 1790700"/>
              <a:gd name="connsiteY20" fmla="*/ 1076700 h 1076700"/>
              <a:gd name="connsiteX21" fmla="*/ 548640 w 1790700"/>
              <a:gd name="connsiteY21" fmla="*/ 1053840 h 1076700"/>
              <a:gd name="connsiteX22" fmla="*/ 708660 w 1790700"/>
              <a:gd name="connsiteY22" fmla="*/ 1000500 h 1076700"/>
              <a:gd name="connsiteX23" fmla="*/ 914400 w 1790700"/>
              <a:gd name="connsiteY23" fmla="*/ 924300 h 1076700"/>
              <a:gd name="connsiteX24" fmla="*/ 1104900 w 1790700"/>
              <a:gd name="connsiteY24" fmla="*/ 779520 h 1076700"/>
              <a:gd name="connsiteX25" fmla="*/ 1211580 w 1790700"/>
              <a:gd name="connsiteY25" fmla="*/ 703320 h 1076700"/>
              <a:gd name="connsiteX26" fmla="*/ 1394460 w 1790700"/>
              <a:gd name="connsiteY26" fmla="*/ 596640 h 1076700"/>
              <a:gd name="connsiteX27" fmla="*/ 1470660 w 1790700"/>
              <a:gd name="connsiteY27" fmla="*/ 558540 h 1076700"/>
              <a:gd name="connsiteX28" fmla="*/ 1562100 w 1790700"/>
              <a:gd name="connsiteY28" fmla="*/ 489960 h 1076700"/>
              <a:gd name="connsiteX29" fmla="*/ 1584960 w 1790700"/>
              <a:gd name="connsiteY29" fmla="*/ 451860 h 1076700"/>
              <a:gd name="connsiteX30" fmla="*/ 1592580 w 1790700"/>
              <a:gd name="connsiteY30" fmla="*/ 406140 h 1076700"/>
              <a:gd name="connsiteX31" fmla="*/ 1653540 w 1790700"/>
              <a:gd name="connsiteY31" fmla="*/ 368040 h 1076700"/>
              <a:gd name="connsiteX32" fmla="*/ 1699260 w 1790700"/>
              <a:gd name="connsiteY32" fmla="*/ 322320 h 1076700"/>
              <a:gd name="connsiteX33" fmla="*/ 1729740 w 1790700"/>
              <a:gd name="connsiteY33" fmla="*/ 299460 h 1076700"/>
              <a:gd name="connsiteX34" fmla="*/ 1744980 w 1790700"/>
              <a:gd name="connsiteY34" fmla="*/ 276600 h 1076700"/>
              <a:gd name="connsiteX35" fmla="*/ 1767840 w 1790700"/>
              <a:gd name="connsiteY35" fmla="*/ 253740 h 1076700"/>
              <a:gd name="connsiteX36" fmla="*/ 1790700 w 1790700"/>
              <a:gd name="connsiteY36" fmla="*/ 208020 h 1076700"/>
              <a:gd name="connsiteX37" fmla="*/ 1752600 w 1790700"/>
              <a:gd name="connsiteY37" fmla="*/ 169920 h 1076700"/>
              <a:gd name="connsiteX38" fmla="*/ 1722120 w 1790700"/>
              <a:gd name="connsiteY38" fmla="*/ 162300 h 1076700"/>
              <a:gd name="connsiteX39" fmla="*/ 1668780 w 1790700"/>
              <a:gd name="connsiteY39" fmla="*/ 154680 h 1076700"/>
              <a:gd name="connsiteX40" fmla="*/ 1638300 w 1790700"/>
              <a:gd name="connsiteY40" fmla="*/ 139440 h 1076700"/>
              <a:gd name="connsiteX41" fmla="*/ 1615440 w 1790700"/>
              <a:gd name="connsiteY41" fmla="*/ 131820 h 1076700"/>
              <a:gd name="connsiteX42" fmla="*/ 1577340 w 1790700"/>
              <a:gd name="connsiteY42" fmla="*/ 108960 h 1076700"/>
              <a:gd name="connsiteX43" fmla="*/ 1554480 w 1790700"/>
              <a:gd name="connsiteY43" fmla="*/ 93720 h 1076700"/>
              <a:gd name="connsiteX44" fmla="*/ 1531620 w 1790700"/>
              <a:gd name="connsiteY44" fmla="*/ 70860 h 1076700"/>
              <a:gd name="connsiteX45" fmla="*/ 1485900 w 1790700"/>
              <a:gd name="connsiteY45" fmla="*/ 63240 h 107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790700" h="1076700">
                <a:moveTo>
                  <a:pt x="1722120" y="101340"/>
                </a:moveTo>
                <a:cubicBezTo>
                  <a:pt x="1704340" y="98800"/>
                  <a:pt x="1686701" y="94915"/>
                  <a:pt x="1668780" y="93720"/>
                </a:cubicBezTo>
                <a:cubicBezTo>
                  <a:pt x="1610434" y="89830"/>
                  <a:pt x="1551662" y="92330"/>
                  <a:pt x="1493520" y="86100"/>
                </a:cubicBezTo>
                <a:cubicBezTo>
                  <a:pt x="1463097" y="82840"/>
                  <a:pt x="1448286" y="63564"/>
                  <a:pt x="1424940" y="48000"/>
                </a:cubicBezTo>
                <a:cubicBezTo>
                  <a:pt x="1412617" y="39785"/>
                  <a:pt x="1399540" y="32760"/>
                  <a:pt x="1386840" y="25140"/>
                </a:cubicBezTo>
                <a:cubicBezTo>
                  <a:pt x="1064658" y="49923"/>
                  <a:pt x="1487410" y="13986"/>
                  <a:pt x="1203960" y="48000"/>
                </a:cubicBezTo>
                <a:cubicBezTo>
                  <a:pt x="1168563" y="52248"/>
                  <a:pt x="1132840" y="53080"/>
                  <a:pt x="1097280" y="55620"/>
                </a:cubicBezTo>
                <a:cubicBezTo>
                  <a:pt x="1013216" y="89246"/>
                  <a:pt x="1066210" y="75488"/>
                  <a:pt x="906780" y="48000"/>
                </a:cubicBezTo>
                <a:cubicBezTo>
                  <a:pt x="883703" y="44021"/>
                  <a:pt x="861217" y="37076"/>
                  <a:pt x="838200" y="32760"/>
                </a:cubicBezTo>
                <a:cubicBezTo>
                  <a:pt x="820547" y="29450"/>
                  <a:pt x="802612" y="27871"/>
                  <a:pt x="784860" y="25140"/>
                </a:cubicBezTo>
                <a:cubicBezTo>
                  <a:pt x="769589" y="22791"/>
                  <a:pt x="754380" y="20060"/>
                  <a:pt x="739140" y="17520"/>
                </a:cubicBezTo>
                <a:cubicBezTo>
                  <a:pt x="177200" y="38859"/>
                  <a:pt x="295005" y="-70656"/>
                  <a:pt x="68580" y="86100"/>
                </a:cubicBezTo>
                <a:cubicBezTo>
                  <a:pt x="58138" y="93329"/>
                  <a:pt x="48260" y="101340"/>
                  <a:pt x="38100" y="108960"/>
                </a:cubicBezTo>
                <a:cubicBezTo>
                  <a:pt x="30480" y="129280"/>
                  <a:pt x="20211" y="148795"/>
                  <a:pt x="15240" y="169920"/>
                </a:cubicBezTo>
                <a:cubicBezTo>
                  <a:pt x="8022" y="200598"/>
                  <a:pt x="383" y="354290"/>
                  <a:pt x="0" y="360420"/>
                </a:cubicBezTo>
                <a:cubicBezTo>
                  <a:pt x="15178" y="815748"/>
                  <a:pt x="-5621" y="418510"/>
                  <a:pt x="22860" y="703320"/>
                </a:cubicBezTo>
                <a:cubicBezTo>
                  <a:pt x="26660" y="741315"/>
                  <a:pt x="24202" y="779955"/>
                  <a:pt x="30480" y="817620"/>
                </a:cubicBezTo>
                <a:cubicBezTo>
                  <a:pt x="34441" y="841389"/>
                  <a:pt x="44879" y="863638"/>
                  <a:pt x="53340" y="886200"/>
                </a:cubicBezTo>
                <a:cubicBezTo>
                  <a:pt x="67055" y="922774"/>
                  <a:pt x="77191" y="951100"/>
                  <a:pt x="106680" y="977640"/>
                </a:cubicBezTo>
                <a:cubicBezTo>
                  <a:pt x="136050" y="1004073"/>
                  <a:pt x="186421" y="1025161"/>
                  <a:pt x="220980" y="1038600"/>
                </a:cubicBezTo>
                <a:cubicBezTo>
                  <a:pt x="260729" y="1054058"/>
                  <a:pt x="301977" y="1065008"/>
                  <a:pt x="342900" y="1076700"/>
                </a:cubicBezTo>
                <a:cubicBezTo>
                  <a:pt x="411480" y="1069080"/>
                  <a:pt x="480482" y="1064602"/>
                  <a:pt x="548640" y="1053840"/>
                </a:cubicBezTo>
                <a:cubicBezTo>
                  <a:pt x="616627" y="1043105"/>
                  <a:pt x="645458" y="1023483"/>
                  <a:pt x="708660" y="1000500"/>
                </a:cubicBezTo>
                <a:cubicBezTo>
                  <a:pt x="778615" y="975062"/>
                  <a:pt x="847431" y="958939"/>
                  <a:pt x="914400" y="924300"/>
                </a:cubicBezTo>
                <a:cubicBezTo>
                  <a:pt x="1041055" y="858789"/>
                  <a:pt x="1000329" y="863177"/>
                  <a:pt x="1104900" y="779520"/>
                </a:cubicBezTo>
                <a:cubicBezTo>
                  <a:pt x="1139024" y="752221"/>
                  <a:pt x="1174632" y="726655"/>
                  <a:pt x="1211580" y="703320"/>
                </a:cubicBezTo>
                <a:cubicBezTo>
                  <a:pt x="1271249" y="665634"/>
                  <a:pt x="1331337" y="628201"/>
                  <a:pt x="1394460" y="596640"/>
                </a:cubicBezTo>
                <a:cubicBezTo>
                  <a:pt x="1419860" y="583940"/>
                  <a:pt x="1446183" y="572938"/>
                  <a:pt x="1470660" y="558540"/>
                </a:cubicBezTo>
                <a:cubicBezTo>
                  <a:pt x="1497607" y="542689"/>
                  <a:pt x="1536435" y="510492"/>
                  <a:pt x="1562100" y="489960"/>
                </a:cubicBezTo>
                <a:cubicBezTo>
                  <a:pt x="1569720" y="477260"/>
                  <a:pt x="1579899" y="465779"/>
                  <a:pt x="1584960" y="451860"/>
                </a:cubicBezTo>
                <a:cubicBezTo>
                  <a:pt x="1590240" y="437340"/>
                  <a:pt x="1582796" y="418098"/>
                  <a:pt x="1592580" y="406140"/>
                </a:cubicBezTo>
                <a:cubicBezTo>
                  <a:pt x="1607754" y="387594"/>
                  <a:pt x="1634698" y="382844"/>
                  <a:pt x="1653540" y="368040"/>
                </a:cubicBezTo>
                <a:cubicBezTo>
                  <a:pt x="1670487" y="354724"/>
                  <a:pt x="1683240" y="336738"/>
                  <a:pt x="1699260" y="322320"/>
                </a:cubicBezTo>
                <a:cubicBezTo>
                  <a:pt x="1708700" y="313824"/>
                  <a:pt x="1720760" y="308440"/>
                  <a:pt x="1729740" y="299460"/>
                </a:cubicBezTo>
                <a:cubicBezTo>
                  <a:pt x="1736216" y="292984"/>
                  <a:pt x="1739117" y="283635"/>
                  <a:pt x="1744980" y="276600"/>
                </a:cubicBezTo>
                <a:cubicBezTo>
                  <a:pt x="1751879" y="268321"/>
                  <a:pt x="1760941" y="262019"/>
                  <a:pt x="1767840" y="253740"/>
                </a:cubicBezTo>
                <a:cubicBezTo>
                  <a:pt x="1784253" y="234045"/>
                  <a:pt x="1783063" y="230931"/>
                  <a:pt x="1790700" y="208020"/>
                </a:cubicBezTo>
                <a:cubicBezTo>
                  <a:pt x="1778000" y="195320"/>
                  <a:pt x="1767544" y="179883"/>
                  <a:pt x="1752600" y="169920"/>
                </a:cubicBezTo>
                <a:cubicBezTo>
                  <a:pt x="1743886" y="164111"/>
                  <a:pt x="1732424" y="164173"/>
                  <a:pt x="1722120" y="162300"/>
                </a:cubicBezTo>
                <a:cubicBezTo>
                  <a:pt x="1704449" y="159087"/>
                  <a:pt x="1686560" y="157220"/>
                  <a:pt x="1668780" y="154680"/>
                </a:cubicBezTo>
                <a:cubicBezTo>
                  <a:pt x="1658620" y="149600"/>
                  <a:pt x="1648741" y="143915"/>
                  <a:pt x="1638300" y="139440"/>
                </a:cubicBezTo>
                <a:cubicBezTo>
                  <a:pt x="1630917" y="136276"/>
                  <a:pt x="1622624" y="135412"/>
                  <a:pt x="1615440" y="131820"/>
                </a:cubicBezTo>
                <a:cubicBezTo>
                  <a:pt x="1602193" y="125196"/>
                  <a:pt x="1589899" y="116810"/>
                  <a:pt x="1577340" y="108960"/>
                </a:cubicBezTo>
                <a:cubicBezTo>
                  <a:pt x="1569574" y="104106"/>
                  <a:pt x="1561515" y="99583"/>
                  <a:pt x="1554480" y="93720"/>
                </a:cubicBezTo>
                <a:cubicBezTo>
                  <a:pt x="1546201" y="86821"/>
                  <a:pt x="1540976" y="76207"/>
                  <a:pt x="1531620" y="70860"/>
                </a:cubicBezTo>
                <a:cubicBezTo>
                  <a:pt x="1516129" y="62008"/>
                  <a:pt x="1501951" y="63240"/>
                  <a:pt x="1485900" y="6324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F910F4E-982F-3A29-B7F1-E2A8D5F41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5730" y="147485"/>
            <a:ext cx="5978070" cy="271370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79E223C-C552-25F1-8743-95FF7FD90FA9}"/>
              </a:ext>
            </a:extLst>
          </p:cNvPr>
          <p:cNvSpPr/>
          <p:nvPr/>
        </p:nvSpPr>
        <p:spPr>
          <a:xfrm>
            <a:off x="6673144" y="600995"/>
            <a:ext cx="2073377" cy="15098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DB5A5E-EAF9-3504-7D83-44D845558D94}"/>
              </a:ext>
            </a:extLst>
          </p:cNvPr>
          <p:cNvSpPr/>
          <p:nvPr/>
        </p:nvSpPr>
        <p:spPr>
          <a:xfrm>
            <a:off x="9092559" y="1197461"/>
            <a:ext cx="1646375" cy="12027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FC0F4A-60E0-2C93-87BB-EA9AB7CF922F}"/>
              </a:ext>
            </a:extLst>
          </p:cNvPr>
          <p:cNvSpPr txBox="1"/>
          <p:nvPr/>
        </p:nvSpPr>
        <p:spPr>
          <a:xfrm>
            <a:off x="1239566" y="4975440"/>
            <a:ext cx="291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 DBSCAN CLUSTERING  </a:t>
            </a:r>
            <a:endParaRPr lang="en-CA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5DBE931-A12B-8CEC-6B40-ACC101EBB0EA}"/>
              </a:ext>
            </a:extLst>
          </p:cNvPr>
          <p:cNvSpPr/>
          <p:nvPr/>
        </p:nvSpPr>
        <p:spPr>
          <a:xfrm>
            <a:off x="4368434" y="5146900"/>
            <a:ext cx="705131" cy="1126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082342-C9C6-3939-16C5-8989B124572B}"/>
              </a:ext>
            </a:extLst>
          </p:cNvPr>
          <p:cNvSpPr txBox="1"/>
          <p:nvPr/>
        </p:nvSpPr>
        <p:spPr>
          <a:xfrm>
            <a:off x="906533" y="788539"/>
            <a:ext cx="332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 DBSCAN CLUSTERING  </a:t>
            </a:r>
            <a:endParaRPr lang="en-CA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9D3E4D5-A539-52E3-0A4D-53F22EC04601}"/>
              </a:ext>
            </a:extLst>
          </p:cNvPr>
          <p:cNvSpPr/>
          <p:nvPr/>
        </p:nvSpPr>
        <p:spPr>
          <a:xfrm>
            <a:off x="4180435" y="916864"/>
            <a:ext cx="705131" cy="1126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EC8D06-3854-1B8D-1B18-6B49A323890A}"/>
              </a:ext>
            </a:extLst>
          </p:cNvPr>
          <p:cNvSpPr txBox="1"/>
          <p:nvPr/>
        </p:nvSpPr>
        <p:spPr>
          <a:xfrm>
            <a:off x="365760" y="6051401"/>
            <a:ext cx="7904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[Source: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https://www.youtube.com/watch?v=-p354tQsKrs&amp;ab_channel=MaheshHuddar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3F72DC0-0058-D178-81CF-D8745F13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407" y="6275808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72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FB4BBC-F668-7937-3A5D-B42CD9A65324}"/>
              </a:ext>
            </a:extLst>
          </p:cNvPr>
          <p:cNvSpPr txBox="1"/>
          <p:nvPr/>
        </p:nvSpPr>
        <p:spPr>
          <a:xfrm>
            <a:off x="796413" y="737419"/>
            <a:ext cx="23775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importing libraries </a:t>
            </a:r>
            <a:endParaRPr lang="en-CA" sz="1400" b="1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400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np</a:t>
            </a:r>
          </a:p>
          <a:p>
            <a:r>
              <a:rPr lang="en-CA" sz="1400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pandas </a:t>
            </a:r>
            <a:r>
              <a:rPr lang="en-CA" sz="1400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pd</a:t>
            </a:r>
          </a:p>
          <a:p>
            <a:r>
              <a:rPr lang="en-CA" sz="1400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math</a:t>
            </a:r>
          </a:p>
          <a:p>
            <a:r>
              <a:rPr lang="en-CA" sz="1400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CA" sz="14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400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matplotlib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A27B8A-449C-382A-C89F-687FBE0CC7F1}"/>
              </a:ext>
            </a:extLst>
          </p:cNvPr>
          <p:cNvSpPr txBox="1"/>
          <p:nvPr/>
        </p:nvSpPr>
        <p:spPr>
          <a:xfrm>
            <a:off x="707922" y="108155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: 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BD2B1B-D779-F98F-D66C-38E88F0E8F72}"/>
              </a:ext>
            </a:extLst>
          </p:cNvPr>
          <p:cNvSpPr txBox="1"/>
          <p:nvPr/>
        </p:nvSpPr>
        <p:spPr>
          <a:xfrm>
            <a:off x="648012" y="2474893"/>
            <a:ext cx="105641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Function for creating datapoints in the form of a circle</a:t>
            </a:r>
            <a:endParaRPr lang="en-CA" sz="1400" b="1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400" b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PointsInCircum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 err="1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sz="1400" b="0" dirty="0" err="1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CA" sz="1400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[(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math.cos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math.pi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/n*x)*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r+np.random.normal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math.sin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math.pi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/n*x)*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r+np.random.normal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CA" sz="1400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CA" sz="1400" b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0" dirty="0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,n+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  <a:p>
            <a:endParaRPr lang="en-C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80681-68E7-A645-F87B-1EF7A68F594F}"/>
              </a:ext>
            </a:extLst>
          </p:cNvPr>
          <p:cNvSpPr txBox="1"/>
          <p:nvPr/>
        </p:nvSpPr>
        <p:spPr>
          <a:xfrm>
            <a:off x="707922" y="3549445"/>
            <a:ext cx="358130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Creating data points in the form of a circle</a:t>
            </a:r>
            <a:endParaRPr lang="en-US" sz="1400" b="1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PointsInCircum</a:t>
            </a:r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df.append</a:t>
            </a:r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PointsInCircum</a:t>
            </a:r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700</a:t>
            </a:r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df.append</a:t>
            </a:r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PointsInCircum</a:t>
            </a:r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BFCB2-70C8-3FA4-9BC9-885232142D92}"/>
              </a:ext>
            </a:extLst>
          </p:cNvPr>
          <p:cNvSpPr txBox="1"/>
          <p:nvPr/>
        </p:nvSpPr>
        <p:spPr>
          <a:xfrm>
            <a:off x="707922" y="4866198"/>
            <a:ext cx="70871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Adding noise to the dataset</a:t>
            </a:r>
            <a:endParaRPr lang="en-CA" sz="1400" b="1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df.append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([(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np.random.randint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-600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600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np.random.randint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-600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600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CA" sz="1400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0" dirty="0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)])</a:t>
            </a:r>
          </a:p>
          <a:p>
            <a:endParaRPr lang="en-C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71F3D3-1993-C764-3C09-601194C4B429}"/>
              </a:ext>
            </a:extLst>
          </p:cNvPr>
          <p:cNvSpPr txBox="1"/>
          <p:nvPr/>
        </p:nvSpPr>
        <p:spPr>
          <a:xfrm>
            <a:off x="2605548" y="169710"/>
            <a:ext cx="9305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DCSCAN clustering with K-Means clustering and hierarchal clustering</a:t>
            </a:r>
            <a:endParaRPr lang="en-CA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1C7E68-5773-47BE-5DB9-D2ED9AFA8C01}"/>
              </a:ext>
            </a:extLst>
          </p:cNvPr>
          <p:cNvSpPr txBox="1"/>
          <p:nvPr/>
        </p:nvSpPr>
        <p:spPr>
          <a:xfrm>
            <a:off x="578892" y="6085605"/>
            <a:ext cx="77116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[Source: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https://www.analyticsvidhya.com/blog/2020/09/how-dbscan-clustering-works/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6A826B3-1951-ACE2-935D-E3C66953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927" y="6275808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11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777DFC-D13C-E267-C5B1-87EACBB6F78F}"/>
              </a:ext>
            </a:extLst>
          </p:cNvPr>
          <p:cNvSpPr txBox="1"/>
          <p:nvPr/>
        </p:nvSpPr>
        <p:spPr>
          <a:xfrm>
            <a:off x="5938683" y="174523"/>
            <a:ext cx="30604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plotting the data points</a:t>
            </a: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plt.scatter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],s=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,color=</a:t>
            </a:r>
            <a:r>
              <a:rPr lang="en-CA" sz="14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'grey'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'Dataset'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'Feature 1'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,fontsize=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'Feature 2'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,fontsize=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C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01613-3B7E-276E-1E96-3281F4D294A8}"/>
              </a:ext>
            </a:extLst>
          </p:cNvPr>
          <p:cNvSpPr txBox="1"/>
          <p:nvPr/>
        </p:nvSpPr>
        <p:spPr>
          <a:xfrm>
            <a:off x="565253" y="344129"/>
            <a:ext cx="1643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visualising dataset</a:t>
            </a:r>
          </a:p>
          <a:p>
            <a:r>
              <a:rPr lang="en-CA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endParaRPr lang="en-CA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calculator">
            <a:extLst>
              <a:ext uri="{FF2B5EF4-FFF2-40B4-BE49-F238E27FC236}">
                <a16:creationId xmlns:a16="http://schemas.microsoft.com/office/drawing/2014/main" id="{F0A2C27D-6AB6-5C42-1A52-A73B9CA7B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32" y="983224"/>
            <a:ext cx="3682283" cy="4398085"/>
          </a:xfrm>
          <a:prstGeom prst="rect">
            <a:avLst/>
          </a:prstGeom>
        </p:spPr>
      </p:pic>
      <p:pic>
        <p:nvPicPr>
          <p:cNvPr id="8" name="Picture 7" descr="A graph of a diagram">
            <a:extLst>
              <a:ext uri="{FF2B5EF4-FFF2-40B4-BE49-F238E27FC236}">
                <a16:creationId xmlns:a16="http://schemas.microsoft.com/office/drawing/2014/main" id="{111347EC-EAD9-1B5E-5EF9-61B057DAD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928" y="1730477"/>
            <a:ext cx="3828020" cy="37783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46FFE2-DCBD-0C90-9A43-2FC189CB153F}"/>
              </a:ext>
            </a:extLst>
          </p:cNvPr>
          <p:cNvSpPr txBox="1"/>
          <p:nvPr/>
        </p:nvSpPr>
        <p:spPr>
          <a:xfrm>
            <a:off x="578892" y="6085605"/>
            <a:ext cx="77116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[Source: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https://www.analyticsvidhya.com/blog/2020/09/how-dbscan-clustering-works/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3AF3DB3-583F-B1FC-8694-995C634B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927" y="6275808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969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EC14C4-DA56-96F9-B6B2-E4D8A72DF056}"/>
              </a:ext>
            </a:extLst>
          </p:cNvPr>
          <p:cNvSpPr txBox="1"/>
          <p:nvPr/>
        </p:nvSpPr>
        <p:spPr>
          <a:xfrm>
            <a:off x="387018" y="196644"/>
            <a:ext cx="3541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clusters 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D06796-A9B3-8DB6-6AC5-3B7105AF3091}"/>
              </a:ext>
            </a:extLst>
          </p:cNvPr>
          <p:cNvSpPr txBox="1"/>
          <p:nvPr/>
        </p:nvSpPr>
        <p:spPr>
          <a:xfrm>
            <a:off x="387018" y="661530"/>
            <a:ext cx="7135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number of optimal clustering for K-Mean using Elbow Method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3FA1CA-6D62-A12A-0983-B7925DA1438A}"/>
              </a:ext>
            </a:extLst>
          </p:cNvPr>
          <p:cNvSpPr txBox="1"/>
          <p:nvPr/>
        </p:nvSpPr>
        <p:spPr>
          <a:xfrm>
            <a:off x="324465" y="1126416"/>
            <a:ext cx="613020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sklearn.cluster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endParaRPr lang="en-CA" sz="14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wcss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</a:p>
          <a:p>
            <a:r>
              <a:rPr lang="en-CA" sz="1400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0" dirty="0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n_clusters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CA" sz="14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'k-means++'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max_iter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n_init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kmeans.fit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wcss.append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kmeans.inertia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_)</a:t>
            </a: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wcss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"The Elbow Method"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"Number of clusters"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"WCSS"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556195-923F-842B-09FE-DAC1809F1D80}"/>
              </a:ext>
            </a:extLst>
          </p:cNvPr>
          <p:cNvSpPr txBox="1"/>
          <p:nvPr/>
        </p:nvSpPr>
        <p:spPr>
          <a:xfrm>
            <a:off x="514837" y="4343382"/>
            <a:ext cx="46570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sklearn.cluster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endParaRPr lang="en-CA" sz="14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k_means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n_clusters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,random_state=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n_init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k_means.fit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[[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]])</a:t>
            </a:r>
          </a:p>
          <a:p>
            <a:endParaRPr lang="en-CA" sz="14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CA" sz="14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CA" sz="1400" b="0" dirty="0" err="1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KMeans_labels</a:t>
            </a:r>
            <a:r>
              <a:rPr lang="en-CA" sz="14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k_means.labels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</a:p>
          <a:p>
            <a:endParaRPr lang="en-CA" sz="14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A graph with a line">
            <a:extLst>
              <a:ext uri="{FF2B5EF4-FFF2-40B4-BE49-F238E27FC236}">
                <a16:creationId xmlns:a16="http://schemas.microsoft.com/office/drawing/2014/main" id="{A52A6FCD-E4F5-E0BD-978A-D2F5A28B5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852" y="1030862"/>
            <a:ext cx="4935130" cy="36818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37D7E4-E0ED-5F41-D18A-8682145CD5D6}"/>
              </a:ext>
            </a:extLst>
          </p:cNvPr>
          <p:cNvSpPr txBox="1"/>
          <p:nvPr/>
        </p:nvSpPr>
        <p:spPr>
          <a:xfrm>
            <a:off x="3835746" y="2871788"/>
            <a:ext cx="2884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From the elbow curve,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optimal clusters are 4 </a:t>
            </a:r>
            <a:endParaRPr lang="en-CA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D1756B-2DA9-4235-53B1-9B2A6C2B21B3}"/>
              </a:ext>
            </a:extLst>
          </p:cNvPr>
          <p:cNvSpPr txBox="1"/>
          <p:nvPr/>
        </p:nvSpPr>
        <p:spPr>
          <a:xfrm>
            <a:off x="324465" y="3974050"/>
            <a:ext cx="623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Fitting the model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664BE-E9CD-372A-A28C-757E4B4F9CEE}"/>
              </a:ext>
            </a:extLst>
          </p:cNvPr>
          <p:cNvSpPr txBox="1"/>
          <p:nvPr/>
        </p:nvSpPr>
        <p:spPr>
          <a:xfrm>
            <a:off x="578892" y="6085605"/>
            <a:ext cx="77116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[Source: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https://www.analyticsvidhya.com/blog/2020/09/how-dbscan-clustering-works/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A8AF59E5-51B4-8F4A-91D6-5EA4C0A6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927" y="6275808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15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DCE74B-2082-F44E-03CC-E9A70E5A4C7C}"/>
              </a:ext>
            </a:extLst>
          </p:cNvPr>
          <p:cNvSpPr txBox="1"/>
          <p:nvPr/>
        </p:nvSpPr>
        <p:spPr>
          <a:xfrm>
            <a:off x="176980" y="382012"/>
            <a:ext cx="73677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Plotting resulting clusters</a:t>
            </a:r>
            <a:endParaRPr lang="en-CA" sz="14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colors=[</a:t>
            </a:r>
            <a:r>
              <a:rPr lang="en-CA" sz="14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CA" sz="1400" b="0" dirty="0" err="1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purple'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sz="1400" b="0" dirty="0" err="1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'red'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sz="1400" b="0" dirty="0" err="1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'blue'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sz="1400" b="0" dirty="0" err="1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'green</a:t>
            </a:r>
            <a:r>
              <a:rPr lang="en-CA" sz="14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plt.scatter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],c=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CA" sz="14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CA" sz="1400" b="0" dirty="0" err="1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KMeans_labels</a:t>
            </a:r>
            <a:r>
              <a:rPr lang="en-CA" sz="14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cmap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matplotlib.colors.ListedColormap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(colors),s=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'K-Means Clustering'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'Feature 1'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,fontsize=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'Feature 2'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,fontsize=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pic>
        <p:nvPicPr>
          <p:cNvPr id="3" name="Picture 2" descr="A diagram of a cluster of dots&#10;&#10;Description automatically generated">
            <a:extLst>
              <a:ext uri="{FF2B5EF4-FFF2-40B4-BE49-F238E27FC236}">
                <a16:creationId xmlns:a16="http://schemas.microsoft.com/office/drawing/2014/main" id="{F89ECD22-B4BF-D580-6073-A03218EA3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187" y="1396180"/>
            <a:ext cx="5516045" cy="4660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015C79-8524-7638-92F5-8B91352664A4}"/>
              </a:ext>
            </a:extLst>
          </p:cNvPr>
          <p:cNvSpPr txBox="1"/>
          <p:nvPr/>
        </p:nvSpPr>
        <p:spPr>
          <a:xfrm>
            <a:off x="578892" y="6085605"/>
            <a:ext cx="77116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[Source: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https://www.analyticsvidhya.com/blog/2020/09/how-dbscan-clustering-works/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3B1FFD9-57DB-B6E5-B797-63E791F7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927" y="6275808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67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DCE74B-2082-F44E-03CC-E9A70E5A4C7C}"/>
              </a:ext>
            </a:extLst>
          </p:cNvPr>
          <p:cNvSpPr txBox="1"/>
          <p:nvPr/>
        </p:nvSpPr>
        <p:spPr>
          <a:xfrm>
            <a:off x="1199535" y="530942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47B135-61A7-CE4A-4078-A052EB790391}"/>
              </a:ext>
            </a:extLst>
          </p:cNvPr>
          <p:cNvSpPr txBox="1"/>
          <p:nvPr/>
        </p:nvSpPr>
        <p:spPr>
          <a:xfrm>
            <a:off x="393290" y="98323"/>
            <a:ext cx="3941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clusters 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0F2342-0A6D-6081-7D05-F83B87E7080F}"/>
              </a:ext>
            </a:extLst>
          </p:cNvPr>
          <p:cNvSpPr txBox="1"/>
          <p:nvPr/>
        </p:nvSpPr>
        <p:spPr>
          <a:xfrm>
            <a:off x="599768" y="726148"/>
            <a:ext cx="731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number of optimal clustering for hierarchical using Dendrogram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17636-05C3-D655-BCCF-B3987B2CAB77}"/>
              </a:ext>
            </a:extLst>
          </p:cNvPr>
          <p:cNvSpPr txBox="1"/>
          <p:nvPr/>
        </p:nvSpPr>
        <p:spPr>
          <a:xfrm>
            <a:off x="599768" y="1293564"/>
            <a:ext cx="474200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scipy.cluster.hierarchy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sch</a:t>
            </a: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b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dendrogram =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sch.dendrogram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sch.linkage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df,method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sz="14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"ward"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"dendrogram"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C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CD499-6585-B11B-5E47-C92CABD0FDE3}"/>
              </a:ext>
            </a:extLst>
          </p:cNvPr>
          <p:cNvSpPr txBox="1"/>
          <p:nvPr/>
        </p:nvSpPr>
        <p:spPr>
          <a:xfrm>
            <a:off x="668594" y="4504677"/>
            <a:ext cx="5147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sklearn.cluster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AgglomerativeClustering</a:t>
            </a:r>
            <a:endParaRPr lang="en-CA" sz="14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= 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AgglomerativeClustering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n_clusters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affinity=</a:t>
            </a:r>
            <a:r>
              <a:rPr lang="en-CA" sz="14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CA" sz="1400" b="0" dirty="0" err="1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euclidean</a:t>
            </a:r>
            <a:r>
              <a:rPr lang="en-CA" sz="14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[[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]])</a:t>
            </a: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CA" sz="14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CA" sz="1400" b="0" dirty="0" err="1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HR_labels</a:t>
            </a:r>
            <a:r>
              <a:rPr lang="en-CA" sz="14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model.labels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9B03E-8030-06B7-8994-DC8748B02886}"/>
              </a:ext>
            </a:extLst>
          </p:cNvPr>
          <p:cNvSpPr txBox="1"/>
          <p:nvPr/>
        </p:nvSpPr>
        <p:spPr>
          <a:xfrm>
            <a:off x="3253824" y="2555009"/>
            <a:ext cx="2884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From the dendrogram,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optimal clusters are 3 </a:t>
            </a:r>
            <a:endParaRPr lang="en-CA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4726D1-9EAB-B1AA-56F1-48EF0A77ED0C}"/>
              </a:ext>
            </a:extLst>
          </p:cNvPr>
          <p:cNvSpPr txBox="1"/>
          <p:nvPr/>
        </p:nvSpPr>
        <p:spPr>
          <a:xfrm>
            <a:off x="668594" y="3502883"/>
            <a:ext cx="485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Agglomerative clustering 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Fitting the model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diagram of a diagram">
            <a:extLst>
              <a:ext uri="{FF2B5EF4-FFF2-40B4-BE49-F238E27FC236}">
                <a16:creationId xmlns:a16="http://schemas.microsoft.com/office/drawing/2014/main" id="{737684F5-3BD0-C2F4-89B6-B2593E8FC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95480"/>
            <a:ext cx="5885044" cy="426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E25E4A-DF22-246F-B4F1-C58FE129AD87}"/>
              </a:ext>
            </a:extLst>
          </p:cNvPr>
          <p:cNvSpPr txBox="1"/>
          <p:nvPr/>
        </p:nvSpPr>
        <p:spPr>
          <a:xfrm>
            <a:off x="578892" y="6085605"/>
            <a:ext cx="77116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[Source: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https://www.analyticsvidhya.com/blog/2020/09/how-dbscan-clustering-works/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71B4341F-4855-21D8-6C56-3FD6E833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927" y="6275808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19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DCE74B-2082-F44E-03CC-E9A70E5A4C7C}"/>
              </a:ext>
            </a:extLst>
          </p:cNvPr>
          <p:cNvSpPr txBox="1"/>
          <p:nvPr/>
        </p:nvSpPr>
        <p:spPr>
          <a:xfrm>
            <a:off x="147483" y="382012"/>
            <a:ext cx="700704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Plotting resulting clusters</a:t>
            </a:r>
            <a:endParaRPr lang="en-CA" sz="14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plt.scatter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],c=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CA" sz="14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CA" sz="1400" b="0" dirty="0" err="1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HR_labels</a:t>
            </a:r>
            <a:r>
              <a:rPr lang="en-CA" sz="14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cmap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matplotlib.colors.ListedColormap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(colors),s=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'Hierarchical Clustering'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'Feature 1'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,fontsize=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'Feature 2'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,fontsize=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Picture 2" descr="A diagram of a cluster of dots">
            <a:extLst>
              <a:ext uri="{FF2B5EF4-FFF2-40B4-BE49-F238E27FC236}">
                <a16:creationId xmlns:a16="http://schemas.microsoft.com/office/drawing/2014/main" id="{686D65A4-6FDA-82CB-8FA1-1032DB0B0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883" y="1179871"/>
            <a:ext cx="5523061" cy="4660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92C686-A090-20A5-9E11-92D229905BE8}"/>
              </a:ext>
            </a:extLst>
          </p:cNvPr>
          <p:cNvSpPr txBox="1"/>
          <p:nvPr/>
        </p:nvSpPr>
        <p:spPr>
          <a:xfrm>
            <a:off x="578892" y="6095765"/>
            <a:ext cx="77116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[Source: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https://www.analyticsvidhya.com/blog/2020/09/how-dbscan-clustering-works/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1BBBB55-8733-F57E-6852-4010DD93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927" y="6275808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5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6BAFE-F038-8B54-D6FF-6069DE4D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02" y="6278714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30D5A6-3200-CA80-5B13-72A0050D57EB}"/>
              </a:ext>
            </a:extLst>
          </p:cNvPr>
          <p:cNvSpPr/>
          <p:nvPr/>
        </p:nvSpPr>
        <p:spPr>
          <a:xfrm>
            <a:off x="4325953" y="541539"/>
            <a:ext cx="3737499" cy="1127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GB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9860AB-4BB5-C34D-AC7D-79AA18259CB0}"/>
              </a:ext>
            </a:extLst>
          </p:cNvPr>
          <p:cNvSpPr/>
          <p:nvPr/>
        </p:nvSpPr>
        <p:spPr>
          <a:xfrm>
            <a:off x="408372" y="2865268"/>
            <a:ext cx="3737499" cy="1127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  <a:endParaRPr lang="en-GB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29866C-059B-91F1-A1E0-FD05212447CF}"/>
              </a:ext>
            </a:extLst>
          </p:cNvPr>
          <p:cNvSpPr/>
          <p:nvPr/>
        </p:nvSpPr>
        <p:spPr>
          <a:xfrm>
            <a:off x="4325952" y="2865268"/>
            <a:ext cx="3737499" cy="1127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  <a:endParaRPr lang="en-GB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7A2B4B-93C2-106C-93A5-7CD4EB5B87D1}"/>
              </a:ext>
            </a:extLst>
          </p:cNvPr>
          <p:cNvSpPr/>
          <p:nvPr/>
        </p:nvSpPr>
        <p:spPr>
          <a:xfrm>
            <a:off x="8256232" y="2865268"/>
            <a:ext cx="3737499" cy="1127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  <a:endParaRPr lang="en-GB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E695EDF-931A-CC94-E610-2221D809DCA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3637781" y="308345"/>
            <a:ext cx="1196265" cy="39175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D7548A6-DC9A-56B1-3833-9D12E1BA553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5596571" y="2267135"/>
            <a:ext cx="119626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AF7AD1C-0E12-0F6B-5A70-938ED1A81059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7561710" y="301995"/>
            <a:ext cx="1196265" cy="3930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15D9F47-AA88-BD36-6816-2053D156CE98}"/>
              </a:ext>
            </a:extLst>
          </p:cNvPr>
          <p:cNvSpPr/>
          <p:nvPr/>
        </p:nvSpPr>
        <p:spPr>
          <a:xfrm>
            <a:off x="4332302" y="4713303"/>
            <a:ext cx="3737499" cy="1127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lang="en-GB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4B5D4B-03FD-C071-40E0-077193125ECC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6194702" y="3992732"/>
            <a:ext cx="6350" cy="72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236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DCE74B-2082-F44E-03CC-E9A70E5A4C7C}"/>
              </a:ext>
            </a:extLst>
          </p:cNvPr>
          <p:cNvSpPr txBox="1"/>
          <p:nvPr/>
        </p:nvSpPr>
        <p:spPr>
          <a:xfrm>
            <a:off x="393290" y="1126905"/>
            <a:ext cx="41120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Plotting K-distance Graph</a:t>
            </a:r>
            <a:endParaRPr lang="en-US" sz="14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sklearn.neighbors</a:t>
            </a:r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NearestNeighbors</a:t>
            </a:r>
            <a:endParaRPr lang="en-US" sz="14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neigh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NearestNeighbors</a:t>
            </a:r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n_neighbors</a:t>
            </a:r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nbrs</a:t>
            </a:r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neigh.fit</a:t>
            </a:r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[[</a:t>
            </a:r>
            <a:r>
              <a:rPr lang="en-US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]])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distances, indices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nbrs.kneighbors</a:t>
            </a:r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[[</a:t>
            </a:r>
            <a:r>
              <a:rPr lang="en-US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]])</a:t>
            </a:r>
          </a:p>
          <a:p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distances = 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np.sort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(distances, axis=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distances = distances[:,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(distances)</a:t>
            </a: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'K-distance Graph'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'Data Points sorted by distance'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'Epsilon'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61D28A-35C1-53C1-61E1-F10886435218}"/>
              </a:ext>
            </a:extLst>
          </p:cNvPr>
          <p:cNvSpPr txBox="1"/>
          <p:nvPr/>
        </p:nvSpPr>
        <p:spPr>
          <a:xfrm>
            <a:off x="393290" y="98323"/>
            <a:ext cx="3595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DBSCAN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clusters 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F027E5-C7B1-42B9-E0A4-9AAFB47BE019}"/>
              </a:ext>
            </a:extLst>
          </p:cNvPr>
          <p:cNvSpPr txBox="1"/>
          <p:nvPr/>
        </p:nvSpPr>
        <p:spPr>
          <a:xfrm>
            <a:off x="393290" y="729734"/>
            <a:ext cx="5256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value of EPSILON using K-distance graph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0AD4DD-5EE1-5293-0D6F-BEAB76BB0430}"/>
              </a:ext>
            </a:extLst>
          </p:cNvPr>
          <p:cNvSpPr txBox="1"/>
          <p:nvPr/>
        </p:nvSpPr>
        <p:spPr>
          <a:xfrm>
            <a:off x="381690" y="4989500"/>
            <a:ext cx="36583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sklearn.cluster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DBSCAN</a:t>
            </a: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dbscan_opt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=DBSCAN(eps=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,min_samples=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dbscan_opt.fit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[[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]])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FD72A-155B-9C8A-952F-A5B6391BF93D}"/>
              </a:ext>
            </a:extLst>
          </p:cNvPr>
          <p:cNvSpPr txBox="1"/>
          <p:nvPr/>
        </p:nvSpPr>
        <p:spPr>
          <a:xfrm>
            <a:off x="393290" y="4343169"/>
            <a:ext cx="3480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DBSCAN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Fitting the model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graph with a blue line&#10;&#10;Description automatically generated">
            <a:extLst>
              <a:ext uri="{FF2B5EF4-FFF2-40B4-BE49-F238E27FC236}">
                <a16:creationId xmlns:a16="http://schemas.microsoft.com/office/drawing/2014/main" id="{ABA36E70-03DC-1E5D-B597-C039F3804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18" y="1126905"/>
            <a:ext cx="6421542" cy="37509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59438D-0089-58C8-2741-2DACF4DAA6AC}"/>
              </a:ext>
            </a:extLst>
          </p:cNvPr>
          <p:cNvSpPr txBox="1"/>
          <p:nvPr/>
        </p:nvSpPr>
        <p:spPr>
          <a:xfrm>
            <a:off x="5917615" y="5085548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Optimal EPSILON value from the graph is 35</a:t>
            </a:r>
            <a:endParaRPr lang="en-CA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FAD7EB-E8B7-0AF8-4133-6E6EA009CE92}"/>
              </a:ext>
            </a:extLst>
          </p:cNvPr>
          <p:cNvSpPr txBox="1"/>
          <p:nvPr/>
        </p:nvSpPr>
        <p:spPr>
          <a:xfrm>
            <a:off x="6115585" y="5543498"/>
            <a:ext cx="445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Considering minimum points/samples =5</a:t>
            </a:r>
            <a:endParaRPr lang="en-CA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9659A-356B-7282-FF72-A57900879D0E}"/>
              </a:ext>
            </a:extLst>
          </p:cNvPr>
          <p:cNvSpPr txBox="1"/>
          <p:nvPr/>
        </p:nvSpPr>
        <p:spPr>
          <a:xfrm>
            <a:off x="578892" y="6085605"/>
            <a:ext cx="77116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[Source: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https://www.analyticsvidhya.com/blog/2020/09/how-dbscan-clustering-works/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6C5C73AA-04F2-1570-D66E-C3EF0974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927" y="6275808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60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DCE74B-2082-F44E-03CC-E9A70E5A4C7C}"/>
              </a:ext>
            </a:extLst>
          </p:cNvPr>
          <p:cNvSpPr txBox="1"/>
          <p:nvPr/>
        </p:nvSpPr>
        <p:spPr>
          <a:xfrm>
            <a:off x="255639" y="4314531"/>
            <a:ext cx="780534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Plotting the resulting clusters</a:t>
            </a:r>
            <a:endParaRPr lang="en-CA" sz="14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plt.scatter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],c=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CA" sz="14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CA" sz="1400" b="0" dirty="0" err="1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DBSCAN_opt_labels</a:t>
            </a:r>
            <a:r>
              <a:rPr lang="en-CA" sz="14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cmap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matplotlib.colors.ListedColormap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(colors),s=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'DBSCAN Clustering'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'Feature 1'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,fontsize=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'Feature 2'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,fontsize=</a:t>
            </a:r>
            <a:r>
              <a:rPr lang="en-CA" sz="1400" b="0" dirty="0">
                <a:solidFill>
                  <a:srgbClr val="1166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Picture 2" descr="A diagram of a cluster of dots&#10;&#10;Description automatically generated">
            <a:extLst>
              <a:ext uri="{FF2B5EF4-FFF2-40B4-BE49-F238E27FC236}">
                <a16:creationId xmlns:a16="http://schemas.microsoft.com/office/drawing/2014/main" id="{3149F7C0-73F2-C1E5-6CE8-BEEFFC95E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600" y="0"/>
            <a:ext cx="4611761" cy="46432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C8AADC-CCD1-1831-87B5-76187E40A77C}"/>
              </a:ext>
            </a:extLst>
          </p:cNvPr>
          <p:cNvSpPr txBox="1"/>
          <p:nvPr/>
        </p:nvSpPr>
        <p:spPr>
          <a:xfrm>
            <a:off x="373626" y="727587"/>
            <a:ext cx="3549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CA" sz="14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CA" sz="1400" b="0" dirty="0" err="1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DBSCAN_opt_labels</a:t>
            </a:r>
            <a:r>
              <a:rPr lang="en-CA" sz="14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dbscan_opt.labels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</a:p>
          <a:p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CA" sz="14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CA" sz="1400" b="0" dirty="0" err="1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DBSCAN_opt_labels</a:t>
            </a:r>
            <a:r>
              <a:rPr lang="en-CA" sz="14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value_counts</a:t>
            </a:r>
            <a:r>
              <a:rPr lang="en-CA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F1B26-335E-6D83-DD5B-FCC027E18AE7}"/>
              </a:ext>
            </a:extLst>
          </p:cNvPr>
          <p:cNvSpPr txBox="1"/>
          <p:nvPr/>
        </p:nvSpPr>
        <p:spPr>
          <a:xfrm>
            <a:off x="373626" y="277766"/>
            <a:ext cx="402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the cluster using labels count 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9DA5122-8B25-B7C6-3BFE-978A9C289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6" y="1324118"/>
            <a:ext cx="5061023" cy="17467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86958A-0E1D-CA06-E8B7-BDBD383240B9}"/>
              </a:ext>
            </a:extLst>
          </p:cNvPr>
          <p:cNvSpPr txBox="1"/>
          <p:nvPr/>
        </p:nvSpPr>
        <p:spPr>
          <a:xfrm>
            <a:off x="668593" y="3244334"/>
            <a:ext cx="2932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clusters = labels count = 3 </a:t>
            </a:r>
            <a:endParaRPr lang="en-CA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84FB43-6AA8-E9A3-5F36-781355CC1CD6}"/>
              </a:ext>
            </a:extLst>
          </p:cNvPr>
          <p:cNvSpPr txBox="1"/>
          <p:nvPr/>
        </p:nvSpPr>
        <p:spPr>
          <a:xfrm>
            <a:off x="688691" y="3648599"/>
            <a:ext cx="3018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Label = -1 indicates  Noise </a:t>
            </a:r>
            <a:endParaRPr lang="en-C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DB0C57C-1EFF-1717-9ECE-5CFF7A7DB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927" y="6275808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F769B7-362E-384B-7D9B-0741ABC68459}"/>
              </a:ext>
            </a:extLst>
          </p:cNvPr>
          <p:cNvSpPr txBox="1"/>
          <p:nvPr/>
        </p:nvSpPr>
        <p:spPr>
          <a:xfrm>
            <a:off x="373626" y="6154169"/>
            <a:ext cx="66073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[Source:</a:t>
            </a: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https://www.analyticsvidhya.com/blog/2020/09/how-dbscan-</a:t>
            </a:r>
          </a:p>
          <a:p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clustering-works/</a:t>
            </a: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463288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DCE74B-2082-F44E-03CC-E9A70E5A4C7C}"/>
              </a:ext>
            </a:extLst>
          </p:cNvPr>
          <p:cNvSpPr txBox="1"/>
          <p:nvPr/>
        </p:nvSpPr>
        <p:spPr>
          <a:xfrm>
            <a:off x="442451" y="157316"/>
            <a:ext cx="497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all clustering methods: </a:t>
            </a:r>
          </a:p>
        </p:txBody>
      </p:sp>
      <p:pic>
        <p:nvPicPr>
          <p:cNvPr id="3" name="Picture 2" descr="A diagram of a cluster of dots&#10;&#10;Description automatically generated">
            <a:extLst>
              <a:ext uri="{FF2B5EF4-FFF2-40B4-BE49-F238E27FC236}">
                <a16:creationId xmlns:a16="http://schemas.microsoft.com/office/drawing/2014/main" id="{6F0F4BEC-12D3-E023-7549-164237EC4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1" y="753146"/>
            <a:ext cx="3952568" cy="3351147"/>
          </a:xfrm>
          <a:prstGeom prst="rect">
            <a:avLst/>
          </a:prstGeom>
        </p:spPr>
      </p:pic>
      <p:pic>
        <p:nvPicPr>
          <p:cNvPr id="6" name="Picture 5" descr="A diagram of a cluster of dots&#10;&#10;Description automatically generated">
            <a:extLst>
              <a:ext uri="{FF2B5EF4-FFF2-40B4-BE49-F238E27FC236}">
                <a16:creationId xmlns:a16="http://schemas.microsoft.com/office/drawing/2014/main" id="{272A5391-EF41-6AEA-1244-44D69FF01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414" y="753146"/>
            <a:ext cx="3952568" cy="3372568"/>
          </a:xfrm>
          <a:prstGeom prst="rect">
            <a:avLst/>
          </a:prstGeom>
        </p:spPr>
      </p:pic>
      <p:pic>
        <p:nvPicPr>
          <p:cNvPr id="8" name="Picture 7" descr="A diagram of a cluster of dots&#10;&#10;Description automatically generated">
            <a:extLst>
              <a:ext uri="{FF2B5EF4-FFF2-40B4-BE49-F238E27FC236}">
                <a16:creationId xmlns:a16="http://schemas.microsoft.com/office/drawing/2014/main" id="{AF69E497-89B0-E71E-A87C-7FBCD5901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632" y="753146"/>
            <a:ext cx="3607445" cy="33251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C22D14-E39F-31BB-9A04-D48DC8BF72E0}"/>
              </a:ext>
            </a:extLst>
          </p:cNvPr>
          <p:cNvSpPr txBox="1"/>
          <p:nvPr/>
        </p:nvSpPr>
        <p:spPr>
          <a:xfrm>
            <a:off x="578892" y="6085605"/>
            <a:ext cx="77116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[Source: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https://www.analyticsvidhya.com/blog/2020/09/how-dbscan-clustering-works/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CAECDB4-B4D5-8DED-10E5-43CD073C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927" y="6275808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104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6ECE7-617E-9BF7-DCFC-DA1B5020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F6B5-A8B6-5742-91AE-8DC29EBB8E42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8DF0C-803A-C75D-66AD-6CCCAEE6ACAB}"/>
              </a:ext>
            </a:extLst>
          </p:cNvPr>
          <p:cNvSpPr txBox="1"/>
          <p:nvPr/>
        </p:nvSpPr>
        <p:spPr>
          <a:xfrm>
            <a:off x="3285085" y="4898572"/>
            <a:ext cx="6166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Hope you have a sweet day (a bloody sweet day)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Thank you text Vectors &amp; Illustrations for Free Download | Freepik">
            <a:extLst>
              <a:ext uri="{FF2B5EF4-FFF2-40B4-BE49-F238E27FC236}">
                <a16:creationId xmlns:a16="http://schemas.microsoft.com/office/drawing/2014/main" id="{E08531D4-9E3C-CECD-10F2-7832720D7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641" y="1201897"/>
            <a:ext cx="4655490" cy="329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042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71045E-A962-FCEF-E770-A3E8D2B06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010"/>
            <a:ext cx="10515600" cy="1325563"/>
          </a:xfrm>
        </p:spPr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342639-6FFB-88F0-C74C-DD9A0F990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608"/>
            <a:ext cx="10800425" cy="5033638"/>
          </a:xfrm>
        </p:spPr>
        <p:txBody>
          <a:bodyPr>
            <a:normAutofit fontScale="32500" lnSpcReduction="20000"/>
          </a:bodyPr>
          <a:lstStyle/>
          <a:p>
            <a:pPr marL="0" marR="457200" indent="0" algn="l">
              <a:buNone/>
            </a:pPr>
            <a:r>
              <a:rPr lang="en-CA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GB" sz="6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 Rajbanshi, “Everything you need to know about Machine Learning,” </a:t>
            </a:r>
            <a:r>
              <a:rPr lang="en-GB" sz="6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Analytics Vidhya</a:t>
            </a:r>
            <a:r>
              <a:rPr lang="en-GB" sz="6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Mar. 25, 2021. https://tinyurl.com/czks8dn3 (accessed Nov. 10, 2023).</a:t>
            </a:r>
          </a:p>
          <a:p>
            <a:pPr marL="0" marR="457200" indent="0" algn="l">
              <a:buNone/>
            </a:pPr>
            <a:r>
              <a:rPr lang="en-CA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GB" sz="6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“Clustering with DBSCAN, Clearly Explained!!!,” </a:t>
            </a:r>
            <a:r>
              <a:rPr lang="en-GB" sz="6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www.youtube.com</a:t>
            </a:r>
            <a:r>
              <a:rPr lang="en-GB" sz="6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https://youtu.be/RDZUdRSDOok (accessed Aug. 14, 2023).</a:t>
            </a:r>
          </a:p>
          <a:p>
            <a:pPr marL="0" marR="457200" indent="0" algn="l">
              <a:buNone/>
            </a:pPr>
            <a:r>
              <a:rPr lang="en-CA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GB" sz="6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Sharma, “How to Master the Popular DBSCAN Clustering Algorithm for Machine Learning,” </a:t>
            </a:r>
            <a:r>
              <a:rPr lang="en-GB" sz="6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Analytics Vidhya</a:t>
            </a:r>
            <a:r>
              <a:rPr lang="en-GB" sz="6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Sep. 07, 2020. https://tinyurl.com/46my4tcf (accessed Nov. 10, 2023).</a:t>
            </a:r>
          </a:p>
          <a:p>
            <a:pPr marL="0" marR="457200" indent="0" algn="l">
              <a:buNone/>
            </a:pPr>
            <a:r>
              <a:rPr lang="en-CA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GB" sz="6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“DBSCAN Clustering Algorithm Solved Numerical Example in Machine Learning Data Mining Mahesh </a:t>
            </a:r>
            <a:r>
              <a:rPr lang="en-GB" sz="6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Huddar</a:t>
            </a:r>
            <a:r>
              <a:rPr lang="en-GB" sz="6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,” </a:t>
            </a:r>
            <a:r>
              <a:rPr lang="en-GB" sz="6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www.youtube.com</a:t>
            </a:r>
            <a:r>
              <a:rPr lang="en-GB" sz="6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https://tinyurl.com/h7f948b6 (accessed Nov. 10, 2023).</a:t>
            </a:r>
          </a:p>
          <a:p>
            <a:pPr marL="0" marR="457200" indent="0" algn="l">
              <a:buNone/>
            </a:pPr>
            <a:r>
              <a:rPr lang="en-CA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GB" sz="6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“DBSCAN Clustering Algorithm Explained Simply,” </a:t>
            </a:r>
            <a:r>
              <a:rPr lang="en-GB" sz="6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www.youtube.com</a:t>
            </a:r>
            <a:r>
              <a:rPr lang="en-GB" sz="6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https://youtu.be/Lh2pAkNNX1g (accessed Nov. 10, 2023).</a:t>
            </a:r>
          </a:p>
          <a:p>
            <a:pPr marL="0" marR="457200" indent="0" algn="l">
              <a:buNone/>
            </a:pPr>
            <a:r>
              <a:rPr lang="en-CA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  <a:r>
              <a:rPr lang="en-GB" sz="6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“Martin Ester,” </a:t>
            </a:r>
            <a:r>
              <a:rPr lang="en-GB" sz="6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lang="en-GB" sz="6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Jun. 22, 2023. https://en.wikipedia.org/wiki/Martin_Ester (accessed Nov. 10, 2023).</a:t>
            </a:r>
          </a:p>
          <a:p>
            <a:pPr marL="0" marR="457200" indent="0" algn="l">
              <a:buNone/>
            </a:pPr>
            <a:r>
              <a:rPr lang="en-CA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GB" sz="6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“Hans-Peter </a:t>
            </a:r>
            <a:r>
              <a:rPr lang="en-GB" sz="6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Kriegel</a:t>
            </a:r>
            <a:r>
              <a:rPr lang="en-GB" sz="6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,” </a:t>
            </a:r>
            <a:r>
              <a:rPr lang="en-GB" sz="6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lang="en-GB" sz="6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Jan. 30, 2023. https://en.wikipedia.org/wiki/Hans-Peter_Kriegel (accessed Nov. 10, 2023).‌</a:t>
            </a:r>
          </a:p>
          <a:p>
            <a:pPr marL="0" marR="457200" indent="0" algn="l">
              <a:buNone/>
            </a:pPr>
            <a:r>
              <a:rPr lang="en-CA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r>
              <a:rPr lang="en-GB" sz="6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“Joerg Sander, PhD - </a:t>
            </a:r>
            <a:r>
              <a:rPr lang="en-GB" sz="6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Directory@UAlberta</a:t>
            </a:r>
            <a:r>
              <a:rPr lang="en-GB" sz="6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,” </a:t>
            </a:r>
            <a:r>
              <a:rPr lang="en-GB" sz="6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apps.ualberta.ca</a:t>
            </a:r>
            <a:r>
              <a:rPr lang="en-GB" sz="6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https://apps.ualberta.ca/directory/person/jsander (accessed Nov. 10, 2023).</a:t>
            </a:r>
          </a:p>
          <a:p>
            <a:pPr marL="0" indent="0" algn="l">
              <a:buNone/>
            </a:pPr>
            <a:endParaRPr lang="en-GB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8B961-0369-0AFD-2C66-E8DC6BB5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F6B5-A8B6-5742-91AE-8DC29EBB8E4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6BAFE-F038-8B54-D6FF-6069DE4D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02" y="6278714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30D5A6-3200-CA80-5B13-72A0050D57EB}"/>
              </a:ext>
            </a:extLst>
          </p:cNvPr>
          <p:cNvSpPr/>
          <p:nvPr/>
        </p:nvSpPr>
        <p:spPr>
          <a:xfrm>
            <a:off x="627713" y="541539"/>
            <a:ext cx="3737499" cy="1127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GB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29866C-059B-91F1-A1E0-FD05212447CF}"/>
              </a:ext>
            </a:extLst>
          </p:cNvPr>
          <p:cNvSpPr/>
          <p:nvPr/>
        </p:nvSpPr>
        <p:spPr>
          <a:xfrm>
            <a:off x="627712" y="2865268"/>
            <a:ext cx="3737499" cy="1127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  <a:endParaRPr lang="en-GB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D7548A6-DC9A-56B1-3833-9D12E1BA553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1898331" y="2267135"/>
            <a:ext cx="119626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15D9F47-AA88-BD36-6816-2053D156CE98}"/>
              </a:ext>
            </a:extLst>
          </p:cNvPr>
          <p:cNvSpPr/>
          <p:nvPr/>
        </p:nvSpPr>
        <p:spPr>
          <a:xfrm>
            <a:off x="634062" y="4713303"/>
            <a:ext cx="3737499" cy="1127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lang="en-GB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4B5D4B-03FD-C071-40E0-077193125ECC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2496462" y="3992732"/>
            <a:ext cx="6350" cy="72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3EA869B-B527-D362-412D-2E5D2690619B}"/>
              </a:ext>
            </a:extLst>
          </p:cNvPr>
          <p:cNvSpPr/>
          <p:nvPr/>
        </p:nvSpPr>
        <p:spPr>
          <a:xfrm>
            <a:off x="7348490" y="635494"/>
            <a:ext cx="3737499" cy="1127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</a:t>
            </a:r>
            <a:endParaRPr lang="en-GB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A4A714-5E5B-E250-D9FF-0084B67755D0}"/>
              </a:ext>
            </a:extLst>
          </p:cNvPr>
          <p:cNvSpPr/>
          <p:nvPr/>
        </p:nvSpPr>
        <p:spPr>
          <a:xfrm>
            <a:off x="7348490" y="2705840"/>
            <a:ext cx="3737499" cy="1127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Clustering</a:t>
            </a:r>
            <a:endParaRPr lang="en-GB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6ACB38-6DFC-2892-F368-1DC267871D44}"/>
              </a:ext>
            </a:extLst>
          </p:cNvPr>
          <p:cNvSpPr/>
          <p:nvPr/>
        </p:nvSpPr>
        <p:spPr>
          <a:xfrm>
            <a:off x="7348491" y="4700726"/>
            <a:ext cx="3737499" cy="1127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DBSCAN</a:t>
            </a:r>
            <a:endParaRPr lang="en-GB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2C167AF-A3F2-EA3D-1730-49896B2456CB}"/>
              </a:ext>
            </a:extLst>
          </p:cNvPr>
          <p:cNvCxnSpPr>
            <a:cxnSpLocks/>
            <a:endCxn id="35" idx="1"/>
          </p:cNvCxnSpPr>
          <p:nvPr/>
        </p:nvCxnSpPr>
        <p:spPr>
          <a:xfrm rot="5400000" flipH="1" flipV="1">
            <a:off x="5570233" y="1491316"/>
            <a:ext cx="2070346" cy="14861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79664E8-BA3F-8F8D-D78C-D45182DFE9A0}"/>
              </a:ext>
            </a:extLst>
          </p:cNvPr>
          <p:cNvCxnSpPr>
            <a:cxnSpLocks/>
            <a:stCxn id="23" idx="3"/>
            <a:endCxn id="36" idx="1"/>
          </p:cNvCxnSpPr>
          <p:nvPr/>
        </p:nvCxnSpPr>
        <p:spPr>
          <a:xfrm flipV="1">
            <a:off x="4371561" y="3269572"/>
            <a:ext cx="2976929" cy="20074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1F9F81D-43AC-703B-C342-5FF5D119F8FA}"/>
              </a:ext>
            </a:extLst>
          </p:cNvPr>
          <p:cNvCxnSpPr>
            <a:cxnSpLocks/>
            <a:stCxn id="23" idx="3"/>
            <a:endCxn id="37" idx="1"/>
          </p:cNvCxnSpPr>
          <p:nvPr/>
        </p:nvCxnSpPr>
        <p:spPr>
          <a:xfrm flipV="1">
            <a:off x="4371561" y="5264458"/>
            <a:ext cx="2976930" cy="12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99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A71C12-73AA-E3EB-0E96-B91BE020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clustering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47565-D48F-CF95-45F5-0EA1472C0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662"/>
            <a:ext cx="10515600" cy="4351339"/>
          </a:xfrm>
        </p:spPr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– grouping unlabelled data into groups/clusters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is identifying calls you receive and grouping them into important, casual, spam, marketing or scam.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is done to know more about the data, analyze the data, and recognize patterns if any.</a:t>
            </a: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565FA0-D1D3-4707-8855-C9420D85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8087" y="6244207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7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6A5B-A159-7DAD-9FFE-EA555A8E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59115"/>
            <a:ext cx="10515600" cy="1325563"/>
          </a:xfrm>
        </p:spPr>
        <p:txBody>
          <a:bodyPr>
            <a:normAutofit/>
          </a:bodyPr>
          <a:lstStyle/>
          <a:p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Terms in the abbreviation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23FD3-13B3-8592-479B-34A06AFE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9845" y="6261461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7F3C1EE-2A82-F449-0932-A40ED8E3AC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8313923"/>
              </p:ext>
            </p:extLst>
          </p:nvPr>
        </p:nvGraphicFramePr>
        <p:xfrm>
          <a:off x="1047565" y="1266448"/>
          <a:ext cx="10474911" cy="4779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F48BF21-71B9-259F-DBFC-465FDC26E82C}"/>
              </a:ext>
            </a:extLst>
          </p:cNvPr>
          <p:cNvSpPr txBox="1"/>
          <p:nvPr/>
        </p:nvSpPr>
        <p:spPr>
          <a:xfrm>
            <a:off x="5927324" y="5473083"/>
            <a:ext cx="561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which does not fall into any clusters at first glance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58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1CE8BA-8CC8-DB0A-871A-11AAD5FE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DBSCAN – Introduction and history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09B82-1226-4215-82DE-0B4F4F2D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64" y="6244208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67D235-CCDB-D53A-7D32-2675D24D1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669" y="1680331"/>
            <a:ext cx="1600423" cy="165758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B5C738C-BBA0-B2D7-DB3A-D6E84550F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87" y="1684030"/>
            <a:ext cx="2095500" cy="308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erson in a suit and tie&#10;&#10;Description automatically generated">
            <a:extLst>
              <a:ext uri="{FF2B5EF4-FFF2-40B4-BE49-F238E27FC236}">
                <a16:creationId xmlns:a16="http://schemas.microsoft.com/office/drawing/2014/main" id="{D50DB283-3EBB-5C16-1FAC-3C46E9B2A5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228" y="1680331"/>
            <a:ext cx="2438400" cy="2133600"/>
          </a:xfrm>
          <a:prstGeom prst="rect">
            <a:avLst/>
          </a:prstGeom>
        </p:spPr>
      </p:pic>
      <p:pic>
        <p:nvPicPr>
          <p:cNvPr id="1028" name="Picture 4" descr="Xiaowei Xu">
            <a:extLst>
              <a:ext uri="{FF2B5EF4-FFF2-40B4-BE49-F238E27FC236}">
                <a16:creationId xmlns:a16="http://schemas.microsoft.com/office/drawing/2014/main" id="{85FE40A2-39C3-E54C-B54C-82691C52B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603" y="1690688"/>
            <a:ext cx="1600423" cy="225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712DEE-533D-EBD1-CED9-0C1BFE710589}"/>
              </a:ext>
            </a:extLst>
          </p:cNvPr>
          <p:cNvSpPr txBox="1"/>
          <p:nvPr/>
        </p:nvSpPr>
        <p:spPr>
          <a:xfrm>
            <a:off x="920134" y="4898304"/>
            <a:ext cx="94667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by Martin Ester, Hans-Peter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Kriegel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Jörg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Sander and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Xiaowei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 in 1996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2BFD4-31CF-7D7F-A16C-AD6520F3B839}"/>
              </a:ext>
            </a:extLst>
          </p:cNvPr>
          <p:cNvSpPr txBox="1"/>
          <p:nvPr/>
        </p:nvSpPr>
        <p:spPr>
          <a:xfrm>
            <a:off x="920134" y="6244208"/>
            <a:ext cx="8143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[Source: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https://tinyurl.com/2zs9n6p8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.]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37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099F-D2D7-28AD-F542-FCE51563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need DBSCAN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16F01-5FAF-1161-8F17-BF46B876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1606" y="6284434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AABD3-5CC7-CD72-0215-4373065B31FE}"/>
              </a:ext>
            </a:extLst>
          </p:cNvPr>
          <p:cNvSpPr txBox="1"/>
          <p:nvPr/>
        </p:nvSpPr>
        <p:spPr>
          <a:xfrm>
            <a:off x="838200" y="2267736"/>
            <a:ext cx="41532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DBSCAN – clusters just like a person can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examples considered for explanation are 2-dimensional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47BF73-9308-677C-FE06-75D9E9CAF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413" y="1690688"/>
            <a:ext cx="6886456" cy="37047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83C41F-8A73-5117-4E58-FB5575A6FE87}"/>
              </a:ext>
            </a:extLst>
          </p:cNvPr>
          <p:cNvSpPr txBox="1"/>
          <p:nvPr/>
        </p:nvSpPr>
        <p:spPr>
          <a:xfrm>
            <a:off x="751361" y="6234060"/>
            <a:ext cx="4797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[Source: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https://youtu.be/RDZUdRSDOok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7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099F-D2D7-28AD-F542-FCE51563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need DBSCAN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16F01-5FAF-1161-8F17-BF46B876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842" y="6278716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817DA4-F2FF-D416-5736-C9ACF70E1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326" y="1690688"/>
            <a:ext cx="8707686" cy="43020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311EFF-F8AD-BE49-7C52-030F9169C388}"/>
              </a:ext>
            </a:extLst>
          </p:cNvPr>
          <p:cNvSpPr txBox="1"/>
          <p:nvPr/>
        </p:nvSpPr>
        <p:spPr>
          <a:xfrm>
            <a:off x="663276" y="6228210"/>
            <a:ext cx="4797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[Source: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https://youtu.be/RDZUdRSDOok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318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Windsor Yellow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fa405d1-d99f-4125-86c6-8c8b7a61d19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04372A8C822242B3933A3B44C08658" ma:contentTypeVersion="14" ma:contentTypeDescription="Create a new document." ma:contentTypeScope="" ma:versionID="b0444aa2018561f4b4630a678f42d0a0">
  <xsd:schema xmlns:xsd="http://www.w3.org/2001/XMLSchema" xmlns:xs="http://www.w3.org/2001/XMLSchema" xmlns:p="http://schemas.microsoft.com/office/2006/metadata/properties" xmlns:ns3="8fa405d1-d99f-4125-86c6-8c8b7a61d193" xmlns:ns4="69cd782d-3ee6-4f58-aff9-449773adf6ea" targetNamespace="http://schemas.microsoft.com/office/2006/metadata/properties" ma:root="true" ma:fieldsID="2fe2adb3a0b98b07c18a85033e5443b9" ns3:_="" ns4:_="">
    <xsd:import namespace="8fa405d1-d99f-4125-86c6-8c8b7a61d193"/>
    <xsd:import namespace="69cd782d-3ee6-4f58-aff9-449773adf6e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a405d1-d99f-4125-86c6-8c8b7a61d1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cd782d-3ee6-4f58-aff9-449773adf6e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435400-FAAE-4369-98F8-C32D311FF6DD}">
  <ds:schemaRefs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69cd782d-3ee6-4f58-aff9-449773adf6ea"/>
    <ds:schemaRef ds:uri="http://schemas.microsoft.com/office/2006/metadata/properties"/>
    <ds:schemaRef ds:uri="8fa405d1-d99f-4125-86c6-8c8b7a61d193"/>
  </ds:schemaRefs>
</ds:datastoreItem>
</file>

<file path=customXml/itemProps2.xml><?xml version="1.0" encoding="utf-8"?>
<ds:datastoreItem xmlns:ds="http://schemas.openxmlformats.org/officeDocument/2006/customXml" ds:itemID="{24252FA6-992D-43B4-89DB-849547958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26BCD7-C5A3-4486-9BAE-959D37A130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a405d1-d99f-4125-86c6-8c8b7a61d193"/>
    <ds:schemaRef ds:uri="69cd782d-3ee6-4f58-aff9-449773adf6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3534</TotalTime>
  <Words>3198</Words>
  <Application>Microsoft Office PowerPoint</Application>
  <PresentationFormat>Widescreen</PresentationFormat>
  <Paragraphs>656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Times New Roman</vt:lpstr>
      <vt:lpstr>Wingdings</vt:lpstr>
      <vt:lpstr>1_Office Theme</vt:lpstr>
      <vt:lpstr>DBSCAN  Density-based Spatial Clustering of Applications with Noise </vt:lpstr>
      <vt:lpstr>Agenda</vt:lpstr>
      <vt:lpstr>PowerPoint Presentation</vt:lpstr>
      <vt:lpstr>PowerPoint Presentation</vt:lpstr>
      <vt:lpstr>Introduction to clustering</vt:lpstr>
      <vt:lpstr>Terms in the abbreviation</vt:lpstr>
      <vt:lpstr>DBSCAN – Introduction and history</vt:lpstr>
      <vt:lpstr>Why do we need DBSCAN</vt:lpstr>
      <vt:lpstr>Why do we need DBSCAN</vt:lpstr>
      <vt:lpstr>Why do we need DBSCAN</vt:lpstr>
      <vt:lpstr>Reachability and Connectivity</vt:lpstr>
      <vt:lpstr>Directly Density-Reachable</vt:lpstr>
      <vt:lpstr>Density-Reachable</vt:lpstr>
      <vt:lpstr>Density-Connectivity</vt:lpstr>
      <vt:lpstr>Parameter Selection in DBSCAN Clustering</vt:lpstr>
      <vt:lpstr>Clustering methods </vt:lpstr>
      <vt:lpstr>K Means Clustering Method</vt:lpstr>
      <vt:lpstr>Hierarchical Clustering Method</vt:lpstr>
      <vt:lpstr>DBSCAN Clustering Method</vt:lpstr>
      <vt:lpstr>Random unlabeled data</vt:lpstr>
      <vt:lpstr>Analysis of the random data</vt:lpstr>
      <vt:lpstr>Results of the analysis</vt:lpstr>
      <vt:lpstr>Results of the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Linear Regression Group-24</dc:title>
  <dc:creator>Altamash Yar</dc:creator>
  <cp:lastModifiedBy>Hemanth Kumar</cp:lastModifiedBy>
  <cp:revision>16</cp:revision>
  <dcterms:created xsi:type="dcterms:W3CDTF">2023-09-28T21:26:11Z</dcterms:created>
  <dcterms:modified xsi:type="dcterms:W3CDTF">2023-11-12T02:14:48Z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0x0101000E04372A8C822242B3933A3B44C08658</vt:lpwstr>
  </property>
</Properties>
</file>