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335" r:id="rId2"/>
    <p:sldId id="338" r:id="rId3"/>
    <p:sldId id="356" r:id="rId4"/>
    <p:sldId id="357" r:id="rId5"/>
    <p:sldId id="358" r:id="rId6"/>
    <p:sldId id="341" r:id="rId7"/>
    <p:sldId id="369" r:id="rId8"/>
    <p:sldId id="342" r:id="rId9"/>
    <p:sldId id="343" r:id="rId10"/>
    <p:sldId id="344" r:id="rId11"/>
    <p:sldId id="345" r:id="rId12"/>
    <p:sldId id="346" r:id="rId13"/>
    <p:sldId id="348" r:id="rId14"/>
    <p:sldId id="372" r:id="rId15"/>
    <p:sldId id="362" r:id="rId16"/>
    <p:sldId id="364" r:id="rId17"/>
    <p:sldId id="365" r:id="rId18"/>
    <p:sldId id="351" r:id="rId19"/>
    <p:sldId id="352" r:id="rId20"/>
    <p:sldId id="371" r:id="rId21"/>
    <p:sldId id="3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8BF"/>
    <a:srgbClr val="1C70A4"/>
    <a:srgbClr val="377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20D-AAFF-48C1-8AEC-1A61942E6FD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653C-9343-444D-A8B6-CE74466C3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C68BF60-450A-4719-B624-3086F2EA2D00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1355D-69A1-460C-AC73-A49214E74360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3FAB9B9-22F6-46CD-A5CC-DE483E802231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5F68A32-887D-4963-888E-221F236EADAA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85E8815-53AB-4442-ABDA-1D1538579A8E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1C9E86-3A8D-4ACD-87A1-79E4DFDA2A8A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ADE889B-86C1-4571-A9FC-78B70904A6FF}" type="datetime1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C1AB6FE-AFFD-4A42-A999-1A14627F6E26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AB798E0-8FCC-414A-83D9-478DE82E80C6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678335D-50EF-46A1-AD70-E58E554ACD3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E432FE-1E69-46CA-8F19-E234402C2F68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ehvj84x7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czfny3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czfny3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fakpab" TargetMode="External"/><Relationship Id="rId2" Type="http://schemas.openxmlformats.org/officeDocument/2006/relationships/hyperlink" Target="https://tinyurl.com/xa8f35u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xa8f35u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4nyk94p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econe.io/learn/dimensionality-reduction/" TargetMode="External"/><Relationship Id="rId13" Type="http://schemas.openxmlformats.org/officeDocument/2006/relationships/hyperlink" Target="https://gist.github.com/tijptjik/9408623#file-wine-csv" TargetMode="External"/><Relationship Id="rId3" Type="http://schemas.openxmlformats.org/officeDocument/2006/relationships/hyperlink" Target="https://www.geeksforgeeks.org/ml-principal-component-analysispca/" TargetMode="External"/><Relationship Id="rId7" Type="http://schemas.openxmlformats.org/officeDocument/2006/relationships/hyperlink" Target="https://www.geeksforgeeks.org/dimensionality-reduction/" TargetMode="External"/><Relationship Id="rId12" Type="http://schemas.openxmlformats.org/officeDocument/2006/relationships/hyperlink" Target="https://bookdown.org/andreabellavia/mixtures/principal-component-analysis.html" TargetMode="External"/><Relationship Id="rId2" Type="http://schemas.openxmlformats.org/officeDocument/2006/relationships/hyperlink" Target="http://wiki.pathmind.com/eigenve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mensionality_reduction" TargetMode="External"/><Relationship Id="rId11" Type="http://schemas.openxmlformats.org/officeDocument/2006/relationships/hyperlink" Target="https://community.alteryx.com/t5/Data-Science/Tidying-up-with-PCA-An-Introduction-to-Principal-Components/ba-p/382557" TargetMode="External"/><Relationship Id="rId5" Type="http://schemas.openxmlformats.org/officeDocument/2006/relationships/hyperlink" Target="https://www.turing.com/kb/guide-to-principal-component-analysis" TargetMode="External"/><Relationship Id="rId15" Type="http://schemas.openxmlformats.org/officeDocument/2006/relationships/hyperlink" Target="https://colab.research.google.com/github/jakevdp/PythonDataScienceHandbook/blob/master/notebooks/05.09-Principal-Component-Analysis.ipynb" TargetMode="External"/><Relationship Id="rId10" Type="http://schemas.openxmlformats.org/officeDocument/2006/relationships/hyperlink" Target="https://erdogant.github.io/pca/pages/html/Algorithm.html" TargetMode="External"/><Relationship Id="rId4" Type="http://schemas.openxmlformats.org/officeDocument/2006/relationships/hyperlink" Target="https://blog.clairvoyantsoft.com/eigen-decomposition-and-pca-c50f4ca15501" TargetMode="External"/><Relationship Id="rId9" Type="http://schemas.openxmlformats.org/officeDocument/2006/relationships/hyperlink" Target="https://towardsdatascience.com/pca-clearly-explained-how-when-why-to-use-it-and-feature-importance-a-guide-in-python-7c274582c37e" TargetMode="External"/><Relationship Id="rId14" Type="http://schemas.openxmlformats.org/officeDocument/2006/relationships/hyperlink" Target="https://www.geeksforgeeks.org/principal-component-analysis-with-pyth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bhspn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fhywe2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efpr7u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7E6D-EDD6-445A-BF54-A8EDA4E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75" y="626214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807471-800D-2778-9BB1-2C93A29BC0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742604"/>
            <a:ext cx="9144000" cy="2111432"/>
          </a:xfrm>
        </p:spPr>
        <p:txBody>
          <a:bodyPr>
            <a:normAutofit fontScale="90000"/>
          </a:bodyPr>
          <a:lstStyle/>
          <a:p>
            <a: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Principal Component Analysis</a:t>
            </a:r>
            <a:b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(PCA)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819DE461-3941-3A11-3098-0245705952E1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24000" y="3513369"/>
            <a:ext cx="91440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Presented by  </a:t>
            </a:r>
            <a:r>
              <a:rPr lang="en-US" altLang="en-US" sz="2400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Farzad Mozafari</a:t>
            </a:r>
            <a:endParaRPr lang="tr-TR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tr-TR" altLang="en-US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  </a:t>
            </a:r>
            <a:r>
              <a:rPr lang="en-US" altLang="en-US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Instructor    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Dr. Yasser Alginahi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dirty="0">
                <a:solidFill>
                  <a:srgbClr val="2588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                  Date        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November 10, 2023</a:t>
            </a:r>
          </a:p>
        </p:txBody>
      </p:sp>
    </p:spTree>
    <p:extLst>
      <p:ext uri="{BB962C8B-B14F-4D97-AF65-F5344CB8AC3E}">
        <p14:creationId xmlns:p14="http://schemas.microsoft.com/office/powerpoint/2010/main" val="42390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B8B22-9C04-AAAF-879E-C74C2741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51056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EFBB1-62A1-708A-8F7F-C19E26C62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989" y="344487"/>
            <a:ext cx="10515600" cy="1325563"/>
          </a:xfrm>
        </p:spPr>
        <p:txBody>
          <a:bodyPr/>
          <a:lstStyle/>
          <a:p>
            <a:r>
              <a:rPr lang="tr-TR" altLang="en-US" sz="3400" dirty="0">
                <a:solidFill>
                  <a:srgbClr val="DBDB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 (Covariance)</a:t>
            </a:r>
            <a:endParaRPr lang="en-US" altLang="en-US" sz="36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5E722E-F23F-5BCF-1A1D-C4370205C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/>
        </p:spPr>
        <p:txBody>
          <a:bodyPr/>
          <a:lstStyle/>
          <a:p>
            <a:r>
              <a:rPr lang="sv-SE" altLang="en-US" sz="2800" dirty="0">
                <a:latin typeface="Times New Roman" panose="02020603050405020304" pitchFamily="18" charset="0"/>
              </a:rPr>
              <a:t>How </a:t>
            </a:r>
            <a:r>
              <a:rPr lang="sv-SE" altLang="en-US" sz="2800" i="1" dirty="0">
                <a:latin typeface="Times New Roman" panose="02020603050405020304" pitchFamily="18" charset="0"/>
              </a:rPr>
              <a:t>two</a:t>
            </a:r>
            <a:r>
              <a:rPr lang="sv-SE" altLang="en-US" sz="2800" dirty="0">
                <a:latin typeface="Times New Roman" panose="02020603050405020304" pitchFamily="18" charset="0"/>
              </a:rPr>
              <a:t> dimensions vary from the mean with respect</a:t>
            </a:r>
          </a:p>
          <a:p>
            <a:pPr marL="0" indent="0">
              <a:buNone/>
            </a:pPr>
            <a:r>
              <a:rPr lang="sv-SE" altLang="en-US" dirty="0">
                <a:latin typeface="Times New Roman" panose="02020603050405020304" pitchFamily="18" charset="0"/>
              </a:rPr>
              <a:t> </a:t>
            </a:r>
            <a:r>
              <a:rPr lang="sv-SE" altLang="en-US" sz="2800" dirty="0">
                <a:latin typeface="Times New Roman" panose="02020603050405020304" pitchFamily="18" charset="0"/>
              </a:rPr>
              <a:t> to each other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DD9862D-A86E-BD16-755F-87E302AC9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694241"/>
              </p:ext>
            </p:extLst>
          </p:nvPr>
        </p:nvGraphicFramePr>
        <p:xfrm>
          <a:off x="3769518" y="2520156"/>
          <a:ext cx="46529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634680" progId="Equation.3">
                  <p:embed/>
                </p:oleObj>
              </mc:Choice>
              <mc:Fallback>
                <p:oleObj name="Equation" r:id="rId2" imgW="1993680" imgH="634680" progId="Equation.3">
                  <p:embed/>
                  <p:pic>
                    <p:nvPicPr>
                      <p:cNvPr id="360453" name="Object 5">
                        <a:extLst>
                          <a:ext uri="{FF2B5EF4-FFF2-40B4-BE49-F238E27FC236}">
                            <a16:creationId xmlns:a16="http://schemas.microsoft.com/office/drawing/2014/main" id="{B6906833-06A4-1BD1-2679-4192F1072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518" y="2520156"/>
                        <a:ext cx="4652963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9135A32F-81C8-7DB5-C0EB-AD0F7692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18" y="4001294"/>
            <a:ext cx="7189788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</a:pPr>
            <a:r>
              <a:rPr lang="tr-TR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cov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X,Y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&gt;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0: Dimensions increase together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</a:pPr>
            <a:r>
              <a:rPr lang="tr-TR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cov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X,Y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&lt;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0: One increases, one decreases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</a:pPr>
            <a:r>
              <a:rPr lang="tr-TR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cov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X,Y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=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0: Dimensions are independent</a:t>
            </a:r>
            <a:r>
              <a:rPr lang="en-US" altLang="en-US" sz="3200" dirty="0"/>
              <a:t> </a:t>
            </a:r>
          </a:p>
          <a:p>
            <a:pPr>
              <a:buSzPct val="70000"/>
            </a:pPr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B78F1-D033-A507-2C3A-8FA65A8C4BAE}"/>
              </a:ext>
            </a:extLst>
          </p:cNvPr>
          <p:cNvSpPr/>
          <p:nvPr/>
        </p:nvSpPr>
        <p:spPr>
          <a:xfrm>
            <a:off x="932411" y="1383872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2E649-18B8-AC00-B9A0-0B292F74A219}"/>
              </a:ext>
            </a:extLst>
          </p:cNvPr>
          <p:cNvSpPr txBox="1"/>
          <p:nvPr/>
        </p:nvSpPr>
        <p:spPr>
          <a:xfrm>
            <a:off x="9135687" y="32607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pic>
        <p:nvPicPr>
          <p:cNvPr id="10" name="Picture 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0DFFB4A-1A03-4DB9-9F2F-DDCFBA8E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173" y="1906676"/>
            <a:ext cx="1358626" cy="3446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FFDB62-D7C5-0575-0644-5D9AC61117A1}"/>
              </a:ext>
            </a:extLst>
          </p:cNvPr>
          <p:cNvSpPr txBox="1"/>
          <p:nvPr/>
        </p:nvSpPr>
        <p:spPr>
          <a:xfrm>
            <a:off x="9720349" y="5434488"/>
            <a:ext cx="4055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6B6B"/>
                </a:solidFill>
                <a:latin typeface="sohne"/>
                <a:hlinkClick r:id="rId5"/>
              </a:rPr>
              <a:t>https://tinyurl.com/ehvj84x7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1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D2D2E-D190-4664-0B6C-5A47128C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6214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C3A362-1494-16DB-0827-6D7804D83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396" y="365125"/>
            <a:ext cx="10515600" cy="1325563"/>
          </a:xfrm>
        </p:spPr>
        <p:txBody>
          <a:bodyPr/>
          <a:lstStyle/>
          <a:p>
            <a:r>
              <a:rPr lang="tr-TR" altLang="en-US" sz="3400" dirty="0">
                <a:solidFill>
                  <a:srgbClr val="DBDB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 (Eigenvalues &amp; Eigenvectors)</a:t>
            </a:r>
            <a:endParaRPr lang="en-US" altLang="en-US" sz="36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18B56-6239-B414-B84C-4502AD6B3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833" y="1995033"/>
            <a:ext cx="5645727" cy="463223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tr-TR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Eigenvalues </a:t>
            </a:r>
            <a:r>
              <a:rPr lang="tr-TR" altLang="en-US" sz="1900" dirty="0">
                <a:latin typeface="Times New Roman" panose="02020603050405020304" pitchFamily="18" charset="0"/>
              </a:rPr>
              <a:t>measure the amount of the variation explained by each PC (largest for the first PC and smaller for the subsequent PCs)</a:t>
            </a:r>
            <a:r>
              <a:rPr lang="en-US" altLang="en-US" sz="190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1600" dirty="0">
                <a:latin typeface="Times New Roman" panose="02020603050405020304" pitchFamily="18" charset="0"/>
              </a:rPr>
              <a:t>The extracted uncorrelated components are called </a:t>
            </a:r>
            <a:r>
              <a:rPr lang="en-US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Principal Components (PC).</a:t>
            </a:r>
            <a:endParaRPr lang="tr-TR" alt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tr-TR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Eigenvectors</a:t>
            </a:r>
            <a:r>
              <a:rPr lang="tr-TR" altLang="en-US" sz="2400" b="1" i="1" dirty="0">
                <a:latin typeface="Times New Roman" panose="02020603050405020304" pitchFamily="18" charset="0"/>
              </a:rPr>
              <a:t> </a:t>
            </a:r>
            <a:r>
              <a:rPr lang="tr-TR" altLang="en-US" sz="1700" dirty="0">
                <a:latin typeface="Times New Roman" panose="02020603050405020304" pitchFamily="18" charset="0"/>
              </a:rPr>
              <a:t>provides the weights to compute the uncorrelated PC. </a:t>
            </a:r>
            <a:r>
              <a:rPr lang="en-US" altLang="en-US" sz="1700" dirty="0">
                <a:latin typeface="Times New Roman" panose="02020603050405020304" pitchFamily="18" charset="0"/>
              </a:rPr>
              <a:t>These vectors give the directions in which the data cloud is stretched most.</a:t>
            </a:r>
            <a:endParaRPr lang="tr-TR" altLang="en-US" sz="17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8D495-063F-88AC-9284-6CF2091D4F0B}"/>
              </a:ext>
            </a:extLst>
          </p:cNvPr>
          <p:cNvSpPr/>
          <p:nvPr/>
        </p:nvSpPr>
        <p:spPr>
          <a:xfrm>
            <a:off x="649778" y="1434112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0F59BB-DE10-22C2-C79D-36307CEA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2249016"/>
            <a:ext cx="6063486" cy="21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A1F1E-ABB7-456C-A6B6-BBA47EDA56D0}"/>
              </a:ext>
            </a:extLst>
          </p:cNvPr>
          <p:cNvSpPr txBox="1"/>
          <p:nvPr/>
        </p:nvSpPr>
        <p:spPr>
          <a:xfrm>
            <a:off x="6145877" y="4470507"/>
            <a:ext cx="612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6B6B"/>
                </a:solidFill>
                <a:latin typeface="sohne"/>
              </a:rPr>
              <a:t>Fig 4. Eigenvectors and eigenvalues of the dataset with two variables A &amp; B taken from </a:t>
            </a:r>
          </a:p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  <a:hlinkClick r:id="rId3"/>
              </a:rPr>
              <a:t>https://tinyurl.com/5czfny39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[10].</a:t>
            </a:r>
          </a:p>
        </p:txBody>
      </p:sp>
    </p:spTree>
    <p:extLst>
      <p:ext uri="{BB962C8B-B14F-4D97-AF65-F5344CB8AC3E}">
        <p14:creationId xmlns:p14="http://schemas.microsoft.com/office/powerpoint/2010/main" val="9070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38FC-9957-F3D5-22AE-13B49C76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7322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280410-1493-06E0-60BC-119B89BC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23" y="219651"/>
            <a:ext cx="10515600" cy="1325563"/>
          </a:xfrm>
        </p:spPr>
        <p:txBody>
          <a:bodyPr>
            <a:normAutofit/>
          </a:bodyPr>
          <a:lstStyle/>
          <a:p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</a:t>
            </a:r>
            <a:r>
              <a:rPr lang="en-US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(cont’d)</a:t>
            </a:r>
            <a:r>
              <a:rPr lang="en-US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84F1A-A7CA-669F-1EBC-388CCF7B23DA}"/>
              </a:ext>
            </a:extLst>
          </p:cNvPr>
          <p:cNvSpPr/>
          <p:nvPr/>
        </p:nvSpPr>
        <p:spPr>
          <a:xfrm>
            <a:off x="888077" y="1235128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B5D4EF-A264-786A-0D2C-DCBB77FFD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077" y="1382867"/>
            <a:ext cx="10515600" cy="464317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sv-SE" altLang="en-US" sz="2400" dirty="0">
                <a:latin typeface="Times New Roman" panose="02020603050405020304" pitchFamily="18" charset="0"/>
              </a:rPr>
              <a:t>Vectors </a:t>
            </a:r>
            <a:r>
              <a:rPr lang="sv-SE" altLang="en-US" sz="2400" b="1" dirty="0">
                <a:latin typeface="Times New Roman" panose="02020603050405020304" pitchFamily="18" charset="0"/>
              </a:rPr>
              <a:t>x</a:t>
            </a:r>
            <a:r>
              <a:rPr lang="sv-SE" altLang="en-US" sz="2400" dirty="0">
                <a:latin typeface="Times New Roman" panose="02020603050405020304" pitchFamily="18" charset="0"/>
              </a:rPr>
              <a:t> having same direction as </a:t>
            </a:r>
            <a:r>
              <a:rPr lang="sv-SE" altLang="en-US" sz="2400" i="1" dirty="0">
                <a:latin typeface="Times New Roman" panose="02020603050405020304" pitchFamily="18" charset="0"/>
              </a:rPr>
              <a:t>A</a:t>
            </a:r>
            <a:r>
              <a:rPr lang="sv-SE" altLang="en-US" sz="2400" b="1" dirty="0">
                <a:latin typeface="Times New Roman" panose="02020603050405020304" pitchFamily="18" charset="0"/>
              </a:rPr>
              <a:t>x</a:t>
            </a:r>
            <a:r>
              <a:rPr lang="sv-SE" altLang="en-US" sz="2400" dirty="0">
                <a:latin typeface="Times New Roman" panose="02020603050405020304" pitchFamily="18" charset="0"/>
              </a:rPr>
              <a:t> are called </a:t>
            </a:r>
            <a:r>
              <a:rPr lang="sv-SE" altLang="en-US" sz="2400" i="1" dirty="0">
                <a:latin typeface="Times New Roman" panose="02020603050405020304" pitchFamily="18" charset="0"/>
              </a:rPr>
              <a:t>eigenvectors</a:t>
            </a:r>
            <a:r>
              <a:rPr lang="sv-SE" altLang="en-US" sz="2400" dirty="0">
                <a:latin typeface="Times New Roman" panose="02020603050405020304" pitchFamily="18" charset="0"/>
              </a:rPr>
              <a:t> of </a:t>
            </a:r>
            <a:r>
              <a:rPr lang="sv-SE" altLang="en-US" sz="2400" i="1" dirty="0">
                <a:latin typeface="Times New Roman" panose="02020603050405020304" pitchFamily="18" charset="0"/>
              </a:rPr>
              <a:t>A</a:t>
            </a:r>
            <a:r>
              <a:rPr lang="sv-SE" altLang="en-US" sz="24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sv-SE" altLang="en-US" sz="2400" dirty="0">
                <a:latin typeface="Times New Roman" panose="02020603050405020304" pitchFamily="18" charset="0"/>
              </a:rPr>
              <a:t>   (</a:t>
            </a:r>
            <a:r>
              <a:rPr lang="sv-SE" altLang="en-US" sz="2400" i="1" dirty="0">
                <a:latin typeface="Times New Roman" panose="02020603050405020304" pitchFamily="18" charset="0"/>
              </a:rPr>
              <a:t>A</a:t>
            </a:r>
            <a:r>
              <a:rPr lang="sv-SE" altLang="en-US" sz="2400" dirty="0">
                <a:latin typeface="Times New Roman" panose="02020603050405020304" pitchFamily="18" charset="0"/>
              </a:rPr>
              <a:t> is an n-by-n matrix).</a:t>
            </a:r>
          </a:p>
          <a:p>
            <a:pPr>
              <a:lnSpc>
                <a:spcPct val="130000"/>
              </a:lnSpc>
            </a:pPr>
            <a:r>
              <a:rPr lang="sv-SE" altLang="en-US" sz="2400" dirty="0">
                <a:latin typeface="Times New Roman" panose="02020603050405020304" pitchFamily="18" charset="0"/>
              </a:rPr>
              <a:t>In the equation </a:t>
            </a:r>
            <a:r>
              <a:rPr lang="sv-SE" altLang="en-US" sz="2400" i="1" dirty="0">
                <a:latin typeface="Times New Roman" panose="02020603050405020304" pitchFamily="18" charset="0"/>
              </a:rPr>
              <a:t>A</a:t>
            </a:r>
            <a:r>
              <a:rPr lang="sv-SE" altLang="en-US" sz="2400" b="1" dirty="0">
                <a:latin typeface="Times New Roman" panose="02020603050405020304" pitchFamily="18" charset="0"/>
              </a:rPr>
              <a:t>x</a:t>
            </a:r>
            <a:r>
              <a:rPr lang="sv-SE" altLang="en-US" sz="2400" dirty="0">
                <a:latin typeface="Times New Roman" panose="02020603050405020304" pitchFamily="18" charset="0"/>
              </a:rPr>
              <a:t>=</a:t>
            </a: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sv-SE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 is called an </a:t>
            </a:r>
            <a:r>
              <a:rPr lang="sv-SE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eigenvalue</a:t>
            </a: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sv-SE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[4]</a:t>
            </a:r>
            <a:endParaRPr lang="tr-TR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sv-SE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   Ax=</a:t>
            </a:r>
            <a:r>
              <a:rPr lang="sv-SE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  <a:sym typeface="Symbol" panose="05050102010706020507" pitchFamily="18" charset="2"/>
              </a:rPr>
              <a:t>x  (A-I)x=0</a:t>
            </a:r>
          </a:p>
          <a:p>
            <a:pPr>
              <a:lnSpc>
                <a:spcPct val="130000"/>
              </a:lnSpc>
            </a:pP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How to calculate </a:t>
            </a:r>
            <a:r>
              <a:rPr lang="sv-SE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sv-SE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and :</a:t>
            </a:r>
          </a:p>
          <a:p>
            <a:pPr lvl="1">
              <a:buClr>
                <a:schemeClr val="hlink"/>
              </a:buClr>
            </a:pPr>
            <a:r>
              <a:rPr lang="sv-SE" altLang="en-US" sz="2000" dirty="0">
                <a:latin typeface="Times New Roman" panose="02020603050405020304" pitchFamily="18" charset="0"/>
              </a:rPr>
              <a:t>Calculate </a:t>
            </a:r>
            <a:r>
              <a:rPr lang="sv-SE" altLang="en-US" sz="2000" i="1" dirty="0">
                <a:latin typeface="Times New Roman" panose="02020603050405020304" pitchFamily="18" charset="0"/>
              </a:rPr>
              <a:t>det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-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), yields a polynomial (degree n).</a:t>
            </a:r>
          </a:p>
          <a:p>
            <a:pPr lvl="1">
              <a:buClr>
                <a:schemeClr val="hlink"/>
              </a:buClr>
            </a:pPr>
            <a:r>
              <a:rPr lang="sv-SE" altLang="en-US" sz="2000" dirty="0">
                <a:latin typeface="Times New Roman" panose="02020603050405020304" pitchFamily="18" charset="0"/>
              </a:rPr>
              <a:t>Determine roots to </a:t>
            </a:r>
            <a:r>
              <a:rPr lang="sv-SE" altLang="en-US" sz="2000" i="1" dirty="0">
                <a:latin typeface="Times New Roman" panose="02020603050405020304" pitchFamily="18" charset="0"/>
              </a:rPr>
              <a:t>det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-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sv-SE" altLang="en-US" sz="2000" dirty="0">
                <a:latin typeface="Times New Roman" panose="02020603050405020304" pitchFamily="18" charset="0"/>
              </a:rPr>
              <a:t>=0, roots are eigenvalues 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.</a:t>
            </a:r>
          </a:p>
          <a:p>
            <a:pPr lvl="1">
              <a:buClr>
                <a:schemeClr val="hlink"/>
              </a:buClr>
            </a:pP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Solve (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- </a:t>
            </a:r>
            <a:r>
              <a:rPr lang="sv-SE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sv-SE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sv-SE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=0 for each  to obtain eigenvectors </a:t>
            </a:r>
            <a:r>
              <a:rPr lang="sv-SE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x.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A6475-A989-657E-1E5D-D342116C3C91}"/>
              </a:ext>
            </a:extLst>
          </p:cNvPr>
          <p:cNvSpPr txBox="1"/>
          <p:nvPr/>
        </p:nvSpPr>
        <p:spPr>
          <a:xfrm>
            <a:off x="8636924" y="31928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6779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74B1-7675-C556-E66F-F6FA6CA9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78923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8D732E-82CB-B1C5-8F6C-13EC10A7C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13952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443D4-068F-E114-8C33-8087E03530FA}"/>
              </a:ext>
            </a:extLst>
          </p:cNvPr>
          <p:cNvSpPr/>
          <p:nvPr/>
        </p:nvSpPr>
        <p:spPr>
          <a:xfrm>
            <a:off x="888077" y="1224565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BA626DC8-EFA9-212B-72C4-3F54CA3D146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88077" y="1309024"/>
            <a:ext cx="9142413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Finding the axes that minimize the projection errors and maximize the variance after the projection</a:t>
            </a:r>
          </a:p>
        </p:txBody>
      </p:sp>
      <p:grpSp>
        <p:nvGrpSpPr>
          <p:cNvPr id="9" name="Group 45">
            <a:extLst>
              <a:ext uri="{FF2B5EF4-FFF2-40B4-BE49-F238E27FC236}">
                <a16:creationId xmlns:a16="http://schemas.microsoft.com/office/drawing/2014/main" id="{A91DD8AD-277A-7561-90D8-6ADBCEEE3182}"/>
              </a:ext>
            </a:extLst>
          </p:cNvPr>
          <p:cNvGrpSpPr>
            <a:grpSpLocks/>
          </p:cNvGrpSpPr>
          <p:nvPr/>
        </p:nvGrpSpPr>
        <p:grpSpPr bwMode="auto">
          <a:xfrm>
            <a:off x="1618457" y="2304691"/>
            <a:ext cx="7026780" cy="1124310"/>
            <a:chOff x="455" y="1200"/>
            <a:chExt cx="4554" cy="115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B51DC09-31A5-8834-36E9-C66EE9CB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00"/>
              <a:ext cx="826" cy="8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BB3CCEB5-66D0-9576-F04F-3C48005DE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58"/>
              <a:ext cx="476" cy="50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8DD11-624D-98A3-919C-2281AE1E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569"/>
              <a:ext cx="476" cy="153"/>
            </a:xfrm>
            <a:prstGeom prst="rightArrow">
              <a:avLst>
                <a:gd name="adj1" fmla="val 50000"/>
                <a:gd name="adj2" fmla="val 77778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29E868FB-8958-B076-8FA9-F0FB81039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1293"/>
              <a:ext cx="131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dirty="0">
                  <a:latin typeface="Helvetica" panose="020B0604020202020204" pitchFamily="34" charset="0"/>
                </a:rPr>
                <a:t>n-dimensional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dirty="0">
                  <a:latin typeface="Helvetica" panose="020B0604020202020204" pitchFamily="34" charset="0"/>
                </a:rPr>
                <a:t>vectors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5D19D357-2EF2-9331-926A-F70EFA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376"/>
              <a:ext cx="136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latin typeface="Helvetica" panose="020B0604020202020204" pitchFamily="34" charset="0"/>
                </a:rPr>
                <a:t>m-dimensional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latin typeface="Helvetica" panose="020B0604020202020204" pitchFamily="34" charset="0"/>
                </a:rPr>
                <a:t>vectors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latin typeface="Helvetica" panose="020B0604020202020204" pitchFamily="34" charset="0"/>
                </a:rPr>
                <a:t>m &lt; n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D7D00A7-5812-2884-1567-E696A9E4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30" y="3230893"/>
            <a:ext cx="7374305" cy="2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9C243-9478-88E2-5F8C-D19365FCEF57}"/>
              </a:ext>
            </a:extLst>
          </p:cNvPr>
          <p:cNvSpPr txBox="1"/>
          <p:nvPr/>
        </p:nvSpPr>
        <p:spPr>
          <a:xfrm>
            <a:off x="2355111" y="5697495"/>
            <a:ext cx="6120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6B6B"/>
                </a:solidFill>
                <a:latin typeface="sohne"/>
              </a:rPr>
              <a:t>Fig. 5. Visual representation of principal components one and two that fit on the dataset.</a:t>
            </a:r>
          </a:p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  <a:hlinkClick r:id="rId3"/>
              </a:rPr>
              <a:t>https://tinyurl.com/5czfny39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[10].</a:t>
            </a:r>
          </a:p>
          <a:p>
            <a:endParaRPr lang="en-US" sz="1200" dirty="0">
              <a:solidFill>
                <a:srgbClr val="6B6B6B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0612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344-8712-F076-12F0-496974E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13" y="273177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PCA with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7FD4-8097-1A42-E749-AB16D52C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88" y="1648288"/>
            <a:ext cx="10960331" cy="4351339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latin typeface="Times New Roman" panose="02020603050405020304" pitchFamily="18" charset="0"/>
              </a:rPr>
              <a:t>The purpose of principal component analysis is to find the best low-dimensional representation of the variation in a multivariate data set. PCA not only removes some redundancy, but also improves the variance of the data set.</a:t>
            </a:r>
          </a:p>
          <a:p>
            <a:endParaRPr lang="en-US" sz="800" dirty="0">
              <a:latin typeface="Times New Roman" panose="02020603050405020304" pitchFamily="18" charset="0"/>
            </a:endParaRPr>
          </a:p>
          <a:p>
            <a:pPr marL="914400" lvl="1" indent="-2270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PCA not only removed some redundancy but also improved variance in the dataset.</a:t>
            </a:r>
          </a:p>
          <a:p>
            <a:pPr marL="687387" lvl="1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</a:rPr>
              <a:t>For example, in the case of the </a:t>
            </a:r>
            <a:r>
              <a:rPr lang="en-US" sz="23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wine</a:t>
            </a:r>
            <a:r>
              <a:rPr lang="en-US" sz="2300" dirty="0">
                <a:latin typeface="Times New Roman" panose="02020603050405020304" pitchFamily="18" charset="0"/>
              </a:rPr>
              <a:t> data set, we have 13 chemical concentrations describing wine samples from three different cultivars.</a:t>
            </a:r>
          </a:p>
          <a:p>
            <a:pPr marL="0" indent="0">
              <a:buNone/>
            </a:pPr>
            <a:endParaRPr lang="en-US" sz="800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"wine.csv" </a:t>
            </a:r>
            <a:r>
              <a:rPr lang="en-US" sz="2000" dirty="0">
                <a:latin typeface="Times New Roman" panose="02020603050405020304" pitchFamily="18" charset="0"/>
              </a:rPr>
              <a:t>[12] </a:t>
            </a:r>
            <a:r>
              <a:rPr lang="en-US" sz="2400" dirty="0">
                <a:latin typeface="Times New Roman" panose="02020603050405020304" pitchFamily="18" charset="0"/>
              </a:rPr>
              <a:t>dataset has a large number of features (columns), PCA can help in reducing the dimensionality by transforming the data into a set of linearly uncorrelated variables (principal components). This is particularly useful when dealing with datasets where the number of features is significantly greater than the number of observations.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0BEE-571F-95F4-EC8B-1E424716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14C45-0CB1-533B-EC97-62F54DC6993D}"/>
              </a:ext>
            </a:extLst>
          </p:cNvPr>
          <p:cNvSpPr/>
          <p:nvPr/>
        </p:nvSpPr>
        <p:spPr>
          <a:xfrm>
            <a:off x="793865" y="1259187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332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70B4-4D11-5894-C223-DB5DAE23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PCA with Python </a:t>
            </a:r>
            <a:r>
              <a:rPr lang="en-US" sz="27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(Considering</a:t>
            </a:r>
            <a:r>
              <a:rPr lang="en-US" sz="2700" dirty="0">
                <a:latin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wine.csv </a:t>
            </a:r>
            <a:r>
              <a:rPr lang="en-US" sz="27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dataset)</a:t>
            </a:r>
            <a:br>
              <a:rPr lang="en-US" sz="2700" dirty="0">
                <a:latin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+mn-ea"/>
                <a:cs typeface="+mn-cs"/>
              </a:rPr>
              <a:t>(</a:t>
            </a:r>
            <a:r>
              <a:rPr lang="en-US" sz="1200" dirty="0">
                <a:latin typeface="+mn-lt"/>
                <a:ea typeface="+mn-ea"/>
                <a:cs typeface="+mn-cs"/>
                <a:hlinkClick r:id="rId2"/>
              </a:rPr>
              <a:t>https://tinyurl.com/xa8f35u6</a:t>
            </a:r>
            <a:r>
              <a:rPr lang="en-US" sz="1200" dirty="0">
                <a:latin typeface="+mn-lt"/>
                <a:ea typeface="+mn-ea"/>
                <a:cs typeface="+mn-cs"/>
              </a:rPr>
              <a:t> [13] )  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5B7D-9FA7-07FB-2D55-35AB7428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069"/>
            <a:ext cx="10515600" cy="5135497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</a:rPr>
              <a:t>Considering </a:t>
            </a:r>
            <a:r>
              <a:rPr 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wine.csv </a:t>
            </a:r>
            <a:r>
              <a:rPr lang="en-US" sz="2600" dirty="0">
                <a:latin typeface="Times New Roman" panose="02020603050405020304" pitchFamily="18" charset="0"/>
              </a:rPr>
              <a:t>dataset</a:t>
            </a:r>
          </a:p>
          <a:p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1:</a:t>
            </a:r>
            <a:r>
              <a:rPr lang="en-US" sz="1800" dirty="0">
                <a:solidFill>
                  <a:srgbClr val="333333"/>
                </a:solidFill>
                <a:latin typeface="inter-regular"/>
                <a:ea typeface="+mj-ea"/>
                <a:cs typeface="+mj-cs"/>
              </a:rPr>
              <a:t> </a:t>
            </a:r>
            <a:r>
              <a:rPr lang="en-US" sz="18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Import the libraries.</a:t>
            </a:r>
          </a:p>
          <a:p>
            <a:pPr marL="914400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 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numpy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as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nmp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7300" indent="-287338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matplotlib.pyplot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as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mpltl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7300" indent="-342900" algn="just">
              <a:buNone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 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pandas as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pnd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227013" indent="-227013" algn="just"/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2: </a:t>
            </a:r>
            <a:r>
              <a:rPr lang="en-US" sz="18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Import the dataset (wine.csv).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DS =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pnd.read_csv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'Wine.csv'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  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 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# Now, distribute the dataset into two components 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"X"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X =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DS.iloc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].values 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Y =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DS.iloc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].values  </a:t>
            </a:r>
          </a:p>
          <a:p>
            <a:pPr marL="227013" indent="-227013" algn="just"/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3: </a:t>
            </a:r>
            <a:r>
              <a:rPr lang="en-US" sz="18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Split the dataset into the training set and testing set.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from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sklearn.model_selection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 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train_test_split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as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X_train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X_test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Y_train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Y_test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(X, Y,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test_size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inter-regular"/>
              </a:rPr>
              <a:t>0.2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random_state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4:</a:t>
            </a:r>
            <a:r>
              <a:rPr lang="en-US" sz="18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 Feature Scaling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(reprocessing on the training and test set (for example, standard scale fitting.)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from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sklearn.preprocessing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import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StandardScaler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as SS 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SC = SS()   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SC.fit_transform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X_test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SC.transform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X_test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endParaRPr lang="en-US" sz="8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05BB-9AA5-B316-6FF3-759BAC14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69566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1AF09-677E-81E8-2CCF-11DDC94FF8D3}"/>
              </a:ext>
            </a:extLst>
          </p:cNvPr>
          <p:cNvSpPr/>
          <p:nvPr/>
        </p:nvSpPr>
        <p:spPr>
          <a:xfrm>
            <a:off x="904703" y="1069393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BE459F2-AE47-DA05-DB06-F61C580871B3}"/>
              </a:ext>
            </a:extLst>
          </p:cNvPr>
          <p:cNvCxnSpPr>
            <a:cxnSpLocks/>
          </p:cNvCxnSpPr>
          <p:nvPr/>
        </p:nvCxnSpPr>
        <p:spPr>
          <a:xfrm>
            <a:off x="3901440" y="1280160"/>
            <a:ext cx="1917469" cy="1114796"/>
          </a:xfrm>
          <a:prstGeom prst="curvedConnector3">
            <a:avLst>
              <a:gd name="adj1" fmla="val 45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4486DB-E8AC-1D06-5A5B-3FBDA7AB3A3E}"/>
              </a:ext>
            </a:extLst>
          </p:cNvPr>
          <p:cNvSpPr txBox="1"/>
          <p:nvPr/>
        </p:nvSpPr>
        <p:spPr>
          <a:xfrm>
            <a:off x="6962229" y="3359359"/>
            <a:ext cx="3434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6B6B"/>
                </a:solidFill>
                <a:latin typeface="sohne"/>
              </a:rPr>
              <a:t>Fig. 6. wine.csv </a:t>
            </a:r>
            <a:r>
              <a:rPr lang="en-US" sz="1200" dirty="0">
                <a:hlinkClick r:id="rId3"/>
              </a:rPr>
              <a:t>https://tinyurl.com/bdfakpab</a:t>
            </a:r>
            <a:r>
              <a:rPr lang="en-US" sz="1200" dirty="0"/>
              <a:t> [12] 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DEBAE1D-9B81-2B1A-B13E-4EB60B216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341926"/>
            <a:ext cx="5006288" cy="19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9E99-45D9-C966-5AA4-F3F03EC3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PCA with Python </a:t>
            </a:r>
            <a:r>
              <a:rPr lang="tr-TR" altLang="en-US" sz="40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(cont’d)</a:t>
            </a:r>
            <a:r>
              <a:rPr lang="en-US" altLang="en-US" sz="40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sz="40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88E9-897F-03C5-C84F-370A057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0405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D964A-F5B6-B891-83DF-E5D84D64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96" y="1265304"/>
            <a:ext cx="10515600" cy="5019118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5: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lang="en-US" altLang="en-US" sz="21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Then, Apply the PCA function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( Apply the PCA function into the training set and testing set for analysis.)</a:t>
            </a: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from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sklearn.decomposition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inter-regular"/>
              </a:rPr>
              <a:t>import 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PCA  </a:t>
            </a: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PCa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PCA 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n_components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1)  </a:t>
            </a: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PCa.fit_transform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X_test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PCa.transform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X_test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explained_variance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PCa.explained_variance_ratio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_  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6: </a:t>
            </a:r>
            <a:r>
              <a:rPr lang="en-US" sz="21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Fit Logistic Regression for the training set.</a:t>
            </a:r>
          </a:p>
          <a:p>
            <a:pPr marL="0" indent="798513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          from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sklearn.linear_model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inter-regular"/>
              </a:rPr>
              <a:t>import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LogisticRegression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as LR  </a:t>
            </a:r>
          </a:p>
          <a:p>
            <a:pPr marL="0" indent="798513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            classifier_1 = LR 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random_state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0)  </a:t>
            </a:r>
          </a:p>
          <a:p>
            <a:pPr marL="0" indent="798513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          classifier_1.fit(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Y_train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798513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          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LogisticRegression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random_state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=0)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7: </a:t>
            </a:r>
            <a:r>
              <a:rPr lang="en-US" sz="21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Predict the testing set result.</a:t>
            </a:r>
          </a:p>
          <a:p>
            <a:pPr marL="0" indent="1141413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Y_pred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classifier_1.predict(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X_test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8:</a:t>
            </a:r>
            <a:r>
              <a:rPr lang="en-US" sz="1400" dirty="0">
                <a:solidFill>
                  <a:srgbClr val="333333"/>
                </a:solidFill>
                <a:latin typeface="inter-regular"/>
                <a:ea typeface="+mj-ea"/>
                <a:cs typeface="+mj-cs"/>
              </a:rPr>
              <a:t> C</a:t>
            </a:r>
            <a:r>
              <a:rPr lang="en-US" sz="21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reate the confusion matrix.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nter-regular"/>
            </a:endParaRPr>
          </a:p>
          <a:p>
            <a:pPr marL="0" indent="1203325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 from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sklearn.metrics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import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confusion_matrix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as CM  </a:t>
            </a:r>
          </a:p>
          <a:p>
            <a:pPr marL="0" indent="1085850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    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c_m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 = CM (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Y_test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100" dirty="0" err="1">
                <a:solidFill>
                  <a:srgbClr val="000000"/>
                </a:solidFill>
                <a:latin typeface="inter-regular"/>
              </a:rPr>
              <a:t>Y_pred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1200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810B-F18F-76DD-0503-90186C142796}"/>
              </a:ext>
            </a:extLst>
          </p:cNvPr>
          <p:cNvSpPr/>
          <p:nvPr/>
        </p:nvSpPr>
        <p:spPr>
          <a:xfrm>
            <a:off x="943496" y="1063851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970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E1BE-8F67-BA60-74A6-D260617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9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PCA with Python </a:t>
            </a:r>
            <a:r>
              <a:rPr lang="tr-TR" altLang="en-US" sz="44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(cont’d)</a:t>
            </a:r>
            <a:r>
              <a:rPr lang="en-US" altLang="en-US" sz="44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D549-F200-9D66-1F92-3331D676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135"/>
            <a:ext cx="10515600" cy="5545591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9: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 </a:t>
            </a:r>
            <a:r>
              <a:rPr lang="en-US" sz="16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Predict the result of the training set.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from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matplotlib.colors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1300" b="1" dirty="0">
                <a:solidFill>
                  <a:srgbClr val="006699"/>
                </a:solidFill>
                <a:latin typeface="inter-regular"/>
              </a:rPr>
              <a:t>import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ListedColormap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 as LCM  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-regular"/>
              </a:rPr>
              <a:t>                               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X_set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Y_set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X_train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Y_train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-regular"/>
              </a:rPr>
              <a:t>                               X_1, X_2 = 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nmp.meshgrid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inter-regular"/>
              </a:rPr>
              <a:t>nmp.arange</a:t>
            </a:r>
            <a:r>
              <a:rPr lang="en-US" sz="1300" dirty="0">
                <a:solidFill>
                  <a:srgbClr val="000000"/>
                </a:solidFill>
                <a:latin typeface="inter-regular"/>
              </a:rPr>
              <a:t>(start 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=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[:,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].min() -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             stop =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].max() +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, step =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0.01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),  </a:t>
            </a:r>
          </a:p>
          <a:p>
            <a:pPr marL="0" indent="0" algn="just">
              <a:buNone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        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inter-regular"/>
              </a:rPr>
              <a:t>nmp.arange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(start =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].min() -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           stop =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].max() +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, step = </a:t>
            </a:r>
            <a:r>
              <a:rPr lang="en-US" sz="1300" b="0" i="0" dirty="0">
                <a:solidFill>
                  <a:srgbClr val="C00000"/>
                </a:solidFill>
                <a:effectLst/>
                <a:latin typeface="inter-regular"/>
              </a:rPr>
              <a:t>0.01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inter-regular"/>
              </a:rPr>
              <a:t>)) </a:t>
            </a:r>
          </a:p>
          <a:p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Step 10: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1600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Visualize the result of the testing set.</a:t>
            </a:r>
          </a:p>
          <a:p>
            <a:pPr marL="0" indent="0" algn="just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</a:t>
            </a:r>
            <a:r>
              <a:rPr lang="en-US" sz="1400" dirty="0">
                <a:solidFill>
                  <a:srgbClr val="000000"/>
                </a:solidFill>
                <a:latin typeface="inter-regular"/>
              </a:rPr>
              <a:t>from </a:t>
            </a:r>
            <a:r>
              <a:rPr lang="en-US" sz="1400" dirty="0" err="1">
                <a:solidFill>
                  <a:srgbClr val="000000"/>
                </a:solidFill>
                <a:latin typeface="inter-regular"/>
              </a:rPr>
              <a:t>matplotlib.colors</a:t>
            </a:r>
            <a:r>
              <a:rPr lang="en-US" sz="1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inter-regular"/>
              </a:rPr>
              <a:t>ListedColormap</a:t>
            </a:r>
            <a:r>
              <a:rPr lang="en-US" sz="1400" dirty="0">
                <a:solidFill>
                  <a:srgbClr val="000000"/>
                </a:solidFill>
                <a:latin typeface="inter-regular"/>
              </a:rPr>
              <a:t> as LCM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                  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Y_set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X_test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Y_test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                           X_1, X_2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nmp.meshgrid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nmp.arange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(start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].min() -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         stop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].max() +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step =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0.01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),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  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nmp.arange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(start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].min() -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        stop =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X_set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[: ,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].max() +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step =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0.01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))  </a:t>
            </a:r>
          </a:p>
          <a:p>
            <a:pPr marL="0" indent="0" algn="just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inter-regular"/>
              </a:rPr>
              <a:t>                           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mpltl.contourf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(X_1, X_2, classifier_1.predict(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nmp.array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([X_1.ravel(),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                         X_2.ravel()]).T).reshape(X_1.shape), alpha =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inter-regular"/>
              </a:rPr>
              <a:t>0.75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endParaRPr lang="en-US" sz="1600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7187-6BC0-FE81-33EB-11DE3C39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71837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04E45-D477-8DAD-D15F-FCC3851440BF}"/>
              </a:ext>
            </a:extLst>
          </p:cNvPr>
          <p:cNvSpPr/>
          <p:nvPr/>
        </p:nvSpPr>
        <p:spPr>
          <a:xfrm>
            <a:off x="921328" y="1080241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B7302E6-85CD-F7CA-9DD1-33B388FE6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07" y="1184984"/>
            <a:ext cx="3182040" cy="2305946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DB7829-AA1C-69EC-F977-7B500BE18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558" y="3669297"/>
            <a:ext cx="3027508" cy="2193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A5C3B-C963-9388-4A30-07C89F13035E}"/>
              </a:ext>
            </a:extLst>
          </p:cNvPr>
          <p:cNvSpPr txBox="1"/>
          <p:nvPr/>
        </p:nvSpPr>
        <p:spPr>
          <a:xfrm>
            <a:off x="6304630" y="3371948"/>
            <a:ext cx="4731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</a:rPr>
              <a:t>Fig. 7. Predicting the training set result. </a:t>
            </a:r>
            <a:r>
              <a:rPr lang="en-US" sz="1200" dirty="0">
                <a:latin typeface="+mn-lt"/>
                <a:ea typeface="+mn-ea"/>
                <a:cs typeface="+mn-cs"/>
                <a:hlinkClick r:id="rId4"/>
              </a:rPr>
              <a:t>https://tinyurl.com/xa8f35u6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[13]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8EF08-E028-0CE2-1161-E85F02109444}"/>
              </a:ext>
            </a:extLst>
          </p:cNvPr>
          <p:cNvSpPr txBox="1"/>
          <p:nvPr/>
        </p:nvSpPr>
        <p:spPr>
          <a:xfrm>
            <a:off x="7380017" y="5777759"/>
            <a:ext cx="4731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</a:rPr>
              <a:t>Fig. 8. Visualizing the Test set results. </a:t>
            </a:r>
            <a:r>
              <a:rPr lang="en-US" sz="1200" dirty="0">
                <a:latin typeface="+mn-lt"/>
                <a:ea typeface="+mn-ea"/>
                <a:cs typeface="+mn-cs"/>
                <a:hlinkClick r:id="rId4"/>
              </a:rPr>
              <a:t>https://tinyurl.com/xa8f35u6</a:t>
            </a:r>
            <a:r>
              <a:rPr lang="en-US" sz="1200" dirty="0">
                <a:latin typeface="+mn-lt"/>
                <a:ea typeface="+mn-ea"/>
                <a:cs typeface="+mn-cs"/>
              </a:rPr>
              <a:t> 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387428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DC79-6196-50EC-BC6D-8B1438F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62362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51C0DD-3A68-DA02-432E-37708769C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02944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B84558-15F6-C32C-3F62-E4C08BA7C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02513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Example applications:( </a:t>
            </a:r>
            <a:r>
              <a:rPr lang="en-US" altLang="en-US" sz="2400" dirty="0">
                <a:latin typeface="Times New Roman" panose="02020603050405020304" pitchFamily="18" charset="0"/>
                <a:hlinkClick r:id="rId2"/>
              </a:rPr>
              <a:t>https://tinyurl.com/4nyk94p9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[14] 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>
              <a:buClr>
                <a:srgbClr val="7030A0"/>
              </a:buClr>
            </a:pPr>
            <a: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Computer Vision</a:t>
            </a:r>
          </a:p>
          <a:p>
            <a:pPr lvl="2">
              <a:buSzPct val="60000"/>
            </a:pPr>
            <a:r>
              <a:rPr lang="tr-TR" altLang="en-US" sz="2000" dirty="0">
                <a:latin typeface="Times New Roman" panose="02020603050405020304" pitchFamily="18" charset="0"/>
              </a:rPr>
              <a:t>Representation</a:t>
            </a:r>
          </a:p>
          <a:p>
            <a:pPr lvl="2">
              <a:buSzPct val="60000"/>
            </a:pPr>
            <a:r>
              <a:rPr lang="tr-TR" altLang="en-US" sz="2000" dirty="0">
                <a:latin typeface="Times New Roman" panose="02020603050405020304" pitchFamily="18" charset="0"/>
              </a:rPr>
              <a:t>Pattern Identification </a:t>
            </a:r>
          </a:p>
          <a:p>
            <a:pPr lvl="2">
              <a:buSzPct val="60000"/>
            </a:pPr>
            <a:r>
              <a:rPr lang="en-US" altLang="en-US" sz="2000" dirty="0">
                <a:latin typeface="Times New Roman" panose="02020603050405020304" pitchFamily="18" charset="0"/>
              </a:rPr>
              <a:t>Image compression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 lvl="2">
              <a:buSzPct val="60000"/>
            </a:pPr>
            <a:r>
              <a:rPr lang="en-US" altLang="en-US" sz="2000" dirty="0">
                <a:latin typeface="Times New Roman" panose="02020603050405020304" pitchFamily="18" charset="0"/>
              </a:rPr>
              <a:t>Face recognition</a:t>
            </a:r>
          </a:p>
          <a:p>
            <a:pPr lvl="1">
              <a:buClr>
                <a:srgbClr val="7030A0"/>
              </a:buClr>
            </a:pPr>
            <a:r>
              <a:rPr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Gene expression analysis</a:t>
            </a:r>
            <a:endParaRPr lang="tr-T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  <a:p>
            <a:pPr lvl="2"/>
            <a:r>
              <a:rPr lang="en-US" altLang="en-US" sz="2000" b="1" i="1" dirty="0">
                <a:latin typeface="Times New Roman" panose="02020603050405020304" pitchFamily="18" charset="0"/>
              </a:rPr>
              <a:t>Purpose:</a:t>
            </a:r>
            <a:r>
              <a:rPr lang="en-US" altLang="en-US" sz="2000" dirty="0">
                <a:latin typeface="Times New Roman" panose="02020603050405020304" pitchFamily="18" charset="0"/>
              </a:rPr>
              <a:t> Determine core set of conditions for useful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gene comparison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 lvl="1">
              <a:buClr>
                <a:srgbClr val="7030A0"/>
              </a:buClr>
            </a:pPr>
            <a: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Handwritten character recognition</a:t>
            </a:r>
          </a:p>
          <a:p>
            <a:pPr lvl="1">
              <a:buClr>
                <a:srgbClr val="7030A0"/>
              </a:buClr>
            </a:pPr>
            <a:r>
              <a:rPr lang="tr-TR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Data Compression,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BCB65-685A-E6A6-7107-8098C8E7D908}"/>
              </a:ext>
            </a:extLst>
          </p:cNvPr>
          <p:cNvSpPr/>
          <p:nvPr/>
        </p:nvSpPr>
        <p:spPr>
          <a:xfrm>
            <a:off x="910244" y="1185772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5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140B-F4D3-46FB-64B2-1806F5C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7322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6D2C67-203D-6B49-AA59-975D630BA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19651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10E39-9846-1070-B8EC-81191975B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692" y="1369819"/>
            <a:ext cx="10666615" cy="48258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ko-KR" sz="2500" dirty="0">
                <a:latin typeface="Times New Roman" panose="02020603050405020304" pitchFamily="18" charset="0"/>
              </a:rPr>
              <a:t>PCA can be useful when there is a severe high-degree of correlation present in the multi-attributes</a:t>
            </a:r>
            <a:r>
              <a:rPr lang="en-US" altLang="ko-KR" sz="2500" dirty="0">
                <a:latin typeface="Times New Roman" panose="02020603050405020304" pitchFamily="18" charset="0"/>
              </a:rPr>
              <a:t>.</a:t>
            </a:r>
            <a:endParaRPr lang="tr-TR" altLang="ko-KR" sz="25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500" dirty="0">
                <a:latin typeface="Times New Roman" panose="02020603050405020304" pitchFamily="18" charset="0"/>
                <a:ea typeface="굴림" panose="020B0600000101010101" pitchFamily="34" charset="-127"/>
              </a:rPr>
              <a:t>When a data set consists of several </a:t>
            </a:r>
            <a:r>
              <a:rPr lang="en-US" altLang="ko-KR" sz="2500" i="1" u="sng" dirty="0">
                <a:latin typeface="Times New Roman" panose="02020603050405020304" pitchFamily="18" charset="0"/>
                <a:ea typeface="굴림" panose="020B0600000101010101" pitchFamily="34" charset="-127"/>
              </a:rPr>
              <a:t>clusters</a:t>
            </a:r>
            <a:r>
              <a:rPr lang="en-US" altLang="ko-KR" sz="2500" dirty="0">
                <a:latin typeface="Times New Roman" panose="02020603050405020304" pitchFamily="18" charset="0"/>
                <a:ea typeface="굴림" panose="020B0600000101010101" pitchFamily="34" charset="-127"/>
              </a:rPr>
              <a:t>, the principal axes found by PCA usually pick projections with good separation. PCA provides an effective basis for </a:t>
            </a:r>
            <a:r>
              <a:rPr lang="en-US" altLang="ko-KR" sz="2500" i="1" u="sng" dirty="0">
                <a:latin typeface="Times New Roman" panose="02020603050405020304" pitchFamily="18" charset="0"/>
                <a:ea typeface="굴림" panose="020B0600000101010101" pitchFamily="34" charset="-127"/>
              </a:rPr>
              <a:t>feature extraction</a:t>
            </a:r>
            <a:r>
              <a:rPr lang="en-US" altLang="ko-KR" sz="2500" dirty="0">
                <a:latin typeface="Times New Roman" panose="02020603050405020304" pitchFamily="18" charset="0"/>
                <a:ea typeface="굴림" panose="020B0600000101010101" pitchFamily="34" charset="-127"/>
              </a:rPr>
              <a:t> in this case.</a:t>
            </a:r>
            <a:endParaRPr lang="tr-TR" altLang="ko-KR" sz="25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500" dirty="0">
                <a:latin typeface="Times New Roman" panose="02020603050405020304" pitchFamily="18" charset="0"/>
                <a:ea typeface="굴림" panose="020B0600000101010101" pitchFamily="34" charset="-127"/>
              </a:rPr>
              <a:t>For good data compression, PCA offers a useful self-organize learning procedure</a:t>
            </a:r>
          </a:p>
          <a:p>
            <a:r>
              <a:rPr lang="tr-TR" altLang="en-US" sz="2500" dirty="0">
                <a:latin typeface="Times New Roman" panose="02020603050405020304" pitchFamily="18" charset="0"/>
              </a:rPr>
              <a:t>PCA requires to diagonalise matrix </a:t>
            </a:r>
            <a:r>
              <a:rPr lang="tr-TR" altLang="en-US" sz="2500" b="1" i="1" dirty="0">
                <a:latin typeface="Times New Roman" panose="02020603050405020304" pitchFamily="18" charset="0"/>
              </a:rPr>
              <a:t>C </a:t>
            </a:r>
            <a:r>
              <a:rPr lang="tr-TR" altLang="en-US" sz="2500" dirty="0">
                <a:latin typeface="Times New Roman" panose="02020603050405020304" pitchFamily="18" charset="0"/>
              </a:rPr>
              <a:t>(dimension:</a:t>
            </a:r>
            <a:r>
              <a:rPr lang="tr-TR" altLang="en-US" sz="2500" i="1" dirty="0">
                <a:latin typeface="Times New Roman" panose="02020603050405020304" pitchFamily="18" charset="0"/>
              </a:rPr>
              <a:t>n </a:t>
            </a:r>
            <a:r>
              <a:rPr lang="tr-TR" altLang="en-US" sz="2500" dirty="0">
                <a:latin typeface="Times New Roman" panose="02020603050405020304" pitchFamily="18" charset="0"/>
              </a:rPr>
              <a:t>x </a:t>
            </a:r>
            <a:r>
              <a:rPr lang="tr-TR" altLang="en-US" sz="2500" i="1" dirty="0">
                <a:latin typeface="Times New Roman" panose="02020603050405020304" pitchFamily="18" charset="0"/>
              </a:rPr>
              <a:t>n</a:t>
            </a:r>
            <a:r>
              <a:rPr lang="tr-TR" altLang="en-US" sz="2500" dirty="0">
                <a:latin typeface="Times New Roman" panose="02020603050405020304" pitchFamily="18" charset="0"/>
              </a:rPr>
              <a:t>). Heavy if </a:t>
            </a:r>
            <a:r>
              <a:rPr lang="tr-TR" altLang="en-US" sz="2500" i="1" dirty="0">
                <a:latin typeface="Times New Roman" panose="02020603050405020304" pitchFamily="18" charset="0"/>
              </a:rPr>
              <a:t>n </a:t>
            </a:r>
            <a:r>
              <a:rPr lang="tr-TR" altLang="en-US" sz="2500" dirty="0">
                <a:latin typeface="Times New Roman" panose="02020603050405020304" pitchFamily="18" charset="0"/>
              </a:rPr>
              <a:t>is large !</a:t>
            </a:r>
          </a:p>
          <a:p>
            <a:r>
              <a:rPr lang="en-US" altLang="en-US" sz="2500" dirty="0">
                <a:latin typeface="Times New Roman" panose="02020603050405020304" pitchFamily="18" charset="0"/>
              </a:rPr>
              <a:t>PCA only finds linear sub-spaces</a:t>
            </a:r>
            <a:endParaRPr lang="tr-TR" altLang="en-US" sz="2500" dirty="0">
              <a:latin typeface="Times New Roman" panose="02020603050405020304" pitchFamily="18" charset="0"/>
            </a:endParaRPr>
          </a:p>
          <a:p>
            <a:r>
              <a:rPr lang="en-US" altLang="en-US" sz="2500" dirty="0">
                <a:latin typeface="Times New Roman" panose="02020603050405020304" pitchFamily="18" charset="0"/>
              </a:rPr>
              <a:t>It works best if the individual components are Gaussian-distributed</a:t>
            </a:r>
          </a:p>
          <a:p>
            <a:r>
              <a:rPr lang="en-US" altLang="en-US" sz="2500" dirty="0">
                <a:latin typeface="Times New Roman" panose="02020603050405020304" pitchFamily="18" charset="0"/>
              </a:rPr>
              <a:t>PCA does not say how many target dimensions to use</a:t>
            </a:r>
          </a:p>
          <a:p>
            <a:pPr marL="0" indent="0">
              <a:lnSpc>
                <a:spcPct val="90000"/>
              </a:lnSpc>
              <a:buNone/>
            </a:pPr>
            <a:endParaRPr lang="tr-TR" altLang="ko-KR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tr-TR" altLang="ko-KR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027EF-D4E0-05F2-A2A7-F1D1DC45F1FC}"/>
              </a:ext>
            </a:extLst>
          </p:cNvPr>
          <p:cNvSpPr/>
          <p:nvPr/>
        </p:nvSpPr>
        <p:spPr>
          <a:xfrm>
            <a:off x="838200" y="1229384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12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65FA0-D1D3-4707-8855-C9420D8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1" y="6262141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2765-0688-81E0-3692-10D310FBC0F2}"/>
              </a:ext>
            </a:extLst>
          </p:cNvPr>
          <p:cNvSpPr txBox="1"/>
          <p:nvPr/>
        </p:nvSpPr>
        <p:spPr>
          <a:xfrm>
            <a:off x="814648" y="204808"/>
            <a:ext cx="8966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Outline of </a:t>
            </a:r>
            <a:r>
              <a:rPr lang="tr-TR" altLang="en-US" sz="3600" b="1" dirty="0">
                <a:solidFill>
                  <a:srgbClr val="1C7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the</a:t>
            </a: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 Presentation</a:t>
            </a:r>
            <a:endParaRPr lang="en-US" sz="36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089DB5-AB07-F959-2F4E-4D5455353F3A}"/>
              </a:ext>
            </a:extLst>
          </p:cNvPr>
          <p:cNvSpPr txBox="1">
            <a:spLocks noChangeArrowheads="1"/>
          </p:cNvSpPr>
          <p:nvPr/>
        </p:nvSpPr>
        <p:spPr>
          <a:xfrm>
            <a:off x="892233" y="1047759"/>
            <a:ext cx="7924800" cy="44196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Introduction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Objectives of PCA</a:t>
            </a:r>
          </a:p>
          <a:p>
            <a:r>
              <a:rPr 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Pseudocode of PCA</a:t>
            </a:r>
          </a:p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</a:t>
            </a:r>
          </a:p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Algorithm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PCA with Python</a:t>
            </a:r>
            <a:endParaRPr lang="tr-TR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Applications</a:t>
            </a:r>
          </a:p>
          <a:p>
            <a:r>
              <a:rPr lang="tr-TR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en-US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References</a:t>
            </a:r>
            <a:endParaRPr lang="tr-TR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endParaRPr lang="tr-TR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1E6AB-96E7-F56B-541A-45ACF95388A3}"/>
              </a:ext>
            </a:extLst>
          </p:cNvPr>
          <p:cNvSpPr/>
          <p:nvPr/>
        </p:nvSpPr>
        <p:spPr>
          <a:xfrm>
            <a:off x="892233" y="884389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13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BC7C-9078-0EAB-4700-75B14C92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173393" cy="4943302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2"/>
              </a:rPr>
              <a:t>http://wiki.pathmind.com/eigenvector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3"/>
              </a:rPr>
              <a:t>https://www.geeksforgeeks.org/ml-principal-component-analysispca/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4"/>
              </a:rPr>
              <a:t>https://blog.clairvoyantsoft.com/eigen-decomposition-and-pca-c50f4ca15501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5"/>
              </a:rPr>
              <a:t>https://www.turing.com/kb/guide-to-principal-component-analysis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6"/>
              </a:rPr>
              <a:t>https://en.wikipedia.org/wiki/Dimensionality_reduction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7"/>
              </a:rPr>
              <a:t>https://www.geeksforgeeks.org/dimensionality-reduction/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8"/>
              </a:rPr>
              <a:t>https://www.pinecone.io/learn/dimensionality-reduction/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9"/>
              </a:rPr>
              <a:t>https://towardsdatascience.com/pca-clearly-explained-how-when-why-to-use-it-and-feature-importance-a-guide-in-python-7c274582c37e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10"/>
              </a:rPr>
              <a:t>https://erdogant.github.io/pca/pages/html/Algorithm.html</a:t>
            </a:r>
            <a:endParaRPr lang="en-US" sz="2600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11"/>
              </a:rPr>
              <a:t>https://community.alteryx.com/t5/Data-Science/Tidying-up-with-PCA-An-Introduction-to-  Principal-Components/</a:t>
            </a:r>
            <a:r>
              <a:rPr lang="en-US" sz="2600" b="0" i="0" u="sng" dirty="0" err="1">
                <a:solidFill>
                  <a:srgbClr val="242424"/>
                </a:solidFill>
                <a:effectLst/>
                <a:latin typeface="sohne"/>
                <a:hlinkClick r:id="rId11"/>
              </a:rPr>
              <a:t>ba</a:t>
            </a:r>
            <a:r>
              <a:rPr lang="en-US" sz="2600" b="0" i="0" u="sng" dirty="0">
                <a:solidFill>
                  <a:srgbClr val="242424"/>
                </a:solidFill>
                <a:effectLst/>
                <a:latin typeface="sohne"/>
                <a:hlinkClick r:id="rId11"/>
              </a:rPr>
              <a:t>-p/382557</a:t>
            </a:r>
            <a:endParaRPr lang="en-US" sz="2600" b="0" i="0" u="sng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u="sng" dirty="0">
                <a:solidFill>
                  <a:srgbClr val="242424"/>
                </a:solidFill>
                <a:latin typeface="sohne"/>
                <a:hlinkClick r:id="rId12"/>
              </a:rPr>
              <a:t>https://bookdown.org/andreabellavia/mixtures/principal-component-analysis.html</a:t>
            </a:r>
            <a:r>
              <a:rPr lang="en-US" sz="2600" u="sng" dirty="0">
                <a:solidFill>
                  <a:srgbClr val="242424"/>
                </a:solidFill>
                <a:latin typeface="sohne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sz="2600" u="sng" dirty="0">
                <a:solidFill>
                  <a:srgbClr val="242424"/>
                </a:solidFill>
                <a:latin typeface="sohne"/>
                <a:hlinkClick r:id="rId13"/>
              </a:rPr>
              <a:t>https://gist.github.com/tijptjik/9408623#file-wine-csv</a:t>
            </a:r>
            <a:endParaRPr lang="en-US" sz="2600" u="sng" dirty="0">
              <a:solidFill>
                <a:srgbClr val="242424"/>
              </a:solidFill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sz="2600" u="sng" dirty="0">
                <a:solidFill>
                  <a:srgbClr val="242424"/>
                </a:solidFill>
                <a:latin typeface="sohne"/>
                <a:hlinkClick r:id="rId14"/>
              </a:rPr>
              <a:t>https://www.geeksforgeeks.org/principal-component-analysis-with-python/</a:t>
            </a:r>
            <a:r>
              <a:rPr lang="en-US" sz="2600" u="sng" dirty="0">
                <a:solidFill>
                  <a:srgbClr val="242424"/>
                </a:solidFill>
                <a:latin typeface="sohne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sz="2600" u="sng" dirty="0">
                <a:solidFill>
                  <a:srgbClr val="242424"/>
                </a:solidFill>
                <a:latin typeface="sohne"/>
                <a:hlinkClick r:id="rId15"/>
              </a:rPr>
              <a:t>https://colab.research.google.com/github/jakevdp/PythonDataScienceHandbook/blob/master/notebooks/05.09-Principal-Component-Analysis.ipynb</a:t>
            </a:r>
            <a:r>
              <a:rPr lang="en-US" sz="2600" u="sng" dirty="0">
                <a:solidFill>
                  <a:srgbClr val="242424"/>
                </a:solidFill>
                <a:latin typeface="sohne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CDBB6-D514-6F28-A360-4A339DA7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95391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E73EC1-F80D-5CA9-D86E-157DBDCF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9BF24-D3B3-F7EA-F768-A46C2ADFF47B}"/>
              </a:ext>
            </a:extLst>
          </p:cNvPr>
          <p:cNvSpPr/>
          <p:nvPr/>
        </p:nvSpPr>
        <p:spPr>
          <a:xfrm>
            <a:off x="838200" y="1101241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75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427F-5C56-D3C7-8B64-388423FF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56599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C4D2F5-5431-D24C-CF31-CAAC1A594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2269"/>
            <a:ext cx="10515600" cy="125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72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tr-TR" altLang="en-US" sz="72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6551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E063-3C7A-651E-28B2-C794F482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2" y="1136962"/>
            <a:ext cx="10950633" cy="4663187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Feature reduction refers to the mapping of the original high-dimensional data 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onto a lower-dimensional space.</a:t>
            </a:r>
            <a:r>
              <a:rPr lang="en-US" altLang="en-US" sz="2000" dirty="0">
                <a:latin typeface="Times New Roman" panose="02020603050405020304" pitchFamily="18" charset="0"/>
              </a:rPr>
              <a:t>[6]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Criterion for feature reduction </a:t>
            </a:r>
            <a:r>
              <a:rPr lang="en-US" altLang="en-US" sz="2000" dirty="0">
                <a:latin typeface="Times New Roman" panose="02020603050405020304" pitchFamily="18" charset="0"/>
              </a:rPr>
              <a:t>[3]</a:t>
            </a:r>
            <a:r>
              <a:rPr lang="en-US" altLang="en-US" sz="2200" dirty="0">
                <a:latin typeface="Times New Roman" panose="02020603050405020304" pitchFamily="18" charset="0"/>
              </a:rPr>
              <a:t> can be different based on different problem settings.</a:t>
            </a:r>
          </a:p>
          <a:p>
            <a:pPr lvl="2"/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Unsupervised setting: </a:t>
            </a:r>
            <a:r>
              <a:rPr lang="en-US" altLang="en-US" dirty="0">
                <a:latin typeface="Times New Roman" panose="02020603050405020304" pitchFamily="18" charset="0"/>
              </a:rPr>
              <a:t>Minimize the information loss.</a:t>
            </a:r>
          </a:p>
          <a:p>
            <a:pPr lvl="2"/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Supervised setting: </a:t>
            </a:r>
            <a:r>
              <a:rPr lang="en-US" altLang="en-US" dirty="0">
                <a:latin typeface="Times New Roman" panose="02020603050405020304" pitchFamily="18" charset="0"/>
              </a:rPr>
              <a:t>Maximize the class discrimination.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Why feature reduction?</a:t>
            </a:r>
          </a:p>
          <a:p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Visualization:</a:t>
            </a:r>
            <a:r>
              <a:rPr lang="en-US" altLang="en-US" sz="2200" dirty="0">
                <a:latin typeface="Times New Roman" panose="02020603050405020304" pitchFamily="18" charset="0"/>
              </a:rPr>
              <a:t> Projection of high-dimensional data onto </a:t>
            </a:r>
            <a:r>
              <a:rPr lang="en-US" altLang="en-US" sz="2000" dirty="0">
                <a:latin typeface="Times New Roman" panose="02020603050405020304" pitchFamily="18" charset="0"/>
              </a:rPr>
              <a:t>2D</a:t>
            </a:r>
            <a:r>
              <a:rPr lang="en-US" altLang="en-US" sz="2200" dirty="0">
                <a:latin typeface="Times New Roman" panose="02020603050405020304" pitchFamily="18" charset="0"/>
              </a:rPr>
              <a:t> or </a:t>
            </a:r>
            <a:r>
              <a:rPr lang="en-US" altLang="en-US" sz="2000" dirty="0">
                <a:latin typeface="Times New Roman" panose="02020603050405020304" pitchFamily="18" charset="0"/>
              </a:rPr>
              <a:t>3D.</a:t>
            </a:r>
            <a:r>
              <a:rPr lang="en-US" altLang="en-US" sz="1800" dirty="0">
                <a:latin typeface="Times New Roman" panose="02020603050405020304" pitchFamily="18" charset="0"/>
              </a:rPr>
              <a:t>[2]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Most machine learning and data mining techniques may not be effective for high-dimensional</a:t>
            </a:r>
          </a:p>
          <a:p>
            <a:pPr marL="457189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data [5].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Query accuracy and efficiency degrade rapidly as the dimension increases.</a:t>
            </a:r>
          </a:p>
          <a:p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Data compression: </a:t>
            </a:r>
            <a:r>
              <a:rPr lang="en-US" altLang="en-US" sz="2200" dirty="0">
                <a:latin typeface="Times New Roman" panose="02020603050405020304" pitchFamily="18" charset="0"/>
              </a:rPr>
              <a:t>Efficient storage and retrieval.</a:t>
            </a:r>
          </a:p>
          <a:p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Noise removal: </a:t>
            </a:r>
            <a:r>
              <a:rPr lang="en-US" altLang="en-US" sz="2200" dirty="0">
                <a:latin typeface="Times New Roman" panose="02020603050405020304" pitchFamily="18" charset="0"/>
              </a:rPr>
              <a:t>Positive effect on query accuracy.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0721-24FA-7724-C3E9-2E5C00B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6214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5F627-B005-79B4-8532-4241C8015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872" y="92189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Introduction</a:t>
            </a:r>
            <a:r>
              <a:rPr lang="en-US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(feature reduction )</a:t>
            </a:r>
            <a:endParaRPr lang="tr-TR" altLang="en-US" sz="36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DB0DA-E02C-E243-1357-6DF9BEAEDA1F}"/>
              </a:ext>
            </a:extLst>
          </p:cNvPr>
          <p:cNvSpPr/>
          <p:nvPr/>
        </p:nvSpPr>
        <p:spPr>
          <a:xfrm>
            <a:off x="767542" y="1074055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616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C9EF-8492-FE93-B22A-832C1432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43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D35CC7-4084-2203-A799-34F09B8BB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542" y="335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Feature reduction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258B6-E4E6-7736-3408-90563F9B0427}"/>
              </a:ext>
            </a:extLst>
          </p:cNvPr>
          <p:cNvSpPr/>
          <p:nvPr/>
        </p:nvSpPr>
        <p:spPr>
          <a:xfrm>
            <a:off x="853440" y="984314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4274CE-ADEA-184F-B9C9-34AE2330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542" y="1047220"/>
            <a:ext cx="10515600" cy="5425623"/>
          </a:xfrm>
        </p:spPr>
        <p:txBody>
          <a:bodyPr>
            <a:normAutofit lnSpcReduction="10000"/>
          </a:bodyPr>
          <a:lstStyle/>
          <a:p>
            <a:r>
              <a:rPr lang="en-US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Unsupervised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Indexing (LSI): truncated SVD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Component Analysis (ICA)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Correlation Analysis (CCA)</a:t>
            </a:r>
          </a:p>
          <a:p>
            <a:pPr>
              <a:lnSpc>
                <a:spcPct val="100000"/>
              </a:lnSpc>
            </a:pPr>
            <a:r>
              <a:rPr lang="en-US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Supervised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</a:t>
            </a: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Semi-supervised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topic</a:t>
            </a: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Application of feature reduction</a:t>
            </a:r>
          </a:p>
          <a:p>
            <a:pPr marL="742950" lvl="1" indent="-285750"/>
            <a:r>
              <a:rPr lang="en-US" altLang="en-US" dirty="0">
                <a:latin typeface="Times New Roman" panose="02020603050405020304" pitchFamily="18" charset="0"/>
              </a:rPr>
              <a:t>Reduce number of dimensions in data.</a:t>
            </a:r>
          </a:p>
          <a:p>
            <a:pPr marL="742950" lvl="1" indent="-285750"/>
            <a:r>
              <a:rPr lang="en-US" altLang="en-US" dirty="0">
                <a:latin typeface="Times New Roman" panose="02020603050405020304" pitchFamily="18" charset="0"/>
              </a:rPr>
              <a:t>Find patterns in high-dimensional data.</a:t>
            </a:r>
          </a:p>
          <a:p>
            <a:pPr marL="742950" lvl="1" indent="-285750"/>
            <a:r>
              <a:rPr lang="en-US" altLang="en-US" dirty="0">
                <a:latin typeface="Times New Roman" panose="02020603050405020304" pitchFamily="18" charset="0"/>
              </a:rPr>
              <a:t>Visualize data of high dimensionality.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3F8E71-CE6F-A277-F69C-B031B8A6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24" y="1180360"/>
            <a:ext cx="4210881" cy="31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5FF6B-14F6-49BC-ADDF-63862AC74460}"/>
              </a:ext>
            </a:extLst>
          </p:cNvPr>
          <p:cNvSpPr txBox="1"/>
          <p:nvPr/>
        </p:nvSpPr>
        <p:spPr>
          <a:xfrm>
            <a:off x="8366759" y="4417983"/>
            <a:ext cx="2987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</a:rPr>
              <a:t>Fig. 1.</a:t>
            </a:r>
            <a:r>
              <a:rPr lang="en-US" sz="1200" b="0" i="0" dirty="0">
                <a:solidFill>
                  <a:srgbClr val="6B6B6B"/>
                </a:solidFill>
                <a:effectLst/>
                <a:latin typeface="sohne"/>
              </a:rPr>
              <a:t> reduction of features from 3 to 1. </a:t>
            </a:r>
          </a:p>
          <a:p>
            <a:pPr algn="ctr"/>
            <a:r>
              <a:rPr lang="en-US" sz="1200" b="0" i="0" dirty="0">
                <a:solidFill>
                  <a:srgbClr val="6B6B6B"/>
                </a:solidFill>
                <a:effectLst/>
                <a:latin typeface="sohne"/>
                <a:hlinkClick r:id="rId3"/>
              </a:rPr>
              <a:t>https://tinyurl.com/ybhspnry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</a:t>
            </a:r>
            <a:r>
              <a:rPr lang="en-US" sz="1200" b="0" i="0" dirty="0">
                <a:solidFill>
                  <a:srgbClr val="6B6B6B"/>
                </a:solidFill>
                <a:effectLst/>
                <a:latin typeface="sohne"/>
              </a:rPr>
              <a:t>[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7</a:t>
            </a:r>
            <a:r>
              <a:rPr lang="en-US" sz="1200" b="0" i="0" dirty="0">
                <a:solidFill>
                  <a:srgbClr val="6B6B6B"/>
                </a:solidFill>
                <a:effectLst/>
                <a:latin typeface="sohne"/>
              </a:rPr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94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7" grpI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E951-29DF-3AD0-DAD6-62E8756F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56599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338905-EB50-B0B7-D060-5D3BA67B7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614" y="1933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2D796-758D-B578-4C43-6C708D0D9AF7}"/>
              </a:ext>
            </a:extLst>
          </p:cNvPr>
          <p:cNvSpPr/>
          <p:nvPr/>
        </p:nvSpPr>
        <p:spPr>
          <a:xfrm>
            <a:off x="838200" y="1205987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3633F3-187C-5535-5F18-8B5AF4ACE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028" y="1389344"/>
            <a:ext cx="5412972" cy="47059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B192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r>
              <a:rPr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Principal Component Analysis (PCA) </a:t>
            </a:r>
          </a:p>
          <a:p>
            <a:pPr marL="0" indent="0">
              <a:buNone/>
            </a:pPr>
            <a:endParaRPr lang="en-US" altLang="en-US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dimensionality of a data set  by finding a new set of variables, smaller than the original set of variables</a:t>
            </a:r>
          </a:p>
          <a:p>
            <a:pPr marL="457189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most of the sample's information.</a:t>
            </a:r>
          </a:p>
          <a:p>
            <a:pPr marL="457189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the compression and classification of data. 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</a:br>
            <a:endParaRPr lang="en-US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12" name="Picture 11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6A4F45F-7D3F-4B2B-19F0-98CF3D80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4" y="1518892"/>
            <a:ext cx="5412972" cy="3228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99B4D0-2611-78E8-20F2-A71B8160B580}"/>
              </a:ext>
            </a:extLst>
          </p:cNvPr>
          <p:cNvSpPr txBox="1"/>
          <p:nvPr/>
        </p:nvSpPr>
        <p:spPr>
          <a:xfrm>
            <a:off x="6173586" y="5005808"/>
            <a:ext cx="5131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6B6B"/>
                </a:solidFill>
                <a:latin typeface="sohne"/>
              </a:rPr>
              <a:t>Fig. 2: Transformation of the data from 3D feature space to 2d feature space. </a:t>
            </a:r>
          </a:p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  <a:hlinkClick r:id="rId3"/>
              </a:rPr>
              <a:t>https://tinyurl.com/yfhywe27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[8]</a:t>
            </a:r>
          </a:p>
        </p:txBody>
      </p:sp>
    </p:spTree>
    <p:extLst>
      <p:ext uri="{BB962C8B-B14F-4D97-AF65-F5344CB8AC3E}">
        <p14:creationId xmlns:p14="http://schemas.microsoft.com/office/powerpoint/2010/main" val="22933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32680-99C2-6553-816A-F4727E07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02" y="626566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88C31F-A334-D8F5-E351-0BD1D1AA2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1821" y="0"/>
            <a:ext cx="10515600" cy="146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Objectives of PCA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01CBF-69A2-4458-7857-FA1BD1B36C88}"/>
              </a:ext>
            </a:extLst>
          </p:cNvPr>
          <p:cNvSpPr/>
          <p:nvPr/>
        </p:nvSpPr>
        <p:spPr>
          <a:xfrm>
            <a:off x="838200" y="1046405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A0CEAD-F251-85BF-DF4A-0AC35B3CB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2103" y="1138006"/>
            <a:ext cx="11087794" cy="4590179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tr-TR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Principal Component Analysis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used to: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</a:pPr>
            <a:r>
              <a:rPr lang="tr-T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dimensionality of the data set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</a:pPr>
            <a:r>
              <a:rPr lang="tr-T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new meaningful underlying variables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</a:pPr>
            <a:r>
              <a:rPr lang="tr-T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minimum information</a:t>
            </a:r>
          </a:p>
          <a:p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 dimensional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taken, and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 orthogonal directions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are found.</a:t>
            </a:r>
          </a:p>
          <a:p>
            <a:pPr marL="625475" indent="1174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the data has the most variance.</a:t>
            </a:r>
          </a:p>
          <a:p>
            <a:pPr marL="1428750">
              <a:buFont typeface="Wingdings" panose="05000000000000000000" pitchFamily="2" charset="2"/>
              <a:buChar char="ü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5475" lvl="2" indent="61913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principal directions of M form a lower dimensional subspace.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N-dimensional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can be represented by its predictions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main directions of M.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6B594-95BF-5965-C473-04C596B4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27" y="1138006"/>
            <a:ext cx="3865417" cy="32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72CB5-C2A9-EE88-C5A2-0C91F8B05A89}"/>
              </a:ext>
            </a:extLst>
          </p:cNvPr>
          <p:cNvSpPr txBox="1"/>
          <p:nvPr/>
        </p:nvSpPr>
        <p:spPr>
          <a:xfrm>
            <a:off x="8107680" y="4229439"/>
            <a:ext cx="376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B6B6B"/>
                </a:solidFill>
                <a:latin typeface="sohne"/>
              </a:rPr>
              <a:t>Fig. 3. First principal component in a 3-covariates setting. </a:t>
            </a:r>
            <a:r>
              <a:rPr lang="en-US" sz="1200" dirty="0">
                <a:solidFill>
                  <a:srgbClr val="6B6B6B"/>
                </a:solidFill>
                <a:latin typeface="sohne"/>
                <a:hlinkClick r:id="rId3"/>
              </a:rPr>
              <a:t>https://tinyurl.com/yefpr7uh</a:t>
            </a:r>
            <a:r>
              <a:rPr lang="en-US" sz="1200" dirty="0">
                <a:solidFill>
                  <a:srgbClr val="6B6B6B"/>
                </a:solidFill>
                <a:latin typeface="sohne"/>
              </a:rPr>
              <a:t> [11]</a:t>
            </a:r>
          </a:p>
        </p:txBody>
      </p:sp>
    </p:spTree>
    <p:extLst>
      <p:ext uri="{BB962C8B-B14F-4D97-AF65-F5344CB8AC3E}">
        <p14:creationId xmlns:p14="http://schemas.microsoft.com/office/powerpoint/2010/main" val="27735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E79-CF1A-3F96-DD91-8D2EF879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06" y="245321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Pseudocode of PCA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505B-BFD9-A959-2113-FD167472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67" y="939555"/>
            <a:ext cx="11004665" cy="533366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Standardization</a:t>
            </a:r>
          </a:p>
          <a:p>
            <a:pPr marL="742950" lvl="2" indent="287338"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standardization with mean and standard deviation.[2]</a:t>
            </a:r>
          </a:p>
          <a:p>
            <a:pPr marL="742950" lvl="2" indent="287338"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relies on the assumption of normal distribution of data and is very sensitive to the characteristic </a:t>
            </a:r>
          </a:p>
          <a:p>
            <a:pPr marL="74295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or variance of the variable.[4, 9]</a:t>
            </a:r>
          </a:p>
          <a:p>
            <a:r>
              <a:rPr lang="en-US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Compute the covariance matrix</a:t>
            </a:r>
          </a:p>
          <a:p>
            <a:pPr marL="1030288" indent="-287338" algn="l"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matrix, a square matrix containing data variance and variable covariance [1].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the relationship between variables through a covariance matrix [3].</a:t>
            </a:r>
          </a:p>
          <a:p>
            <a:pPr marL="1487477" lvl="1" indent="-287338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providing an empirical picture of the data [1] and revealing the correlations between the characteristics of the data.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Compute eigenvectors and eigenvalues from the covariance matrix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eigenvectors and eigenvalues to identify the principal components that record the most variance of the data.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direction of data dispersion or the highest variance with eigenvectors [3].</a:t>
            </a:r>
          </a:p>
          <a:p>
            <a:pPr marL="1487477" lvl="1" indent="-287338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importance of directions with eigenvalues [3].</a:t>
            </a:r>
          </a:p>
          <a:p>
            <a:r>
              <a:rPr lang="en-US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Compute the feature vector and principal components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eigenvectors act as principal components, while the eigenvalues determine their relative importance.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noteworthy that all eigenvectors are perpendicular to the vector before them [10].</a:t>
            </a:r>
          </a:p>
          <a:p>
            <a:r>
              <a:rPr lang="en-US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Project the data onto the selected principal components for dimensionality reduction</a:t>
            </a:r>
          </a:p>
          <a:p>
            <a:pPr marL="1030288" indent="-287338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two main components out of the four components, reduce the dimensions of the data using the following formula [4].</a:t>
            </a:r>
          </a:p>
          <a:p>
            <a:pPr marL="1030288" indent="-287338" algn="l">
              <a:buFont typeface="Wingdings" panose="05000000000000000000" pitchFamily="2" charset="2"/>
              <a:buChar char="ü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 Set= Standardized Original Data Set * Feature Vector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334E5-504B-C009-0586-28231E9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7322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1BB9B-4E46-81F8-2A53-40A1BB69BAB8}"/>
              </a:ext>
            </a:extLst>
          </p:cNvPr>
          <p:cNvSpPr/>
          <p:nvPr/>
        </p:nvSpPr>
        <p:spPr>
          <a:xfrm>
            <a:off x="732906" y="833355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96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96FC-9BE3-F2D5-185F-73A67791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58" y="6262140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D88881-A267-E07A-1C01-0047D4E7C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1696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4CF8C-13CB-49AB-E7C4-9239533B0F19}"/>
              </a:ext>
            </a:extLst>
          </p:cNvPr>
          <p:cNvSpPr/>
          <p:nvPr/>
        </p:nvSpPr>
        <p:spPr>
          <a:xfrm>
            <a:off x="838200" y="1417123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8060AF-A20B-28BC-FE51-80943E5FE3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1696" y="1513714"/>
            <a:ext cx="10515600" cy="4351338"/>
          </a:xfrm>
        </p:spPr>
        <p:txBody>
          <a:bodyPr/>
          <a:lstStyle/>
          <a:p>
            <a:r>
              <a:rPr lang="tr-T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Variance</a:t>
            </a:r>
          </a:p>
          <a:p>
            <a:r>
              <a:rPr lang="tr-T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Covariance</a:t>
            </a:r>
          </a:p>
          <a:p>
            <a:r>
              <a:rPr lang="tr-T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Eigenvectors &amp; Eigenvalues</a:t>
            </a:r>
          </a:p>
          <a:p>
            <a:r>
              <a:rPr lang="tr-T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Principal Components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C927-EF14-D0E7-4FC3-0FF6BCE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 dirty="0">
                <a:solidFill>
                  <a:srgbClr val="3777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Terminology (Variance)</a:t>
            </a:r>
            <a:endParaRPr lang="en-US" sz="3600" b="1" dirty="0">
              <a:solidFill>
                <a:srgbClr val="3777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7D4-BB42-0801-0912-DE587DC1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17" y="6310312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27350-46B1-8D1F-E966-68E302077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411" y="1446779"/>
            <a:ext cx="10515600" cy="4351338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sv-SE" altLang="en-US" sz="2800" dirty="0">
                <a:latin typeface="Times New Roman" panose="02020603050405020304" pitchFamily="18" charset="0"/>
              </a:rPr>
              <a:t>Standard deviation:</a:t>
            </a:r>
          </a:p>
          <a:p>
            <a:pPr lvl="1">
              <a:buClr>
                <a:schemeClr val="hlink"/>
              </a:buClr>
            </a:pPr>
            <a:r>
              <a:rPr lang="en-US" altLang="en-US" sz="2400" dirty="0">
                <a:latin typeface="Times New Roman" panose="02020603050405020304" pitchFamily="18" charset="0"/>
              </a:rPr>
              <a:t>Average distance from mean to a point</a:t>
            </a:r>
          </a:p>
          <a:p>
            <a:pPr>
              <a:buSzPct val="90000"/>
            </a:pPr>
            <a:r>
              <a:rPr lang="en-US" altLang="en-US" sz="2800" dirty="0">
                <a:latin typeface="Times New Roman" panose="02020603050405020304" pitchFamily="18" charset="0"/>
              </a:rPr>
              <a:t>Variance:</a:t>
            </a:r>
          </a:p>
          <a:p>
            <a:pPr lvl="1">
              <a:buClr>
                <a:schemeClr val="hlink"/>
              </a:buClr>
            </a:pPr>
            <a:r>
              <a:rPr lang="en-US" altLang="en-US" sz="2400" dirty="0">
                <a:latin typeface="Times New Roman" panose="02020603050405020304" pitchFamily="18" charset="0"/>
              </a:rPr>
              <a:t>Standard deviation squared</a:t>
            </a:r>
          </a:p>
          <a:p>
            <a:pPr lvl="1">
              <a:buClr>
                <a:schemeClr val="hlink"/>
              </a:buClr>
            </a:pPr>
            <a:r>
              <a:rPr lang="en-US" altLang="en-US" sz="2400" dirty="0">
                <a:latin typeface="Times New Roman" panose="02020603050405020304" pitchFamily="18" charset="0"/>
              </a:rPr>
              <a:t>One-dimensional measure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9E8104-64A7-963C-6E96-873E5F764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46226"/>
              </p:ext>
            </p:extLst>
          </p:nvPr>
        </p:nvGraphicFramePr>
        <p:xfrm>
          <a:off x="4762500" y="3966651"/>
          <a:ext cx="26670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634680" progId="Equation.3">
                  <p:embed/>
                </p:oleObj>
              </mc:Choice>
              <mc:Fallback>
                <p:oleObj name="Equation" r:id="rId2" imgW="1143000" imgH="634680" progId="Equation.3">
                  <p:embed/>
                  <p:pic>
                    <p:nvPicPr>
                      <p:cNvPr id="359429" name="Object 5">
                        <a:extLst>
                          <a:ext uri="{FF2B5EF4-FFF2-40B4-BE49-F238E27FC236}">
                            <a16:creationId xmlns:a16="http://schemas.microsoft.com/office/drawing/2014/main" id="{34736AC5-285F-98FE-5A9F-324D882C6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966651"/>
                        <a:ext cx="26670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C7544A-8EB6-6F29-2224-8A21A83F3869}"/>
              </a:ext>
            </a:extLst>
          </p:cNvPr>
          <p:cNvSpPr/>
          <p:nvPr/>
        </p:nvSpPr>
        <p:spPr>
          <a:xfrm>
            <a:off x="932411" y="1383872"/>
            <a:ext cx="8938953" cy="629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0A1CD-7A29-A3EC-0F67-961D33F20F60}"/>
              </a:ext>
            </a:extLst>
          </p:cNvPr>
          <p:cNvSpPr txBox="1"/>
          <p:nvPr/>
        </p:nvSpPr>
        <p:spPr>
          <a:xfrm>
            <a:off x="8321040" y="4707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964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2335</Words>
  <Application>Microsoft Office PowerPoint</Application>
  <PresentationFormat>Widescreen</PresentationFormat>
  <Paragraphs>258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erdana</vt:lpstr>
      <vt:lpstr>Helvetica</vt:lpstr>
      <vt:lpstr>inter-regular</vt:lpstr>
      <vt:lpstr>sohne</vt:lpstr>
      <vt:lpstr>Times New Roman</vt:lpstr>
      <vt:lpstr>Wingdings</vt:lpstr>
      <vt:lpstr>1_Office Theme</vt:lpstr>
      <vt:lpstr>Equation</vt:lpstr>
      <vt:lpstr>Principal Component Analysis (PCA)</vt:lpstr>
      <vt:lpstr>PowerPoint Presentation</vt:lpstr>
      <vt:lpstr>Introduction (feature reduction )</vt:lpstr>
      <vt:lpstr>Feature reduction algorithms</vt:lpstr>
      <vt:lpstr>Principal Component Analysis (PCA)</vt:lpstr>
      <vt:lpstr>Objectives of PCA</vt:lpstr>
      <vt:lpstr>Pseudocode of PCA </vt:lpstr>
      <vt:lpstr>Terminology</vt:lpstr>
      <vt:lpstr>Terminology (Variance)</vt:lpstr>
      <vt:lpstr> Terminology (Covariance)</vt:lpstr>
      <vt:lpstr> Terminology (Eigenvalues &amp; Eigenvectors)</vt:lpstr>
      <vt:lpstr>Terminology (cont’d) </vt:lpstr>
      <vt:lpstr>Algorithm</vt:lpstr>
      <vt:lpstr>PCA with Python</vt:lpstr>
      <vt:lpstr>PCA with Python (Considering wine.csv dataset) (https://tinyurl.com/xa8f35u6 [13] )   </vt:lpstr>
      <vt:lpstr>PCA with Python (cont’d) </vt:lpstr>
      <vt:lpstr>PCA with Python (cont’d) </vt:lpstr>
      <vt:lpstr>Applications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Group-24</dc:title>
  <dc:creator>Altamash Yar</dc:creator>
  <cp:lastModifiedBy>Farzad Mozafari</cp:lastModifiedBy>
  <cp:revision>150</cp:revision>
  <dcterms:created xsi:type="dcterms:W3CDTF">2023-09-28T21:26:11Z</dcterms:created>
  <dcterms:modified xsi:type="dcterms:W3CDTF">2023-11-11T00:48:44Z</dcterms:modified>
</cp:coreProperties>
</file>