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8" r:id="rId3"/>
    <p:sldId id="360" r:id="rId4"/>
    <p:sldId id="358" r:id="rId5"/>
    <p:sldId id="339" r:id="rId6"/>
    <p:sldId id="341" r:id="rId7"/>
    <p:sldId id="342" r:id="rId8"/>
    <p:sldId id="377" r:id="rId9"/>
    <p:sldId id="376" r:id="rId10"/>
    <p:sldId id="346" r:id="rId11"/>
    <p:sldId id="344" r:id="rId12"/>
    <p:sldId id="352" r:id="rId13"/>
    <p:sldId id="361" r:id="rId14"/>
    <p:sldId id="362" r:id="rId15"/>
    <p:sldId id="363" r:id="rId16"/>
    <p:sldId id="348" r:id="rId17"/>
    <p:sldId id="355" r:id="rId18"/>
    <p:sldId id="349" r:id="rId19"/>
    <p:sldId id="354" r:id="rId20"/>
    <p:sldId id="372" r:id="rId21"/>
    <p:sldId id="364" r:id="rId22"/>
    <p:sldId id="357" r:id="rId23"/>
    <p:sldId id="378" r:id="rId24"/>
    <p:sldId id="379" r:id="rId25"/>
    <p:sldId id="380" r:id="rId26"/>
    <p:sldId id="381" r:id="rId27"/>
    <p:sldId id="371" r:id="rId28"/>
    <p:sldId id="382" r:id="rId29"/>
    <p:sldId id="365" r:id="rId30"/>
    <p:sldId id="3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E937"/>
    <a:srgbClr val="FED540"/>
    <a:srgbClr val="CCECFF"/>
    <a:srgbClr val="006699"/>
    <a:srgbClr val="EAEE4C"/>
    <a:srgbClr val="D6C232"/>
    <a:srgbClr val="FEE27A"/>
    <a:srgbClr val="EBC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42" autoAdjust="0"/>
    <p:restoredTop sz="94660"/>
  </p:normalViewPr>
  <p:slideViewPr>
    <p:cSldViewPr snapToGrid="0">
      <p:cViewPr varScale="1">
        <p:scale>
          <a:sx n="85" d="100"/>
          <a:sy n="85" d="100"/>
        </p:scale>
        <p:origin x="16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C1EB29-FA65-4B64-93F2-39F7FD61D89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69B1CE-DB84-43E7-9AF1-DF19F4659B75}">
      <dgm:prSet phldrT="[Text]" custT="1"/>
      <dgm:spPr>
        <a:solidFill>
          <a:srgbClr val="FED540"/>
        </a:solidFill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“Q” stands for quality</a:t>
          </a:r>
        </a:p>
      </dgm:t>
    </dgm:pt>
    <dgm:pt modelId="{8B86DF50-D230-4501-9BC5-4035010FFECC}" type="parTrans" cxnId="{E2A1211F-68DB-4139-A046-C0EA03EE9A51}">
      <dgm:prSet/>
      <dgm:spPr/>
      <dgm:t>
        <a:bodyPr/>
        <a:lstStyle/>
        <a:p>
          <a:endParaRPr lang="en-US"/>
        </a:p>
      </dgm:t>
    </dgm:pt>
    <dgm:pt modelId="{6918E47E-5A33-4CFE-820D-16B7651992B3}" type="sibTrans" cxnId="{E2A1211F-68DB-4139-A046-C0EA03EE9A51}">
      <dgm:prSet/>
      <dgm:spPr>
        <a:solidFill>
          <a:schemeClr val="tx2">
            <a:lumMod val="75000"/>
            <a:alpha val="90000"/>
          </a:schemeClr>
        </a:solidFill>
        <a:ln>
          <a:solidFill>
            <a:schemeClr val="tx2">
              <a:lumMod val="75000"/>
              <a:alpha val="90000"/>
            </a:schemeClr>
          </a:solidFill>
        </a:ln>
      </dgm:spPr>
      <dgm:t>
        <a:bodyPr/>
        <a:lstStyle/>
        <a:p>
          <a:endParaRPr lang="en-US"/>
        </a:p>
      </dgm:t>
    </dgm:pt>
    <dgm:pt modelId="{202C4E28-6422-44E2-B595-0F69466900D4}">
      <dgm:prSet phldrT="[Text]" custT="1"/>
      <dgm:spPr>
        <a:solidFill>
          <a:srgbClr val="EAEE4C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just"/>
          <a:r>
            <a: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Q-learning</a:t>
          </a:r>
          <a:r>
            <a:rPr lang="en-US"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is an algorithm that will find the best series of </a:t>
          </a:r>
          <a:r>
            <a:rPr lang="en-US" sz="2400" b="1" i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actions</a:t>
          </a:r>
          <a:r>
            <a:rPr lang="en-US"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the agent's </a:t>
          </a:r>
          <a:r>
            <a:rPr lang="en-US" sz="2400" b="1" i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current state</a:t>
          </a:r>
          <a:endParaRPr lang="en-US" sz="2400" b="1" i="1" u="sng" dirty="0">
            <a:solidFill>
              <a:schemeClr val="accent1">
                <a:lumMod val="75000"/>
              </a:schemeClr>
            </a:solidFill>
          </a:endParaRPr>
        </a:p>
      </dgm:t>
    </dgm:pt>
    <dgm:pt modelId="{353A5314-0213-47A2-8350-01477DA5E591}" type="parTrans" cxnId="{9967300A-AF45-4D7A-97DE-606B0D52C91B}">
      <dgm:prSet/>
      <dgm:spPr/>
      <dgm:t>
        <a:bodyPr/>
        <a:lstStyle/>
        <a:p>
          <a:endParaRPr lang="en-US"/>
        </a:p>
      </dgm:t>
    </dgm:pt>
    <dgm:pt modelId="{96372999-7779-42A8-8396-6962E483C1B7}" type="sibTrans" cxnId="{9967300A-AF45-4D7A-97DE-606B0D52C91B}">
      <dgm:prSet/>
      <dgm:spPr>
        <a:solidFill>
          <a:schemeClr val="tx2">
            <a:lumMod val="75000"/>
            <a:alpha val="90000"/>
          </a:schemeClr>
        </a:solidFill>
      </dgm:spPr>
      <dgm:t>
        <a:bodyPr/>
        <a:lstStyle/>
        <a:p>
          <a:endParaRPr lang="en-US"/>
        </a:p>
      </dgm:t>
    </dgm:pt>
    <dgm:pt modelId="{150D5CDE-686F-4913-AAFE-97ED2A97637D}">
      <dgm:prSet phldrT="[Text]" custT="1"/>
      <dgm:spPr>
        <a:solidFill>
          <a:srgbClr val="FEE27A"/>
        </a:solidFill>
        <a:ln>
          <a:solidFill>
            <a:schemeClr val="accent1">
              <a:lumMod val="20000"/>
              <a:lumOff val="80000"/>
            </a:schemeClr>
          </a:solidFill>
        </a:ln>
      </dgm:spPr>
      <dgm:t>
        <a:bodyPr/>
        <a:lstStyle/>
        <a:p>
          <a:pPr algn="just"/>
          <a:r>
            <a:rPr lang="en-US" sz="20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of each state represents how valuable the action is in maximizing future rewards</a:t>
          </a:r>
          <a:endParaRPr lang="en-US" sz="2000" dirty="0">
            <a:solidFill>
              <a:srgbClr val="006699"/>
            </a:solidFill>
          </a:endParaRPr>
        </a:p>
      </dgm:t>
    </dgm:pt>
    <dgm:pt modelId="{1930B7D5-0240-47EE-A8B6-FEF8F5874FC1}" type="parTrans" cxnId="{1BEC7110-FCB4-47FA-9383-BC04223D5371}">
      <dgm:prSet/>
      <dgm:spPr/>
      <dgm:t>
        <a:bodyPr/>
        <a:lstStyle/>
        <a:p>
          <a:endParaRPr lang="en-US"/>
        </a:p>
      </dgm:t>
    </dgm:pt>
    <dgm:pt modelId="{E54EE059-DEFE-40D9-B516-4A51BA5F1B29}" type="sibTrans" cxnId="{1BEC7110-FCB4-47FA-9383-BC04223D5371}">
      <dgm:prSet/>
      <dgm:spPr/>
      <dgm:t>
        <a:bodyPr/>
        <a:lstStyle/>
        <a:p>
          <a:endParaRPr lang="en-US"/>
        </a:p>
      </dgm:t>
    </dgm:pt>
    <dgm:pt modelId="{64D640FA-6B70-47E1-BA5A-D6C0065F0A22}" type="pres">
      <dgm:prSet presAssocID="{34C1EB29-FA65-4B64-93F2-39F7FD61D898}" presName="outerComposite" presStyleCnt="0">
        <dgm:presLayoutVars>
          <dgm:chMax val="5"/>
          <dgm:dir/>
          <dgm:resizeHandles val="exact"/>
        </dgm:presLayoutVars>
      </dgm:prSet>
      <dgm:spPr/>
    </dgm:pt>
    <dgm:pt modelId="{8855A8EB-2370-44D0-84E9-7AA9A7C89AD7}" type="pres">
      <dgm:prSet presAssocID="{34C1EB29-FA65-4B64-93F2-39F7FD61D898}" presName="dummyMaxCanvas" presStyleCnt="0">
        <dgm:presLayoutVars/>
      </dgm:prSet>
      <dgm:spPr/>
    </dgm:pt>
    <dgm:pt modelId="{07E2C447-0712-4F92-AA7F-CA7D50C48B30}" type="pres">
      <dgm:prSet presAssocID="{34C1EB29-FA65-4B64-93F2-39F7FD61D898}" presName="ThreeNodes_1" presStyleLbl="node1" presStyleIdx="0" presStyleCnt="3" custScaleX="97690" custScaleY="56092">
        <dgm:presLayoutVars>
          <dgm:bulletEnabled val="1"/>
        </dgm:presLayoutVars>
      </dgm:prSet>
      <dgm:spPr/>
    </dgm:pt>
    <dgm:pt modelId="{73043874-51B1-440A-A6C6-AC52B9350F59}" type="pres">
      <dgm:prSet presAssocID="{34C1EB29-FA65-4B64-93F2-39F7FD61D898}" presName="ThreeNodes_2" presStyleLbl="node1" presStyleIdx="1" presStyleCnt="3" custScaleX="89027" custScaleY="90605" custLinFactNeighborX="6528" custLinFactNeighborY="-7447">
        <dgm:presLayoutVars>
          <dgm:bulletEnabled val="1"/>
        </dgm:presLayoutVars>
      </dgm:prSet>
      <dgm:spPr/>
    </dgm:pt>
    <dgm:pt modelId="{34C47BFB-3A1F-44D0-8666-2419BD8DD0AC}" type="pres">
      <dgm:prSet presAssocID="{34C1EB29-FA65-4B64-93F2-39F7FD61D898}" presName="ThreeNodes_3" presStyleLbl="node1" presStyleIdx="2" presStyleCnt="3" custScaleX="71764" custScaleY="96278" custLinFactNeighborX="12271" custLinFactNeighborY="-3384">
        <dgm:presLayoutVars>
          <dgm:bulletEnabled val="1"/>
        </dgm:presLayoutVars>
      </dgm:prSet>
      <dgm:spPr/>
    </dgm:pt>
    <dgm:pt modelId="{5E8F5509-C23E-4E06-A32C-07B3789B18CD}" type="pres">
      <dgm:prSet presAssocID="{34C1EB29-FA65-4B64-93F2-39F7FD61D898}" presName="ThreeConn_1-2" presStyleLbl="fgAccFollowNode1" presStyleIdx="0" presStyleCnt="2">
        <dgm:presLayoutVars>
          <dgm:bulletEnabled val="1"/>
        </dgm:presLayoutVars>
      </dgm:prSet>
      <dgm:spPr/>
    </dgm:pt>
    <dgm:pt modelId="{03A57BAE-916C-4150-A7F3-36E46594FC1C}" type="pres">
      <dgm:prSet presAssocID="{34C1EB29-FA65-4B64-93F2-39F7FD61D898}" presName="ThreeConn_2-3" presStyleLbl="fgAccFollowNode1" presStyleIdx="1" presStyleCnt="2">
        <dgm:presLayoutVars>
          <dgm:bulletEnabled val="1"/>
        </dgm:presLayoutVars>
      </dgm:prSet>
      <dgm:spPr/>
    </dgm:pt>
    <dgm:pt modelId="{D17B708B-E89B-441A-A732-FE65890D0D29}" type="pres">
      <dgm:prSet presAssocID="{34C1EB29-FA65-4B64-93F2-39F7FD61D898}" presName="ThreeNodes_1_text" presStyleLbl="node1" presStyleIdx="2" presStyleCnt="3">
        <dgm:presLayoutVars>
          <dgm:bulletEnabled val="1"/>
        </dgm:presLayoutVars>
      </dgm:prSet>
      <dgm:spPr/>
    </dgm:pt>
    <dgm:pt modelId="{E6A33E71-1DC4-46C6-8F34-A0D62CAC9E27}" type="pres">
      <dgm:prSet presAssocID="{34C1EB29-FA65-4B64-93F2-39F7FD61D898}" presName="ThreeNodes_2_text" presStyleLbl="node1" presStyleIdx="2" presStyleCnt="3">
        <dgm:presLayoutVars>
          <dgm:bulletEnabled val="1"/>
        </dgm:presLayoutVars>
      </dgm:prSet>
      <dgm:spPr/>
    </dgm:pt>
    <dgm:pt modelId="{E6CCF013-9F67-49DA-AC1C-32C5FF8EF5D4}" type="pres">
      <dgm:prSet presAssocID="{34C1EB29-FA65-4B64-93F2-39F7FD61D898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2004706-4E3D-4073-B4CE-0ED64D0DB8D8}" type="presOf" srcId="{6918E47E-5A33-4CFE-820D-16B7651992B3}" destId="{5E8F5509-C23E-4E06-A32C-07B3789B18CD}" srcOrd="0" destOrd="0" presId="urn:microsoft.com/office/officeart/2005/8/layout/vProcess5"/>
    <dgm:cxn modelId="{9967300A-AF45-4D7A-97DE-606B0D52C91B}" srcId="{34C1EB29-FA65-4B64-93F2-39F7FD61D898}" destId="{202C4E28-6422-44E2-B595-0F69466900D4}" srcOrd="1" destOrd="0" parTransId="{353A5314-0213-47A2-8350-01477DA5E591}" sibTransId="{96372999-7779-42A8-8396-6962E483C1B7}"/>
    <dgm:cxn modelId="{E9BC2C0C-0F71-4ACB-A246-104197F17572}" type="presOf" srcId="{B769B1CE-DB84-43E7-9AF1-DF19F4659B75}" destId="{D17B708B-E89B-441A-A732-FE65890D0D29}" srcOrd="1" destOrd="0" presId="urn:microsoft.com/office/officeart/2005/8/layout/vProcess5"/>
    <dgm:cxn modelId="{1BEC7110-FCB4-47FA-9383-BC04223D5371}" srcId="{34C1EB29-FA65-4B64-93F2-39F7FD61D898}" destId="{150D5CDE-686F-4913-AAFE-97ED2A97637D}" srcOrd="2" destOrd="0" parTransId="{1930B7D5-0240-47EE-A8B6-FEF8F5874FC1}" sibTransId="{E54EE059-DEFE-40D9-B516-4A51BA5F1B29}"/>
    <dgm:cxn modelId="{52994D14-2940-466A-B24B-B18077211487}" type="presOf" srcId="{150D5CDE-686F-4913-AAFE-97ED2A97637D}" destId="{E6CCF013-9F67-49DA-AC1C-32C5FF8EF5D4}" srcOrd="1" destOrd="0" presId="urn:microsoft.com/office/officeart/2005/8/layout/vProcess5"/>
    <dgm:cxn modelId="{E2A1211F-68DB-4139-A046-C0EA03EE9A51}" srcId="{34C1EB29-FA65-4B64-93F2-39F7FD61D898}" destId="{B769B1CE-DB84-43E7-9AF1-DF19F4659B75}" srcOrd="0" destOrd="0" parTransId="{8B86DF50-D230-4501-9BC5-4035010FFECC}" sibTransId="{6918E47E-5A33-4CFE-820D-16B7651992B3}"/>
    <dgm:cxn modelId="{910C0971-FD93-4C67-8397-60DEE2ED807A}" type="presOf" srcId="{B769B1CE-DB84-43E7-9AF1-DF19F4659B75}" destId="{07E2C447-0712-4F92-AA7F-CA7D50C48B30}" srcOrd="0" destOrd="0" presId="urn:microsoft.com/office/officeart/2005/8/layout/vProcess5"/>
    <dgm:cxn modelId="{C2995D85-B801-43DF-8CBD-B24A2CEA26A8}" type="presOf" srcId="{34C1EB29-FA65-4B64-93F2-39F7FD61D898}" destId="{64D640FA-6B70-47E1-BA5A-D6C0065F0A22}" srcOrd="0" destOrd="0" presId="urn:microsoft.com/office/officeart/2005/8/layout/vProcess5"/>
    <dgm:cxn modelId="{12CA5F99-4382-4AE3-98E5-1A5DD5CB1EB6}" type="presOf" srcId="{202C4E28-6422-44E2-B595-0F69466900D4}" destId="{73043874-51B1-440A-A6C6-AC52B9350F59}" srcOrd="0" destOrd="0" presId="urn:microsoft.com/office/officeart/2005/8/layout/vProcess5"/>
    <dgm:cxn modelId="{D15A3BB8-E1D9-4517-A258-B87DF8993DA2}" type="presOf" srcId="{150D5CDE-686F-4913-AAFE-97ED2A97637D}" destId="{34C47BFB-3A1F-44D0-8666-2419BD8DD0AC}" srcOrd="0" destOrd="0" presId="urn:microsoft.com/office/officeart/2005/8/layout/vProcess5"/>
    <dgm:cxn modelId="{AA632FEE-06B3-4CB4-A671-984715343D70}" type="presOf" srcId="{96372999-7779-42A8-8396-6962E483C1B7}" destId="{03A57BAE-916C-4150-A7F3-36E46594FC1C}" srcOrd="0" destOrd="0" presId="urn:microsoft.com/office/officeart/2005/8/layout/vProcess5"/>
    <dgm:cxn modelId="{8988BBF4-F64A-4683-BFF2-1E54E3224D71}" type="presOf" srcId="{202C4E28-6422-44E2-B595-0F69466900D4}" destId="{E6A33E71-1DC4-46C6-8F34-A0D62CAC9E27}" srcOrd="1" destOrd="0" presId="urn:microsoft.com/office/officeart/2005/8/layout/vProcess5"/>
    <dgm:cxn modelId="{FB779E16-479A-44B3-AF11-230E331A53B6}" type="presParOf" srcId="{64D640FA-6B70-47E1-BA5A-D6C0065F0A22}" destId="{8855A8EB-2370-44D0-84E9-7AA9A7C89AD7}" srcOrd="0" destOrd="0" presId="urn:microsoft.com/office/officeart/2005/8/layout/vProcess5"/>
    <dgm:cxn modelId="{1CFE8DBE-2A8C-409C-8E48-8DC81695D7B8}" type="presParOf" srcId="{64D640FA-6B70-47E1-BA5A-D6C0065F0A22}" destId="{07E2C447-0712-4F92-AA7F-CA7D50C48B30}" srcOrd="1" destOrd="0" presId="urn:microsoft.com/office/officeart/2005/8/layout/vProcess5"/>
    <dgm:cxn modelId="{43442761-9E97-472B-BD50-1BE93C50F53B}" type="presParOf" srcId="{64D640FA-6B70-47E1-BA5A-D6C0065F0A22}" destId="{73043874-51B1-440A-A6C6-AC52B9350F59}" srcOrd="2" destOrd="0" presId="urn:microsoft.com/office/officeart/2005/8/layout/vProcess5"/>
    <dgm:cxn modelId="{1411CF2E-AEFC-451C-8DA3-876CEAD62132}" type="presParOf" srcId="{64D640FA-6B70-47E1-BA5A-D6C0065F0A22}" destId="{34C47BFB-3A1F-44D0-8666-2419BD8DD0AC}" srcOrd="3" destOrd="0" presId="urn:microsoft.com/office/officeart/2005/8/layout/vProcess5"/>
    <dgm:cxn modelId="{91AB131F-BABC-48E7-8E5F-7745F08B5180}" type="presParOf" srcId="{64D640FA-6B70-47E1-BA5A-D6C0065F0A22}" destId="{5E8F5509-C23E-4E06-A32C-07B3789B18CD}" srcOrd="4" destOrd="0" presId="urn:microsoft.com/office/officeart/2005/8/layout/vProcess5"/>
    <dgm:cxn modelId="{F0FECA13-1E75-4198-8530-BAE637E62C2A}" type="presParOf" srcId="{64D640FA-6B70-47E1-BA5A-D6C0065F0A22}" destId="{03A57BAE-916C-4150-A7F3-36E46594FC1C}" srcOrd="5" destOrd="0" presId="urn:microsoft.com/office/officeart/2005/8/layout/vProcess5"/>
    <dgm:cxn modelId="{5BEDE3D0-00EB-4095-822B-BCDE258F0A13}" type="presParOf" srcId="{64D640FA-6B70-47E1-BA5A-D6C0065F0A22}" destId="{D17B708B-E89B-441A-A732-FE65890D0D29}" srcOrd="6" destOrd="0" presId="urn:microsoft.com/office/officeart/2005/8/layout/vProcess5"/>
    <dgm:cxn modelId="{4922C284-B34C-4F60-B0EA-DD3984D64B4F}" type="presParOf" srcId="{64D640FA-6B70-47E1-BA5A-D6C0065F0A22}" destId="{E6A33E71-1DC4-46C6-8F34-A0D62CAC9E27}" srcOrd="7" destOrd="0" presId="urn:microsoft.com/office/officeart/2005/8/layout/vProcess5"/>
    <dgm:cxn modelId="{C5C7D1EE-B05D-40DB-A548-B37144689EFC}" type="presParOf" srcId="{64D640FA-6B70-47E1-BA5A-D6C0065F0A22}" destId="{E6CCF013-9F67-49DA-AC1C-32C5FF8EF5D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155E6-20EC-421E-B364-D003B2EAB95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7772AF-7478-43FA-87CD-46E60219423B}">
      <dgm:prSet phldrT="[Text]" custT="1"/>
      <dgm:spPr>
        <a:solidFill>
          <a:srgbClr val="FED540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en-US" sz="28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 Learning</a:t>
          </a:r>
          <a:endParaRPr lang="en-US" sz="2800" dirty="0">
            <a:solidFill>
              <a:schemeClr val="accent1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52F8D6-1972-401B-8FC5-803AFD267CD5}" type="parTrans" cxnId="{7811988A-D84A-432B-8673-C0B4F5531F10}">
      <dgm:prSet/>
      <dgm:spPr/>
      <dgm:t>
        <a:bodyPr/>
        <a:lstStyle/>
        <a:p>
          <a:pPr algn="ctr"/>
          <a:endParaRPr lang="en-US"/>
        </a:p>
      </dgm:t>
    </dgm:pt>
    <dgm:pt modelId="{04CFB0EB-1071-41AB-B3F1-42C2706C68ED}" type="sibTrans" cxnId="{7811988A-D84A-432B-8673-C0B4F5531F10}">
      <dgm:prSet/>
      <dgm:spPr/>
      <dgm:t>
        <a:bodyPr/>
        <a:lstStyle/>
        <a:p>
          <a:pPr algn="ctr"/>
          <a:endParaRPr lang="en-US"/>
        </a:p>
      </dgm:t>
    </dgm:pt>
    <dgm:pt modelId="{4E6453C0-7815-45C3-963B-4FAAE175FAFD}">
      <dgm:prSet phldrT="[Text]" custT="1"/>
      <dgm:spPr>
        <a:solidFill>
          <a:srgbClr val="FED540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en-US" sz="2400" b="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Free</a:t>
          </a:r>
          <a:endParaRPr lang="en-US" sz="2400" dirty="0">
            <a:solidFill>
              <a:schemeClr val="accent1">
                <a:lumMod val="75000"/>
              </a:schemeClr>
            </a:solidFill>
          </a:endParaRPr>
        </a:p>
      </dgm:t>
    </dgm:pt>
    <dgm:pt modelId="{F95655FB-5B3F-420A-9338-9DAA2631D900}" type="parTrans" cxnId="{CCAE7DEC-52A4-428D-BAAB-C1CFB2DF4A19}">
      <dgm:prSet/>
      <dgm:spPr>
        <a:solidFill>
          <a:srgbClr val="FED540"/>
        </a:solidFill>
        <a:ln>
          <a:solidFill>
            <a:srgbClr val="FED540"/>
          </a:solidFill>
        </a:ln>
      </dgm:spPr>
      <dgm:t>
        <a:bodyPr/>
        <a:lstStyle/>
        <a:p>
          <a:pPr algn="ctr"/>
          <a:endParaRPr lang="en-US"/>
        </a:p>
      </dgm:t>
    </dgm:pt>
    <dgm:pt modelId="{4D41CEA9-7D92-4C17-B123-3CCC09E1EE09}" type="sibTrans" cxnId="{CCAE7DEC-52A4-428D-BAAB-C1CFB2DF4A19}">
      <dgm:prSet/>
      <dgm:spPr/>
      <dgm:t>
        <a:bodyPr/>
        <a:lstStyle/>
        <a:p>
          <a:pPr algn="ctr"/>
          <a:endParaRPr lang="en-US"/>
        </a:p>
      </dgm:t>
    </dgm:pt>
    <dgm:pt modelId="{A4D7ABE8-25B6-4A25-9431-89E40EE2E73D}">
      <dgm:prSet phldrT="[Text]" custT="1"/>
      <dgm:spPr>
        <a:solidFill>
          <a:srgbClr val="FED540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 policy</a:t>
          </a:r>
        </a:p>
      </dgm:t>
    </dgm:pt>
    <dgm:pt modelId="{68B48DC0-AD3C-4ACA-8870-175289142556}" type="parTrans" cxnId="{0A164502-918D-4488-92D6-40B50E0A3D42}">
      <dgm:prSet/>
      <dgm:spPr>
        <a:ln>
          <a:solidFill>
            <a:srgbClr val="FED540"/>
          </a:solidFill>
        </a:ln>
      </dgm:spPr>
      <dgm:t>
        <a:bodyPr/>
        <a:lstStyle/>
        <a:p>
          <a:pPr algn="ctr"/>
          <a:endParaRPr lang="en-US"/>
        </a:p>
      </dgm:t>
    </dgm:pt>
    <dgm:pt modelId="{2991D47C-D58B-43C7-BDA5-894D54B7517D}" type="sibTrans" cxnId="{0A164502-918D-4488-92D6-40B50E0A3D42}">
      <dgm:prSet/>
      <dgm:spPr/>
      <dgm:t>
        <a:bodyPr/>
        <a:lstStyle/>
        <a:p>
          <a:pPr algn="ctr"/>
          <a:endParaRPr lang="en-US"/>
        </a:p>
      </dgm:t>
    </dgm:pt>
    <dgm:pt modelId="{78D846EC-7F73-4196-BF75-4A77D76AD607}">
      <dgm:prSet custT="1"/>
      <dgm:spPr>
        <a:solidFill>
          <a:srgbClr val="FED540"/>
        </a:solidFill>
        <a:effectLst>
          <a:innerShdw blurRad="63500" dist="50800" dir="16200000">
            <a:prstClr val="black">
              <a:alpha val="50000"/>
            </a:prstClr>
          </a:innerShdw>
        </a:effectLst>
      </dgm:spPr>
      <dgm:t>
        <a:bodyPr/>
        <a:lstStyle/>
        <a:p>
          <a:pPr algn="ctr"/>
          <a:r>
            <a: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Value Based</a:t>
          </a:r>
        </a:p>
      </dgm:t>
    </dgm:pt>
    <dgm:pt modelId="{EAF69161-8E76-411A-8C14-B9007DBA2442}" type="parTrans" cxnId="{79058456-128F-4DD1-9DF4-93BACA92B9C9}">
      <dgm:prSet/>
      <dgm:spPr>
        <a:ln>
          <a:solidFill>
            <a:srgbClr val="FED540"/>
          </a:solidFill>
        </a:ln>
      </dgm:spPr>
      <dgm:t>
        <a:bodyPr/>
        <a:lstStyle/>
        <a:p>
          <a:pPr algn="ctr"/>
          <a:endParaRPr lang="en-US"/>
        </a:p>
      </dgm:t>
    </dgm:pt>
    <dgm:pt modelId="{771BF953-DF54-4F10-8ED1-0C103B3E2CE2}" type="sibTrans" cxnId="{79058456-128F-4DD1-9DF4-93BACA92B9C9}">
      <dgm:prSet/>
      <dgm:spPr/>
      <dgm:t>
        <a:bodyPr/>
        <a:lstStyle/>
        <a:p>
          <a:pPr algn="ctr"/>
          <a:endParaRPr lang="en-US"/>
        </a:p>
      </dgm:t>
    </dgm:pt>
    <dgm:pt modelId="{6FAD82C6-BDF6-46DE-A55A-B94491269C1E}" type="pres">
      <dgm:prSet presAssocID="{639155E6-20EC-421E-B364-D003B2EAB95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2EE00D7-C57F-40E0-9CCE-E5C3288177E4}" type="pres">
      <dgm:prSet presAssocID="{687772AF-7478-43FA-87CD-46E60219423B}" presName="hierRoot1" presStyleCnt="0">
        <dgm:presLayoutVars>
          <dgm:hierBranch val="init"/>
        </dgm:presLayoutVars>
      </dgm:prSet>
      <dgm:spPr/>
    </dgm:pt>
    <dgm:pt modelId="{01AAEA38-FD18-48D8-BA04-2CC3D34E5F16}" type="pres">
      <dgm:prSet presAssocID="{687772AF-7478-43FA-87CD-46E60219423B}" presName="rootComposite1" presStyleCnt="0"/>
      <dgm:spPr/>
    </dgm:pt>
    <dgm:pt modelId="{B28CE54F-78D9-4497-BB57-2F64F6EC3B08}" type="pres">
      <dgm:prSet presAssocID="{687772AF-7478-43FA-87CD-46E60219423B}" presName="rootText1" presStyleLbl="node0" presStyleIdx="0" presStyleCnt="1" custLinFactNeighborX="284" custLinFactNeighborY="-4713">
        <dgm:presLayoutVars>
          <dgm:chPref val="3"/>
        </dgm:presLayoutVars>
      </dgm:prSet>
      <dgm:spPr/>
    </dgm:pt>
    <dgm:pt modelId="{0C3C2EF8-E91B-4E96-AE70-3C1ADB6115CA}" type="pres">
      <dgm:prSet presAssocID="{687772AF-7478-43FA-87CD-46E60219423B}" presName="rootConnector1" presStyleLbl="node1" presStyleIdx="0" presStyleCnt="0"/>
      <dgm:spPr/>
    </dgm:pt>
    <dgm:pt modelId="{A3005D97-A59C-46B2-86B3-CE44D613EB81}" type="pres">
      <dgm:prSet presAssocID="{687772AF-7478-43FA-87CD-46E60219423B}" presName="hierChild2" presStyleCnt="0"/>
      <dgm:spPr/>
    </dgm:pt>
    <dgm:pt modelId="{3FBB2CE6-AB0E-4466-B28E-3810DFDC3A99}" type="pres">
      <dgm:prSet presAssocID="{F95655FB-5B3F-420A-9338-9DAA2631D900}" presName="Name37" presStyleLbl="parChTrans1D2" presStyleIdx="0" presStyleCnt="3"/>
      <dgm:spPr/>
    </dgm:pt>
    <dgm:pt modelId="{94D16B35-C54F-486B-BF24-8B4B0CFB76F3}" type="pres">
      <dgm:prSet presAssocID="{4E6453C0-7815-45C3-963B-4FAAE175FAFD}" presName="hierRoot2" presStyleCnt="0">
        <dgm:presLayoutVars>
          <dgm:hierBranch val="init"/>
        </dgm:presLayoutVars>
      </dgm:prSet>
      <dgm:spPr/>
    </dgm:pt>
    <dgm:pt modelId="{EDF4736E-9B79-4A38-B23E-27F707F3B289}" type="pres">
      <dgm:prSet presAssocID="{4E6453C0-7815-45C3-963B-4FAAE175FAFD}" presName="rootComposite" presStyleCnt="0"/>
      <dgm:spPr/>
    </dgm:pt>
    <dgm:pt modelId="{50429426-F8EC-4F90-9D51-E6D703FC81EB}" type="pres">
      <dgm:prSet presAssocID="{4E6453C0-7815-45C3-963B-4FAAE175FAFD}" presName="rootText" presStyleLbl="node2" presStyleIdx="0" presStyleCnt="3" custScaleX="100190" custScaleY="99395">
        <dgm:presLayoutVars>
          <dgm:chPref val="3"/>
        </dgm:presLayoutVars>
      </dgm:prSet>
      <dgm:spPr/>
    </dgm:pt>
    <dgm:pt modelId="{2EC3EA8C-621B-48DE-A0E0-3018CCF51BA9}" type="pres">
      <dgm:prSet presAssocID="{4E6453C0-7815-45C3-963B-4FAAE175FAFD}" presName="rootConnector" presStyleLbl="node2" presStyleIdx="0" presStyleCnt="3"/>
      <dgm:spPr/>
    </dgm:pt>
    <dgm:pt modelId="{B9397324-4B0F-4072-885C-CB9A5A9F8C93}" type="pres">
      <dgm:prSet presAssocID="{4E6453C0-7815-45C3-963B-4FAAE175FAFD}" presName="hierChild4" presStyleCnt="0"/>
      <dgm:spPr/>
    </dgm:pt>
    <dgm:pt modelId="{E06DD5C7-9CED-4D91-BB7B-A6AD6A5B92E7}" type="pres">
      <dgm:prSet presAssocID="{4E6453C0-7815-45C3-963B-4FAAE175FAFD}" presName="hierChild5" presStyleCnt="0"/>
      <dgm:spPr/>
    </dgm:pt>
    <dgm:pt modelId="{65D3FE86-8058-4866-9CA0-75A0E7EB2709}" type="pres">
      <dgm:prSet presAssocID="{EAF69161-8E76-411A-8C14-B9007DBA2442}" presName="Name37" presStyleLbl="parChTrans1D2" presStyleIdx="1" presStyleCnt="3"/>
      <dgm:spPr/>
    </dgm:pt>
    <dgm:pt modelId="{7E3A1FBA-21B5-46CD-A44F-DD62AB4E23EE}" type="pres">
      <dgm:prSet presAssocID="{78D846EC-7F73-4196-BF75-4A77D76AD607}" presName="hierRoot2" presStyleCnt="0">
        <dgm:presLayoutVars>
          <dgm:hierBranch val="init"/>
        </dgm:presLayoutVars>
      </dgm:prSet>
      <dgm:spPr/>
    </dgm:pt>
    <dgm:pt modelId="{B9151D4C-046B-418F-B5A5-21E6153F3999}" type="pres">
      <dgm:prSet presAssocID="{78D846EC-7F73-4196-BF75-4A77D76AD607}" presName="rootComposite" presStyleCnt="0"/>
      <dgm:spPr/>
    </dgm:pt>
    <dgm:pt modelId="{4E6637C6-67A0-4B02-B969-64E5534AC6BC}" type="pres">
      <dgm:prSet presAssocID="{78D846EC-7F73-4196-BF75-4A77D76AD607}" presName="rootText" presStyleLbl="node2" presStyleIdx="1" presStyleCnt="3" custScaleX="104203" custScaleY="106996" custLinFactNeighborX="2169" custLinFactNeighborY="16696">
        <dgm:presLayoutVars>
          <dgm:chPref val="3"/>
        </dgm:presLayoutVars>
      </dgm:prSet>
      <dgm:spPr/>
    </dgm:pt>
    <dgm:pt modelId="{D356B7F5-7AAF-4DEE-B641-38ABE41EFE7C}" type="pres">
      <dgm:prSet presAssocID="{78D846EC-7F73-4196-BF75-4A77D76AD607}" presName="rootConnector" presStyleLbl="node2" presStyleIdx="1" presStyleCnt="3"/>
      <dgm:spPr/>
    </dgm:pt>
    <dgm:pt modelId="{C8B0ACD8-23E7-422E-A077-7CBDC3FE47C3}" type="pres">
      <dgm:prSet presAssocID="{78D846EC-7F73-4196-BF75-4A77D76AD607}" presName="hierChild4" presStyleCnt="0"/>
      <dgm:spPr/>
    </dgm:pt>
    <dgm:pt modelId="{7A92A7DB-13BF-4BF2-8757-4B5953F83461}" type="pres">
      <dgm:prSet presAssocID="{78D846EC-7F73-4196-BF75-4A77D76AD607}" presName="hierChild5" presStyleCnt="0"/>
      <dgm:spPr/>
    </dgm:pt>
    <dgm:pt modelId="{3CCB6210-3B6E-4855-9AA9-7A6221A1904A}" type="pres">
      <dgm:prSet presAssocID="{68B48DC0-AD3C-4ACA-8870-175289142556}" presName="Name37" presStyleLbl="parChTrans1D2" presStyleIdx="2" presStyleCnt="3"/>
      <dgm:spPr/>
    </dgm:pt>
    <dgm:pt modelId="{703E16F5-DA74-4D9C-BEA6-6B00E37B0D12}" type="pres">
      <dgm:prSet presAssocID="{A4D7ABE8-25B6-4A25-9431-89E40EE2E73D}" presName="hierRoot2" presStyleCnt="0">
        <dgm:presLayoutVars>
          <dgm:hierBranch val="init"/>
        </dgm:presLayoutVars>
      </dgm:prSet>
      <dgm:spPr/>
    </dgm:pt>
    <dgm:pt modelId="{516CADD4-2430-4D05-8062-78E77D740E38}" type="pres">
      <dgm:prSet presAssocID="{A4D7ABE8-25B6-4A25-9431-89E40EE2E73D}" presName="rootComposite" presStyleCnt="0"/>
      <dgm:spPr/>
    </dgm:pt>
    <dgm:pt modelId="{74C90765-1C77-4FC6-BAD8-3EAE1D4D393D}" type="pres">
      <dgm:prSet presAssocID="{A4D7ABE8-25B6-4A25-9431-89E40EE2E73D}" presName="rootText" presStyleLbl="node2" presStyleIdx="2" presStyleCnt="3" custScaleX="103997" custScaleY="94548" custLinFactNeighborX="-8952" custLinFactNeighborY="291">
        <dgm:presLayoutVars>
          <dgm:chPref val="3"/>
        </dgm:presLayoutVars>
      </dgm:prSet>
      <dgm:spPr/>
    </dgm:pt>
    <dgm:pt modelId="{127CA4A2-77DF-47A1-B508-06036C312656}" type="pres">
      <dgm:prSet presAssocID="{A4D7ABE8-25B6-4A25-9431-89E40EE2E73D}" presName="rootConnector" presStyleLbl="node2" presStyleIdx="2" presStyleCnt="3"/>
      <dgm:spPr/>
    </dgm:pt>
    <dgm:pt modelId="{94DD273E-A983-4D38-9236-64F287050EDD}" type="pres">
      <dgm:prSet presAssocID="{A4D7ABE8-25B6-4A25-9431-89E40EE2E73D}" presName="hierChild4" presStyleCnt="0"/>
      <dgm:spPr/>
    </dgm:pt>
    <dgm:pt modelId="{5DF5BDF8-F90F-4A72-8411-4B6A7A0002E7}" type="pres">
      <dgm:prSet presAssocID="{A4D7ABE8-25B6-4A25-9431-89E40EE2E73D}" presName="hierChild5" presStyleCnt="0"/>
      <dgm:spPr/>
    </dgm:pt>
    <dgm:pt modelId="{2F4F3CF8-C901-4046-9716-89150276A7DF}" type="pres">
      <dgm:prSet presAssocID="{687772AF-7478-43FA-87CD-46E60219423B}" presName="hierChild3" presStyleCnt="0"/>
      <dgm:spPr/>
    </dgm:pt>
  </dgm:ptLst>
  <dgm:cxnLst>
    <dgm:cxn modelId="{0A164502-918D-4488-92D6-40B50E0A3D42}" srcId="{687772AF-7478-43FA-87CD-46E60219423B}" destId="{A4D7ABE8-25B6-4A25-9431-89E40EE2E73D}" srcOrd="2" destOrd="0" parTransId="{68B48DC0-AD3C-4ACA-8870-175289142556}" sibTransId="{2991D47C-D58B-43C7-BDA5-894D54B7517D}"/>
    <dgm:cxn modelId="{1223F406-85E4-4159-AF3B-7A9E2C816126}" type="presOf" srcId="{78D846EC-7F73-4196-BF75-4A77D76AD607}" destId="{4E6637C6-67A0-4B02-B969-64E5534AC6BC}" srcOrd="0" destOrd="0" presId="urn:microsoft.com/office/officeart/2005/8/layout/orgChart1"/>
    <dgm:cxn modelId="{9092F30A-31A0-4D0D-B2BC-C555BA88C595}" type="presOf" srcId="{EAF69161-8E76-411A-8C14-B9007DBA2442}" destId="{65D3FE86-8058-4866-9CA0-75A0E7EB2709}" srcOrd="0" destOrd="0" presId="urn:microsoft.com/office/officeart/2005/8/layout/orgChart1"/>
    <dgm:cxn modelId="{986D1F0E-2212-49E6-B604-84D21A50C406}" type="presOf" srcId="{A4D7ABE8-25B6-4A25-9431-89E40EE2E73D}" destId="{74C90765-1C77-4FC6-BAD8-3EAE1D4D393D}" srcOrd="0" destOrd="0" presId="urn:microsoft.com/office/officeart/2005/8/layout/orgChart1"/>
    <dgm:cxn modelId="{2A86DA36-005D-4FDB-B535-825E574E6285}" type="presOf" srcId="{687772AF-7478-43FA-87CD-46E60219423B}" destId="{0C3C2EF8-E91B-4E96-AE70-3C1ADB6115CA}" srcOrd="1" destOrd="0" presId="urn:microsoft.com/office/officeart/2005/8/layout/orgChart1"/>
    <dgm:cxn modelId="{959C5B41-E5A1-47ED-B087-3E18B2C1EE82}" type="presOf" srcId="{639155E6-20EC-421E-B364-D003B2EAB95A}" destId="{6FAD82C6-BDF6-46DE-A55A-B94491269C1E}" srcOrd="0" destOrd="0" presId="urn:microsoft.com/office/officeart/2005/8/layout/orgChart1"/>
    <dgm:cxn modelId="{0CCCBA66-5460-473C-89C9-FE9C5D2B9E9A}" type="presOf" srcId="{4E6453C0-7815-45C3-963B-4FAAE175FAFD}" destId="{50429426-F8EC-4F90-9D51-E6D703FC81EB}" srcOrd="0" destOrd="0" presId="urn:microsoft.com/office/officeart/2005/8/layout/orgChart1"/>
    <dgm:cxn modelId="{200CDF6B-7E7A-4E83-BC55-151366905D17}" type="presOf" srcId="{F95655FB-5B3F-420A-9338-9DAA2631D900}" destId="{3FBB2CE6-AB0E-4466-B28E-3810DFDC3A99}" srcOrd="0" destOrd="0" presId="urn:microsoft.com/office/officeart/2005/8/layout/orgChart1"/>
    <dgm:cxn modelId="{869B2B50-56C8-49DB-BD98-B615D0C7C54A}" type="presOf" srcId="{78D846EC-7F73-4196-BF75-4A77D76AD607}" destId="{D356B7F5-7AAF-4DEE-B641-38ABE41EFE7C}" srcOrd="1" destOrd="0" presId="urn:microsoft.com/office/officeart/2005/8/layout/orgChart1"/>
    <dgm:cxn modelId="{4B844E55-51A4-45F1-AD71-2144B146579F}" type="presOf" srcId="{687772AF-7478-43FA-87CD-46E60219423B}" destId="{B28CE54F-78D9-4497-BB57-2F64F6EC3B08}" srcOrd="0" destOrd="0" presId="urn:microsoft.com/office/officeart/2005/8/layout/orgChart1"/>
    <dgm:cxn modelId="{79058456-128F-4DD1-9DF4-93BACA92B9C9}" srcId="{687772AF-7478-43FA-87CD-46E60219423B}" destId="{78D846EC-7F73-4196-BF75-4A77D76AD607}" srcOrd="1" destOrd="0" parTransId="{EAF69161-8E76-411A-8C14-B9007DBA2442}" sibTransId="{771BF953-DF54-4F10-8ED1-0C103B3E2CE2}"/>
    <dgm:cxn modelId="{7811988A-D84A-432B-8673-C0B4F5531F10}" srcId="{639155E6-20EC-421E-B364-D003B2EAB95A}" destId="{687772AF-7478-43FA-87CD-46E60219423B}" srcOrd="0" destOrd="0" parTransId="{A952F8D6-1972-401B-8FC5-803AFD267CD5}" sibTransId="{04CFB0EB-1071-41AB-B3F1-42C2706C68ED}"/>
    <dgm:cxn modelId="{F924E68C-34EA-4438-86E3-2D65E8FE6818}" type="presOf" srcId="{68B48DC0-AD3C-4ACA-8870-175289142556}" destId="{3CCB6210-3B6E-4855-9AA9-7A6221A1904A}" srcOrd="0" destOrd="0" presId="urn:microsoft.com/office/officeart/2005/8/layout/orgChart1"/>
    <dgm:cxn modelId="{B4CB69AC-1C22-4CC6-87D3-8DBD86F7A4CA}" type="presOf" srcId="{A4D7ABE8-25B6-4A25-9431-89E40EE2E73D}" destId="{127CA4A2-77DF-47A1-B508-06036C312656}" srcOrd="1" destOrd="0" presId="urn:microsoft.com/office/officeart/2005/8/layout/orgChart1"/>
    <dgm:cxn modelId="{CCAE7DEC-52A4-428D-BAAB-C1CFB2DF4A19}" srcId="{687772AF-7478-43FA-87CD-46E60219423B}" destId="{4E6453C0-7815-45C3-963B-4FAAE175FAFD}" srcOrd="0" destOrd="0" parTransId="{F95655FB-5B3F-420A-9338-9DAA2631D900}" sibTransId="{4D41CEA9-7D92-4C17-B123-3CCC09E1EE09}"/>
    <dgm:cxn modelId="{957FCCF3-4B91-4EFE-ACB1-24D7ED70B944}" type="presOf" srcId="{4E6453C0-7815-45C3-963B-4FAAE175FAFD}" destId="{2EC3EA8C-621B-48DE-A0E0-3018CCF51BA9}" srcOrd="1" destOrd="0" presId="urn:microsoft.com/office/officeart/2005/8/layout/orgChart1"/>
    <dgm:cxn modelId="{BD562736-FAA4-4632-9E15-0448F779007A}" type="presParOf" srcId="{6FAD82C6-BDF6-46DE-A55A-B94491269C1E}" destId="{02EE00D7-C57F-40E0-9CCE-E5C3288177E4}" srcOrd="0" destOrd="0" presId="urn:microsoft.com/office/officeart/2005/8/layout/orgChart1"/>
    <dgm:cxn modelId="{00BDCED3-3B6A-4285-A825-90F66AE3B9A2}" type="presParOf" srcId="{02EE00D7-C57F-40E0-9CCE-E5C3288177E4}" destId="{01AAEA38-FD18-48D8-BA04-2CC3D34E5F16}" srcOrd="0" destOrd="0" presId="urn:microsoft.com/office/officeart/2005/8/layout/orgChart1"/>
    <dgm:cxn modelId="{D8D33F6E-95CA-4615-A2A5-511F31CE3029}" type="presParOf" srcId="{01AAEA38-FD18-48D8-BA04-2CC3D34E5F16}" destId="{B28CE54F-78D9-4497-BB57-2F64F6EC3B08}" srcOrd="0" destOrd="0" presId="urn:microsoft.com/office/officeart/2005/8/layout/orgChart1"/>
    <dgm:cxn modelId="{12EC5374-A60E-4EF2-83C1-B1FD3DCC02DE}" type="presParOf" srcId="{01AAEA38-FD18-48D8-BA04-2CC3D34E5F16}" destId="{0C3C2EF8-E91B-4E96-AE70-3C1ADB6115CA}" srcOrd="1" destOrd="0" presId="urn:microsoft.com/office/officeart/2005/8/layout/orgChart1"/>
    <dgm:cxn modelId="{C8DFFE5B-8A83-45E6-A296-F06DECE4AADB}" type="presParOf" srcId="{02EE00D7-C57F-40E0-9CCE-E5C3288177E4}" destId="{A3005D97-A59C-46B2-86B3-CE44D613EB81}" srcOrd="1" destOrd="0" presId="urn:microsoft.com/office/officeart/2005/8/layout/orgChart1"/>
    <dgm:cxn modelId="{06549311-D8F2-4364-A2C3-29CB7C5BEC14}" type="presParOf" srcId="{A3005D97-A59C-46B2-86B3-CE44D613EB81}" destId="{3FBB2CE6-AB0E-4466-B28E-3810DFDC3A99}" srcOrd="0" destOrd="0" presId="urn:microsoft.com/office/officeart/2005/8/layout/orgChart1"/>
    <dgm:cxn modelId="{F509449E-E11B-4134-8D26-EE1C18A6BFFA}" type="presParOf" srcId="{A3005D97-A59C-46B2-86B3-CE44D613EB81}" destId="{94D16B35-C54F-486B-BF24-8B4B0CFB76F3}" srcOrd="1" destOrd="0" presId="urn:microsoft.com/office/officeart/2005/8/layout/orgChart1"/>
    <dgm:cxn modelId="{0BC70037-870C-4844-9431-DC4E3EEB49C5}" type="presParOf" srcId="{94D16B35-C54F-486B-BF24-8B4B0CFB76F3}" destId="{EDF4736E-9B79-4A38-B23E-27F707F3B289}" srcOrd="0" destOrd="0" presId="urn:microsoft.com/office/officeart/2005/8/layout/orgChart1"/>
    <dgm:cxn modelId="{00469D35-219E-499B-9022-BB38978F4616}" type="presParOf" srcId="{EDF4736E-9B79-4A38-B23E-27F707F3B289}" destId="{50429426-F8EC-4F90-9D51-E6D703FC81EB}" srcOrd="0" destOrd="0" presId="urn:microsoft.com/office/officeart/2005/8/layout/orgChart1"/>
    <dgm:cxn modelId="{97D414E7-665D-4D32-BBEF-A657B420AC42}" type="presParOf" srcId="{EDF4736E-9B79-4A38-B23E-27F707F3B289}" destId="{2EC3EA8C-621B-48DE-A0E0-3018CCF51BA9}" srcOrd="1" destOrd="0" presId="urn:microsoft.com/office/officeart/2005/8/layout/orgChart1"/>
    <dgm:cxn modelId="{11BEDAEF-D2B7-4EFC-8D48-EDC8135E2716}" type="presParOf" srcId="{94D16B35-C54F-486B-BF24-8B4B0CFB76F3}" destId="{B9397324-4B0F-4072-885C-CB9A5A9F8C93}" srcOrd="1" destOrd="0" presId="urn:microsoft.com/office/officeart/2005/8/layout/orgChart1"/>
    <dgm:cxn modelId="{A9C6E369-7661-43CA-A076-F1A1EACB3B49}" type="presParOf" srcId="{94D16B35-C54F-486B-BF24-8B4B0CFB76F3}" destId="{E06DD5C7-9CED-4D91-BB7B-A6AD6A5B92E7}" srcOrd="2" destOrd="0" presId="urn:microsoft.com/office/officeart/2005/8/layout/orgChart1"/>
    <dgm:cxn modelId="{5C192724-1CA5-4435-851D-A31608E50BCB}" type="presParOf" srcId="{A3005D97-A59C-46B2-86B3-CE44D613EB81}" destId="{65D3FE86-8058-4866-9CA0-75A0E7EB2709}" srcOrd="2" destOrd="0" presId="urn:microsoft.com/office/officeart/2005/8/layout/orgChart1"/>
    <dgm:cxn modelId="{3F43B170-0EAE-4812-BA19-BBB0B0FB3076}" type="presParOf" srcId="{A3005D97-A59C-46B2-86B3-CE44D613EB81}" destId="{7E3A1FBA-21B5-46CD-A44F-DD62AB4E23EE}" srcOrd="3" destOrd="0" presId="urn:microsoft.com/office/officeart/2005/8/layout/orgChart1"/>
    <dgm:cxn modelId="{04C5EC78-DFB7-468B-85B8-CC5B1B159DE1}" type="presParOf" srcId="{7E3A1FBA-21B5-46CD-A44F-DD62AB4E23EE}" destId="{B9151D4C-046B-418F-B5A5-21E6153F3999}" srcOrd="0" destOrd="0" presId="urn:microsoft.com/office/officeart/2005/8/layout/orgChart1"/>
    <dgm:cxn modelId="{88ED51E2-F6C8-485C-A2E2-76C04C6BEED3}" type="presParOf" srcId="{B9151D4C-046B-418F-B5A5-21E6153F3999}" destId="{4E6637C6-67A0-4B02-B969-64E5534AC6BC}" srcOrd="0" destOrd="0" presId="urn:microsoft.com/office/officeart/2005/8/layout/orgChart1"/>
    <dgm:cxn modelId="{CCD90D03-F6CD-426E-9925-C98E29B2B1DC}" type="presParOf" srcId="{B9151D4C-046B-418F-B5A5-21E6153F3999}" destId="{D356B7F5-7AAF-4DEE-B641-38ABE41EFE7C}" srcOrd="1" destOrd="0" presId="urn:microsoft.com/office/officeart/2005/8/layout/orgChart1"/>
    <dgm:cxn modelId="{4443D55E-7175-4F8E-B94C-5E25129BBD77}" type="presParOf" srcId="{7E3A1FBA-21B5-46CD-A44F-DD62AB4E23EE}" destId="{C8B0ACD8-23E7-422E-A077-7CBDC3FE47C3}" srcOrd="1" destOrd="0" presId="urn:microsoft.com/office/officeart/2005/8/layout/orgChart1"/>
    <dgm:cxn modelId="{7D512652-0D08-4678-A4B1-97C563BCEC68}" type="presParOf" srcId="{7E3A1FBA-21B5-46CD-A44F-DD62AB4E23EE}" destId="{7A92A7DB-13BF-4BF2-8757-4B5953F83461}" srcOrd="2" destOrd="0" presId="urn:microsoft.com/office/officeart/2005/8/layout/orgChart1"/>
    <dgm:cxn modelId="{5C73BAB0-57CD-428B-B81D-5A6CE5DEF2E9}" type="presParOf" srcId="{A3005D97-A59C-46B2-86B3-CE44D613EB81}" destId="{3CCB6210-3B6E-4855-9AA9-7A6221A1904A}" srcOrd="4" destOrd="0" presId="urn:microsoft.com/office/officeart/2005/8/layout/orgChart1"/>
    <dgm:cxn modelId="{25A47B7E-E326-44E6-B7D4-AC8055A5DF95}" type="presParOf" srcId="{A3005D97-A59C-46B2-86B3-CE44D613EB81}" destId="{703E16F5-DA74-4D9C-BEA6-6B00E37B0D12}" srcOrd="5" destOrd="0" presId="urn:microsoft.com/office/officeart/2005/8/layout/orgChart1"/>
    <dgm:cxn modelId="{35950F01-0156-453A-87B1-4E8FF913E413}" type="presParOf" srcId="{703E16F5-DA74-4D9C-BEA6-6B00E37B0D12}" destId="{516CADD4-2430-4D05-8062-78E77D740E38}" srcOrd="0" destOrd="0" presId="urn:microsoft.com/office/officeart/2005/8/layout/orgChart1"/>
    <dgm:cxn modelId="{CD51EC2C-974D-4865-877C-5AB3B598060E}" type="presParOf" srcId="{516CADD4-2430-4D05-8062-78E77D740E38}" destId="{74C90765-1C77-4FC6-BAD8-3EAE1D4D393D}" srcOrd="0" destOrd="0" presId="urn:microsoft.com/office/officeart/2005/8/layout/orgChart1"/>
    <dgm:cxn modelId="{FF988738-0F02-414B-B5D1-05FDDB5395E8}" type="presParOf" srcId="{516CADD4-2430-4D05-8062-78E77D740E38}" destId="{127CA4A2-77DF-47A1-B508-06036C312656}" srcOrd="1" destOrd="0" presId="urn:microsoft.com/office/officeart/2005/8/layout/orgChart1"/>
    <dgm:cxn modelId="{2BE11D3C-1BC1-4637-8675-BA75EAAFA5DB}" type="presParOf" srcId="{703E16F5-DA74-4D9C-BEA6-6B00E37B0D12}" destId="{94DD273E-A983-4D38-9236-64F287050EDD}" srcOrd="1" destOrd="0" presId="urn:microsoft.com/office/officeart/2005/8/layout/orgChart1"/>
    <dgm:cxn modelId="{89EBF7ED-154A-4C1B-9B69-6FBC2416EBCC}" type="presParOf" srcId="{703E16F5-DA74-4D9C-BEA6-6B00E37B0D12}" destId="{5DF5BDF8-F90F-4A72-8411-4B6A7A0002E7}" srcOrd="2" destOrd="0" presId="urn:microsoft.com/office/officeart/2005/8/layout/orgChart1"/>
    <dgm:cxn modelId="{9A5263E1-1FF6-4186-AF40-BD7E16747AAF}" type="presParOf" srcId="{02EE00D7-C57F-40E0-9CCE-E5C3288177E4}" destId="{2F4F3CF8-C901-4046-9716-89150276A7D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E2C447-0712-4F92-AA7F-CA7D50C48B30}">
      <dsp:nvSpPr>
        <dsp:cNvPr id="0" name=""/>
        <dsp:cNvSpPr/>
      </dsp:nvSpPr>
      <dsp:spPr>
        <a:xfrm>
          <a:off x="103104" y="290788"/>
          <a:ext cx="8720619" cy="742958"/>
        </a:xfrm>
        <a:prstGeom prst="roundRect">
          <a:avLst>
            <a:gd name="adj" fmla="val 10000"/>
          </a:avLst>
        </a:prstGeom>
        <a:solidFill>
          <a:srgbClr val="FED540"/>
        </a:solidFill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“Q” stands for quality</a:t>
          </a:r>
        </a:p>
      </dsp:txBody>
      <dsp:txXfrm>
        <a:off x="124864" y="312548"/>
        <a:ext cx="7356635" cy="699438"/>
      </dsp:txXfrm>
    </dsp:sp>
    <dsp:sp modelId="{73043874-51B1-440A-A6C6-AC52B9350F59}">
      <dsp:nvSpPr>
        <dsp:cNvPr id="0" name=""/>
        <dsp:cNvSpPr/>
      </dsp:nvSpPr>
      <dsp:spPr>
        <a:xfrm>
          <a:off x="1860175" y="1508872"/>
          <a:ext cx="7947288" cy="1200094"/>
        </a:xfrm>
        <a:prstGeom prst="roundRect">
          <a:avLst>
            <a:gd name="adj" fmla="val 10000"/>
          </a:avLst>
        </a:prstGeom>
        <a:solidFill>
          <a:srgbClr val="EAEE4C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Q-learning</a:t>
          </a:r>
          <a:r>
            <a:rPr lang="en-US" sz="2400" b="0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is an algorithm that will find the best series of </a:t>
          </a:r>
          <a:r>
            <a:rPr lang="en-US" sz="2400" b="1" i="1" u="sng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actions</a:t>
          </a:r>
          <a:r>
            <a:rPr lang="en-US" sz="2400" b="0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based on the agent's </a:t>
          </a:r>
          <a:r>
            <a:rPr lang="en-US" sz="2400" b="1" i="1" u="sng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current state</a:t>
          </a:r>
          <a:endParaRPr lang="en-US" sz="2400" b="1" i="1" u="sng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95325" y="1544022"/>
        <a:ext cx="6409281" cy="1129794"/>
      </dsp:txXfrm>
    </dsp:sp>
    <dsp:sp modelId="{34C47BFB-3A1F-44D0-8666-2419BD8DD0AC}">
      <dsp:nvSpPr>
        <dsp:cNvPr id="0" name=""/>
        <dsp:cNvSpPr/>
      </dsp:nvSpPr>
      <dsp:spPr>
        <a:xfrm>
          <a:off x="3931023" y="3070408"/>
          <a:ext cx="6406249" cy="1275235"/>
        </a:xfrm>
        <a:prstGeom prst="roundRect">
          <a:avLst>
            <a:gd name="adj" fmla="val 10000"/>
          </a:avLst>
        </a:prstGeom>
        <a:solidFill>
          <a:srgbClr val="FEE27A"/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rgbClr val="006699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Quality of each state represents how valuable the action is in maximizing future rewards</a:t>
          </a:r>
          <a:endParaRPr lang="en-US" sz="2000" kern="1200" dirty="0">
            <a:solidFill>
              <a:srgbClr val="006699"/>
            </a:solidFill>
          </a:endParaRPr>
        </a:p>
      </dsp:txBody>
      <dsp:txXfrm>
        <a:off x="3968373" y="3107758"/>
        <a:ext cx="5148441" cy="1200535"/>
      </dsp:txXfrm>
    </dsp:sp>
    <dsp:sp modelId="{5E8F5509-C23E-4E06-A32C-07B3789B18CD}">
      <dsp:nvSpPr>
        <dsp:cNvPr id="0" name=""/>
        <dsp:cNvSpPr/>
      </dsp:nvSpPr>
      <dsp:spPr>
        <a:xfrm>
          <a:off x="8065881" y="1004438"/>
          <a:ext cx="860947" cy="860947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alpha val="90000"/>
          </a:schemeClr>
        </a:solidFill>
        <a:ln w="12700" cap="flat" cmpd="sng" algn="ctr">
          <a:solidFill>
            <a:schemeClr val="tx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59594" y="1004438"/>
        <a:ext cx="473521" cy="647863"/>
      </dsp:txXfrm>
    </dsp:sp>
    <dsp:sp modelId="{03A57BAE-916C-4150-A7F3-36E46594FC1C}">
      <dsp:nvSpPr>
        <dsp:cNvPr id="0" name=""/>
        <dsp:cNvSpPr/>
      </dsp:nvSpPr>
      <dsp:spPr>
        <a:xfrm>
          <a:off x="8853542" y="2540899"/>
          <a:ext cx="860947" cy="860947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75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47255" y="2540899"/>
        <a:ext cx="473521" cy="647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CB6210-3B6E-4855-9AA9-7A6221A1904A}">
      <dsp:nvSpPr>
        <dsp:cNvPr id="0" name=""/>
        <dsp:cNvSpPr/>
      </dsp:nvSpPr>
      <dsp:spPr>
        <a:xfrm>
          <a:off x="4805584" y="2102249"/>
          <a:ext cx="3120246" cy="643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5995"/>
              </a:lnTo>
              <a:lnTo>
                <a:pt x="3120246" y="355995"/>
              </a:lnTo>
              <a:lnTo>
                <a:pt x="3120246" y="643486"/>
              </a:lnTo>
            </a:path>
          </a:pathLst>
        </a:custGeom>
        <a:noFill/>
        <a:ln w="12700" cap="flat" cmpd="sng" algn="ctr">
          <a:solidFill>
            <a:srgbClr val="FED5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D3FE86-8058-4866-9CA0-75A0E7EB2709}">
      <dsp:nvSpPr>
        <dsp:cNvPr id="0" name=""/>
        <dsp:cNvSpPr/>
      </dsp:nvSpPr>
      <dsp:spPr>
        <a:xfrm>
          <a:off x="4759358" y="2102249"/>
          <a:ext cx="91440" cy="868071"/>
        </a:xfrm>
        <a:custGeom>
          <a:avLst/>
          <a:gdLst/>
          <a:ahLst/>
          <a:cxnLst/>
          <a:rect l="0" t="0" r="0" b="0"/>
          <a:pathLst>
            <a:path>
              <a:moveTo>
                <a:pt x="46226" y="0"/>
              </a:moveTo>
              <a:lnTo>
                <a:pt x="46226" y="580580"/>
              </a:lnTo>
              <a:lnTo>
                <a:pt x="45720" y="580580"/>
              </a:lnTo>
              <a:lnTo>
                <a:pt x="45720" y="868071"/>
              </a:lnTo>
            </a:path>
          </a:pathLst>
        </a:custGeom>
        <a:noFill/>
        <a:ln w="12700" cap="flat" cmpd="sng" algn="ctr">
          <a:solidFill>
            <a:srgbClr val="FED5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BB2CE6-AB0E-4466-B28E-3810DFDC3A99}">
      <dsp:nvSpPr>
        <dsp:cNvPr id="0" name=""/>
        <dsp:cNvSpPr/>
      </dsp:nvSpPr>
      <dsp:spPr>
        <a:xfrm>
          <a:off x="1372561" y="2102249"/>
          <a:ext cx="3433023" cy="639502"/>
        </a:xfrm>
        <a:custGeom>
          <a:avLst/>
          <a:gdLst/>
          <a:ahLst/>
          <a:cxnLst/>
          <a:rect l="0" t="0" r="0" b="0"/>
          <a:pathLst>
            <a:path>
              <a:moveTo>
                <a:pt x="3433023" y="0"/>
              </a:moveTo>
              <a:lnTo>
                <a:pt x="3433023" y="352011"/>
              </a:lnTo>
              <a:lnTo>
                <a:pt x="0" y="352011"/>
              </a:lnTo>
              <a:lnTo>
                <a:pt x="0" y="639502"/>
              </a:lnTo>
            </a:path>
          </a:pathLst>
        </a:custGeom>
        <a:noFill/>
        <a:ln w="12700" cap="flat" cmpd="sng" algn="ctr">
          <a:solidFill>
            <a:srgbClr val="FED54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CE54F-78D9-4497-BB57-2F64F6EC3B08}">
      <dsp:nvSpPr>
        <dsp:cNvPr id="0" name=""/>
        <dsp:cNvSpPr/>
      </dsp:nvSpPr>
      <dsp:spPr>
        <a:xfrm>
          <a:off x="3436581" y="733246"/>
          <a:ext cx="2738007" cy="1369003"/>
        </a:xfrm>
        <a:prstGeom prst="rect">
          <a:avLst/>
        </a:prstGeom>
        <a:solidFill>
          <a:srgbClr val="FED5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Q Learning</a:t>
          </a:r>
          <a:endParaRPr lang="en-US" sz="2800" kern="1200" dirty="0">
            <a:solidFill>
              <a:schemeClr val="accent1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36581" y="733246"/>
        <a:ext cx="2738007" cy="1369003"/>
      </dsp:txXfrm>
    </dsp:sp>
    <dsp:sp modelId="{50429426-F8EC-4F90-9D51-E6D703FC81EB}">
      <dsp:nvSpPr>
        <dsp:cNvPr id="0" name=""/>
        <dsp:cNvSpPr/>
      </dsp:nvSpPr>
      <dsp:spPr>
        <a:xfrm>
          <a:off x="956" y="2741752"/>
          <a:ext cx="2743209" cy="1360721"/>
        </a:xfrm>
        <a:prstGeom prst="rect">
          <a:avLst/>
        </a:prstGeom>
        <a:solidFill>
          <a:srgbClr val="FED5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Model Free</a:t>
          </a:r>
          <a:endParaRPr lang="en-US" sz="24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56" y="2741752"/>
        <a:ext cx="2743209" cy="1360721"/>
      </dsp:txXfrm>
    </dsp:sp>
    <dsp:sp modelId="{4E6637C6-67A0-4B02-B969-64E5534AC6BC}">
      <dsp:nvSpPr>
        <dsp:cNvPr id="0" name=""/>
        <dsp:cNvSpPr/>
      </dsp:nvSpPr>
      <dsp:spPr>
        <a:xfrm>
          <a:off x="3378535" y="2970321"/>
          <a:ext cx="2853085" cy="1464779"/>
        </a:xfrm>
        <a:prstGeom prst="rect">
          <a:avLst/>
        </a:prstGeom>
        <a:solidFill>
          <a:srgbClr val="FED5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Value Based</a:t>
          </a:r>
        </a:p>
      </dsp:txBody>
      <dsp:txXfrm>
        <a:off x="3378535" y="2970321"/>
        <a:ext cx="2853085" cy="1464779"/>
      </dsp:txXfrm>
    </dsp:sp>
    <dsp:sp modelId="{74C90765-1C77-4FC6-BAD8-3EAE1D4D393D}">
      <dsp:nvSpPr>
        <dsp:cNvPr id="0" name=""/>
        <dsp:cNvSpPr/>
      </dsp:nvSpPr>
      <dsp:spPr>
        <a:xfrm>
          <a:off x="6502109" y="2745736"/>
          <a:ext cx="2847445" cy="1294365"/>
        </a:xfrm>
        <a:prstGeom prst="rect">
          <a:avLst/>
        </a:prstGeom>
        <a:solidFill>
          <a:srgbClr val="FED54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innerShdw blurRad="63500" dist="50800" dir="162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Off policy</a:t>
          </a:r>
        </a:p>
      </dsp:txBody>
      <dsp:txXfrm>
        <a:off x="6502109" y="2745736"/>
        <a:ext cx="2847445" cy="12943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1659-F43F-489A-89B8-1ECF3F9C19B3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4DAFA-5AA2-441A-B48D-9DE68FF49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195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1C20D-AAFF-48C1-8AEC-1A61942E6FDA}" type="datetimeFigureOut">
              <a:rPr lang="en-GB" smtClean="0"/>
              <a:t>17/11/2023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C653C-9343-444D-A8B6-CE74466C3D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325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F7E94-BE02-9A45-9062-1449FB0E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50E84-FCA6-BF46-947F-0E37FDBD2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436B4-1720-2548-BCE3-CC256899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F1E8DF2-691A-40C3-A158-95A2752B60A0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079D-0BF4-CD44-B92A-489A2C41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B34F-B4A6-AC47-A86D-866C0E23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43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803D7-DD00-0748-8FFA-B2BC03BC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2826A-88C3-5743-B64C-B07D2BE58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BF11-5B50-CC4B-AA5F-9AF20D6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73DE404-0A53-405A-923F-1BA225F700F6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CF8D4-EC88-134C-BC2D-702B64D3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D8A-E2CA-8E43-8878-75649038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2ECA9-11B4-0F45-94F9-0FC941CF1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255D7-028B-5D4B-89B0-B5AD9EEF0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0844-2774-6245-8C90-47C68BE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6ACE663-379C-435F-9CC4-81A8BBDDA816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5D80-3CA0-DF4E-B0D2-D7B25328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2B8-447B-714B-8A40-62A6716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D7BE-8467-FA47-BC87-BEEAECA3B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20FF2-3FE8-1248-A4BA-F5AE9648A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397C0-5CA5-F14C-AA7D-A1EE12F4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8ACC08D-7108-4533-BA4E-3C0E113030D8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C006F-A7FD-6846-A942-B3569196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61AC-F887-AE4C-BD7C-AC1FDE24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7D49B-FD14-D446-91B5-0CC55D14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E7AB3-B6DD-9E47-BE1A-4E24B6AA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4115-4182-7A4B-A588-4C67C230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9872DECF-7C53-4A31-8171-C217FF8F9F98}" type="datetime1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2A63-2CB1-A24E-954D-7D7D937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B48E-845C-4840-95A9-377C3D3B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3E4-95D0-D041-BD41-2F9A8ED5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25F08-48C2-644B-ADE9-A7FD0DFF5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1F2CF-1A8D-D440-A80C-A89DA67A6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C35B-5647-C74B-B437-00CFE688B4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5FB719B-1DC0-4A65-8B8E-1405D9B742F5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78282-95C5-2749-9540-97EF5B65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0FAAF-9653-E04F-94F2-4224F38B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3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7240-9A7C-CF46-A50F-9135464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DA3D2-A89B-9342-A622-CF0D36725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E86EF-5EF1-F74B-97C2-CDA3362ED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AD070-654E-214E-B651-0E16996F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5334D-7F3A-EA40-866D-AB3C425FE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1819-88AD-1E47-A20A-21A14DF1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A3F3D0A-794E-4F3E-82B2-C6F29DCD824F}" type="datetime1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5BACE-5675-9D40-9F4F-E9921987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F5B13-59D2-5A41-B943-5F246081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6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E827-A917-7549-A733-3976261C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CA6C4-E35C-224C-9307-A887F1DC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CEA1D1F-6034-4255-B2EB-74120096E77F}" type="datetime1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571E2-C2E8-4E42-8B5C-F20315D1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ED733-939E-2148-A95E-47077E5D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8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AAF3A-3FEB-F143-A7B5-3828A35205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43E66E4B-6693-4D4C-B490-04DE7397B90C}" type="datetime1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A8D13-6D31-624A-BA24-CD6B8FF10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B2883-BD7C-D844-ADA8-0B3BFA6B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6B88B-E4B2-8F4F-B312-99069E93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816F-7C9A-6941-AB5E-F714B7BB1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52E3B-1E34-C048-AC30-905D39D4E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352D6-8B20-1E43-BD8E-08A6417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C6D04C0B-3AC1-4D24-B8D8-EA07CBEC9E3F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37D3C-9157-6A4D-B3FC-7B226ED2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182A-4BF9-5F41-A908-DFC23E64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2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9A1F0-B270-7049-988F-77C6A5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030449-C0AC-0F4D-8B00-58157086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89FE3-E19C-3343-8DBD-230EB8AC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1E9A-72CE-7744-90AD-CBA84005A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3608F6D8-35B5-4E18-8C92-199673ED395B}" type="datetime1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8B379-1EF7-534A-B2FF-EA8F1954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1B19C-BEAD-AC49-8528-67569E0D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2DEBF6B5-A8B6-5742-91AE-8DC29EBB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AD727-180C-6C41-8560-04A952E2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65D2-9D75-0548-91A2-FE37A13D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CCBD64-8A40-874E-A16E-3EDC3D92A62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43600"/>
            <a:ext cx="12192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5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dcd2mx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eryh9xz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3x9vrnf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OfwQQqhmK8aSaM0AS6xc1OFIfbl46W42?usp=sharing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6BcmsoMXc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ry75nzb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5n795dt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ry75nzb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mry75nzb" TargetMode="External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F1A5FB-D687-19F0-0CBC-6DBD16B35BD6}"/>
              </a:ext>
            </a:extLst>
          </p:cNvPr>
          <p:cNvSpPr txBox="1">
            <a:spLocks noChangeArrowheads="1"/>
          </p:cNvSpPr>
          <p:nvPr/>
        </p:nvSpPr>
        <p:spPr>
          <a:xfrm>
            <a:off x="1137034" y="609600"/>
            <a:ext cx="4784796" cy="1330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  <a:p>
            <a:pPr defTabSz="914400">
              <a:spcAft>
                <a:spcPts val="600"/>
              </a:spcAft>
            </a:pPr>
            <a:r>
              <a:rPr lang="en-US" altLang="zh-CN" sz="36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368761-C185-F234-1813-EBDC71DD6474}"/>
              </a:ext>
            </a:extLst>
          </p:cNvPr>
          <p:cNvSpPr txBox="1">
            <a:spLocks noChangeArrowheads="1"/>
          </p:cNvSpPr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Yasser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Alginahi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by: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Somaiyeh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Vaziri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Atefeh Hafezizadeh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November 2023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Windsor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E055A8-72C2-E77D-A27A-59E73DF41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146" y="1485682"/>
            <a:ext cx="4737650" cy="313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6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7FF98F-BDD6-E0B0-ECC0-43C6F5F0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235" y="1131984"/>
            <a:ext cx="4592896" cy="32273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Q-learning algorithm</a:t>
            </a:r>
            <a:br>
              <a:rPr lang="en-US" sz="2800" b="1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4CA9F22-2233-2D2A-D566-67F3E14FF8A5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2" descr="Q-Learning Process">
            <a:extLst>
              <a:ext uri="{FF2B5EF4-FFF2-40B4-BE49-F238E27FC236}">
                <a16:creationId xmlns:a16="http://schemas.microsoft.com/office/drawing/2014/main" id="{B4A138BE-92A1-6815-F1DC-6E4F1F2B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518" y="1454715"/>
            <a:ext cx="35052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896518" y="5493508"/>
            <a:ext cx="43853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https://tinyurl.com/bdcd2mxt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8A1A5A-74B4-D666-A5B2-ED294BEB4E5E}"/>
              </a:ext>
            </a:extLst>
          </p:cNvPr>
          <p:cNvSpPr txBox="1">
            <a:spLocks/>
          </p:cNvSpPr>
          <p:nvPr/>
        </p:nvSpPr>
        <p:spPr>
          <a:xfrm>
            <a:off x="488869" y="77324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</p:spTree>
    <p:extLst>
      <p:ext uri="{BB962C8B-B14F-4D97-AF65-F5344CB8AC3E}">
        <p14:creationId xmlns:p14="http://schemas.microsoft.com/office/powerpoint/2010/main" val="915358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BC18228-6070-BDEB-601B-6DBD20A66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6059" y="879319"/>
            <a:ext cx="6376613" cy="664068"/>
          </a:xfrm>
        </p:spPr>
        <p:txBody>
          <a:bodyPr>
            <a:noAutofit/>
          </a:bodyPr>
          <a:lstStyle/>
          <a:p>
            <a:pPr algn="ctr"/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Terminologies in Q-learning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75C54-975B-5C3E-748E-F3C53E58248D}"/>
              </a:ext>
            </a:extLst>
          </p:cNvPr>
          <p:cNvSpPr txBox="1"/>
          <p:nvPr/>
        </p:nvSpPr>
        <p:spPr>
          <a:xfrm>
            <a:off x="560274" y="2248325"/>
            <a:ext cx="88170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States(s): </a:t>
            </a:r>
            <a:r>
              <a:rPr lang="en-US" sz="2400" b="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current position of the agent in the environment. </a:t>
            </a:r>
          </a:p>
          <a:p>
            <a:pPr algn="just"/>
            <a:endParaRPr lang="en-US" sz="2400" b="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Action(a): </a:t>
            </a:r>
            <a:r>
              <a:rPr lang="en-US" sz="2400" b="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step taken by the agent in a particular state. </a:t>
            </a:r>
          </a:p>
          <a:p>
            <a:pPr algn="just"/>
            <a:endParaRPr lang="en-US" sz="2400" b="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Rewards: </a:t>
            </a:r>
            <a:r>
              <a:rPr lang="en-US" sz="2400" b="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every action, the agent receives a reward and penalty. </a:t>
            </a:r>
          </a:p>
          <a:p>
            <a:pPr algn="just"/>
            <a:endParaRPr lang="en-US" sz="2400" b="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Episodes: </a:t>
            </a:r>
            <a:r>
              <a:rPr lang="en-US" sz="2400" b="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of the stage, where agents can’t take new action.</a:t>
            </a:r>
          </a:p>
          <a:p>
            <a:pPr algn="just"/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0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happens when the agent has achieved the goal or failed. </a:t>
            </a:r>
          </a:p>
        </p:txBody>
      </p:sp>
      <p:pic>
        <p:nvPicPr>
          <p:cNvPr id="2050" name="Picture 2" descr="CcNuUwGnpHhRKkERqJJ6xl7N2W8jcl1yVdE8">
            <a:extLst>
              <a:ext uri="{FF2B5EF4-FFF2-40B4-BE49-F238E27FC236}">
                <a16:creationId xmlns:a16="http://schemas.microsoft.com/office/drawing/2014/main" id="{9CF28B8B-2BC6-F820-643F-F338BFF03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889" y="1054339"/>
            <a:ext cx="3221014" cy="271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A393037-C870-8790-00AD-CA3D7B73042E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73808" y="3821512"/>
            <a:ext cx="3221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https://tinyurl.com/5eryh9xz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921727-0657-042B-0EC2-41544F1E20AA}"/>
              </a:ext>
            </a:extLst>
          </p:cNvPr>
          <p:cNvSpPr txBox="1">
            <a:spLocks/>
          </p:cNvSpPr>
          <p:nvPr/>
        </p:nvSpPr>
        <p:spPr>
          <a:xfrm>
            <a:off x="494523" y="88634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</p:spTree>
    <p:extLst>
      <p:ext uri="{BB962C8B-B14F-4D97-AF65-F5344CB8AC3E}">
        <p14:creationId xmlns:p14="http://schemas.microsoft.com/office/powerpoint/2010/main" val="79406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9C03F1A-60EC-98F1-67BE-C6BB87B17B2C}"/>
              </a:ext>
            </a:extLst>
          </p:cNvPr>
          <p:cNvSpPr txBox="1"/>
          <p:nvPr/>
        </p:nvSpPr>
        <p:spPr>
          <a:xfrm>
            <a:off x="532648" y="1777423"/>
            <a:ext cx="1143549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Q(S</a:t>
            </a:r>
            <a:r>
              <a:rPr lang="en-US" sz="2400" i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a): </a:t>
            </a: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optimal Q-value of doing the action in a particular state. </a:t>
            </a:r>
          </a:p>
          <a:p>
            <a:pPr algn="just"/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Q(S</a:t>
            </a:r>
            <a:r>
              <a:rPr lang="en-US" sz="2400" i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i="1" baseline="-25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current estimation of Q(S</a:t>
            </a:r>
            <a:r>
              <a:rPr lang="en-US" sz="2400" baseline="-250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a).</a:t>
            </a:r>
          </a:p>
          <a:p>
            <a:pPr algn="just"/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Q-Table: </a:t>
            </a: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agent maintains the Q-table of sets of states and actions.</a:t>
            </a:r>
          </a:p>
          <a:p>
            <a:pPr algn="just"/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Q-function: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0" dirty="0">
                <a:solidFill>
                  <a:srgbClr val="040C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estimates the expected cumulative reward of taking a particular action.</a:t>
            </a:r>
            <a:endParaRPr lang="en-US" sz="240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Temporal Differences(TD):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estimate the expected value of Q(S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a) by using the current state and action and previous state and action.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CED6386-89E2-F23A-FB1B-DEB3A96C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7" y="702539"/>
            <a:ext cx="6053883" cy="696782"/>
          </a:xfrm>
        </p:spPr>
        <p:txBody>
          <a:bodyPr>
            <a:noAutofit/>
          </a:bodyPr>
          <a:lstStyle/>
          <a:p>
            <a:pPr algn="ctr"/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Terminologies in Q-learning</a:t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E1DF1B9-5AFB-561E-CD0F-88CB30F954BF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F1D31-0DFF-066A-3ABB-D069F95A47DF}"/>
              </a:ext>
            </a:extLst>
          </p:cNvPr>
          <p:cNvSpPr txBox="1">
            <a:spLocks/>
          </p:cNvSpPr>
          <p:nvPr/>
        </p:nvSpPr>
        <p:spPr>
          <a:xfrm>
            <a:off x="600635" y="-55305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</p:spTree>
    <p:extLst>
      <p:ext uri="{BB962C8B-B14F-4D97-AF65-F5344CB8AC3E}">
        <p14:creationId xmlns:p14="http://schemas.microsoft.com/office/powerpoint/2010/main" val="2803524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27530" y="562535"/>
            <a:ext cx="35052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Q-Table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6247" y="1100988"/>
            <a:ext cx="5235425" cy="38206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1829" y="1479176"/>
            <a:ext cx="5384402" cy="5750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agent will use a Q-table to take the best possible action based on the expected reward for each state in the environment.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simple words, a Q-table is a data structure of sets of actions and states, and we use the Q-learning algorithm to update the values in the table.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E7AA3671-767E-CA4C-30BD-3D839DCD5168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3835" y="5020236"/>
            <a:ext cx="4092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https://tinyurl.com/3x9vrnfr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6C89D99-D180-97DD-A210-F3F7464A16CE}"/>
              </a:ext>
            </a:extLst>
          </p:cNvPr>
          <p:cNvSpPr txBox="1">
            <a:spLocks/>
          </p:cNvSpPr>
          <p:nvPr/>
        </p:nvSpPr>
        <p:spPr>
          <a:xfrm>
            <a:off x="391829" y="17151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</p:spTree>
    <p:extLst>
      <p:ext uri="{BB962C8B-B14F-4D97-AF65-F5344CB8AC3E}">
        <p14:creationId xmlns:p14="http://schemas.microsoft.com/office/powerpoint/2010/main" val="327341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55294" y="764091"/>
            <a:ext cx="3481200" cy="1131981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Q-Function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110" y="1586706"/>
            <a:ext cx="10514011" cy="368458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519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Q-function uses the Bellman equation and takes state(s) and action(a) as input. The equation simplifies the state values and state-action value calculation. 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519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36383481-08FB-5647-785A-0544EAF7F431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B52022-2435-B5C0-332A-474213F70989}"/>
              </a:ext>
            </a:extLst>
          </p:cNvPr>
          <p:cNvSpPr txBox="1">
            <a:spLocks/>
          </p:cNvSpPr>
          <p:nvPr/>
        </p:nvSpPr>
        <p:spPr>
          <a:xfrm>
            <a:off x="442398" y="61198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F8B355-4D52-3F9B-C3D7-04009B28F465}"/>
                  </a:ext>
                </a:extLst>
              </p:cNvPr>
              <p:cNvSpPr txBox="1"/>
              <p:nvPr/>
            </p:nvSpPr>
            <p:spPr>
              <a:xfrm>
                <a:off x="3303692" y="3121223"/>
                <a:ext cx="532786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l-GR" sz="2000" i="1">
                            <a:latin typeface="Cambria Math" panose="02040503050406030204" pitchFamily="18" charset="0"/>
                          </a:rPr>
                          <m:t>𝞹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γ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+…|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F8B355-4D52-3F9B-C3D7-04009B28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92" y="3121223"/>
                <a:ext cx="5327869" cy="307777"/>
              </a:xfrm>
              <a:prstGeom prst="rect">
                <a:avLst/>
              </a:prstGeom>
              <a:blipFill>
                <a:blip r:embed="rId2"/>
                <a:stretch>
                  <a:fillRect l="-2059" t="-25490" r="-205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D122539-CD4B-7271-3685-CEB8D50BB709}"/>
              </a:ext>
            </a:extLst>
          </p:cNvPr>
          <p:cNvSpPr/>
          <p:nvPr/>
        </p:nvSpPr>
        <p:spPr>
          <a:xfrm>
            <a:off x="3209364" y="3021106"/>
            <a:ext cx="1129553" cy="56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B6D8F9-A128-11BB-1A21-F884D7A29845}"/>
              </a:ext>
            </a:extLst>
          </p:cNvPr>
          <p:cNvSpPr/>
          <p:nvPr/>
        </p:nvSpPr>
        <p:spPr>
          <a:xfrm>
            <a:off x="4589929" y="3021106"/>
            <a:ext cx="3263156" cy="56477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B649B-AD66-963F-2BDB-5852712B0FC3}"/>
              </a:ext>
            </a:extLst>
          </p:cNvPr>
          <p:cNvSpPr/>
          <p:nvPr/>
        </p:nvSpPr>
        <p:spPr>
          <a:xfrm>
            <a:off x="7947413" y="3021106"/>
            <a:ext cx="569058" cy="56477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0E5772-9220-6E66-CE70-35CA809DAB8E}"/>
              </a:ext>
            </a:extLst>
          </p:cNvPr>
          <p:cNvCxnSpPr/>
          <p:nvPr/>
        </p:nvCxnSpPr>
        <p:spPr>
          <a:xfrm>
            <a:off x="3774140" y="3585882"/>
            <a:ext cx="0" cy="56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6698F-0D30-2388-D9CD-4707B90A03D6}"/>
              </a:ext>
            </a:extLst>
          </p:cNvPr>
          <p:cNvCxnSpPr>
            <a:stCxn id="9" idx="2"/>
          </p:cNvCxnSpPr>
          <p:nvPr/>
        </p:nvCxnSpPr>
        <p:spPr>
          <a:xfrm>
            <a:off x="6221507" y="3585882"/>
            <a:ext cx="0" cy="56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2F0772-FCD1-7304-A7CF-3146F8BD7E47}"/>
              </a:ext>
            </a:extLst>
          </p:cNvPr>
          <p:cNvCxnSpPr/>
          <p:nvPr/>
        </p:nvCxnSpPr>
        <p:spPr>
          <a:xfrm>
            <a:off x="8231942" y="3585882"/>
            <a:ext cx="0" cy="561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F5E3AFF-6152-C8F3-795A-83BC68C86549}"/>
              </a:ext>
            </a:extLst>
          </p:cNvPr>
          <p:cNvSpPr txBox="1"/>
          <p:nvPr/>
        </p:nvSpPr>
        <p:spPr>
          <a:xfrm>
            <a:off x="2967319" y="4277756"/>
            <a:ext cx="1470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Q-values for the state given a particular 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9B16D-9512-D89A-FB92-FD088D7F193D}"/>
              </a:ext>
            </a:extLst>
          </p:cNvPr>
          <p:cNvSpPr txBox="1"/>
          <p:nvPr/>
        </p:nvSpPr>
        <p:spPr>
          <a:xfrm>
            <a:off x="5416130" y="4277756"/>
            <a:ext cx="14702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discounted cumulative reward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392C0E-A8FA-0012-2CD1-D4A65ACAB1E5}"/>
              </a:ext>
            </a:extLst>
          </p:cNvPr>
          <p:cNvSpPr txBox="1"/>
          <p:nvPr/>
        </p:nvSpPr>
        <p:spPr>
          <a:xfrm>
            <a:off x="7496836" y="4277756"/>
            <a:ext cx="1727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the state and action</a:t>
            </a:r>
          </a:p>
        </p:txBody>
      </p:sp>
    </p:spTree>
    <p:extLst>
      <p:ext uri="{BB962C8B-B14F-4D97-AF65-F5344CB8AC3E}">
        <p14:creationId xmlns:p14="http://schemas.microsoft.com/office/powerpoint/2010/main" val="269001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247" y="8477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Bellman Equation’s Parameters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1746417"/>
            <a:ext cx="5157787" cy="823912"/>
          </a:xfrm>
        </p:spPr>
        <p:txBody>
          <a:bodyPr>
            <a:normAutofit/>
          </a:bodyPr>
          <a:lstStyle/>
          <a:p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Alpha(</a:t>
            </a:r>
            <a:r>
              <a:rPr lang="en-US" b="0" dirty="0">
                <a:solidFill>
                  <a:srgbClr val="00B050"/>
                </a:solidFill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= learning rate   0&lt;</a:t>
            </a:r>
            <a:r>
              <a:rPr lang="en-US" b="0" dirty="0">
                <a:solidFill>
                  <a:srgbClr val="00B050"/>
                </a:solidFill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 &lt;1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989" y="3000147"/>
            <a:ext cx="5256399" cy="2450394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defines the learning rate or step size. As we can see from the equation, the new Q-value for the state is calculated by incrementing the old Q-value by alpha multiplied by the selected action’s Q-value.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3212" y="1746417"/>
            <a:ext cx="5357812" cy="8239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l-GR" b="0" dirty="0">
                <a:solidFill>
                  <a:srgbClr val="00B050"/>
                </a:solidFill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 Gamma is the discount factor. 0&lt;</a:t>
            </a:r>
            <a:r>
              <a:rPr lang="el-GR" b="0" dirty="0">
                <a:solidFill>
                  <a:srgbClr val="00B050"/>
                </a:solidFill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b="0" dirty="0">
                <a:solidFill>
                  <a:srgbClr val="00B050"/>
                </a:solidFill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3224" y="3071980"/>
            <a:ext cx="4799200" cy="194825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Q-learning, gamma is multiplied by the estimation of the optimal future value. The next reward’s importance is defined by the gamma parameter.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E2CA2010-909C-FA00-27FB-D47FFBDDF10D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9C1EC66-87F0-1219-70EC-C95EA649C11C}"/>
              </a:ext>
            </a:extLst>
          </p:cNvPr>
          <p:cNvSpPr txBox="1">
            <a:spLocks/>
          </p:cNvSpPr>
          <p:nvPr/>
        </p:nvSpPr>
        <p:spPr>
          <a:xfrm>
            <a:off x="546847" y="95519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</p:spTree>
    <p:extLst>
      <p:ext uri="{BB962C8B-B14F-4D97-AF65-F5344CB8AC3E}">
        <p14:creationId xmlns:p14="http://schemas.microsoft.com/office/powerpoint/2010/main" val="2203382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80841A-ED73-D144-3BEC-0A12CD59998F}"/>
              </a:ext>
            </a:extLst>
          </p:cNvPr>
          <p:cNvSpPr txBox="1"/>
          <p:nvPr/>
        </p:nvSpPr>
        <p:spPr>
          <a:xfrm>
            <a:off x="396159" y="2263119"/>
            <a:ext cx="4491051" cy="3749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342900" indent="-285750" algn="just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update the function Q(S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sz="2400" b="0" i="0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using the equation. It uses the previous episode’s estimated Q-values, learning rate, and Temporal Differences error. </a:t>
            </a:r>
          </a:p>
          <a:p>
            <a:pPr marL="57150" algn="just">
              <a:lnSpc>
                <a:spcPct val="150000"/>
              </a:lnSpc>
              <a:spcAft>
                <a:spcPts val="600"/>
              </a:spcAft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569B98F-3639-4E45-2B7A-1DBD2930DC7F}"/>
              </a:ext>
            </a:extLst>
          </p:cNvPr>
          <p:cNvSpPr txBox="1"/>
          <p:nvPr/>
        </p:nvSpPr>
        <p:spPr>
          <a:xfrm>
            <a:off x="-755740" y="915355"/>
            <a:ext cx="9269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kern="1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Q-values through </a:t>
            </a:r>
            <a:r>
              <a:rPr lang="en-US" sz="2800" b="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Bellman equation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3906F29-E11E-4C57-037B-60E50E6AF06D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4A0396-BBAF-DE96-DFF4-DFD4AF22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205" y="83632"/>
            <a:ext cx="779303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881219-7D2C-BB84-D273-C405E3BF063D}"/>
                  </a:ext>
                </a:extLst>
              </p:cNvPr>
              <p:cNvSpPr txBox="1"/>
              <p:nvPr/>
            </p:nvSpPr>
            <p:spPr>
              <a:xfrm>
                <a:off x="5537483" y="2949890"/>
                <a:ext cx="63828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881219-7D2C-BB84-D273-C405E3BF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83" y="2949890"/>
                <a:ext cx="638287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30019E-07A7-AAA0-65BB-2512FD9B70DE}"/>
              </a:ext>
            </a:extLst>
          </p:cNvPr>
          <p:cNvCxnSpPr>
            <a:cxnSpLocks/>
          </p:cNvCxnSpPr>
          <p:nvPr/>
        </p:nvCxnSpPr>
        <p:spPr>
          <a:xfrm flipH="1">
            <a:off x="6582101" y="3158991"/>
            <a:ext cx="179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7994907-14AD-3CDD-E196-2E93BDE4BC0B}"/>
              </a:ext>
            </a:extLst>
          </p:cNvPr>
          <p:cNvCxnSpPr>
            <a:cxnSpLocks/>
          </p:cNvCxnSpPr>
          <p:nvPr/>
        </p:nvCxnSpPr>
        <p:spPr>
          <a:xfrm>
            <a:off x="5706275" y="3414836"/>
            <a:ext cx="77945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F1274EB-BFE0-7995-F565-C22FA3E66FCA}"/>
              </a:ext>
            </a:extLst>
          </p:cNvPr>
          <p:cNvSpPr txBox="1"/>
          <p:nvPr/>
        </p:nvSpPr>
        <p:spPr>
          <a:xfrm>
            <a:off x="5734094" y="3414836"/>
            <a:ext cx="84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sz="1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Q-value estimation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A9402C-1CE8-C9E9-C54C-6CE59A8C4ACE}"/>
              </a:ext>
            </a:extLst>
          </p:cNvPr>
          <p:cNvCxnSpPr/>
          <p:nvPr/>
        </p:nvCxnSpPr>
        <p:spPr>
          <a:xfrm>
            <a:off x="6802844" y="3414836"/>
            <a:ext cx="851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9E0D85-6A58-DF4D-6909-09759EFC345E}"/>
              </a:ext>
            </a:extLst>
          </p:cNvPr>
          <p:cNvSpPr txBox="1"/>
          <p:nvPr/>
        </p:nvSpPr>
        <p:spPr>
          <a:xfrm>
            <a:off x="6761351" y="3441423"/>
            <a:ext cx="84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</a:t>
            </a:r>
          </a:p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Q-value estimation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094C2F0-B19A-A06F-5141-C4355EBC083B}"/>
              </a:ext>
            </a:extLst>
          </p:cNvPr>
          <p:cNvCxnSpPr/>
          <p:nvPr/>
        </p:nvCxnSpPr>
        <p:spPr>
          <a:xfrm>
            <a:off x="7920164" y="3406317"/>
            <a:ext cx="14343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46AE3D8-D5B1-A48C-F24F-FC672E49C4E1}"/>
              </a:ext>
            </a:extLst>
          </p:cNvPr>
          <p:cNvSpPr txBox="1"/>
          <p:nvPr/>
        </p:nvSpPr>
        <p:spPr>
          <a:xfrm>
            <a:off x="7468893" y="3465289"/>
            <a:ext cx="84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F849F6-3DE9-0F89-3036-1D189DC86E45}"/>
              </a:ext>
            </a:extLst>
          </p:cNvPr>
          <p:cNvCxnSpPr/>
          <p:nvPr/>
        </p:nvCxnSpPr>
        <p:spPr>
          <a:xfrm>
            <a:off x="8298613" y="3414836"/>
            <a:ext cx="43030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835E0D0-4D00-C388-E33C-661B905D53D8}"/>
              </a:ext>
            </a:extLst>
          </p:cNvPr>
          <p:cNvSpPr txBox="1"/>
          <p:nvPr/>
        </p:nvSpPr>
        <p:spPr>
          <a:xfrm>
            <a:off x="8091592" y="3450153"/>
            <a:ext cx="844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Immediate</a:t>
            </a:r>
          </a:p>
          <a:p>
            <a:pPr algn="ctr"/>
            <a:r>
              <a:rPr lang="en-US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0974A38-B1BC-673F-D990-51A40248A7C5}"/>
              </a:ext>
            </a:extLst>
          </p:cNvPr>
          <p:cNvCxnSpPr/>
          <p:nvPr/>
        </p:nvCxnSpPr>
        <p:spPr>
          <a:xfrm>
            <a:off x="8913312" y="3410815"/>
            <a:ext cx="1658471" cy="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B7D589E-C7EF-21C4-123E-BD94A7AECD5E}"/>
              </a:ext>
            </a:extLst>
          </p:cNvPr>
          <p:cNvSpPr txBox="1"/>
          <p:nvPr/>
        </p:nvSpPr>
        <p:spPr>
          <a:xfrm>
            <a:off x="8846074" y="3501323"/>
            <a:ext cx="1658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Discounted Estimate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Q-value</a:t>
            </a:r>
          </a:p>
          <a:p>
            <a:pPr algn="ctr"/>
            <a:r>
              <a:rPr lang="en-US" sz="1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next state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C4B8-37B0-D46A-92AF-57118E1AC0A0}"/>
              </a:ext>
            </a:extLst>
          </p:cNvPr>
          <p:cNvCxnSpPr/>
          <p:nvPr/>
        </p:nvCxnSpPr>
        <p:spPr>
          <a:xfrm>
            <a:off x="10940521" y="3435723"/>
            <a:ext cx="8875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1E3AA23-7F6D-0FAC-29DD-B26F8163DDF8}"/>
              </a:ext>
            </a:extLst>
          </p:cNvPr>
          <p:cNvSpPr txBox="1"/>
          <p:nvPr/>
        </p:nvSpPr>
        <p:spPr>
          <a:xfrm>
            <a:off x="10810082" y="3486995"/>
            <a:ext cx="84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Former</a:t>
            </a:r>
          </a:p>
          <a:p>
            <a:pPr algn="ctr"/>
            <a:r>
              <a:rPr lang="en-US" sz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Q-value estimation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AB981A8-AC37-72AE-07BC-D06CDD37BBB7}"/>
              </a:ext>
            </a:extLst>
          </p:cNvPr>
          <p:cNvCxnSpPr/>
          <p:nvPr/>
        </p:nvCxnSpPr>
        <p:spPr>
          <a:xfrm>
            <a:off x="8313242" y="4458882"/>
            <a:ext cx="351478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EC9376F-EB86-89CE-B281-66DC7D4E2FFC}"/>
              </a:ext>
            </a:extLst>
          </p:cNvPr>
          <p:cNvSpPr txBox="1"/>
          <p:nvPr/>
        </p:nvSpPr>
        <p:spPr>
          <a:xfrm>
            <a:off x="9507408" y="4533245"/>
            <a:ext cx="84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 Error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E16B5C-BEB9-CF4C-15B1-575F44961583}"/>
              </a:ext>
            </a:extLst>
          </p:cNvPr>
          <p:cNvCxnSpPr/>
          <p:nvPr/>
        </p:nvCxnSpPr>
        <p:spPr>
          <a:xfrm>
            <a:off x="8178207" y="4163122"/>
            <a:ext cx="2393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5FD75EB-6B4A-E8D7-1094-1BE99FF0FFF2}"/>
              </a:ext>
            </a:extLst>
          </p:cNvPr>
          <p:cNvSpPr txBox="1"/>
          <p:nvPr/>
        </p:nvSpPr>
        <p:spPr>
          <a:xfrm>
            <a:off x="8952820" y="4141612"/>
            <a:ext cx="844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TD Target</a:t>
            </a:r>
          </a:p>
        </p:txBody>
      </p:sp>
    </p:spTree>
    <p:extLst>
      <p:ext uri="{BB962C8B-B14F-4D97-AF65-F5344CB8AC3E}">
        <p14:creationId xmlns:p14="http://schemas.microsoft.com/office/powerpoint/2010/main" val="392574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620" y="1496684"/>
            <a:ext cx="6033247" cy="115089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sample of updating Q-table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6239" y="2846018"/>
            <a:ext cx="10514011" cy="823912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b="0" dirty="0" err="1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)=(1-</a:t>
            </a:r>
            <a:r>
              <a:rPr lang="el-GR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)Q(</a:t>
            </a:r>
            <a:r>
              <a:rPr lang="en-US" b="0" dirty="0" err="1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l-GR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)[R(</a:t>
            </a:r>
            <a:r>
              <a:rPr lang="en-US" b="0" dirty="0" err="1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s,a,s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')+</a:t>
            </a:r>
            <a:r>
              <a:rPr lang="el-GR" b="0" i="0" dirty="0">
                <a:solidFill>
                  <a:srgbClr val="202124"/>
                </a:solidFill>
                <a:effectLst/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0" dirty="0" err="1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maxQ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s',a</a:t>
            </a:r>
            <a:r>
              <a:rPr lang="en-US" b="0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94" y="2666068"/>
            <a:ext cx="10514011" cy="3684588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Updating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827640"/>
              </p:ext>
            </p:extLst>
          </p:nvPr>
        </p:nvGraphicFramePr>
        <p:xfrm>
          <a:off x="1727200" y="3600026"/>
          <a:ext cx="348488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976">
                  <a:extLst>
                    <a:ext uri="{9D8B030D-6E8A-4147-A177-3AD203B41FA5}">
                      <a16:colId xmlns:a16="http://schemas.microsoft.com/office/drawing/2014/main" val="2881911675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3944546538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194956392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2453663154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1366300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6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30843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5775960" y="4160520"/>
            <a:ext cx="838200" cy="4724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737713"/>
              </p:ext>
            </p:extLst>
          </p:nvPr>
        </p:nvGraphicFramePr>
        <p:xfrm>
          <a:off x="7000240" y="3569546"/>
          <a:ext cx="348488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6976">
                  <a:extLst>
                    <a:ext uri="{9D8B030D-6E8A-4147-A177-3AD203B41FA5}">
                      <a16:colId xmlns:a16="http://schemas.microsoft.com/office/drawing/2014/main" val="2881911675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3944546538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194956392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2453663154"/>
                    </a:ext>
                  </a:extLst>
                </a:gridCol>
                <a:gridCol w="696976">
                  <a:extLst>
                    <a:ext uri="{9D8B030D-6E8A-4147-A177-3AD203B41FA5}">
                      <a16:colId xmlns:a16="http://schemas.microsoft.com/office/drawing/2014/main" val="1366300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1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178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16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530843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C8F18F07-6CA2-DA46-D7C7-AA930F99390B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643CB0-4BE3-0E7E-18C4-0BFA5DBEB81D}"/>
              </a:ext>
            </a:extLst>
          </p:cNvPr>
          <p:cNvSpPr txBox="1">
            <a:spLocks/>
          </p:cNvSpPr>
          <p:nvPr/>
        </p:nvSpPr>
        <p:spPr>
          <a:xfrm>
            <a:off x="261257" y="45971"/>
            <a:ext cx="779303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</p:spTree>
    <p:extLst>
      <p:ext uri="{BB962C8B-B14F-4D97-AF65-F5344CB8AC3E}">
        <p14:creationId xmlns:p14="http://schemas.microsoft.com/office/powerpoint/2010/main" val="1510433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754826E-9DF7-A47A-AD03-19EA17FE6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28" y="2120432"/>
            <a:ext cx="3887750" cy="2959009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873210C-ABA5-79E6-44C8-D84977C3A3CC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8D57E-1C0D-2E08-EB73-625AEC90B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701" y="2152002"/>
            <a:ext cx="3891858" cy="2889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BBD9B-7990-1C2D-B708-946CD466F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379" y="2234942"/>
            <a:ext cx="3797693" cy="28421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905C09-4527-AFF0-FE03-35CBDFEF903C}"/>
              </a:ext>
            </a:extLst>
          </p:cNvPr>
          <p:cNvSpPr txBox="1"/>
          <p:nvPr/>
        </p:nvSpPr>
        <p:spPr>
          <a:xfrm>
            <a:off x="2905432" y="977432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Q-values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FA669-0D22-C079-E9B8-F1E8D515FF5A}"/>
              </a:ext>
            </a:extLst>
          </p:cNvPr>
          <p:cNvSpPr txBox="1"/>
          <p:nvPr/>
        </p:nvSpPr>
        <p:spPr>
          <a:xfrm>
            <a:off x="2858760" y="5174064"/>
            <a:ext cx="625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)=(1-</a:t>
            </a:r>
            <a:r>
              <a:rPr lang="el-GR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)Q(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l-GR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)[R(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s,a,s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l-GR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maxQ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s',a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47F92-56CB-7D7D-66C6-1AE68654E8BB}"/>
              </a:ext>
            </a:extLst>
          </p:cNvPr>
          <p:cNvSpPr txBox="1"/>
          <p:nvPr/>
        </p:nvSpPr>
        <p:spPr>
          <a:xfrm>
            <a:off x="3958241" y="2576529"/>
            <a:ext cx="526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EAE9A-CB80-0767-D2E6-A8C7D78B1FAF}"/>
              </a:ext>
            </a:extLst>
          </p:cNvPr>
          <p:cNvSpPr txBox="1"/>
          <p:nvPr/>
        </p:nvSpPr>
        <p:spPr>
          <a:xfrm>
            <a:off x="3958241" y="3471349"/>
            <a:ext cx="68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-1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86B366-7E68-D8B9-6589-F5F2154F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062" y="43917"/>
            <a:ext cx="779303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97EEC58-3C03-7B5B-FE0D-D483537591E3}"/>
              </a:ext>
            </a:extLst>
          </p:cNvPr>
          <p:cNvSpPr/>
          <p:nvPr/>
        </p:nvSpPr>
        <p:spPr>
          <a:xfrm>
            <a:off x="3800027" y="2662518"/>
            <a:ext cx="158214" cy="200492"/>
          </a:xfrm>
          <a:prstGeom prst="rightArrow">
            <a:avLst/>
          </a:prstGeom>
          <a:solidFill>
            <a:srgbClr val="A9E937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E611664-740F-6DF8-054F-1FBA37BB495D}"/>
              </a:ext>
            </a:extLst>
          </p:cNvPr>
          <p:cNvSpPr/>
          <p:nvPr/>
        </p:nvSpPr>
        <p:spPr>
          <a:xfrm>
            <a:off x="3800027" y="3565641"/>
            <a:ext cx="158214" cy="2004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3DC162-D51C-A431-F1FE-FD985B5EEE93}"/>
              </a:ext>
            </a:extLst>
          </p:cNvPr>
          <p:cNvSpPr txBox="1"/>
          <p:nvPr/>
        </p:nvSpPr>
        <p:spPr>
          <a:xfrm>
            <a:off x="3753484" y="1396401"/>
            <a:ext cx="4399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=0.9, </a:t>
            </a: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=0.5, R=+1, -1</a:t>
            </a:r>
          </a:p>
        </p:txBody>
      </p:sp>
    </p:spTree>
    <p:extLst>
      <p:ext uri="{BB962C8B-B14F-4D97-AF65-F5344CB8AC3E}">
        <p14:creationId xmlns:p14="http://schemas.microsoft.com/office/powerpoint/2010/main" val="347734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C5608FF-99E8-3AF3-4802-A0E9F66067CA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566FC1-8510-E4ED-ECFE-476DB2E3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29" y="1756855"/>
            <a:ext cx="3589331" cy="2659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94C201-81C9-C386-0895-0D94EF6B7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221" y="1787337"/>
            <a:ext cx="3543607" cy="259864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1EB818-F549-0B24-43EF-18A35ED90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744" y="1797421"/>
            <a:ext cx="3414056" cy="2667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E0D80-3ED3-2EB2-9DCA-25ACED2BB89F}"/>
              </a:ext>
            </a:extLst>
          </p:cNvPr>
          <p:cNvSpPr txBox="1"/>
          <p:nvPr/>
        </p:nvSpPr>
        <p:spPr>
          <a:xfrm>
            <a:off x="2820352" y="1320625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Q-values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CC1A4-E7C9-B99C-0CE7-85EF3E09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9" y="-8474"/>
            <a:ext cx="779303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34D92-08BE-0B20-3568-020B16E0D842}"/>
              </a:ext>
            </a:extLst>
          </p:cNvPr>
          <p:cNvSpPr txBox="1"/>
          <p:nvPr/>
        </p:nvSpPr>
        <p:spPr>
          <a:xfrm>
            <a:off x="2858760" y="5174064"/>
            <a:ext cx="625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)=(1-</a:t>
            </a:r>
            <a:r>
              <a:rPr lang="el-GR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)Q(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l-GR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)[R(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s,a,s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l-GR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maxQ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s',a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94377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65FA0-D1D3-4707-8855-C9420D85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12" y="6319280"/>
            <a:ext cx="408647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80457" y="2755456"/>
            <a:ext cx="2786743" cy="7495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326E092-2FA9-E75D-9059-6384B00310F3}"/>
              </a:ext>
            </a:extLst>
          </p:cNvPr>
          <p:cNvSpPr/>
          <p:nvPr/>
        </p:nvSpPr>
        <p:spPr>
          <a:xfrm>
            <a:off x="6096000" y="2178456"/>
            <a:ext cx="4430488" cy="552224"/>
          </a:xfrm>
          <a:prstGeom prst="roundRect">
            <a:avLst/>
          </a:prstGeom>
          <a:solidFill>
            <a:srgbClr val="FED540"/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F2A64A-9FCC-825C-BFD6-D3124ADF53A0}"/>
              </a:ext>
            </a:extLst>
          </p:cNvPr>
          <p:cNvSpPr/>
          <p:nvPr/>
        </p:nvSpPr>
        <p:spPr>
          <a:xfrm>
            <a:off x="6096000" y="2795010"/>
            <a:ext cx="4430488" cy="552224"/>
          </a:xfrm>
          <a:prstGeom prst="roundRect">
            <a:avLst/>
          </a:prstGeom>
          <a:solidFill>
            <a:srgbClr val="FED54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vs. Exploitation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77AD30-DC39-6E66-2A40-0397643E4B5B}"/>
              </a:ext>
            </a:extLst>
          </p:cNvPr>
          <p:cNvSpPr/>
          <p:nvPr/>
        </p:nvSpPr>
        <p:spPr>
          <a:xfrm>
            <a:off x="6096000" y="3397902"/>
            <a:ext cx="4430488" cy="552224"/>
          </a:xfrm>
          <a:prstGeom prst="roundRect">
            <a:avLst/>
          </a:prstGeom>
          <a:solidFill>
            <a:srgbClr val="FED54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DA6F3B-B724-A59E-5C3A-218386D859F4}"/>
              </a:ext>
            </a:extLst>
          </p:cNvPr>
          <p:cNvSpPr/>
          <p:nvPr/>
        </p:nvSpPr>
        <p:spPr>
          <a:xfrm>
            <a:off x="6096000" y="3995237"/>
            <a:ext cx="4430488" cy="552224"/>
          </a:xfrm>
          <a:prstGeom prst="roundRect">
            <a:avLst/>
          </a:prstGeom>
          <a:solidFill>
            <a:srgbClr val="FED54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E9AA17-FB9F-11E6-BA6E-8174C587F169}"/>
              </a:ext>
            </a:extLst>
          </p:cNvPr>
          <p:cNvSpPr/>
          <p:nvPr/>
        </p:nvSpPr>
        <p:spPr>
          <a:xfrm>
            <a:off x="6096000" y="4592572"/>
            <a:ext cx="4430488" cy="552224"/>
          </a:xfrm>
          <a:prstGeom prst="roundRect">
            <a:avLst/>
          </a:prstGeom>
          <a:solidFill>
            <a:srgbClr val="FED54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573B40-C7DC-292E-EA77-1AEE7CB68476}"/>
              </a:ext>
            </a:extLst>
          </p:cNvPr>
          <p:cNvSpPr/>
          <p:nvPr/>
        </p:nvSpPr>
        <p:spPr>
          <a:xfrm>
            <a:off x="6096000" y="976094"/>
            <a:ext cx="4430488" cy="552224"/>
          </a:xfrm>
          <a:prstGeom prst="roundRect">
            <a:avLst/>
          </a:prstGeom>
          <a:solidFill>
            <a:srgbClr val="FED54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AE8729-3D94-7443-6F92-EFAB4D9C26B0}"/>
              </a:ext>
            </a:extLst>
          </p:cNvPr>
          <p:cNvSpPr/>
          <p:nvPr/>
        </p:nvSpPr>
        <p:spPr>
          <a:xfrm>
            <a:off x="6096000" y="1567826"/>
            <a:ext cx="4430488" cy="552224"/>
          </a:xfrm>
          <a:prstGeom prst="roundRect">
            <a:avLst/>
          </a:prstGeom>
          <a:solidFill>
            <a:srgbClr val="FED540"/>
          </a:solidFill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96FC17-25D7-AB9F-8CB5-2B0E7F4A08F1}"/>
              </a:ext>
            </a:extLst>
          </p:cNvPr>
          <p:cNvSpPr/>
          <p:nvPr/>
        </p:nvSpPr>
        <p:spPr>
          <a:xfrm>
            <a:off x="6096000" y="5189907"/>
            <a:ext cx="4430488" cy="552224"/>
          </a:xfrm>
          <a:prstGeom prst="roundRect">
            <a:avLst/>
          </a:prstGeom>
          <a:solidFill>
            <a:srgbClr val="FED54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7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B6AFB31-5211-E612-B5E3-23B92125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70" y="1725818"/>
            <a:ext cx="3452159" cy="25681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A7CE4AD-6E1F-D645-5292-D6A52A16739E}"/>
              </a:ext>
            </a:extLst>
          </p:cNvPr>
          <p:cNvSpPr/>
          <p:nvPr/>
        </p:nvSpPr>
        <p:spPr>
          <a:xfrm>
            <a:off x="4374028" y="2901201"/>
            <a:ext cx="502771" cy="2173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ED540"/>
              </a:highlight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BAA5D3E-C8A1-BB49-489B-C94E2D127192}"/>
              </a:ext>
            </a:extLst>
          </p:cNvPr>
          <p:cNvSpPr/>
          <p:nvPr/>
        </p:nvSpPr>
        <p:spPr>
          <a:xfrm>
            <a:off x="5046381" y="2901201"/>
            <a:ext cx="502771" cy="2173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ED540"/>
              </a:highlight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8A5A1A2-CDCA-9679-8890-9CD45B552836}"/>
              </a:ext>
            </a:extLst>
          </p:cNvPr>
          <p:cNvSpPr/>
          <p:nvPr/>
        </p:nvSpPr>
        <p:spPr>
          <a:xfrm>
            <a:off x="5718734" y="2901201"/>
            <a:ext cx="502771" cy="21739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ED540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CA5D3-FB63-A0B5-2E65-D4D598B2EF3E}"/>
              </a:ext>
            </a:extLst>
          </p:cNvPr>
          <p:cNvSpPr txBox="1"/>
          <p:nvPr/>
        </p:nvSpPr>
        <p:spPr>
          <a:xfrm>
            <a:off x="6562168" y="2776379"/>
            <a:ext cx="5118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continue learning to …??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49139-AEF3-D09B-B2EF-A8F08D9F2EE7}"/>
              </a:ext>
            </a:extLst>
          </p:cNvPr>
          <p:cNvSpPr txBox="1"/>
          <p:nvPr/>
        </p:nvSpPr>
        <p:spPr>
          <a:xfrm>
            <a:off x="-546848" y="1212619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Updating Q-values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0D640-F5A2-7EE8-2F73-20A6E490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509" y="137"/>
            <a:ext cx="779303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B3359-C43F-C640-D550-42180074DC47}"/>
              </a:ext>
            </a:extLst>
          </p:cNvPr>
          <p:cNvSpPr txBox="1"/>
          <p:nvPr/>
        </p:nvSpPr>
        <p:spPr>
          <a:xfrm>
            <a:off x="2858760" y="5174064"/>
            <a:ext cx="6258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)=(1-</a:t>
            </a:r>
            <a:r>
              <a:rPr lang="el-GR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)Q(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)+(</a:t>
            </a:r>
            <a:r>
              <a:rPr lang="el-GR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)[R(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s,a,s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)+</a:t>
            </a:r>
            <a:r>
              <a:rPr lang="el-GR" b="0" i="0" dirty="0">
                <a:solidFill>
                  <a:srgbClr val="202124"/>
                </a:solidFill>
                <a:effectLst/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maxQ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s',a</a:t>
            </a:r>
            <a:r>
              <a:rPr lang="en-US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b="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D897BC47-6F97-FD8F-96C1-0CD94F4BA14D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26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697" y="10043"/>
            <a:ext cx="7602071" cy="1356098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Exploration vs. Exploitation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0098" y="2090172"/>
            <a:ext cx="68069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Epsilon is related to the epsilon-greedy action selection procedure in the Q-learning algorithm.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epsilon-greedy action selection, the agent uses exploitations to take advantage of prior knowledge and exploration to look for new options.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9D29EB5-3C59-362D-EF75-32FDC2F70AA9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0C31B6-DA50-F77A-D9C7-D96E6B9239BE}"/>
              </a:ext>
            </a:extLst>
          </p:cNvPr>
          <p:cNvSpPr/>
          <p:nvPr/>
        </p:nvSpPr>
        <p:spPr>
          <a:xfrm>
            <a:off x="9162661" y="1184988"/>
            <a:ext cx="1380930" cy="1166326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176434-A681-B5DE-404F-DD139469D81C}"/>
              </a:ext>
            </a:extLst>
          </p:cNvPr>
          <p:cNvSpPr/>
          <p:nvPr/>
        </p:nvSpPr>
        <p:spPr>
          <a:xfrm>
            <a:off x="9237306" y="1264298"/>
            <a:ext cx="1231640" cy="1007705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67A43-69D2-0B1C-B85E-B82727D1D8D4}"/>
              </a:ext>
            </a:extLst>
          </p:cNvPr>
          <p:cNvSpPr txBox="1"/>
          <p:nvPr/>
        </p:nvSpPr>
        <p:spPr>
          <a:xfrm>
            <a:off x="9349273" y="1474237"/>
            <a:ext cx="9517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5498BF9-9E77-FB9C-A5EE-B0C78AD23D64}"/>
              </a:ext>
            </a:extLst>
          </p:cNvPr>
          <p:cNvCxnSpPr>
            <a:stCxn id="4" idx="3"/>
          </p:cNvCxnSpPr>
          <p:nvPr/>
        </p:nvCxnSpPr>
        <p:spPr>
          <a:xfrm flipH="1">
            <a:off x="9162661" y="2180510"/>
            <a:ext cx="202233" cy="2547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ADFE9-94F7-DA2F-2F65-4D0E66DFC760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10341358" y="2180510"/>
            <a:ext cx="202233" cy="250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856915-8A3B-7A18-B921-2E4BD467EE30}"/>
              </a:ext>
            </a:extLst>
          </p:cNvPr>
          <p:cNvSpPr txBox="1"/>
          <p:nvPr/>
        </p:nvSpPr>
        <p:spPr>
          <a:xfrm>
            <a:off x="8945472" y="2347642"/>
            <a:ext cx="3265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Ɛ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D8B2DB-9C47-EB84-40EE-3E4CD6796D05}"/>
              </a:ext>
            </a:extLst>
          </p:cNvPr>
          <p:cNvSpPr txBox="1"/>
          <p:nvPr/>
        </p:nvSpPr>
        <p:spPr>
          <a:xfrm>
            <a:off x="10325737" y="2347642"/>
            <a:ext cx="584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1-Ɛ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6126B9-B682-33B2-8338-2C3F27593BC6}"/>
              </a:ext>
            </a:extLst>
          </p:cNvPr>
          <p:cNvCxnSpPr>
            <a:cxnSpLocks/>
          </p:cNvCxnSpPr>
          <p:nvPr/>
        </p:nvCxnSpPr>
        <p:spPr>
          <a:xfrm flipH="1">
            <a:off x="8690733" y="2729090"/>
            <a:ext cx="264070" cy="350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308F97-81C1-729D-4661-AF5A8EE9FCF9}"/>
              </a:ext>
            </a:extLst>
          </p:cNvPr>
          <p:cNvCxnSpPr>
            <a:cxnSpLocks/>
          </p:cNvCxnSpPr>
          <p:nvPr/>
        </p:nvCxnSpPr>
        <p:spPr>
          <a:xfrm>
            <a:off x="10758196" y="2729090"/>
            <a:ext cx="263639" cy="35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8738282-9AB5-14EA-7DBA-99C156F26D47}"/>
              </a:ext>
            </a:extLst>
          </p:cNvPr>
          <p:cNvSpPr/>
          <p:nvPr/>
        </p:nvSpPr>
        <p:spPr>
          <a:xfrm>
            <a:off x="7878969" y="3100460"/>
            <a:ext cx="1623527" cy="9285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30FFF7-FE59-5988-B10E-508FE95B50DA}"/>
              </a:ext>
            </a:extLst>
          </p:cNvPr>
          <p:cNvSpPr txBox="1"/>
          <p:nvPr/>
        </p:nvSpPr>
        <p:spPr>
          <a:xfrm>
            <a:off x="7947768" y="3363800"/>
            <a:ext cx="14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9092AE8-5717-F5AC-9A6F-C2BD38138DB9}"/>
              </a:ext>
            </a:extLst>
          </p:cNvPr>
          <p:cNvSpPr/>
          <p:nvPr/>
        </p:nvSpPr>
        <p:spPr>
          <a:xfrm>
            <a:off x="10210071" y="3100460"/>
            <a:ext cx="1623527" cy="9285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DA8FB-7856-62E5-0B58-22496E84107C}"/>
              </a:ext>
            </a:extLst>
          </p:cNvPr>
          <p:cNvSpPr txBox="1"/>
          <p:nvPr/>
        </p:nvSpPr>
        <p:spPr>
          <a:xfrm>
            <a:off x="10300996" y="3380049"/>
            <a:ext cx="14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Exploitation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4D36BB-F0B6-247F-7E61-F766B5C317FE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690733" y="4028970"/>
            <a:ext cx="0" cy="60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EEF69C-1A88-66FE-DB42-6BEF816D5389}"/>
              </a:ext>
            </a:extLst>
          </p:cNvPr>
          <p:cNvCxnSpPr>
            <a:cxnSpLocks/>
          </p:cNvCxnSpPr>
          <p:nvPr/>
        </p:nvCxnSpPr>
        <p:spPr>
          <a:xfrm>
            <a:off x="11043958" y="4030080"/>
            <a:ext cx="0" cy="60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515CB65-3B7D-81F1-8FE3-AFB95EA7994E}"/>
              </a:ext>
            </a:extLst>
          </p:cNvPr>
          <p:cNvSpPr/>
          <p:nvPr/>
        </p:nvSpPr>
        <p:spPr>
          <a:xfrm>
            <a:off x="8036590" y="4636299"/>
            <a:ext cx="1252594" cy="1181406"/>
          </a:xfrm>
          <a:prstGeom prst="ellipse">
            <a:avLst/>
          </a:prstGeom>
          <a:noFill/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2F2070-4EEB-91E2-512B-C65E4226326A}"/>
              </a:ext>
            </a:extLst>
          </p:cNvPr>
          <p:cNvSpPr txBox="1"/>
          <p:nvPr/>
        </p:nvSpPr>
        <p:spPr>
          <a:xfrm>
            <a:off x="7747095" y="4860543"/>
            <a:ext cx="183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C00AC72-419E-7497-F4F8-ED293FBAF215}"/>
              </a:ext>
            </a:extLst>
          </p:cNvPr>
          <p:cNvSpPr/>
          <p:nvPr/>
        </p:nvSpPr>
        <p:spPr>
          <a:xfrm>
            <a:off x="10419015" y="4648734"/>
            <a:ext cx="1252594" cy="1181406"/>
          </a:xfrm>
          <a:prstGeom prst="ellipse">
            <a:avLst/>
          </a:prstGeom>
          <a:noFill/>
          <a:ln w="444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5BAA4E-0F45-736D-34D2-CDAC27FB102E}"/>
              </a:ext>
            </a:extLst>
          </p:cNvPr>
          <p:cNvSpPr txBox="1"/>
          <p:nvPr/>
        </p:nvSpPr>
        <p:spPr>
          <a:xfrm>
            <a:off x="10148182" y="4882309"/>
            <a:ext cx="183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best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Action</a:t>
            </a:r>
          </a:p>
        </p:txBody>
      </p:sp>
    </p:spTree>
    <p:extLst>
      <p:ext uri="{BB962C8B-B14F-4D97-AF65-F5344CB8AC3E}">
        <p14:creationId xmlns:p14="http://schemas.microsoft.com/office/powerpoint/2010/main" val="53477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29" y="0"/>
            <a:ext cx="3956331" cy="117437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130" y="1409677"/>
            <a:ext cx="5420753" cy="18422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python and with assuming the below parameters, we wrote a code for updating Q-table.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alpha = 0.1, gamma = 0.6, epsilon = 0.1,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num_episodes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=10000, </a:t>
            </a:r>
            <a:r>
              <a:rPr lang="en-US" sz="2400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max_steps_per_episode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=100  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8B69F9A5-E56E-29D4-0B7C-319628178D8B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DEBC55-7EC9-EAEB-638E-B91CA877BD04}"/>
              </a:ext>
            </a:extLst>
          </p:cNvPr>
          <p:cNvSpPr txBox="1"/>
          <p:nvPr/>
        </p:nvSpPr>
        <p:spPr>
          <a:xfrm>
            <a:off x="197224" y="4943601"/>
            <a:ext cx="119947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sng" dirty="0">
                <a:highlight>
                  <a:srgbClr val="FED540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https://colab.research.google.com/drive/1OfwQQqhmK8aSaM0AS6xc1OFIfbl46W42?usp=sharing</a:t>
            </a:r>
            <a:endParaRPr lang="en-US" sz="2000" u="sng" dirty="0">
              <a:highlight>
                <a:srgbClr val="FED54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968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4317C39-FC0D-E499-2C81-0955F9FA8CAC}"/>
              </a:ext>
            </a:extLst>
          </p:cNvPr>
          <p:cNvSpPr txBox="1"/>
          <p:nvPr/>
        </p:nvSpPr>
        <p:spPr>
          <a:xfrm>
            <a:off x="535962" y="1433490"/>
            <a:ext cx="10896600" cy="41549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random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Parameters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alpha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Learning rate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gamma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0.6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Discount factor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epsilon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Exploration rate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num_episodes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Number of episodes to train on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max_steps_per_episode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Limit the number of steps per episode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Environment setup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num_actions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Q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num_actions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Q-table initially filled with zeros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5565780-0A7E-1A2E-6CF9-2DBC64DE2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9" y="7917"/>
            <a:ext cx="3956331" cy="117437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6D6A5-2260-5EE5-5652-C51382769954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8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3EF843-3D6E-D913-4F16-7514FCE1DE3D}"/>
              </a:ext>
            </a:extLst>
          </p:cNvPr>
          <p:cNvSpPr txBox="1"/>
          <p:nvPr/>
        </p:nvSpPr>
        <p:spPr>
          <a:xfrm>
            <a:off x="598714" y="1730978"/>
            <a:ext cx="10994571" cy="30469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Dummy environment response (to be replaced with a real environment)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step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action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This function should be replaced with the actual dynamics of the environment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For the sake of example, we assume every action leads to a new state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randomly and gives a random reward.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==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reward==+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reward==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random.uniform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2FFE2C1-3175-7324-CB94-454555FA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9" y="0"/>
            <a:ext cx="3956331" cy="117437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343374-2337-7AE1-F1D1-537591E17B41}"/>
              </a:ext>
            </a:extLst>
          </p:cNvPr>
          <p:cNvSpPr txBox="1">
            <a:spLocks/>
          </p:cNvSpPr>
          <p:nvPr/>
        </p:nvSpPr>
        <p:spPr>
          <a:xfrm>
            <a:off x="84412" y="6328245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75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9C7744C-EAC3-0009-E653-095F8E035C87}"/>
              </a:ext>
            </a:extLst>
          </p:cNvPr>
          <p:cNvSpPr txBox="1"/>
          <p:nvPr/>
        </p:nvSpPr>
        <p:spPr>
          <a:xfrm>
            <a:off x="516431" y="1371600"/>
            <a:ext cx="11159137" cy="42780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Training loop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episode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num_episodes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state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num_states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Start at a random state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_ </a:t>
            </a:r>
            <a:r>
              <a:rPr lang="en-US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max_steps_per_episode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Changed 'step' to '_' to avoid conflict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Exploration-exploitation trade-off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random.uniform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&lt; epsilon: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action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random.randint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num_actions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 </a:t>
            </a:r>
            <a:r>
              <a:rPr lang="en-US" sz="16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Explore action space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    action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np.argmax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(Q[state])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Exploit learned values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Take action and observe the outcome state and reward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reward = step(state, action)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'step' here is the function defined earlier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636243E-75E3-D427-7B3E-44044E2C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9" y="0"/>
            <a:ext cx="3956331" cy="117437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0C67F-8E49-9DC0-9595-8A4BE2937992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177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412524-7803-439C-6D4E-3DC8AD28D018}"/>
              </a:ext>
            </a:extLst>
          </p:cNvPr>
          <p:cNvSpPr txBox="1"/>
          <p:nvPr/>
        </p:nvSpPr>
        <p:spPr>
          <a:xfrm>
            <a:off x="421341" y="1852639"/>
            <a:ext cx="6188527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Q-learning algorithm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Q[state, action] = Q[state, action] + alpha * (reward + gamma *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max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(Q[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new_state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- Q[state, action])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Transition to the next state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state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new_state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Display the learned Q-table</a:t>
            </a:r>
            <a:endParaRPr 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"Q-table:"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(Q)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BB3CFA-67C0-B204-AFC7-C86E108A78D0}"/>
              </a:ext>
            </a:extLst>
          </p:cNvPr>
          <p:cNvSpPr txBox="1"/>
          <p:nvPr/>
        </p:nvSpPr>
        <p:spPr>
          <a:xfrm>
            <a:off x="6928759" y="1852640"/>
            <a:ext cx="48419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Q-table: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[[-0.02776233 -0.01735738 0.04502264] [ 0.08347004 -0.13304128 0.15789628] [-0.02942451 -0.13063879 0.13146398] [-0.00323057 0.0427315 -0.0603509 ]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[ 0.12286208 -0.08334864 -0.03393845] [-0.06184578 -0.29502079 0.13205288]</a:t>
            </a:r>
          </a:p>
          <a:p>
            <a:r>
              <a:rPr lang="en-US" sz="1600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[ 0.22461559 -0.03299951 -0.08343481] [-0.14660276 -0.00654734 0.09716222] [-0.13534533 -0.02063201 0.15570354] [-0.08623073 0.11169402 -0.08088196]]</a:t>
            </a:r>
            <a:endParaRPr lang="en-US" sz="16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B6BEAAC-100E-D414-247B-A47A4F3C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9" y="0"/>
            <a:ext cx="3956331" cy="1174377"/>
          </a:xfrm>
        </p:spPr>
        <p:txBody>
          <a:bodyPr>
            <a:normAutofit fontScale="90000"/>
          </a:bodyPr>
          <a:lstStyle/>
          <a:p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b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89BDE5-BEFB-86D0-1AC3-135D60E4DBAE}"/>
              </a:ext>
            </a:extLst>
          </p:cNvPr>
          <p:cNvSpPr txBox="1">
            <a:spLocks/>
          </p:cNvSpPr>
          <p:nvPr/>
        </p:nvSpPr>
        <p:spPr>
          <a:xfrm>
            <a:off x="84412" y="6328245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63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17" y="-43973"/>
            <a:ext cx="3373624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F725528-1FD8-7867-13F4-80753068682B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5EEDF3-5C33-C724-5438-4EA056CA1FC6}"/>
              </a:ext>
            </a:extLst>
          </p:cNvPr>
          <p:cNvSpPr txBox="1"/>
          <p:nvPr/>
        </p:nvSpPr>
        <p:spPr>
          <a:xfrm>
            <a:off x="699247" y="1281590"/>
            <a:ext cx="9180712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traffic signal control based on delay minimization strategy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Playing the 2600 Atari game using Deep Q-learning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Human-level control through deep Q-learning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Control for Robot Navigation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Multi-agent cooperation for Robot Soccer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3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8180FFB-420D-814D-4028-844A1B28C791}"/>
              </a:ext>
            </a:extLst>
          </p:cNvPr>
          <p:cNvSpPr txBox="1"/>
          <p:nvPr/>
        </p:nvSpPr>
        <p:spPr>
          <a:xfrm>
            <a:off x="367553" y="1685363"/>
            <a:ext cx="107307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NewRoman"/>
              </a:rPr>
              <a:t>Q-Learning is one of the common methods available in Reinforcement Learning.</a:t>
            </a:r>
          </a:p>
          <a:p>
            <a:pPr algn="just"/>
            <a:endParaRPr lang="en-US" sz="2400" b="0" i="0" u="none" strike="noStrike" baseline="0" dirty="0">
              <a:latin typeface="TimesNewRoman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NewRoman"/>
              </a:rPr>
              <a:t> Trial-and-error method is used for the exploratory agent to explore in a complex and nondeterministic environment, and then execute (exploitation) the best action based on experience. </a:t>
            </a:r>
          </a:p>
          <a:p>
            <a:pPr algn="just"/>
            <a:endParaRPr lang="en-US" sz="2400" b="0" i="0" u="none" strike="noStrike" baseline="0" dirty="0">
              <a:latin typeface="TimesNewRoman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NewRoman"/>
              </a:rPr>
              <a:t>The experience is based on the reward or penalty that received from the previous trial-and-error action.</a:t>
            </a:r>
          </a:p>
          <a:p>
            <a:pPr algn="just"/>
            <a:endParaRPr lang="en-US" sz="2400" b="0" i="0" u="none" strike="noStrike" baseline="0" dirty="0">
              <a:latin typeface="TimesNewRoman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b="0" i="0" u="none" strike="noStrike" baseline="0" dirty="0">
                <a:latin typeface="TimesNewRoman"/>
              </a:rPr>
              <a:t> Reinforcement learning algorithm promised to improve the performance of an agent with the agent’s experience. </a:t>
            </a:r>
            <a:endParaRPr lang="en-US" sz="24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607B026-999B-90A9-EA40-96F5325B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9" y="0"/>
            <a:ext cx="3373624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B5F68A-CDB4-02F0-55EC-528C9C21543D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62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29" y="-29936"/>
            <a:ext cx="3750141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373" y="1099616"/>
            <a:ext cx="11271253" cy="496948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[1].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 by: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baeldung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“Epsilon-Greedy Q-Learning,”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Baeldung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Computer Science,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https://www.baeldung.com/cs/epsilon-greedy-q-learning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(accessed Nov. 15, 2023)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[2]. 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Jang, M. Kim, G.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Harerimana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J. W. Kim, “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 Algorithms: A comprehensive classification and applications,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7, pp. 133653–133667, 2019. doi:10.1109/access.2019.29412299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]. A. A. Awan, “An introduction to Q-learning: A tutorial for Beginners,”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DataCamp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https://www.datacamp.com/tutorial/introduction-q-learning-beginner-tutorial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(accessed Nov. 15, 2023). 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[4]. S. Bhatt, “Reinforcement learning 101,” Medium,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https://towardsdatascience.com/reinforcement-learning-101-e24b50e1d292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(accessed Nov. 15, 2023)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[5]. freeCodeCamp.org, “An introduction to Q-learning: Reinforcement learning,” freeCodeCamp.org,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https://www.freecodecamp.org/news/an-introduction-to-q-learning-reinforcement-learning-14ac0b4493cc/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(accessed Nov. 15, 2023).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[6]. Y. K. Chin, L. K. Lee, N. Bolong, S. S. Yang, and K. T. Teo,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“Exploring Q-learning optimization in Traffic Signal Timing Plan Management,”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2011 Third International Conference on Computational Intelligence, Communication Systems and Networks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2011. doi:10.1109/cicsyn.2011.64 </a:t>
            </a:r>
          </a:p>
          <a:p>
            <a:pPr marL="0" indent="0" algn="just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[7]. L.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Canese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 al.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“Multi-agent Reinforcement Learning: A review of challenges and applications,” </a:t>
            </a:r>
            <a:r>
              <a:rPr lang="en-US" sz="1600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11, p. 4948, 2021. doi:10.3390/app11114948 </a:t>
            </a:r>
          </a:p>
          <a:p>
            <a:pPr marL="0" indent="0" algn="just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11AABC28-10A3-93A1-1828-8C842FC5AE2B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9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059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https://miro.medium.com/v2/resize:fit:602/1*8OSHpISmR1l79yX4I234wg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346" y="947087"/>
            <a:ext cx="63273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782DD60E-AC38-2860-30D4-975E17808CCC}"/>
              </a:ext>
            </a:extLst>
          </p:cNvPr>
          <p:cNvSpPr txBox="1">
            <a:spLocks/>
          </p:cNvSpPr>
          <p:nvPr/>
        </p:nvSpPr>
        <p:spPr>
          <a:xfrm>
            <a:off x="84412" y="6328244"/>
            <a:ext cx="40864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0304" y="5441860"/>
            <a:ext cx="3747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https://tinyurl.com/mry75nzb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5441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FB8515-A5AB-31ED-72E7-BF6FFD635302}"/>
              </a:ext>
            </a:extLst>
          </p:cNvPr>
          <p:cNvSpPr txBox="1"/>
          <p:nvPr/>
        </p:nvSpPr>
        <p:spPr>
          <a:xfrm>
            <a:off x="3648636" y="1676400"/>
            <a:ext cx="438374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highlight>
                  <a:srgbClr val="FED540"/>
                </a:highlight>
                <a:latin typeface="Comic Sans MS" panose="030F0702030302020204" pitchFamily="66" charset="0"/>
              </a:rPr>
              <a:t>???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3D38AA-EDFE-3872-9659-ACC53DF3BD2E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7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918" y="1186546"/>
            <a:ext cx="7157094" cy="54573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24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solidFill>
                  <a:srgbClr val="24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machine learning technique that enables an agent to learn in an interactive environment by trial and error using feedback from its own actions and experiences.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2400" b="0" dirty="0">
              <a:solidFill>
                <a:srgbClr val="2424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Percepts received by an agent should be used not only for acting, but also for improving the agent’s ability to behave optimally in the future to achieve the goal.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8D2B699-6FFB-8769-296A-D73EE01540E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>
          <a:xfrm>
            <a:off x="493059" y="-1390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</a:t>
            </a:r>
          </a:p>
        </p:txBody>
      </p:sp>
      <p:sp>
        <p:nvSpPr>
          <p:cNvPr id="9" name="AutoShape 2" descr="RL Abstrac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88" y="1604366"/>
            <a:ext cx="4467206" cy="24965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89DE52-D900-4FF8-BBB0-DE7A51749B91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40864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555531" y="4217914"/>
            <a:ext cx="2994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https://tinyurl.com/5n795dt9]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2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0083B8-128C-6674-69ED-3F552B27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991" y="1867407"/>
            <a:ext cx="7265327" cy="2767346"/>
          </a:xfrm>
          <a:prstGeom prst="rect">
            <a:avLst/>
          </a:prstGeom>
        </p:spPr>
      </p:pic>
      <p:sp>
        <p:nvSpPr>
          <p:cNvPr id="10" name="Title 10">
            <a:extLst>
              <a:ext uri="{FF2B5EF4-FFF2-40B4-BE49-F238E27FC236}">
                <a16:creationId xmlns:a16="http://schemas.microsoft.com/office/drawing/2014/main" id="{AA942D20-19A9-78B5-4082-AF7303D4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67" y="884235"/>
            <a:ext cx="10837665" cy="108884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 action-reward feedback loop of a generic RL model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D5028C6-6EE6-51CB-2C60-C21DE75F8021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40864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hlinkClick r:id="rId3"/>
          </p:cNvPr>
          <p:cNvSpPr txBox="1"/>
          <p:nvPr/>
        </p:nvSpPr>
        <p:spPr>
          <a:xfrm>
            <a:off x="3424518" y="4840941"/>
            <a:ext cx="4831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[Source: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https://tinyurl.com/mry75nzb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10562C0-6FA9-7D4B-9A9E-CFD853F1AAB9}"/>
              </a:ext>
            </a:extLst>
          </p:cNvPr>
          <p:cNvSpPr txBox="1">
            <a:spLocks noChangeArrowheads="1"/>
          </p:cNvSpPr>
          <p:nvPr/>
        </p:nvSpPr>
        <p:spPr>
          <a:xfrm>
            <a:off x="-8068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Reinforcement Learning:</a:t>
            </a:r>
          </a:p>
        </p:txBody>
      </p:sp>
    </p:spTree>
    <p:extLst>
      <p:ext uri="{BB962C8B-B14F-4D97-AF65-F5344CB8AC3E}">
        <p14:creationId xmlns:p14="http://schemas.microsoft.com/office/powerpoint/2010/main" val="355136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D996E7-F7A7-9413-F6C9-81B1A2F7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736" y="1212182"/>
            <a:ext cx="7793037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clear example of RL</a:t>
            </a:r>
          </a:p>
        </p:txBody>
      </p:sp>
      <p:pic>
        <p:nvPicPr>
          <p:cNvPr id="9" name="Content Placeholder 4" descr="A video game with a black background&#10;&#10;Description automatically generated">
            <a:extLst>
              <a:ext uri="{FF2B5EF4-FFF2-40B4-BE49-F238E27FC236}">
                <a16:creationId xmlns:a16="http://schemas.microsoft.com/office/drawing/2014/main" id="{FC0E9D26-AF8B-7A02-7B67-E0AA910B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655" y="2015205"/>
            <a:ext cx="6807200" cy="3013549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846C7639-BC40-6D46-DF74-8F477F28F2B7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40864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>
            <a:hlinkClick r:id="rId3"/>
          </p:cNvPr>
          <p:cNvSpPr/>
          <p:nvPr/>
        </p:nvSpPr>
        <p:spPr>
          <a:xfrm>
            <a:off x="3236259" y="5338041"/>
            <a:ext cx="464819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https://tinyurl.com/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mry75nzb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A3BC1E-24F1-96D2-9F36-BE7958287016}"/>
              </a:ext>
            </a:extLst>
          </p:cNvPr>
          <p:cNvSpPr txBox="1">
            <a:spLocks noChangeArrowheads="1"/>
          </p:cNvSpPr>
          <p:nvPr/>
        </p:nvSpPr>
        <p:spPr>
          <a:xfrm>
            <a:off x="493059" y="-159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</a:t>
            </a:r>
          </a:p>
        </p:txBody>
      </p:sp>
    </p:spTree>
    <p:extLst>
      <p:ext uri="{BB962C8B-B14F-4D97-AF65-F5344CB8AC3E}">
        <p14:creationId xmlns:p14="http://schemas.microsoft.com/office/powerpoint/2010/main" val="3440501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5528EF6-3865-2F5B-0E99-2055E88B3C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880886" y="755035"/>
            <a:ext cx="7793037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categories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926B97ED-60CE-F6A4-87B9-0646FF01187F}"/>
              </a:ext>
            </a:extLst>
          </p:cNvPr>
          <p:cNvSpPr txBox="1">
            <a:spLocks/>
          </p:cNvSpPr>
          <p:nvPr/>
        </p:nvSpPr>
        <p:spPr>
          <a:xfrm>
            <a:off x="84412" y="6319280"/>
            <a:ext cx="61483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DEBF6B5-A8B6-5742-91AE-8DC29EBB8E4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F569FB-8532-A349-38CB-8C9FBE1A5727}"/>
              </a:ext>
            </a:extLst>
          </p:cNvPr>
          <p:cNvSpPr/>
          <p:nvPr/>
        </p:nvSpPr>
        <p:spPr>
          <a:xfrm>
            <a:off x="3971362" y="1796143"/>
            <a:ext cx="2764972" cy="1375108"/>
          </a:xfrm>
          <a:prstGeom prst="ellipse">
            <a:avLst/>
          </a:prstGeom>
          <a:solidFill>
            <a:srgbClr val="FED540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EFABCF6-4827-F642-838E-62DFF56A81EB}"/>
              </a:ext>
            </a:extLst>
          </p:cNvPr>
          <p:cNvCxnSpPr>
            <a:cxnSpLocks/>
            <a:stCxn id="4" idx="3"/>
            <a:endCxn id="21" idx="0"/>
          </p:cNvCxnSpPr>
          <p:nvPr/>
        </p:nvCxnSpPr>
        <p:spPr>
          <a:xfrm flipH="1">
            <a:off x="2998167" y="2969871"/>
            <a:ext cx="1378116" cy="1375108"/>
          </a:xfrm>
          <a:prstGeom prst="straightConnector1">
            <a:avLst/>
          </a:prstGeom>
          <a:ln>
            <a:solidFill>
              <a:srgbClr val="FED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AAB044-82D3-F101-3BC8-E797DA04B365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552102" y="3118758"/>
            <a:ext cx="496444" cy="1246411"/>
          </a:xfrm>
          <a:prstGeom prst="straightConnector1">
            <a:avLst/>
          </a:prstGeom>
          <a:ln>
            <a:solidFill>
              <a:srgbClr val="FED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61B980-4129-32EA-B3CD-D43E04709EF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250274" y="2864447"/>
            <a:ext cx="1429320" cy="1511608"/>
          </a:xfrm>
          <a:prstGeom prst="straightConnector1">
            <a:avLst/>
          </a:prstGeom>
          <a:ln>
            <a:solidFill>
              <a:srgbClr val="FED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224E5C-14EA-89D7-F97E-6FA18C9D8ED5}"/>
              </a:ext>
            </a:extLst>
          </p:cNvPr>
          <p:cNvCxnSpPr>
            <a:cxnSpLocks/>
          </p:cNvCxnSpPr>
          <p:nvPr/>
        </p:nvCxnSpPr>
        <p:spPr>
          <a:xfrm>
            <a:off x="5689159" y="3144036"/>
            <a:ext cx="453906" cy="1221134"/>
          </a:xfrm>
          <a:prstGeom prst="straightConnector1">
            <a:avLst/>
          </a:prstGeom>
          <a:ln>
            <a:solidFill>
              <a:srgbClr val="FED5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23E4687-35A8-E399-32E3-2B86C1D00010}"/>
              </a:ext>
            </a:extLst>
          </p:cNvPr>
          <p:cNvSpPr/>
          <p:nvPr/>
        </p:nvSpPr>
        <p:spPr>
          <a:xfrm>
            <a:off x="2230724" y="4344979"/>
            <a:ext cx="1534885" cy="952495"/>
          </a:xfrm>
          <a:prstGeom prst="ellipse">
            <a:avLst/>
          </a:prstGeom>
          <a:solidFill>
            <a:srgbClr val="FED540"/>
          </a:solidFill>
          <a:ln>
            <a:solidFill>
              <a:srgbClr val="FED5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9A3EE6-E4E9-10AB-CBC7-E1C934EE8A68}"/>
              </a:ext>
            </a:extLst>
          </p:cNvPr>
          <p:cNvSpPr/>
          <p:nvPr/>
        </p:nvSpPr>
        <p:spPr>
          <a:xfrm>
            <a:off x="3784659" y="4365169"/>
            <a:ext cx="1534885" cy="952495"/>
          </a:xfrm>
          <a:prstGeom prst="ellipse">
            <a:avLst/>
          </a:prstGeom>
          <a:solidFill>
            <a:srgbClr val="FED540"/>
          </a:solidFill>
          <a:ln>
            <a:solidFill>
              <a:srgbClr val="FED5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1F69AC1-CF20-C435-1477-AC8C0D4223D6}"/>
              </a:ext>
            </a:extLst>
          </p:cNvPr>
          <p:cNvSpPr/>
          <p:nvPr/>
        </p:nvSpPr>
        <p:spPr>
          <a:xfrm>
            <a:off x="5353848" y="4365170"/>
            <a:ext cx="1534885" cy="952495"/>
          </a:xfrm>
          <a:prstGeom prst="ellipse">
            <a:avLst/>
          </a:prstGeom>
          <a:solidFill>
            <a:srgbClr val="FED540"/>
          </a:solidFill>
          <a:ln>
            <a:solidFill>
              <a:srgbClr val="FED5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04A18F-B76D-1E83-C5F8-5ED410A3CBCF}"/>
              </a:ext>
            </a:extLst>
          </p:cNvPr>
          <p:cNvSpPr/>
          <p:nvPr/>
        </p:nvSpPr>
        <p:spPr>
          <a:xfrm>
            <a:off x="6912151" y="4376055"/>
            <a:ext cx="1534885" cy="952495"/>
          </a:xfrm>
          <a:prstGeom prst="ellipse">
            <a:avLst/>
          </a:prstGeom>
          <a:solidFill>
            <a:srgbClr val="FED540"/>
          </a:solidFill>
          <a:ln>
            <a:solidFill>
              <a:srgbClr val="FED5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A94455-FCE6-7D22-2593-F7023A0F1F9E}"/>
              </a:ext>
            </a:extLst>
          </p:cNvPr>
          <p:cNvSpPr txBox="1"/>
          <p:nvPr/>
        </p:nvSpPr>
        <p:spPr>
          <a:xfrm>
            <a:off x="4376283" y="2211304"/>
            <a:ext cx="202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61C113-9CDE-4196-F58F-503F99505CFA}"/>
              </a:ext>
            </a:extLst>
          </p:cNvPr>
          <p:cNvSpPr txBox="1"/>
          <p:nvPr/>
        </p:nvSpPr>
        <p:spPr>
          <a:xfrm>
            <a:off x="1981174" y="4623051"/>
            <a:ext cx="202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A992AE-5EC4-5640-D505-8500E8946B95}"/>
              </a:ext>
            </a:extLst>
          </p:cNvPr>
          <p:cNvSpPr txBox="1"/>
          <p:nvPr/>
        </p:nvSpPr>
        <p:spPr>
          <a:xfrm>
            <a:off x="3528589" y="4623051"/>
            <a:ext cx="202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Model-free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267D9E-9C20-F252-0FDD-1C833785875D}"/>
              </a:ext>
            </a:extLst>
          </p:cNvPr>
          <p:cNvSpPr txBox="1"/>
          <p:nvPr/>
        </p:nvSpPr>
        <p:spPr>
          <a:xfrm>
            <a:off x="5105373" y="4633936"/>
            <a:ext cx="202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135DB5-F78D-E777-A231-91E2A8A7C615}"/>
              </a:ext>
            </a:extLst>
          </p:cNvPr>
          <p:cNvSpPr txBox="1"/>
          <p:nvPr/>
        </p:nvSpPr>
        <p:spPr>
          <a:xfrm>
            <a:off x="6669118" y="4644821"/>
            <a:ext cx="202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Policy-based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07C501-6A67-E6E9-4892-9DBEEAC7F43C}"/>
              </a:ext>
            </a:extLst>
          </p:cNvPr>
          <p:cNvSpPr txBox="1">
            <a:spLocks noChangeArrowheads="1"/>
          </p:cNvSpPr>
          <p:nvPr/>
        </p:nvSpPr>
        <p:spPr>
          <a:xfrm>
            <a:off x="431359" y="325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</a:t>
            </a:r>
          </a:p>
        </p:txBody>
      </p:sp>
    </p:spTree>
    <p:extLst>
      <p:ext uri="{BB962C8B-B14F-4D97-AF65-F5344CB8AC3E}">
        <p14:creationId xmlns:p14="http://schemas.microsoft.com/office/powerpoint/2010/main" val="3839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4831" y="6342904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B8AF06D-DCD8-6E35-943E-1A059CC2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779303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265385215"/>
              </p:ext>
            </p:extLst>
          </p:nvPr>
        </p:nvGraphicFramePr>
        <p:xfrm>
          <a:off x="658907" y="1438837"/>
          <a:ext cx="10502152" cy="4415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595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24542992"/>
              </p:ext>
            </p:extLst>
          </p:nvPr>
        </p:nvGraphicFramePr>
        <p:xfrm>
          <a:off x="1290918" y="824752"/>
          <a:ext cx="9595618" cy="5004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889" y="6329457"/>
            <a:ext cx="2743200" cy="365125"/>
          </a:xfrm>
        </p:spPr>
        <p:txBody>
          <a:bodyPr/>
          <a:lstStyle/>
          <a:p>
            <a:fld id="{2DEBF6B5-A8B6-5742-91AE-8DC29EBB8E42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0B918-4A56-B46A-4430-564322C75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2" y="0"/>
            <a:ext cx="7793037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50B32-4FB5-AC4E-F1F7-9FD66972C1B2}"/>
              </a:ext>
            </a:extLst>
          </p:cNvPr>
          <p:cNvSpPr txBox="1"/>
          <p:nvPr/>
        </p:nvSpPr>
        <p:spPr>
          <a:xfrm>
            <a:off x="239669" y="881390"/>
            <a:ext cx="3836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Q-Learning categories</a:t>
            </a:r>
          </a:p>
        </p:txBody>
      </p:sp>
    </p:spTree>
    <p:extLst>
      <p:ext uri="{BB962C8B-B14F-4D97-AF65-F5344CB8AC3E}">
        <p14:creationId xmlns:p14="http://schemas.microsoft.com/office/powerpoint/2010/main" val="23378812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Windsor Yellow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29766</TotalTime>
  <Words>2059</Words>
  <Application>Microsoft Office PowerPoint</Application>
  <PresentationFormat>Widescreen</PresentationFormat>
  <Paragraphs>301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Comic Sans MS</vt:lpstr>
      <vt:lpstr>Courier New</vt:lpstr>
      <vt:lpstr>Times New Roman</vt:lpstr>
      <vt:lpstr>TimesNewRoman</vt:lpstr>
      <vt:lpstr>Wingdings</vt:lpstr>
      <vt:lpstr>1_Office Theme</vt:lpstr>
      <vt:lpstr>PowerPoint Presentation</vt:lpstr>
      <vt:lpstr>PowerPoint Presentation</vt:lpstr>
      <vt:lpstr>Introduction</vt:lpstr>
      <vt:lpstr>Reinforcement Learning</vt:lpstr>
      <vt:lpstr>The action-reward feedback loop of a generic RL model</vt:lpstr>
      <vt:lpstr>A clear example of RL</vt:lpstr>
      <vt:lpstr>Reinforcement learning categories</vt:lpstr>
      <vt:lpstr>Q-Learning</vt:lpstr>
      <vt:lpstr>Q-Learning:</vt:lpstr>
      <vt:lpstr>Q-learning algorithm </vt:lpstr>
      <vt:lpstr> Key Terminologies in Q-learning </vt:lpstr>
      <vt:lpstr> Key Terminologies in Q-learning </vt:lpstr>
      <vt:lpstr>Q-Table</vt:lpstr>
      <vt:lpstr>Q-Function</vt:lpstr>
      <vt:lpstr>An Introduction to Bellman Equation’s Parameters </vt:lpstr>
      <vt:lpstr>Q-Learning:</vt:lpstr>
      <vt:lpstr>A sample of updating Q-table</vt:lpstr>
      <vt:lpstr>Q-Learning:</vt:lpstr>
      <vt:lpstr>Q-Learning:</vt:lpstr>
      <vt:lpstr>Q-Learning:</vt:lpstr>
      <vt:lpstr> Exploration vs. Exploitation </vt:lpstr>
      <vt:lpstr> Sample code </vt:lpstr>
      <vt:lpstr> Sample code </vt:lpstr>
      <vt:lpstr> Sample code </vt:lpstr>
      <vt:lpstr> Sample code </vt:lpstr>
      <vt:lpstr> Sample code </vt:lpstr>
      <vt:lpstr>Applications</vt:lpstr>
      <vt:lpstr>Summary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Linear Regression Group-24</dc:title>
  <dc:creator>Altamash Yar</dc:creator>
  <cp:lastModifiedBy>Atefeh Hafezizadeh</cp:lastModifiedBy>
  <cp:revision>202</cp:revision>
  <dcterms:created xsi:type="dcterms:W3CDTF">2023-09-28T21:26:11Z</dcterms:created>
  <dcterms:modified xsi:type="dcterms:W3CDTF">2023-11-18T04:41:40Z</dcterms:modified>
</cp:coreProperties>
</file>