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58" r:id="rId7"/>
    <p:sldId id="259" r:id="rId8"/>
    <p:sldId id="303" r:id="rId9"/>
    <p:sldId id="305" r:id="rId10"/>
    <p:sldId id="261" r:id="rId11"/>
    <p:sldId id="306" r:id="rId12"/>
    <p:sldId id="307" r:id="rId13"/>
    <p:sldId id="308" r:id="rId14"/>
    <p:sldId id="309" r:id="rId15"/>
    <p:sldId id="290" r:id="rId16"/>
    <p:sldId id="292" r:id="rId17"/>
    <p:sldId id="319" r:id="rId18"/>
    <p:sldId id="276" r:id="rId19"/>
    <p:sldId id="288" r:id="rId20"/>
    <p:sldId id="286" r:id="rId21"/>
    <p:sldId id="313" r:id="rId22"/>
    <p:sldId id="278" r:id="rId23"/>
    <p:sldId id="296" r:id="rId24"/>
    <p:sldId id="295" r:id="rId25"/>
    <p:sldId id="320" r:id="rId26"/>
    <p:sldId id="297" r:id="rId27"/>
    <p:sldId id="302" r:id="rId28"/>
    <p:sldId id="321" r:id="rId29"/>
    <p:sldId id="317" r:id="rId30"/>
    <p:sldId id="324" r:id="rId31"/>
    <p:sldId id="322" r:id="rId32"/>
    <p:sldId id="323" r:id="rId33"/>
    <p:sldId id="325"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82C6C-E748-4A1C-B750-1D3B365ED34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DB785C7-D3C1-435E-B9A9-F62766C7EFA0}">
      <dgm:prSet/>
      <dgm:spPr/>
      <dgm:t>
        <a:bodyPr/>
        <a:lstStyle/>
        <a:p>
          <a:pPr>
            <a:lnSpc>
              <a:spcPct val="100000"/>
            </a:lnSpc>
          </a:pPr>
          <a:r>
            <a:rPr lang="en-US"/>
            <a:t>Don’t know anything about the path.</a:t>
          </a:r>
        </a:p>
      </dgm:t>
    </dgm:pt>
    <dgm:pt modelId="{9108E627-AA34-438C-93E5-4886644CD5C3}" type="parTrans" cxnId="{7F990903-A12C-47A2-9FC4-BF8BCCBC7A19}">
      <dgm:prSet/>
      <dgm:spPr/>
      <dgm:t>
        <a:bodyPr/>
        <a:lstStyle/>
        <a:p>
          <a:endParaRPr lang="en-US"/>
        </a:p>
      </dgm:t>
    </dgm:pt>
    <dgm:pt modelId="{CE0AC647-5928-44E0-A850-1DA4062DAC7A}" type="sibTrans" cxnId="{7F990903-A12C-47A2-9FC4-BF8BCCBC7A19}">
      <dgm:prSet/>
      <dgm:spPr/>
      <dgm:t>
        <a:bodyPr/>
        <a:lstStyle/>
        <a:p>
          <a:endParaRPr lang="en-US"/>
        </a:p>
      </dgm:t>
    </dgm:pt>
    <dgm:pt modelId="{7823EA15-D134-464D-AA3A-9A534BCCF50E}">
      <dgm:prSet/>
      <dgm:spPr/>
      <dgm:t>
        <a:bodyPr/>
        <a:lstStyle/>
        <a:p>
          <a:pPr>
            <a:lnSpc>
              <a:spcPct val="100000"/>
            </a:lnSpc>
          </a:pPr>
          <a:r>
            <a:rPr lang="en-US"/>
            <a:t>Goal is to find safe path.</a:t>
          </a:r>
        </a:p>
      </dgm:t>
    </dgm:pt>
    <dgm:pt modelId="{1934C52F-26D7-4FDB-BDAA-14A6BCA891B4}" type="parTrans" cxnId="{6B09CF29-9230-4A7B-AA9A-8E796205C39F}">
      <dgm:prSet/>
      <dgm:spPr/>
      <dgm:t>
        <a:bodyPr/>
        <a:lstStyle/>
        <a:p>
          <a:endParaRPr lang="en-US"/>
        </a:p>
      </dgm:t>
    </dgm:pt>
    <dgm:pt modelId="{730A54DF-D8AC-4BC8-B8B8-AC07A51CB7A5}" type="sibTrans" cxnId="{6B09CF29-9230-4A7B-AA9A-8E796205C39F}">
      <dgm:prSet/>
      <dgm:spPr/>
      <dgm:t>
        <a:bodyPr/>
        <a:lstStyle/>
        <a:p>
          <a:endParaRPr lang="en-US"/>
        </a:p>
      </dgm:t>
    </dgm:pt>
    <dgm:pt modelId="{473B07D6-A7E1-4606-97F6-2283AFC846AD}">
      <dgm:prSet/>
      <dgm:spPr/>
      <dgm:t>
        <a:bodyPr/>
        <a:lstStyle/>
        <a:p>
          <a:pPr>
            <a:lnSpc>
              <a:spcPct val="100000"/>
            </a:lnSpc>
          </a:pPr>
          <a:r>
            <a:rPr lang="en-US"/>
            <a:t>No info before, learn from actions.</a:t>
          </a:r>
        </a:p>
      </dgm:t>
    </dgm:pt>
    <dgm:pt modelId="{6918DCF2-A09D-4BDE-92B1-1BC528330622}" type="parTrans" cxnId="{E4DB4499-E4AD-49A2-B365-06BEA0E51E32}">
      <dgm:prSet/>
      <dgm:spPr/>
      <dgm:t>
        <a:bodyPr/>
        <a:lstStyle/>
        <a:p>
          <a:endParaRPr lang="en-US"/>
        </a:p>
      </dgm:t>
    </dgm:pt>
    <dgm:pt modelId="{72E5112E-D746-4AB0-9152-2C20563B8A86}" type="sibTrans" cxnId="{E4DB4499-E4AD-49A2-B365-06BEA0E51E32}">
      <dgm:prSet/>
      <dgm:spPr/>
      <dgm:t>
        <a:bodyPr/>
        <a:lstStyle/>
        <a:p>
          <a:endParaRPr lang="en-US"/>
        </a:p>
      </dgm:t>
    </dgm:pt>
    <dgm:pt modelId="{6A1673CC-7082-4894-BC88-EAE6C949D60C}">
      <dgm:prSet/>
      <dgm:spPr/>
      <dgm:t>
        <a:bodyPr/>
        <a:lstStyle/>
        <a:p>
          <a:pPr>
            <a:lnSpc>
              <a:spcPct val="100000"/>
            </a:lnSpc>
          </a:pPr>
          <a:r>
            <a:rPr lang="en-US"/>
            <a:t>Reward &amp; Penalty.</a:t>
          </a:r>
        </a:p>
      </dgm:t>
    </dgm:pt>
    <dgm:pt modelId="{E08A6B10-FE63-4109-9998-7CA5D6CE20A5}" type="parTrans" cxnId="{7E07FA2A-C3E5-4B9F-8D80-C330D559CBCB}">
      <dgm:prSet/>
      <dgm:spPr/>
      <dgm:t>
        <a:bodyPr/>
        <a:lstStyle/>
        <a:p>
          <a:endParaRPr lang="en-US"/>
        </a:p>
      </dgm:t>
    </dgm:pt>
    <dgm:pt modelId="{85D60781-5E62-4E82-8C95-D79B46619FEC}" type="sibTrans" cxnId="{7E07FA2A-C3E5-4B9F-8D80-C330D559CBCB}">
      <dgm:prSet/>
      <dgm:spPr/>
      <dgm:t>
        <a:bodyPr/>
        <a:lstStyle/>
        <a:p>
          <a:endParaRPr lang="en-US"/>
        </a:p>
      </dgm:t>
    </dgm:pt>
    <dgm:pt modelId="{AEF8A6E3-3BEF-4680-8840-7123B7865BFC}" type="pres">
      <dgm:prSet presAssocID="{3DE82C6C-E748-4A1C-B750-1D3B365ED347}" presName="root" presStyleCnt="0">
        <dgm:presLayoutVars>
          <dgm:dir/>
          <dgm:resizeHandles val="exact"/>
        </dgm:presLayoutVars>
      </dgm:prSet>
      <dgm:spPr/>
    </dgm:pt>
    <dgm:pt modelId="{AE147A2E-96F0-4985-B8E1-2119E375C87C}" type="pres">
      <dgm:prSet presAssocID="{3DB785C7-D3C1-435E-B9A9-F62766C7EFA0}" presName="compNode" presStyleCnt="0"/>
      <dgm:spPr/>
    </dgm:pt>
    <dgm:pt modelId="{6DB5C533-9B2C-45F1-8D9F-1FCA64095922}" type="pres">
      <dgm:prSet presAssocID="{3DB785C7-D3C1-435E-B9A9-F62766C7EF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95AD62D5-96C7-4E9F-A4FB-E09BF544BEED}" type="pres">
      <dgm:prSet presAssocID="{3DB785C7-D3C1-435E-B9A9-F62766C7EFA0}" presName="spaceRect" presStyleCnt="0"/>
      <dgm:spPr/>
    </dgm:pt>
    <dgm:pt modelId="{B683E503-51E1-4CBB-9209-6A84476721C1}" type="pres">
      <dgm:prSet presAssocID="{3DB785C7-D3C1-435E-B9A9-F62766C7EFA0}" presName="textRect" presStyleLbl="revTx" presStyleIdx="0" presStyleCnt="4">
        <dgm:presLayoutVars>
          <dgm:chMax val="1"/>
          <dgm:chPref val="1"/>
        </dgm:presLayoutVars>
      </dgm:prSet>
      <dgm:spPr/>
    </dgm:pt>
    <dgm:pt modelId="{E865731D-6262-4072-AB8E-7881EC713935}" type="pres">
      <dgm:prSet presAssocID="{CE0AC647-5928-44E0-A850-1DA4062DAC7A}" presName="sibTrans" presStyleCnt="0"/>
      <dgm:spPr/>
    </dgm:pt>
    <dgm:pt modelId="{173405E3-E15D-4AA1-9877-5513036EED5A}" type="pres">
      <dgm:prSet presAssocID="{7823EA15-D134-464D-AA3A-9A534BCCF50E}" presName="compNode" presStyleCnt="0"/>
      <dgm:spPr/>
    </dgm:pt>
    <dgm:pt modelId="{53089AC0-1268-4C9B-8435-8D40302F52EA}" type="pres">
      <dgm:prSet presAssocID="{7823EA15-D134-464D-AA3A-9A534BCCF5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57C2FE92-9869-4062-850C-D95C466FC304}" type="pres">
      <dgm:prSet presAssocID="{7823EA15-D134-464D-AA3A-9A534BCCF50E}" presName="spaceRect" presStyleCnt="0"/>
      <dgm:spPr/>
    </dgm:pt>
    <dgm:pt modelId="{3756A3B3-2DF2-44C7-94F5-5E4CE1C32F47}" type="pres">
      <dgm:prSet presAssocID="{7823EA15-D134-464D-AA3A-9A534BCCF50E}" presName="textRect" presStyleLbl="revTx" presStyleIdx="1" presStyleCnt="4">
        <dgm:presLayoutVars>
          <dgm:chMax val="1"/>
          <dgm:chPref val="1"/>
        </dgm:presLayoutVars>
      </dgm:prSet>
      <dgm:spPr/>
    </dgm:pt>
    <dgm:pt modelId="{9840D41B-0917-4879-B58E-05DF5D1CCCD3}" type="pres">
      <dgm:prSet presAssocID="{730A54DF-D8AC-4BC8-B8B8-AC07A51CB7A5}" presName="sibTrans" presStyleCnt="0"/>
      <dgm:spPr/>
    </dgm:pt>
    <dgm:pt modelId="{9F75166F-59F1-49F1-BD69-A20782908583}" type="pres">
      <dgm:prSet presAssocID="{473B07D6-A7E1-4606-97F6-2283AFC846AD}" presName="compNode" presStyleCnt="0"/>
      <dgm:spPr/>
    </dgm:pt>
    <dgm:pt modelId="{FE9BECBA-ABF6-423B-A073-A113B103E5E4}" type="pres">
      <dgm:prSet presAssocID="{473B07D6-A7E1-4606-97F6-2283AFC846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o sign"/>
        </a:ext>
      </dgm:extLst>
    </dgm:pt>
    <dgm:pt modelId="{5C586A34-7758-4A28-8918-ADCA06757362}" type="pres">
      <dgm:prSet presAssocID="{473B07D6-A7E1-4606-97F6-2283AFC846AD}" presName="spaceRect" presStyleCnt="0"/>
      <dgm:spPr/>
    </dgm:pt>
    <dgm:pt modelId="{2CDF0B4A-FA3F-473A-BF65-5434EA7E483E}" type="pres">
      <dgm:prSet presAssocID="{473B07D6-A7E1-4606-97F6-2283AFC846AD}" presName="textRect" presStyleLbl="revTx" presStyleIdx="2" presStyleCnt="4">
        <dgm:presLayoutVars>
          <dgm:chMax val="1"/>
          <dgm:chPref val="1"/>
        </dgm:presLayoutVars>
      </dgm:prSet>
      <dgm:spPr/>
    </dgm:pt>
    <dgm:pt modelId="{4211C49A-B78A-41A0-B5B6-A278CC5E4EBB}" type="pres">
      <dgm:prSet presAssocID="{72E5112E-D746-4AB0-9152-2C20563B8A86}" presName="sibTrans" presStyleCnt="0"/>
      <dgm:spPr/>
    </dgm:pt>
    <dgm:pt modelId="{44A2B487-132E-418F-84E2-38A6A6C8B109}" type="pres">
      <dgm:prSet presAssocID="{6A1673CC-7082-4894-BC88-EAE6C949D60C}" presName="compNode" presStyleCnt="0"/>
      <dgm:spPr/>
    </dgm:pt>
    <dgm:pt modelId="{4D5DE030-1F4E-4C05-BD91-ECAAACD9E017}" type="pres">
      <dgm:prSet presAssocID="{6A1673CC-7082-4894-BC88-EAE6C949D6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A569A50C-DC19-4121-A85A-CAC49928C971}" type="pres">
      <dgm:prSet presAssocID="{6A1673CC-7082-4894-BC88-EAE6C949D60C}" presName="spaceRect" presStyleCnt="0"/>
      <dgm:spPr/>
    </dgm:pt>
    <dgm:pt modelId="{4EC8C0D7-6722-4D63-AA5D-7259C703C89C}" type="pres">
      <dgm:prSet presAssocID="{6A1673CC-7082-4894-BC88-EAE6C949D60C}" presName="textRect" presStyleLbl="revTx" presStyleIdx="3" presStyleCnt="4">
        <dgm:presLayoutVars>
          <dgm:chMax val="1"/>
          <dgm:chPref val="1"/>
        </dgm:presLayoutVars>
      </dgm:prSet>
      <dgm:spPr/>
    </dgm:pt>
  </dgm:ptLst>
  <dgm:cxnLst>
    <dgm:cxn modelId="{7F990903-A12C-47A2-9FC4-BF8BCCBC7A19}" srcId="{3DE82C6C-E748-4A1C-B750-1D3B365ED347}" destId="{3DB785C7-D3C1-435E-B9A9-F62766C7EFA0}" srcOrd="0" destOrd="0" parTransId="{9108E627-AA34-438C-93E5-4886644CD5C3}" sibTransId="{CE0AC647-5928-44E0-A850-1DA4062DAC7A}"/>
    <dgm:cxn modelId="{6B09CF29-9230-4A7B-AA9A-8E796205C39F}" srcId="{3DE82C6C-E748-4A1C-B750-1D3B365ED347}" destId="{7823EA15-D134-464D-AA3A-9A534BCCF50E}" srcOrd="1" destOrd="0" parTransId="{1934C52F-26D7-4FDB-BDAA-14A6BCA891B4}" sibTransId="{730A54DF-D8AC-4BC8-B8B8-AC07A51CB7A5}"/>
    <dgm:cxn modelId="{7E07FA2A-C3E5-4B9F-8D80-C330D559CBCB}" srcId="{3DE82C6C-E748-4A1C-B750-1D3B365ED347}" destId="{6A1673CC-7082-4894-BC88-EAE6C949D60C}" srcOrd="3" destOrd="0" parTransId="{E08A6B10-FE63-4109-9998-7CA5D6CE20A5}" sibTransId="{85D60781-5E62-4E82-8C95-D79B46619FEC}"/>
    <dgm:cxn modelId="{3837AC32-6FC6-4674-A745-F66265A612F9}" type="presOf" srcId="{7823EA15-D134-464D-AA3A-9A534BCCF50E}" destId="{3756A3B3-2DF2-44C7-94F5-5E4CE1C32F47}" srcOrd="0" destOrd="0" presId="urn:microsoft.com/office/officeart/2018/2/layout/IconLabelList"/>
    <dgm:cxn modelId="{1C050B34-F414-42A3-96D9-727D6055ACE9}" type="presOf" srcId="{473B07D6-A7E1-4606-97F6-2283AFC846AD}" destId="{2CDF0B4A-FA3F-473A-BF65-5434EA7E483E}" srcOrd="0" destOrd="0" presId="urn:microsoft.com/office/officeart/2018/2/layout/IconLabelList"/>
    <dgm:cxn modelId="{D94D5970-36AE-466B-A085-3782D3688CD9}" type="presOf" srcId="{3DB785C7-D3C1-435E-B9A9-F62766C7EFA0}" destId="{B683E503-51E1-4CBB-9209-6A84476721C1}" srcOrd="0" destOrd="0" presId="urn:microsoft.com/office/officeart/2018/2/layout/IconLabelList"/>
    <dgm:cxn modelId="{8A74EA80-269F-450A-B44D-9F6C57F1FF89}" type="presOf" srcId="{6A1673CC-7082-4894-BC88-EAE6C949D60C}" destId="{4EC8C0D7-6722-4D63-AA5D-7259C703C89C}" srcOrd="0" destOrd="0" presId="urn:microsoft.com/office/officeart/2018/2/layout/IconLabelList"/>
    <dgm:cxn modelId="{E4DB4499-E4AD-49A2-B365-06BEA0E51E32}" srcId="{3DE82C6C-E748-4A1C-B750-1D3B365ED347}" destId="{473B07D6-A7E1-4606-97F6-2283AFC846AD}" srcOrd="2" destOrd="0" parTransId="{6918DCF2-A09D-4BDE-92B1-1BC528330622}" sibTransId="{72E5112E-D746-4AB0-9152-2C20563B8A86}"/>
    <dgm:cxn modelId="{878A17E0-039F-41E3-8890-5CD022F6B4F5}" type="presOf" srcId="{3DE82C6C-E748-4A1C-B750-1D3B365ED347}" destId="{AEF8A6E3-3BEF-4680-8840-7123B7865BFC}" srcOrd="0" destOrd="0" presId="urn:microsoft.com/office/officeart/2018/2/layout/IconLabelList"/>
    <dgm:cxn modelId="{6FFA9AC4-E3B5-4E6A-A108-A5A5CF032A54}" type="presParOf" srcId="{AEF8A6E3-3BEF-4680-8840-7123B7865BFC}" destId="{AE147A2E-96F0-4985-B8E1-2119E375C87C}" srcOrd="0" destOrd="0" presId="urn:microsoft.com/office/officeart/2018/2/layout/IconLabelList"/>
    <dgm:cxn modelId="{F8E4E80F-41C3-4B34-A6F6-F51E9288B373}" type="presParOf" srcId="{AE147A2E-96F0-4985-B8E1-2119E375C87C}" destId="{6DB5C533-9B2C-45F1-8D9F-1FCA64095922}" srcOrd="0" destOrd="0" presId="urn:microsoft.com/office/officeart/2018/2/layout/IconLabelList"/>
    <dgm:cxn modelId="{695911B5-98C8-4443-B193-2C89AC4DC402}" type="presParOf" srcId="{AE147A2E-96F0-4985-B8E1-2119E375C87C}" destId="{95AD62D5-96C7-4E9F-A4FB-E09BF544BEED}" srcOrd="1" destOrd="0" presId="urn:microsoft.com/office/officeart/2018/2/layout/IconLabelList"/>
    <dgm:cxn modelId="{B64398CF-C2FA-4407-92D9-60C81398C131}" type="presParOf" srcId="{AE147A2E-96F0-4985-B8E1-2119E375C87C}" destId="{B683E503-51E1-4CBB-9209-6A84476721C1}" srcOrd="2" destOrd="0" presId="urn:microsoft.com/office/officeart/2018/2/layout/IconLabelList"/>
    <dgm:cxn modelId="{8A0F5BCA-E96E-40CC-8A45-0E00F274B9C6}" type="presParOf" srcId="{AEF8A6E3-3BEF-4680-8840-7123B7865BFC}" destId="{E865731D-6262-4072-AB8E-7881EC713935}" srcOrd="1" destOrd="0" presId="urn:microsoft.com/office/officeart/2018/2/layout/IconLabelList"/>
    <dgm:cxn modelId="{733CADDB-6014-4C16-A129-68D348307076}" type="presParOf" srcId="{AEF8A6E3-3BEF-4680-8840-7123B7865BFC}" destId="{173405E3-E15D-4AA1-9877-5513036EED5A}" srcOrd="2" destOrd="0" presId="urn:microsoft.com/office/officeart/2018/2/layout/IconLabelList"/>
    <dgm:cxn modelId="{187035BA-6AC9-45D7-938F-FD8E2D49137C}" type="presParOf" srcId="{173405E3-E15D-4AA1-9877-5513036EED5A}" destId="{53089AC0-1268-4C9B-8435-8D40302F52EA}" srcOrd="0" destOrd="0" presId="urn:microsoft.com/office/officeart/2018/2/layout/IconLabelList"/>
    <dgm:cxn modelId="{DB4D6F3D-DC91-4BB2-B586-14842694FA33}" type="presParOf" srcId="{173405E3-E15D-4AA1-9877-5513036EED5A}" destId="{57C2FE92-9869-4062-850C-D95C466FC304}" srcOrd="1" destOrd="0" presId="urn:microsoft.com/office/officeart/2018/2/layout/IconLabelList"/>
    <dgm:cxn modelId="{9ACBF343-FC54-4C3A-9C92-F1CAF1027B64}" type="presParOf" srcId="{173405E3-E15D-4AA1-9877-5513036EED5A}" destId="{3756A3B3-2DF2-44C7-94F5-5E4CE1C32F47}" srcOrd="2" destOrd="0" presId="urn:microsoft.com/office/officeart/2018/2/layout/IconLabelList"/>
    <dgm:cxn modelId="{6E73A793-F541-45AE-BFB4-8225F3F6A4ED}" type="presParOf" srcId="{AEF8A6E3-3BEF-4680-8840-7123B7865BFC}" destId="{9840D41B-0917-4879-B58E-05DF5D1CCCD3}" srcOrd="3" destOrd="0" presId="urn:microsoft.com/office/officeart/2018/2/layout/IconLabelList"/>
    <dgm:cxn modelId="{21CD8A9B-C227-46EC-81DA-1316162B00AD}" type="presParOf" srcId="{AEF8A6E3-3BEF-4680-8840-7123B7865BFC}" destId="{9F75166F-59F1-49F1-BD69-A20782908583}" srcOrd="4" destOrd="0" presId="urn:microsoft.com/office/officeart/2018/2/layout/IconLabelList"/>
    <dgm:cxn modelId="{36130DFB-57E5-4DDF-A116-8239BF5B3297}" type="presParOf" srcId="{9F75166F-59F1-49F1-BD69-A20782908583}" destId="{FE9BECBA-ABF6-423B-A073-A113B103E5E4}" srcOrd="0" destOrd="0" presId="urn:microsoft.com/office/officeart/2018/2/layout/IconLabelList"/>
    <dgm:cxn modelId="{8767E74F-0814-435C-BB43-7860A8935853}" type="presParOf" srcId="{9F75166F-59F1-49F1-BD69-A20782908583}" destId="{5C586A34-7758-4A28-8918-ADCA06757362}" srcOrd="1" destOrd="0" presId="urn:microsoft.com/office/officeart/2018/2/layout/IconLabelList"/>
    <dgm:cxn modelId="{D7FF0E5E-4A86-4408-AB61-1D7A4660E4E0}" type="presParOf" srcId="{9F75166F-59F1-49F1-BD69-A20782908583}" destId="{2CDF0B4A-FA3F-473A-BF65-5434EA7E483E}" srcOrd="2" destOrd="0" presId="urn:microsoft.com/office/officeart/2018/2/layout/IconLabelList"/>
    <dgm:cxn modelId="{5DD1D840-9BFB-4BAD-9071-5AA0DB18CC86}" type="presParOf" srcId="{AEF8A6E3-3BEF-4680-8840-7123B7865BFC}" destId="{4211C49A-B78A-41A0-B5B6-A278CC5E4EBB}" srcOrd="5" destOrd="0" presId="urn:microsoft.com/office/officeart/2018/2/layout/IconLabelList"/>
    <dgm:cxn modelId="{54F3C183-7D12-4F11-BE33-C5916CFD3A41}" type="presParOf" srcId="{AEF8A6E3-3BEF-4680-8840-7123B7865BFC}" destId="{44A2B487-132E-418F-84E2-38A6A6C8B109}" srcOrd="6" destOrd="0" presId="urn:microsoft.com/office/officeart/2018/2/layout/IconLabelList"/>
    <dgm:cxn modelId="{072AECE0-7047-41C0-BB67-4979D1EB008C}" type="presParOf" srcId="{44A2B487-132E-418F-84E2-38A6A6C8B109}" destId="{4D5DE030-1F4E-4C05-BD91-ECAAACD9E017}" srcOrd="0" destOrd="0" presId="urn:microsoft.com/office/officeart/2018/2/layout/IconLabelList"/>
    <dgm:cxn modelId="{A0D47C20-C571-4B36-BC96-5ECB8DC0419F}" type="presParOf" srcId="{44A2B487-132E-418F-84E2-38A6A6C8B109}" destId="{A569A50C-DC19-4121-A85A-CAC49928C971}" srcOrd="1" destOrd="0" presId="urn:microsoft.com/office/officeart/2018/2/layout/IconLabelList"/>
    <dgm:cxn modelId="{21BC5356-1DC4-40C2-92EE-DE9CA512FFF9}" type="presParOf" srcId="{44A2B487-132E-418F-84E2-38A6A6C8B109}" destId="{4EC8C0D7-6722-4D63-AA5D-7259C703C89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5C533-9B2C-45F1-8D9F-1FCA64095922}">
      <dsp:nvSpPr>
        <dsp:cNvPr id="0" name=""/>
        <dsp:cNvSpPr/>
      </dsp:nvSpPr>
      <dsp:spPr>
        <a:xfrm>
          <a:off x="2302170" y="286262"/>
          <a:ext cx="669199" cy="669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3E503-51E1-4CBB-9209-6A84476721C1}">
      <dsp:nvSpPr>
        <dsp:cNvPr id="0" name=""/>
        <dsp:cNvSpPr/>
      </dsp:nvSpPr>
      <dsp:spPr>
        <a:xfrm>
          <a:off x="1893215" y="1178611"/>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Don’t know anything about the path.</a:t>
          </a:r>
        </a:p>
      </dsp:txBody>
      <dsp:txXfrm>
        <a:off x="1893215" y="1178611"/>
        <a:ext cx="1487109" cy="594843"/>
      </dsp:txXfrm>
    </dsp:sp>
    <dsp:sp modelId="{53089AC0-1268-4C9B-8435-8D40302F52EA}">
      <dsp:nvSpPr>
        <dsp:cNvPr id="0" name=""/>
        <dsp:cNvSpPr/>
      </dsp:nvSpPr>
      <dsp:spPr>
        <a:xfrm>
          <a:off x="4049523" y="286262"/>
          <a:ext cx="669199" cy="669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6A3B3-2DF2-44C7-94F5-5E4CE1C32F47}">
      <dsp:nvSpPr>
        <dsp:cNvPr id="0" name=""/>
        <dsp:cNvSpPr/>
      </dsp:nvSpPr>
      <dsp:spPr>
        <a:xfrm>
          <a:off x="3640568" y="1178611"/>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Goal is to find safe path.</a:t>
          </a:r>
        </a:p>
      </dsp:txBody>
      <dsp:txXfrm>
        <a:off x="3640568" y="1178611"/>
        <a:ext cx="1487109" cy="594843"/>
      </dsp:txXfrm>
    </dsp:sp>
    <dsp:sp modelId="{FE9BECBA-ABF6-423B-A073-A113B103E5E4}">
      <dsp:nvSpPr>
        <dsp:cNvPr id="0" name=""/>
        <dsp:cNvSpPr/>
      </dsp:nvSpPr>
      <dsp:spPr>
        <a:xfrm>
          <a:off x="5796877" y="286262"/>
          <a:ext cx="669199" cy="669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F0B4A-FA3F-473A-BF65-5434EA7E483E}">
      <dsp:nvSpPr>
        <dsp:cNvPr id="0" name=""/>
        <dsp:cNvSpPr/>
      </dsp:nvSpPr>
      <dsp:spPr>
        <a:xfrm>
          <a:off x="5387922" y="1178611"/>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No info before, learn from actions.</a:t>
          </a:r>
        </a:p>
      </dsp:txBody>
      <dsp:txXfrm>
        <a:off x="5387922" y="1178611"/>
        <a:ext cx="1487109" cy="594843"/>
      </dsp:txXfrm>
    </dsp:sp>
    <dsp:sp modelId="{4D5DE030-1F4E-4C05-BD91-ECAAACD9E017}">
      <dsp:nvSpPr>
        <dsp:cNvPr id="0" name=""/>
        <dsp:cNvSpPr/>
      </dsp:nvSpPr>
      <dsp:spPr>
        <a:xfrm>
          <a:off x="7544230" y="286262"/>
          <a:ext cx="669199" cy="6691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8C0D7-6722-4D63-AA5D-7259C703C89C}">
      <dsp:nvSpPr>
        <dsp:cNvPr id="0" name=""/>
        <dsp:cNvSpPr/>
      </dsp:nvSpPr>
      <dsp:spPr>
        <a:xfrm>
          <a:off x="7135275" y="1178611"/>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Reward &amp; Penalty.</a:t>
          </a:r>
        </a:p>
      </dsp:txBody>
      <dsp:txXfrm>
        <a:off x="7135275" y="1178611"/>
        <a:ext cx="1487109" cy="5948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E7AEF7-3E7A-6C9E-0781-45007F0137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17/8/2023</a:t>
            </a:r>
          </a:p>
        </p:txBody>
      </p:sp>
      <p:sp>
        <p:nvSpPr>
          <p:cNvPr id="3" name="Date Placeholder 2">
            <a:extLst>
              <a:ext uri="{FF2B5EF4-FFF2-40B4-BE49-F238E27FC236}">
                <a16:creationId xmlns:a16="http://schemas.microsoft.com/office/drawing/2014/main" id="{F38671C8-AD49-A9A3-A9CF-3E44ABC3B4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17/8/2023</a:t>
            </a:r>
          </a:p>
        </p:txBody>
      </p:sp>
      <p:sp>
        <p:nvSpPr>
          <p:cNvPr id="4" name="Footer Placeholder 3">
            <a:extLst>
              <a:ext uri="{FF2B5EF4-FFF2-40B4-BE49-F238E27FC236}">
                <a16:creationId xmlns:a16="http://schemas.microsoft.com/office/drawing/2014/main" id="{79510102-837D-F85F-37C2-B557D0C549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5573D2-9EC5-C1AB-209B-93B3E0833D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7CACB-EF21-4D01-B611-2AD9CA10AD44}" type="slidenum">
              <a:rPr lang="en-US" smtClean="0"/>
              <a:t>‹#›</a:t>
            </a:fld>
            <a:endParaRPr lang="en-US"/>
          </a:p>
        </p:txBody>
      </p:sp>
    </p:spTree>
    <p:extLst>
      <p:ext uri="{BB962C8B-B14F-4D97-AF65-F5344CB8AC3E}">
        <p14:creationId xmlns:p14="http://schemas.microsoft.com/office/powerpoint/2010/main" val="5992431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17/8/2023</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17/8/2023</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57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t>
            </a:r>
            <a:r>
              <a:rPr lang="en-US" dirty="0" err="1"/>
              <a:t>gama</a:t>
            </a:r>
            <a:r>
              <a:rPr lang="en-US" dirty="0"/>
              <a:t> to discount the value of future rewards in the agents decision making process.</a:t>
            </a:r>
          </a:p>
        </p:txBody>
      </p:sp>
    </p:spTree>
    <p:extLst>
      <p:ext uri="{BB962C8B-B14F-4D97-AF65-F5344CB8AC3E}">
        <p14:creationId xmlns:p14="http://schemas.microsoft.com/office/powerpoint/2010/main" val="342941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function and value function - used to estimate the expected cumulative reward of an agents actions.</a:t>
            </a:r>
          </a:p>
        </p:txBody>
      </p:sp>
    </p:spTree>
    <p:extLst>
      <p:ext uri="{BB962C8B-B14F-4D97-AF65-F5344CB8AC3E}">
        <p14:creationId xmlns:p14="http://schemas.microsoft.com/office/powerpoint/2010/main" val="354700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state-action pair (</a:t>
            </a:r>
            <a:r>
              <a:rPr lang="en-US" sz="1800" dirty="0" err="1">
                <a:effectLst/>
                <a:latin typeface="Segoe UI" panose="020B0502040204020203" pitchFamily="34" charset="0"/>
              </a:rPr>
              <a:t>s,a</a:t>
            </a:r>
            <a:r>
              <a:rPr lang="en-US" sz="1800" dirty="0">
                <a:effectLst/>
                <a:latin typeface="Segoe UI" panose="020B0502040204020203" pitchFamily="34" charset="0"/>
              </a:rPr>
              <a:t>) under a policy is denoted as Q(</a:t>
            </a:r>
            <a:r>
              <a:rPr lang="en-US" sz="1800" dirty="0" err="1">
                <a:effectLst/>
                <a:latin typeface="Segoe UI" panose="020B0502040204020203" pitchFamily="34" charset="0"/>
              </a:rPr>
              <a:t>s,a</a:t>
            </a:r>
            <a:r>
              <a:rPr lang="en-US" sz="1800" dirty="0">
                <a:effectLst/>
                <a:latin typeface="Segoe UI" panose="020B0502040204020203" pitchFamily="34" charset="0"/>
              </a:rPr>
              <a:t>) and represents the expected cumulative future reward starting from state s, taking action a, and following policy.</a:t>
            </a:r>
            <a:endParaRPr lang="en-US" sz="180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957529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Rt+1 is the immediate reward at time t+1,γ is the discount factor, and the expectation </a:t>
            </a:r>
          </a:p>
          <a:p>
            <a:r>
              <a:rPr lang="en-US" dirty="0"/>
              <a:t>is taken over the possible future trajectories according to the policy.</a:t>
            </a:r>
          </a:p>
        </p:txBody>
      </p:sp>
    </p:spTree>
    <p:extLst>
      <p:ext uri="{BB962C8B-B14F-4D97-AF65-F5344CB8AC3E}">
        <p14:creationId xmlns:p14="http://schemas.microsoft.com/office/powerpoint/2010/main" val="94128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36B4-1720-2548-BCE3-CC2568995FDB}"/>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5" name="Footer Placeholder 4">
            <a:extLst>
              <a:ext uri="{FF2B5EF4-FFF2-40B4-BE49-F238E27FC236}">
                <a16:creationId xmlns:a16="http://schemas.microsoft.com/office/drawing/2014/main" id="{CB98079D-0BF4-CD44-B92A-489A2C415B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3BF11-5B50-CC4B-AA5F-9AF20D6D168B}"/>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5" name="Footer Placeholder 4">
            <a:extLst>
              <a:ext uri="{FF2B5EF4-FFF2-40B4-BE49-F238E27FC236}">
                <a16:creationId xmlns:a16="http://schemas.microsoft.com/office/drawing/2014/main" id="{9D0CF8D4-EC88-134C-BC2D-702B64D314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B0844-2774-6245-8C90-47C68BEA8BAA}"/>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5" name="Footer Placeholder 4">
            <a:extLst>
              <a:ext uri="{FF2B5EF4-FFF2-40B4-BE49-F238E27FC236}">
                <a16:creationId xmlns:a16="http://schemas.microsoft.com/office/drawing/2014/main" id="{17E65D80-3CA0-DF4E-B0D2-D7B2532844C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397C0-5CA5-F14C-AA7D-A1EE12F4403D}"/>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5" name="Footer Placeholder 4">
            <a:extLst>
              <a:ext uri="{FF2B5EF4-FFF2-40B4-BE49-F238E27FC236}">
                <a16:creationId xmlns:a16="http://schemas.microsoft.com/office/drawing/2014/main" id="{2CEC006F-A7FD-6846-A942-B3569196CF9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64115-4182-7A4B-A588-4C67C2305BD2}"/>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5" name="Footer Placeholder 4">
            <a:extLst>
              <a:ext uri="{FF2B5EF4-FFF2-40B4-BE49-F238E27FC236}">
                <a16:creationId xmlns:a16="http://schemas.microsoft.com/office/drawing/2014/main" id="{81B42A63-2CB1-A24E-954D-7D7D937975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2C35B-5647-C74B-B437-00CFE688B431}"/>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6" name="Footer Placeholder 5">
            <a:extLst>
              <a:ext uri="{FF2B5EF4-FFF2-40B4-BE49-F238E27FC236}">
                <a16:creationId xmlns:a16="http://schemas.microsoft.com/office/drawing/2014/main" id="{76678282-95C5-2749-9540-97EF5B659F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691819-88AD-1E47-A20A-21A14DF14B0A}"/>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8" name="Footer Placeholder 7">
            <a:extLst>
              <a:ext uri="{FF2B5EF4-FFF2-40B4-BE49-F238E27FC236}">
                <a16:creationId xmlns:a16="http://schemas.microsoft.com/office/drawing/2014/main" id="{42E5BACE-5675-9D40-9F4F-E9921987F4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CA6C4-E35C-224C-9307-A887F1DC4141}"/>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4" name="Footer Placeholder 3">
            <a:extLst>
              <a:ext uri="{FF2B5EF4-FFF2-40B4-BE49-F238E27FC236}">
                <a16:creationId xmlns:a16="http://schemas.microsoft.com/office/drawing/2014/main" id="{FAE571E2-C2E8-4E42-8B5C-F20315D167F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AAF3A-3FEB-F143-A7B5-3828A3520520}"/>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3" name="Footer Placeholder 2">
            <a:extLst>
              <a:ext uri="{FF2B5EF4-FFF2-40B4-BE49-F238E27FC236}">
                <a16:creationId xmlns:a16="http://schemas.microsoft.com/office/drawing/2014/main" id="{BEBA8D13-6D31-624A-BA24-CD6B8FF101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352D6-8B20-1E43-BD8E-08A6417721AE}"/>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6" name="Footer Placeholder 5">
            <a:extLst>
              <a:ext uri="{FF2B5EF4-FFF2-40B4-BE49-F238E27FC236}">
                <a16:creationId xmlns:a16="http://schemas.microsoft.com/office/drawing/2014/main" id="{29137D3C-9157-6A4D-B3FC-7B226ED292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E31E9A-72CE-7744-90AD-CBA84005AD5F}"/>
              </a:ext>
            </a:extLst>
          </p:cNvPr>
          <p:cNvSpPr>
            <a:spLocks noGrp="1"/>
          </p:cNvSpPr>
          <p:nvPr>
            <p:ph type="dt" sz="half" idx="10"/>
          </p:nvPr>
        </p:nvSpPr>
        <p:spPr>
          <a:xfrm>
            <a:off x="838200" y="6356350"/>
            <a:ext cx="2743200" cy="365125"/>
          </a:xfrm>
          <a:prstGeom prst="rect">
            <a:avLst/>
          </a:prstGeom>
        </p:spPr>
        <p:txBody>
          <a:bodyPr/>
          <a:lstStyle/>
          <a:p>
            <a:r>
              <a:rPr lang="en-US"/>
              <a:t>17/8/2023</a:t>
            </a:r>
          </a:p>
        </p:txBody>
      </p:sp>
      <p:sp>
        <p:nvSpPr>
          <p:cNvPr id="6" name="Footer Placeholder 5">
            <a:extLst>
              <a:ext uri="{FF2B5EF4-FFF2-40B4-BE49-F238E27FC236}">
                <a16:creationId xmlns:a16="http://schemas.microsoft.com/office/drawing/2014/main" id="{9EB8B379-1EF7-534A-B2FF-EA8F195410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lilianweng.github.io/posts/2018-02-19-rl-overview/?fbcli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jpe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zhihanyang2022/pytorch-sac" TargetMode="External"/><Relationship Id="rId2" Type="http://schemas.openxmlformats.org/officeDocument/2006/relationships/hyperlink" Target="https://github.com/openai/spinningup/blob/master/spinup/algos/pytorch/sac/sac.py"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ieeexplore.ieee.org/document/9311945" TargetMode="External"/><Relationship Id="rId2" Type="http://schemas.openxmlformats.org/officeDocument/2006/relationships/hyperlink" Target="https://ieeexplore.ieee.org/document/9063667" TargetMode="External"/><Relationship Id="rId1" Type="http://schemas.openxmlformats.org/officeDocument/2006/relationships/slideLayout" Target="../slideLayouts/slideLayout4.xml"/><Relationship Id="rId5" Type="http://schemas.openxmlformats.org/officeDocument/2006/relationships/hyperlink" Target="https://spinningup.openai.com/en/latest/algorithms/sac.html" TargetMode="External"/><Relationship Id="rId4" Type="http://schemas.openxmlformats.org/officeDocument/2006/relationships/hyperlink" Target="https://www.andrew.cmu.edu/course/10-703/textbook/BartoSutton.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385-2DCA-364C-8CE4-790847292619}"/>
              </a:ext>
            </a:extLst>
          </p:cNvPr>
          <p:cNvSpPr>
            <a:spLocks noGrp="1"/>
          </p:cNvSpPr>
          <p:nvPr>
            <p:ph type="ctrTitle"/>
          </p:nvPr>
        </p:nvSpPr>
        <p:spPr>
          <a:xfrm>
            <a:off x="838199" y="487919"/>
            <a:ext cx="5439311" cy="2941081"/>
          </a:xfrm>
        </p:spPr>
        <p:txBody>
          <a:bodyPr anchor="t">
            <a:normAutofit/>
          </a:bodyPr>
          <a:lstStyle/>
          <a:p>
            <a:pPr algn="l"/>
            <a:r>
              <a:rPr lang="en-US" sz="4100"/>
              <a:t>ELEC-8900-57 Special Topic - Machine Learning</a:t>
            </a:r>
            <a:br>
              <a:rPr lang="en-US" sz="4100"/>
            </a:br>
            <a:br>
              <a:rPr lang="en-US" sz="4100"/>
            </a:br>
            <a:r>
              <a:rPr lang="en-US" sz="4100" b="1"/>
              <a:t>Reinforcement Learning: Policy Gradient methods</a:t>
            </a:r>
          </a:p>
        </p:txBody>
      </p:sp>
      <p:sp>
        <p:nvSpPr>
          <p:cNvPr id="3" name="Subtitle 2">
            <a:extLst>
              <a:ext uri="{FF2B5EF4-FFF2-40B4-BE49-F238E27FC236}">
                <a16:creationId xmlns:a16="http://schemas.microsoft.com/office/drawing/2014/main" id="{6EFE4783-2DCE-C244-9D3A-0F56A2B3C739}"/>
              </a:ext>
            </a:extLst>
          </p:cNvPr>
          <p:cNvSpPr>
            <a:spLocks noGrp="1"/>
          </p:cNvSpPr>
          <p:nvPr>
            <p:ph type="subTitle" idx="1"/>
          </p:nvPr>
        </p:nvSpPr>
        <p:spPr>
          <a:xfrm>
            <a:off x="838200" y="3565078"/>
            <a:ext cx="5257800" cy="2548046"/>
          </a:xfrm>
        </p:spPr>
        <p:txBody>
          <a:bodyPr anchor="ctr">
            <a:noAutofit/>
          </a:bodyPr>
          <a:lstStyle/>
          <a:p>
            <a:pPr algn="l"/>
            <a:r>
              <a:rPr lang="en-US" sz="2800"/>
              <a:t>Presented by:</a:t>
            </a:r>
          </a:p>
          <a:p>
            <a:pPr algn="l"/>
            <a:r>
              <a:rPr lang="en-US" sz="2800"/>
              <a:t>Saad Ahmed Salim</a:t>
            </a:r>
          </a:p>
          <a:p>
            <a:pPr algn="l"/>
            <a:r>
              <a:rPr lang="en-US" sz="2800"/>
              <a:t>Ashab Uddin</a:t>
            </a:r>
          </a:p>
          <a:p>
            <a:pPr algn="l"/>
            <a:r>
              <a:rPr lang="en-US" sz="2800"/>
              <a:t>Instructor: Dr. Yasser Alginahi</a:t>
            </a:r>
          </a:p>
          <a:p>
            <a:pPr algn="l"/>
            <a:r>
              <a:rPr lang="en-US" sz="2800"/>
              <a:t>Date: 17 November 2023</a:t>
            </a:r>
          </a:p>
        </p:txBody>
      </p:sp>
      <p:pic>
        <p:nvPicPr>
          <p:cNvPr id="8" name="Picture 7" descr="A logo of university of windsor&#10;&#10;Description automatically generated">
            <a:extLst>
              <a:ext uri="{FF2B5EF4-FFF2-40B4-BE49-F238E27FC236}">
                <a16:creationId xmlns:a16="http://schemas.microsoft.com/office/drawing/2014/main" id="{5A1719E7-BC38-424F-53DC-67F8C8A562AE}"/>
              </a:ext>
            </a:extLst>
          </p:cNvPr>
          <p:cNvPicPr>
            <a:picLocks noChangeAspect="1"/>
          </p:cNvPicPr>
          <p:nvPr/>
        </p:nvPicPr>
        <p:blipFill>
          <a:blip r:embed="rId3"/>
          <a:stretch>
            <a:fillRect/>
          </a:stretch>
        </p:blipFill>
        <p:spPr>
          <a:xfrm>
            <a:off x="7019059" y="1346563"/>
            <a:ext cx="4808065" cy="3005040"/>
          </a:xfrm>
          <a:prstGeom prst="rect">
            <a:avLst/>
          </a:prstGeom>
        </p:spPr>
      </p:pic>
      <p:grpSp>
        <p:nvGrpSpPr>
          <p:cNvPr id="17" name="Group 16">
            <a:extLst>
              <a:ext uri="{FF2B5EF4-FFF2-40B4-BE49-F238E27FC236}">
                <a16:creationId xmlns:a16="http://schemas.microsoft.com/office/drawing/2014/main" id="{4C4BC784-2004-F0C3-0968-B0F39DBB54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8" name="Rectangle 17">
              <a:extLst>
                <a:ext uri="{FF2B5EF4-FFF2-40B4-BE49-F238E27FC236}">
                  <a16:creationId xmlns:a16="http://schemas.microsoft.com/office/drawing/2014/main" id="{D56C1E35-1688-6BC2-7D88-7ACF7CBAD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3BAA3D-AAB0-C171-D5BB-E93B77ACC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982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7D89-C425-4777-17DC-B4FD4B232F8B}"/>
              </a:ext>
            </a:extLst>
          </p:cNvPr>
          <p:cNvSpPr>
            <a:spLocks noGrp="1"/>
          </p:cNvSpPr>
          <p:nvPr>
            <p:ph type="title"/>
          </p:nvPr>
        </p:nvSpPr>
        <p:spPr/>
        <p:txBody>
          <a:bodyPr/>
          <a:lstStyle/>
          <a:p>
            <a:r>
              <a:rPr lang="en-US" b="1"/>
              <a:t>Bellman Equation for Value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2DD602-7969-082F-BAC2-BD22BEC48F5A}"/>
                  </a:ext>
                </a:extLst>
              </p:cNvPr>
              <p:cNvSpPr>
                <a:spLocks noGrp="1"/>
              </p:cNvSpPr>
              <p:nvPr>
                <p:ph idx="1"/>
              </p:nvPr>
            </p:nvSpPr>
            <p:spPr>
              <a:xfrm>
                <a:off x="838200" y="1620145"/>
                <a:ext cx="10515600" cy="4351338"/>
              </a:xfrm>
            </p:spPr>
            <p:txBody>
              <a:bodyPr>
                <a:noAutofit/>
              </a:bodyPr>
              <a:lstStyle/>
              <a:p>
                <a:r>
                  <a:rPr lang="en-US" dirty="0"/>
                  <a:t>Bellman Expectation Equation for V-function:</a:t>
                </a:r>
              </a:p>
              <a:p>
                <a:r>
                  <a:rPr lang="en-US" dirty="0"/>
                  <a:t>This equation expresses the expected value of being in state s as the sum of the immediate reward</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 </m:t>
                    </m:r>
                  </m:oMath>
                </a14:m>
                <a:r>
                  <a:rPr lang="en-US" dirty="0"/>
                  <a:t>and the discounted expected value of the next state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𝑡</m:t>
                        </m:r>
                        <m:r>
                          <a:rPr lang="en-US" i="0" smtClean="0">
                            <a:latin typeface="Cambria Math" panose="02040503050406030204" pitchFamily="18" charset="0"/>
                          </a:rPr>
                          <m:t>+1</m:t>
                        </m:r>
                      </m:sub>
                    </m:sSub>
                  </m:oMath>
                </a14:m>
                <a:r>
                  <a:rPr lang="en-US" dirty="0"/>
                  <a:t>, where </a:t>
                </a:r>
                <a:r>
                  <a:rPr lang="en-US" dirty="0">
                    <a:latin typeface="GangaMJ" pitchFamily="2" charset="0"/>
                  </a:rPr>
                  <a:t> </a:t>
                </a:r>
                <a14:m>
                  <m:oMath xmlns:m="http://schemas.openxmlformats.org/officeDocument/2006/math">
                    <m:r>
                      <a:rPr lang="en-US" i="1" smtClean="0">
                        <a:latin typeface="Cambria Math" panose="02040503050406030204" pitchFamily="18" charset="0"/>
                      </a:rPr>
                      <m:t>𝛾</m:t>
                    </m:r>
                  </m:oMath>
                </a14:m>
                <a:r>
                  <a:rPr lang="en-US" dirty="0"/>
                  <a:t> is the discount factor.</a:t>
                </a:r>
              </a:p>
              <a:p>
                <a:pPr marL="0" indent="0" algn="jus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𝑉</m:t>
                      </m:r>
                      <m:r>
                        <a:rPr lang="en-US"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𝑠</m:t>
                      </m:r>
                      <m:r>
                        <a:rPr lang="en-US"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𝐸</m:t>
                      </m:r>
                      <m: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𝑟</m:t>
                          </m:r>
                        </m:e>
                        <m:sub>
                          <m: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𝑡</m:t>
                          </m:r>
                        </m:sub>
                      </m:sSub>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𝛾</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𝑉</m:t>
                      </m:r>
                      <m:d>
                        <m:d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dPr>
                        <m:e>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𝑠</m:t>
                              </m:r>
                            </m:e>
                            <m: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𝑡</m:t>
                              </m:r>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+1</m:t>
                              </m:r>
                            </m:sub>
                          </m:sSub>
                        </m:e>
                      </m:d>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s</m:t>
                          </m:r>
                        </m:e>
                        <m:sub>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t</m:t>
                          </m:r>
                        </m:sub>
                      </m:sSub>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s</m:t>
                      </m:r>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oMath>
                  </m:oMathPara>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Optimal Value Function: </a:t>
                </a:r>
              </a:p>
              <a:p>
                <a:pPr marL="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p>
                      <m:sSupPr>
                        <m:ctrlP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sSupPr>
                      <m:e>
                        <m:r>
                          <a:rPr lang="en-US"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𝑉</m:t>
                        </m:r>
                      </m:e>
                      <m:sup>
                        <m: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sup>
                    </m:sSup>
                    <m:r>
                      <a:rPr lang="en-US"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𝑠</m:t>
                    </m:r>
                    <m:r>
                      <a:rPr lang="en-US"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func>
                      <m:funcPr>
                        <m:ctrlP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funcPr>
                      <m:fName>
                        <m:limLow>
                          <m:limLowPr>
                            <m:ctrlP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limLowPr>
                          <m:e>
                            <m:r>
                              <m:rPr>
                                <m:sty m:val="p"/>
                              </m:rPr>
                              <a:rPr lang="en-US" b="0" i="0"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max</m:t>
                            </m:r>
                          </m:e>
                          <m:lim>
                            <m:r>
                              <a:rPr lang="en-US"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𝑎</m:t>
                            </m:r>
                          </m:lim>
                        </m:limLow>
                      </m:fName>
                      <m:e>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𝐸</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𝑟</m:t>
                            </m:r>
                          </m:e>
                          <m:sub>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𝑡</m:t>
                            </m:r>
                          </m:sub>
                        </m:sSub>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𝛾</m:t>
                        </m:r>
                        <m:sSup>
                          <m:sSup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pPr>
                          <m:e>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𝑉</m:t>
                            </m:r>
                          </m:e>
                          <m:sup>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up>
                        </m:sSup>
                        <m:d>
                          <m:d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dPr>
                          <m:e>
                            <m:sSub>
                              <m:sSub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𝑠</m:t>
                                </m:r>
                              </m:e>
                              <m:sub>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𝑡</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+1</m:t>
                                </m:r>
                              </m:sub>
                            </m:sSub>
                          </m:e>
                        </m:d>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𝑠</m:t>
                            </m:r>
                          </m:e>
                          <m: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𝑡</m:t>
                            </m:r>
                          </m:sub>
                        </m:s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𝑠</m:t>
                        </m:r>
                        <m:r>
                          <m:rPr>
                            <m:nor/>
                          </m:rPr>
                          <a:rPr lang="en-US" dirty="0">
                            <a:latin typeface="Calibri" panose="020F0502020204030204" pitchFamily="34" charset="0"/>
                            <a:ea typeface="Calibri" panose="020F0502020204030204" pitchFamily="34" charset="0"/>
                            <a:cs typeface="Times New Roman" panose="02020603050405020304" pitchFamily="18" charset="0"/>
                          </a:rPr>
                          <m:t> </m:t>
                        </m:r>
                      </m:e>
                    </m:func>
                  </m:oMath>
                </a14:m>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02DD602-7969-082F-BAC2-BD22BEC48F5A}"/>
                  </a:ext>
                </a:extLst>
              </p:cNvPr>
              <p:cNvSpPr>
                <a:spLocks noGrp="1" noRot="1" noChangeAspect="1" noMove="1" noResize="1" noEditPoints="1" noAdjustHandles="1" noChangeArrowheads="1" noChangeShapeType="1" noTextEdit="1"/>
              </p:cNvSpPr>
              <p:nvPr>
                <p:ph idx="1"/>
              </p:nvPr>
            </p:nvSpPr>
            <p:spPr>
              <a:xfrm>
                <a:off x="838200" y="1620145"/>
                <a:ext cx="10515600" cy="4351338"/>
              </a:xfrm>
              <a:blipFill>
                <a:blip r:embed="rId3"/>
                <a:stretch>
                  <a:fillRect l="-1217" t="-2381" r="-1855"/>
                </a:stretch>
              </a:blipFill>
            </p:spPr>
            <p:txBody>
              <a:bodyPr/>
              <a:lstStyle/>
              <a:p>
                <a:r>
                  <a:rPr lang="en-US">
                    <a:noFill/>
                  </a:rPr>
                  <a:t> </a:t>
                </a:r>
              </a:p>
            </p:txBody>
          </p:sp>
        </mc:Fallback>
      </mc:AlternateContent>
      <p:sp>
        <p:nvSpPr>
          <p:cNvPr id="8" name="Slide Number Placeholder 5">
            <a:extLst>
              <a:ext uri="{FF2B5EF4-FFF2-40B4-BE49-F238E27FC236}">
                <a16:creationId xmlns:a16="http://schemas.microsoft.com/office/drawing/2014/main" id="{A6274C2F-D77D-95E9-8E12-D63478515C8C}"/>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10</a:t>
            </a:fld>
            <a:endParaRPr lang="en-US" b="1" dirty="0"/>
          </a:p>
        </p:txBody>
      </p:sp>
    </p:spTree>
    <p:extLst>
      <p:ext uri="{BB962C8B-B14F-4D97-AF65-F5344CB8AC3E}">
        <p14:creationId xmlns:p14="http://schemas.microsoft.com/office/powerpoint/2010/main" val="59969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57A0-F5C0-0797-D4CB-6ED7A4C5AAEC}"/>
              </a:ext>
            </a:extLst>
          </p:cNvPr>
          <p:cNvSpPr>
            <a:spLocks noGrp="1"/>
          </p:cNvSpPr>
          <p:nvPr>
            <p:ph type="title"/>
          </p:nvPr>
        </p:nvSpPr>
        <p:spPr/>
        <p:txBody>
          <a:bodyPr/>
          <a:lstStyle/>
          <a:p>
            <a:r>
              <a:rPr lang="en-US" b="1"/>
              <a:t>Bellman Equation for Q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CF5783-0821-4FC6-0D02-8CB59A781A7F}"/>
                  </a:ext>
                </a:extLst>
              </p:cNvPr>
              <p:cNvSpPr>
                <a:spLocks noGrp="1"/>
              </p:cNvSpPr>
              <p:nvPr>
                <p:ph idx="1"/>
              </p:nvPr>
            </p:nvSpPr>
            <p:spPr>
              <a:xfrm>
                <a:off x="838200" y="1620145"/>
                <a:ext cx="10515600" cy="4351338"/>
              </a:xfrm>
            </p:spPr>
            <p:txBody>
              <a:bodyPr>
                <a:normAutofit/>
              </a:bodyPr>
              <a:lstStyle/>
              <a:p>
                <a:r>
                  <a:rPr lang="en-US" dirty="0"/>
                  <a:t>Bellman Optimality Equation for Q-function:</a:t>
                </a:r>
              </a:p>
              <a:p>
                <a:r>
                  <a:rPr lang="en-US" dirty="0"/>
                  <a:t>This equation expresses the optimal Q-value for taking action a in state s as the sum of the immediate reward</a:t>
                </a: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𝑡</m:t>
                        </m:r>
                        <m:r>
                          <a:rPr lang="en-US" b="0" i="1" dirty="0" smtClean="0">
                            <a:latin typeface="Cambria Math" panose="02040503050406030204" pitchFamily="18" charset="0"/>
                          </a:rPr>
                          <m:t>+1</m:t>
                        </m:r>
                      </m:sub>
                    </m:sSub>
                  </m:oMath>
                </a14:m>
                <a:r>
                  <a:rPr lang="en-US" dirty="0"/>
                  <a:t> and the discounted maximum Q-value of the next state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a:latin typeface="Cambria Math" panose="02040503050406030204" pitchFamily="18" charset="0"/>
                          </a:rPr>
                          <m:t>+1</m:t>
                        </m:r>
                      </m:sub>
                    </m:sSub>
                    <m:r>
                      <a:rPr lang="en-US" i="1">
                        <a:latin typeface="Cambria Math" panose="02040503050406030204" pitchFamily="18" charset="0"/>
                      </a:rPr>
                      <m:t> </m:t>
                    </m:r>
                  </m:oMath>
                </a14:m>
                <a:r>
                  <a:rPr lang="en-US" dirty="0"/>
                  <a:t>over all possible actions a’.</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m:rPr>
                          <m:sty m:val="p"/>
                        </m:rPr>
                        <a:rPr lang="en-US" sz="2800" b="0" i="0"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Q</m:t>
                      </m:r>
                      <m:r>
                        <a:rPr lang="en-US" sz="2800"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sz="2800"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𝑠</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𝑎</m:t>
                      </m:r>
                      <m:r>
                        <a:rPr lang="en-US" sz="2800"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𝐸</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sSub>
                        <m:sSubPr>
                          <m:ctrlP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𝑟</m:t>
                          </m:r>
                        </m:e>
                        <m:sub>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𝑡</m:t>
                          </m:r>
                        </m:sub>
                      </m:sSub>
                      <m:r>
                        <a:rPr lang="en-US" sz="2800" i="1">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sz="2800" i="1">
                          <a:solidFill>
                            <a:srgbClr val="0F0F0F"/>
                          </a:solidFill>
                          <a:latin typeface="Cambria Math" panose="02040503050406030204" pitchFamily="18" charset="0"/>
                          <a:ea typeface="Calibri" panose="020F0502020204030204" pitchFamily="34" charset="0"/>
                          <a:cs typeface="Segoe UI" panose="020B0502040204020203" pitchFamily="34" charset="0"/>
                        </a:rPr>
                        <m:t>𝛾</m:t>
                      </m:r>
                      <m:func>
                        <m:func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funcPr>
                        <m:fName>
                          <m:limLow>
                            <m:limLow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limLowPr>
                            <m:e>
                              <m:r>
                                <m:rPr>
                                  <m:sty m:val="p"/>
                                </m:rPr>
                                <a:rPr lang="en-US" sz="2800"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max</m:t>
                              </m:r>
                            </m:e>
                            <m:lim>
                              <m:sSup>
                                <m:sSup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pPr>
                                <m:e>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𝑎</m:t>
                                  </m:r>
                                </m:e>
                                <m:sup>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up>
                              </m:sSup>
                            </m:lim>
                          </m:limLow>
                        </m:fName>
                        <m:e>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 </m:t>
                          </m:r>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𝑄</m:t>
                          </m:r>
                          <m:d>
                            <m:d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dPr>
                            <m:e>
                              <m:sSub>
                                <m:sSub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𝑠</m:t>
                                  </m:r>
                                </m:e>
                                <m:sub>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𝑡</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+1</m:t>
                                  </m:r>
                                </m:sub>
                              </m:s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𝑎</m:t>
                                  </m:r>
                                </m:e>
                                <m: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𝑡</m:t>
                                  </m:r>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+1</m:t>
                                  </m:r>
                                </m:sub>
                              </m:sSub>
                            </m:e>
                          </m:d>
                          <m: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m:rPr>
                                  <m:sty m:val="p"/>
                                </m:rP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s</m:t>
                              </m:r>
                            </m:e>
                            <m:sub>
                              <m:r>
                                <m:rPr>
                                  <m:sty m:val="p"/>
                                </m:rP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t</m:t>
                              </m:r>
                            </m:sub>
                          </m:sSub>
                          <m: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m:t>
                          </m:r>
                          <m:r>
                            <m:rPr>
                              <m:sty m:val="p"/>
                            </m:rP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s</m:t>
                          </m:r>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a</m:t>
                              </m:r>
                            </m:e>
                            <m:sub>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t</m:t>
                              </m:r>
                            </m:sub>
                          </m:sSub>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a</m:t>
                          </m:r>
                          <m: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Optimal Q Function: </a:t>
                </a:r>
              </a:p>
              <a:p>
                <a:pPr marL="0" indent="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800" b="0" i="0"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   </m:t>
                    </m:r>
                    <m:sSup>
                      <m:sSupPr>
                        <m:ctrlP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sSupPr>
                      <m:e>
                        <m:r>
                          <m:rPr>
                            <m:sty m:val="p"/>
                          </m:rPr>
                          <a:rPr lang="en-US" sz="2800" b="0" i="0"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Q</m:t>
                        </m:r>
                      </m:e>
                      <m:sup>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sup>
                    </m:sSup>
                    <m:r>
                      <a:rPr lang="en-US" sz="2800"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sz="2800"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𝑠</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𝑎</m:t>
                    </m:r>
                    <m:r>
                      <a:rPr lang="en-US" sz="2800" i="1">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𝐸</m:t>
                    </m:r>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m:t>
                    </m:r>
                    <m:sSub>
                      <m:sSubPr>
                        <m:ctrlP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ctrlPr>
                      </m:sSubPr>
                      <m:e>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𝑟</m:t>
                        </m:r>
                      </m:e>
                      <m:sub>
                        <m:r>
                          <a:rPr lang="en-US" sz="2800" b="0" i="1" smtClean="0">
                            <a:solidFill>
                              <a:srgbClr val="0F0F0F"/>
                            </a:solidFill>
                            <a:effectLst/>
                            <a:latin typeface="Cambria Math" panose="02040503050406030204" pitchFamily="18" charset="0"/>
                            <a:ea typeface="Calibri" panose="020F0502020204030204" pitchFamily="34" charset="0"/>
                            <a:cs typeface="Segoe UI" panose="020B0502040204020203" pitchFamily="34" charset="0"/>
                          </a:rPr>
                          <m:t>𝑡</m:t>
                        </m:r>
                      </m:sub>
                    </m:sSub>
                    <m:r>
                      <a:rPr lang="en-US" sz="2800" i="1">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sz="2800" i="1">
                        <a:solidFill>
                          <a:srgbClr val="0F0F0F"/>
                        </a:solidFill>
                        <a:latin typeface="Cambria Math" panose="02040503050406030204" pitchFamily="18" charset="0"/>
                        <a:ea typeface="Calibri" panose="020F0502020204030204" pitchFamily="34" charset="0"/>
                        <a:cs typeface="Segoe UI" panose="020B0502040204020203" pitchFamily="34" charset="0"/>
                      </a:rPr>
                      <m:t>𝛾</m:t>
                    </m:r>
                    <m:func>
                      <m:func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funcPr>
                      <m:fName>
                        <m:limLow>
                          <m:limLow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limLowPr>
                          <m:e>
                            <m:r>
                              <m:rPr>
                                <m:sty m:val="p"/>
                              </m:rPr>
                              <a:rPr lang="en-US" sz="2800"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max</m:t>
                            </m:r>
                          </m:e>
                          <m:lim>
                            <m:sSup>
                              <m:sSup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pPr>
                              <m:e>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𝑎</m:t>
                                </m:r>
                              </m:e>
                              <m:sup>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up>
                            </m:sSup>
                          </m:lim>
                        </m:limLow>
                      </m:fName>
                      <m:e>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 </m:t>
                        </m:r>
                        <m:sSup>
                          <m:sSupPr>
                            <m:ctrlP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pPr>
                          <m:e>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𝑄</m:t>
                            </m:r>
                          </m:e>
                          <m:sup>
                            <m:r>
                              <a:rPr lang="en-US" sz="2800"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up>
                        </m:sSup>
                        <m:d>
                          <m:d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dPr>
                          <m:e>
                            <m:sSub>
                              <m:sSub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𝑠</m:t>
                                </m:r>
                              </m:e>
                              <m:sub>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𝑡</m:t>
                                </m:r>
                                <m: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t>+1</m:t>
                                </m:r>
                              </m:sub>
                            </m:s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𝑎</m:t>
                                </m:r>
                              </m:e>
                              <m:sub>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𝑡</m:t>
                                </m:r>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+1</m:t>
                                </m:r>
                              </m:sub>
                            </m:sSub>
                          </m:e>
                        </m:d>
                        <m: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i="1">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m:rPr>
                                <m:sty m:val="p"/>
                              </m:rP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s</m:t>
                            </m:r>
                          </m:e>
                          <m:sub>
                            <m:r>
                              <m:rPr>
                                <m:sty m:val="p"/>
                              </m:rP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t</m:t>
                            </m:r>
                          </m:sub>
                        </m:sSub>
                        <m: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m:t>
                        </m:r>
                        <m:r>
                          <m:rPr>
                            <m:sty m:val="p"/>
                          </m:rP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s</m:t>
                        </m:r>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sSub>
                          <m:sSubPr>
                            <m:ctrlP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ctrlPr>
                          </m:sSubPr>
                          <m:e>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a</m:t>
                            </m:r>
                          </m:e>
                          <m:sub>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t</m:t>
                            </m:r>
                          </m:sub>
                        </m:sSub>
                        <m: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r>
                          <m:rPr>
                            <m:sty m:val="p"/>
                          </m:rPr>
                          <a:rPr lang="en-US" b="0" i="0" smtClean="0">
                            <a:solidFill>
                              <a:srgbClr val="0F0F0F"/>
                            </a:solidFill>
                            <a:latin typeface="Cambria Math" panose="02040503050406030204" pitchFamily="18" charset="0"/>
                            <a:ea typeface="Calibri" panose="020F0502020204030204" pitchFamily="34" charset="0"/>
                            <a:cs typeface="Segoe UI" panose="020B0502040204020203" pitchFamily="34" charset="0"/>
                          </a:rPr>
                          <m:t>a</m:t>
                        </m:r>
                        <m:r>
                          <a:rPr lang="en-US">
                            <a:solidFill>
                              <a:srgbClr val="0F0F0F"/>
                            </a:solidFill>
                            <a:latin typeface="Cambria Math" panose="02040503050406030204" pitchFamily="18" charset="0"/>
                            <a:ea typeface="Calibri" panose="020F0502020204030204" pitchFamily="34" charset="0"/>
                            <a:cs typeface="Segoe UI" panose="020B0502040204020203" pitchFamily="34" charset="0"/>
                          </a:rPr>
                          <m:t>]</m:t>
                        </m:r>
                        <m:r>
                          <a:rPr lang="en-US" b="0" i="1" smtClean="0">
                            <a:solidFill>
                              <a:srgbClr val="0F0F0F"/>
                            </a:solidFill>
                            <a:latin typeface="Cambria Math" panose="02040503050406030204" pitchFamily="18" charset="0"/>
                            <a:ea typeface="Calibri" panose="020F0502020204030204" pitchFamily="34" charset="0"/>
                            <a:cs typeface="Segoe UI" panose="020B0502040204020203" pitchFamily="34" charset="0"/>
                          </a:rPr>
                          <m:t>]</m:t>
                        </m:r>
                      </m:e>
                    </m:func>
                  </m:oMath>
                </a14:m>
                <a:endParaRPr lang="en-US" dirty="0"/>
              </a:p>
            </p:txBody>
          </p:sp>
        </mc:Choice>
        <mc:Fallback xmlns="">
          <p:sp>
            <p:nvSpPr>
              <p:cNvPr id="3" name="Content Placeholder 2">
                <a:extLst>
                  <a:ext uri="{FF2B5EF4-FFF2-40B4-BE49-F238E27FC236}">
                    <a16:creationId xmlns:a16="http://schemas.microsoft.com/office/drawing/2014/main" id="{D5CF5783-0821-4FC6-0D02-8CB59A781A7F}"/>
                  </a:ext>
                </a:extLst>
              </p:cNvPr>
              <p:cNvSpPr>
                <a:spLocks noGrp="1" noRot="1" noChangeAspect="1" noMove="1" noResize="1" noEditPoints="1" noAdjustHandles="1" noChangeArrowheads="1" noChangeShapeType="1" noTextEdit="1"/>
              </p:cNvSpPr>
              <p:nvPr>
                <p:ph idx="1"/>
              </p:nvPr>
            </p:nvSpPr>
            <p:spPr>
              <a:xfrm>
                <a:off x="838200" y="1620145"/>
                <a:ext cx="10515600" cy="4351338"/>
              </a:xfrm>
              <a:blipFill>
                <a:blip r:embed="rId2"/>
                <a:stretch>
                  <a:fillRect l="-1217" t="-2381"/>
                </a:stretch>
              </a:blipFill>
            </p:spPr>
            <p:txBody>
              <a:bodyPr/>
              <a:lstStyle/>
              <a:p>
                <a:r>
                  <a:rPr lang="en-US">
                    <a:noFill/>
                  </a:rPr>
                  <a:t> </a:t>
                </a:r>
              </a:p>
            </p:txBody>
          </p:sp>
        </mc:Fallback>
      </mc:AlternateContent>
      <p:sp>
        <p:nvSpPr>
          <p:cNvPr id="8" name="Slide Number Placeholder 5">
            <a:extLst>
              <a:ext uri="{FF2B5EF4-FFF2-40B4-BE49-F238E27FC236}">
                <a16:creationId xmlns:a16="http://schemas.microsoft.com/office/drawing/2014/main" id="{66C20D04-93F9-6A24-7DA1-1F821534A774}"/>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11</a:t>
            </a:fld>
            <a:endParaRPr lang="en-US" b="1" dirty="0"/>
          </a:p>
        </p:txBody>
      </p:sp>
    </p:spTree>
    <p:extLst>
      <p:ext uri="{BB962C8B-B14F-4D97-AF65-F5344CB8AC3E}">
        <p14:creationId xmlns:p14="http://schemas.microsoft.com/office/powerpoint/2010/main" val="268313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E5F7-32BC-336D-2C64-5748AEB171C4}"/>
              </a:ext>
            </a:extLst>
          </p:cNvPr>
          <p:cNvSpPr>
            <a:spLocks noGrp="1"/>
          </p:cNvSpPr>
          <p:nvPr>
            <p:ph type="title"/>
          </p:nvPr>
        </p:nvSpPr>
        <p:spPr/>
        <p:txBody>
          <a:bodyPr/>
          <a:lstStyle/>
          <a:p>
            <a:r>
              <a:rPr lang="en-US"/>
              <a:t>Limitation of Value Based Method</a:t>
            </a:r>
          </a:p>
        </p:txBody>
      </p:sp>
      <p:sp>
        <p:nvSpPr>
          <p:cNvPr id="3" name="Content Placeholder 2">
            <a:extLst>
              <a:ext uri="{FF2B5EF4-FFF2-40B4-BE49-F238E27FC236}">
                <a16:creationId xmlns:a16="http://schemas.microsoft.com/office/drawing/2014/main" id="{B522B94D-7640-B1F6-F244-FF50035CFA1E}"/>
              </a:ext>
            </a:extLst>
          </p:cNvPr>
          <p:cNvSpPr>
            <a:spLocks noGrp="1"/>
          </p:cNvSpPr>
          <p:nvPr>
            <p:ph sz="half" idx="1"/>
          </p:nvPr>
        </p:nvSpPr>
        <p:spPr>
          <a:xfrm>
            <a:off x="838199" y="1548903"/>
            <a:ext cx="9404927" cy="4194347"/>
          </a:xfrm>
        </p:spPr>
        <p:txBody>
          <a:bodyPr>
            <a:normAutofit/>
          </a:bodyPr>
          <a:lstStyle/>
          <a:p>
            <a:pPr marL="0" marR="0">
              <a:lnSpc>
                <a:spcPct val="107000"/>
              </a:lnSpc>
              <a:spcBef>
                <a:spcPts val="0"/>
              </a:spcBef>
              <a:spcAft>
                <a:spcPts val="800"/>
              </a:spcAft>
            </a:pPr>
            <a:r>
              <a:rPr lang="en-US" dirty="0">
                <a:effectLst/>
                <a:latin typeface="Calibri" panose="020F0502020204030204" pitchFamily="34" charset="0"/>
                <a:ea typeface="Times New Roman" panose="02020603050405020304" pitchFamily="18" charset="0"/>
                <a:cs typeface="Times New Roman" panose="02020603050405020304" pitchFamily="18" charset="0"/>
              </a:rPr>
              <a:t>Difficulty in Handling Continuous Action Spaces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Overestimation Bias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Exploration Challenges</a:t>
            </a:r>
          </a:p>
          <a:p>
            <a:pPr>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Lack of Convergence Guarantees</a:t>
            </a:r>
          </a:p>
          <a:p>
            <a:pPr>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Suboptimal Policies for Stochastic Environments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Slide Number Placeholder 5">
            <a:extLst>
              <a:ext uri="{FF2B5EF4-FFF2-40B4-BE49-F238E27FC236}">
                <a16:creationId xmlns:a16="http://schemas.microsoft.com/office/drawing/2014/main" id="{77738295-9A53-45B5-5AA9-FAD332A78277}"/>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12</a:t>
            </a:fld>
            <a:endParaRPr lang="en-US" b="1" dirty="0"/>
          </a:p>
        </p:txBody>
      </p:sp>
    </p:spTree>
    <p:extLst>
      <p:ext uri="{BB962C8B-B14F-4D97-AF65-F5344CB8AC3E}">
        <p14:creationId xmlns:p14="http://schemas.microsoft.com/office/powerpoint/2010/main" val="43034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F027-6535-012D-5128-29F1542BB5C4}"/>
              </a:ext>
            </a:extLst>
          </p:cNvPr>
          <p:cNvSpPr>
            <a:spLocks noGrp="1"/>
          </p:cNvSpPr>
          <p:nvPr>
            <p:ph type="title"/>
          </p:nvPr>
        </p:nvSpPr>
        <p:spPr/>
        <p:txBody>
          <a:bodyPr/>
          <a:lstStyle/>
          <a:p>
            <a:r>
              <a:rPr lang="en-US"/>
              <a:t>Advantage of Policy Gradient method</a:t>
            </a:r>
          </a:p>
        </p:txBody>
      </p:sp>
      <p:sp>
        <p:nvSpPr>
          <p:cNvPr id="3" name="Content Placeholder 2">
            <a:extLst>
              <a:ext uri="{FF2B5EF4-FFF2-40B4-BE49-F238E27FC236}">
                <a16:creationId xmlns:a16="http://schemas.microsoft.com/office/drawing/2014/main" id="{0522FCA5-FA28-14E1-E934-09A498B0F971}"/>
              </a:ext>
            </a:extLst>
          </p:cNvPr>
          <p:cNvSpPr>
            <a:spLocks noGrp="1"/>
          </p:cNvSpPr>
          <p:nvPr>
            <p:ph sz="half" idx="1"/>
          </p:nvPr>
        </p:nvSpPr>
        <p:spPr>
          <a:xfrm>
            <a:off x="838199" y="1825625"/>
            <a:ext cx="9183255" cy="4351338"/>
          </a:xfrm>
        </p:spPr>
        <p:txBody>
          <a:bodyPr/>
          <a:lstStyle/>
          <a:p>
            <a:pPr algn="l">
              <a:buFont typeface="Arial" panose="020B0604020202020204" pitchFamily="34" charset="0"/>
              <a:buChar char="•"/>
            </a:pPr>
            <a:r>
              <a:rPr lang="en-US" b="0" i="0" dirty="0">
                <a:solidFill>
                  <a:srgbClr val="374151"/>
                </a:solidFill>
                <a:effectLst/>
                <a:latin typeface="Söhne"/>
              </a:rPr>
              <a:t>Better convergence properties</a:t>
            </a:r>
          </a:p>
          <a:p>
            <a:pPr algn="l">
              <a:buFont typeface="Arial" panose="020B0604020202020204" pitchFamily="34" charset="0"/>
              <a:buChar char="•"/>
            </a:pPr>
            <a:r>
              <a:rPr lang="en-US" b="0" i="0" dirty="0">
                <a:solidFill>
                  <a:srgbClr val="374151"/>
                </a:solidFill>
                <a:effectLst/>
                <a:latin typeface="Söhne"/>
              </a:rPr>
              <a:t>Effective in high-dimensional or continuous action spaces</a:t>
            </a:r>
          </a:p>
          <a:p>
            <a:pPr algn="l">
              <a:buFont typeface="Arial" panose="020B0604020202020204" pitchFamily="34" charset="0"/>
              <a:buChar char="•"/>
            </a:pPr>
            <a:r>
              <a:rPr lang="en-US" b="0" i="0" dirty="0">
                <a:solidFill>
                  <a:srgbClr val="374151"/>
                </a:solidFill>
                <a:effectLst/>
                <a:latin typeface="Söhne"/>
              </a:rPr>
              <a:t>Learning stochastic policies</a:t>
            </a:r>
          </a:p>
          <a:p>
            <a:pPr algn="l">
              <a:buFont typeface="Arial" panose="020B0604020202020204" pitchFamily="34" charset="0"/>
              <a:buChar char="•"/>
            </a:pPr>
            <a:r>
              <a:rPr lang="en-US" dirty="0">
                <a:solidFill>
                  <a:srgbClr val="374151"/>
                </a:solidFill>
                <a:latin typeface="Söhne"/>
              </a:rPr>
              <a:t>Exploration Increase</a:t>
            </a:r>
            <a:endParaRPr lang="en-US" b="0" i="0" dirty="0">
              <a:solidFill>
                <a:srgbClr val="374151"/>
              </a:solidFill>
              <a:effectLst/>
              <a:latin typeface="Söhne"/>
            </a:endParaRPr>
          </a:p>
          <a:p>
            <a:endParaRPr lang="en-US" dirty="0"/>
          </a:p>
        </p:txBody>
      </p:sp>
      <p:sp>
        <p:nvSpPr>
          <p:cNvPr id="9" name="Slide Number Placeholder 5">
            <a:extLst>
              <a:ext uri="{FF2B5EF4-FFF2-40B4-BE49-F238E27FC236}">
                <a16:creationId xmlns:a16="http://schemas.microsoft.com/office/drawing/2014/main" id="{4649A66E-46A1-E943-4BC5-06F5DF954F32}"/>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13</a:t>
            </a:fld>
            <a:endParaRPr lang="en-US" b="1" dirty="0"/>
          </a:p>
        </p:txBody>
      </p:sp>
    </p:spTree>
    <p:extLst>
      <p:ext uri="{BB962C8B-B14F-4D97-AF65-F5344CB8AC3E}">
        <p14:creationId xmlns:p14="http://schemas.microsoft.com/office/powerpoint/2010/main" val="264615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B075442-1D3A-9E6F-403F-E730A4EF4613}"/>
              </a:ext>
            </a:extLst>
          </p:cNvPr>
          <p:cNvSpPr>
            <a:spLocks noGrp="1"/>
          </p:cNvSpPr>
          <p:nvPr>
            <p:ph type="title"/>
          </p:nvPr>
        </p:nvSpPr>
        <p:spPr>
          <a:xfrm>
            <a:off x="838200" y="365126"/>
            <a:ext cx="10515600" cy="850832"/>
          </a:xfrm>
        </p:spPr>
        <p:txBody>
          <a:bodyPr/>
          <a:lstStyle/>
          <a:p>
            <a:r>
              <a:rPr lang="en-US" dirty="0"/>
              <a:t>What we did in DQN [9]</a:t>
            </a:r>
          </a:p>
        </p:txBody>
      </p:sp>
      <mc:AlternateContent xmlns:mc="http://schemas.openxmlformats.org/markup-compatibility/2006" xmlns:a14="http://schemas.microsoft.com/office/drawing/2010/main">
        <mc:Choice Requires="a14">
          <p:sp>
            <p:nvSpPr>
              <p:cNvPr id="16" name="Content Placeholder 15">
                <a:extLst>
                  <a:ext uri="{FF2B5EF4-FFF2-40B4-BE49-F238E27FC236}">
                    <a16:creationId xmlns:a16="http://schemas.microsoft.com/office/drawing/2014/main" id="{B0E7B4D4-A4B2-598A-D1DB-12BAEB1858C2}"/>
                  </a:ext>
                </a:extLst>
              </p:cNvPr>
              <p:cNvSpPr>
                <a:spLocks noGrp="1"/>
              </p:cNvSpPr>
              <p:nvPr>
                <p:ph sz="half" idx="1"/>
              </p:nvPr>
            </p:nvSpPr>
            <p:spPr>
              <a:xfrm>
                <a:off x="418731" y="1288149"/>
                <a:ext cx="6208099" cy="4783877"/>
              </a:xfrm>
            </p:spPr>
            <p:txBody>
              <a:bodyPr>
                <a:normAutofit lnSpcReduction="10000"/>
              </a:bodyPr>
              <a:lstStyle/>
              <a:p>
                <a:pPr marL="457200" indent="-457200">
                  <a:buFont typeface="Wingdings" panose="05000000000000000000" pitchFamily="2" charset="2"/>
                  <a:buChar char="q"/>
                </a:pPr>
                <a:r>
                  <a:rPr lang="en-US" dirty="0"/>
                  <a:t> Action is generated from Learning Net from Q Estimated Q value for each action by : </a:t>
                </a:r>
                <a14:m>
                  <m:oMath xmlns:m="http://schemas.openxmlformats.org/officeDocument/2006/math">
                    <m:sSub>
                      <m:sSubPr>
                        <m:ctrlPr>
                          <a:rPr lang="en-US" b="1" i="1" smtClean="0">
                            <a:effectLst/>
                            <a:latin typeface="Cambria Math" panose="020405030504060302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𝑸</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𝒂𝒓𝒈𝒎𝒂𝒙</m:t>
                        </m:r>
                      </m:sub>
                    </m:sSub>
                  </m:oMath>
                </a14:m>
                <a:r>
                  <a:rPr lang="en-US" dirty="0"/>
                  <a:t> or random by epsilon greedy method</a:t>
                </a:r>
              </a:p>
              <a:p>
                <a:pPr marL="457200" indent="-457200">
                  <a:buFont typeface="Wingdings" panose="05000000000000000000" pitchFamily="2" charset="2"/>
                  <a:buChar char="q"/>
                </a:pPr>
                <a:r>
                  <a:rPr lang="en-US" dirty="0"/>
                  <a:t> Action goes to environment , get reward and next state</a:t>
                </a:r>
              </a:p>
              <a:p>
                <a:pPr marL="457200" indent="-457200">
                  <a:buFont typeface="Wingdings" panose="05000000000000000000" pitchFamily="2" charset="2"/>
                  <a:buChar char="q"/>
                </a:pPr>
                <a:r>
                  <a:rPr lang="en-US" dirty="0"/>
                  <a:t> Create Buffer of s, a ,r, s’, a’</a:t>
                </a:r>
              </a:p>
              <a:p>
                <a:pPr marL="457200" indent="-457200">
                  <a:buFont typeface="Wingdings" panose="05000000000000000000" pitchFamily="2" charset="2"/>
                  <a:buChar char="q"/>
                </a:pPr>
                <a:r>
                  <a:rPr lang="en-US" dirty="0"/>
                  <a:t>After Batch Formation: start Training,</a:t>
                </a:r>
              </a:p>
              <a:p>
                <a:pPr marL="457200" indent="-457200">
                  <a:buFont typeface="Wingdings" panose="05000000000000000000" pitchFamily="2" charset="2"/>
                  <a:buChar char="q"/>
                </a:pPr>
                <a:r>
                  <a:rPr lang="en-US" dirty="0"/>
                  <a:t>In training , Loss Function: Q_(Estimated) -Q_(target) </a:t>
                </a:r>
              </a:p>
              <a:p>
                <a:pPr marL="457200" indent="-457200">
                  <a:buFont typeface="Wingdings" panose="05000000000000000000" pitchFamily="2" charset="2"/>
                  <a:buChar char="q"/>
                </a:pPr>
                <a14:m>
                  <m:oMath xmlns:m="http://schemas.openxmlformats.org/officeDocument/2006/math">
                    <m:sSub>
                      <m:sSubPr>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𝒕𝒂𝒓𝒈𝒆𝒕</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𝒓</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𝜸</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𝒎𝒂𝒙</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𝒂</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𝒔</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up>
                    </m:sSup>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𝒂</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 name="Content Placeholder 15">
                <a:extLst>
                  <a:ext uri="{FF2B5EF4-FFF2-40B4-BE49-F238E27FC236}">
                    <a16:creationId xmlns:a16="http://schemas.microsoft.com/office/drawing/2014/main" id="{B0E7B4D4-A4B2-598A-D1DB-12BAEB1858C2}"/>
                  </a:ext>
                </a:extLst>
              </p:cNvPr>
              <p:cNvSpPr>
                <a:spLocks noGrp="1" noRot="1" noChangeAspect="1" noMove="1" noResize="1" noEditPoints="1" noAdjustHandles="1" noChangeArrowheads="1" noChangeShapeType="1" noTextEdit="1"/>
              </p:cNvSpPr>
              <p:nvPr>
                <p:ph sz="half" idx="1"/>
              </p:nvPr>
            </p:nvSpPr>
            <p:spPr>
              <a:xfrm>
                <a:off x="418731" y="1288149"/>
                <a:ext cx="6208099" cy="4783877"/>
              </a:xfrm>
              <a:blipFill>
                <a:blip r:embed="rId2"/>
                <a:stretch>
                  <a:fillRect l="-1768" t="-2803" r="-3242"/>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E5C7406E-231F-1505-DE46-2C4DE589A3F5}"/>
              </a:ext>
            </a:extLst>
          </p:cNvPr>
          <p:cNvPicPr>
            <a:picLocks noChangeAspect="1"/>
          </p:cNvPicPr>
          <p:nvPr/>
        </p:nvPicPr>
        <p:blipFill>
          <a:blip r:embed="rId3"/>
          <a:stretch>
            <a:fillRect/>
          </a:stretch>
        </p:blipFill>
        <p:spPr>
          <a:xfrm>
            <a:off x="6853635" y="1288150"/>
            <a:ext cx="5181601" cy="2293819"/>
          </a:xfrm>
          <a:prstGeom prst="rect">
            <a:avLst/>
          </a:prstGeom>
        </p:spPr>
      </p:pic>
      <p:sp>
        <p:nvSpPr>
          <p:cNvPr id="28" name="Rectangle 27">
            <a:extLst>
              <a:ext uri="{FF2B5EF4-FFF2-40B4-BE49-F238E27FC236}">
                <a16:creationId xmlns:a16="http://schemas.microsoft.com/office/drawing/2014/main" id="{8B79D6EE-1C4E-8A73-7FC4-AE7E458BD2F7}"/>
              </a:ext>
            </a:extLst>
          </p:cNvPr>
          <p:cNvSpPr/>
          <p:nvPr/>
        </p:nvSpPr>
        <p:spPr>
          <a:xfrm>
            <a:off x="7882307" y="4120567"/>
            <a:ext cx="3954379" cy="673769"/>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0022546-0CA0-642E-6820-1882A01E2005}"/>
              </a:ext>
            </a:extLst>
          </p:cNvPr>
          <p:cNvSpPr txBox="1"/>
          <p:nvPr/>
        </p:nvSpPr>
        <p:spPr>
          <a:xfrm>
            <a:off x="8499957" y="4276662"/>
            <a:ext cx="2923236" cy="461665"/>
          </a:xfrm>
          <a:prstGeom prst="rect">
            <a:avLst/>
          </a:prstGeom>
          <a:noFill/>
        </p:spPr>
        <p:txBody>
          <a:bodyPr wrap="none" rtlCol="0">
            <a:spAutoFit/>
          </a:bodyPr>
          <a:lstStyle/>
          <a:p>
            <a:r>
              <a:rPr lang="en-US" sz="2400" dirty="0"/>
              <a:t>Environment: s, a, r, s’</a:t>
            </a:r>
          </a:p>
        </p:txBody>
      </p:sp>
      <p:sp>
        <p:nvSpPr>
          <p:cNvPr id="6" name="Slide Number Placeholder 5">
            <a:extLst>
              <a:ext uri="{FF2B5EF4-FFF2-40B4-BE49-F238E27FC236}">
                <a16:creationId xmlns:a16="http://schemas.microsoft.com/office/drawing/2014/main" id="{176C6838-56CB-2F80-9E7E-26A651989D12}"/>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14</a:t>
            </a:fld>
            <a:endParaRPr lang="en-US" b="1" dirty="0"/>
          </a:p>
        </p:txBody>
      </p:sp>
    </p:spTree>
    <p:extLst>
      <p:ext uri="{BB962C8B-B14F-4D97-AF65-F5344CB8AC3E}">
        <p14:creationId xmlns:p14="http://schemas.microsoft.com/office/powerpoint/2010/main" val="390219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7594-03FA-70B5-319B-E37AC6919631}"/>
              </a:ext>
            </a:extLst>
          </p:cNvPr>
          <p:cNvSpPr>
            <a:spLocks noGrp="1"/>
          </p:cNvSpPr>
          <p:nvPr>
            <p:ph type="title"/>
          </p:nvPr>
        </p:nvSpPr>
        <p:spPr>
          <a:xfrm>
            <a:off x="838200" y="365126"/>
            <a:ext cx="10515600" cy="669348"/>
          </a:xfrm>
        </p:spPr>
        <p:txBody>
          <a:bodyPr>
            <a:normAutofit fontScale="90000"/>
          </a:bodyPr>
          <a:lstStyle/>
          <a:p>
            <a:r>
              <a:rPr lang="en-US"/>
              <a:t>Policy Gradient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5D0D9D-7136-2615-B540-A2315745C8FB}"/>
                  </a:ext>
                </a:extLst>
              </p:cNvPr>
              <p:cNvSpPr>
                <a:spLocks noGrp="1"/>
              </p:cNvSpPr>
              <p:nvPr>
                <p:ph sz="half" idx="1"/>
              </p:nvPr>
            </p:nvSpPr>
            <p:spPr>
              <a:xfrm>
                <a:off x="838200" y="1117600"/>
                <a:ext cx="9820564" cy="5624945"/>
              </a:xfrm>
            </p:spPr>
            <p:txBody>
              <a:bodyPr/>
              <a:lstStyle/>
              <a:p>
                <a:r>
                  <a:rPr lang="en-US" dirty="0"/>
                  <a:t>Estimate the probability of action for a given state that will give a long-term reward for the whole trajectory. When an agent follows that actions in each time step that is called policy , that can be defined as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𝜃</m:t>
                        </m:r>
                      </m:sub>
                    </m:sSub>
                    <m:d>
                      <m:dPr>
                        <m:ctrlPr>
                          <a:rPr lang="en-US" i="1" dirty="0">
                            <a:solidFill>
                              <a:srgbClr val="836967"/>
                            </a:solidFill>
                            <a:latin typeface="Cambria Math" panose="02040503050406030204" pitchFamily="18" charset="0"/>
                          </a:rPr>
                        </m:ctrlPr>
                      </m:dPr>
                      <m:e>
                        <m:r>
                          <m:rPr>
                            <m:sty m:val="p"/>
                          </m:rPr>
                          <a:rPr lang="en-US" b="0" i="0" dirty="0" smtClean="0">
                            <a:solidFill>
                              <a:srgbClr val="836967"/>
                            </a:solidFill>
                            <a:latin typeface="Cambria Math" panose="02040503050406030204" pitchFamily="18" charset="0"/>
                          </a:rPr>
                          <m:t>s</m:t>
                        </m:r>
                        <m:r>
                          <a:rPr lang="en-US" i="0" dirty="0">
                            <a:latin typeface="Cambria Math" panose="02040503050406030204" pitchFamily="18" charset="0"/>
                          </a:rPr>
                          <m:t>,</m:t>
                        </m:r>
                        <m:r>
                          <a:rPr lang="en-US" i="1" dirty="0">
                            <a:latin typeface="Cambria Math" panose="02040503050406030204" pitchFamily="18" charset="0"/>
                          </a:rPr>
                          <m:t>𝑎</m:t>
                        </m:r>
                      </m:e>
                    </m:d>
                    <m:r>
                      <a:rPr lang="en-US" b="0" i="1" dirty="0" smtClean="0">
                        <a:latin typeface="Cambria Math" panose="02040503050406030204" pitchFamily="18" charset="0"/>
                      </a:rPr>
                      <m:t> </m:t>
                    </m:r>
                  </m:oMath>
                </a14:m>
                <a:r>
                  <a:rPr lang="en-US" dirty="0"/>
                  <a:t>dependent on parameters </a:t>
                </a:r>
                <a14:m>
                  <m:oMath xmlns:m="http://schemas.openxmlformats.org/officeDocument/2006/math">
                    <m:r>
                      <a:rPr lang="en-US" i="1" dirty="0" smtClean="0">
                        <a:latin typeface="Cambria Math" panose="02040503050406030204" pitchFamily="18" charset="0"/>
                      </a:rPr>
                      <m:t>𝜃</m:t>
                    </m:r>
                  </m:oMath>
                </a14:m>
                <a:r>
                  <a:rPr lang="en-US" dirty="0"/>
                  <a:t> called policy parameters.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𝜃</m:t>
                        </m:r>
                      </m:sub>
                    </m:sSub>
                    <m:d>
                      <m:dPr>
                        <m:ctrlPr>
                          <a:rPr lang="en-US" i="1" dirty="0">
                            <a:solidFill>
                              <a:srgbClr val="836967"/>
                            </a:solidFill>
                            <a:latin typeface="Cambria Math" panose="02040503050406030204" pitchFamily="18" charset="0"/>
                          </a:rPr>
                        </m:ctrlPr>
                      </m:dPr>
                      <m:e>
                        <m:r>
                          <m:rPr>
                            <m:sty m:val="p"/>
                          </m:rPr>
                          <a:rPr lang="en-US" b="0" i="0" dirty="0" smtClean="0">
                            <a:solidFill>
                              <a:srgbClr val="836967"/>
                            </a:solidFill>
                            <a:latin typeface="Cambria Math" panose="02040503050406030204" pitchFamily="18" charset="0"/>
                          </a:rPr>
                          <m:t>s</m:t>
                        </m:r>
                        <m:r>
                          <a:rPr lang="en-US" dirty="0">
                            <a:latin typeface="Cambria Math" panose="02040503050406030204" pitchFamily="18" charset="0"/>
                          </a:rPr>
                          <m:t>,</m:t>
                        </m:r>
                        <m:r>
                          <a:rPr lang="en-US" i="1" dirty="0">
                            <a:latin typeface="Cambria Math" panose="02040503050406030204" pitchFamily="18" charset="0"/>
                          </a:rPr>
                          <m:t>𝑎</m:t>
                        </m:r>
                      </m:e>
                    </m:d>
                  </m:oMath>
                </a14:m>
                <a:r>
                  <a:rPr lang="en-US" dirty="0"/>
                  <a:t> is called stochastic policy because it indicates the probability of taking an action a being in state s. </a:t>
                </a:r>
              </a:p>
            </p:txBody>
          </p:sp>
        </mc:Choice>
        <mc:Fallback xmlns="">
          <p:sp>
            <p:nvSpPr>
              <p:cNvPr id="3" name="Content Placeholder 2">
                <a:extLst>
                  <a:ext uri="{FF2B5EF4-FFF2-40B4-BE49-F238E27FC236}">
                    <a16:creationId xmlns:a16="http://schemas.microsoft.com/office/drawing/2014/main" id="{BD5D0D9D-7136-2615-B540-A2315745C8FB}"/>
                  </a:ext>
                </a:extLst>
              </p:cNvPr>
              <p:cNvSpPr>
                <a:spLocks noGrp="1" noRot="1" noChangeAspect="1" noMove="1" noResize="1" noEditPoints="1" noAdjustHandles="1" noChangeArrowheads="1" noChangeShapeType="1" noTextEdit="1"/>
              </p:cNvSpPr>
              <p:nvPr>
                <p:ph sz="half" idx="1"/>
              </p:nvPr>
            </p:nvSpPr>
            <p:spPr>
              <a:xfrm>
                <a:off x="838200" y="1117600"/>
                <a:ext cx="9820564" cy="5624945"/>
              </a:xfrm>
              <a:blipFill>
                <a:blip r:embed="rId2"/>
                <a:stretch>
                  <a:fillRect l="-1118" t="-1733" r="-161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7933AA4E-9D4B-CBF8-5AFF-ACD89A62141B}"/>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15</a:t>
            </a:fld>
            <a:endParaRPr lang="en-US" b="1" dirty="0"/>
          </a:p>
        </p:txBody>
      </p:sp>
    </p:spTree>
    <p:extLst>
      <p:ext uri="{BB962C8B-B14F-4D97-AF65-F5344CB8AC3E}">
        <p14:creationId xmlns:p14="http://schemas.microsoft.com/office/powerpoint/2010/main" val="4345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D56C-A847-D28C-4FAC-AE916BC1D2FA}"/>
              </a:ext>
            </a:extLst>
          </p:cNvPr>
          <p:cNvSpPr>
            <a:spLocks noGrp="1"/>
          </p:cNvSpPr>
          <p:nvPr>
            <p:ph type="title"/>
          </p:nvPr>
        </p:nvSpPr>
        <p:spPr>
          <a:xfrm>
            <a:off x="838200" y="365126"/>
            <a:ext cx="10515600" cy="678584"/>
          </a:xfrm>
        </p:spPr>
        <p:txBody>
          <a:bodyPr>
            <a:normAutofit fontScale="90000"/>
          </a:bodyPr>
          <a:lstStyle/>
          <a:p>
            <a:r>
              <a:rPr lang="en-US"/>
              <a:t>Policy Gradient Mathematics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6305A6-6A56-5E8C-0B19-D83F7D32F58E}"/>
                  </a:ext>
                </a:extLst>
              </p:cNvPr>
              <p:cNvSpPr>
                <a:spLocks noGrp="1"/>
              </p:cNvSpPr>
              <p:nvPr>
                <p:ph sz="half" idx="1"/>
              </p:nvPr>
            </p:nvSpPr>
            <p:spPr>
              <a:xfrm>
                <a:off x="838199" y="1043710"/>
                <a:ext cx="11194915" cy="5133253"/>
              </a:xfrm>
            </p:spPr>
            <p:txBody>
              <a:bodyPr/>
              <a:lstStyle/>
              <a:p>
                <a:pPr marL="0" indent="0">
                  <a:buNone/>
                </a:pPr>
                <a:endParaRPr lang="en-US" dirty="0"/>
              </a:p>
              <a:p>
                <a14:m>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𝐽</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𝜃</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𝑉</m:t>
                        </m:r>
                      </m:e>
                      <m:sup>
                        <m:r>
                          <a:rPr lang="en-US" i="1">
                            <a:latin typeface="Cambria Math" panose="02040503050406030204" pitchFamily="18" charset="0"/>
                            <a:ea typeface="Times New Roman" panose="02020603050405020304" pitchFamily="18" charset="0"/>
                            <a:cs typeface="Times New Roman" panose="02020603050405020304" pitchFamily="18" charset="0"/>
                          </a:rPr>
                          <m:t>𝜋</m:t>
                        </m:r>
                      </m:sup>
                    </m:sSup>
                    <m:d>
                      <m:dPr>
                        <m:ctrlPr>
                          <a:rPr lang="en-US"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en-US" sz="2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supHide m:val="on"/>
                        <m:ctrlPr>
                          <a:rPr lang="en-US" i="1">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a:latin typeface="Cambria Math" panose="02040503050406030204" pitchFamily="18" charset="0"/>
                            <a:ea typeface="Times New Roman" panose="02020603050405020304" pitchFamily="18" charset="0"/>
                            <a:cs typeface="Times New Roman" panose="02020603050405020304" pitchFamily="18" charset="0"/>
                          </a:rPr>
                          <m:t>𝑎</m:t>
                        </m:r>
                      </m:sub>
                      <m:sup/>
                      <m:e>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latin typeface="Cambria Math" panose="02040503050406030204" pitchFamily="18" charset="0"/>
                                <a:ea typeface="Times New Roman" panose="02020603050405020304" pitchFamily="18" charset="0"/>
                                <a:cs typeface="Times New Roman" panose="02020603050405020304" pitchFamily="18" charset="0"/>
                              </a:rPr>
                              <m:t>𝑄</m:t>
                            </m:r>
                          </m:e>
                          <m:sup>
                            <m:r>
                              <a:rPr lang="en-US" i="1">
                                <a:latin typeface="Cambria Math" panose="02040503050406030204" pitchFamily="18" charset="0"/>
                                <a:ea typeface="Times New Roman" panose="02020603050405020304" pitchFamily="18" charset="0"/>
                                <a:cs typeface="Times New Roman" panose="02020603050405020304" pitchFamily="18" charset="0"/>
                              </a:rPr>
                              <m:t>𝜋</m:t>
                            </m:r>
                          </m:sup>
                        </m:sSup>
                        <m:d>
                          <m:dPr>
                            <m:ctrlPr>
                              <a:rPr lang="en-US" i="1">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ea typeface="Times New Roman" panose="02020603050405020304" pitchFamily="18" charset="0"/>
                                <a:cs typeface="Times New Roman" panose="02020603050405020304" pitchFamily="18" charset="0"/>
                              </a:rPr>
                              <m:t>𝑠</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𝑎</m:t>
                            </m:r>
                          </m:e>
                        </m:d>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𝜋</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𝑎</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𝑠</m:t>
                        </m:r>
                        <m:r>
                          <a:rPr lang="en-US" i="1">
                            <a:latin typeface="Cambria Math" panose="02040503050406030204" pitchFamily="18" charset="0"/>
                            <a:ea typeface="Times New Roman" panose="02020603050405020304" pitchFamily="18" charset="0"/>
                            <a:cs typeface="Times New Roman" panose="02020603050405020304" pitchFamily="18" charset="0"/>
                          </a:rPr>
                          <m:t>)</m:t>
                        </m:r>
                      </m:e>
                    </m:nary>
                  </m:oMath>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Here </a:t>
                </a:r>
                <a:r>
                  <a:rPr lang="el-GR" dirty="0"/>
                  <a:t>π</a:t>
                </a:r>
                <a:r>
                  <a:rPr lang="en-US" dirty="0"/>
                  <a:t> is probability distribution of action parameterized by </a:t>
                </a:r>
                <a14:m>
                  <m:oMath xmlns:m="http://schemas.openxmlformats.org/officeDocument/2006/math">
                    <m:r>
                      <a:rPr lang="en-US" b="0" i="1" smtClean="0">
                        <a:latin typeface="Cambria Math" panose="02040503050406030204" pitchFamily="18" charset="0"/>
                      </a:rPr>
                      <m:t>𝜃</m:t>
                    </m:r>
                  </m:oMath>
                </a14:m>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[6]</a:t>
                </a:r>
              </a:p>
              <a:p>
                <a:pPr algn="l"/>
                <a:endParaRPr lang="en-US" dirty="0"/>
              </a:p>
            </p:txBody>
          </p:sp>
        </mc:Choice>
        <mc:Fallback xmlns="">
          <p:sp>
            <p:nvSpPr>
              <p:cNvPr id="3" name="Content Placeholder 2">
                <a:extLst>
                  <a:ext uri="{FF2B5EF4-FFF2-40B4-BE49-F238E27FC236}">
                    <a16:creationId xmlns:a16="http://schemas.microsoft.com/office/drawing/2014/main" id="{286305A6-6A56-5E8C-0B19-D83F7D32F58E}"/>
                  </a:ext>
                </a:extLst>
              </p:cNvPr>
              <p:cNvSpPr>
                <a:spLocks noGrp="1" noRot="1" noChangeAspect="1" noMove="1" noResize="1" noEditPoints="1" noAdjustHandles="1" noChangeArrowheads="1" noChangeShapeType="1" noTextEdit="1"/>
              </p:cNvSpPr>
              <p:nvPr>
                <p:ph sz="half" idx="1"/>
              </p:nvPr>
            </p:nvSpPr>
            <p:spPr>
              <a:xfrm>
                <a:off x="838199" y="1043710"/>
                <a:ext cx="11194915" cy="5133253"/>
              </a:xfrm>
              <a:blipFill>
                <a:blip r:embed="rId2"/>
                <a:stretch>
                  <a:fillRect l="-925"/>
                </a:stretch>
              </a:blipFill>
            </p:spPr>
            <p:txBody>
              <a:bodyPr/>
              <a:lstStyle/>
              <a:p>
                <a:r>
                  <a:rPr lang="en-US">
                    <a:noFill/>
                  </a:rPr>
                  <a:t> </a:t>
                </a:r>
              </a:p>
            </p:txBody>
          </p:sp>
        </mc:Fallback>
      </mc:AlternateContent>
      <p:sp>
        <p:nvSpPr>
          <p:cNvPr id="8" name="Slide Number Placeholder 5">
            <a:extLst>
              <a:ext uri="{FF2B5EF4-FFF2-40B4-BE49-F238E27FC236}">
                <a16:creationId xmlns:a16="http://schemas.microsoft.com/office/drawing/2014/main" id="{70ADB9A0-D833-8C16-032B-397EF1085463}"/>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16</a:t>
            </a:fld>
            <a:endParaRPr lang="en-US" b="1" dirty="0"/>
          </a:p>
        </p:txBody>
      </p:sp>
    </p:spTree>
    <p:extLst>
      <p:ext uri="{BB962C8B-B14F-4D97-AF65-F5344CB8AC3E}">
        <p14:creationId xmlns:p14="http://schemas.microsoft.com/office/powerpoint/2010/main" val="214531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405F-14DC-98C7-3320-3A7B0FB35DD4}"/>
              </a:ext>
            </a:extLst>
          </p:cNvPr>
          <p:cNvSpPr>
            <a:spLocks noGrp="1"/>
          </p:cNvSpPr>
          <p:nvPr>
            <p:ph type="title"/>
          </p:nvPr>
        </p:nvSpPr>
        <p:spPr/>
        <p:txBody>
          <a:bodyPr/>
          <a:lstStyle/>
          <a:p>
            <a:r>
              <a:rPr lang="en-US"/>
              <a:t>Policy Gradient Mathematics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BBB7D1-A210-9980-2134-1CF1BA638943}"/>
                  </a:ext>
                </a:extLst>
              </p:cNvPr>
              <p:cNvSpPr>
                <a:spLocks noGrp="1"/>
              </p:cNvSpPr>
              <p:nvPr>
                <p:ph sz="half" idx="1"/>
              </p:nvPr>
            </p:nvSpPr>
            <p:spPr>
              <a:xfrm>
                <a:off x="838200" y="1825625"/>
                <a:ext cx="10515600" cy="4351338"/>
              </a:xfrm>
            </p:spPr>
            <p:txBody>
              <a:bodyPr/>
              <a:lstStyle/>
              <a:p>
                <a:pPr marL="0" indent="0">
                  <a:buNone/>
                </a:pPr>
                <a:r>
                  <a:rPr lang="en-US" dirty="0"/>
                  <a:t> From Ref[6], Policy Gradient Theorem states that </a:t>
                </a:r>
              </a:p>
              <a:p>
                <a:pPr marL="0" indent="0">
                  <a:buNone/>
                </a:pPr>
                <a:endParaRPr lang="en-US" b="0" i="1" dirty="0">
                  <a:latin typeface="Cambria Math" panose="02040503050406030204" pitchFamily="18" charset="0"/>
                </a:endParaRP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  </m:t>
                        </m:r>
                        <m:r>
                          <m:rPr>
                            <m:sty m:val="p"/>
                          </m:rPr>
                          <a:rPr lang="en-US" i="0" smtClean="0">
                            <a:latin typeface="Cambria Math" panose="02040503050406030204" pitchFamily="18" charset="0"/>
                          </a:rPr>
                          <m:t>Δ</m:t>
                        </m:r>
                      </m:e>
                      <m:sub>
                        <m:r>
                          <a:rPr lang="en-US" b="0" i="1" smtClean="0">
                            <a:latin typeface="Cambria Math" panose="02040503050406030204" pitchFamily="18" charset="0"/>
                          </a:rPr>
                          <m:t>𝜃</m:t>
                        </m:r>
                      </m:sub>
                    </m:sSub>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r>
                          <a:rPr lang="en-US" b="0" i="1" smtClean="0">
                            <a:latin typeface="Cambria Math" panose="02040503050406030204" pitchFamily="18" charset="0"/>
                          </a:rPr>
                          <m:t>𝜖</m:t>
                        </m:r>
                        <m:r>
                          <a:rPr lang="en-US" b="0" i="1" smtClean="0">
                            <a:latin typeface="Cambria Math" panose="02040503050406030204" pitchFamily="18" charset="0"/>
                          </a:rPr>
                          <m:t>𝑆</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l-GR" b="0" i="1" smtClean="0">
                                <a:latin typeface="Cambria Math" panose="02040503050406030204" pitchFamily="18" charset="0"/>
                              </a:rPr>
                              <m:t>π</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r>
                              <a:rPr lang="en-US" i="1">
                                <a:latin typeface="Cambria Math" panose="02040503050406030204" pitchFamily="18" charset="0"/>
                              </a:rPr>
                              <m:t>𝜖</m:t>
                            </m:r>
                            <m:r>
                              <a:rPr lang="en-US" i="1">
                                <a:latin typeface="Cambria Math" panose="02040503050406030204" pitchFamily="18" charset="0"/>
                              </a:rPr>
                              <m:t>𝐴</m:t>
                            </m:r>
                          </m:sub>
                          <m:sup/>
                          <m:e>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𝜃</m:t>
                                </m:r>
                              </m:sub>
                            </m:sSub>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π</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r>
                                  <a:rPr lang="en-US" i="1">
                                    <a:latin typeface="Cambria Math" panose="02040503050406030204" pitchFamily="18" charset="0"/>
                                  </a:rPr>
                                  <m:t>∗ </m:t>
                                </m:r>
                                <m:r>
                                  <a:rPr lang="en-US" i="1">
                                    <a:latin typeface="Cambria Math" panose="02040503050406030204" pitchFamily="18" charset="0"/>
                                  </a:rPr>
                                  <m:t>𝑄</m:t>
                                </m:r>
                              </m:e>
                              <m:sup>
                                <m:r>
                                  <m:rPr>
                                    <m:sty m:val="p"/>
                                  </m:rPr>
                                  <a:rPr lang="el-GR" i="1">
                                    <a:latin typeface="Cambria Math" panose="02040503050406030204" pitchFamily="18" charset="0"/>
                                  </a:rPr>
                                  <m:t>π</m:t>
                                </m:r>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r>
                          <a:rPr lang="en-US" b="0" i="1" smtClean="0">
                            <a:latin typeface="Cambria Math" panose="02040503050406030204" pitchFamily="18" charset="0"/>
                          </a:rPr>
                          <m:t>)</m:t>
                        </m:r>
                      </m:e>
                    </m:nary>
                  </m:oMath>
                </a14:m>
                <a:endParaRPr lang="en-US" b="0"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i="0" smtClean="0">
                            <a:latin typeface="Cambria Math" panose="02040503050406030204" pitchFamily="18" charset="0"/>
                          </a:rPr>
                          <m:t>Δ</m:t>
                        </m:r>
                      </m:e>
                      <m:sub>
                        <m:r>
                          <a:rPr lang="en-US" b="0" i="1" smtClean="0">
                            <a:latin typeface="Cambria Math" panose="02040503050406030204" pitchFamily="18" charset="0"/>
                          </a:rPr>
                          <m:t>𝜃</m:t>
                        </m:r>
                      </m:sub>
                    </m:sSub>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14:m>
                  <m:oMath xmlns:m="http://schemas.openxmlformats.org/officeDocument/2006/math">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l-GR" b="0" i="1" smtClean="0">
                            <a:latin typeface="Cambria Math" panose="02040503050406030204" pitchFamily="18" charset="0"/>
                          </a:rPr>
                          <m:t>π</m:t>
                        </m:r>
                      </m:sub>
                    </m:sSub>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𝑄</m:t>
                        </m:r>
                      </m:e>
                      <m:sup>
                        <m:r>
                          <m:rPr>
                            <m:sty m:val="p"/>
                          </m:rPr>
                          <a:rPr lang="el-GR" i="1">
                            <a:latin typeface="Cambria Math" panose="02040503050406030204" pitchFamily="18" charset="0"/>
                          </a:rPr>
                          <m:t>π</m:t>
                        </m:r>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𝜃</m:t>
                        </m:r>
                      </m:sub>
                    </m:sSub>
                    <m:r>
                      <m:rPr>
                        <m:sty m:val="p"/>
                      </m:rPr>
                      <a:rPr lang="en-US" b="0" i="0" smtClean="0">
                        <a:latin typeface="Cambria Math" panose="02040503050406030204" pitchFamily="18" charset="0"/>
                      </a:rPr>
                      <m:t>ln</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rPr>
                          <m:t>π</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F0BBB7D1-A210-9980-2134-1CF1BA638943}"/>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2"/>
                <a:stretch>
                  <a:fillRect l="-464" t="-2241"/>
                </a:stretch>
              </a:blipFill>
            </p:spPr>
            <p:txBody>
              <a:bodyPr/>
              <a:lstStyle/>
              <a:p>
                <a:r>
                  <a:rPr lang="en-US">
                    <a:noFill/>
                  </a:rPr>
                  <a:t> </a:t>
                </a:r>
              </a:p>
            </p:txBody>
          </p:sp>
        </mc:Fallback>
      </mc:AlternateContent>
      <p:sp>
        <p:nvSpPr>
          <p:cNvPr id="8" name="Slide Number Placeholder 5">
            <a:extLst>
              <a:ext uri="{FF2B5EF4-FFF2-40B4-BE49-F238E27FC236}">
                <a16:creationId xmlns:a16="http://schemas.microsoft.com/office/drawing/2014/main" id="{874D98EB-EEF6-911F-4CBD-6375E71A769D}"/>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17</a:t>
            </a:fld>
            <a:endParaRPr lang="en-US" b="1" dirty="0"/>
          </a:p>
        </p:txBody>
      </p:sp>
    </p:spTree>
    <p:extLst>
      <p:ext uri="{BB962C8B-B14F-4D97-AF65-F5344CB8AC3E}">
        <p14:creationId xmlns:p14="http://schemas.microsoft.com/office/powerpoint/2010/main" val="115534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41B1-00C9-575D-B694-169574A4C6D6}"/>
              </a:ext>
            </a:extLst>
          </p:cNvPr>
          <p:cNvSpPr>
            <a:spLocks noGrp="1"/>
          </p:cNvSpPr>
          <p:nvPr>
            <p:ph type="title"/>
          </p:nvPr>
        </p:nvSpPr>
        <p:spPr/>
        <p:txBody>
          <a:bodyPr/>
          <a:lstStyle/>
          <a:p>
            <a:r>
              <a:rPr lang="en-US"/>
              <a:t>Policy Gradient Mathematics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7F921E9-5587-43BB-49B7-D8ECC437C7D3}"/>
                  </a:ext>
                </a:extLst>
              </p:cNvPr>
              <p:cNvSpPr>
                <a:spLocks noGrp="1"/>
              </p:cNvSpPr>
              <p:nvPr>
                <p:ph sz="half" idx="1"/>
              </p:nvPr>
            </p:nvSpPr>
            <p:spPr>
              <a:xfrm>
                <a:off x="838200" y="1690688"/>
                <a:ext cx="9699938" cy="4486275"/>
              </a:xfrm>
            </p:spPr>
            <p:txBody>
              <a:bodyPr vert="horz" lIns="91440" tIns="45720" rIns="91440" bIns="45720" rtlCol="0" anchor="t">
                <a:normAutofit/>
              </a:bodyPr>
              <a:lstStyle/>
              <a:p>
                <a:pPr marL="0" indent="0">
                  <a:buNone/>
                </a:pPr>
                <a:r>
                  <a:rPr lang="en-US" sz="3600" dirty="0">
                    <a:latin typeface="+mj-lt"/>
                    <a:ea typeface="+mn-lt"/>
                    <a:cs typeface="Arial"/>
                  </a:rPr>
                  <a:t>•</a:t>
                </a:r>
                <a14:m>
                  <m:oMath xmlns:m="http://schemas.openxmlformats.org/officeDocument/2006/math">
                    <m:sSup>
                      <m:sSupPr>
                        <m:ctrlPr>
                          <a:rPr lang="en-US" sz="36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b="0" i="1">
                            <a:effectLst/>
                            <a:latin typeface="Cambria Math" panose="02040503050406030204" pitchFamily="18" charset="0"/>
                            <a:ea typeface="Calibri" panose="020F0502020204030204" pitchFamily="34" charset="0"/>
                            <a:cs typeface="Times New Roman" panose="02020603050405020304" pitchFamily="18" charset="0"/>
                          </a:rPr>
                          <m:t>𝑑</m:t>
                        </m:r>
                      </m:e>
                      <m:sup>
                        <m:r>
                          <a:rPr lang="en-US" sz="3600" b="0" i="1">
                            <a:effectLst/>
                            <a:latin typeface="Cambria Math" panose="02040503050406030204" pitchFamily="18" charset="0"/>
                            <a:ea typeface="Calibri" panose="020F0502020204030204" pitchFamily="34" charset="0"/>
                            <a:cs typeface="Times New Roman" panose="02020603050405020304" pitchFamily="18" charset="0"/>
                          </a:rPr>
                          <m:t>𝜋</m:t>
                        </m:r>
                      </m:sup>
                    </m:sSup>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𝑠</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dirty="0">
                    <a:latin typeface="+mj-lt"/>
                    <a:ea typeface="+mn-lt"/>
                    <a:cs typeface="Times New Roman" panose="02020603050405020304" pitchFamily="18" charset="0"/>
                  </a:rPr>
                  <a:t> </a:t>
                </a:r>
                <a:r>
                  <a:rPr lang="en-US" sz="3600" dirty="0">
                    <a:latin typeface="+mj-lt"/>
                    <a:ea typeface="+mn-lt"/>
                    <a:cs typeface="+mn-lt"/>
                  </a:rPr>
                  <a:t>is stationary probability distribution. </a:t>
                </a:r>
              </a:p>
              <a:p>
                <a:pPr marL="0" indent="0">
                  <a:buNone/>
                </a:pPr>
                <a:endParaRPr lang="en-US" sz="3600" dirty="0">
                  <a:latin typeface="+mj-lt"/>
                  <a:cs typeface="Calibri" panose="020F0502020204030204"/>
                </a:endParaRPr>
              </a:p>
              <a:p>
                <a:pPr marL="0" indent="0">
                  <a:buNone/>
                </a:pPr>
                <a:r>
                  <a:rPr lang="en-US" sz="3600" dirty="0">
                    <a:latin typeface="+mj-lt"/>
                    <a:ea typeface="+mn-lt"/>
                    <a:cs typeface="+mn-lt"/>
                  </a:rPr>
                  <a:t>That satisfies the following Balance equation:</a:t>
                </a:r>
                <a:endParaRPr lang="en-US" sz="3600" dirty="0">
                  <a:latin typeface="+mj-lt"/>
                  <a:cs typeface="Calibri" panose="020F0502020204030204"/>
                </a:endParaRPr>
              </a:p>
              <a:p>
                <a:pPr marL="0" indent="0">
                  <a:buNone/>
                </a:pPr>
                <a14:m>
                  <m:oMath xmlns:m="http://schemas.openxmlformats.org/officeDocument/2006/math">
                    <m:sSup>
                      <m:sSupPr>
                        <m:ctrlPr>
                          <a:rPr lang="en-US" sz="36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b="0" i="1">
                            <a:effectLst/>
                            <a:latin typeface="Cambria Math" panose="02040503050406030204" pitchFamily="18" charset="0"/>
                            <a:ea typeface="Calibri" panose="020F0502020204030204" pitchFamily="34" charset="0"/>
                            <a:cs typeface="Times New Roman" panose="02020603050405020304" pitchFamily="18" charset="0"/>
                          </a:rPr>
                          <m:t>𝑑</m:t>
                        </m:r>
                      </m:e>
                      <m:sup>
                        <m:r>
                          <a:rPr lang="en-US" sz="3600" b="0" i="1">
                            <a:effectLst/>
                            <a:latin typeface="Cambria Math" panose="02040503050406030204" pitchFamily="18" charset="0"/>
                            <a:ea typeface="Calibri" panose="020F0502020204030204" pitchFamily="34" charset="0"/>
                            <a:cs typeface="Times New Roman" panose="02020603050405020304" pitchFamily="18" charset="0"/>
                          </a:rPr>
                          <m:t>𝜋</m:t>
                        </m:r>
                      </m:sup>
                    </m:sSup>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dirty="0">
                    <a:latin typeface="+mj-lt"/>
                    <a:ea typeface="Cambria Math"/>
                    <a:cs typeface="+mn-lt"/>
                  </a:rPr>
                  <a:t>∗P(</a:t>
                </a:r>
                <a:r>
                  <a:rPr lang="en-US" sz="3600" dirty="0" err="1">
                    <a:latin typeface="+mj-lt"/>
                    <a:ea typeface="Cambria Math"/>
                    <a:cs typeface="+mn-lt"/>
                  </a:rPr>
                  <a:t>i</a:t>
                </a:r>
                <a:r>
                  <a:rPr lang="en-US" sz="3600" dirty="0">
                    <a:latin typeface="+mj-lt"/>
                    <a:ea typeface="Cambria Math"/>
                    <a:cs typeface="+mn-lt"/>
                  </a:rPr>
                  <a:t>← j)=</a:t>
                </a:r>
                <a14:m>
                  <m:oMath xmlns:m="http://schemas.openxmlformats.org/officeDocument/2006/math">
                    <m:sSup>
                      <m:sSupPr>
                        <m:ctrlPr>
                          <a:rPr lang="en-US" sz="3600" i="1">
                            <a:latin typeface="Cambria Math" panose="02040503050406030204" pitchFamily="18" charset="0"/>
                          </a:rPr>
                        </m:ctrlPr>
                      </m:sSupPr>
                      <m:e>
                        <m:r>
                          <a:rPr lang="en-US" sz="3600" b="0" i="1">
                            <a:latin typeface="Cambria Math" panose="02040503050406030204" pitchFamily="18" charset="0"/>
                          </a:rPr>
                          <m:t>𝑑</m:t>
                        </m:r>
                      </m:e>
                      <m:sup>
                        <m:r>
                          <a:rPr lang="en-US" sz="3600" b="0" i="1">
                            <a:latin typeface="Cambria Math" panose="02040503050406030204" pitchFamily="18" charset="0"/>
                          </a:rPr>
                          <m:t>𝜋</m:t>
                        </m:r>
                      </m:sup>
                    </m:sSup>
                    <m:r>
                      <a:rPr lang="en-US" sz="3600" b="0" i="1">
                        <a:latin typeface="Cambria Math" panose="02040503050406030204" pitchFamily="18" charset="0"/>
                      </a:rPr>
                      <m:t>(</m:t>
                    </m:r>
                    <m:r>
                      <a:rPr lang="en-US" sz="3600" b="0" i="1" smtClean="0">
                        <a:latin typeface="Cambria Math" panose="02040503050406030204" pitchFamily="18" charset="0"/>
                      </a:rPr>
                      <m:t>𝑗</m:t>
                    </m:r>
                    <m:r>
                      <a:rPr lang="en-US" sz="3600" b="0" i="1">
                        <a:latin typeface="Cambria Math" panose="02040503050406030204" pitchFamily="18" charset="0"/>
                      </a:rPr>
                      <m:t>)</m:t>
                    </m:r>
                  </m:oMath>
                </a14:m>
                <a:r>
                  <a:rPr lang="en-US" sz="3600" dirty="0">
                    <a:latin typeface="+mj-lt"/>
                    <a:ea typeface="Cambria Math"/>
                    <a:cs typeface="+mn-lt"/>
                  </a:rPr>
                  <a:t>∗P(j← </a:t>
                </a:r>
                <a:r>
                  <a:rPr lang="en-US" sz="3600" dirty="0" err="1">
                    <a:latin typeface="+mj-lt"/>
                    <a:ea typeface="Cambria Math"/>
                    <a:cs typeface="+mn-lt"/>
                  </a:rPr>
                  <a:t>i</a:t>
                </a:r>
                <a:r>
                  <a:rPr lang="en-US" sz="3600" dirty="0">
                    <a:latin typeface="+mj-lt"/>
                    <a:ea typeface="Cambria Math"/>
                    <a:cs typeface="+mn-lt"/>
                  </a:rPr>
                  <a:t>).</a:t>
                </a:r>
              </a:p>
              <a:p>
                <a:pPr marL="0" indent="0">
                  <a:buNone/>
                </a:pPr>
                <a:endParaRPr lang="en-US" sz="3600" dirty="0">
                  <a:latin typeface="+mj-lt"/>
                  <a:ea typeface="Cambria Math"/>
                  <a:cs typeface="+mn-lt"/>
                </a:endParaRPr>
              </a:p>
              <a:p>
                <a:pPr marL="0" indent="0">
                  <a:buNone/>
                </a:pPr>
                <a:r>
                  <a:rPr lang="en-US" sz="3600" dirty="0">
                    <a:latin typeface="+mj-lt"/>
                    <a:ea typeface="Cambria Math"/>
                    <a:cs typeface="Calibri" panose="020F0502020204030204"/>
                  </a:rPr>
                  <a:t>After training and convergence, the </a:t>
                </a:r>
                <a14:m>
                  <m:oMath xmlns:m="http://schemas.openxmlformats.org/officeDocument/2006/math">
                    <m:sSup>
                      <m:sSupPr>
                        <m:ctrlPr>
                          <a:rPr lang="en-US" sz="36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b="0" i="1">
                            <a:effectLst/>
                            <a:latin typeface="Cambria Math" panose="02040503050406030204" pitchFamily="18" charset="0"/>
                            <a:ea typeface="Calibri" panose="020F0502020204030204" pitchFamily="34" charset="0"/>
                            <a:cs typeface="Times New Roman" panose="02020603050405020304" pitchFamily="18" charset="0"/>
                          </a:rPr>
                          <m:t>𝑑</m:t>
                        </m:r>
                      </m:e>
                      <m:sup>
                        <m:r>
                          <a:rPr lang="en-US" sz="3600" b="0" i="1">
                            <a:effectLst/>
                            <a:latin typeface="Cambria Math" panose="02040503050406030204" pitchFamily="18" charset="0"/>
                            <a:ea typeface="Calibri" panose="020F0502020204030204" pitchFamily="34" charset="0"/>
                            <a:cs typeface="Times New Roman" panose="02020603050405020304" pitchFamily="18" charset="0"/>
                          </a:rPr>
                          <m:t>𝜋</m:t>
                        </m:r>
                      </m:sup>
                    </m:sSup>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𝑠</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dirty="0">
                    <a:latin typeface="+mj-lt"/>
                    <a:ea typeface="+mn-lt"/>
                    <a:cs typeface="Times New Roman" panose="02020603050405020304" pitchFamily="18" charset="0"/>
                  </a:rPr>
                  <a:t> </a:t>
                </a:r>
                <a:r>
                  <a:rPr lang="en-US" sz="3600" dirty="0">
                    <a:latin typeface="+mj-lt"/>
                    <a:ea typeface="Cambria Math"/>
                    <a:cs typeface="Calibri" panose="020F0502020204030204"/>
                  </a:rPr>
                  <a:t> becomes stable. </a:t>
                </a:r>
              </a:p>
              <a:p>
                <a:pPr marL="0" indent="0">
                  <a:buNone/>
                </a:pPr>
                <a:endParaRPr lang="en-US" dirty="0">
                  <a:cs typeface="Calibri"/>
                </a:endParaRPr>
              </a:p>
            </p:txBody>
          </p:sp>
        </mc:Choice>
        <mc:Fallback xmlns="">
          <p:sp>
            <p:nvSpPr>
              <p:cNvPr id="9" name="Content Placeholder 8">
                <a:extLst>
                  <a:ext uri="{FF2B5EF4-FFF2-40B4-BE49-F238E27FC236}">
                    <a16:creationId xmlns:a16="http://schemas.microsoft.com/office/drawing/2014/main" id="{87F921E9-5587-43BB-49B7-D8ECC437C7D3}"/>
                  </a:ext>
                </a:extLst>
              </p:cNvPr>
              <p:cNvSpPr>
                <a:spLocks noGrp="1" noRot="1" noChangeAspect="1" noMove="1" noResize="1" noEditPoints="1" noAdjustHandles="1" noChangeArrowheads="1" noChangeShapeType="1" noTextEdit="1"/>
              </p:cNvSpPr>
              <p:nvPr>
                <p:ph sz="half" idx="1"/>
              </p:nvPr>
            </p:nvSpPr>
            <p:spPr>
              <a:xfrm>
                <a:off x="838200" y="1690688"/>
                <a:ext cx="9699938" cy="4486275"/>
              </a:xfrm>
              <a:blipFill>
                <a:blip r:embed="rId2"/>
                <a:stretch>
                  <a:fillRect l="-1948" t="-3261"/>
                </a:stretch>
              </a:blipFill>
            </p:spPr>
            <p:txBody>
              <a:bodyPr/>
              <a:lstStyle/>
              <a:p>
                <a:r>
                  <a:rPr lang="en-US">
                    <a:noFill/>
                  </a:rPr>
                  <a:t> </a:t>
                </a:r>
              </a:p>
            </p:txBody>
          </p:sp>
        </mc:Fallback>
      </mc:AlternateContent>
      <p:sp>
        <p:nvSpPr>
          <p:cNvPr id="8" name="Slide Number Placeholder 5">
            <a:extLst>
              <a:ext uri="{FF2B5EF4-FFF2-40B4-BE49-F238E27FC236}">
                <a16:creationId xmlns:a16="http://schemas.microsoft.com/office/drawing/2014/main" id="{0518E6A8-0C3B-86B5-2BDD-BC77DD0BDA43}"/>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18</a:t>
            </a:fld>
            <a:endParaRPr lang="en-US" b="1" dirty="0"/>
          </a:p>
        </p:txBody>
      </p:sp>
    </p:spTree>
    <p:extLst>
      <p:ext uri="{BB962C8B-B14F-4D97-AF65-F5344CB8AC3E}">
        <p14:creationId xmlns:p14="http://schemas.microsoft.com/office/powerpoint/2010/main" val="313324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EE5B-0208-BADD-0FEE-7F861823D4F3}"/>
              </a:ext>
            </a:extLst>
          </p:cNvPr>
          <p:cNvSpPr>
            <a:spLocks noGrp="1"/>
          </p:cNvSpPr>
          <p:nvPr>
            <p:ph type="title"/>
          </p:nvPr>
        </p:nvSpPr>
        <p:spPr/>
        <p:txBody>
          <a:bodyPr/>
          <a:lstStyle/>
          <a:p>
            <a:r>
              <a:rPr lang="en-US"/>
              <a:t>Policy Gradient: Soft Actor Critic Method</a:t>
            </a:r>
          </a:p>
        </p:txBody>
      </p:sp>
      <p:sp>
        <p:nvSpPr>
          <p:cNvPr id="3" name="Content Placeholder 2">
            <a:extLst>
              <a:ext uri="{FF2B5EF4-FFF2-40B4-BE49-F238E27FC236}">
                <a16:creationId xmlns:a16="http://schemas.microsoft.com/office/drawing/2014/main" id="{37696241-E4B0-9C9E-0C1F-A3917554920B}"/>
              </a:ext>
            </a:extLst>
          </p:cNvPr>
          <p:cNvSpPr>
            <a:spLocks noGrp="1"/>
          </p:cNvSpPr>
          <p:nvPr>
            <p:ph sz="half" idx="1"/>
          </p:nvPr>
        </p:nvSpPr>
        <p:spPr>
          <a:xfrm>
            <a:off x="838199" y="1514763"/>
            <a:ext cx="10771909" cy="4368801"/>
          </a:xfrm>
        </p:spPr>
        <p:txBody>
          <a:bodyPr/>
          <a:lstStyle/>
          <a:p>
            <a:pPr marL="0" indent="0">
              <a:buNone/>
            </a:pPr>
            <a:endParaRPr lang="en-US" dirty="0"/>
          </a:p>
          <a:p>
            <a:r>
              <a:rPr lang="en-US" b="0" i="0" dirty="0">
                <a:solidFill>
                  <a:srgbClr val="000000"/>
                </a:solidFill>
                <a:effectLst/>
                <a:latin typeface="Lato" panose="020F0502020204030203" pitchFamily="34" charset="0"/>
              </a:rPr>
              <a:t>Entropy : how random a random variable is. If a coin is weighted so that it almost always comes up heads, it has low entropy; if it’s evenly weighted and has a half chance of either outcome, it has high entropy.</a:t>
            </a:r>
          </a:p>
          <a:p>
            <a:r>
              <a:rPr lang="en-US" dirty="0">
                <a:solidFill>
                  <a:srgbClr val="000000"/>
                </a:solidFill>
                <a:latin typeface="Lato" panose="020F0502020204030203" pitchFamily="34" charset="0"/>
              </a:rPr>
              <a:t>For example, in stochastic policy-based actor network : in state s1, a1(µ,σ) =(0,10) and in s2 , a2 (µ,σ) =(0,20). Which action will have more variance in sampling:</a:t>
            </a:r>
          </a:p>
          <a:p>
            <a:r>
              <a:rPr lang="en-US" dirty="0">
                <a:solidFill>
                  <a:srgbClr val="000000"/>
                </a:solidFill>
                <a:latin typeface="Lato" panose="020F0502020204030203" pitchFamily="34" charset="0"/>
              </a:rPr>
              <a:t>Action a2 will have more exploring capability to find action because the standard deviation is 20.</a:t>
            </a:r>
          </a:p>
          <a:p>
            <a:endParaRPr lang="en-US" dirty="0">
              <a:solidFill>
                <a:srgbClr val="000000"/>
              </a:solidFill>
              <a:latin typeface="Lato" panose="020F0502020204030203" pitchFamily="34" charset="0"/>
            </a:endParaRPr>
          </a:p>
          <a:p>
            <a:endParaRPr lang="en-US" dirty="0">
              <a:solidFill>
                <a:srgbClr val="000000"/>
              </a:solidFill>
              <a:latin typeface="Lato" panose="020F0502020204030203" pitchFamily="34" charset="0"/>
            </a:endParaRPr>
          </a:p>
        </p:txBody>
      </p:sp>
      <p:sp>
        <p:nvSpPr>
          <p:cNvPr id="8" name="Slide Number Placeholder 5">
            <a:extLst>
              <a:ext uri="{FF2B5EF4-FFF2-40B4-BE49-F238E27FC236}">
                <a16:creationId xmlns:a16="http://schemas.microsoft.com/office/drawing/2014/main" id="{7FCFC6CE-C172-5986-6269-F043A8E23D38}"/>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19</a:t>
            </a:fld>
            <a:endParaRPr lang="en-US" b="1" dirty="0"/>
          </a:p>
        </p:txBody>
      </p:sp>
    </p:spTree>
    <p:extLst>
      <p:ext uri="{BB962C8B-B14F-4D97-AF65-F5344CB8AC3E}">
        <p14:creationId xmlns:p14="http://schemas.microsoft.com/office/powerpoint/2010/main" val="703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D92-F05A-EF18-D1CF-DB86F8DBC900}"/>
              </a:ext>
            </a:extLst>
          </p:cNvPr>
          <p:cNvSpPr>
            <a:spLocks noGrp="1"/>
          </p:cNvSpPr>
          <p:nvPr>
            <p:ph type="title"/>
          </p:nvPr>
        </p:nvSpPr>
        <p:spPr>
          <a:xfrm>
            <a:off x="876693" y="741391"/>
            <a:ext cx="4597747" cy="1616203"/>
          </a:xfrm>
        </p:spPr>
        <p:txBody>
          <a:bodyPr vert="horz" lIns="91440" tIns="45720" rIns="91440" bIns="45720" rtlCol="0" anchor="b">
            <a:normAutofit/>
          </a:bodyPr>
          <a:lstStyle/>
          <a:p>
            <a:r>
              <a:rPr lang="en-US" sz="3600" kern="1200" dirty="0">
                <a:solidFill>
                  <a:schemeClr val="tx1"/>
                </a:solidFill>
                <a:latin typeface="+mj-lt"/>
                <a:ea typeface="+mj-ea"/>
                <a:cs typeface="+mj-cs"/>
              </a:rPr>
              <a:t>What is Reinforcement Learning (RL)?</a:t>
            </a:r>
          </a:p>
        </p:txBody>
      </p:sp>
      <p:sp>
        <p:nvSpPr>
          <p:cNvPr id="9" name="TextBox 8">
            <a:extLst>
              <a:ext uri="{FF2B5EF4-FFF2-40B4-BE49-F238E27FC236}">
                <a16:creationId xmlns:a16="http://schemas.microsoft.com/office/drawing/2014/main" id="{BC4BA5C7-69F6-F3AF-76A3-B705D85EA90C}"/>
              </a:ext>
            </a:extLst>
          </p:cNvPr>
          <p:cNvSpPr txBox="1"/>
          <p:nvPr/>
        </p:nvSpPr>
        <p:spPr>
          <a:xfrm>
            <a:off x="876693" y="2533476"/>
            <a:ext cx="4597746"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200" dirty="0"/>
              <a:t>An agent interacts with the environment, trying to take smart actions according to current state to maximize cumulative rewards.</a:t>
            </a:r>
          </a:p>
        </p:txBody>
      </p:sp>
      <p:pic>
        <p:nvPicPr>
          <p:cNvPr id="8" name="Content Placeholder 7" descr="A diagram of a person and a globe&#10;&#10;Description automatically generated">
            <a:extLst>
              <a:ext uri="{FF2B5EF4-FFF2-40B4-BE49-F238E27FC236}">
                <a16:creationId xmlns:a16="http://schemas.microsoft.com/office/drawing/2014/main" id="{0F0AE957-0D23-B3E7-5E98-1D78F20188A9}"/>
              </a:ext>
            </a:extLst>
          </p:cNvPr>
          <p:cNvPicPr>
            <a:picLocks noGrp="1" noChangeAspect="1"/>
          </p:cNvPicPr>
          <p:nvPr>
            <p:ph idx="1"/>
          </p:nvPr>
        </p:nvPicPr>
        <p:blipFill>
          <a:blip r:embed="rId2"/>
          <a:stretch>
            <a:fillRect/>
          </a:stretch>
        </p:blipFill>
        <p:spPr>
          <a:xfrm>
            <a:off x="6096001" y="2134831"/>
            <a:ext cx="5319062" cy="2513256"/>
          </a:xfrm>
          <a:prstGeom prst="rect">
            <a:avLst/>
          </a:prstGeom>
        </p:spPr>
      </p:pic>
      <p:grpSp>
        <p:nvGrpSpPr>
          <p:cNvPr id="17" name="Group 1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8" name="Rectangle 1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9049EBBF-5F86-96DD-76B2-C2297ADED910}"/>
              </a:ext>
            </a:extLst>
          </p:cNvPr>
          <p:cNvSpPr txBox="1"/>
          <p:nvPr/>
        </p:nvSpPr>
        <p:spPr>
          <a:xfrm>
            <a:off x="6273999" y="4772826"/>
            <a:ext cx="5393933" cy="307777"/>
          </a:xfrm>
          <a:prstGeom prst="rect">
            <a:avLst/>
          </a:prstGeom>
          <a:noFill/>
        </p:spPr>
        <p:txBody>
          <a:bodyPr wrap="square">
            <a:spAutoFit/>
          </a:bodyPr>
          <a:lstStyle/>
          <a:p>
            <a:r>
              <a:rPr lang="en-US" sz="1400" dirty="0">
                <a:hlinkClick r:id="rId3"/>
              </a:rPr>
              <a:t>https://lilianweng.github.io/posts/2018-02-19-rl-overview/?fbclid=</a:t>
            </a:r>
            <a:r>
              <a:rPr lang="en-US" sz="1400" dirty="0"/>
              <a:t> </a:t>
            </a:r>
          </a:p>
        </p:txBody>
      </p:sp>
      <p:sp>
        <p:nvSpPr>
          <p:cNvPr id="12" name="Slide Number Placeholder 5">
            <a:extLst>
              <a:ext uri="{FF2B5EF4-FFF2-40B4-BE49-F238E27FC236}">
                <a16:creationId xmlns:a16="http://schemas.microsoft.com/office/drawing/2014/main" id="{0D8D6822-AC05-F9A9-7A4B-5345F8F788EB}"/>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a:t>
            </a:fld>
            <a:endParaRPr lang="en-US" b="1" dirty="0"/>
          </a:p>
        </p:txBody>
      </p:sp>
    </p:spTree>
    <p:extLst>
      <p:ext uri="{BB962C8B-B14F-4D97-AF65-F5344CB8AC3E}">
        <p14:creationId xmlns:p14="http://schemas.microsoft.com/office/powerpoint/2010/main" val="160186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0073-74CD-F2CA-67E7-754F5335ABB0}"/>
              </a:ext>
            </a:extLst>
          </p:cNvPr>
          <p:cNvSpPr>
            <a:spLocks noGrp="1"/>
          </p:cNvSpPr>
          <p:nvPr>
            <p:ph type="title"/>
          </p:nvPr>
        </p:nvSpPr>
        <p:spPr>
          <a:xfrm>
            <a:off x="838200" y="-45834"/>
            <a:ext cx="8522410" cy="927966"/>
          </a:xfrm>
        </p:spPr>
        <p:txBody>
          <a:bodyPr>
            <a:normAutofit fontScale="90000"/>
          </a:bodyPr>
          <a:lstStyle/>
          <a:p>
            <a:r>
              <a:rPr lang="en-US"/>
              <a:t>Soft Actor Critic Network Architecture</a:t>
            </a:r>
          </a:p>
        </p:txBody>
      </p:sp>
      <p:pic>
        <p:nvPicPr>
          <p:cNvPr id="16" name="Content Placeholder 15" descr="A blue and green globe&#10;&#10;Description automatically generated">
            <a:extLst>
              <a:ext uri="{FF2B5EF4-FFF2-40B4-BE49-F238E27FC236}">
                <a16:creationId xmlns:a16="http://schemas.microsoft.com/office/drawing/2014/main" id="{DA598A64-84CE-C6F1-7BDC-456315DD70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7883" y="4274574"/>
            <a:ext cx="1560946" cy="1560946"/>
          </a:xfrm>
        </p:spPr>
      </p:pic>
      <p:sp>
        <p:nvSpPr>
          <p:cNvPr id="5" name="Rectangle 4">
            <a:extLst>
              <a:ext uri="{FF2B5EF4-FFF2-40B4-BE49-F238E27FC236}">
                <a16:creationId xmlns:a16="http://schemas.microsoft.com/office/drawing/2014/main" id="{11E9141C-8637-47B9-3B27-4926D809F515}"/>
              </a:ext>
            </a:extLst>
          </p:cNvPr>
          <p:cNvSpPr/>
          <p:nvPr/>
        </p:nvSpPr>
        <p:spPr>
          <a:xfrm>
            <a:off x="1707996" y="2399593"/>
            <a:ext cx="1560943" cy="15794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Actor network</a:t>
            </a:r>
          </a:p>
          <a:p>
            <a:pPr algn="ctr"/>
            <a:r>
              <a:rPr lang="el-GR"/>
              <a:t>Π</a:t>
            </a:r>
            <a:r>
              <a:rPr lang="en-US"/>
              <a:t>(Θ) </a:t>
            </a:r>
          </a:p>
        </p:txBody>
      </p:sp>
      <p:sp>
        <p:nvSpPr>
          <p:cNvPr id="6" name="Rectangle 5">
            <a:extLst>
              <a:ext uri="{FF2B5EF4-FFF2-40B4-BE49-F238E27FC236}">
                <a16:creationId xmlns:a16="http://schemas.microsoft.com/office/drawing/2014/main" id="{9764075B-2545-1AA7-D0E4-BFA4FEE1FB6F}"/>
              </a:ext>
            </a:extLst>
          </p:cNvPr>
          <p:cNvSpPr/>
          <p:nvPr/>
        </p:nvSpPr>
        <p:spPr>
          <a:xfrm>
            <a:off x="5956722" y="778613"/>
            <a:ext cx="1699491" cy="160712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Critic 1</a:t>
            </a:r>
          </a:p>
          <a:p>
            <a:pPr algn="ctr"/>
            <a:r>
              <a:rPr lang="en-US"/>
              <a:t>Φ1</a:t>
            </a:r>
          </a:p>
        </p:txBody>
      </p:sp>
      <p:sp>
        <p:nvSpPr>
          <p:cNvPr id="10" name="Rectangle 9">
            <a:extLst>
              <a:ext uri="{FF2B5EF4-FFF2-40B4-BE49-F238E27FC236}">
                <a16:creationId xmlns:a16="http://schemas.microsoft.com/office/drawing/2014/main" id="{69A41136-04EC-A734-D718-FFE9AB1048F3}"/>
              </a:ext>
            </a:extLst>
          </p:cNvPr>
          <p:cNvSpPr/>
          <p:nvPr/>
        </p:nvSpPr>
        <p:spPr>
          <a:xfrm>
            <a:off x="5956722" y="4117268"/>
            <a:ext cx="1699491" cy="160712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Critic 2</a:t>
            </a:r>
          </a:p>
          <a:p>
            <a:pPr algn="ctr"/>
            <a:r>
              <a:rPr lang="en-US"/>
              <a:t>Φ2</a:t>
            </a:r>
          </a:p>
        </p:txBody>
      </p:sp>
      <p:sp>
        <p:nvSpPr>
          <p:cNvPr id="11" name="Rectangle 10">
            <a:extLst>
              <a:ext uri="{FF2B5EF4-FFF2-40B4-BE49-F238E27FC236}">
                <a16:creationId xmlns:a16="http://schemas.microsoft.com/office/drawing/2014/main" id="{F75B4B4F-76D5-53C7-ED2B-E46F6BC0CD60}"/>
              </a:ext>
            </a:extLst>
          </p:cNvPr>
          <p:cNvSpPr/>
          <p:nvPr/>
        </p:nvSpPr>
        <p:spPr>
          <a:xfrm>
            <a:off x="8593703" y="792467"/>
            <a:ext cx="1699491" cy="160712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Critic 1 Target</a:t>
            </a:r>
          </a:p>
          <a:p>
            <a:pPr algn="ctr"/>
            <a:r>
              <a:rPr lang="en-US"/>
              <a:t>Φ1’ </a:t>
            </a:r>
          </a:p>
        </p:txBody>
      </p:sp>
      <p:sp>
        <p:nvSpPr>
          <p:cNvPr id="13" name="Rectangle 12">
            <a:extLst>
              <a:ext uri="{FF2B5EF4-FFF2-40B4-BE49-F238E27FC236}">
                <a16:creationId xmlns:a16="http://schemas.microsoft.com/office/drawing/2014/main" id="{89CE2AE1-CD6F-FAF9-394B-8730C305475A}"/>
              </a:ext>
            </a:extLst>
          </p:cNvPr>
          <p:cNvSpPr/>
          <p:nvPr/>
        </p:nvSpPr>
        <p:spPr>
          <a:xfrm>
            <a:off x="8593703" y="4117268"/>
            <a:ext cx="1699491" cy="160712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Critic 2 Target</a:t>
            </a:r>
          </a:p>
          <a:p>
            <a:pPr algn="ctr"/>
            <a:r>
              <a:rPr lang="en-US"/>
              <a:t>Φ2’ </a:t>
            </a:r>
          </a:p>
          <a:p>
            <a:pPr algn="ctr"/>
            <a:endParaRPr lang="en-US"/>
          </a:p>
        </p:txBody>
      </p:sp>
      <p:cxnSp>
        <p:nvCxnSpPr>
          <p:cNvPr id="18" name="Straight Arrow Connector 17">
            <a:extLst>
              <a:ext uri="{FF2B5EF4-FFF2-40B4-BE49-F238E27FC236}">
                <a16:creationId xmlns:a16="http://schemas.microsoft.com/office/drawing/2014/main" id="{0A0A9485-25D2-A706-F16F-A86F59741FE7}"/>
              </a:ext>
            </a:extLst>
          </p:cNvPr>
          <p:cNvCxnSpPr>
            <a:cxnSpLocks/>
          </p:cNvCxnSpPr>
          <p:nvPr/>
        </p:nvCxnSpPr>
        <p:spPr>
          <a:xfrm flipH="1">
            <a:off x="904433" y="5004247"/>
            <a:ext cx="8405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98D5FD1-DDAB-355E-C2BD-44815F70748F}"/>
              </a:ext>
            </a:extLst>
          </p:cNvPr>
          <p:cNvCxnSpPr>
            <a:cxnSpLocks/>
          </p:cNvCxnSpPr>
          <p:nvPr/>
        </p:nvCxnSpPr>
        <p:spPr>
          <a:xfrm flipV="1">
            <a:off x="904433" y="3064610"/>
            <a:ext cx="0" cy="19396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5F192A-3FB8-8E48-10A4-6DA98AAE647E}"/>
              </a:ext>
            </a:extLst>
          </p:cNvPr>
          <p:cNvCxnSpPr>
            <a:cxnSpLocks/>
          </p:cNvCxnSpPr>
          <p:nvPr/>
        </p:nvCxnSpPr>
        <p:spPr>
          <a:xfrm>
            <a:off x="904433" y="3064610"/>
            <a:ext cx="8659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49EE187-CE07-73A1-B466-575468DA9474}"/>
              </a:ext>
            </a:extLst>
          </p:cNvPr>
          <p:cNvSpPr txBox="1"/>
          <p:nvPr/>
        </p:nvSpPr>
        <p:spPr>
          <a:xfrm>
            <a:off x="1105324" y="4625556"/>
            <a:ext cx="274434" cy="369332"/>
          </a:xfrm>
          <a:prstGeom prst="rect">
            <a:avLst/>
          </a:prstGeom>
          <a:noFill/>
        </p:spPr>
        <p:txBody>
          <a:bodyPr wrap="none" rtlCol="0">
            <a:spAutoFit/>
          </a:bodyPr>
          <a:lstStyle/>
          <a:p>
            <a:r>
              <a:rPr lang="en-US" b="1">
                <a:solidFill>
                  <a:srgbClr val="FF0000"/>
                </a:solidFill>
              </a:rPr>
              <a:t>s</a:t>
            </a:r>
          </a:p>
        </p:txBody>
      </p:sp>
      <p:cxnSp>
        <p:nvCxnSpPr>
          <p:cNvPr id="29" name="Straight Arrow Connector 28">
            <a:extLst>
              <a:ext uri="{FF2B5EF4-FFF2-40B4-BE49-F238E27FC236}">
                <a16:creationId xmlns:a16="http://schemas.microsoft.com/office/drawing/2014/main" id="{300CE645-9FA5-51FB-0560-06531128E75F}"/>
              </a:ext>
            </a:extLst>
          </p:cNvPr>
          <p:cNvCxnSpPr>
            <a:cxnSpLocks/>
          </p:cNvCxnSpPr>
          <p:nvPr/>
        </p:nvCxnSpPr>
        <p:spPr>
          <a:xfrm>
            <a:off x="2262181" y="3979011"/>
            <a:ext cx="0" cy="5449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9CF2530-79FE-239B-71D8-DD70B2F98909}"/>
              </a:ext>
            </a:extLst>
          </p:cNvPr>
          <p:cNvSpPr txBox="1"/>
          <p:nvPr/>
        </p:nvSpPr>
        <p:spPr>
          <a:xfrm>
            <a:off x="1285432" y="4011338"/>
            <a:ext cx="1194558" cy="369332"/>
          </a:xfrm>
          <a:prstGeom prst="rect">
            <a:avLst/>
          </a:prstGeom>
          <a:noFill/>
        </p:spPr>
        <p:txBody>
          <a:bodyPr wrap="none" rtlCol="0">
            <a:spAutoFit/>
          </a:bodyPr>
          <a:lstStyle/>
          <a:p>
            <a:r>
              <a:rPr lang="en-US" b="1">
                <a:solidFill>
                  <a:schemeClr val="accent2">
                    <a:lumMod val="50000"/>
                  </a:schemeClr>
                </a:solidFill>
              </a:rPr>
              <a:t>a(</a:t>
            </a:r>
            <a:r>
              <a:rPr lang="el-GR" b="1">
                <a:solidFill>
                  <a:schemeClr val="accent2">
                    <a:lumMod val="50000"/>
                  </a:schemeClr>
                </a:solidFill>
              </a:rPr>
              <a:t>Π</a:t>
            </a:r>
            <a:r>
              <a:rPr lang="en-US" b="1">
                <a:solidFill>
                  <a:schemeClr val="accent2">
                    <a:lumMod val="50000"/>
                  </a:schemeClr>
                </a:solidFill>
              </a:rPr>
              <a:t>(Θ)|s)  </a:t>
            </a:r>
          </a:p>
        </p:txBody>
      </p:sp>
      <p:cxnSp>
        <p:nvCxnSpPr>
          <p:cNvPr id="31" name="Straight Arrow Connector 30">
            <a:extLst>
              <a:ext uri="{FF2B5EF4-FFF2-40B4-BE49-F238E27FC236}">
                <a16:creationId xmlns:a16="http://schemas.microsoft.com/office/drawing/2014/main" id="{6B5E02DA-9E5C-5A3A-6317-A4D3E2F5AC8A}"/>
              </a:ext>
            </a:extLst>
          </p:cNvPr>
          <p:cNvCxnSpPr>
            <a:cxnSpLocks/>
          </p:cNvCxnSpPr>
          <p:nvPr/>
        </p:nvCxnSpPr>
        <p:spPr>
          <a:xfrm>
            <a:off x="2774797" y="4685587"/>
            <a:ext cx="8659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4932C7-272B-43F7-AB21-ADBF8251F3C9}"/>
              </a:ext>
            </a:extLst>
          </p:cNvPr>
          <p:cNvCxnSpPr>
            <a:cxnSpLocks/>
          </p:cNvCxnSpPr>
          <p:nvPr/>
        </p:nvCxnSpPr>
        <p:spPr>
          <a:xfrm>
            <a:off x="2774800" y="5433735"/>
            <a:ext cx="8659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3CF53AA-4274-D642-E45A-AA22C3F98038}"/>
              </a:ext>
            </a:extLst>
          </p:cNvPr>
          <p:cNvSpPr txBox="1"/>
          <p:nvPr/>
        </p:nvSpPr>
        <p:spPr>
          <a:xfrm>
            <a:off x="2915640" y="4237626"/>
            <a:ext cx="266420" cy="369332"/>
          </a:xfrm>
          <a:prstGeom prst="rect">
            <a:avLst/>
          </a:prstGeom>
          <a:noFill/>
        </p:spPr>
        <p:txBody>
          <a:bodyPr wrap="none" rtlCol="0">
            <a:spAutoFit/>
          </a:bodyPr>
          <a:lstStyle/>
          <a:p>
            <a:r>
              <a:rPr lang="en-US" b="1">
                <a:solidFill>
                  <a:srgbClr val="FF0000"/>
                </a:solidFill>
              </a:rPr>
              <a:t>r</a:t>
            </a:r>
          </a:p>
        </p:txBody>
      </p:sp>
      <p:sp>
        <p:nvSpPr>
          <p:cNvPr id="34" name="TextBox 33">
            <a:extLst>
              <a:ext uri="{FF2B5EF4-FFF2-40B4-BE49-F238E27FC236}">
                <a16:creationId xmlns:a16="http://schemas.microsoft.com/office/drawing/2014/main" id="{A4D291A7-E909-D430-725B-07ECDEFA04A4}"/>
              </a:ext>
            </a:extLst>
          </p:cNvPr>
          <p:cNvSpPr txBox="1"/>
          <p:nvPr/>
        </p:nvSpPr>
        <p:spPr>
          <a:xfrm>
            <a:off x="2897175" y="5133549"/>
            <a:ext cx="348172" cy="369332"/>
          </a:xfrm>
          <a:prstGeom prst="rect">
            <a:avLst/>
          </a:prstGeom>
          <a:noFill/>
        </p:spPr>
        <p:txBody>
          <a:bodyPr wrap="none" rtlCol="0">
            <a:spAutoFit/>
          </a:bodyPr>
          <a:lstStyle/>
          <a:p>
            <a:r>
              <a:rPr lang="en-US" b="1">
                <a:solidFill>
                  <a:srgbClr val="FF0000"/>
                </a:solidFill>
              </a:rPr>
              <a:t>S’</a:t>
            </a:r>
          </a:p>
        </p:txBody>
      </p:sp>
      <p:graphicFrame>
        <p:nvGraphicFramePr>
          <p:cNvPr id="35" name="Table 34">
            <a:extLst>
              <a:ext uri="{FF2B5EF4-FFF2-40B4-BE49-F238E27FC236}">
                <a16:creationId xmlns:a16="http://schemas.microsoft.com/office/drawing/2014/main" id="{0D20F2D2-CD22-719E-7D8B-03EA0B642A5C}"/>
              </a:ext>
            </a:extLst>
          </p:cNvPr>
          <p:cNvGraphicFramePr>
            <a:graphicFrameLocks noGrp="1"/>
          </p:cNvGraphicFramePr>
          <p:nvPr>
            <p:extLst>
              <p:ext uri="{D42A27DB-BD31-4B8C-83A1-F6EECF244321}">
                <p14:modId xmlns:p14="http://schemas.microsoft.com/office/powerpoint/2010/main" val="3560224390"/>
              </p:ext>
            </p:extLst>
          </p:nvPr>
        </p:nvGraphicFramePr>
        <p:xfrm>
          <a:off x="3573744" y="3342441"/>
          <a:ext cx="1958100" cy="365760"/>
        </p:xfrm>
        <a:graphic>
          <a:graphicData uri="http://schemas.openxmlformats.org/drawingml/2006/table">
            <a:tbl>
              <a:tblPr firstRow="1" bandRow="1">
                <a:tableStyleId>{F5AB1C69-6EDB-4FF4-983F-18BD219EF322}</a:tableStyleId>
              </a:tblPr>
              <a:tblGrid>
                <a:gridCol w="391620">
                  <a:extLst>
                    <a:ext uri="{9D8B030D-6E8A-4147-A177-3AD203B41FA5}">
                      <a16:colId xmlns:a16="http://schemas.microsoft.com/office/drawing/2014/main" val="2750112544"/>
                    </a:ext>
                  </a:extLst>
                </a:gridCol>
                <a:gridCol w="391620">
                  <a:extLst>
                    <a:ext uri="{9D8B030D-6E8A-4147-A177-3AD203B41FA5}">
                      <a16:colId xmlns:a16="http://schemas.microsoft.com/office/drawing/2014/main" val="3193136908"/>
                    </a:ext>
                  </a:extLst>
                </a:gridCol>
                <a:gridCol w="391620">
                  <a:extLst>
                    <a:ext uri="{9D8B030D-6E8A-4147-A177-3AD203B41FA5}">
                      <a16:colId xmlns:a16="http://schemas.microsoft.com/office/drawing/2014/main" val="405278626"/>
                    </a:ext>
                  </a:extLst>
                </a:gridCol>
                <a:gridCol w="391620">
                  <a:extLst>
                    <a:ext uri="{9D8B030D-6E8A-4147-A177-3AD203B41FA5}">
                      <a16:colId xmlns:a16="http://schemas.microsoft.com/office/drawing/2014/main" val="3274189047"/>
                    </a:ext>
                  </a:extLst>
                </a:gridCol>
                <a:gridCol w="391620">
                  <a:extLst>
                    <a:ext uri="{9D8B030D-6E8A-4147-A177-3AD203B41FA5}">
                      <a16:colId xmlns:a16="http://schemas.microsoft.com/office/drawing/2014/main" val="3990483928"/>
                    </a:ext>
                  </a:extLst>
                </a:gridCol>
              </a:tblGrid>
              <a:tr h="313297">
                <a:tc>
                  <a:txBody>
                    <a:bodyPr/>
                    <a:lstStyle/>
                    <a:p>
                      <a:r>
                        <a:rPr lang="en-US"/>
                        <a:t>S</a:t>
                      </a:r>
                    </a:p>
                  </a:txBody>
                  <a:tcPr/>
                </a:tc>
                <a:tc>
                  <a:txBody>
                    <a:bodyPr/>
                    <a:lstStyle/>
                    <a:p>
                      <a:r>
                        <a:rPr lang="en-US"/>
                        <a:t>a</a:t>
                      </a:r>
                    </a:p>
                  </a:txBody>
                  <a:tcPr/>
                </a:tc>
                <a:tc>
                  <a:txBody>
                    <a:bodyPr/>
                    <a:lstStyle/>
                    <a:p>
                      <a:r>
                        <a:rPr lang="en-US"/>
                        <a:t>r</a:t>
                      </a:r>
                    </a:p>
                  </a:txBody>
                  <a:tcPr/>
                </a:tc>
                <a:tc>
                  <a:txBody>
                    <a:bodyPr/>
                    <a:lstStyle/>
                    <a:p>
                      <a:r>
                        <a:rPr lang="en-US"/>
                        <a:t>S’</a:t>
                      </a:r>
                    </a:p>
                  </a:txBody>
                  <a:tcPr/>
                </a:tc>
                <a:tc>
                  <a:txBody>
                    <a:bodyPr/>
                    <a:lstStyle/>
                    <a:p>
                      <a:r>
                        <a:rPr lang="en-US"/>
                        <a:t>d</a:t>
                      </a:r>
                    </a:p>
                  </a:txBody>
                  <a:tcPr/>
                </a:tc>
                <a:extLst>
                  <a:ext uri="{0D108BD9-81ED-4DB2-BD59-A6C34878D82A}">
                    <a16:rowId xmlns:a16="http://schemas.microsoft.com/office/drawing/2014/main" val="1628990436"/>
                  </a:ext>
                </a:extLst>
              </a:tr>
            </a:tbl>
          </a:graphicData>
        </a:graphic>
      </p:graphicFrame>
      <p:cxnSp>
        <p:nvCxnSpPr>
          <p:cNvPr id="39" name="Straight Arrow Connector 38">
            <a:extLst>
              <a:ext uri="{FF2B5EF4-FFF2-40B4-BE49-F238E27FC236}">
                <a16:creationId xmlns:a16="http://schemas.microsoft.com/office/drawing/2014/main" id="{3C12555C-1EFA-50AC-91C2-2BF3F2C16E02}"/>
              </a:ext>
            </a:extLst>
          </p:cNvPr>
          <p:cNvCxnSpPr>
            <a:cxnSpLocks/>
          </p:cNvCxnSpPr>
          <p:nvPr/>
        </p:nvCxnSpPr>
        <p:spPr>
          <a:xfrm>
            <a:off x="7660832" y="4861087"/>
            <a:ext cx="6557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40CF350-D9B2-AB9F-D447-CF553F00867D}"/>
              </a:ext>
            </a:extLst>
          </p:cNvPr>
          <p:cNvSpPr txBox="1"/>
          <p:nvPr/>
        </p:nvSpPr>
        <p:spPr>
          <a:xfrm>
            <a:off x="7748579" y="1817701"/>
            <a:ext cx="856325" cy="369332"/>
          </a:xfrm>
          <a:prstGeom prst="rect">
            <a:avLst/>
          </a:prstGeom>
          <a:noFill/>
        </p:spPr>
        <p:txBody>
          <a:bodyPr wrap="square" rtlCol="0">
            <a:spAutoFit/>
          </a:bodyPr>
          <a:lstStyle/>
          <a:p>
            <a:r>
              <a:rPr lang="en-US"/>
              <a:t>Q1(</a:t>
            </a:r>
            <a:r>
              <a:rPr lang="en-US" err="1"/>
              <a:t>s,a</a:t>
            </a:r>
            <a:r>
              <a:rPr lang="en-US"/>
              <a:t>)</a:t>
            </a:r>
          </a:p>
        </p:txBody>
      </p:sp>
      <p:sp>
        <p:nvSpPr>
          <p:cNvPr id="41" name="TextBox 40">
            <a:extLst>
              <a:ext uri="{FF2B5EF4-FFF2-40B4-BE49-F238E27FC236}">
                <a16:creationId xmlns:a16="http://schemas.microsoft.com/office/drawing/2014/main" id="{DF54ADB3-F431-F306-49BF-BAB5AD2A7C2F}"/>
              </a:ext>
            </a:extLst>
          </p:cNvPr>
          <p:cNvSpPr txBox="1"/>
          <p:nvPr/>
        </p:nvSpPr>
        <p:spPr>
          <a:xfrm>
            <a:off x="7688544" y="4861085"/>
            <a:ext cx="856325" cy="369332"/>
          </a:xfrm>
          <a:prstGeom prst="rect">
            <a:avLst/>
          </a:prstGeom>
          <a:noFill/>
        </p:spPr>
        <p:txBody>
          <a:bodyPr wrap="none" rtlCol="0">
            <a:spAutoFit/>
          </a:bodyPr>
          <a:lstStyle/>
          <a:p>
            <a:r>
              <a:rPr lang="en-US"/>
              <a:t>Q2(</a:t>
            </a:r>
            <a:r>
              <a:rPr lang="en-US" err="1"/>
              <a:t>s,a</a:t>
            </a:r>
            <a:r>
              <a:rPr lang="en-US"/>
              <a:t>)</a:t>
            </a:r>
          </a:p>
        </p:txBody>
      </p:sp>
      <p:cxnSp>
        <p:nvCxnSpPr>
          <p:cNvPr id="47" name="Straight Arrow Connector 46">
            <a:extLst>
              <a:ext uri="{FF2B5EF4-FFF2-40B4-BE49-F238E27FC236}">
                <a16:creationId xmlns:a16="http://schemas.microsoft.com/office/drawing/2014/main" id="{27B784F5-C20E-D38A-A2BF-703CCC379414}"/>
              </a:ext>
            </a:extLst>
          </p:cNvPr>
          <p:cNvCxnSpPr>
            <a:cxnSpLocks/>
          </p:cNvCxnSpPr>
          <p:nvPr/>
        </p:nvCxnSpPr>
        <p:spPr>
          <a:xfrm flipV="1">
            <a:off x="3883165" y="1434397"/>
            <a:ext cx="0" cy="19396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F52A57C-F21D-FC53-468A-2CF5D5F188F7}"/>
              </a:ext>
            </a:extLst>
          </p:cNvPr>
          <p:cNvCxnSpPr>
            <a:cxnSpLocks/>
          </p:cNvCxnSpPr>
          <p:nvPr/>
        </p:nvCxnSpPr>
        <p:spPr>
          <a:xfrm flipV="1">
            <a:off x="4183346" y="1817701"/>
            <a:ext cx="0" cy="15794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3889FB1-BF56-4BA2-0C8C-D100E2B0F3F6}"/>
              </a:ext>
            </a:extLst>
          </p:cNvPr>
          <p:cNvCxnSpPr>
            <a:cxnSpLocks/>
          </p:cNvCxnSpPr>
          <p:nvPr/>
        </p:nvCxnSpPr>
        <p:spPr>
          <a:xfrm>
            <a:off x="3887778" y="1457468"/>
            <a:ext cx="20689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B68CA69-136F-D9AD-7416-7BA783E37AC9}"/>
              </a:ext>
            </a:extLst>
          </p:cNvPr>
          <p:cNvCxnSpPr>
            <a:cxnSpLocks/>
          </p:cNvCxnSpPr>
          <p:nvPr/>
        </p:nvCxnSpPr>
        <p:spPr>
          <a:xfrm>
            <a:off x="4183346" y="1831537"/>
            <a:ext cx="17733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C52FF68-E07B-0058-45E4-56098A0AFD7D}"/>
              </a:ext>
            </a:extLst>
          </p:cNvPr>
          <p:cNvCxnSpPr>
            <a:cxnSpLocks/>
          </p:cNvCxnSpPr>
          <p:nvPr/>
        </p:nvCxnSpPr>
        <p:spPr>
          <a:xfrm>
            <a:off x="4141781" y="3715779"/>
            <a:ext cx="0" cy="891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5D2AFC6-A13B-77A6-1B12-A083F53E1741}"/>
              </a:ext>
            </a:extLst>
          </p:cNvPr>
          <p:cNvCxnSpPr>
            <a:cxnSpLocks/>
          </p:cNvCxnSpPr>
          <p:nvPr/>
        </p:nvCxnSpPr>
        <p:spPr>
          <a:xfrm>
            <a:off x="4123311" y="4579357"/>
            <a:ext cx="17733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9076A95-080C-1741-CC81-30FD733DAFA8}"/>
              </a:ext>
            </a:extLst>
          </p:cNvPr>
          <p:cNvCxnSpPr>
            <a:cxnSpLocks/>
          </p:cNvCxnSpPr>
          <p:nvPr/>
        </p:nvCxnSpPr>
        <p:spPr>
          <a:xfrm>
            <a:off x="3804654" y="3708201"/>
            <a:ext cx="0" cy="12866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152F745-E7E8-2179-C29D-A57126165D03}"/>
              </a:ext>
            </a:extLst>
          </p:cNvPr>
          <p:cNvCxnSpPr>
            <a:cxnSpLocks/>
          </p:cNvCxnSpPr>
          <p:nvPr/>
        </p:nvCxnSpPr>
        <p:spPr>
          <a:xfrm>
            <a:off x="3804654" y="5004247"/>
            <a:ext cx="20920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D2DC9576-9903-F52C-A96A-56267C9D83FE}"/>
                  </a:ext>
                </a:extLst>
              </p:cNvPr>
              <p:cNvSpPr txBox="1"/>
              <p:nvPr/>
            </p:nvSpPr>
            <p:spPr>
              <a:xfrm>
                <a:off x="10265491" y="1813086"/>
                <a:ext cx="1562415" cy="923330"/>
              </a:xfrm>
              <a:prstGeom prst="rect">
                <a:avLst/>
              </a:prstGeom>
              <a:noFill/>
            </p:spPr>
            <p:txBody>
              <a:bodyPr wrap="none" rtlCol="0">
                <a:spAutoFit/>
              </a:bodyPr>
              <a:lstStyle/>
              <a:p>
                <a:r>
                  <a:rPr lang="en-US" dirty="0"/>
                  <a:t>Q1’ =</a:t>
                </a:r>
                <a14:m>
                  <m:oMath xmlns:m="http://schemas.openxmlformats.org/officeDocument/2006/math">
                    <m:r>
                      <m:rPr>
                        <m:nor/>
                      </m:rPr>
                      <a:rPr lang="en-US" dirty="0"/>
                      <m:t>Q</m:t>
                    </m:r>
                    <m:r>
                      <m:rPr>
                        <m:nor/>
                      </m:rPr>
                      <a:rPr lang="en-US" dirty="0"/>
                      <m:t>1’(</m:t>
                    </m:r>
                    <m:r>
                      <m:rPr>
                        <m:nor/>
                      </m:rPr>
                      <a:rPr lang="en-US" dirty="0"/>
                      <m:t>s</m:t>
                    </m:r>
                    <m:r>
                      <m:rPr>
                        <m:nor/>
                      </m:rPr>
                      <a:rPr lang="en-US" dirty="0"/>
                      <m:t>’,</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𝑎</m:t>
                            </m:r>
                          </m:e>
                        </m:acc>
                      </m:e>
                      <m:sup>
                        <m:r>
                          <a:rPr lang="en-US" b="0" i="1" dirty="0" smtClean="0">
                            <a:latin typeface="Cambria Math" panose="02040503050406030204" pitchFamily="18" charset="0"/>
                          </a:rPr>
                          <m:t>′</m:t>
                        </m:r>
                      </m:sup>
                    </m:sSup>
                    <m:r>
                      <m:rPr>
                        <m:nor/>
                      </m:rPr>
                      <a:rPr lang="en-US" dirty="0"/>
                      <m:t>)</m:t>
                    </m:r>
                  </m:oMath>
                </a14:m>
                <a:endParaRPr lang="en-US" dirty="0"/>
              </a:p>
              <a:p>
                <a:endParaRPr lang="en-US" dirty="0"/>
              </a:p>
              <a:p>
                <a:endParaRPr lang="en-US" dirty="0"/>
              </a:p>
            </p:txBody>
          </p:sp>
        </mc:Choice>
        <mc:Fallback xmlns="">
          <p:sp>
            <p:nvSpPr>
              <p:cNvPr id="62" name="TextBox 61">
                <a:extLst>
                  <a:ext uri="{FF2B5EF4-FFF2-40B4-BE49-F238E27FC236}">
                    <a16:creationId xmlns:a16="http://schemas.microsoft.com/office/drawing/2014/main" id="{D2DC9576-9903-F52C-A96A-56267C9D83FE}"/>
                  </a:ext>
                </a:extLst>
              </p:cNvPr>
              <p:cNvSpPr txBox="1">
                <a:spLocks noRot="1" noChangeAspect="1" noMove="1" noResize="1" noEditPoints="1" noAdjustHandles="1" noChangeArrowheads="1" noChangeShapeType="1" noTextEdit="1"/>
              </p:cNvSpPr>
              <p:nvPr/>
            </p:nvSpPr>
            <p:spPr>
              <a:xfrm>
                <a:off x="10265491" y="1813086"/>
                <a:ext cx="1562415" cy="923330"/>
              </a:xfrm>
              <a:prstGeom prst="rect">
                <a:avLst/>
              </a:prstGeom>
              <a:blipFill>
                <a:blip r:embed="rId3"/>
                <a:stretch>
                  <a:fillRect l="-3516" t="-3289" r="-5469"/>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88F92984-D17B-2677-3E60-A29691FE3FD8}"/>
              </a:ext>
            </a:extLst>
          </p:cNvPr>
          <p:cNvCxnSpPr>
            <a:cxnSpLocks/>
          </p:cNvCxnSpPr>
          <p:nvPr/>
        </p:nvCxnSpPr>
        <p:spPr>
          <a:xfrm flipV="1">
            <a:off x="4982292" y="2907592"/>
            <a:ext cx="0" cy="466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336E96-9F9C-3BE6-3137-7E546A8E284C}"/>
              </a:ext>
            </a:extLst>
          </p:cNvPr>
          <p:cNvCxnSpPr>
            <a:cxnSpLocks/>
          </p:cNvCxnSpPr>
          <p:nvPr/>
        </p:nvCxnSpPr>
        <p:spPr>
          <a:xfrm>
            <a:off x="4982292" y="2907592"/>
            <a:ext cx="44934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0C46028-0202-DF86-AE6F-3262DAEF352B}"/>
              </a:ext>
            </a:extLst>
          </p:cNvPr>
          <p:cNvCxnSpPr>
            <a:cxnSpLocks/>
          </p:cNvCxnSpPr>
          <p:nvPr/>
        </p:nvCxnSpPr>
        <p:spPr>
          <a:xfrm flipV="1">
            <a:off x="9475779" y="2459417"/>
            <a:ext cx="0" cy="489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203905-0CE1-852D-0057-A040F8D13282}"/>
              </a:ext>
            </a:extLst>
          </p:cNvPr>
          <p:cNvCxnSpPr>
            <a:cxnSpLocks/>
          </p:cNvCxnSpPr>
          <p:nvPr/>
        </p:nvCxnSpPr>
        <p:spPr>
          <a:xfrm flipV="1">
            <a:off x="5384072" y="2986101"/>
            <a:ext cx="0" cy="466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359877F-7149-60F1-58B7-1575C4998832}"/>
              </a:ext>
            </a:extLst>
          </p:cNvPr>
          <p:cNvCxnSpPr>
            <a:cxnSpLocks/>
          </p:cNvCxnSpPr>
          <p:nvPr/>
        </p:nvCxnSpPr>
        <p:spPr>
          <a:xfrm>
            <a:off x="5384072" y="2986101"/>
            <a:ext cx="44934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76A01F3-60DD-B961-B98F-48203CFA77FD}"/>
              </a:ext>
            </a:extLst>
          </p:cNvPr>
          <p:cNvCxnSpPr>
            <a:cxnSpLocks/>
          </p:cNvCxnSpPr>
          <p:nvPr/>
        </p:nvCxnSpPr>
        <p:spPr>
          <a:xfrm flipV="1">
            <a:off x="9877559" y="2440733"/>
            <a:ext cx="0" cy="540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E0E3B99-AB2B-8E42-1CC1-00C066DBEC24}"/>
              </a:ext>
            </a:extLst>
          </p:cNvPr>
          <p:cNvCxnSpPr>
            <a:cxnSpLocks/>
          </p:cNvCxnSpPr>
          <p:nvPr/>
        </p:nvCxnSpPr>
        <p:spPr>
          <a:xfrm flipV="1">
            <a:off x="4534326" y="2870531"/>
            <a:ext cx="0" cy="4249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B594EA8-B50B-D045-BA23-1413455A795E}"/>
              </a:ext>
            </a:extLst>
          </p:cNvPr>
          <p:cNvCxnSpPr>
            <a:cxnSpLocks/>
          </p:cNvCxnSpPr>
          <p:nvPr/>
        </p:nvCxnSpPr>
        <p:spPr>
          <a:xfrm>
            <a:off x="4534326" y="2829083"/>
            <a:ext cx="44934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EE9F66A-926A-4C4D-0D7D-89899C7F973F}"/>
              </a:ext>
            </a:extLst>
          </p:cNvPr>
          <p:cNvCxnSpPr>
            <a:cxnSpLocks/>
          </p:cNvCxnSpPr>
          <p:nvPr/>
        </p:nvCxnSpPr>
        <p:spPr>
          <a:xfrm flipV="1">
            <a:off x="9027813" y="2380908"/>
            <a:ext cx="0" cy="489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AEB17F4-46EA-87AE-A2B6-B226D02F1186}"/>
              </a:ext>
            </a:extLst>
          </p:cNvPr>
          <p:cNvCxnSpPr>
            <a:cxnSpLocks/>
          </p:cNvCxnSpPr>
          <p:nvPr/>
        </p:nvCxnSpPr>
        <p:spPr>
          <a:xfrm flipV="1">
            <a:off x="604251" y="2759810"/>
            <a:ext cx="0" cy="30526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C1CAC7A-F86A-47A3-4334-B83DC3D87256}"/>
              </a:ext>
            </a:extLst>
          </p:cNvPr>
          <p:cNvCxnSpPr>
            <a:cxnSpLocks/>
          </p:cNvCxnSpPr>
          <p:nvPr/>
        </p:nvCxnSpPr>
        <p:spPr>
          <a:xfrm flipH="1">
            <a:off x="604251" y="5807804"/>
            <a:ext cx="29694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A770F53-E633-E82A-41E4-75B228B7DD90}"/>
              </a:ext>
            </a:extLst>
          </p:cNvPr>
          <p:cNvCxnSpPr>
            <a:cxnSpLocks/>
          </p:cNvCxnSpPr>
          <p:nvPr/>
        </p:nvCxnSpPr>
        <p:spPr>
          <a:xfrm>
            <a:off x="604251" y="2759810"/>
            <a:ext cx="11037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5B7CA13-500A-7926-BAC0-3AF8EBCE1D0F}"/>
              </a:ext>
            </a:extLst>
          </p:cNvPr>
          <p:cNvCxnSpPr>
            <a:cxnSpLocks/>
          </p:cNvCxnSpPr>
          <p:nvPr/>
        </p:nvCxnSpPr>
        <p:spPr>
          <a:xfrm flipV="1">
            <a:off x="2475374" y="653919"/>
            <a:ext cx="4616" cy="1745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6BE6C39-C0DC-DD94-4695-888897BE89BC}"/>
              </a:ext>
            </a:extLst>
          </p:cNvPr>
          <p:cNvCxnSpPr>
            <a:cxnSpLocks/>
          </p:cNvCxnSpPr>
          <p:nvPr/>
        </p:nvCxnSpPr>
        <p:spPr>
          <a:xfrm>
            <a:off x="2497709" y="644678"/>
            <a:ext cx="69780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AE2696-C5FF-84D5-A046-E165DE8C80F9}"/>
              </a:ext>
            </a:extLst>
          </p:cNvPr>
          <p:cNvCxnSpPr>
            <a:cxnSpLocks/>
          </p:cNvCxnSpPr>
          <p:nvPr/>
        </p:nvCxnSpPr>
        <p:spPr>
          <a:xfrm flipH="1">
            <a:off x="9480393" y="667771"/>
            <a:ext cx="24" cy="1246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D7B42B2-B88F-FC87-5C6A-83962FF30F53}"/>
                  </a:ext>
                </a:extLst>
              </p:cNvPr>
              <p:cNvSpPr txBox="1"/>
              <p:nvPr/>
            </p:nvSpPr>
            <p:spPr>
              <a:xfrm>
                <a:off x="1400888" y="1799226"/>
                <a:ext cx="1446999" cy="369332"/>
              </a:xfrm>
              <a:prstGeom prst="rect">
                <a:avLst/>
              </a:prstGeom>
              <a:noFill/>
            </p:spPr>
            <p:txBody>
              <a:bodyPr wrap="none" rtlCol="0">
                <a:spAutoFit/>
              </a:bodyPr>
              <a:lstStyle/>
              <a:p>
                <a:r>
                  <a:rPr lang="en-US" b="1">
                    <a:solidFill>
                      <a:schemeClr val="accent2">
                        <a:lumMod val="50000"/>
                      </a:schemeClr>
                    </a:solidFill>
                  </a:rPr>
                  <a:t> </a:t>
                </a:r>
                <a14:m>
                  <m:oMath xmlns:m="http://schemas.openxmlformats.org/officeDocument/2006/math">
                    <m:r>
                      <a:rPr lang="en-US" i="1" dirty="0" smtClean="0">
                        <a:latin typeface="Cambria Math" panose="02040503050406030204" pitchFamily="18" charset="0"/>
                      </a:rPr>
                      <m:t> </m:t>
                    </m:r>
                    <m:sSup>
                      <m:sSupPr>
                        <m:ctrlPr>
                          <a:rPr lang="en-US" b="1" i="1" dirty="0" smtClean="0">
                            <a:solidFill>
                              <a:schemeClr val="accent2">
                                <a:lumMod val="50000"/>
                              </a:schemeClr>
                            </a:solidFill>
                            <a:latin typeface="Cambria Math" panose="02040503050406030204" pitchFamily="18" charset="0"/>
                          </a:rPr>
                        </m:ctrlPr>
                      </m:sSupPr>
                      <m:e>
                        <m:acc>
                          <m:accPr>
                            <m:chr m:val="̃"/>
                            <m:ctrlPr>
                              <a:rPr lang="en-US" b="1" i="1" dirty="0" smtClean="0">
                                <a:solidFill>
                                  <a:schemeClr val="accent2">
                                    <a:lumMod val="50000"/>
                                  </a:schemeClr>
                                </a:solidFill>
                                <a:latin typeface="Cambria Math" panose="02040503050406030204" pitchFamily="18" charset="0"/>
                              </a:rPr>
                            </m:ctrlPr>
                          </m:accPr>
                          <m:e>
                            <m:r>
                              <a:rPr lang="en-US" b="1" i="1" dirty="0" smtClean="0">
                                <a:solidFill>
                                  <a:schemeClr val="accent2">
                                    <a:lumMod val="50000"/>
                                  </a:schemeClr>
                                </a:solidFill>
                                <a:latin typeface="Cambria Math" panose="02040503050406030204" pitchFamily="18" charset="0"/>
                              </a:rPr>
                              <m:t>𝒂</m:t>
                            </m:r>
                          </m:e>
                        </m:acc>
                      </m:e>
                      <m:sup>
                        <m:r>
                          <a:rPr lang="en-US" b="1" i="1" dirty="0" smtClean="0">
                            <a:solidFill>
                              <a:schemeClr val="accent2">
                                <a:lumMod val="50000"/>
                              </a:schemeClr>
                            </a:solidFill>
                            <a:latin typeface="Cambria Math" panose="02040503050406030204" pitchFamily="18" charset="0"/>
                          </a:rPr>
                          <m:t>′</m:t>
                        </m:r>
                      </m:sup>
                    </m:sSup>
                  </m:oMath>
                </a14:m>
                <a:r>
                  <a:rPr lang="en-US" b="1">
                    <a:solidFill>
                      <a:schemeClr val="accent2">
                        <a:lumMod val="50000"/>
                      </a:schemeClr>
                    </a:solidFill>
                  </a:rPr>
                  <a:t>(</a:t>
                </a:r>
                <a:r>
                  <a:rPr lang="el-GR" b="1">
                    <a:solidFill>
                      <a:schemeClr val="accent2">
                        <a:lumMod val="50000"/>
                      </a:schemeClr>
                    </a:solidFill>
                  </a:rPr>
                  <a:t>Π</a:t>
                </a:r>
                <a:r>
                  <a:rPr lang="en-US" b="1">
                    <a:solidFill>
                      <a:schemeClr val="accent2">
                        <a:lumMod val="50000"/>
                      </a:schemeClr>
                    </a:solidFill>
                  </a:rPr>
                  <a:t>(Θ)|s’)  </a:t>
                </a:r>
              </a:p>
            </p:txBody>
          </p:sp>
        </mc:Choice>
        <mc:Fallback xmlns="">
          <p:sp>
            <p:nvSpPr>
              <p:cNvPr id="89" name="TextBox 88">
                <a:extLst>
                  <a:ext uri="{FF2B5EF4-FFF2-40B4-BE49-F238E27FC236}">
                    <a16:creationId xmlns:a16="http://schemas.microsoft.com/office/drawing/2014/main" id="{AD7B42B2-B88F-FC87-5C6A-83962FF30F53}"/>
                  </a:ext>
                </a:extLst>
              </p:cNvPr>
              <p:cNvSpPr txBox="1">
                <a:spLocks noRot="1" noChangeAspect="1" noMove="1" noResize="1" noEditPoints="1" noAdjustHandles="1" noChangeArrowheads="1" noChangeShapeType="1" noTextEdit="1"/>
              </p:cNvSpPr>
              <p:nvPr/>
            </p:nvSpPr>
            <p:spPr>
              <a:xfrm>
                <a:off x="1400888" y="1799226"/>
                <a:ext cx="1446999" cy="369332"/>
              </a:xfrm>
              <a:prstGeom prst="rect">
                <a:avLst/>
              </a:prstGeom>
              <a:blipFill>
                <a:blip r:embed="rId4"/>
                <a:stretch>
                  <a:fillRect t="-8197" r="-337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E4655C-A750-A75C-6BDA-8598CBE4F7B2}"/>
                  </a:ext>
                </a:extLst>
              </p:cNvPr>
              <p:cNvSpPr txBox="1"/>
              <p:nvPr/>
            </p:nvSpPr>
            <p:spPr>
              <a:xfrm>
                <a:off x="10417891" y="4394648"/>
                <a:ext cx="1256819" cy="923330"/>
              </a:xfrm>
              <a:prstGeom prst="rect">
                <a:avLst/>
              </a:prstGeom>
              <a:noFill/>
            </p:spPr>
            <p:txBody>
              <a:bodyPr wrap="none" rtlCol="0">
                <a:spAutoFit/>
              </a:bodyPr>
              <a:lstStyle/>
              <a:p>
                <a:r>
                  <a:rPr lang="en-US" dirty="0"/>
                  <a:t>Q2’ =</a:t>
                </a:r>
              </a:p>
              <a:p>
                <a:pPr/>
                <a14:m>
                  <m:oMathPara xmlns:m="http://schemas.openxmlformats.org/officeDocument/2006/math">
                    <m:oMathParaPr>
                      <m:jc m:val="centerGroup"/>
                    </m:oMathParaPr>
                    <m:oMath xmlns:m="http://schemas.openxmlformats.org/officeDocument/2006/math">
                      <m:r>
                        <m:rPr>
                          <m:nor/>
                        </m:rPr>
                        <a:rPr lang="en-US" dirty="0" smtClean="0"/>
                        <m:t>Q</m:t>
                      </m:r>
                      <m:r>
                        <m:rPr>
                          <m:nor/>
                        </m:rPr>
                        <a:rPr lang="en-US" b="0" i="0" dirty="0" smtClean="0"/>
                        <m:t>2</m:t>
                      </m:r>
                      <m:r>
                        <m:rPr>
                          <m:nor/>
                        </m:rPr>
                        <a:rPr lang="en-US" dirty="0" smtClean="0"/>
                        <m:t>’(</m:t>
                      </m:r>
                      <m:r>
                        <m:rPr>
                          <m:nor/>
                        </m:rPr>
                        <a:rPr lang="en-US" dirty="0" smtClean="0"/>
                        <m:t>s</m:t>
                      </m:r>
                      <m:r>
                        <m:rPr>
                          <m:nor/>
                        </m:rPr>
                        <a:rPr lang="en-US" dirty="0" smtClean="0"/>
                        <m:t>’,</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𝑎</m:t>
                              </m:r>
                            </m:e>
                          </m:acc>
                        </m:e>
                        <m:sup>
                          <m:r>
                            <a:rPr lang="en-US" b="0" i="1" dirty="0" smtClean="0">
                              <a:latin typeface="Cambria Math" panose="02040503050406030204" pitchFamily="18" charset="0"/>
                            </a:rPr>
                            <m:t>′</m:t>
                          </m:r>
                        </m:sup>
                      </m:sSup>
                      <m:r>
                        <m:rPr>
                          <m:nor/>
                        </m:rPr>
                        <a:rPr lang="en-US" dirty="0"/>
                        <m:t>)</m:t>
                      </m:r>
                    </m:oMath>
                  </m:oMathPara>
                </a14:m>
                <a:endParaRPr lang="en-US" dirty="0"/>
              </a:p>
              <a:p>
                <a:endParaRPr lang="en-US" dirty="0"/>
              </a:p>
            </p:txBody>
          </p:sp>
        </mc:Choice>
        <mc:Fallback xmlns="">
          <p:sp>
            <p:nvSpPr>
              <p:cNvPr id="90" name="TextBox 89">
                <a:extLst>
                  <a:ext uri="{FF2B5EF4-FFF2-40B4-BE49-F238E27FC236}">
                    <a16:creationId xmlns:a16="http://schemas.microsoft.com/office/drawing/2014/main" id="{17E4655C-A750-A75C-6BDA-8598CBE4F7B2}"/>
                  </a:ext>
                </a:extLst>
              </p:cNvPr>
              <p:cNvSpPr txBox="1">
                <a:spLocks noRot="1" noChangeAspect="1" noMove="1" noResize="1" noEditPoints="1" noAdjustHandles="1" noChangeArrowheads="1" noChangeShapeType="1" noTextEdit="1"/>
              </p:cNvSpPr>
              <p:nvPr/>
            </p:nvSpPr>
            <p:spPr>
              <a:xfrm>
                <a:off x="10417891" y="4394648"/>
                <a:ext cx="1256819" cy="923330"/>
              </a:xfrm>
              <a:prstGeom prst="rect">
                <a:avLst/>
              </a:prstGeom>
              <a:blipFill>
                <a:blip r:embed="rId5"/>
                <a:stretch>
                  <a:fillRect l="-4369" t="-3974"/>
                </a:stretch>
              </a:blipFill>
            </p:spPr>
            <p:txBody>
              <a:bodyPr/>
              <a:lstStyle/>
              <a:p>
                <a:r>
                  <a:rPr lang="en-US">
                    <a:noFill/>
                  </a:rPr>
                  <a:t> </a:t>
                </a:r>
              </a:p>
            </p:txBody>
          </p:sp>
        </mc:Fallback>
      </mc:AlternateContent>
      <p:cxnSp>
        <p:nvCxnSpPr>
          <p:cNvPr id="91" name="Straight Arrow Connector 90">
            <a:extLst>
              <a:ext uri="{FF2B5EF4-FFF2-40B4-BE49-F238E27FC236}">
                <a16:creationId xmlns:a16="http://schemas.microsoft.com/office/drawing/2014/main" id="{55E57087-3A42-40F4-6EFB-3A3BC94F6C3F}"/>
              </a:ext>
            </a:extLst>
          </p:cNvPr>
          <p:cNvCxnSpPr>
            <a:cxnSpLocks/>
          </p:cNvCxnSpPr>
          <p:nvPr/>
        </p:nvCxnSpPr>
        <p:spPr>
          <a:xfrm>
            <a:off x="9475779" y="653919"/>
            <a:ext cx="2145145" cy="138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68AE3EA-7B5F-60E7-E07C-955909A632AF}"/>
              </a:ext>
            </a:extLst>
          </p:cNvPr>
          <p:cNvCxnSpPr>
            <a:cxnSpLocks/>
          </p:cNvCxnSpPr>
          <p:nvPr/>
        </p:nvCxnSpPr>
        <p:spPr>
          <a:xfrm>
            <a:off x="11567848" y="667771"/>
            <a:ext cx="0" cy="2706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DD3288B-3F2F-CB0D-E008-ABB703C72A79}"/>
              </a:ext>
            </a:extLst>
          </p:cNvPr>
          <p:cNvCxnSpPr>
            <a:cxnSpLocks/>
          </p:cNvCxnSpPr>
          <p:nvPr/>
        </p:nvCxnSpPr>
        <p:spPr>
          <a:xfrm flipH="1">
            <a:off x="9309524" y="3337822"/>
            <a:ext cx="22583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4CAE479-060F-3A92-740F-D5ACAF1C359F}"/>
              </a:ext>
            </a:extLst>
          </p:cNvPr>
          <p:cNvCxnSpPr>
            <a:cxnSpLocks/>
          </p:cNvCxnSpPr>
          <p:nvPr/>
        </p:nvCxnSpPr>
        <p:spPr>
          <a:xfrm>
            <a:off x="9369563" y="3337822"/>
            <a:ext cx="9234" cy="7794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7557462-04AC-A7E0-851C-D8239E1032A7}"/>
              </a:ext>
            </a:extLst>
          </p:cNvPr>
          <p:cNvCxnSpPr>
            <a:cxnSpLocks/>
          </p:cNvCxnSpPr>
          <p:nvPr/>
        </p:nvCxnSpPr>
        <p:spPr>
          <a:xfrm>
            <a:off x="4534326" y="3637271"/>
            <a:ext cx="0" cy="374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E0AD47B-3251-7B93-C6A6-ADD212CC3987}"/>
              </a:ext>
            </a:extLst>
          </p:cNvPr>
          <p:cNvCxnSpPr>
            <a:cxnSpLocks/>
          </p:cNvCxnSpPr>
          <p:nvPr/>
        </p:nvCxnSpPr>
        <p:spPr>
          <a:xfrm>
            <a:off x="4548182" y="3969770"/>
            <a:ext cx="44934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60C9C67-3AC8-E7DC-E2EF-720F6385D953}"/>
              </a:ext>
            </a:extLst>
          </p:cNvPr>
          <p:cNvCxnSpPr>
            <a:cxnSpLocks/>
          </p:cNvCxnSpPr>
          <p:nvPr/>
        </p:nvCxnSpPr>
        <p:spPr>
          <a:xfrm>
            <a:off x="9013958" y="3942067"/>
            <a:ext cx="0" cy="290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9AC6318-EE89-E564-9847-8336BFECB592}"/>
              </a:ext>
            </a:extLst>
          </p:cNvPr>
          <p:cNvCxnSpPr>
            <a:cxnSpLocks/>
          </p:cNvCxnSpPr>
          <p:nvPr/>
        </p:nvCxnSpPr>
        <p:spPr>
          <a:xfrm>
            <a:off x="4852982" y="3540298"/>
            <a:ext cx="0" cy="374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6521920-BE21-3AF6-94B2-DCC3534CBA81}"/>
              </a:ext>
            </a:extLst>
          </p:cNvPr>
          <p:cNvCxnSpPr>
            <a:cxnSpLocks/>
          </p:cNvCxnSpPr>
          <p:nvPr/>
        </p:nvCxnSpPr>
        <p:spPr>
          <a:xfrm>
            <a:off x="4866838" y="3872797"/>
            <a:ext cx="42579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69A190E-683C-E0A3-4DA8-8732EDB1CAD8}"/>
              </a:ext>
            </a:extLst>
          </p:cNvPr>
          <p:cNvCxnSpPr>
            <a:cxnSpLocks/>
          </p:cNvCxnSpPr>
          <p:nvPr/>
        </p:nvCxnSpPr>
        <p:spPr>
          <a:xfrm>
            <a:off x="9092473" y="3845094"/>
            <a:ext cx="0" cy="290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5FFFFBC6-7B6A-5873-05C6-5E7E28993D51}"/>
              </a:ext>
            </a:extLst>
          </p:cNvPr>
          <p:cNvCxnSpPr>
            <a:cxnSpLocks/>
          </p:cNvCxnSpPr>
          <p:nvPr/>
        </p:nvCxnSpPr>
        <p:spPr>
          <a:xfrm>
            <a:off x="5388689" y="3641890"/>
            <a:ext cx="0" cy="157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BC5399A-A5AD-5215-CD3C-5FB33D17CB8B}"/>
              </a:ext>
            </a:extLst>
          </p:cNvPr>
          <p:cNvCxnSpPr>
            <a:cxnSpLocks/>
          </p:cNvCxnSpPr>
          <p:nvPr/>
        </p:nvCxnSpPr>
        <p:spPr>
          <a:xfrm>
            <a:off x="5356359" y="3798903"/>
            <a:ext cx="38146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009CE3B-909B-85E2-3C6E-E38F88B2782D}"/>
              </a:ext>
            </a:extLst>
          </p:cNvPr>
          <p:cNvCxnSpPr>
            <a:cxnSpLocks/>
          </p:cNvCxnSpPr>
          <p:nvPr/>
        </p:nvCxnSpPr>
        <p:spPr>
          <a:xfrm>
            <a:off x="9170977" y="3798903"/>
            <a:ext cx="0" cy="3368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1C240D7-8DC3-3B00-D8A4-80FD4FC1A701}"/>
              </a:ext>
            </a:extLst>
          </p:cNvPr>
          <p:cNvCxnSpPr>
            <a:cxnSpLocks/>
          </p:cNvCxnSpPr>
          <p:nvPr/>
        </p:nvCxnSpPr>
        <p:spPr>
          <a:xfrm>
            <a:off x="3524992" y="5495552"/>
            <a:ext cx="0" cy="290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5">
            <a:extLst>
              <a:ext uri="{FF2B5EF4-FFF2-40B4-BE49-F238E27FC236}">
                <a16:creationId xmlns:a16="http://schemas.microsoft.com/office/drawing/2014/main" id="{BA1E46FA-5503-10E0-C431-662A4B80D541}"/>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20</a:t>
            </a:fld>
            <a:endParaRPr lang="en-US" b="1" dirty="0"/>
          </a:p>
        </p:txBody>
      </p:sp>
    </p:spTree>
    <p:extLst>
      <p:ext uri="{BB962C8B-B14F-4D97-AF65-F5344CB8AC3E}">
        <p14:creationId xmlns:p14="http://schemas.microsoft.com/office/powerpoint/2010/main" val="329923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DD27-8309-C330-C6C7-78A4FBC4A6F8}"/>
              </a:ext>
            </a:extLst>
          </p:cNvPr>
          <p:cNvSpPr>
            <a:spLocks noGrp="1"/>
          </p:cNvSpPr>
          <p:nvPr>
            <p:ph type="title"/>
          </p:nvPr>
        </p:nvSpPr>
        <p:spPr/>
        <p:txBody>
          <a:bodyPr/>
          <a:lstStyle/>
          <a:p>
            <a:r>
              <a:rPr lang="en-US"/>
              <a:t>Soft Actor Critic Reward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D027CC-167B-4CB2-9B70-311F50ADCA73}"/>
                  </a:ext>
                </a:extLst>
              </p:cNvPr>
              <p:cNvSpPr>
                <a:spLocks noGrp="1"/>
              </p:cNvSpPr>
              <p:nvPr>
                <p:ph sz="half" idx="1"/>
              </p:nvPr>
            </p:nvSpPr>
            <p:spPr>
              <a:xfrm>
                <a:off x="838200" y="1507787"/>
                <a:ext cx="10515600" cy="3559208"/>
              </a:xfrm>
            </p:spPr>
            <p:txBody>
              <a:bodyPr>
                <a:normAutofit fontScale="77500" lnSpcReduction="20000"/>
              </a:bodyPr>
              <a:lstStyle/>
              <a:p>
                <a:pPr marL="0" indent="0">
                  <a:buNone/>
                </a:pPr>
                <a:r>
                  <a:rPr lang="en-US" dirty="0"/>
                  <a:t>Now Reward=reward + Entrophy term [7]</a:t>
                </a:r>
              </a:p>
              <a:p>
                <a14:m>
                  <m:oMath xmlns:m="http://schemas.openxmlformats.org/officeDocument/2006/math">
                    <m:sSup>
                      <m:sSup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𝑉</m:t>
                        </m:r>
                      </m:e>
                      <m:sup>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𝜋</m:t>
                        </m:r>
                      </m:sup>
                    </m:sSup>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𝐸</m:t>
                        </m:r>
                      </m:e>
                      <m:sub>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𝑎</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𝑡</m:t>
                            </m:r>
                          </m:sub>
                        </m:sSub>
                        <m:r>
                          <a:rPr lang="en-US" b="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𝜋</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𝜃</m:t>
                            </m:r>
                          </m:sub>
                        </m:sSub>
                        <m:r>
                          <a:rPr lang="en-US"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𝑠</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𝑡</m:t>
                            </m:r>
                          </m:sub>
                        </m:sSub>
                        <m:r>
                          <a:rPr lang="en-US" b="0" i="1" smtClean="0">
                            <a:latin typeface="Cambria Math" panose="02040503050406030204" pitchFamily="18" charset="0"/>
                            <a:ea typeface="Calibri" panose="020F0502020204030204" pitchFamily="34" charset="0"/>
                            <a:cs typeface="Times New Roman" panose="02020603050405020304" pitchFamily="18" charset="0"/>
                          </a:rPr>
                          <m:t>) </m:t>
                        </m:r>
                      </m:sub>
                    </m:sSub>
                    <m:r>
                      <a:rPr lang="en-US"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𝑄</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m:t>
                        </m:r>
                      </m:sub>
                    </m:sSub>
                    <m:r>
                      <a:rPr lang="en-US" b="0" i="1" smtClean="0">
                        <a:latin typeface="Cambria Math" panose="02040503050406030204" pitchFamily="18" charset="0"/>
                        <a:ea typeface="Calibri" panose="020F0502020204030204" pitchFamily="34" charset="0"/>
                        <a:cs typeface="Times New Roman" panose="02020603050405020304" pitchFamily="18" charset="0"/>
                      </a:rPr>
                      <m:t> </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𝑠</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𝑡</m:t>
                            </m:r>
                          </m:sub>
                        </m:sSub>
                        <m:r>
                          <a:rPr lang="en-US" b="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𝑎</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𝑡</m:t>
                            </m:r>
                          </m:sub>
                        </m:sSub>
                      </m:e>
                    </m:d>
                    <m:r>
                      <a:rPr lang="en-US" b="0" i="1" smtClean="0">
                        <a:latin typeface="Cambria Math" panose="02040503050406030204" pitchFamily="18" charset="0"/>
                        <a:ea typeface="Calibri" panose="020F0502020204030204" pitchFamily="34" charset="0"/>
                        <a:cs typeface="Times New Roman" panose="02020603050405020304" pitchFamily="18" charset="0"/>
                      </a:rPr>
                      <m:t>]</m:t>
                    </m:r>
                  </m:oMath>
                </a14:m>
                <a:r>
                  <a:rPr lang="en-US" dirty="0"/>
                  <a:t>+Entrophy Term </a:t>
                </a:r>
                <a:endParaRPr lang="en-US" sz="2900" i="1" dirty="0">
                  <a:effectLst/>
                  <a:latin typeface="Cambria Math" panose="02040503050406030204" pitchFamily="18" charset="0"/>
                  <a:ea typeface="Calibri" panose="020F0502020204030204" pitchFamily="34" charset="0"/>
                  <a:cs typeface="Times New Roman" panose="02020603050405020304" pitchFamily="18" charset="0"/>
                </a:endParaRPr>
              </a:p>
              <a:p>
                <a:endParaRPr lang="en-US" sz="3200" dirty="0"/>
              </a:p>
              <a:p>
                <a:pPr marL="0" indent="0">
                  <a:buNone/>
                </a:pPr>
                <a:r>
                  <a:rPr lang="en-US" sz="3200" dirty="0"/>
                  <a:t>For policy </a:t>
                </a:r>
                <a14:m>
                  <m:oMath xmlns:m="http://schemas.openxmlformats.org/officeDocument/2006/math">
                    <m:r>
                      <a:rPr lang="en-US" sz="3200" b="0" i="1" smtClean="0">
                        <a:latin typeface="Cambria Math" panose="02040503050406030204" pitchFamily="18" charset="0"/>
                        <a:ea typeface="Cambria Math" panose="02040503050406030204" pitchFamily="18" charset="0"/>
                        <a:cs typeface="Cambria Math" panose="02040503050406030204" pitchFamily="18" charset="0"/>
                      </a:rPr>
                      <m:t>𝜋</m:t>
                    </m:r>
                  </m:oMath>
                </a14:m>
                <a:endParaRPr lang="en-US" sz="3200" dirty="0"/>
              </a:p>
              <a:p>
                <a:endParaRPr lang="en-US" sz="2900" i="1" dirty="0">
                  <a:effectLst/>
                  <a:latin typeface="Cambria Math" panose="02040503050406030204" pitchFamily="18" charset="0"/>
                  <a:ea typeface="Calibri" panose="020F0502020204030204" pitchFamily="34" charset="0"/>
                  <a:cs typeface="Times New Roman" panose="02020603050405020304" pitchFamily="18" charset="0"/>
                </a:endParaRPr>
              </a:p>
              <a:p>
                <a14:m>
                  <m:oMath xmlns:m="http://schemas.openxmlformats.org/officeDocument/2006/math">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𝑉</m:t>
                    </m:r>
                    <m:d>
                      <m:d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𝜋</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𝜃</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𝐻</m:t>
                    </m:r>
                    <m:d>
                      <m:dPr>
                        <m:endChr m:val="]"/>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𝜋</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𝜃</m:t>
                            </m:r>
                          </m:sub>
                        </m:sSub>
                        <m:d>
                          <m:d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e>
                    </m:d>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𝜋</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𝜃</m:t>
                            </m:r>
                          </m:sub>
                        </m:sSub>
                        <m:d>
                          <m:d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𝜋</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𝜃</m:t>
                        </m:r>
                      </m:sub>
                    </m:sSub>
                    <m:d>
                      <m:d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en-US" sz="2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sz="29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p>
              <a:p>
                <a:endParaRPr lang="en-US" dirty="0"/>
              </a:p>
            </p:txBody>
          </p:sp>
        </mc:Choice>
        <mc:Fallback xmlns="">
          <p:sp>
            <p:nvSpPr>
              <p:cNvPr id="3" name="Content Placeholder 2">
                <a:extLst>
                  <a:ext uri="{FF2B5EF4-FFF2-40B4-BE49-F238E27FC236}">
                    <a16:creationId xmlns:a16="http://schemas.microsoft.com/office/drawing/2014/main" id="{92D027CC-167B-4CB2-9B70-311F50ADCA73}"/>
                  </a:ext>
                </a:extLst>
              </p:cNvPr>
              <p:cNvSpPr>
                <a:spLocks noGrp="1" noRot="1" noChangeAspect="1" noMove="1" noResize="1" noEditPoints="1" noAdjustHandles="1" noChangeArrowheads="1" noChangeShapeType="1" noTextEdit="1"/>
              </p:cNvSpPr>
              <p:nvPr>
                <p:ph sz="half" idx="1"/>
              </p:nvPr>
            </p:nvSpPr>
            <p:spPr>
              <a:xfrm>
                <a:off x="838200" y="1507787"/>
                <a:ext cx="10515600" cy="3559208"/>
              </a:xfrm>
              <a:blipFill>
                <a:blip r:embed="rId2"/>
                <a:stretch>
                  <a:fillRect l="-986" t="-3425"/>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669371A6-77AA-9169-9705-554F916C748A}"/>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21</a:t>
            </a:fld>
            <a:endParaRPr lang="en-US" b="1" dirty="0"/>
          </a:p>
        </p:txBody>
      </p:sp>
    </p:spTree>
    <p:extLst>
      <p:ext uri="{BB962C8B-B14F-4D97-AF65-F5344CB8AC3E}">
        <p14:creationId xmlns:p14="http://schemas.microsoft.com/office/powerpoint/2010/main" val="1715661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8A96-CF37-F5BB-D91F-9306F799E829}"/>
              </a:ext>
            </a:extLst>
          </p:cNvPr>
          <p:cNvSpPr>
            <a:spLocks noGrp="1"/>
          </p:cNvSpPr>
          <p:nvPr>
            <p:ph type="title"/>
          </p:nvPr>
        </p:nvSpPr>
        <p:spPr/>
        <p:txBody>
          <a:bodyPr/>
          <a:lstStyle/>
          <a:p>
            <a:r>
              <a:rPr lang="en-US" dirty="0"/>
              <a:t>Action Generation and Buffer 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EEC02-E7A8-8CC5-933E-0AC6EEE9396E}"/>
                  </a:ext>
                </a:extLst>
              </p:cNvPr>
              <p:cNvSpPr>
                <a:spLocks noGrp="1"/>
              </p:cNvSpPr>
              <p:nvPr>
                <p:ph sz="half" idx="1"/>
              </p:nvPr>
            </p:nvSpPr>
            <p:spPr>
              <a:xfrm>
                <a:off x="838199" y="2733471"/>
                <a:ext cx="10515599" cy="2577831"/>
              </a:xfrm>
            </p:spPr>
            <p:txBody>
              <a:bodyPr>
                <a:normAutofit lnSpcReduction="10000"/>
              </a:bodyPr>
              <a:lstStyle/>
              <a:p>
                <a:r>
                  <a:rPr lang="en-US" dirty="0"/>
                  <a:t>Action is generated from actor network and give a stochastic action ( mean, standard deviation)  parametrized by </a:t>
                </a:r>
                <a14:m>
                  <m:oMath xmlns:m="http://schemas.openxmlformats.org/officeDocument/2006/math">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𝜃</m:t>
                    </m:r>
                  </m:oMath>
                </a14:m>
                <a:r>
                  <a:rPr lang="en-US" dirty="0"/>
                  <a:t>, Then get reward , next state and next action ..</a:t>
                </a:r>
              </a:p>
              <a:p>
                <a:r>
                  <a:rPr lang="en-US" dirty="0"/>
                  <a:t>Create a buffer of individual batch of (s, a, r) and (s’, a’) </a:t>
                </a:r>
              </a:p>
              <a:p>
                <a:endParaRPr lang="en-US" dirty="0"/>
              </a:p>
              <a:p>
                <a:r>
                  <a:rPr lang="en-US" dirty="0"/>
                  <a:t>Then Start Training</a:t>
                </a:r>
              </a:p>
            </p:txBody>
          </p:sp>
        </mc:Choice>
        <mc:Fallback xmlns="">
          <p:sp>
            <p:nvSpPr>
              <p:cNvPr id="3" name="Content Placeholder 2">
                <a:extLst>
                  <a:ext uri="{FF2B5EF4-FFF2-40B4-BE49-F238E27FC236}">
                    <a16:creationId xmlns:a16="http://schemas.microsoft.com/office/drawing/2014/main" id="{8FEEEC02-E7A8-8CC5-933E-0AC6EEE9396E}"/>
                  </a:ext>
                </a:extLst>
              </p:cNvPr>
              <p:cNvSpPr>
                <a:spLocks noGrp="1" noRot="1" noChangeAspect="1" noMove="1" noResize="1" noEditPoints="1" noAdjustHandles="1" noChangeArrowheads="1" noChangeShapeType="1" noTextEdit="1"/>
              </p:cNvSpPr>
              <p:nvPr>
                <p:ph sz="half" idx="1"/>
              </p:nvPr>
            </p:nvSpPr>
            <p:spPr>
              <a:xfrm>
                <a:off x="838199" y="2733471"/>
                <a:ext cx="10515599" cy="2577831"/>
              </a:xfrm>
              <a:blipFill>
                <a:blip r:embed="rId2"/>
                <a:stretch>
                  <a:fillRect l="-986" t="-5201" r="-1159" b="-4965"/>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3C5A015E-5C35-4058-79CE-27F33D250CD3}"/>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22</a:t>
            </a:fld>
            <a:endParaRPr lang="en-US" b="1" dirty="0"/>
          </a:p>
        </p:txBody>
      </p:sp>
    </p:spTree>
    <p:extLst>
      <p:ext uri="{BB962C8B-B14F-4D97-AF65-F5344CB8AC3E}">
        <p14:creationId xmlns:p14="http://schemas.microsoft.com/office/powerpoint/2010/main" val="236857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9FBB-06EF-2AC6-4491-6E2E2FFDA6B8}"/>
              </a:ext>
            </a:extLst>
          </p:cNvPr>
          <p:cNvSpPr>
            <a:spLocks noGrp="1"/>
          </p:cNvSpPr>
          <p:nvPr>
            <p:ph type="title"/>
          </p:nvPr>
        </p:nvSpPr>
        <p:spPr>
          <a:xfrm>
            <a:off x="838200" y="365125"/>
            <a:ext cx="10515600" cy="581818"/>
          </a:xfrm>
        </p:spPr>
        <p:txBody>
          <a:bodyPr>
            <a:normAutofit fontScale="90000"/>
          </a:bodyPr>
          <a:lstStyle/>
          <a:p>
            <a:r>
              <a:rPr lang="en-US" dirty="0"/>
              <a:t>Critic Update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76CFC5-F9E0-A37E-23B4-F0E123697CB8}"/>
                  </a:ext>
                </a:extLst>
              </p:cNvPr>
              <p:cNvSpPr>
                <a:spLocks noGrp="1"/>
              </p:cNvSpPr>
              <p:nvPr>
                <p:ph sz="half" idx="1"/>
              </p:nvPr>
            </p:nvSpPr>
            <p:spPr>
              <a:xfrm>
                <a:off x="838200" y="863602"/>
                <a:ext cx="11129962" cy="5994398"/>
              </a:xfrm>
            </p:spPr>
            <p:txBody>
              <a:bodyPr>
                <a:normAutofit lnSpcReduction="10000"/>
              </a:bodyPr>
              <a:lstStyle/>
              <a:p>
                <a:r>
                  <a:rPr lang="en-US" sz="2400" dirty="0"/>
                  <a:t>The cumulative Target Q derived from network using min operator two target Q: </a:t>
                </a:r>
              </a:p>
              <a:p>
                <a:pPr marL="0" indent="0">
                  <a:buNone/>
                </a:pPr>
                <a:r>
                  <a:rPr lang="en-US" sz="2400" dirty="0"/>
                  <a:t>As our object is target should be lower as possible to control the overestimate of Q </a:t>
                </a:r>
              </a:p>
              <a:p>
                <a:endParaRPr lang="en-US" sz="2400" dirty="0"/>
              </a:p>
              <a:p>
                <a:pPr marL="0" indent="0">
                  <a:buNone/>
                </a:pPr>
                <a:endParaRPr lang="en-US" sz="2400" dirty="0"/>
              </a:p>
              <a:p>
                <a:pPr marL="0" indent="0">
                  <a:buNone/>
                </a:pPr>
                <a:r>
                  <a:rPr lang="en-US" sz="2400" dirty="0"/>
                  <a:t> </a:t>
                </a:r>
              </a:p>
              <a:p>
                <a:endParaRPr lang="en-US" sz="2400" dirty="0"/>
              </a:p>
              <a:p>
                <a:r>
                  <a:rPr lang="en-US" sz="2400" dirty="0"/>
                  <a:t>Loss Calculation:   </a:t>
                </a:r>
                <a14:m>
                  <m:oMath xmlns:m="http://schemas.openxmlformats.org/officeDocument/2006/math">
                    <m:f>
                      <m:f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d>
                      </m:den>
                    </m:f>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 </m:t>
                    </m:r>
                    <m:nary>
                      <m:naryPr>
                        <m:chr m:val="∑"/>
                        <m:grow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d>
                          <m:dPr>
                            <m:ctrlPr>
                              <a:rPr lang="en-US" sz="2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𝑠</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𝑎</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𝑟</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𝑠</m:t>
                                </m:r>
                              </m:e>
                              <m:sup>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𝑠</m:t>
                            </m:r>
                          </m:e>
                        </m:d>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𝜖</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𝐵</m:t>
                        </m:r>
                      </m:sub>
                      <m:sup>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𝑛</m:t>
                        </m:r>
                      </m:sup>
                      <m:e>
                        <m:r>
                          <a:rPr lang="en-US" sz="2400" b="0"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2400" b="0" smtClean="0">
                                    <a:effectLst/>
                                    <a:latin typeface="Cambria Math" panose="02040503050406030204" pitchFamily="18" charset="0"/>
                                    <a:ea typeface="Times New Roman" panose="02020603050405020304" pitchFamily="18" charset="0"/>
                                    <a:cs typeface="Times New Roman" panose="02020603050405020304" pitchFamily="18" charset="0"/>
                                  </a:rPr>
                                  <m:t>∅</m:t>
                                </m:r>
                              </m:sub>
                            </m:sSub>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𝑑</m:t>
                            </m:r>
                          </m:e>
                        </m:d>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)^2</m:t>
                        </m:r>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for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pPr marL="0" indent="0">
                  <a:buNone/>
                </a:pPr>
                <a:endParaRPr lang="en-US" sz="2400" dirty="0"/>
              </a:p>
              <a:p>
                <a:r>
                  <a:rPr lang="en-US" sz="2400" dirty="0"/>
                  <a:t>Φ1 and Φ2 update: as loss minimizing, gradient descent is required:</a:t>
                </a:r>
              </a:p>
              <a:p>
                <a:pPr marL="0" indent="0">
                  <a:buNone/>
                </a:pPr>
                <a:r>
                  <a:rPr lang="en-US" sz="24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𝛥</m:t>
                        </m:r>
                      </m:e>
                      <m:sub>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sub>
                        </m:sSub>
                      </m:sub>
                    </m:sSub>
                  </m:oMath>
                </a14:m>
                <a:r>
                  <a:rPr lang="en-US" sz="2400" dirty="0">
                    <a:effectLst/>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d>
                      </m:den>
                    </m:f>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nary>
                      <m:naryPr>
                        <m:chr m:val="∑"/>
                        <m:grow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d>
                          <m:dPr>
                            <m:ctrlPr>
                              <a:rPr lang="en-US" sz="2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𝑠</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𝑎</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𝑟</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sSup>
                              <m:sSupPr>
                                <m:ctrlPr>
                                  <a:rPr lang="en-US" sz="2400" i="1">
                                    <a:effectLst/>
                                    <a:latin typeface="Cambria Math" panose="02040503050406030204" pitchFamily="18" charset="0"/>
                                    <a:ea typeface="Cambria Math" panose="02040503050406030204" pitchFamily="18" charset="0"/>
                                    <a:cs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𝑠</m:t>
                                </m:r>
                              </m:e>
                              <m:sup>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sup>
                            </m:sSup>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𝑠</m:t>
                            </m:r>
                          </m:e>
                        </m:d>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𝜖</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𝐵</m:t>
                        </m:r>
                      </m:sub>
                      <m:sup>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𝑛</m:t>
                        </m:r>
                      </m:sup>
                      <m:e>
                        <m:r>
                          <a:rPr lang="en-US" sz="2400" b="0"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2400" b="0" smtClean="0">
                                    <a:effectLst/>
                                    <a:latin typeface="Cambria Math" panose="02040503050406030204" pitchFamily="18" charset="0"/>
                                    <a:ea typeface="Times New Roman" panose="02020603050405020304" pitchFamily="18" charset="0"/>
                                    <a:cs typeface="Times New Roman" panose="02020603050405020304" pitchFamily="18" charset="0"/>
                                  </a:rPr>
                                  <m:t>∅</m:t>
                                </m:r>
                              </m:sub>
                            </m:sSub>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latin typeface="Cambria Math" panose="02040503050406030204" pitchFamily="18" charset="0"/>
                                <a:ea typeface="Times New Roman" panose="02020603050405020304" pitchFamily="18" charset="0"/>
                                <a:cs typeface="Times New Roman" panose="02020603050405020304" pitchFamily="18" charset="0"/>
                              </a:rPr>
                              <m:t>𝑠</m:t>
                            </m:r>
                            <m:r>
                              <a:rPr lang="en-US" sz="2400" i="1">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𝑎</m:t>
                            </m:r>
                          </m:e>
                        </m:d>
                        <m:r>
                          <a:rPr lang="en-US" sz="2400" i="1">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latin typeface="Cambria Math" panose="02040503050406030204" pitchFamily="18" charset="0"/>
                                <a:ea typeface="Times New Roman" panose="02020603050405020304" pitchFamily="18" charset="0"/>
                                <a:cs typeface="Times New Roman" panose="02020603050405020304" pitchFamily="18" charset="0"/>
                              </a:rPr>
                              <m:t>𝑟</m:t>
                            </m:r>
                            <m:r>
                              <a:rPr lang="en-US" sz="2400" i="1">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400" i="1">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i="1">
                                <a:latin typeface="Cambria Math" panose="02040503050406030204" pitchFamily="18" charset="0"/>
                                <a:ea typeface="Times New Roman" panose="02020603050405020304" pitchFamily="18" charset="0"/>
                                <a:cs typeface="Times New Roman" panose="02020603050405020304" pitchFamily="18" charset="0"/>
                              </a:rPr>
                              <m:t>, </m:t>
                            </m:r>
                            <m:r>
                              <a:rPr lang="en-US" sz="2400" i="1">
                                <a:latin typeface="Cambria Math" panose="02040503050406030204" pitchFamily="18" charset="0"/>
                                <a:ea typeface="Times New Roman" panose="02020603050405020304" pitchFamily="18" charset="0"/>
                                <a:cs typeface="Times New Roman" panose="02020603050405020304" pitchFamily="18" charset="0"/>
                              </a:rPr>
                              <m:t>𝑑</m:t>
                            </m:r>
                          </m:e>
                        </m:d>
                        <m:r>
                          <a:rPr lang="en-US" sz="2400" i="1">
                            <a:latin typeface="Cambria Math" panose="02040503050406030204" pitchFamily="18" charset="0"/>
                            <a:ea typeface="Times New Roman" panose="02020603050405020304" pitchFamily="18" charset="0"/>
                            <a:cs typeface="Times New Roman" panose="02020603050405020304" pitchFamily="18" charset="0"/>
                          </a:rPr>
                          <m:t>)^2</m:t>
                        </m:r>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for </a:t>
                </a:r>
                <a:r>
                  <a:rPr lang="en-US" sz="2400" dirty="0" err="1">
                    <a:latin typeface="Calibri" panose="020F0502020204030204" pitchFamily="34" charset="0"/>
                    <a:ea typeface="Times New Roman" panose="02020603050405020304" pitchFamily="18" charset="0"/>
                    <a:cs typeface="Times New Roman" panose="02020603050405020304" pitchFamily="18" charset="0"/>
                  </a:rPr>
                  <a:t>i</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=1,2</a:t>
                </a:r>
                <a:endParaRPr lang="en-US" sz="2400" dirty="0"/>
              </a:p>
              <a:p>
                <a:pPr marL="0" indent="0">
                  <a:buNone/>
                </a:pPr>
                <a:r>
                  <a:rPr lang="en-US" sz="2400" dirty="0"/>
                  <a:t> </a:t>
                </a:r>
              </a:p>
            </p:txBody>
          </p:sp>
        </mc:Choice>
        <mc:Fallback xmlns="">
          <p:sp>
            <p:nvSpPr>
              <p:cNvPr id="3" name="Content Placeholder 2">
                <a:extLst>
                  <a:ext uri="{FF2B5EF4-FFF2-40B4-BE49-F238E27FC236}">
                    <a16:creationId xmlns:a16="http://schemas.microsoft.com/office/drawing/2014/main" id="{6976CFC5-F9E0-A37E-23B4-F0E123697CB8}"/>
                  </a:ext>
                </a:extLst>
              </p:cNvPr>
              <p:cNvSpPr>
                <a:spLocks noGrp="1" noRot="1" noChangeAspect="1" noMove="1" noResize="1" noEditPoints="1" noAdjustHandles="1" noChangeArrowheads="1" noChangeShapeType="1" noTextEdit="1"/>
              </p:cNvSpPr>
              <p:nvPr>
                <p:ph sz="half" idx="1"/>
              </p:nvPr>
            </p:nvSpPr>
            <p:spPr>
              <a:xfrm>
                <a:off x="838200" y="863602"/>
                <a:ext cx="11129962" cy="5994398"/>
              </a:xfrm>
              <a:blipFill>
                <a:blip r:embed="rId2"/>
                <a:stretch>
                  <a:fillRect l="-877" t="-19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485E62-21C6-14C4-95DC-4E46D06F8ED9}"/>
                  </a:ext>
                </a:extLst>
              </p:cNvPr>
              <p:cNvSpPr txBox="1"/>
              <p:nvPr/>
            </p:nvSpPr>
            <p:spPr>
              <a:xfrm>
                <a:off x="1152525" y="1503813"/>
                <a:ext cx="9886950" cy="2107949"/>
              </a:xfrm>
              <a:prstGeom prst="rect">
                <a:avLst/>
              </a:prstGeom>
              <a:noFill/>
            </p:spPr>
            <p:txBody>
              <a:bodyPr wrap="square">
                <a:spAutoFit/>
              </a:bodyPr>
              <a:lstStyle/>
              <a:p>
                <a:endParaRPr lang="en-US" sz="2000" i="1" dirty="0">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libri" panose="020F0502020204030204" pitchFamily="34" charset="0"/>
                          <a:cs typeface="Times New Roman" panose="02020603050405020304" pitchFamily="18" charset="0"/>
                        </a:rPr>
                        <m:t>𝑦</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𝑑</m:t>
                          </m:r>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𝛾</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𝑑</m:t>
                          </m:r>
                        </m:e>
                      </m:d>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𝑚𝑖𝑛</m:t>
                                  </m:r>
                                </m:e>
                                <m:li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=1,2</m:t>
                                  </m:r>
                                </m:lim>
                              </m:limLow>
                            </m:fName>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ub>
                                  </m:sSub>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𝑡𝑎𝑟𝑔</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e>
                              </m:acc>
                            </m:e>
                          </m:func>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𝛼</m:t>
                          </m:r>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𝑙𝑜𝑔</m:t>
                              </m:r>
                            </m:fName>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𝜋</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𝜃</m:t>
                                  </m:r>
                                </m:sub>
                              </m:s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e>
                          </m:func>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e>
                          </m:acc>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𝑠</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sup>
                          </m:sSup>
                        </m:e>
                      </m:acc>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𝜋</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𝜃</m:t>
                              </m:r>
                            </m:sub>
                          </m:sSub>
                          <m:d>
                            <m:dPr>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𝑠</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solidFill>
                      <a:schemeClr val="tx1"/>
                    </a:solidFill>
                    <a:latin typeface="Calibri" panose="020F0502020204030204" pitchFamily="34" charset="0"/>
                    <a:ea typeface="Calibri" panose="020F0502020204030204" pitchFamily="34" charset="0"/>
                    <a:cs typeface="Times New Roman" panose="02020603050405020304" pitchFamily="18" charset="0"/>
                  </a:rPr>
                  <a:t>From Bellman Equation </a:t>
                </a:r>
                <a14:m>
                  <m:oMath xmlns:m="http://schemas.openxmlformats.org/officeDocument/2006/math">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2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mc:Choice>
        <mc:Fallback xmlns="">
          <p:sp>
            <p:nvSpPr>
              <p:cNvPr id="7" name="TextBox 6">
                <a:extLst>
                  <a:ext uri="{FF2B5EF4-FFF2-40B4-BE49-F238E27FC236}">
                    <a16:creationId xmlns:a16="http://schemas.microsoft.com/office/drawing/2014/main" id="{62485E62-21C6-14C4-95DC-4E46D06F8ED9}"/>
                  </a:ext>
                </a:extLst>
              </p:cNvPr>
              <p:cNvSpPr txBox="1">
                <a:spLocks noRot="1" noChangeAspect="1" noMove="1" noResize="1" noEditPoints="1" noAdjustHandles="1" noChangeArrowheads="1" noChangeShapeType="1" noTextEdit="1"/>
              </p:cNvSpPr>
              <p:nvPr/>
            </p:nvSpPr>
            <p:spPr>
              <a:xfrm>
                <a:off x="1152525" y="1503813"/>
                <a:ext cx="9886950" cy="2107949"/>
              </a:xfrm>
              <a:prstGeom prst="rect">
                <a:avLst/>
              </a:prstGeom>
              <a:blipFill>
                <a:blip r:embed="rId3"/>
                <a:stretch>
                  <a:fillRect l="-1541"/>
                </a:stretch>
              </a:blipFill>
            </p:spPr>
            <p:txBody>
              <a:bodyPr/>
              <a:lstStyle/>
              <a:p>
                <a:r>
                  <a:rPr lang="en-US">
                    <a:noFill/>
                  </a:rPr>
                  <a:t> </a:t>
                </a:r>
              </a:p>
            </p:txBody>
          </p:sp>
        </mc:Fallback>
      </mc:AlternateContent>
      <p:sp>
        <p:nvSpPr>
          <p:cNvPr id="9" name="Slide Number Placeholder 5">
            <a:extLst>
              <a:ext uri="{FF2B5EF4-FFF2-40B4-BE49-F238E27FC236}">
                <a16:creationId xmlns:a16="http://schemas.microsoft.com/office/drawing/2014/main" id="{5F36CABF-CACA-D33B-4A33-AECCB5D1C0D3}"/>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23</a:t>
            </a:fld>
            <a:endParaRPr lang="en-US" b="1" dirty="0"/>
          </a:p>
        </p:txBody>
      </p:sp>
    </p:spTree>
    <p:extLst>
      <p:ext uri="{BB962C8B-B14F-4D97-AF65-F5344CB8AC3E}">
        <p14:creationId xmlns:p14="http://schemas.microsoft.com/office/powerpoint/2010/main" val="2078532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9FBB-06EF-2AC6-4491-6E2E2FFDA6B8}"/>
              </a:ext>
            </a:extLst>
          </p:cNvPr>
          <p:cNvSpPr>
            <a:spLocks noGrp="1"/>
          </p:cNvSpPr>
          <p:nvPr>
            <p:ph type="title"/>
          </p:nvPr>
        </p:nvSpPr>
        <p:spPr>
          <a:xfrm>
            <a:off x="838200" y="365125"/>
            <a:ext cx="10515600" cy="581818"/>
          </a:xfrm>
        </p:spPr>
        <p:txBody>
          <a:bodyPr>
            <a:normAutofit fontScale="90000"/>
          </a:bodyPr>
          <a:lstStyle/>
          <a:p>
            <a:r>
              <a:rPr lang="en-US" dirty="0"/>
              <a:t>Actor Update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76CFC5-F9E0-A37E-23B4-F0E123697CB8}"/>
                  </a:ext>
                </a:extLst>
              </p:cNvPr>
              <p:cNvSpPr>
                <a:spLocks noGrp="1"/>
              </p:cNvSpPr>
              <p:nvPr>
                <p:ph sz="half" idx="1"/>
              </p:nvPr>
            </p:nvSpPr>
            <p:spPr>
              <a:xfrm>
                <a:off x="838200" y="863602"/>
                <a:ext cx="11129962" cy="4499508"/>
              </a:xfrm>
            </p:spPr>
            <p:txBody>
              <a:bodyPr>
                <a:normAutofit/>
              </a:bodyPr>
              <a:lstStyle/>
              <a:p>
                <a:pPr marL="0" indent="0">
                  <a:buNone/>
                </a:pPr>
                <a:endParaRPr lang="en-US" sz="2400" dirty="0"/>
              </a:p>
              <a:p>
                <a:r>
                  <a:rPr lang="en-US" sz="2400" dirty="0"/>
                  <a:t>Expected Reward Calculation: This focuses on minimizing overestimate of Q as well as randomness of policy</a:t>
                </a:r>
              </a:p>
              <a:p>
                <a:pPr marL="0" indent="0">
                  <a:buNone/>
                </a:pPr>
                <a14:m>
                  <m:oMathPara xmlns:m="http://schemas.openxmlformats.org/officeDocument/2006/math">
                    <m:oMathParaPr>
                      <m:jc m:val="centerGroup"/>
                    </m:oMathParaPr>
                    <m:oMath xmlns:m="http://schemas.openxmlformats.org/officeDocument/2006/math">
                      <m:r>
                        <m:rPr>
                          <m:nor/>
                        </m:rPr>
                        <a:rPr lang="en-US" dirty="0"/>
                        <m:t>:   </m:t>
                      </m:r>
                      <m:f>
                        <m:f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1</m:t>
                          </m:r>
                        </m:num>
                        <m:den>
                          <m:d>
                            <m:dPr>
                              <m:begChr m:val="|"/>
                              <m:endChr m:val="|"/>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𝐵</m:t>
                              </m:r>
                            </m:e>
                          </m:d>
                        </m:den>
                      </m:f>
                      <m:r>
                        <a:rPr lang="en-US" sz="2400" b="0" i="1" smtClean="0">
                          <a:latin typeface="Cambria Math" panose="02040503050406030204" pitchFamily="18" charset="0"/>
                          <a:ea typeface="Cambria Math" panose="02040503050406030204" pitchFamily="18" charset="0"/>
                          <a:cs typeface="Cambria Math" panose="02040503050406030204" pitchFamily="18" charset="0"/>
                        </a:rPr>
                        <m:t>∗ </m:t>
                      </m:r>
                      <m:nary>
                        <m:naryPr>
                          <m:chr m:val="∑"/>
                          <m:grow m:val="on"/>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naryPr>
                        <m:sub>
                          <m:r>
                            <m:rPr>
                              <m:aln/>
                            </m:rP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𝑠</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sub>
                        <m:sup>
                          <m:r>
                            <a:rPr lang="en-US" sz="2400" b="0" i="1" smtClean="0">
                              <a:latin typeface="Cambria Math" panose="02040503050406030204" pitchFamily="18" charset="0"/>
                              <a:ea typeface="Cambria Math" panose="02040503050406030204" pitchFamily="18" charset="0"/>
                              <a:cs typeface="Cambria Math" panose="02040503050406030204" pitchFamily="18" charset="0"/>
                            </a:rPr>
                            <m:t>𝑛</m:t>
                          </m:r>
                        </m:sup>
                        <m:e>
                          <m:func>
                            <m:func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400" i="1">
                                      <a:latin typeface="Cambria Math" panose="02040503050406030204" pitchFamily="18" charset="0"/>
                                      <a:ea typeface="Calibri" panose="020F0502020204030204" pitchFamily="34" charset="0"/>
                                      <a:cs typeface="Times New Roman" panose="02020603050405020304" pitchFamily="18" charset="0"/>
                                    </a:rPr>
                                  </m:ctrlPr>
                                </m:limLow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𝑚𝑖𝑛</m:t>
                                  </m:r>
                                </m:e>
                                <m:lim>
                                  <m:r>
                                    <a:rPr lang="en-US" sz="2400" b="0" i="1" smtClean="0">
                                      <a:latin typeface="Cambria Math" panose="02040503050406030204" pitchFamily="18" charset="0"/>
                                      <a:ea typeface="Calibri" panose="020F0502020204030204" pitchFamily="34" charset="0"/>
                                      <a:cs typeface="Times New Roman" panose="02020603050405020304" pitchFamily="18" charset="0"/>
                                    </a:rPr>
                                    <m:t>𝑖</m:t>
                                  </m:r>
                                  <m:r>
                                    <a:rPr lang="en-US" sz="2400" b="0" i="1" smtClean="0">
                                      <a:latin typeface="Cambria Math" panose="02040503050406030204" pitchFamily="18" charset="0"/>
                                      <a:ea typeface="Calibri" panose="020F0502020204030204" pitchFamily="34" charset="0"/>
                                      <a:cs typeface="Times New Roman" panose="02020603050405020304" pitchFamily="18" charset="0"/>
                                    </a:rPr>
                                    <m:t>=1,2</m:t>
                                  </m:r>
                                </m:lim>
                              </m:limLow>
                            </m:fName>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𝑄</m:t>
                                      </m:r>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sub>
                                  </m:sSub>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𝑖</m:t>
                                  </m:r>
                                </m:sub>
                              </m:sSub>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𝑠</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𝑎</m:t>
                                  </m:r>
                                </m:e>
                              </m:acc>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e>
                          </m:func>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𝛼</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a:rPr lang="en-US" sz="2400" b="0" i="1" smtClean="0">
                                  <a:latin typeface="Cambria Math" panose="02040503050406030204" pitchFamily="18" charset="0"/>
                                  <a:ea typeface="Calibri" panose="020F0502020204030204" pitchFamily="34" charset="0"/>
                                  <a:cs typeface="Times New Roman" panose="02020603050405020304" pitchFamily="18" charset="0"/>
                                </a:rPr>
                                <m:t>𝑙𝑜𝑔</m:t>
                              </m:r>
                            </m:fName>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𝜋</m:t>
                                  </m:r>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𝜃</m:t>
                                  </m:r>
                                </m:sub>
                              </m:sSub>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e>
                          </m:func>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𝑎</m:t>
                              </m:r>
                            </m:e>
                          </m:acc>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𝑠</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en-US" sz="2400" dirty="0"/>
              </a:p>
              <a:p>
                <a:r>
                  <a:rPr lang="en-US" sz="2400" dirty="0"/>
                  <a:t>Θ  Update : It requires gradient ascent as we need maximize expected reward:</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m:rPr>
                              <m:sty m:val="p"/>
                            </m:rPr>
                            <a:rPr lang="en-US" sz="2400" i="1" smtClean="0">
                              <a:latin typeface="Cambria Math" panose="02040503050406030204" pitchFamily="18" charset="0"/>
                            </a:rPr>
                            <m:t>Δ</m:t>
                          </m:r>
                        </m:e>
                        <m:sub>
                          <m:r>
                            <a:rPr lang="en-US" sz="2400" i="1" smtClean="0">
                              <a:latin typeface="Cambria Math" panose="02040503050406030204" pitchFamily="18" charset="0"/>
                            </a:rPr>
                            <m:t>𝜃</m:t>
                          </m:r>
                        </m:sub>
                      </m:sSub>
                      <m:f>
                        <m:fPr>
                          <m:ctrlPr>
                            <a:rPr lang="en-US" sz="240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1</m:t>
                          </m:r>
                        </m:num>
                        <m:den>
                          <m:d>
                            <m:dPr>
                              <m:begChr m:val="|"/>
                              <m:endChr m:val="|"/>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𝐵</m:t>
                              </m:r>
                            </m:e>
                          </m:d>
                        </m:den>
                      </m:f>
                      <m:r>
                        <a:rPr lang="en-US" sz="2400" b="0" i="1" smtClean="0">
                          <a:latin typeface="Cambria Math" panose="02040503050406030204" pitchFamily="18" charset="0"/>
                          <a:ea typeface="Cambria Math" panose="02040503050406030204" pitchFamily="18" charset="0"/>
                          <a:cs typeface="Cambria Math" panose="02040503050406030204" pitchFamily="18" charset="0"/>
                        </a:rPr>
                        <m:t>∗ </m:t>
                      </m:r>
                      <m:nary>
                        <m:naryPr>
                          <m:chr m:val="∑"/>
                          <m:grow m:val="on"/>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naryPr>
                        <m:sub>
                          <m:r>
                            <m:rPr>
                              <m:aln/>
                            </m:rP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𝑠</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sub>
                        <m:sup>
                          <m:r>
                            <a:rPr lang="en-US" sz="2400" b="0" i="1" smtClean="0">
                              <a:latin typeface="Cambria Math" panose="02040503050406030204" pitchFamily="18" charset="0"/>
                              <a:ea typeface="Cambria Math" panose="02040503050406030204" pitchFamily="18" charset="0"/>
                              <a:cs typeface="Cambria Math" panose="02040503050406030204" pitchFamily="18" charset="0"/>
                            </a:rPr>
                            <m:t>𝑛</m:t>
                          </m:r>
                        </m:sup>
                        <m:e>
                          <m:func>
                            <m:funcPr>
                              <m:ctrlPr>
                                <a:rPr lang="en-US" sz="2400" i="1" smtClean="0">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400" i="1">
                                      <a:latin typeface="Cambria Math" panose="02040503050406030204" pitchFamily="18" charset="0"/>
                                      <a:ea typeface="Calibri" panose="020F0502020204030204" pitchFamily="34" charset="0"/>
                                      <a:cs typeface="Times New Roman" panose="02020603050405020304" pitchFamily="18" charset="0"/>
                                    </a:rPr>
                                  </m:ctrlPr>
                                </m:limLow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𝑚𝑖𝑛</m:t>
                                  </m:r>
                                </m:e>
                                <m:lim>
                                  <m:r>
                                    <a:rPr lang="en-US" sz="2400" b="0" i="1" smtClean="0">
                                      <a:latin typeface="Cambria Math" panose="02040503050406030204" pitchFamily="18" charset="0"/>
                                      <a:ea typeface="Calibri" panose="020F0502020204030204" pitchFamily="34" charset="0"/>
                                      <a:cs typeface="Times New Roman" panose="02020603050405020304" pitchFamily="18" charset="0"/>
                                    </a:rPr>
                                    <m:t>𝑖</m:t>
                                  </m:r>
                                  <m:r>
                                    <a:rPr lang="en-US" sz="2400" b="0" i="1" smtClean="0">
                                      <a:latin typeface="Cambria Math" panose="02040503050406030204" pitchFamily="18" charset="0"/>
                                      <a:ea typeface="Calibri" panose="020F0502020204030204" pitchFamily="34" charset="0"/>
                                      <a:cs typeface="Times New Roman" panose="02020603050405020304" pitchFamily="18" charset="0"/>
                                    </a:rPr>
                                    <m:t>=1,2</m:t>
                                  </m:r>
                                </m:lim>
                              </m:limLow>
                            </m:fName>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𝑄</m:t>
                                      </m:r>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sub>
                                  </m:sSub>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𝑖</m:t>
                                  </m:r>
                                </m:sub>
                              </m:sSub>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𝑠</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𝑎</m:t>
                                  </m:r>
                                </m:e>
                              </m:acc>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e>
                          </m:func>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𝛼</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a:rPr lang="en-US" sz="2400" b="0" i="1" smtClean="0">
                                  <a:latin typeface="Cambria Math" panose="02040503050406030204" pitchFamily="18" charset="0"/>
                                  <a:ea typeface="Calibri" panose="020F0502020204030204" pitchFamily="34" charset="0"/>
                                  <a:cs typeface="Times New Roman" panose="02020603050405020304" pitchFamily="18" charset="0"/>
                                </a:rPr>
                                <m:t>𝑙𝑜𝑔</m:t>
                              </m:r>
                            </m:fName>
                            <m:e>
                              <m:sSub>
                                <m:sSubPr>
                                  <m:ctrlPr>
                                    <a:rPr lang="en-US"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latin typeface="Cambria Math" panose="02040503050406030204" pitchFamily="18" charset="0"/>
                                      <a:ea typeface="Calibri" panose="020F0502020204030204" pitchFamily="34" charset="0"/>
                                      <a:cs typeface="Times New Roman" panose="02020603050405020304" pitchFamily="18" charset="0"/>
                                    </a:rPr>
                                    <m:t>𝜋</m:t>
                                  </m:r>
                                </m:e>
                                <m:sub>
                                  <m:r>
                                    <a:rPr lang="en-US" sz="2400" b="0" i="1" smtClean="0">
                                      <a:latin typeface="Cambria Math" panose="02040503050406030204" pitchFamily="18" charset="0"/>
                                      <a:ea typeface="Calibri" panose="020F0502020204030204" pitchFamily="34" charset="0"/>
                                      <a:cs typeface="Times New Roman" panose="02020603050405020304" pitchFamily="18" charset="0"/>
                                    </a:rPr>
                                    <m:t>𝜃</m:t>
                                  </m:r>
                                </m:sub>
                              </m:sSub>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e>
                          </m:func>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𝑎</m:t>
                              </m:r>
                            </m:e>
                          </m:acc>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𝑠</m:t>
                          </m:r>
                          <m:r>
                            <a:rPr lang="en-US" sz="2400" b="0" i="1" smtClean="0">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6976CFC5-F9E0-A37E-23B4-F0E123697CB8}"/>
                  </a:ext>
                </a:extLst>
              </p:cNvPr>
              <p:cNvSpPr>
                <a:spLocks noGrp="1" noRot="1" noChangeAspect="1" noMove="1" noResize="1" noEditPoints="1" noAdjustHandles="1" noChangeArrowheads="1" noChangeShapeType="1" noTextEdit="1"/>
              </p:cNvSpPr>
              <p:nvPr>
                <p:ph sz="half" idx="1"/>
              </p:nvPr>
            </p:nvSpPr>
            <p:spPr>
              <a:xfrm>
                <a:off x="838200" y="863602"/>
                <a:ext cx="11129962" cy="4499508"/>
              </a:xfrm>
              <a:blipFill>
                <a:blip r:embed="rId2"/>
                <a:stretch>
                  <a:fillRect l="-767" r="-55"/>
                </a:stretch>
              </a:blipFill>
            </p:spPr>
            <p:txBody>
              <a:bodyPr/>
              <a:lstStyle/>
              <a:p>
                <a:r>
                  <a:rPr lang="en-US">
                    <a:noFill/>
                  </a:rPr>
                  <a:t> </a:t>
                </a:r>
              </a:p>
            </p:txBody>
          </p:sp>
        </mc:Fallback>
      </mc:AlternateContent>
      <p:sp>
        <p:nvSpPr>
          <p:cNvPr id="9" name="Slide Number Placeholder 5">
            <a:extLst>
              <a:ext uri="{FF2B5EF4-FFF2-40B4-BE49-F238E27FC236}">
                <a16:creationId xmlns:a16="http://schemas.microsoft.com/office/drawing/2014/main" id="{6AE34191-C49C-471E-2AC8-72B9BF6907D1}"/>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24</a:t>
            </a:fld>
            <a:endParaRPr lang="en-US" b="1" dirty="0"/>
          </a:p>
        </p:txBody>
      </p:sp>
    </p:spTree>
    <p:extLst>
      <p:ext uri="{BB962C8B-B14F-4D97-AF65-F5344CB8AC3E}">
        <p14:creationId xmlns:p14="http://schemas.microsoft.com/office/powerpoint/2010/main" val="432861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B1D9-DCD0-FD82-878B-4EBF3E8D9B4D}"/>
              </a:ext>
            </a:extLst>
          </p:cNvPr>
          <p:cNvSpPr>
            <a:spLocks noGrp="1"/>
          </p:cNvSpPr>
          <p:nvPr>
            <p:ph type="title"/>
          </p:nvPr>
        </p:nvSpPr>
        <p:spPr/>
        <p:txBody>
          <a:bodyPr/>
          <a:lstStyle/>
          <a:p>
            <a:r>
              <a:rPr lang="en-US" dirty="0"/>
              <a:t>Critic Target Update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D5D48B-5763-4C6B-6E98-F10D29684D09}"/>
                  </a:ext>
                </a:extLst>
              </p:cNvPr>
              <p:cNvSpPr>
                <a:spLocks noGrp="1"/>
              </p:cNvSpPr>
              <p:nvPr>
                <p:ph sz="half" idx="1"/>
              </p:nvPr>
            </p:nvSpPr>
            <p:spPr>
              <a:xfrm>
                <a:off x="838200" y="2966935"/>
                <a:ext cx="11000362" cy="3210027"/>
              </a:xfrm>
            </p:spPr>
            <p:txBody>
              <a:bodyPr/>
              <a:lstStyle/>
              <a:p>
                <a:r>
                  <a:rPr lang="en-US" sz="2800" dirty="0"/>
                  <a:t>Update Φ1’ and Φ2’ using soft update :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𝑡𝑎𝑟𝑔</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𝜌</m:t>
                    </m:r>
                  </m:oMath>
                </a14:m>
                <a:r>
                  <a:rPr lang="en-US" sz="2800" dirty="0"/>
                  <a:t>*</a:t>
                </a:r>
                <a:r>
                  <a:rPr lang="en-US" sz="2800" dirty="0">
                    <a:ea typeface="Cambria Math" panose="020405030504060302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m:t>
                        </m:r>
                      </m:e>
                      <m:sub>
                        <m:r>
                          <a:rPr lang="en-US" sz="2800" b="0" i="1">
                            <a:latin typeface="Cambria Math" panose="02040503050406030204" pitchFamily="18" charset="0"/>
                            <a:ea typeface="Cambria Math" panose="02040503050406030204" pitchFamily="18" charset="0"/>
                          </a:rPr>
                          <m:t>𝑡𝑎𝑟𝑔</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𝑖</m:t>
                        </m:r>
                      </m:sub>
                    </m:sSub>
                  </m:oMath>
                </a14:m>
                <a:r>
                  <a:rPr lang="en-US" sz="2800" dirty="0"/>
                  <a:t>+(1-</a:t>
                </a:r>
                <a:r>
                  <a:rPr lang="en-US" sz="2800" dirty="0">
                    <a:ea typeface="Cambria Math" panose="02040503050406030204" pitchFamily="18" charset="0"/>
                  </a:rPr>
                  <a:t> </a:t>
                </a:r>
                <a14:m>
                  <m:oMath xmlns:m="http://schemas.openxmlformats.org/officeDocument/2006/math">
                    <m:r>
                      <a:rPr lang="en-US" sz="2800" b="0" i="1">
                        <a:latin typeface="Cambria Math" panose="02040503050406030204" pitchFamily="18" charset="0"/>
                        <a:ea typeface="Cambria Math" panose="02040503050406030204" pitchFamily="18" charset="0"/>
                      </a:rPr>
                      <m:t>𝜌</m:t>
                    </m:r>
                    <m:r>
                      <a:rPr lang="en-US" sz="2800" b="0" i="0"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m:t>
                        </m:r>
                      </m:e>
                      <m:sub>
                        <m:r>
                          <a:rPr lang="en-US" sz="2800" b="0" i="1">
                            <a:latin typeface="Cambria Math" panose="02040503050406030204" pitchFamily="18" charset="0"/>
                            <a:ea typeface="Cambria Math" panose="02040503050406030204" pitchFamily="18" charset="0"/>
                          </a:rPr>
                          <m:t>𝑖</m:t>
                        </m:r>
                      </m:sub>
                    </m:sSub>
                  </m:oMath>
                </a14:m>
                <a:endParaRPr lang="en-US" sz="2800" dirty="0"/>
              </a:p>
              <a:p>
                <a:endParaRPr lang="en-US" dirty="0"/>
              </a:p>
            </p:txBody>
          </p:sp>
        </mc:Choice>
        <mc:Fallback xmlns="">
          <p:sp>
            <p:nvSpPr>
              <p:cNvPr id="3" name="Content Placeholder 2">
                <a:extLst>
                  <a:ext uri="{FF2B5EF4-FFF2-40B4-BE49-F238E27FC236}">
                    <a16:creationId xmlns:a16="http://schemas.microsoft.com/office/drawing/2014/main" id="{20D5D48B-5763-4C6B-6E98-F10D29684D09}"/>
                  </a:ext>
                </a:extLst>
              </p:cNvPr>
              <p:cNvSpPr>
                <a:spLocks noGrp="1" noRot="1" noChangeAspect="1" noMove="1" noResize="1" noEditPoints="1" noAdjustHandles="1" noChangeArrowheads="1" noChangeShapeType="1" noTextEdit="1"/>
              </p:cNvSpPr>
              <p:nvPr>
                <p:ph sz="half" idx="1"/>
              </p:nvPr>
            </p:nvSpPr>
            <p:spPr>
              <a:xfrm>
                <a:off x="838200" y="2966935"/>
                <a:ext cx="11000362" cy="3210027"/>
              </a:xfrm>
              <a:blipFill>
                <a:blip r:embed="rId2"/>
                <a:stretch>
                  <a:fillRect l="-998" t="-2852"/>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431B7471-A345-E619-1C4E-6AB802BE38F9}"/>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25</a:t>
            </a:fld>
            <a:endParaRPr lang="en-US" b="1" dirty="0"/>
          </a:p>
        </p:txBody>
      </p:sp>
    </p:spTree>
    <p:extLst>
      <p:ext uri="{BB962C8B-B14F-4D97-AF65-F5344CB8AC3E}">
        <p14:creationId xmlns:p14="http://schemas.microsoft.com/office/powerpoint/2010/main" val="157796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E541-293B-FAC6-EC61-9CEE652705B0}"/>
              </a:ext>
            </a:extLst>
          </p:cNvPr>
          <p:cNvSpPr>
            <a:spLocks noGrp="1"/>
          </p:cNvSpPr>
          <p:nvPr>
            <p:ph type="title"/>
          </p:nvPr>
        </p:nvSpPr>
        <p:spPr>
          <a:xfrm>
            <a:off x="175098" y="136525"/>
            <a:ext cx="11178702" cy="1098888"/>
          </a:xfrm>
        </p:spPr>
        <p:txBody>
          <a:bodyPr>
            <a:noAutofit/>
          </a:bodyPr>
          <a:lstStyle/>
          <a:p>
            <a:r>
              <a:rPr lang="en-US" sz="2800" dirty="0"/>
              <a:t>Pseudo Code SAC [7]</a:t>
            </a:r>
          </a:p>
        </p:txBody>
      </p:sp>
      <p:pic>
        <p:nvPicPr>
          <p:cNvPr id="9" name="Content Placeholder 8">
            <a:extLst>
              <a:ext uri="{FF2B5EF4-FFF2-40B4-BE49-F238E27FC236}">
                <a16:creationId xmlns:a16="http://schemas.microsoft.com/office/drawing/2014/main" id="{B7843FEE-45D8-5455-10C1-26732AC1FB13}"/>
              </a:ext>
            </a:extLst>
          </p:cNvPr>
          <p:cNvPicPr>
            <a:picLocks noGrp="1" noChangeAspect="1"/>
          </p:cNvPicPr>
          <p:nvPr>
            <p:ph sz="half" idx="1"/>
          </p:nvPr>
        </p:nvPicPr>
        <p:blipFill>
          <a:blip r:embed="rId2"/>
          <a:stretch>
            <a:fillRect/>
          </a:stretch>
        </p:blipFill>
        <p:spPr>
          <a:xfrm>
            <a:off x="2684834" y="1476990"/>
            <a:ext cx="6123207" cy="4554159"/>
          </a:xfrm>
        </p:spPr>
      </p:pic>
      <p:sp>
        <p:nvSpPr>
          <p:cNvPr id="7" name="Slide Number Placeholder 5">
            <a:extLst>
              <a:ext uri="{FF2B5EF4-FFF2-40B4-BE49-F238E27FC236}">
                <a16:creationId xmlns:a16="http://schemas.microsoft.com/office/drawing/2014/main" id="{040ED1DA-8D0B-605A-5FB3-A1FD39266E6C}"/>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26</a:t>
            </a:fld>
            <a:endParaRPr lang="en-US" b="1" dirty="0"/>
          </a:p>
        </p:txBody>
      </p:sp>
    </p:spTree>
    <p:extLst>
      <p:ext uri="{BB962C8B-B14F-4D97-AF65-F5344CB8AC3E}">
        <p14:creationId xmlns:p14="http://schemas.microsoft.com/office/powerpoint/2010/main" val="64758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501E-ABCE-E5AF-AE08-6D77F5B8F6B8}"/>
              </a:ext>
            </a:extLst>
          </p:cNvPr>
          <p:cNvSpPr>
            <a:spLocks noGrp="1"/>
          </p:cNvSpPr>
          <p:nvPr>
            <p:ph type="title"/>
          </p:nvPr>
        </p:nvSpPr>
        <p:spPr/>
        <p:txBody>
          <a:bodyPr/>
          <a:lstStyle/>
          <a:p>
            <a:r>
              <a:rPr lang="en-US"/>
              <a:t>Soft Actor Critic Example with Code</a:t>
            </a:r>
          </a:p>
        </p:txBody>
      </p:sp>
      <p:sp>
        <p:nvSpPr>
          <p:cNvPr id="3" name="Content Placeholder 2">
            <a:extLst>
              <a:ext uri="{FF2B5EF4-FFF2-40B4-BE49-F238E27FC236}">
                <a16:creationId xmlns:a16="http://schemas.microsoft.com/office/drawing/2014/main" id="{5079AAB2-1BCE-AF7B-7916-7105E697C236}"/>
              </a:ext>
            </a:extLst>
          </p:cNvPr>
          <p:cNvSpPr>
            <a:spLocks noGrp="1"/>
          </p:cNvSpPr>
          <p:nvPr>
            <p:ph sz="half" idx="1"/>
          </p:nvPr>
        </p:nvSpPr>
        <p:spPr>
          <a:xfrm>
            <a:off x="838200" y="1825625"/>
            <a:ext cx="5181600" cy="712092"/>
          </a:xfrm>
        </p:spPr>
        <p:txBody>
          <a:bodyPr/>
          <a:lstStyle/>
          <a:p>
            <a:r>
              <a:rPr lang="en-US" dirty="0"/>
              <a:t>Sample Code</a:t>
            </a:r>
          </a:p>
          <a:p>
            <a:pPr marL="0" indent="0">
              <a:buNone/>
            </a:pPr>
            <a:endParaRPr lang="en-US" dirty="0"/>
          </a:p>
        </p:txBody>
      </p:sp>
      <p:sp>
        <p:nvSpPr>
          <p:cNvPr id="4" name="Content Placeholder 3">
            <a:extLst>
              <a:ext uri="{FF2B5EF4-FFF2-40B4-BE49-F238E27FC236}">
                <a16:creationId xmlns:a16="http://schemas.microsoft.com/office/drawing/2014/main" id="{AFE84BE5-9192-94FE-0BF5-7789793D3A0A}"/>
              </a:ext>
            </a:extLst>
          </p:cNvPr>
          <p:cNvSpPr>
            <a:spLocks noGrp="1"/>
          </p:cNvSpPr>
          <p:nvPr>
            <p:ph sz="half" idx="2"/>
          </p:nvPr>
        </p:nvSpPr>
        <p:spPr>
          <a:xfrm>
            <a:off x="838200" y="3675183"/>
            <a:ext cx="5181600" cy="814833"/>
          </a:xfrm>
        </p:spPr>
        <p:txBody>
          <a:bodyPr/>
          <a:lstStyle/>
          <a:p>
            <a:r>
              <a:rPr lang="en-US" dirty="0"/>
              <a:t>Implementation Code</a:t>
            </a:r>
          </a:p>
        </p:txBody>
      </p:sp>
      <p:sp>
        <p:nvSpPr>
          <p:cNvPr id="6" name="TextBox 5">
            <a:extLst>
              <a:ext uri="{FF2B5EF4-FFF2-40B4-BE49-F238E27FC236}">
                <a16:creationId xmlns:a16="http://schemas.microsoft.com/office/drawing/2014/main" id="{F5F2B769-F730-CDD3-696E-50A959767DF2}"/>
              </a:ext>
            </a:extLst>
          </p:cNvPr>
          <p:cNvSpPr txBox="1"/>
          <p:nvPr/>
        </p:nvSpPr>
        <p:spPr>
          <a:xfrm>
            <a:off x="1045029" y="2460171"/>
            <a:ext cx="5127173" cy="923330"/>
          </a:xfrm>
          <a:prstGeom prst="rect">
            <a:avLst/>
          </a:prstGeom>
          <a:noFill/>
        </p:spPr>
        <p:txBody>
          <a:bodyPr wrap="square" rtlCol="0">
            <a:spAutoFit/>
          </a:bodyPr>
          <a:lstStyle/>
          <a:p>
            <a:r>
              <a:rPr lang="en-US" dirty="0">
                <a:hlinkClick r:id="rId2"/>
              </a:rPr>
              <a:t>https://github.com/openai/spinningup/blob/master/spinup/algos/pytorch/sac/sac.py</a:t>
            </a:r>
            <a:endParaRPr lang="en-US" dirty="0"/>
          </a:p>
          <a:p>
            <a:endParaRPr lang="en-US" dirty="0"/>
          </a:p>
        </p:txBody>
      </p:sp>
      <p:sp>
        <p:nvSpPr>
          <p:cNvPr id="7" name="TextBox 6">
            <a:extLst>
              <a:ext uri="{FF2B5EF4-FFF2-40B4-BE49-F238E27FC236}">
                <a16:creationId xmlns:a16="http://schemas.microsoft.com/office/drawing/2014/main" id="{2CBA995A-576C-DDB5-457A-9797997F31E2}"/>
              </a:ext>
            </a:extLst>
          </p:cNvPr>
          <p:cNvSpPr txBox="1"/>
          <p:nvPr/>
        </p:nvSpPr>
        <p:spPr>
          <a:xfrm>
            <a:off x="1045029" y="4305350"/>
            <a:ext cx="4953002" cy="646331"/>
          </a:xfrm>
          <a:prstGeom prst="rect">
            <a:avLst/>
          </a:prstGeom>
          <a:noFill/>
        </p:spPr>
        <p:txBody>
          <a:bodyPr wrap="square" rtlCol="0">
            <a:spAutoFit/>
          </a:bodyPr>
          <a:lstStyle/>
          <a:p>
            <a:r>
              <a:rPr lang="en-US" dirty="0">
                <a:hlinkClick r:id="rId3"/>
              </a:rPr>
              <a:t>https://github.com/zhihanyang2022/pytorch-sac</a:t>
            </a:r>
            <a:endParaRPr lang="en-US" dirty="0"/>
          </a:p>
          <a:p>
            <a:endParaRPr lang="en-US" dirty="0"/>
          </a:p>
        </p:txBody>
      </p:sp>
      <p:sp>
        <p:nvSpPr>
          <p:cNvPr id="11" name="Slide Number Placeholder 5">
            <a:extLst>
              <a:ext uri="{FF2B5EF4-FFF2-40B4-BE49-F238E27FC236}">
                <a16:creationId xmlns:a16="http://schemas.microsoft.com/office/drawing/2014/main" id="{3CC6267C-F649-7371-EA66-3C3FD3D4EB99}"/>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27</a:t>
            </a:fld>
            <a:endParaRPr lang="en-US" b="1" dirty="0"/>
          </a:p>
        </p:txBody>
      </p:sp>
    </p:spTree>
    <p:extLst>
      <p:ext uri="{BB962C8B-B14F-4D97-AF65-F5344CB8AC3E}">
        <p14:creationId xmlns:p14="http://schemas.microsoft.com/office/powerpoint/2010/main" val="3732928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C9B7-7486-CE2A-3026-8E8EF6479960}"/>
              </a:ext>
            </a:extLst>
          </p:cNvPr>
          <p:cNvSpPr>
            <a:spLocks noGrp="1"/>
          </p:cNvSpPr>
          <p:nvPr>
            <p:ph type="title"/>
          </p:nvPr>
        </p:nvSpPr>
        <p:spPr>
          <a:xfrm>
            <a:off x="838200" y="365125"/>
            <a:ext cx="10515600" cy="889743"/>
          </a:xfrm>
        </p:spPr>
        <p:txBody>
          <a:bodyPr/>
          <a:lstStyle/>
          <a:p>
            <a:r>
              <a:rPr lang="en-US" dirty="0"/>
              <a:t>SAC Sample Code:</a:t>
            </a:r>
          </a:p>
        </p:txBody>
      </p:sp>
      <p:pic>
        <p:nvPicPr>
          <p:cNvPr id="17" name="Content Placeholder 16">
            <a:extLst>
              <a:ext uri="{FF2B5EF4-FFF2-40B4-BE49-F238E27FC236}">
                <a16:creationId xmlns:a16="http://schemas.microsoft.com/office/drawing/2014/main" id="{50076D1E-A021-F135-C8BD-32BDFB46108E}"/>
              </a:ext>
            </a:extLst>
          </p:cNvPr>
          <p:cNvPicPr>
            <a:picLocks noGrp="1" noChangeAspect="1"/>
          </p:cNvPicPr>
          <p:nvPr>
            <p:ph sz="half" idx="2"/>
          </p:nvPr>
        </p:nvPicPr>
        <p:blipFill>
          <a:blip r:embed="rId2"/>
          <a:stretch>
            <a:fillRect/>
          </a:stretch>
        </p:blipFill>
        <p:spPr>
          <a:xfrm>
            <a:off x="6172200" y="1825627"/>
            <a:ext cx="5181600" cy="3664184"/>
          </a:xfrm>
        </p:spPr>
      </p:pic>
      <p:pic>
        <p:nvPicPr>
          <p:cNvPr id="15" name="Content Placeholder 14">
            <a:extLst>
              <a:ext uri="{FF2B5EF4-FFF2-40B4-BE49-F238E27FC236}">
                <a16:creationId xmlns:a16="http://schemas.microsoft.com/office/drawing/2014/main" id="{ECCED33B-A518-E2C0-A10B-F7494B02176E}"/>
              </a:ext>
            </a:extLst>
          </p:cNvPr>
          <p:cNvPicPr>
            <a:picLocks noGrp="1" noChangeAspect="1"/>
          </p:cNvPicPr>
          <p:nvPr>
            <p:ph sz="half" idx="1"/>
          </p:nvPr>
        </p:nvPicPr>
        <p:blipFill>
          <a:blip r:embed="rId3"/>
          <a:stretch>
            <a:fillRect/>
          </a:stretch>
        </p:blipFill>
        <p:spPr>
          <a:xfrm>
            <a:off x="838200" y="1825626"/>
            <a:ext cx="5181600" cy="3885690"/>
          </a:xfrm>
        </p:spPr>
      </p:pic>
      <p:sp>
        <p:nvSpPr>
          <p:cNvPr id="18" name="Rectangle 17">
            <a:extLst>
              <a:ext uri="{FF2B5EF4-FFF2-40B4-BE49-F238E27FC236}">
                <a16:creationId xmlns:a16="http://schemas.microsoft.com/office/drawing/2014/main" id="{EBE0CBB7-4877-8A7F-8FBD-E5BBFA087210}"/>
              </a:ext>
            </a:extLst>
          </p:cNvPr>
          <p:cNvSpPr/>
          <p:nvPr/>
        </p:nvSpPr>
        <p:spPr>
          <a:xfrm>
            <a:off x="838200" y="1825626"/>
            <a:ext cx="5181600" cy="3981787"/>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F7ACDD1-CB0A-CA27-163E-00C1C1F42B0B}"/>
              </a:ext>
            </a:extLst>
          </p:cNvPr>
          <p:cNvSpPr/>
          <p:nvPr/>
        </p:nvSpPr>
        <p:spPr>
          <a:xfrm>
            <a:off x="6243553" y="1812650"/>
            <a:ext cx="5181600" cy="39817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C47F7C8E-616B-2D36-69C1-3124DCCBB208}"/>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28</a:t>
            </a:fld>
            <a:endParaRPr lang="en-US" b="1" dirty="0"/>
          </a:p>
        </p:txBody>
      </p:sp>
    </p:spTree>
    <p:extLst>
      <p:ext uri="{BB962C8B-B14F-4D97-AF65-F5344CB8AC3E}">
        <p14:creationId xmlns:p14="http://schemas.microsoft.com/office/powerpoint/2010/main" val="184566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F6CF905-045D-7D40-CE5D-FB5C77594A70}"/>
              </a:ext>
            </a:extLst>
          </p:cNvPr>
          <p:cNvPicPr>
            <a:picLocks noGrp="1" noChangeAspect="1"/>
          </p:cNvPicPr>
          <p:nvPr>
            <p:ph sz="half" idx="1"/>
          </p:nvPr>
        </p:nvPicPr>
        <p:blipFill>
          <a:blip r:embed="rId2"/>
          <a:stretch>
            <a:fillRect/>
          </a:stretch>
        </p:blipFill>
        <p:spPr>
          <a:xfrm>
            <a:off x="95674" y="114956"/>
            <a:ext cx="5181600" cy="5795985"/>
          </a:xfrm>
        </p:spPr>
      </p:pic>
      <p:pic>
        <p:nvPicPr>
          <p:cNvPr id="11" name="Content Placeholder 10">
            <a:extLst>
              <a:ext uri="{FF2B5EF4-FFF2-40B4-BE49-F238E27FC236}">
                <a16:creationId xmlns:a16="http://schemas.microsoft.com/office/drawing/2014/main" id="{7055660B-C06B-C2E8-07B9-727408ED8914}"/>
              </a:ext>
            </a:extLst>
          </p:cNvPr>
          <p:cNvPicPr>
            <a:picLocks noGrp="1" noChangeAspect="1"/>
          </p:cNvPicPr>
          <p:nvPr>
            <p:ph sz="half" idx="2"/>
          </p:nvPr>
        </p:nvPicPr>
        <p:blipFill>
          <a:blip r:embed="rId3"/>
          <a:stretch>
            <a:fillRect/>
          </a:stretch>
        </p:blipFill>
        <p:spPr>
          <a:xfrm>
            <a:off x="6267855" y="114956"/>
            <a:ext cx="5924145" cy="5957182"/>
          </a:xfrm>
        </p:spPr>
      </p:pic>
      <p:sp>
        <p:nvSpPr>
          <p:cNvPr id="43" name="Arrow: Right 42">
            <a:extLst>
              <a:ext uri="{FF2B5EF4-FFF2-40B4-BE49-F238E27FC236}">
                <a16:creationId xmlns:a16="http://schemas.microsoft.com/office/drawing/2014/main" id="{10896127-51A7-8B71-23EF-737C1155D398}"/>
              </a:ext>
            </a:extLst>
          </p:cNvPr>
          <p:cNvSpPr/>
          <p:nvPr/>
        </p:nvSpPr>
        <p:spPr>
          <a:xfrm>
            <a:off x="5768502" y="3436770"/>
            <a:ext cx="533418" cy="383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1238D8C-0532-4BAF-A81E-FDFBE74347E2}"/>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29</a:t>
            </a:fld>
            <a:endParaRPr lang="en-US" b="1" dirty="0"/>
          </a:p>
        </p:txBody>
      </p:sp>
    </p:spTree>
    <p:extLst>
      <p:ext uri="{BB962C8B-B14F-4D97-AF65-F5344CB8AC3E}">
        <p14:creationId xmlns:p14="http://schemas.microsoft.com/office/powerpoint/2010/main" val="317386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F9D0-F893-2CCE-3CA1-42E1AC030534}"/>
              </a:ext>
            </a:extLst>
          </p:cNvPr>
          <p:cNvSpPr>
            <a:spLocks noGrp="1"/>
          </p:cNvSpPr>
          <p:nvPr>
            <p:ph type="title"/>
          </p:nvPr>
        </p:nvSpPr>
        <p:spPr/>
        <p:txBody>
          <a:bodyPr/>
          <a:lstStyle/>
          <a:p>
            <a:r>
              <a:rPr lang="en-US"/>
              <a:t>Key Concepts</a:t>
            </a:r>
          </a:p>
        </p:txBody>
      </p:sp>
      <p:sp>
        <p:nvSpPr>
          <p:cNvPr id="3" name="Content Placeholder 2">
            <a:extLst>
              <a:ext uri="{FF2B5EF4-FFF2-40B4-BE49-F238E27FC236}">
                <a16:creationId xmlns:a16="http://schemas.microsoft.com/office/drawing/2014/main" id="{A4E8D6BB-9E85-8327-2E4E-A0BD050C0C49}"/>
              </a:ext>
            </a:extLst>
          </p:cNvPr>
          <p:cNvSpPr>
            <a:spLocks noGrp="1"/>
          </p:cNvSpPr>
          <p:nvPr>
            <p:ph idx="1"/>
          </p:nvPr>
        </p:nvSpPr>
        <p:spPr>
          <a:xfrm>
            <a:off x="838200" y="1743433"/>
            <a:ext cx="10515600" cy="999768"/>
          </a:xfrm>
        </p:spPr>
        <p:txBody>
          <a:bodyPr vert="horz" lIns="91440" tIns="45720" rIns="91440" bIns="45720" rtlCol="0" anchor="t">
            <a:normAutofit/>
          </a:bodyPr>
          <a:lstStyle/>
          <a:p>
            <a:r>
              <a:rPr lang="en-US"/>
              <a:t>To determine the optimal policy to maximize long term reward  </a:t>
            </a:r>
          </a:p>
          <a:p>
            <a:endParaRPr lang="en-US">
              <a:solidFill>
                <a:srgbClr val="000000"/>
              </a:solidFill>
              <a:ea typeface="Calibri"/>
              <a:cs typeface="Calibri"/>
            </a:endParaRPr>
          </a:p>
          <a:p>
            <a:endParaRPr lang="en-US"/>
          </a:p>
        </p:txBody>
      </p:sp>
      <p:sp>
        <p:nvSpPr>
          <p:cNvPr id="6" name="Title 1">
            <a:extLst>
              <a:ext uri="{FF2B5EF4-FFF2-40B4-BE49-F238E27FC236}">
                <a16:creationId xmlns:a16="http://schemas.microsoft.com/office/drawing/2014/main" id="{A6F77063-D5DC-D49C-20E2-08520237B0D9}"/>
              </a:ext>
            </a:extLst>
          </p:cNvPr>
          <p:cNvSpPr txBox="1">
            <a:spLocks/>
          </p:cNvSpPr>
          <p:nvPr/>
        </p:nvSpPr>
        <p:spPr>
          <a:xfrm>
            <a:off x="838200" y="2898152"/>
            <a:ext cx="10515600" cy="99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How it works</a:t>
            </a:r>
          </a:p>
        </p:txBody>
      </p:sp>
      <p:graphicFrame>
        <p:nvGraphicFramePr>
          <p:cNvPr id="11" name="Content Placeholder 2">
            <a:extLst>
              <a:ext uri="{FF2B5EF4-FFF2-40B4-BE49-F238E27FC236}">
                <a16:creationId xmlns:a16="http://schemas.microsoft.com/office/drawing/2014/main" id="{87CAD319-39DD-8AD8-616C-3F2E9BA0ACB7}"/>
              </a:ext>
            </a:extLst>
          </p:cNvPr>
          <p:cNvGraphicFramePr/>
          <p:nvPr/>
        </p:nvGraphicFramePr>
        <p:xfrm>
          <a:off x="838200" y="3950665"/>
          <a:ext cx="10515600" cy="2059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5">
            <a:extLst>
              <a:ext uri="{FF2B5EF4-FFF2-40B4-BE49-F238E27FC236}">
                <a16:creationId xmlns:a16="http://schemas.microsoft.com/office/drawing/2014/main" id="{48B6DC6D-FD86-9A42-1FD5-CA6B5235ECBB}"/>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3</a:t>
            </a:fld>
            <a:endParaRPr lang="en-US" b="1" dirty="0"/>
          </a:p>
        </p:txBody>
      </p:sp>
    </p:spTree>
    <p:extLst>
      <p:ext uri="{BB962C8B-B14F-4D97-AF65-F5344CB8AC3E}">
        <p14:creationId xmlns:p14="http://schemas.microsoft.com/office/powerpoint/2010/main" val="1057361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1BF668A-4D17-CF4F-8A3A-2A6EA951040B}"/>
              </a:ext>
            </a:extLst>
          </p:cNvPr>
          <p:cNvPicPr>
            <a:picLocks noChangeAspect="1"/>
          </p:cNvPicPr>
          <p:nvPr/>
        </p:nvPicPr>
        <p:blipFill>
          <a:blip r:embed="rId2"/>
          <a:stretch>
            <a:fillRect/>
          </a:stretch>
        </p:blipFill>
        <p:spPr>
          <a:xfrm>
            <a:off x="-1" y="-1"/>
            <a:ext cx="5907819" cy="6172201"/>
          </a:xfrm>
          <a:prstGeom prst="rect">
            <a:avLst/>
          </a:prstGeom>
        </p:spPr>
      </p:pic>
      <p:pic>
        <p:nvPicPr>
          <p:cNvPr id="17" name="Picture 16">
            <a:extLst>
              <a:ext uri="{FF2B5EF4-FFF2-40B4-BE49-F238E27FC236}">
                <a16:creationId xmlns:a16="http://schemas.microsoft.com/office/drawing/2014/main" id="{E7BA5C22-F90C-5039-2D2C-BBEF8373D227}"/>
              </a:ext>
            </a:extLst>
          </p:cNvPr>
          <p:cNvPicPr>
            <a:picLocks noChangeAspect="1"/>
          </p:cNvPicPr>
          <p:nvPr/>
        </p:nvPicPr>
        <p:blipFill>
          <a:blip r:embed="rId3"/>
          <a:stretch>
            <a:fillRect/>
          </a:stretch>
        </p:blipFill>
        <p:spPr>
          <a:xfrm>
            <a:off x="6572668" y="0"/>
            <a:ext cx="5458836" cy="6172200"/>
          </a:xfrm>
          <a:prstGeom prst="rect">
            <a:avLst/>
          </a:prstGeom>
        </p:spPr>
      </p:pic>
      <p:sp>
        <p:nvSpPr>
          <p:cNvPr id="6" name="Arrow: Right 5">
            <a:extLst>
              <a:ext uri="{FF2B5EF4-FFF2-40B4-BE49-F238E27FC236}">
                <a16:creationId xmlns:a16="http://schemas.microsoft.com/office/drawing/2014/main" id="{29EF3852-3381-6B52-6B33-A10CC3B908C5}"/>
              </a:ext>
            </a:extLst>
          </p:cNvPr>
          <p:cNvSpPr/>
          <p:nvPr/>
        </p:nvSpPr>
        <p:spPr>
          <a:xfrm>
            <a:off x="5768502" y="3436770"/>
            <a:ext cx="533418" cy="383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A9D7ADC7-7375-E960-3EDB-6C8EC9EC5AB0}"/>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30</a:t>
            </a:fld>
            <a:endParaRPr lang="en-US" b="1" dirty="0"/>
          </a:p>
        </p:txBody>
      </p:sp>
    </p:spTree>
    <p:extLst>
      <p:ext uri="{BB962C8B-B14F-4D97-AF65-F5344CB8AC3E}">
        <p14:creationId xmlns:p14="http://schemas.microsoft.com/office/powerpoint/2010/main" val="708396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29B025C-8C3E-46D8-B24C-1FD5CDDD76E3}"/>
              </a:ext>
            </a:extLst>
          </p:cNvPr>
          <p:cNvSpPr>
            <a:spLocks noGrp="1" noChangeArrowheads="1"/>
          </p:cNvSpPr>
          <p:nvPr>
            <p:ph type="title"/>
          </p:nvPr>
        </p:nvSpPr>
        <p:spPr>
          <a:xfrm>
            <a:off x="838200" y="231564"/>
            <a:ext cx="2665288" cy="857500"/>
          </a:xfrm>
        </p:spPr>
        <p:txBody>
          <a:bodyPr/>
          <a:lstStyle/>
          <a:p>
            <a:r>
              <a:rPr lang="en-US" altLang="en-US"/>
              <a:t>Reference</a:t>
            </a:r>
          </a:p>
        </p:txBody>
      </p:sp>
      <p:sp>
        <p:nvSpPr>
          <p:cNvPr id="3" name="Content Placeholder 2">
            <a:extLst>
              <a:ext uri="{FF2B5EF4-FFF2-40B4-BE49-F238E27FC236}">
                <a16:creationId xmlns:a16="http://schemas.microsoft.com/office/drawing/2014/main" id="{29F95F77-B4CD-F1EC-05AD-56EF08721072}"/>
              </a:ext>
            </a:extLst>
          </p:cNvPr>
          <p:cNvSpPr>
            <a:spLocks noGrp="1"/>
          </p:cNvSpPr>
          <p:nvPr>
            <p:ph sz="half" idx="1"/>
          </p:nvPr>
        </p:nvSpPr>
        <p:spPr>
          <a:xfrm>
            <a:off x="838200" y="890680"/>
            <a:ext cx="11264757" cy="4345349"/>
          </a:xfrm>
        </p:spPr>
        <p:txBody>
          <a:bodyPr rtlCol="0">
            <a:noAutofit/>
          </a:bodyPr>
          <a:lstStyle/>
          <a:p>
            <a:pPr marL="457200" indent="-457200">
              <a:lnSpc>
                <a:spcPct val="100000"/>
              </a:lnSpc>
              <a:buFont typeface="+mj-lt"/>
              <a:buAutoNum type="arabicPeriod"/>
            </a:pPr>
            <a:r>
              <a:rPr lang="en-US" sz="1400" i="1" dirty="0">
                <a:effectLst/>
                <a:latin typeface="Times New Roman" panose="02020603050405020304" pitchFamily="18" charset="0"/>
              </a:rPr>
              <a:t>A3C-GS: Adaptive moment gradient sharing with locks for asynchronous Actor–Critic agents</a:t>
            </a:r>
            <a:r>
              <a:rPr lang="en-US" sz="1400" dirty="0">
                <a:effectLst/>
                <a:latin typeface="Times New Roman" panose="02020603050405020304" pitchFamily="18" charset="0"/>
              </a:rPr>
              <a:t>. (2021, March 1). IEEE Journals &amp; Magazine | IEEE Xplore. </a:t>
            </a:r>
            <a:r>
              <a:rPr lang="en-US" sz="1400" dirty="0">
                <a:effectLst/>
                <a:latin typeface="Times New Roman" panose="02020603050405020304" pitchFamily="18" charset="0"/>
                <a:hlinkClick r:id="rId2"/>
              </a:rPr>
              <a:t>https://ieeexplore.ieee.org/document/9063667</a:t>
            </a:r>
            <a:endParaRPr lang="en-US" sz="1400" dirty="0">
              <a:latin typeface="Times New Roman" panose="02020603050405020304" pitchFamily="18" charset="0"/>
            </a:endParaRPr>
          </a:p>
          <a:p>
            <a:pPr marL="457200" indent="-457200">
              <a:lnSpc>
                <a:spcPct val="100000"/>
              </a:lnSpc>
              <a:buFont typeface="+mj-lt"/>
              <a:buAutoNum type="arabicPeriod"/>
            </a:pPr>
            <a:r>
              <a:rPr lang="en-US" sz="1400" dirty="0">
                <a:effectLst/>
                <a:latin typeface="Times New Roman" panose="02020603050405020304" pitchFamily="18" charset="0"/>
              </a:rPr>
              <a:t>https://www.davidsilver.uk/wp-content/uploads/2020/03/MDP.pdf</a:t>
            </a:r>
          </a:p>
          <a:p>
            <a:pPr marL="457200" indent="-457200">
              <a:lnSpc>
                <a:spcPct val="100000"/>
              </a:lnSpc>
              <a:buFont typeface="+mj-lt"/>
              <a:buAutoNum type="arabicPeriod"/>
            </a:pPr>
            <a:r>
              <a:rPr lang="en-US" sz="1400" dirty="0">
                <a:effectLst/>
                <a:latin typeface="Times New Roman" panose="02020603050405020304" pitchFamily="18" charset="0"/>
              </a:rPr>
              <a:t>De Harder, H. (2023, July 18). Techniques to improve the performance of a DQN agent. </a:t>
            </a:r>
            <a:r>
              <a:rPr lang="en-US" sz="1400" i="1" dirty="0">
                <a:effectLst/>
                <a:latin typeface="Times New Roman" panose="02020603050405020304" pitchFamily="18" charset="0"/>
              </a:rPr>
              <a:t>Medium</a:t>
            </a:r>
            <a:r>
              <a:rPr lang="en-US" sz="1400" dirty="0">
                <a:effectLst/>
                <a:latin typeface="Times New Roman" panose="02020603050405020304" pitchFamily="18" charset="0"/>
              </a:rPr>
              <a:t>. https://towardsdatascience.com/techniques-to-improve-the-performance-of-a-dqn-agent-29da8a7a0a7e</a:t>
            </a:r>
          </a:p>
          <a:p>
            <a:pPr marL="457200" indent="-457200">
              <a:lnSpc>
                <a:spcPct val="100000"/>
              </a:lnSpc>
              <a:buFont typeface="+mj-lt"/>
              <a:buAutoNum type="arabicPeriod"/>
            </a:pPr>
            <a:r>
              <a:rPr lang="en-US" sz="1400" dirty="0" err="1">
                <a:effectLst/>
                <a:latin typeface="Times New Roman" panose="02020603050405020304" pitchFamily="18" charset="0"/>
              </a:rPr>
              <a:t>Makone</a:t>
            </a:r>
            <a:r>
              <a:rPr lang="en-US" sz="1400" dirty="0">
                <a:effectLst/>
                <a:latin typeface="Times New Roman" panose="02020603050405020304" pitchFamily="18" charset="0"/>
              </a:rPr>
              <a:t>, A. (2022, January 5). Reinforcement Learning 8: Pick and place robot in an E-Commerce store warehouse i.e. Q-Learning in action. </a:t>
            </a:r>
            <a:r>
              <a:rPr lang="en-US" sz="1400" i="1" dirty="0">
                <a:effectLst/>
                <a:latin typeface="Times New Roman" panose="02020603050405020304" pitchFamily="18" charset="0"/>
              </a:rPr>
              <a:t>Medium</a:t>
            </a:r>
            <a:r>
              <a:rPr lang="en-US" sz="1400" dirty="0">
                <a:effectLst/>
                <a:latin typeface="Times New Roman" panose="02020603050405020304" pitchFamily="18" charset="0"/>
              </a:rPr>
              <a:t>. https://ashutoshmakone.medium.com/reinforcement-learning-8-pick-and-place-robot-in-an-e-commerce-store-warehouse-i-e-78d7af7e60c8</a:t>
            </a:r>
          </a:p>
          <a:p>
            <a:pPr marL="457200" indent="-457200">
              <a:lnSpc>
                <a:spcPct val="100000"/>
              </a:lnSpc>
              <a:buFont typeface="+mj-lt"/>
              <a:buAutoNum type="arabicPeriod"/>
            </a:pPr>
            <a:r>
              <a:rPr lang="en-US" sz="1400" i="1" dirty="0">
                <a:effectLst/>
                <a:latin typeface="Times New Roman" panose="02020603050405020304" pitchFamily="18" charset="0"/>
              </a:rPr>
              <a:t>Multi-Agent Reinforcement Learning using the Deep Distributed Distributional Deterministic Policy Gradients Algorithm</a:t>
            </a:r>
            <a:r>
              <a:rPr lang="en-US" sz="1400" dirty="0">
                <a:effectLst/>
                <a:latin typeface="Times New Roman" panose="02020603050405020304" pitchFamily="18" charset="0"/>
              </a:rPr>
              <a:t>. (2020, December 20). IEEE Conference Publication | IEEE Xplore. </a:t>
            </a:r>
            <a:r>
              <a:rPr lang="en-US" sz="1400" dirty="0">
                <a:effectLst/>
                <a:latin typeface="Times New Roman" panose="02020603050405020304" pitchFamily="18" charset="0"/>
                <a:hlinkClick r:id="rId3"/>
              </a:rPr>
              <a:t>https://ieeexplore.ieee.org/document/9311945</a:t>
            </a:r>
            <a:endParaRPr lang="en-US" sz="1400" dirty="0">
              <a:effectLst/>
              <a:latin typeface="Times New Roman" panose="02020603050405020304" pitchFamily="18" charset="0"/>
            </a:endParaRPr>
          </a:p>
          <a:p>
            <a:pPr marL="457200" indent="-457200">
              <a:lnSpc>
                <a:spcPct val="100000"/>
              </a:lnSpc>
              <a:buFont typeface="+mj-lt"/>
              <a:buAutoNum type="arabicPeriod"/>
            </a:pPr>
            <a:r>
              <a:rPr lang="en-US" sz="1400" dirty="0">
                <a:hlinkClick r:id="rId4"/>
              </a:rPr>
              <a:t>BartoSutton.pdf (cmu.edu)</a:t>
            </a:r>
            <a:r>
              <a:rPr lang="en-US" sz="1400" dirty="0"/>
              <a:t> </a:t>
            </a:r>
            <a:endParaRPr lang="en-US" sz="1400" dirty="0">
              <a:effectLst/>
              <a:latin typeface="Times New Roman" panose="02020603050405020304" pitchFamily="18" charset="0"/>
            </a:endParaRPr>
          </a:p>
          <a:p>
            <a:pPr marL="457200" indent="-457200">
              <a:lnSpc>
                <a:spcPct val="100000"/>
              </a:lnSpc>
              <a:buFont typeface="+mj-lt"/>
              <a:buAutoNum type="arabicPeriod"/>
            </a:pPr>
            <a:r>
              <a:rPr lang="en-US" sz="1400" i="1" dirty="0">
                <a:effectLst/>
                <a:latin typeface="Times New Roman" panose="02020603050405020304" pitchFamily="18" charset="0"/>
              </a:rPr>
              <a:t>Soft Actor-Critic — Spinning Up  documentation</a:t>
            </a:r>
            <a:r>
              <a:rPr lang="en-US" sz="1400" dirty="0">
                <a:effectLst/>
                <a:latin typeface="Times New Roman" panose="02020603050405020304" pitchFamily="18" charset="0"/>
              </a:rPr>
              <a:t>. (n.d.). </a:t>
            </a:r>
            <a:r>
              <a:rPr lang="en-US" sz="1400" dirty="0">
                <a:effectLst/>
                <a:latin typeface="Times New Roman" panose="02020603050405020304" pitchFamily="18" charset="0"/>
                <a:hlinkClick r:id="rId5"/>
              </a:rPr>
              <a:t>https://spinningup.openai.com/en/latest/algorithms/sac.html</a:t>
            </a:r>
            <a:endParaRPr lang="en-US" sz="1400" dirty="0">
              <a:effectLst/>
              <a:latin typeface="Times New Roman" panose="02020603050405020304" pitchFamily="18" charset="0"/>
            </a:endParaRPr>
          </a:p>
          <a:p>
            <a:pPr marL="457200" indent="-457200">
              <a:lnSpc>
                <a:spcPct val="100000"/>
              </a:lnSpc>
              <a:buFont typeface="+mj-lt"/>
              <a:buAutoNum type="arabicPeriod"/>
            </a:pPr>
            <a:r>
              <a:rPr lang="en-US" sz="1400" b="0" i="0" dirty="0">
                <a:solidFill>
                  <a:srgbClr val="05103E"/>
                </a:solidFill>
                <a:effectLst/>
                <a:latin typeface="Times New Roman" panose="02020603050405020304" pitchFamily="18" charset="0"/>
              </a:rPr>
              <a:t>Weng, L. (2018a, February 19). A (Long) Peek into Reinforcement Learning. </a:t>
            </a:r>
            <a:r>
              <a:rPr lang="en-US" sz="1400" b="0" i="1" dirty="0" err="1">
                <a:solidFill>
                  <a:srgbClr val="05103E"/>
                </a:solidFill>
                <a:effectLst/>
                <a:latin typeface="Times New Roman" panose="02020603050405020304" pitchFamily="18" charset="0"/>
              </a:rPr>
              <a:t>Lil’Log</a:t>
            </a:r>
            <a:r>
              <a:rPr lang="en-US" sz="1400" b="0" i="0" dirty="0">
                <a:solidFill>
                  <a:srgbClr val="05103E"/>
                </a:solidFill>
                <a:effectLst/>
                <a:latin typeface="Times New Roman" panose="02020603050405020304" pitchFamily="18" charset="0"/>
              </a:rPr>
              <a:t>. https://lilianweng.github.io/posts/2018-02-19-rl-overview/?fbclid=IwAR161iWjfQMpTn0Z4y8MdXb3rYhPum89XD2wAS05HP49aRQeYNyjIRf9Nyk#key-concepts</a:t>
            </a:r>
          </a:p>
          <a:p>
            <a:pPr marL="457200" indent="-457200">
              <a:lnSpc>
                <a:spcPct val="100000"/>
              </a:lnSpc>
              <a:buFont typeface="+mj-lt"/>
              <a:buAutoNum type="arabicPeriod"/>
            </a:pPr>
            <a:r>
              <a:rPr lang="en-US" sz="1050" dirty="0"/>
              <a:t>L. Ale, N. Zhang, X. Fang, X. Chen, S. Wu and L. Li, "Delay-Aware and Energy-Efficient Computation Offloading in Mobile-Edge Computing Using Deep Reinforcement Learning," in IEEE Transactions on Cognitive Communications and Networking, vol. 7, no. 3, pp. 881-892, Sept. 2021, </a:t>
            </a:r>
            <a:r>
              <a:rPr lang="en-US" sz="1050" dirty="0" err="1"/>
              <a:t>doi</a:t>
            </a:r>
            <a:r>
              <a:rPr lang="en-US" sz="1050" dirty="0"/>
              <a:t>: 10.1109/TCCN.2021.3066619.</a:t>
            </a:r>
          </a:p>
          <a:p>
            <a:pPr marL="0" indent="0">
              <a:lnSpc>
                <a:spcPct val="100000"/>
              </a:lnSpc>
              <a:buNone/>
            </a:pPr>
            <a:endParaRPr lang="en-US" sz="1400" dirty="0">
              <a:effectLst/>
              <a:latin typeface="Times New Roman" panose="02020603050405020304" pitchFamily="18" charset="0"/>
            </a:endParaRPr>
          </a:p>
        </p:txBody>
      </p:sp>
      <p:sp>
        <p:nvSpPr>
          <p:cNvPr id="8" name="Slide Number Placeholder 5">
            <a:extLst>
              <a:ext uri="{FF2B5EF4-FFF2-40B4-BE49-F238E27FC236}">
                <a16:creationId xmlns:a16="http://schemas.microsoft.com/office/drawing/2014/main" id="{FA941904-E0AF-349C-9B86-4F3E287DAC52}"/>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31</a:t>
            </a:fld>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4BD3-6B90-854B-0A31-135E9EF7F539}"/>
              </a:ext>
            </a:extLst>
          </p:cNvPr>
          <p:cNvSpPr>
            <a:spLocks noGrp="1"/>
          </p:cNvSpPr>
          <p:nvPr>
            <p:ph type="title"/>
          </p:nvPr>
        </p:nvSpPr>
        <p:spPr>
          <a:xfrm>
            <a:off x="762001" y="1138265"/>
            <a:ext cx="3008615" cy="2909296"/>
          </a:xfrm>
        </p:spPr>
        <p:txBody>
          <a:bodyPr vert="horz" lIns="91440" tIns="45720" rIns="91440" bIns="45720" rtlCol="0" anchor="t">
            <a:normAutofit/>
          </a:bodyPr>
          <a:lstStyle/>
          <a:p>
            <a:r>
              <a:rPr lang="en-US" sz="3200" kern="1200" dirty="0">
                <a:latin typeface="+mj-lt"/>
                <a:ea typeface="+mj-ea"/>
                <a:cs typeface="+mj-cs"/>
              </a:rPr>
              <a:t>Comparison among Supervised,</a:t>
            </a:r>
            <a:r>
              <a:rPr lang="en-US" sz="3200" kern="1200">
                <a:latin typeface="+mj-lt"/>
                <a:ea typeface="+mj-ea"/>
                <a:cs typeface="+mj-cs"/>
              </a:rPr>
              <a:t> </a:t>
            </a:r>
            <a:r>
              <a:rPr lang="en-US" sz="3200" kern="1200" dirty="0">
                <a:latin typeface="+mj-lt"/>
                <a:ea typeface="+mj-ea"/>
                <a:cs typeface="+mj-cs"/>
              </a:rPr>
              <a:t>Unsupervised Learning and RL</a:t>
            </a:r>
          </a:p>
        </p:txBody>
      </p:sp>
      <p:cxnSp>
        <p:nvCxnSpPr>
          <p:cNvPr id="19" name="Straight Connector 18">
            <a:extLst>
              <a:ext uri="{FF2B5EF4-FFF2-40B4-BE49-F238E27FC236}">
                <a16:creationId xmlns:a16="http://schemas.microsoft.com/office/drawing/2014/main" id="{00CD8E7C-C23B-A3B9-B18A-838AED877A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AB7BED07-BBA6-CD6F-E1D0-69F7379CDA30}"/>
              </a:ext>
            </a:extLst>
          </p:cNvPr>
          <p:cNvGraphicFramePr>
            <a:graphicFrameLocks noGrp="1"/>
          </p:cNvGraphicFramePr>
          <p:nvPr>
            <p:ph idx="1"/>
            <p:extLst>
              <p:ext uri="{D42A27DB-BD31-4B8C-83A1-F6EECF244321}">
                <p14:modId xmlns:p14="http://schemas.microsoft.com/office/powerpoint/2010/main" val="2504639033"/>
              </p:ext>
            </p:extLst>
          </p:nvPr>
        </p:nvGraphicFramePr>
        <p:xfrm>
          <a:off x="4878846" y="1138265"/>
          <a:ext cx="6474955" cy="4041946"/>
        </p:xfrm>
        <a:graphic>
          <a:graphicData uri="http://schemas.openxmlformats.org/drawingml/2006/table">
            <a:tbl>
              <a:tblPr firstRow="1" bandRow="1">
                <a:tableStyleId>{5C22544A-7EE6-4342-B048-85BDC9FD1C3A}</a:tableStyleId>
              </a:tblPr>
              <a:tblGrid>
                <a:gridCol w="1765501">
                  <a:extLst>
                    <a:ext uri="{9D8B030D-6E8A-4147-A177-3AD203B41FA5}">
                      <a16:colId xmlns:a16="http://schemas.microsoft.com/office/drawing/2014/main" val="1014146115"/>
                    </a:ext>
                  </a:extLst>
                </a:gridCol>
                <a:gridCol w="2527880">
                  <a:extLst>
                    <a:ext uri="{9D8B030D-6E8A-4147-A177-3AD203B41FA5}">
                      <a16:colId xmlns:a16="http://schemas.microsoft.com/office/drawing/2014/main" val="2184588289"/>
                    </a:ext>
                  </a:extLst>
                </a:gridCol>
                <a:gridCol w="2181574">
                  <a:extLst>
                    <a:ext uri="{9D8B030D-6E8A-4147-A177-3AD203B41FA5}">
                      <a16:colId xmlns:a16="http://schemas.microsoft.com/office/drawing/2014/main" val="1637060824"/>
                    </a:ext>
                  </a:extLst>
                </a:gridCol>
              </a:tblGrid>
              <a:tr h="521864">
                <a:tc>
                  <a:txBody>
                    <a:bodyPr/>
                    <a:lstStyle/>
                    <a:p>
                      <a:pPr algn="ctr"/>
                      <a:r>
                        <a:rPr lang="en-US" sz="2300"/>
                        <a:t>Supervised</a:t>
                      </a:r>
                    </a:p>
                  </a:txBody>
                  <a:tcPr marL="66334" marR="66334" marT="33167" marB="33167"/>
                </a:tc>
                <a:tc>
                  <a:txBody>
                    <a:bodyPr/>
                    <a:lstStyle/>
                    <a:p>
                      <a:pPr algn="ctr"/>
                      <a:r>
                        <a:rPr lang="en-US" sz="2300"/>
                        <a:t>Unsupervised</a:t>
                      </a:r>
                    </a:p>
                  </a:txBody>
                  <a:tcPr marL="66334" marR="66334" marT="33167" marB="33167"/>
                </a:tc>
                <a:tc>
                  <a:txBody>
                    <a:bodyPr/>
                    <a:lstStyle/>
                    <a:p>
                      <a:pPr algn="ctr"/>
                      <a:r>
                        <a:rPr lang="en-US" sz="2300"/>
                        <a:t>Reinforcement</a:t>
                      </a:r>
                    </a:p>
                  </a:txBody>
                  <a:tcPr marL="66334" marR="66334" marT="33167" marB="33167"/>
                </a:tc>
                <a:extLst>
                  <a:ext uri="{0D108BD9-81ED-4DB2-BD59-A6C34878D82A}">
                    <a16:rowId xmlns:a16="http://schemas.microsoft.com/office/drawing/2014/main" val="724480535"/>
                  </a:ext>
                </a:extLst>
              </a:tr>
              <a:tr h="465212">
                <a:tc>
                  <a:txBody>
                    <a:bodyPr/>
                    <a:lstStyle/>
                    <a:p>
                      <a:r>
                        <a:rPr lang="en-US" sz="2000"/>
                        <a:t>Labeled Data</a:t>
                      </a:r>
                    </a:p>
                  </a:txBody>
                  <a:tcPr marL="66334" marR="66334" marT="33167" marB="33167"/>
                </a:tc>
                <a:tc>
                  <a:txBody>
                    <a:bodyPr/>
                    <a:lstStyle/>
                    <a:p>
                      <a:r>
                        <a:rPr lang="en-US" sz="2000"/>
                        <a:t>Unlabeled data</a:t>
                      </a:r>
                    </a:p>
                  </a:txBody>
                  <a:tcPr marL="66334" marR="66334" marT="33167" marB="33167"/>
                </a:tc>
                <a:tc>
                  <a:txBody>
                    <a:bodyPr/>
                    <a:lstStyle/>
                    <a:p>
                      <a:r>
                        <a:rPr lang="en-US" sz="2000"/>
                        <a:t>An environment</a:t>
                      </a:r>
                    </a:p>
                  </a:txBody>
                  <a:tcPr marL="66334" marR="66334" marT="33167" marB="33167"/>
                </a:tc>
                <a:extLst>
                  <a:ext uri="{0D108BD9-81ED-4DB2-BD59-A6C34878D82A}">
                    <a16:rowId xmlns:a16="http://schemas.microsoft.com/office/drawing/2014/main" val="87585398"/>
                  </a:ext>
                </a:extLst>
              </a:tr>
              <a:tr h="1527435">
                <a:tc>
                  <a:txBody>
                    <a:bodyPr/>
                    <a:lstStyle/>
                    <a:p>
                      <a:r>
                        <a:rPr lang="en-US" sz="2000"/>
                        <a:t>Take actions using data</a:t>
                      </a:r>
                    </a:p>
                  </a:txBody>
                  <a:tcPr marL="66334" marR="66334" marT="33167" marB="33167"/>
                </a:tc>
                <a:tc>
                  <a:txBody>
                    <a:bodyPr/>
                    <a:lstStyle/>
                    <a:p>
                      <a:r>
                        <a:rPr lang="en-US" sz="2000"/>
                        <a:t>No clue about data. Take steps to determine the answer</a:t>
                      </a:r>
                    </a:p>
                  </a:txBody>
                  <a:tcPr marL="66334" marR="66334" marT="33167" marB="33167"/>
                </a:tc>
                <a:tc>
                  <a:txBody>
                    <a:bodyPr/>
                    <a:lstStyle/>
                    <a:p>
                      <a:r>
                        <a:rPr lang="en-US" sz="2000"/>
                        <a:t>No information before, learn from action</a:t>
                      </a:r>
                    </a:p>
                  </a:txBody>
                  <a:tcPr marL="66334" marR="66334" marT="33167" marB="33167"/>
                </a:tc>
                <a:extLst>
                  <a:ext uri="{0D108BD9-81ED-4DB2-BD59-A6C34878D82A}">
                    <a16:rowId xmlns:a16="http://schemas.microsoft.com/office/drawing/2014/main" val="365979459"/>
                  </a:ext>
                </a:extLst>
              </a:tr>
              <a:tr h="1527435">
                <a:tc>
                  <a:txBody>
                    <a:bodyPr/>
                    <a:lstStyle/>
                    <a:p>
                      <a:r>
                        <a:rPr lang="en-US" sz="2000"/>
                        <a:t>Photo identification, CT scan to detect tumor</a:t>
                      </a:r>
                    </a:p>
                  </a:txBody>
                  <a:tcPr marL="66334" marR="66334" marT="33167" marB="33167"/>
                </a:tc>
                <a:tc>
                  <a:txBody>
                    <a:bodyPr/>
                    <a:lstStyle/>
                    <a:p>
                      <a:r>
                        <a:rPr lang="en-US" sz="2000"/>
                        <a:t>Online shop product recommendation, Credit card fraud detection</a:t>
                      </a:r>
                    </a:p>
                  </a:txBody>
                  <a:tcPr marL="66334" marR="66334" marT="33167" marB="33167"/>
                </a:tc>
                <a:tc>
                  <a:txBody>
                    <a:bodyPr/>
                    <a:lstStyle/>
                    <a:p>
                      <a:r>
                        <a:rPr lang="en-US" sz="2000"/>
                        <a:t>Self Driving car, Gaming Bot</a:t>
                      </a:r>
                    </a:p>
                  </a:txBody>
                  <a:tcPr marL="66334" marR="66334" marT="33167" marB="33167"/>
                </a:tc>
                <a:extLst>
                  <a:ext uri="{0D108BD9-81ED-4DB2-BD59-A6C34878D82A}">
                    <a16:rowId xmlns:a16="http://schemas.microsoft.com/office/drawing/2014/main" val="1588688102"/>
                  </a:ext>
                </a:extLst>
              </a:tr>
            </a:tbl>
          </a:graphicData>
        </a:graphic>
      </p:graphicFrame>
      <p:sp>
        <p:nvSpPr>
          <p:cNvPr id="5" name="Slide Number Placeholder 5">
            <a:extLst>
              <a:ext uri="{FF2B5EF4-FFF2-40B4-BE49-F238E27FC236}">
                <a16:creationId xmlns:a16="http://schemas.microsoft.com/office/drawing/2014/main" id="{41ADE7A3-39FF-2B3E-07A5-38892E2CF8FE}"/>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4</a:t>
            </a:fld>
            <a:endParaRPr lang="en-US" b="1" dirty="0"/>
          </a:p>
        </p:txBody>
      </p:sp>
    </p:spTree>
    <p:extLst>
      <p:ext uri="{BB962C8B-B14F-4D97-AF65-F5344CB8AC3E}">
        <p14:creationId xmlns:p14="http://schemas.microsoft.com/office/powerpoint/2010/main" val="176680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B90B-5052-E0AC-8C49-5D95FBB15BDB}"/>
              </a:ext>
            </a:extLst>
          </p:cNvPr>
          <p:cNvSpPr>
            <a:spLocks noGrp="1"/>
          </p:cNvSpPr>
          <p:nvPr>
            <p:ph type="title"/>
          </p:nvPr>
        </p:nvSpPr>
        <p:spPr/>
        <p:txBody>
          <a:bodyPr/>
          <a:lstStyle/>
          <a:p>
            <a:r>
              <a:rPr lang="en-US"/>
              <a:t>Markov Property and Markov Process</a:t>
            </a:r>
          </a:p>
        </p:txBody>
      </p:sp>
      <p:sp>
        <p:nvSpPr>
          <p:cNvPr id="3" name="Content Placeholder 2">
            <a:extLst>
              <a:ext uri="{FF2B5EF4-FFF2-40B4-BE49-F238E27FC236}">
                <a16:creationId xmlns:a16="http://schemas.microsoft.com/office/drawing/2014/main" id="{28730453-8C62-B283-A9AA-95BCD4AAD9DD}"/>
              </a:ext>
            </a:extLst>
          </p:cNvPr>
          <p:cNvSpPr>
            <a:spLocks noGrp="1"/>
          </p:cNvSpPr>
          <p:nvPr>
            <p:ph idx="1"/>
          </p:nvPr>
        </p:nvSpPr>
        <p:spPr/>
        <p:txBody>
          <a:bodyPr/>
          <a:lstStyle/>
          <a:p>
            <a:r>
              <a:rPr lang="en-US" b="0" i="0" dirty="0">
                <a:solidFill>
                  <a:srgbClr val="202124"/>
                </a:solidFill>
                <a:effectLst/>
                <a:latin typeface="Google Sans"/>
              </a:rPr>
              <a:t>Markov Process : A stochastic process has Markov property if conditional probability distribution of future states of process depends only upon present state and not on the sequence of events that preceded. Markov Decision Process: </a:t>
            </a:r>
            <a:r>
              <a:rPr lang="en-US" b="0" i="0" dirty="0">
                <a:solidFill>
                  <a:srgbClr val="040C28"/>
                </a:solidFill>
                <a:effectLst/>
                <a:latin typeface="Google Sans"/>
              </a:rPr>
              <a:t>A Markov decision process (MDP) is a discrete time stochastic control process [2]</a:t>
            </a:r>
            <a:r>
              <a:rPr lang="en-US" b="0" i="0" dirty="0">
                <a:solidFill>
                  <a:srgbClr val="202124"/>
                </a:solidFill>
                <a:effectLst/>
                <a:latin typeface="Google Sans"/>
              </a:rPr>
              <a:t>.</a:t>
            </a:r>
          </a:p>
          <a:p>
            <a:endParaRPr lang="en-US" dirty="0">
              <a:solidFill>
                <a:srgbClr val="202124"/>
              </a:solidFill>
              <a:latin typeface="Google Sans"/>
            </a:endParaRPr>
          </a:p>
          <a:p>
            <a:endParaRPr lang="en-US" dirty="0">
              <a:solidFill>
                <a:srgbClr val="202124"/>
              </a:solidFill>
              <a:latin typeface="Google Sans"/>
            </a:endParaRPr>
          </a:p>
          <a:p>
            <a:endParaRPr lang="en-US" dirty="0"/>
          </a:p>
        </p:txBody>
      </p:sp>
      <p:pic>
        <p:nvPicPr>
          <p:cNvPr id="8" name="Picture 7">
            <a:extLst>
              <a:ext uri="{FF2B5EF4-FFF2-40B4-BE49-F238E27FC236}">
                <a16:creationId xmlns:a16="http://schemas.microsoft.com/office/drawing/2014/main" id="{9CAB3638-CE1B-DE30-65FB-E0EBBB142A3B}"/>
              </a:ext>
            </a:extLst>
          </p:cNvPr>
          <p:cNvPicPr>
            <a:picLocks noChangeAspect="1"/>
          </p:cNvPicPr>
          <p:nvPr/>
        </p:nvPicPr>
        <p:blipFill>
          <a:blip r:embed="rId2"/>
          <a:stretch>
            <a:fillRect/>
          </a:stretch>
        </p:blipFill>
        <p:spPr>
          <a:xfrm>
            <a:off x="892228" y="4636830"/>
            <a:ext cx="4972050" cy="1152525"/>
          </a:xfrm>
          <a:prstGeom prst="rect">
            <a:avLst/>
          </a:prstGeom>
        </p:spPr>
      </p:pic>
      <p:pic>
        <p:nvPicPr>
          <p:cNvPr id="10" name="Picture 9">
            <a:extLst>
              <a:ext uri="{FF2B5EF4-FFF2-40B4-BE49-F238E27FC236}">
                <a16:creationId xmlns:a16="http://schemas.microsoft.com/office/drawing/2014/main" id="{1696A781-66F7-1C15-DE13-618120C0F129}"/>
              </a:ext>
            </a:extLst>
          </p:cNvPr>
          <p:cNvPicPr>
            <a:picLocks noChangeAspect="1"/>
          </p:cNvPicPr>
          <p:nvPr/>
        </p:nvPicPr>
        <p:blipFill>
          <a:blip r:embed="rId3"/>
          <a:stretch>
            <a:fillRect/>
          </a:stretch>
        </p:blipFill>
        <p:spPr>
          <a:xfrm>
            <a:off x="6251643" y="4518296"/>
            <a:ext cx="4876800" cy="1323975"/>
          </a:xfrm>
          <a:prstGeom prst="rect">
            <a:avLst/>
          </a:prstGeom>
        </p:spPr>
      </p:pic>
      <p:sp>
        <p:nvSpPr>
          <p:cNvPr id="9" name="Slide Number Placeholder 5">
            <a:extLst>
              <a:ext uri="{FF2B5EF4-FFF2-40B4-BE49-F238E27FC236}">
                <a16:creationId xmlns:a16="http://schemas.microsoft.com/office/drawing/2014/main" id="{B332D038-572F-76C0-D0A1-504738D8A693}"/>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5</a:t>
            </a:fld>
            <a:endParaRPr lang="en-US" b="1" dirty="0"/>
          </a:p>
        </p:txBody>
      </p:sp>
    </p:spTree>
    <p:extLst>
      <p:ext uri="{BB962C8B-B14F-4D97-AF65-F5344CB8AC3E}">
        <p14:creationId xmlns:p14="http://schemas.microsoft.com/office/powerpoint/2010/main" val="338396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08172-FBA9-F42B-BE75-CA782E673C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MDP</a:t>
            </a:r>
          </a:p>
        </p:txBody>
      </p:sp>
      <p:pic>
        <p:nvPicPr>
          <p:cNvPr id="8" name="Content Placeholder 7">
            <a:extLst>
              <a:ext uri="{FF2B5EF4-FFF2-40B4-BE49-F238E27FC236}">
                <a16:creationId xmlns:a16="http://schemas.microsoft.com/office/drawing/2014/main" id="{E2BE0CBA-B54B-0092-6FBE-334A5AFFDF79}"/>
              </a:ext>
            </a:extLst>
          </p:cNvPr>
          <p:cNvPicPr>
            <a:picLocks noGrp="1" noChangeAspect="1"/>
          </p:cNvPicPr>
          <p:nvPr>
            <p:ph idx="1"/>
          </p:nvPr>
        </p:nvPicPr>
        <p:blipFill>
          <a:blip r:embed="rId3"/>
          <a:stretch>
            <a:fillRect/>
          </a:stretch>
        </p:blipFill>
        <p:spPr>
          <a:xfrm>
            <a:off x="4777316" y="1673330"/>
            <a:ext cx="6780700" cy="3509011"/>
          </a:xfrm>
          <a:prstGeom prst="rect">
            <a:avLst/>
          </a:prstGeom>
        </p:spPr>
      </p:pic>
      <p:sp>
        <p:nvSpPr>
          <p:cNvPr id="3" name="TextBox 2">
            <a:extLst>
              <a:ext uri="{FF2B5EF4-FFF2-40B4-BE49-F238E27FC236}">
                <a16:creationId xmlns:a16="http://schemas.microsoft.com/office/drawing/2014/main" id="{7829D5A3-FC06-E605-CE9E-60FDC140086B}"/>
              </a:ext>
            </a:extLst>
          </p:cNvPr>
          <p:cNvSpPr txBox="1"/>
          <p:nvPr/>
        </p:nvSpPr>
        <p:spPr>
          <a:xfrm>
            <a:off x="4952146" y="5496675"/>
            <a:ext cx="5767605" cy="338554"/>
          </a:xfrm>
          <a:prstGeom prst="rect">
            <a:avLst/>
          </a:prstGeom>
          <a:noFill/>
        </p:spPr>
        <p:txBody>
          <a:bodyPr wrap="none" rtlCol="0">
            <a:spAutoFit/>
          </a:bodyPr>
          <a:lstStyle/>
          <a:p>
            <a:r>
              <a:rPr lang="en-US" sz="1600" b="0" i="0" dirty="0">
                <a:solidFill>
                  <a:srgbClr val="202124"/>
                </a:solidFill>
                <a:effectLst/>
                <a:latin typeface="Google Sans"/>
              </a:rPr>
              <a:t>https://www.davidsilver.uk/wp-content/uploads/2020/03/MDP.pdf</a:t>
            </a:r>
            <a:endParaRPr lang="en-US" sz="1600" dirty="0"/>
          </a:p>
        </p:txBody>
      </p:sp>
      <p:sp>
        <p:nvSpPr>
          <p:cNvPr id="6" name="Slide Number Placeholder 5">
            <a:extLst>
              <a:ext uri="{FF2B5EF4-FFF2-40B4-BE49-F238E27FC236}">
                <a16:creationId xmlns:a16="http://schemas.microsoft.com/office/drawing/2014/main" id="{53B32A21-F745-B10D-929D-E0443F29C2E6}"/>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6</a:t>
            </a:fld>
            <a:endParaRPr lang="en-US" b="1" dirty="0"/>
          </a:p>
        </p:txBody>
      </p:sp>
    </p:spTree>
    <p:extLst>
      <p:ext uri="{BB962C8B-B14F-4D97-AF65-F5344CB8AC3E}">
        <p14:creationId xmlns:p14="http://schemas.microsoft.com/office/powerpoint/2010/main" val="49924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D2CE-1286-F22B-1B84-76707D00512E}"/>
              </a:ext>
            </a:extLst>
          </p:cNvPr>
          <p:cNvSpPr>
            <a:spLocks noGrp="1"/>
          </p:cNvSpPr>
          <p:nvPr>
            <p:ph type="title"/>
          </p:nvPr>
        </p:nvSpPr>
        <p:spPr>
          <a:xfrm>
            <a:off x="910119" y="523983"/>
            <a:ext cx="3380527" cy="766869"/>
          </a:xfrm>
        </p:spPr>
        <p:txBody>
          <a:bodyPr anchor="b">
            <a:normAutofit/>
          </a:bodyPr>
          <a:lstStyle/>
          <a:p>
            <a:r>
              <a:rPr lang="en-US" sz="3600">
                <a:solidFill>
                  <a:schemeClr val="tx2"/>
                </a:solidFill>
              </a:rPr>
              <a:t>Policy</a:t>
            </a:r>
          </a:p>
        </p:txBody>
      </p:sp>
      <p:sp>
        <p:nvSpPr>
          <p:cNvPr id="3" name="Content Placeholder 2">
            <a:extLst>
              <a:ext uri="{FF2B5EF4-FFF2-40B4-BE49-F238E27FC236}">
                <a16:creationId xmlns:a16="http://schemas.microsoft.com/office/drawing/2014/main" id="{8B62070E-F262-2D2C-7E9B-2116E330B4FE}"/>
              </a:ext>
            </a:extLst>
          </p:cNvPr>
          <p:cNvSpPr>
            <a:spLocks noGrp="1"/>
          </p:cNvSpPr>
          <p:nvPr>
            <p:ph idx="1"/>
          </p:nvPr>
        </p:nvSpPr>
        <p:spPr>
          <a:xfrm>
            <a:off x="899811" y="1527740"/>
            <a:ext cx="3579722" cy="3496332"/>
          </a:xfrm>
        </p:spPr>
        <p:txBody>
          <a:bodyPr>
            <a:noAutofit/>
          </a:bodyPr>
          <a:lstStyle/>
          <a:p>
            <a:r>
              <a:rPr lang="en-US">
                <a:solidFill>
                  <a:schemeClr val="tx2"/>
                </a:solidFill>
              </a:rPr>
              <a:t>policy determines how the agent behaves from a specific state. </a:t>
            </a:r>
          </a:p>
          <a:p>
            <a:r>
              <a:rPr lang="en-US">
                <a:solidFill>
                  <a:schemeClr val="tx2"/>
                </a:solidFill>
              </a:rPr>
              <a:t>There are two types of policies: deterministic policy and stochastic policy.</a:t>
            </a:r>
          </a:p>
        </p:txBody>
      </p:sp>
      <p:sp>
        <p:nvSpPr>
          <p:cNvPr id="9" name="Title 1">
            <a:extLst>
              <a:ext uri="{FF2B5EF4-FFF2-40B4-BE49-F238E27FC236}">
                <a16:creationId xmlns:a16="http://schemas.microsoft.com/office/drawing/2014/main" id="{2AEBE5E9-3DCB-94BC-D9A2-4023C2AA7E9B}"/>
              </a:ext>
            </a:extLst>
          </p:cNvPr>
          <p:cNvSpPr txBox="1">
            <a:spLocks/>
          </p:cNvSpPr>
          <p:nvPr/>
        </p:nvSpPr>
        <p:spPr>
          <a:xfrm>
            <a:off x="4994031" y="574869"/>
            <a:ext cx="6299108" cy="4767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39496">
              <a:spcAft>
                <a:spcPts val="600"/>
              </a:spcAft>
            </a:pPr>
            <a:r>
              <a:rPr lang="en-US" sz="3200" kern="1200">
                <a:solidFill>
                  <a:schemeClr val="tx1"/>
                </a:solidFill>
                <a:latin typeface="+mj-lt"/>
                <a:ea typeface="+mj-ea"/>
                <a:cs typeface="+mj-cs"/>
              </a:rPr>
              <a:t>Deterministic policy</a:t>
            </a:r>
            <a:endParaRPr lang="en-US" sz="3200"/>
          </a:p>
        </p:txBody>
      </p:sp>
      <p:sp>
        <p:nvSpPr>
          <p:cNvPr id="10" name="Content Placeholder 2">
            <a:extLst>
              <a:ext uri="{FF2B5EF4-FFF2-40B4-BE49-F238E27FC236}">
                <a16:creationId xmlns:a16="http://schemas.microsoft.com/office/drawing/2014/main" id="{935C8927-35D8-67D3-C04B-8DD172C9354F}"/>
              </a:ext>
            </a:extLst>
          </p:cNvPr>
          <p:cNvSpPr txBox="1">
            <a:spLocks/>
          </p:cNvSpPr>
          <p:nvPr/>
        </p:nvSpPr>
        <p:spPr>
          <a:xfrm>
            <a:off x="4994031" y="1153390"/>
            <a:ext cx="6588369" cy="20495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4874" indent="-134874" algn="just" defTabSz="539496">
              <a:spcBef>
                <a:spcPts val="590"/>
              </a:spcBef>
            </a:pPr>
            <a:r>
              <a:rPr lang="en-US" sz="2400" kern="1200">
                <a:solidFill>
                  <a:schemeClr val="tx1"/>
                </a:solidFill>
                <a:latin typeface="+mn-lt"/>
                <a:ea typeface="+mn-ea"/>
                <a:cs typeface="+mn-cs"/>
              </a:rPr>
              <a:t>The deterministic policy output an action with probability one. For instance, In a car driving scenario, consider we have three actions: turn left, go straight, and turn right. The RL agent with deterministic policy always outputs one of the actions with probability 1.</a:t>
            </a:r>
            <a:endParaRPr lang="en-US" sz="2400"/>
          </a:p>
        </p:txBody>
      </p:sp>
      <p:sp>
        <p:nvSpPr>
          <p:cNvPr id="8" name="Title 1">
            <a:extLst>
              <a:ext uri="{FF2B5EF4-FFF2-40B4-BE49-F238E27FC236}">
                <a16:creationId xmlns:a16="http://schemas.microsoft.com/office/drawing/2014/main" id="{BCDF7E85-2A44-5400-B113-63189228FC0C}"/>
              </a:ext>
            </a:extLst>
          </p:cNvPr>
          <p:cNvSpPr txBox="1">
            <a:spLocks/>
          </p:cNvSpPr>
          <p:nvPr/>
        </p:nvSpPr>
        <p:spPr>
          <a:xfrm>
            <a:off x="4994031" y="3316025"/>
            <a:ext cx="6299108" cy="4767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39496">
              <a:spcAft>
                <a:spcPts val="600"/>
              </a:spcAft>
            </a:pPr>
            <a:r>
              <a:rPr lang="en-US" sz="3200"/>
              <a:t>Stochastic</a:t>
            </a:r>
            <a:r>
              <a:rPr lang="en-US" sz="3200" kern="1200">
                <a:solidFill>
                  <a:schemeClr val="tx1"/>
                </a:solidFill>
                <a:latin typeface="+mj-lt"/>
                <a:ea typeface="+mj-ea"/>
                <a:cs typeface="+mj-cs"/>
              </a:rPr>
              <a:t> policy</a:t>
            </a:r>
            <a:endParaRPr lang="en-US" sz="3200"/>
          </a:p>
        </p:txBody>
      </p:sp>
      <p:sp>
        <p:nvSpPr>
          <p:cNvPr id="11" name="Content Placeholder 2">
            <a:extLst>
              <a:ext uri="{FF2B5EF4-FFF2-40B4-BE49-F238E27FC236}">
                <a16:creationId xmlns:a16="http://schemas.microsoft.com/office/drawing/2014/main" id="{F8D4496B-865E-A5AC-1D3C-7D09833DDC1F}"/>
              </a:ext>
            </a:extLst>
          </p:cNvPr>
          <p:cNvSpPr txBox="1">
            <a:spLocks/>
          </p:cNvSpPr>
          <p:nvPr/>
        </p:nvSpPr>
        <p:spPr>
          <a:xfrm>
            <a:off x="4994030" y="3844458"/>
            <a:ext cx="6588369" cy="250304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4620" indent="-134620" algn="just" defTabSz="539496">
              <a:spcBef>
                <a:spcPts val="590"/>
              </a:spcBef>
            </a:pPr>
            <a:r>
              <a:rPr lang="en-US" sz="2400" kern="1200">
                <a:latin typeface="+mn-lt"/>
                <a:ea typeface="+mn-ea"/>
                <a:cs typeface="+mn-cs"/>
              </a:rPr>
              <a:t>Stochastic policy output the probability distribution over the actions from states. For instance, consider </a:t>
            </a:r>
            <a:r>
              <a:rPr lang="en-US" sz="2400"/>
              <a:t>an action steering angle of vehicle</a:t>
            </a:r>
            <a:r>
              <a:rPr lang="en-US" sz="2400" kern="1200">
                <a:latin typeface="+mn-lt"/>
                <a:ea typeface="+mn-ea"/>
                <a:cs typeface="+mn-cs"/>
              </a:rPr>
              <a:t>: The output of the policy will be a probability distribution</a:t>
            </a:r>
            <a:r>
              <a:rPr lang="en-US" sz="2400"/>
              <a:t> with mean and standard deviation </a:t>
            </a:r>
            <a:r>
              <a:rPr lang="en-US" sz="2400" kern="1200">
                <a:latin typeface="+mn-lt"/>
                <a:ea typeface="+mn-ea"/>
                <a:cs typeface="+mn-cs"/>
              </a:rPr>
              <a:t>say </a:t>
            </a:r>
            <a:r>
              <a:rPr lang="en-US" sz="2400"/>
              <a:t>(5,10).</a:t>
            </a:r>
            <a:endParaRPr lang="en-US" sz="2400">
              <a:cs typeface="Calibri"/>
            </a:endParaRPr>
          </a:p>
        </p:txBody>
      </p:sp>
      <p:sp>
        <p:nvSpPr>
          <p:cNvPr id="7" name="Slide Number Placeholder 5">
            <a:extLst>
              <a:ext uri="{FF2B5EF4-FFF2-40B4-BE49-F238E27FC236}">
                <a16:creationId xmlns:a16="http://schemas.microsoft.com/office/drawing/2014/main" id="{EB97768C-E7D1-6087-E559-F57B27CD3F57}"/>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7</a:t>
            </a:fld>
            <a:endParaRPr lang="en-US" b="1" dirty="0"/>
          </a:p>
        </p:txBody>
      </p:sp>
    </p:spTree>
    <p:extLst>
      <p:ext uri="{BB962C8B-B14F-4D97-AF65-F5344CB8AC3E}">
        <p14:creationId xmlns:p14="http://schemas.microsoft.com/office/powerpoint/2010/main" val="398763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A2C0-EBE5-8A21-467E-4688A7AC26B5}"/>
              </a:ext>
            </a:extLst>
          </p:cNvPr>
          <p:cNvSpPr>
            <a:spLocks noGrp="1"/>
          </p:cNvSpPr>
          <p:nvPr>
            <p:ph type="title"/>
          </p:nvPr>
        </p:nvSpPr>
        <p:spPr>
          <a:xfrm>
            <a:off x="876693" y="760289"/>
            <a:ext cx="3455821" cy="795922"/>
          </a:xfrm>
        </p:spPr>
        <p:txBody>
          <a:bodyPr anchor="b">
            <a:normAutofit/>
          </a:bodyPr>
          <a:lstStyle/>
          <a:p>
            <a:r>
              <a:rPr lang="en-US" sz="3600" b="1"/>
              <a:t>Value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C883B-9207-6D4D-7267-A6C6523F74B4}"/>
                  </a:ext>
                </a:extLst>
              </p:cNvPr>
              <p:cNvSpPr>
                <a:spLocks noGrp="1"/>
              </p:cNvSpPr>
              <p:nvPr>
                <p:ph idx="1"/>
              </p:nvPr>
            </p:nvSpPr>
            <p:spPr>
              <a:xfrm>
                <a:off x="876693" y="1875931"/>
                <a:ext cx="9693711" cy="3447832"/>
              </a:xfrm>
            </p:spPr>
            <p:txBody>
              <a:bodyPr anchor="t">
                <a:normAutofit fontScale="92500" lnSpcReduction="10000"/>
              </a:bodyPr>
              <a:lstStyle/>
              <a:p>
                <a:pPr algn="l" rtl="0" fontAlgn="base">
                  <a:buFont typeface="Arial" panose="020B0604020202020204" pitchFamily="34" charset="0"/>
                  <a:buChar char="•"/>
                </a:pPr>
                <a:r>
                  <a:rPr lang="en-US" sz="2800" i="0" u="none" strike="noStrike" dirty="0">
                    <a:solidFill>
                      <a:srgbClr val="000000"/>
                    </a:solidFill>
                    <a:effectLst/>
                    <a:latin typeface="Söhne"/>
                  </a:rPr>
                  <a:t>The value function,  denoted as </a:t>
                </a:r>
                <a:r>
                  <a:rPr lang="en-US" sz="2800" i="1" u="none" strike="noStrike" dirty="0">
                    <a:solidFill>
                      <a:srgbClr val="000000"/>
                    </a:solidFill>
                    <a:effectLst/>
                    <a:latin typeface="KaTeX_Math"/>
                  </a:rPr>
                  <a:t>V</a:t>
                </a:r>
                <a:r>
                  <a:rPr lang="en-US" sz="2800" i="0" u="none" strike="noStrike" dirty="0">
                    <a:solidFill>
                      <a:srgbClr val="000000"/>
                    </a:solidFill>
                    <a:effectLst/>
                    <a:latin typeface="KaTeX_Main"/>
                  </a:rPr>
                  <a:t>(</a:t>
                </a:r>
                <a:r>
                  <a:rPr lang="en-US" sz="2800" i="1" u="none" strike="noStrike" dirty="0">
                    <a:solidFill>
                      <a:srgbClr val="000000"/>
                    </a:solidFill>
                    <a:effectLst/>
                    <a:latin typeface="KaTeX_Math"/>
                  </a:rPr>
                  <a:t>s</a:t>
                </a:r>
                <a:r>
                  <a:rPr lang="en-US" sz="2800" i="0" u="none" strike="noStrike" dirty="0">
                    <a:solidFill>
                      <a:srgbClr val="000000"/>
                    </a:solidFill>
                    <a:effectLst/>
                    <a:latin typeface="KaTeX_Main"/>
                  </a:rPr>
                  <a:t>)</a:t>
                </a:r>
                <a:r>
                  <a:rPr lang="en-US" sz="2800" i="0" u="none" strike="noStrike" dirty="0">
                    <a:solidFill>
                      <a:srgbClr val="000000"/>
                    </a:solidFill>
                    <a:effectLst/>
                    <a:latin typeface="Söhne"/>
                  </a:rPr>
                  <a:t>, represents the expected cumulative reward of being in a particular state </a:t>
                </a:r>
                <a:r>
                  <a:rPr lang="en-US" sz="2800" i="1" u="none" strike="noStrike" dirty="0">
                    <a:solidFill>
                      <a:srgbClr val="000000"/>
                    </a:solidFill>
                    <a:effectLst/>
                    <a:latin typeface="KaTeX_Math"/>
                  </a:rPr>
                  <a:t>s</a:t>
                </a:r>
                <a:r>
                  <a:rPr lang="en-US" sz="2800" i="0" u="none" strike="noStrike" dirty="0">
                    <a:solidFill>
                      <a:srgbClr val="000000"/>
                    </a:solidFill>
                    <a:effectLst/>
                    <a:latin typeface="Söhne"/>
                  </a:rPr>
                  <a:t> and following a certain policy. It quantifies how good it is for an agent to be in a specific state. The formal definition is as follows: </a:t>
                </a:r>
                <a:r>
                  <a:rPr lang="en-US" sz="2800" i="0" u="none" strike="noStrike" dirty="0">
                    <a:solidFill>
                      <a:srgbClr val="000000"/>
                    </a:solidFill>
                    <a:effectLst/>
                    <a:latin typeface="Calibri" panose="020F0502020204030204" pitchFamily="34" charset="0"/>
                  </a:rPr>
                  <a:t>    </a:t>
                </a:r>
                <a:endParaRPr lang="en-GB" dirty="0"/>
              </a:p>
              <a:p>
                <a:endParaRPr lang="en-GB" dirty="0"/>
              </a:p>
              <a:p>
                <a:pPr marL="0" indent="0">
                  <a:buNone/>
                </a:pPr>
                <a:r>
                  <a:rPr lang="en-GB" dirty="0"/>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𝑉</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𝑠</m:t>
                        </m:r>
                      </m:e>
                    </m:d>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𝐸</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grow m:val="on"/>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𝑘</m:t>
                        </m:r>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=0</m:t>
                        </m:r>
                      </m:sub>
                      <m:sup>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sup>
                      <m:e>
                        <m:sSup>
                          <m:s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𝑡</m:t>
                            </m:r>
                          </m:sup>
                        </m:sSup>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𝑠</m:t>
                        </m:r>
                      </m:e>
                    </m:nary>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𝛾</m:t>
                    </m:r>
                  </m:oMath>
                </a14:m>
                <a:r>
                  <a:rPr lang="en-US" sz="2800" dirty="0">
                    <a:effectLst/>
                    <a:latin typeface="Calibri" panose="020F0502020204030204" pitchFamily="34" charset="0"/>
                    <a:ea typeface="Calibri" panose="020F0502020204030204" pitchFamily="34" charset="0"/>
                    <a:cs typeface="Times New Roman" panose="02020603050405020304" pitchFamily="18" charset="0"/>
                  </a:rPr>
                  <a:t> is discounted factor and </a:t>
                </a:r>
                <a14:m>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𝑅</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2800" dirty="0">
                    <a:effectLst/>
                    <a:latin typeface="Calibri" panose="020F0502020204030204" pitchFamily="34" charset="0"/>
                    <a:ea typeface="Calibri" panose="020F0502020204030204" pitchFamily="34" charset="0"/>
                    <a:cs typeface="Times New Roman" panose="02020603050405020304" pitchFamily="18" charset="0"/>
                  </a:rPr>
                  <a:t> is reward in time steps t. </a:t>
                </a:r>
              </a:p>
              <a:p>
                <a:endParaRPr lang="en-US" dirty="0"/>
              </a:p>
            </p:txBody>
          </p:sp>
        </mc:Choice>
        <mc:Fallback xmlns="">
          <p:sp>
            <p:nvSpPr>
              <p:cNvPr id="3" name="Content Placeholder 2">
                <a:extLst>
                  <a:ext uri="{FF2B5EF4-FFF2-40B4-BE49-F238E27FC236}">
                    <a16:creationId xmlns:a16="http://schemas.microsoft.com/office/drawing/2014/main" id="{F9EC883B-9207-6D4D-7267-A6C6523F74B4}"/>
                  </a:ext>
                </a:extLst>
              </p:cNvPr>
              <p:cNvSpPr>
                <a:spLocks noGrp="1" noRot="1" noChangeAspect="1" noMove="1" noResize="1" noEditPoints="1" noAdjustHandles="1" noChangeArrowheads="1" noChangeShapeType="1" noTextEdit="1"/>
              </p:cNvSpPr>
              <p:nvPr>
                <p:ph idx="1"/>
              </p:nvPr>
            </p:nvSpPr>
            <p:spPr>
              <a:xfrm>
                <a:off x="876693" y="1875931"/>
                <a:ext cx="9693711" cy="3447832"/>
              </a:xfrm>
              <a:blipFill>
                <a:blip r:embed="rId3"/>
                <a:stretch>
                  <a:fillRect l="-1006" t="-3717"/>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49608575-221D-5603-56DB-80E4215D7DC3}"/>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8</a:t>
            </a:fld>
            <a:endParaRPr lang="en-US" b="1" dirty="0"/>
          </a:p>
        </p:txBody>
      </p:sp>
    </p:spTree>
    <p:extLst>
      <p:ext uri="{BB962C8B-B14F-4D97-AF65-F5344CB8AC3E}">
        <p14:creationId xmlns:p14="http://schemas.microsoft.com/office/powerpoint/2010/main" val="371623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87C0-2E83-CE7B-462A-DB66027C16DF}"/>
              </a:ext>
            </a:extLst>
          </p:cNvPr>
          <p:cNvSpPr>
            <a:spLocks noGrp="1"/>
          </p:cNvSpPr>
          <p:nvPr>
            <p:ph type="title"/>
          </p:nvPr>
        </p:nvSpPr>
        <p:spPr>
          <a:xfrm>
            <a:off x="876693" y="390420"/>
            <a:ext cx="3455821" cy="713729"/>
          </a:xfrm>
        </p:spPr>
        <p:txBody>
          <a:bodyPr anchor="b">
            <a:normAutofit/>
          </a:bodyPr>
          <a:lstStyle/>
          <a:p>
            <a:r>
              <a:rPr lang="en-US" sz="3600" b="1"/>
              <a:t>Q-Value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092F31-CE1F-AF8D-3BEC-FC79332800F0}"/>
                  </a:ext>
                </a:extLst>
              </p:cNvPr>
              <p:cNvSpPr>
                <a:spLocks noGrp="1"/>
              </p:cNvSpPr>
              <p:nvPr>
                <p:ph idx="1"/>
              </p:nvPr>
            </p:nvSpPr>
            <p:spPr>
              <a:xfrm>
                <a:off x="876693" y="1238935"/>
                <a:ext cx="9240073" cy="3447832"/>
              </a:xfrm>
            </p:spPr>
            <p:txBody>
              <a:bodyPr anchor="t">
                <a:normAutofit fontScale="92500"/>
              </a:bodyPr>
              <a:lstStyle/>
              <a:p>
                <a:pPr algn="just"/>
                <a:r>
                  <a:rPr lang="en-US" dirty="0"/>
                  <a:t>The Q-value function, denoted as Q(s, a), represents the expected cumulative reward of being in state s, taking action a, and then following a certain policy. It reflects the quality of taking an action in a specific state. The formal definition is as follows:</a:t>
                </a:r>
              </a:p>
              <a:p>
                <a:pPr algn="just"/>
                <a:endParaRPr lang="en-US" dirty="0"/>
              </a:p>
              <a:p>
                <a:pPr algn="just"/>
                <a:endParaRPr lang="en-US" dirty="0"/>
              </a:p>
              <a:p>
                <a:pPr algn="just"/>
                <a:r>
                  <a:rPr lang="en-US" dirty="0"/>
                  <a:t>Where E is expected value operator , </a:t>
                </a:r>
                <a14:m>
                  <m:oMath xmlns:m="http://schemas.openxmlformats.org/officeDocument/2006/math">
                    <m:sSub>
                      <m:sSubPr>
                        <m:ctrlPr>
                          <a:rPr lang="en-US"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b="0" i="1" smtClean="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dirty="0"/>
                  <a:t> is action and </a:t>
                </a:r>
                <a14:m>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latin typeface="Cambria Math" panose="02040503050406030204" pitchFamily="18" charset="0"/>
                            <a:ea typeface="Calibri" panose="020F0502020204030204" pitchFamily="34" charset="0"/>
                            <a:cs typeface="Times New Roman" panose="02020603050405020304" pitchFamily="18" charset="0"/>
                          </a:rPr>
                          <m:t>𝑠</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dirty="0"/>
                  <a:t> is state at time step t.</a:t>
                </a:r>
              </a:p>
            </p:txBody>
          </p:sp>
        </mc:Choice>
        <mc:Fallback xmlns="">
          <p:sp>
            <p:nvSpPr>
              <p:cNvPr id="3" name="Content Placeholder 2">
                <a:extLst>
                  <a:ext uri="{FF2B5EF4-FFF2-40B4-BE49-F238E27FC236}">
                    <a16:creationId xmlns:a16="http://schemas.microsoft.com/office/drawing/2014/main" id="{92092F31-CE1F-AF8D-3BEC-FC79332800F0}"/>
                  </a:ext>
                </a:extLst>
              </p:cNvPr>
              <p:cNvSpPr>
                <a:spLocks noGrp="1" noRot="1" noChangeAspect="1" noMove="1" noResize="1" noEditPoints="1" noAdjustHandles="1" noChangeArrowheads="1" noChangeShapeType="1" noTextEdit="1"/>
              </p:cNvSpPr>
              <p:nvPr>
                <p:ph idx="1"/>
              </p:nvPr>
            </p:nvSpPr>
            <p:spPr>
              <a:xfrm>
                <a:off x="876693" y="1238935"/>
                <a:ext cx="9240073" cy="3447832"/>
              </a:xfrm>
              <a:blipFill>
                <a:blip r:embed="rId3"/>
                <a:stretch>
                  <a:fillRect l="-1055" t="-2650" r="-1187" b="-10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248F735-DB7B-608C-CA63-2D04EBB09E82}"/>
                  </a:ext>
                </a:extLst>
              </p:cNvPr>
              <p:cNvSpPr txBox="1"/>
              <p:nvPr/>
            </p:nvSpPr>
            <p:spPr>
              <a:xfrm>
                <a:off x="3047189" y="2916080"/>
                <a:ext cx="6094378" cy="610039"/>
              </a:xfrm>
              <a:prstGeom prst="rect">
                <a:avLst/>
              </a:prstGeom>
              <a:noFill/>
            </p:spPr>
            <p:txBody>
              <a:bodyPr wrap="square">
                <a:spAutoFit/>
              </a:bodyPr>
              <a:lstStyle/>
              <a:p>
                <a:pPr marL="0" marR="0">
                  <a:lnSpc>
                    <a:spcPct val="107000"/>
                  </a:lnSpc>
                  <a:spcBef>
                    <a:spcPts val="0"/>
                  </a:spcBef>
                  <a:spcAft>
                    <a:spcPts val="800"/>
                  </a:spcAft>
                </a:pP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b="0" i="1">
                            <a:effectLst/>
                            <a:latin typeface="Cambria Math" panose="02040503050406030204" pitchFamily="18" charset="0"/>
                            <a:ea typeface="Calibri" panose="020F0502020204030204" pitchFamily="34" charset="0"/>
                            <a:cs typeface="Times New Roman" panose="02020603050405020304" pitchFamily="18" charset="0"/>
                          </a:rPr>
                          <m:t>𝑠</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𝑎</m:t>
                        </m:r>
                      </m:e>
                    </m:d>
                    <m:r>
                      <a:rPr lang="en-US" sz="2400" b="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𝐸</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grow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b="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2400" b="0" i="1">
                            <a:effectLst/>
                            <a:latin typeface="Cambria Math" panose="02040503050406030204" pitchFamily="18" charset="0"/>
                            <a:ea typeface="Cambria Math" panose="02040503050406030204" pitchFamily="18" charset="0"/>
                            <a:cs typeface="Cambria Math" panose="02040503050406030204" pitchFamily="18" charset="0"/>
                          </a:rPr>
                          <m:t>=0</m:t>
                        </m:r>
                      </m:sub>
                      <m:sup>
                        <m:r>
                          <a:rPr lang="en-US" sz="2400" b="0" i="1">
                            <a:effectLst/>
                            <a:latin typeface="Cambria Math" panose="02040503050406030204" pitchFamily="18" charset="0"/>
                            <a:ea typeface="Cambria Math" panose="02040503050406030204" pitchFamily="18" charset="0"/>
                            <a:cs typeface="Cambria Math" panose="02040503050406030204" pitchFamily="18" charset="0"/>
                          </a:rPr>
                          <m:t>∞</m:t>
                        </m:r>
                      </m:sup>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effectLst/>
                                <a:latin typeface="Cambria Math" panose="02040503050406030204" pitchFamily="18" charset="0"/>
                                <a:ea typeface="Calibri" panose="020F0502020204030204" pitchFamily="34" charset="0"/>
                                <a:cs typeface="Times New Roman" panose="02020603050405020304" pitchFamily="18" charset="0"/>
                              </a:rPr>
                              <m:t>𝛾</m:t>
                            </m:r>
                          </m:e>
                          <m:sup>
                            <m:r>
                              <a:rPr lang="en-US" sz="2400" b="0" i="1">
                                <a:effectLst/>
                                <a:latin typeface="Cambria Math" panose="02040503050406030204" pitchFamily="18" charset="0"/>
                                <a:ea typeface="Calibri" panose="020F0502020204030204" pitchFamily="34" charset="0"/>
                                <a:cs typeface="Times New Roman" panose="02020603050405020304" pitchFamily="18" charset="0"/>
                              </a:rPr>
                              <m:t>𝑡</m:t>
                            </m:r>
                          </m:sup>
                        </m:sSup>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2400" b="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b="0"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2400" b="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b="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𝑠</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b="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b="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𝑎</m:t>
                        </m:r>
                        <m:r>
                          <a:rPr lang="en-US" sz="2400" b="0" i="1">
                            <a:effectLst/>
                            <a:latin typeface="Cambria Math" panose="02040503050406030204" pitchFamily="18" charset="0"/>
                            <a:ea typeface="Calibri" panose="020F0502020204030204" pitchFamily="34" charset="0"/>
                            <a:cs typeface="Times New Roman" panose="02020603050405020304" pitchFamily="18" charset="0"/>
                          </a:rPr>
                          <m:t> </m:t>
                        </m:r>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E248F735-DB7B-608C-CA63-2D04EBB09E82}"/>
                  </a:ext>
                </a:extLst>
              </p:cNvPr>
              <p:cNvSpPr txBox="1">
                <a:spLocks noRot="1" noChangeAspect="1" noMove="1" noResize="1" noEditPoints="1" noAdjustHandles="1" noChangeArrowheads="1" noChangeShapeType="1" noTextEdit="1"/>
              </p:cNvSpPr>
              <p:nvPr/>
            </p:nvSpPr>
            <p:spPr>
              <a:xfrm>
                <a:off x="3047189" y="2916080"/>
                <a:ext cx="6094378" cy="610039"/>
              </a:xfrm>
              <a:prstGeom prst="rect">
                <a:avLst/>
              </a:prstGeom>
              <a:blipFill>
                <a:blip r:embed="rId4"/>
                <a:stretch>
                  <a:fillRect b="-13000"/>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2B4B1556-A1F4-D49A-7090-91A9BBAF4C7D}"/>
              </a:ext>
            </a:extLst>
          </p:cNvPr>
          <p:cNvSpPr>
            <a:spLocks noGrp="1"/>
          </p:cNvSpPr>
          <p:nvPr>
            <p:ph type="sldNum" sz="quarter" idx="12"/>
          </p:nvPr>
        </p:nvSpPr>
        <p:spPr>
          <a:xfrm>
            <a:off x="228607" y="6356350"/>
            <a:ext cx="2743200" cy="365125"/>
          </a:xfrm>
        </p:spPr>
        <p:txBody>
          <a:bodyPr/>
          <a:lstStyle/>
          <a:p>
            <a:pPr algn="ctr"/>
            <a:fld id="{2DEBF6B5-A8B6-5742-91AE-8DC29EBB8E42}" type="slidenum">
              <a:rPr lang="en-US" b="1" smtClean="0"/>
              <a:pPr algn="ctr"/>
              <a:t>9</a:t>
            </a:fld>
            <a:endParaRPr lang="en-US" b="1" dirty="0"/>
          </a:p>
        </p:txBody>
      </p:sp>
    </p:spTree>
    <p:extLst>
      <p:ext uri="{BB962C8B-B14F-4D97-AF65-F5344CB8AC3E}">
        <p14:creationId xmlns:p14="http://schemas.microsoft.com/office/powerpoint/2010/main" val="3420193660"/>
      </p:ext>
    </p:extLst>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6A1271FAFCC14E80EACDA1E327AA6E" ma:contentTypeVersion="15" ma:contentTypeDescription="Create a new document." ma:contentTypeScope="" ma:versionID="7b95f1b630aa6188d3a38ad0d1a3cd1d">
  <xsd:schema xmlns:xsd="http://www.w3.org/2001/XMLSchema" xmlns:xs="http://www.w3.org/2001/XMLSchema" xmlns:p="http://schemas.microsoft.com/office/2006/metadata/properties" xmlns:ns3="255cb6c5-872a-404d-8646-27a3b0383bad" xmlns:ns4="516527b4-7dd5-4105-ab17-a2d12159d16b" targetNamespace="http://schemas.microsoft.com/office/2006/metadata/properties" ma:root="true" ma:fieldsID="63743b48838235e9491cba0b263b7723" ns3:_="" ns4:_="">
    <xsd:import namespace="255cb6c5-872a-404d-8646-27a3b0383bad"/>
    <xsd:import namespace="516527b4-7dd5-4105-ab17-a2d12159d16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DateTaken" minOccurs="0"/>
                <xsd:element ref="ns4:MediaLengthInSeconds" minOccurs="0"/>
                <xsd:element ref="ns4:MediaServiceAutoTags" minOccurs="0"/>
                <xsd:element ref="ns4:MediaServiceLocation" minOccurs="0"/>
                <xsd:element ref="ns4:MediaServiceGenerationTime" minOccurs="0"/>
                <xsd:element ref="ns4:MediaServiceEventHashCode" minOccurs="0"/>
                <xsd:element ref="ns4:MediaServiceOCR"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cb6c5-872a-404d-8646-27a3b0383b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6527b4-7dd5-4105-ab17-a2d12159d16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16527b4-7dd5-4105-ab17-a2d12159d16b" xsi:nil="true"/>
  </documentManagement>
</p:properties>
</file>

<file path=customXml/itemProps1.xml><?xml version="1.0" encoding="utf-8"?>
<ds:datastoreItem xmlns:ds="http://schemas.openxmlformats.org/officeDocument/2006/customXml" ds:itemID="{35321BB1-D8D6-421C-9850-959CFADC2A26}">
  <ds:schemaRefs>
    <ds:schemaRef ds:uri="255cb6c5-872a-404d-8646-27a3b0383bad"/>
    <ds:schemaRef ds:uri="516527b4-7dd5-4105-ab17-a2d12159d1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9E204E9-6652-444D-8BD6-0080D5245C38}">
  <ds:schemaRefs>
    <ds:schemaRef ds:uri="http://schemas.microsoft.com/sharepoint/v3/contenttype/forms"/>
  </ds:schemaRefs>
</ds:datastoreItem>
</file>

<file path=customXml/itemProps3.xml><?xml version="1.0" encoding="utf-8"?>
<ds:datastoreItem xmlns:ds="http://schemas.openxmlformats.org/officeDocument/2006/customXml" ds:itemID="{556ABF96-50E8-4333-A2D8-5A39C6E7AAF4}">
  <ds:schemaRefs>
    <ds:schemaRef ds:uri="http://schemas.microsoft.com/office/2006/metadata/properties"/>
    <ds:schemaRef ds:uri="http://www.w3.org/XML/1998/namespace"/>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516527b4-7dd5-4105-ab17-a2d12159d16b"/>
    <ds:schemaRef ds:uri="255cb6c5-872a-404d-8646-27a3b0383bad"/>
  </ds:schemaRefs>
</ds:datastoreItem>
</file>

<file path=docProps/app.xml><?xml version="1.0" encoding="utf-8"?>
<Properties xmlns="http://schemas.openxmlformats.org/officeDocument/2006/extended-properties" xmlns:vt="http://schemas.openxmlformats.org/officeDocument/2006/docPropsVTypes">
  <Template/>
  <TotalTime>1152</TotalTime>
  <Words>1987</Words>
  <Application>Microsoft Office PowerPoint</Application>
  <PresentationFormat>Widescreen</PresentationFormat>
  <Paragraphs>228</Paragraphs>
  <Slides>31</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Arial</vt:lpstr>
      <vt:lpstr>Calibri</vt:lpstr>
      <vt:lpstr>Calibri Light</vt:lpstr>
      <vt:lpstr>Cambria Math</vt:lpstr>
      <vt:lpstr>GangaMJ</vt:lpstr>
      <vt:lpstr>Google Sans</vt:lpstr>
      <vt:lpstr>KaTeX_Main</vt:lpstr>
      <vt:lpstr>KaTeX_Math</vt:lpstr>
      <vt:lpstr>Lato</vt:lpstr>
      <vt:lpstr>Segoe UI</vt:lpstr>
      <vt:lpstr>Söhne</vt:lpstr>
      <vt:lpstr>Times New Roman</vt:lpstr>
      <vt:lpstr>Wingdings</vt:lpstr>
      <vt:lpstr>Office Theme</vt:lpstr>
      <vt:lpstr>ELEC-8900-57 Special Topic - Machine Learning  Reinforcement Learning: Policy Gradient methods</vt:lpstr>
      <vt:lpstr>What is Reinforcement Learning (RL)?</vt:lpstr>
      <vt:lpstr>Key Concepts</vt:lpstr>
      <vt:lpstr>Comparison among Supervised, Unsupervised Learning and RL</vt:lpstr>
      <vt:lpstr>Markov Property and Markov Process</vt:lpstr>
      <vt:lpstr>MDP</vt:lpstr>
      <vt:lpstr>Policy</vt:lpstr>
      <vt:lpstr>Value Function</vt:lpstr>
      <vt:lpstr>Q-Value Function</vt:lpstr>
      <vt:lpstr>Bellman Equation for Value Function</vt:lpstr>
      <vt:lpstr>Bellman Equation for Q function</vt:lpstr>
      <vt:lpstr>Limitation of Value Based Method</vt:lpstr>
      <vt:lpstr>Advantage of Policy Gradient method</vt:lpstr>
      <vt:lpstr>What we did in DQN [9]</vt:lpstr>
      <vt:lpstr>Policy Gradient Method</vt:lpstr>
      <vt:lpstr>Policy Gradient Mathematics</vt:lpstr>
      <vt:lpstr>Policy Gradient Mathematics</vt:lpstr>
      <vt:lpstr>Policy Gradient Mathematics</vt:lpstr>
      <vt:lpstr>Policy Gradient: Soft Actor Critic Method</vt:lpstr>
      <vt:lpstr>Soft Actor Critic Network Architecture</vt:lpstr>
      <vt:lpstr>Soft Actor Critic Reward</vt:lpstr>
      <vt:lpstr>Action Generation and Buffer Formation</vt:lpstr>
      <vt:lpstr>Critic Update</vt:lpstr>
      <vt:lpstr>Actor Update</vt:lpstr>
      <vt:lpstr>Critic Target Update</vt:lpstr>
      <vt:lpstr>Pseudo Code SAC [7]</vt:lpstr>
      <vt:lpstr>Soft Actor Critic Example with Code</vt:lpstr>
      <vt:lpstr>SAC Sample Code:</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Yasser Alginahi</cp:lastModifiedBy>
  <cp:revision>12</cp:revision>
  <dcterms:created xsi:type="dcterms:W3CDTF">2019-04-04T13:39:44Z</dcterms:created>
  <dcterms:modified xsi:type="dcterms:W3CDTF">2023-11-21T15:04:24Z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0x010100D56A1271FAFCC14E80EACDA1E327AA6E</vt:lpwstr>
  </property>
</Properties>
</file>