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9" r:id="rId22"/>
    <p:sldId id="280" r:id="rId23"/>
    <p:sldId id="275" r:id="rId24"/>
    <p:sldId id="277"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4de4828d67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24de4828d67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4de4828d67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24de4828d67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5cc56382a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5cc56382a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25cc56382a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de4828d67_0_1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4de4828d67_0_11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24de4828d67_0_11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4fe955461b_2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4fe955461b_2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24fe955461b_2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fd6f0a180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fd6f0a180_1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24fd6f0a180_1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4de4828d67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24de4828d67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4de4828d67_0_1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4de4828d67_0_11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4de4828d67_0_11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4de4828d67_0_1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4de4828d67_0_1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24de4828d67_0_11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5cc5051ce7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5cc5051ce7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25cc5051ce7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4de4828d67_0_1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4de4828d67_0_11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24de4828d67_0_11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4fe955461b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4fe955461b_1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24fe955461b_1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4de4828d67_0_5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24de4828d67_0_5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de4828d67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24de4828d67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4de4828d67_0_1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4de4828d67_0_11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24de4828d67_0_110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90f6978b37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90f6978b37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90f6978b37_0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90f6978b37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90f6978b37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290f6978b37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4fe955461b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4fe955461b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24fe955461b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4de4828d67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24de4828d67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524000" y="3602037"/>
            <a:ext cx="9144000"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 name="Google Shape;17;p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920331" y="-1256505"/>
            <a:ext cx="4351339"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133432" y="1956596"/>
            <a:ext cx="5811839"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799431" y="-596104"/>
            <a:ext cx="5811839"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3"/>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838200" y="1825625"/>
            <a:ext cx="105156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3" name="Google Shape;33;p5"/>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 name="Google Shape;35;p5"/>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831851" y="4589464"/>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6"/>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838200" y="1825625"/>
            <a:ext cx="51816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2"/>
          </p:nvPr>
        </p:nvSpPr>
        <p:spPr>
          <a:xfrm>
            <a:off x="6172200" y="1825625"/>
            <a:ext cx="51816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5183188" y="987426"/>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839788" y="2057401"/>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9"/>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a:spLocks noGrp="1"/>
          </p:cNvSpPr>
          <p:nvPr>
            <p:ph type="pic" idx="2"/>
          </p:nvPr>
        </p:nvSpPr>
        <p:spPr>
          <a:xfrm>
            <a:off x="5183188" y="987426"/>
            <a:ext cx="6172200" cy="4873625"/>
          </a:xfrm>
          <a:prstGeom prst="rect">
            <a:avLst/>
          </a:prstGeom>
          <a:noFill/>
          <a:ln>
            <a:noFill/>
          </a:ln>
        </p:spPr>
      </p:sp>
      <p:sp>
        <p:nvSpPr>
          <p:cNvPr id="67" name="Google Shape;67;p10"/>
          <p:cNvSpPr txBox="1">
            <a:spLocks noGrp="1"/>
          </p:cNvSpPr>
          <p:nvPr>
            <p:ph type="body" idx="1"/>
          </p:nvPr>
        </p:nvSpPr>
        <p:spPr>
          <a:xfrm>
            <a:off x="839788" y="2057401"/>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10"/>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2" name="Google Shape;12;p1"/>
          <p:cNvPicPr preferRelativeResize="0"/>
          <p:nvPr/>
        </p:nvPicPr>
        <p:blipFill rotWithShape="1">
          <a:blip r:embed="rId13">
            <a:alphaModFix/>
          </a:blip>
          <a:srcRect/>
          <a:stretch/>
        </p:blipFill>
        <p:spPr>
          <a:xfrm>
            <a:off x="0" y="5943600"/>
            <a:ext cx="12192000" cy="914400"/>
          </a:xfrm>
          <a:prstGeom prst="rect">
            <a:avLst/>
          </a:prstGeom>
          <a:noFill/>
          <a:ln>
            <a:noFill/>
          </a:ln>
        </p:spPr>
      </p:pic>
      <p:sp>
        <p:nvSpPr>
          <p:cNvPr id="13" name="Google Shape;13;p1"/>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Calibri"/>
                <a:ea typeface="Calibri"/>
                <a:cs typeface="Calibri"/>
                <a:sym typeface="Calibri"/>
              </a:defRPr>
            </a:lvl1pPr>
            <a:lvl2pPr lvl="1" algn="r">
              <a:buNone/>
              <a:defRPr sz="1300">
                <a:solidFill>
                  <a:schemeClr val="dk1"/>
                </a:solidFill>
                <a:latin typeface="Calibri"/>
                <a:ea typeface="Calibri"/>
                <a:cs typeface="Calibri"/>
                <a:sym typeface="Calibri"/>
              </a:defRPr>
            </a:lvl2pPr>
            <a:lvl3pPr lvl="2" algn="r">
              <a:buNone/>
              <a:defRPr sz="1300">
                <a:solidFill>
                  <a:schemeClr val="dk1"/>
                </a:solidFill>
                <a:latin typeface="Calibri"/>
                <a:ea typeface="Calibri"/>
                <a:cs typeface="Calibri"/>
                <a:sym typeface="Calibri"/>
              </a:defRPr>
            </a:lvl3pPr>
            <a:lvl4pPr lvl="3" algn="r">
              <a:buNone/>
              <a:defRPr sz="1300">
                <a:solidFill>
                  <a:schemeClr val="dk1"/>
                </a:solidFill>
                <a:latin typeface="Calibri"/>
                <a:ea typeface="Calibri"/>
                <a:cs typeface="Calibri"/>
                <a:sym typeface="Calibri"/>
              </a:defRPr>
            </a:lvl4pPr>
            <a:lvl5pPr lvl="4" algn="r">
              <a:buNone/>
              <a:defRPr sz="1300">
                <a:solidFill>
                  <a:schemeClr val="dk1"/>
                </a:solidFill>
                <a:latin typeface="Calibri"/>
                <a:ea typeface="Calibri"/>
                <a:cs typeface="Calibri"/>
                <a:sym typeface="Calibri"/>
              </a:defRPr>
            </a:lvl5pPr>
            <a:lvl6pPr lvl="5" algn="r">
              <a:buNone/>
              <a:defRPr sz="1300">
                <a:solidFill>
                  <a:schemeClr val="dk1"/>
                </a:solidFill>
                <a:latin typeface="Calibri"/>
                <a:ea typeface="Calibri"/>
                <a:cs typeface="Calibri"/>
                <a:sym typeface="Calibri"/>
              </a:defRPr>
            </a:lvl6pPr>
            <a:lvl7pPr lvl="6" algn="r">
              <a:buNone/>
              <a:defRPr sz="1300">
                <a:solidFill>
                  <a:schemeClr val="dk1"/>
                </a:solidFill>
                <a:latin typeface="Calibri"/>
                <a:ea typeface="Calibri"/>
                <a:cs typeface="Calibri"/>
                <a:sym typeface="Calibri"/>
              </a:defRPr>
            </a:lvl7pPr>
            <a:lvl8pPr lvl="7" algn="r">
              <a:buNone/>
              <a:defRPr sz="1300">
                <a:solidFill>
                  <a:schemeClr val="dk1"/>
                </a:solidFill>
                <a:latin typeface="Calibri"/>
                <a:ea typeface="Calibri"/>
                <a:cs typeface="Calibri"/>
                <a:sym typeface="Calibri"/>
              </a:defRPr>
            </a:lvl8pPr>
            <a:lvl9pPr lvl="8" algn="r">
              <a:buNone/>
              <a:defRPr sz="13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www.youtube.com/watch?v=PPeaRc-r1OI"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slide" Target="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tinyurl.com/3n4uefh6"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drive.google.com/file/d/1eRhLMcMcdlYHsabeUV3g7XjPESB8fNC1/view?usp=drive_lin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medium.com/analytics-vidhya/na%C3%AFve-bayes-algorithm-5bf31e9032a2" TargetMode="External"/><Relationship Id="rId7" Type="http://schemas.openxmlformats.org/officeDocument/2006/relationships/hyperlink" Target="https://www.kdnuggets.com/2020/06/naive-bayes-algorithm-everything.htm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towardsdatascience.com/naive-bayes-classifier-81d512f50a7c" TargetMode="External"/><Relationship Id="rId5" Type="http://schemas.openxmlformats.org/officeDocument/2006/relationships/hyperlink" Target="https://www.analyticsvidhya.com/blog/2022/03/gaussian-naive-bayes-algorithm-for-credit-risk-modelling/" TargetMode="External"/><Relationship Id="rId4" Type="http://schemas.openxmlformats.org/officeDocument/2006/relationships/hyperlink" Target="https://www.datacamp.com/tutorial/naive-bayes-scikit-lear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tinyurl.com/ye5b8cw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2704050" y="560600"/>
            <a:ext cx="6783900" cy="105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sz="5000" dirty="0">
                <a:latin typeface="Times New Roman"/>
                <a:ea typeface="Times New Roman"/>
                <a:cs typeface="Times New Roman"/>
                <a:sym typeface="Times New Roman"/>
              </a:rPr>
              <a:t>Naive Bayes Classifier</a:t>
            </a:r>
            <a:endParaRPr sz="5000" dirty="0">
              <a:latin typeface="Times New Roman"/>
              <a:ea typeface="Times New Roman"/>
              <a:cs typeface="Times New Roman"/>
              <a:sym typeface="Times New Roman"/>
            </a:endParaRPr>
          </a:p>
        </p:txBody>
      </p:sp>
      <p:sp>
        <p:nvSpPr>
          <p:cNvPr id="88" name="Google Shape;88;p13"/>
          <p:cNvSpPr txBox="1">
            <a:spLocks noGrp="1"/>
          </p:cNvSpPr>
          <p:nvPr>
            <p:ph type="subTitle" idx="1"/>
          </p:nvPr>
        </p:nvSpPr>
        <p:spPr>
          <a:xfrm>
            <a:off x="3163200" y="2079625"/>
            <a:ext cx="5968500" cy="38853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dirty="0">
                <a:latin typeface="Times New Roman"/>
                <a:ea typeface="Times New Roman"/>
                <a:cs typeface="Times New Roman"/>
                <a:sym typeface="Times New Roman"/>
              </a:rPr>
              <a:t>Presented By </a:t>
            </a:r>
            <a:endParaRPr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None/>
            </a:pPr>
            <a:r>
              <a:rPr lang="en-US" dirty="0" err="1">
                <a:latin typeface="Times New Roman"/>
                <a:ea typeface="Times New Roman"/>
                <a:cs typeface="Times New Roman"/>
                <a:sym typeface="Times New Roman"/>
              </a:rPr>
              <a:t>Hetvi</a:t>
            </a:r>
            <a:r>
              <a:rPr lang="en-US" dirty="0">
                <a:latin typeface="Times New Roman"/>
                <a:ea typeface="Times New Roman"/>
                <a:cs typeface="Times New Roman"/>
                <a:sym typeface="Times New Roman"/>
              </a:rPr>
              <a:t> Shah</a:t>
            </a:r>
            <a:endParaRPr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None/>
            </a:pPr>
            <a:r>
              <a:rPr lang="en-US" dirty="0" err="1">
                <a:latin typeface="Times New Roman"/>
                <a:ea typeface="Times New Roman"/>
                <a:cs typeface="Times New Roman"/>
                <a:sym typeface="Times New Roman"/>
              </a:rPr>
              <a:t>Heet</a:t>
            </a:r>
            <a:r>
              <a:rPr lang="en-US" dirty="0">
                <a:latin typeface="Times New Roman"/>
                <a:ea typeface="Times New Roman"/>
                <a:cs typeface="Times New Roman"/>
                <a:sym typeface="Times New Roman"/>
              </a:rPr>
              <a:t> Trivedi</a:t>
            </a:r>
            <a:endParaRPr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None/>
            </a:pPr>
            <a:r>
              <a:rPr lang="en-US" dirty="0">
                <a:latin typeface="Times New Roman"/>
                <a:ea typeface="Times New Roman"/>
                <a:cs typeface="Times New Roman"/>
                <a:sym typeface="Times New Roman"/>
              </a:rPr>
              <a:t>Ramya Surati</a:t>
            </a:r>
            <a:endParaRPr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None/>
            </a:pPr>
            <a:r>
              <a:rPr lang="en-US" dirty="0">
                <a:latin typeface="Times New Roman"/>
                <a:ea typeface="Times New Roman"/>
                <a:cs typeface="Times New Roman"/>
                <a:sym typeface="Times New Roman"/>
              </a:rPr>
              <a:t>Instructor:  </a:t>
            </a:r>
            <a:r>
              <a:rPr lang="en-US" dirty="0">
                <a:highlight>
                  <a:srgbClr val="FFFFFF"/>
                </a:highlight>
                <a:latin typeface="Times New Roman"/>
                <a:ea typeface="Times New Roman"/>
                <a:cs typeface="Times New Roman"/>
                <a:sym typeface="Times New Roman"/>
              </a:rPr>
              <a:t>Dr. Yasser </a:t>
            </a:r>
            <a:r>
              <a:rPr lang="en-US" dirty="0" err="1">
                <a:highlight>
                  <a:srgbClr val="FFFFFF"/>
                </a:highlight>
                <a:latin typeface="Times New Roman"/>
                <a:ea typeface="Times New Roman"/>
                <a:cs typeface="Times New Roman"/>
                <a:sym typeface="Times New Roman"/>
              </a:rPr>
              <a:t>Alginahi</a:t>
            </a:r>
            <a:endParaRPr dirty="0">
              <a:highlight>
                <a:srgbClr val="FFFFFF"/>
              </a:highlight>
              <a:latin typeface="Times New Roman"/>
              <a:ea typeface="Times New Roman"/>
              <a:cs typeface="Times New Roman"/>
              <a:sym typeface="Times New Roman"/>
            </a:endParaRPr>
          </a:p>
          <a:p>
            <a:pPr marL="1371600" lvl="0" indent="0" algn="ctr" rtl="0">
              <a:lnSpc>
                <a:spcPct val="100000"/>
              </a:lnSpc>
              <a:spcBef>
                <a:spcPts val="0"/>
              </a:spcBef>
              <a:spcAft>
                <a:spcPts val="0"/>
              </a:spcAft>
              <a:buClr>
                <a:schemeClr val="dk1"/>
              </a:buClr>
              <a:buSzPts val="1100"/>
              <a:buNone/>
            </a:pPr>
            <a:endParaRPr dirty="0">
              <a:highlight>
                <a:srgbClr val="FFFFFF"/>
              </a:highlight>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US" dirty="0">
                <a:highlight>
                  <a:srgbClr val="FFFFFF"/>
                </a:highlight>
                <a:latin typeface="Times New Roman"/>
                <a:ea typeface="Times New Roman"/>
                <a:cs typeface="Times New Roman"/>
                <a:sym typeface="Times New Roman"/>
              </a:rPr>
              <a:t>October 20th, 2023</a:t>
            </a:r>
            <a:endParaRPr dirty="0">
              <a:highlight>
                <a:srgbClr val="FFFFFF"/>
              </a:highlight>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None/>
            </a:pPr>
            <a:endParaRPr dirty="0"/>
          </a:p>
          <a:p>
            <a:pPr marL="0" lvl="0" indent="0" algn="ctr" rtl="0">
              <a:lnSpc>
                <a:spcPct val="90000"/>
              </a:lnSpc>
              <a:spcBef>
                <a:spcPts val="0"/>
              </a:spcBef>
              <a:spcAft>
                <a:spcPts val="0"/>
              </a:spcAft>
              <a:buClr>
                <a:schemeClr val="dk1"/>
              </a:buClr>
              <a:buSzPts val="2400"/>
              <a:buNone/>
            </a:pPr>
            <a:endParaRPr dirty="0"/>
          </a:p>
        </p:txBody>
      </p:sp>
      <p:sp>
        <p:nvSpPr>
          <p:cNvPr id="89" name="Google Shape;89;p13"/>
          <p:cNvSpPr txBox="1"/>
          <p:nvPr/>
        </p:nvSpPr>
        <p:spPr>
          <a:xfrm>
            <a:off x="529300" y="930525"/>
            <a:ext cx="1323300" cy="1408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90" name="Google Shape;90;p13"/>
          <p:cNvSpPr txBox="1"/>
          <p:nvPr/>
        </p:nvSpPr>
        <p:spPr>
          <a:xfrm>
            <a:off x="404625" y="3278325"/>
            <a:ext cx="4012500" cy="12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21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70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155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sp>
        <p:nvSpPr>
          <p:cNvPr id="91" name="Google Shape;91;p13"/>
          <p:cNvSpPr txBox="1">
            <a:spLocks noGrp="1"/>
          </p:cNvSpPr>
          <p:nvPr>
            <p:ph type="sldNum" idx="12"/>
          </p:nvPr>
        </p:nvSpPr>
        <p:spPr>
          <a:xfrm>
            <a:off x="0" y="6260225"/>
            <a:ext cx="2743200" cy="432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body" idx="1"/>
          </p:nvPr>
        </p:nvSpPr>
        <p:spPr>
          <a:xfrm>
            <a:off x="838200" y="816700"/>
            <a:ext cx="10515600" cy="5117700"/>
          </a:xfrm>
          <a:prstGeom prst="rect">
            <a:avLst/>
          </a:prstGeom>
          <a:noFill/>
          <a:ln>
            <a:noFill/>
          </a:ln>
        </p:spPr>
        <p:txBody>
          <a:bodyPr spcFirstLastPara="1" wrap="square" lIns="91425" tIns="45700" rIns="91425" bIns="45700" anchor="t" anchorCtr="0">
            <a:normAutofit/>
          </a:bodyPr>
          <a:lstStyle/>
          <a:p>
            <a:pPr marL="228593" lvl="0" indent="-50793" algn="l" rtl="0">
              <a:lnSpc>
                <a:spcPct val="90000"/>
              </a:lnSpc>
              <a:spcBef>
                <a:spcPts val="0"/>
              </a:spcBef>
              <a:spcAft>
                <a:spcPts val="0"/>
              </a:spcAft>
              <a:buClr>
                <a:schemeClr val="dk1"/>
              </a:buClr>
              <a:buSzPts val="2800"/>
              <a:buNone/>
            </a:pPr>
            <a:endParaRPr sz="26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None/>
            </a:pPr>
            <a:r>
              <a:rPr lang="en-US" sz="2600">
                <a:latin typeface="Times New Roman"/>
                <a:ea typeface="Times New Roman"/>
                <a:cs typeface="Times New Roman"/>
                <a:sym typeface="Times New Roman"/>
              </a:rPr>
              <a:t>P(</a:t>
            </a:r>
            <a:r>
              <a:rPr lang="en-US" sz="2600">
                <a:solidFill>
                  <a:srgbClr val="00FF00"/>
                </a:solidFill>
                <a:latin typeface="Times New Roman"/>
                <a:ea typeface="Times New Roman"/>
                <a:cs typeface="Times New Roman"/>
                <a:sym typeface="Times New Roman"/>
              </a:rPr>
              <a:t>Not spam</a:t>
            </a:r>
            <a:r>
              <a:rPr lang="en-US" sz="2600">
                <a:latin typeface="Times New Roman"/>
                <a:ea typeface="Times New Roman"/>
                <a:cs typeface="Times New Roman"/>
                <a:sym typeface="Times New Roman"/>
              </a:rPr>
              <a:t>|Hello friend)=</a:t>
            </a:r>
            <a:endParaRPr sz="26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None/>
            </a:pPr>
            <a:endParaRPr sz="26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None/>
            </a:pPr>
            <a:r>
              <a:rPr lang="en-US" sz="2600">
                <a:latin typeface="Times New Roman"/>
                <a:ea typeface="Times New Roman"/>
                <a:cs typeface="Times New Roman"/>
                <a:sym typeface="Times New Roman"/>
              </a:rPr>
              <a:t>Ignoring the denominator,</a:t>
            </a:r>
            <a:endParaRPr sz="260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r>
              <a:rPr lang="en-US" sz="2600">
                <a:latin typeface="Times New Roman"/>
                <a:ea typeface="Times New Roman"/>
                <a:cs typeface="Times New Roman"/>
                <a:sym typeface="Times New Roman"/>
              </a:rPr>
              <a:t>P(</a:t>
            </a:r>
            <a:r>
              <a:rPr lang="en-US" sz="2600">
                <a:solidFill>
                  <a:srgbClr val="00FF00"/>
                </a:solidFill>
                <a:latin typeface="Times New Roman"/>
                <a:ea typeface="Times New Roman"/>
                <a:cs typeface="Times New Roman"/>
                <a:sym typeface="Times New Roman"/>
              </a:rPr>
              <a:t>Not spam</a:t>
            </a:r>
            <a:r>
              <a:rPr lang="en-US" sz="2600">
                <a:latin typeface="Times New Roman"/>
                <a:ea typeface="Times New Roman"/>
                <a:cs typeface="Times New Roman"/>
                <a:sym typeface="Times New Roman"/>
              </a:rPr>
              <a:t>|Hello friend)=P(Hello Friend|</a:t>
            </a:r>
            <a:r>
              <a:rPr lang="en-US" sz="2600">
                <a:solidFill>
                  <a:srgbClr val="00FF00"/>
                </a:solidFill>
                <a:latin typeface="Times New Roman"/>
                <a:ea typeface="Times New Roman"/>
                <a:cs typeface="Times New Roman"/>
                <a:sym typeface="Times New Roman"/>
              </a:rPr>
              <a:t>Not spam</a:t>
            </a:r>
            <a:r>
              <a:rPr lang="en-US" sz="2600">
                <a:latin typeface="Times New Roman"/>
                <a:ea typeface="Times New Roman"/>
                <a:cs typeface="Times New Roman"/>
                <a:sym typeface="Times New Roman"/>
              </a:rPr>
              <a:t>)* P(</a:t>
            </a:r>
            <a:r>
              <a:rPr lang="en-US" sz="2600">
                <a:solidFill>
                  <a:srgbClr val="00FF00"/>
                </a:solidFill>
                <a:latin typeface="Times New Roman"/>
                <a:ea typeface="Times New Roman"/>
                <a:cs typeface="Times New Roman"/>
                <a:sym typeface="Times New Roman"/>
              </a:rPr>
              <a:t>Not spam</a:t>
            </a:r>
            <a:r>
              <a:rPr lang="en-US"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endParaRPr sz="260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r>
              <a:rPr lang="en-US" sz="2600">
                <a:latin typeface="Times New Roman"/>
                <a:ea typeface="Times New Roman"/>
                <a:cs typeface="Times New Roman"/>
                <a:sym typeface="Times New Roman"/>
              </a:rPr>
              <a:t>Technically, P(</a:t>
            </a:r>
            <a:r>
              <a:rPr lang="en-US" sz="2600">
                <a:solidFill>
                  <a:srgbClr val="00FF00"/>
                </a:solidFill>
                <a:latin typeface="Times New Roman"/>
                <a:ea typeface="Times New Roman"/>
                <a:cs typeface="Times New Roman"/>
                <a:sym typeface="Times New Roman"/>
              </a:rPr>
              <a:t>Not spam</a:t>
            </a:r>
            <a:r>
              <a:rPr lang="en-US" sz="2600">
                <a:latin typeface="Times New Roman"/>
                <a:ea typeface="Times New Roman"/>
                <a:cs typeface="Times New Roman"/>
                <a:sym typeface="Times New Roman"/>
              </a:rPr>
              <a:t>|Hello friend) should be 0, as this case (Hello friend does not exist in the dataset. We consider single words and the not complete sentences.</a:t>
            </a:r>
            <a:endParaRPr sz="260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endParaRPr sz="260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r>
              <a:rPr lang="en-US" sz="2600">
                <a:latin typeface="Times New Roman"/>
                <a:ea typeface="Times New Roman"/>
                <a:cs typeface="Times New Roman"/>
                <a:sym typeface="Times New Roman"/>
              </a:rPr>
              <a:t>Here’s when Naive Bayes comes into picture which assumes that the features that we use to predict the target are independent.</a:t>
            </a:r>
            <a:endParaRPr sz="2600">
              <a:latin typeface="Times New Roman"/>
              <a:ea typeface="Times New Roman"/>
              <a:cs typeface="Times New Roman"/>
              <a:sym typeface="Times New Roman"/>
            </a:endParaRPr>
          </a:p>
        </p:txBody>
      </p:sp>
      <p:pic>
        <p:nvPicPr>
          <p:cNvPr id="183" name="Google Shape;183;p22" descr="{&quot;aid&quot;:null,&quot;type&quot;:&quot;$$&quot;,&quot;code&quot;:&quot;$$\\frac{P\\left(Hello\\,FriendNot\\,Spam\\right)\\cdot P\\left(Not\\,spam\\right)}{P\\left(Hello\\,Friend\\right)}$$&quot;,&quot;id&quot;:&quot;2&quot;,&quot;backgroundColor&quot;:&quot;#FFFFFF&quot;,&quot;font&quot;:{&quot;color&quot;:&quot;#000000&quot;,&quot;size&quot;:28,&quot;family&quot;:&quot;Calibri&quot;},&quot;ts&quot;:1697816389314,&quot;cs&quot;:&quot;zzEDsB4EEYBCw5DsjLifmg==&quot;,&quot;size&quot;:{&quot;width&quot;:698.5,&quot;height&quot;:92}}"/>
          <p:cNvPicPr preferRelativeResize="0"/>
          <p:nvPr/>
        </p:nvPicPr>
        <p:blipFill>
          <a:blip r:embed="rId3">
            <a:alphaModFix/>
          </a:blip>
          <a:stretch>
            <a:fillRect/>
          </a:stretch>
        </p:blipFill>
        <p:spPr>
          <a:xfrm>
            <a:off x="4874600" y="1102400"/>
            <a:ext cx="5698950" cy="750625"/>
          </a:xfrm>
          <a:prstGeom prst="rect">
            <a:avLst/>
          </a:prstGeom>
          <a:noFill/>
          <a:ln>
            <a:noFill/>
          </a:ln>
        </p:spPr>
      </p:pic>
      <p:sp>
        <p:nvSpPr>
          <p:cNvPr id="184" name="Google Shape;184;p22"/>
          <p:cNvSpPr txBox="1">
            <a:spLocks noGrp="1"/>
          </p:cNvSpPr>
          <p:nvPr>
            <p:ph type="title"/>
          </p:nvPr>
        </p:nvSpPr>
        <p:spPr>
          <a:xfrm>
            <a:off x="838200" y="222825"/>
            <a:ext cx="10515600" cy="97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a:latin typeface="Times New Roman"/>
                <a:ea typeface="Times New Roman"/>
                <a:cs typeface="Times New Roman"/>
                <a:sym typeface="Times New Roman"/>
              </a:rPr>
              <a:t>Spam Email Detection</a:t>
            </a:r>
            <a:endParaRPr sz="3600">
              <a:latin typeface="Times New Roman"/>
              <a:ea typeface="Times New Roman"/>
              <a:cs typeface="Times New Roman"/>
              <a:sym typeface="Times New Roman"/>
            </a:endParaRPr>
          </a:p>
        </p:txBody>
      </p:sp>
      <p:sp>
        <p:nvSpPr>
          <p:cNvPr id="185" name="Google Shape;185;p22"/>
          <p:cNvSpPr txBox="1">
            <a:spLocks noGrp="1"/>
          </p:cNvSpPr>
          <p:nvPr>
            <p:ph type="sldNum" idx="12"/>
          </p:nvPr>
        </p:nvSpPr>
        <p:spPr>
          <a:xfrm>
            <a:off x="0" y="6294550"/>
            <a:ext cx="2743200" cy="35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body" idx="1"/>
          </p:nvPr>
        </p:nvSpPr>
        <p:spPr>
          <a:xfrm>
            <a:off x="167025" y="830925"/>
            <a:ext cx="11908200" cy="49464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ts val="2800"/>
              <a:buNone/>
            </a:pPr>
            <a:r>
              <a:rPr lang="en-US" dirty="0"/>
              <a:t>-</a:t>
            </a:r>
            <a:r>
              <a:rPr lang="en-US" sz="2600" dirty="0">
                <a:latin typeface="Times New Roman"/>
                <a:ea typeface="Times New Roman"/>
                <a:cs typeface="Times New Roman"/>
                <a:sym typeface="Times New Roman"/>
              </a:rPr>
              <a:t>Probability of Hello Friend being Not Spam:</a:t>
            </a:r>
          </a:p>
          <a:p>
            <a:pPr marL="0" lvl="0" indent="0" algn="l" rtl="0">
              <a:spcBef>
                <a:spcPts val="0"/>
              </a:spcBef>
              <a:spcAft>
                <a:spcPts val="0"/>
              </a:spcAft>
              <a:buClr>
                <a:schemeClr val="dk1"/>
              </a:buClr>
              <a:buSzPts val="2800"/>
              <a:buNone/>
            </a:pPr>
            <a:endParaRPr sz="26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r>
              <a:rPr lang="en-US" sz="2600" dirty="0">
                <a:latin typeface="Times New Roman"/>
                <a:ea typeface="Times New Roman"/>
                <a:cs typeface="Times New Roman"/>
                <a:sym typeface="Times New Roman"/>
              </a:rPr>
              <a:t>P(</a:t>
            </a:r>
            <a:r>
              <a:rPr lang="en-US" sz="2600" dirty="0">
                <a:solidFill>
                  <a:srgbClr val="00FF00"/>
                </a:solidFill>
                <a:latin typeface="Times New Roman"/>
                <a:ea typeface="Times New Roman"/>
                <a:cs typeface="Times New Roman"/>
                <a:sym typeface="Times New Roman"/>
              </a:rPr>
              <a:t>Not </a:t>
            </a:r>
            <a:r>
              <a:rPr lang="en-US" sz="2600" dirty="0" err="1">
                <a:solidFill>
                  <a:srgbClr val="00FF00"/>
                </a:solidFill>
                <a:latin typeface="Times New Roman"/>
                <a:ea typeface="Times New Roman"/>
                <a:cs typeface="Times New Roman"/>
                <a:sym typeface="Times New Roman"/>
              </a:rPr>
              <a:t>spam</a:t>
            </a:r>
            <a:r>
              <a:rPr lang="en-US" sz="2600" dirty="0" err="1">
                <a:latin typeface="Times New Roman"/>
                <a:ea typeface="Times New Roman"/>
                <a:cs typeface="Times New Roman"/>
                <a:sym typeface="Times New Roman"/>
              </a:rPr>
              <a:t>|Hello</a:t>
            </a:r>
            <a:r>
              <a:rPr lang="en-US" sz="2600" dirty="0">
                <a:latin typeface="Times New Roman"/>
                <a:ea typeface="Times New Roman"/>
                <a:cs typeface="Times New Roman"/>
                <a:sym typeface="Times New Roman"/>
              </a:rPr>
              <a:t> friend)=P(</a:t>
            </a:r>
            <a:r>
              <a:rPr lang="en-US" sz="2600" dirty="0" err="1">
                <a:latin typeface="Times New Roman"/>
                <a:ea typeface="Times New Roman"/>
                <a:cs typeface="Times New Roman"/>
                <a:sym typeface="Times New Roman"/>
              </a:rPr>
              <a:t>Hello|</a:t>
            </a:r>
            <a:r>
              <a:rPr lang="en-US" sz="2600" dirty="0" err="1">
                <a:solidFill>
                  <a:srgbClr val="00FF00"/>
                </a:solidFill>
                <a:latin typeface="Times New Roman"/>
                <a:ea typeface="Times New Roman"/>
                <a:cs typeface="Times New Roman"/>
                <a:sym typeface="Times New Roman"/>
              </a:rPr>
              <a:t>Not</a:t>
            </a:r>
            <a:r>
              <a:rPr lang="en-US" sz="2600" dirty="0">
                <a:solidFill>
                  <a:srgbClr val="00FF00"/>
                </a:solidFill>
                <a:latin typeface="Times New Roman"/>
                <a:ea typeface="Times New Roman"/>
                <a:cs typeface="Times New Roman"/>
                <a:sym typeface="Times New Roman"/>
              </a:rPr>
              <a:t> spam</a:t>
            </a:r>
            <a:r>
              <a:rPr lang="en-US" sz="2600" dirty="0">
                <a:latin typeface="Times New Roman"/>
                <a:ea typeface="Times New Roman"/>
                <a:cs typeface="Times New Roman"/>
                <a:sym typeface="Times New Roman"/>
              </a:rPr>
              <a:t>)*P(</a:t>
            </a:r>
            <a:r>
              <a:rPr lang="en-US" sz="2600" dirty="0" err="1">
                <a:latin typeface="Times New Roman"/>
                <a:ea typeface="Times New Roman"/>
                <a:cs typeface="Times New Roman"/>
                <a:sym typeface="Times New Roman"/>
              </a:rPr>
              <a:t>Friend|</a:t>
            </a:r>
            <a:r>
              <a:rPr lang="en-US" sz="2600" dirty="0" err="1">
                <a:solidFill>
                  <a:srgbClr val="00FF00"/>
                </a:solidFill>
                <a:latin typeface="Times New Roman"/>
                <a:ea typeface="Times New Roman"/>
                <a:cs typeface="Times New Roman"/>
                <a:sym typeface="Times New Roman"/>
              </a:rPr>
              <a:t>Not</a:t>
            </a:r>
            <a:r>
              <a:rPr lang="en-US" sz="2600" dirty="0">
                <a:solidFill>
                  <a:srgbClr val="00FF00"/>
                </a:solidFill>
                <a:latin typeface="Times New Roman"/>
                <a:ea typeface="Times New Roman"/>
                <a:cs typeface="Times New Roman"/>
                <a:sym typeface="Times New Roman"/>
              </a:rPr>
              <a:t> spam</a:t>
            </a:r>
            <a:r>
              <a:rPr lang="en-US" sz="2600" dirty="0">
                <a:latin typeface="Times New Roman"/>
                <a:ea typeface="Times New Roman"/>
                <a:cs typeface="Times New Roman"/>
                <a:sym typeface="Times New Roman"/>
              </a:rPr>
              <a:t>)* P(</a:t>
            </a:r>
            <a:r>
              <a:rPr lang="en-US" sz="2600" dirty="0">
                <a:solidFill>
                  <a:srgbClr val="00FF00"/>
                </a:solidFill>
                <a:latin typeface="Times New Roman"/>
                <a:ea typeface="Times New Roman"/>
                <a:cs typeface="Times New Roman"/>
                <a:sym typeface="Times New Roman"/>
              </a:rPr>
              <a:t>Not spam</a:t>
            </a:r>
            <a:r>
              <a:rPr lang="en-US" sz="2600" dirty="0">
                <a:latin typeface="Times New Roman"/>
                <a:ea typeface="Times New Roman"/>
                <a:cs typeface="Times New Roman"/>
                <a:sym typeface="Times New Roman"/>
              </a:rPr>
              <a:t>)</a:t>
            </a:r>
            <a:endParaRPr sz="26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endParaRPr sz="26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endParaRPr lang="en-US" sz="26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r>
              <a:rPr lang="en-US" sz="2600" dirty="0">
                <a:latin typeface="Times New Roman"/>
                <a:ea typeface="Times New Roman"/>
                <a:cs typeface="Times New Roman"/>
                <a:sym typeface="Times New Roman"/>
              </a:rPr>
              <a:t>P(</a:t>
            </a:r>
            <a:r>
              <a:rPr lang="en-US" sz="2600" dirty="0">
                <a:solidFill>
                  <a:srgbClr val="00FF00"/>
                </a:solidFill>
                <a:latin typeface="Times New Roman"/>
                <a:ea typeface="Times New Roman"/>
                <a:cs typeface="Times New Roman"/>
                <a:sym typeface="Times New Roman"/>
              </a:rPr>
              <a:t>Not </a:t>
            </a:r>
            <a:r>
              <a:rPr lang="en-US" sz="2600" dirty="0" err="1">
                <a:solidFill>
                  <a:srgbClr val="00FF00"/>
                </a:solidFill>
                <a:latin typeface="Times New Roman"/>
                <a:ea typeface="Times New Roman"/>
                <a:cs typeface="Times New Roman"/>
                <a:sym typeface="Times New Roman"/>
              </a:rPr>
              <a:t>spam</a:t>
            </a:r>
            <a:r>
              <a:rPr lang="en-US" sz="2600" dirty="0" err="1">
                <a:latin typeface="Times New Roman"/>
                <a:ea typeface="Times New Roman"/>
                <a:cs typeface="Times New Roman"/>
                <a:sym typeface="Times New Roman"/>
              </a:rPr>
              <a:t>|Hello</a:t>
            </a:r>
            <a:r>
              <a:rPr lang="en-US" sz="2600" dirty="0">
                <a:latin typeface="Times New Roman"/>
                <a:ea typeface="Times New Roman"/>
                <a:cs typeface="Times New Roman"/>
                <a:sym typeface="Times New Roman"/>
              </a:rPr>
              <a:t> friend)=                                = 0.0155</a:t>
            </a:r>
            <a:endParaRPr sz="26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endParaRPr sz="26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endParaRPr sz="26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r>
              <a:rPr lang="en-US" sz="2600" dirty="0">
                <a:latin typeface="Times New Roman"/>
                <a:ea typeface="Times New Roman"/>
                <a:cs typeface="Times New Roman"/>
                <a:sym typeface="Times New Roman"/>
              </a:rPr>
              <a:t>-Probability of Hello Friend being Spam:</a:t>
            </a:r>
          </a:p>
          <a:p>
            <a:pPr marL="0" lvl="0" indent="0" algn="l" rtl="0">
              <a:spcBef>
                <a:spcPts val="0"/>
              </a:spcBef>
              <a:spcAft>
                <a:spcPts val="0"/>
              </a:spcAft>
              <a:buClr>
                <a:schemeClr val="dk1"/>
              </a:buClr>
              <a:buSzPts val="2800"/>
              <a:buNone/>
            </a:pPr>
            <a:endParaRPr sz="26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r>
              <a:rPr lang="en-US" sz="2600" dirty="0">
                <a:latin typeface="Times New Roman"/>
                <a:ea typeface="Times New Roman"/>
                <a:cs typeface="Times New Roman"/>
                <a:sym typeface="Times New Roman"/>
              </a:rPr>
              <a:t>P(</a:t>
            </a:r>
            <a:r>
              <a:rPr lang="en-US" sz="2600" dirty="0" err="1">
                <a:solidFill>
                  <a:srgbClr val="FF0000"/>
                </a:solidFill>
                <a:latin typeface="Times New Roman"/>
                <a:ea typeface="Times New Roman"/>
                <a:cs typeface="Times New Roman"/>
                <a:sym typeface="Times New Roman"/>
              </a:rPr>
              <a:t>Spam</a:t>
            </a:r>
            <a:r>
              <a:rPr lang="en-US" sz="2600" dirty="0" err="1">
                <a:latin typeface="Times New Roman"/>
                <a:ea typeface="Times New Roman"/>
                <a:cs typeface="Times New Roman"/>
                <a:sym typeface="Times New Roman"/>
              </a:rPr>
              <a:t>|Hello</a:t>
            </a:r>
            <a:r>
              <a:rPr lang="en-US" sz="2600" dirty="0">
                <a:latin typeface="Times New Roman"/>
                <a:ea typeface="Times New Roman"/>
                <a:cs typeface="Times New Roman"/>
                <a:sym typeface="Times New Roman"/>
              </a:rPr>
              <a:t> friend)=P(</a:t>
            </a:r>
            <a:r>
              <a:rPr lang="en-US" sz="2600" dirty="0" err="1">
                <a:latin typeface="Times New Roman"/>
                <a:ea typeface="Times New Roman"/>
                <a:cs typeface="Times New Roman"/>
                <a:sym typeface="Times New Roman"/>
              </a:rPr>
              <a:t>Hello|</a:t>
            </a:r>
            <a:r>
              <a:rPr lang="en-US" sz="2600" dirty="0" err="1">
                <a:solidFill>
                  <a:srgbClr val="FF0000"/>
                </a:solidFill>
                <a:latin typeface="Times New Roman"/>
                <a:ea typeface="Times New Roman"/>
                <a:cs typeface="Times New Roman"/>
                <a:sym typeface="Times New Roman"/>
              </a:rPr>
              <a:t>Spam</a:t>
            </a:r>
            <a:r>
              <a:rPr lang="en-US" sz="2600" dirty="0">
                <a:latin typeface="Times New Roman"/>
                <a:ea typeface="Times New Roman"/>
                <a:cs typeface="Times New Roman"/>
                <a:sym typeface="Times New Roman"/>
              </a:rPr>
              <a:t>)*P(</a:t>
            </a:r>
            <a:r>
              <a:rPr lang="en-US" sz="2600" dirty="0" err="1">
                <a:latin typeface="Times New Roman"/>
                <a:ea typeface="Times New Roman"/>
                <a:cs typeface="Times New Roman"/>
                <a:sym typeface="Times New Roman"/>
              </a:rPr>
              <a:t>Friend|</a:t>
            </a:r>
            <a:r>
              <a:rPr lang="en-US" sz="2600" dirty="0" err="1">
                <a:solidFill>
                  <a:srgbClr val="FF0000"/>
                </a:solidFill>
                <a:latin typeface="Times New Roman"/>
                <a:ea typeface="Times New Roman"/>
                <a:cs typeface="Times New Roman"/>
                <a:sym typeface="Times New Roman"/>
              </a:rPr>
              <a:t>Spam</a:t>
            </a:r>
            <a:r>
              <a:rPr lang="en-US" sz="2600" dirty="0">
                <a:latin typeface="Times New Roman"/>
                <a:ea typeface="Times New Roman"/>
                <a:cs typeface="Times New Roman"/>
                <a:sym typeface="Times New Roman"/>
              </a:rPr>
              <a:t>)* P(</a:t>
            </a:r>
            <a:r>
              <a:rPr lang="en-US" sz="2600" dirty="0">
                <a:solidFill>
                  <a:srgbClr val="FF0000"/>
                </a:solidFill>
                <a:latin typeface="Times New Roman"/>
                <a:ea typeface="Times New Roman"/>
                <a:cs typeface="Times New Roman"/>
                <a:sym typeface="Times New Roman"/>
              </a:rPr>
              <a:t>Spam</a:t>
            </a:r>
            <a:r>
              <a:rPr lang="en-US" sz="2600" dirty="0">
                <a:latin typeface="Times New Roman"/>
                <a:ea typeface="Times New Roman"/>
                <a:cs typeface="Times New Roman"/>
                <a:sym typeface="Times New Roman"/>
              </a:rPr>
              <a:t>)</a:t>
            </a:r>
          </a:p>
          <a:p>
            <a:pPr marL="0" lvl="0" indent="0" algn="l" rtl="0">
              <a:spcBef>
                <a:spcPts val="0"/>
              </a:spcBef>
              <a:spcAft>
                <a:spcPts val="0"/>
              </a:spcAft>
              <a:buClr>
                <a:schemeClr val="dk1"/>
              </a:buClr>
              <a:buSzPts val="2800"/>
              <a:buNone/>
            </a:pPr>
            <a:endParaRPr lang="en-US" sz="26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endParaRPr sz="26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endParaRPr sz="26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r>
              <a:rPr lang="en-US" sz="2600" dirty="0">
                <a:latin typeface="Times New Roman"/>
                <a:ea typeface="Times New Roman"/>
                <a:cs typeface="Times New Roman"/>
                <a:sym typeface="Times New Roman"/>
              </a:rPr>
              <a:t>P(</a:t>
            </a:r>
            <a:r>
              <a:rPr lang="en-US" sz="2600" dirty="0" err="1">
                <a:solidFill>
                  <a:srgbClr val="FF0000"/>
                </a:solidFill>
                <a:latin typeface="Times New Roman"/>
                <a:ea typeface="Times New Roman"/>
                <a:cs typeface="Times New Roman"/>
                <a:sym typeface="Times New Roman"/>
              </a:rPr>
              <a:t>Spam</a:t>
            </a:r>
            <a:r>
              <a:rPr lang="en-US" sz="2600" dirty="0" err="1">
                <a:latin typeface="Times New Roman"/>
                <a:ea typeface="Times New Roman"/>
                <a:cs typeface="Times New Roman"/>
                <a:sym typeface="Times New Roman"/>
              </a:rPr>
              <a:t>|Hello</a:t>
            </a:r>
            <a:r>
              <a:rPr lang="en-US" sz="2600" dirty="0">
                <a:latin typeface="Times New Roman"/>
                <a:ea typeface="Times New Roman"/>
                <a:cs typeface="Times New Roman"/>
                <a:sym typeface="Times New Roman"/>
              </a:rPr>
              <a:t> friend)=                            =  0.00072</a:t>
            </a:r>
            <a:endParaRPr sz="26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endParaRPr sz="26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endParaRPr sz="26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None/>
            </a:pPr>
            <a:r>
              <a:rPr lang="en-US" sz="2600" dirty="0">
                <a:latin typeface="Times New Roman"/>
                <a:ea typeface="Times New Roman"/>
                <a:cs typeface="Times New Roman"/>
                <a:sym typeface="Times New Roman"/>
              </a:rPr>
              <a:t>Therefore, the message “Hello Friend” is NOT SPAM.</a:t>
            </a:r>
            <a:endParaRPr sz="2600" dirty="0">
              <a:latin typeface="Times New Roman"/>
              <a:ea typeface="Times New Roman"/>
              <a:cs typeface="Times New Roman"/>
              <a:sym typeface="Times New Roman"/>
            </a:endParaRPr>
          </a:p>
        </p:txBody>
      </p:sp>
      <p:sp>
        <p:nvSpPr>
          <p:cNvPr id="191" name="Google Shape;191;p23"/>
          <p:cNvSpPr txBox="1">
            <a:spLocks noGrp="1"/>
          </p:cNvSpPr>
          <p:nvPr>
            <p:ph type="sldNum" idx="12"/>
          </p:nvPr>
        </p:nvSpPr>
        <p:spPr>
          <a:xfrm>
            <a:off x="0" y="6342126"/>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a:t>
            </a:r>
            <a:endParaRPr/>
          </a:p>
        </p:txBody>
      </p:sp>
      <p:pic>
        <p:nvPicPr>
          <p:cNvPr id="192" name="Google Shape;192;p23" descr="{&quot;id&quot;:&quot;3&quot;,&quot;font&quot;:{&quot;family&quot;:&quot;Calibri&quot;,&quot;color&quot;:&quot;#000000&quot;,&quot;size&quot;:28},&quot;code&quot;:&quot;$$\\frac{5}{34}\\cdot\\frac{6}{34}\\cdot\\frac{15}{25}$$&quot;,&quot;aid&quot;:null,&quot;backgroundColor&quot;:&quot;#FFFFFF&quot;,&quot;type&quot;:&quot;$$&quot;,&quot;ts&quot;:1697817799843,&quot;cs&quot;:&quot;XVp65NXjlqDKPhvOaEjDmw==&quot;,&quot;size&quot;:{&quot;width&quot;:209.33333333333334,&quot;height&quot;:77.66666666666667}}"/>
          <p:cNvPicPr preferRelativeResize="0"/>
          <p:nvPr/>
        </p:nvPicPr>
        <p:blipFill>
          <a:blip r:embed="rId3">
            <a:alphaModFix/>
          </a:blip>
          <a:stretch>
            <a:fillRect/>
          </a:stretch>
        </p:blipFill>
        <p:spPr>
          <a:xfrm>
            <a:off x="4198805" y="1909797"/>
            <a:ext cx="1707199" cy="633400"/>
          </a:xfrm>
          <a:prstGeom prst="rect">
            <a:avLst/>
          </a:prstGeom>
          <a:noFill/>
          <a:ln>
            <a:noFill/>
          </a:ln>
        </p:spPr>
      </p:pic>
      <p:pic>
        <p:nvPicPr>
          <p:cNvPr id="193" name="Google Shape;193;p23" descr="{&quot;font&quot;:{&quot;color&quot;:&quot;#000000&quot;,&quot;family&quot;:&quot;Calibri&quot;,&quot;size&quot;:28},&quot;code&quot;:&quot;$$\\frac{4}{47}\\cdot\\frac{1}{47}\\cdot\\frac{10}{25}$$&quot;,&quot;id&quot;:&quot;4&quot;,&quot;type&quot;:&quot;$$&quot;,&quot;backgroundColor&quot;:&quot;#FFFFFF&quot;,&quot;aid&quot;:null,&quot;ts&quot;:1697818613495,&quot;cs&quot;:&quot;R5s05tPCePLiahW2m35C6g==&quot;,&quot;size&quot;:{&quot;width&quot;:209.33333333333334,&quot;height&quot;:78}}"/>
          <p:cNvPicPr preferRelativeResize="0"/>
          <p:nvPr/>
        </p:nvPicPr>
        <p:blipFill>
          <a:blip r:embed="rId4">
            <a:alphaModFix/>
          </a:blip>
          <a:stretch>
            <a:fillRect/>
          </a:stretch>
        </p:blipFill>
        <p:spPr>
          <a:xfrm>
            <a:off x="3219135" y="4232490"/>
            <a:ext cx="1707199" cy="636122"/>
          </a:xfrm>
          <a:prstGeom prst="rect">
            <a:avLst/>
          </a:prstGeom>
          <a:noFill/>
          <a:ln>
            <a:noFill/>
          </a:ln>
        </p:spPr>
      </p:pic>
      <p:sp>
        <p:nvSpPr>
          <p:cNvPr id="194" name="Google Shape;194;p23"/>
          <p:cNvSpPr txBox="1">
            <a:spLocks noGrp="1"/>
          </p:cNvSpPr>
          <p:nvPr>
            <p:ph type="title"/>
          </p:nvPr>
        </p:nvSpPr>
        <p:spPr>
          <a:xfrm>
            <a:off x="311775" y="0"/>
            <a:ext cx="10515600" cy="97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dirty="0">
                <a:latin typeface="Times New Roman"/>
                <a:ea typeface="Times New Roman"/>
                <a:cs typeface="Times New Roman"/>
                <a:sym typeface="Times New Roman"/>
              </a:rPr>
              <a:t>Spam Email Detection</a:t>
            </a:r>
            <a:endParaRPr sz="36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a:latin typeface="Times New Roman"/>
                <a:ea typeface="Times New Roman"/>
                <a:cs typeface="Times New Roman"/>
                <a:sym typeface="Times New Roman"/>
              </a:rPr>
              <a:t>Youtube Video</a:t>
            </a:r>
            <a:endParaRPr sz="3600">
              <a:latin typeface="Times New Roman"/>
              <a:ea typeface="Times New Roman"/>
              <a:cs typeface="Times New Roman"/>
              <a:sym typeface="Times New Roman"/>
            </a:endParaRPr>
          </a:p>
        </p:txBody>
      </p:sp>
      <p:sp>
        <p:nvSpPr>
          <p:cNvPr id="201" name="Google Shape;201;p24"/>
          <p:cNvSpPr txBox="1">
            <a:spLocks noGrp="1"/>
          </p:cNvSpPr>
          <p:nvPr>
            <p:ph type="body" idx="1"/>
          </p:nvPr>
        </p:nvSpPr>
        <p:spPr>
          <a:xfrm>
            <a:off x="929640" y="1581785"/>
            <a:ext cx="10515600" cy="43512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2600" dirty="0">
                <a:latin typeface="Times New Roman"/>
                <a:ea typeface="Times New Roman"/>
                <a:cs typeface="Times New Roman"/>
                <a:sym typeface="Times New Roman"/>
              </a:rPr>
              <a:t>This video provides an explanation of the fundamental principles behind Naive Bayes’ Algorithm.</a:t>
            </a:r>
            <a:endParaRPr sz="2600" dirty="0">
              <a:latin typeface="Times New Roman"/>
              <a:ea typeface="Times New Roman"/>
              <a:cs typeface="Times New Roman"/>
              <a:sym typeface="Times New Roman"/>
            </a:endParaRPr>
          </a:p>
          <a:p>
            <a:pPr marL="0" lvl="0" indent="0" algn="l" rtl="0">
              <a:spcBef>
                <a:spcPts val="1000"/>
              </a:spcBef>
              <a:spcAft>
                <a:spcPts val="0"/>
              </a:spcAft>
              <a:buNone/>
            </a:pPr>
            <a:endParaRPr sz="2300" dirty="0"/>
          </a:p>
          <a:p>
            <a:pPr marL="0" lvl="0" indent="0" algn="l" rtl="0">
              <a:spcBef>
                <a:spcPts val="1000"/>
              </a:spcBef>
              <a:spcAft>
                <a:spcPts val="0"/>
              </a:spcAft>
              <a:buNone/>
            </a:pPr>
            <a:endParaRPr sz="2300" dirty="0"/>
          </a:p>
          <a:p>
            <a:pPr marL="0" lvl="0" indent="0" algn="l" rtl="0">
              <a:spcBef>
                <a:spcPts val="1000"/>
              </a:spcBef>
              <a:spcAft>
                <a:spcPts val="0"/>
              </a:spcAft>
              <a:buNone/>
            </a:pPr>
            <a:endParaRPr sz="2300" dirty="0"/>
          </a:p>
          <a:p>
            <a:pPr marL="0" lvl="0" indent="0" algn="l" rtl="0">
              <a:spcBef>
                <a:spcPts val="1000"/>
              </a:spcBef>
              <a:spcAft>
                <a:spcPts val="0"/>
              </a:spcAft>
              <a:buNone/>
            </a:pPr>
            <a:endParaRPr sz="2300" dirty="0"/>
          </a:p>
          <a:p>
            <a:pPr marL="0" lvl="0" indent="0" algn="l" rtl="0">
              <a:spcBef>
                <a:spcPts val="1000"/>
              </a:spcBef>
              <a:spcAft>
                <a:spcPts val="0"/>
              </a:spcAft>
              <a:buNone/>
            </a:pPr>
            <a:endParaRPr sz="2300" dirty="0"/>
          </a:p>
          <a:p>
            <a:pPr marL="0" lvl="0" indent="0" algn="l" rtl="0">
              <a:spcBef>
                <a:spcPts val="1000"/>
              </a:spcBef>
              <a:spcAft>
                <a:spcPts val="0"/>
              </a:spcAft>
              <a:buNone/>
            </a:pPr>
            <a:endParaRPr sz="2300" dirty="0"/>
          </a:p>
          <a:p>
            <a:pPr marL="0" lvl="0" indent="0" algn="l" rtl="0">
              <a:spcBef>
                <a:spcPts val="1000"/>
              </a:spcBef>
              <a:spcAft>
                <a:spcPts val="0"/>
              </a:spcAft>
              <a:buNone/>
            </a:pPr>
            <a:endParaRPr sz="2300" dirty="0"/>
          </a:p>
        </p:txBody>
      </p:sp>
      <p:sp>
        <p:nvSpPr>
          <p:cNvPr id="202" name="Google Shape;202;p24"/>
          <p:cNvSpPr txBox="1">
            <a:spLocks noGrp="1"/>
          </p:cNvSpPr>
          <p:nvPr>
            <p:ph type="sldNum" idx="12"/>
          </p:nvPr>
        </p:nvSpPr>
        <p:spPr>
          <a:xfrm>
            <a:off x="0" y="6311626"/>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12</a:t>
            </a:fld>
            <a:endParaRPr/>
          </a:p>
        </p:txBody>
      </p:sp>
      <p:pic>
        <p:nvPicPr>
          <p:cNvPr id="203" name="Google Shape;203;p24" descr="This is part 1 of naive bayes classifier algorithm machine learning tutorial. Naive bayes theorm uses bayes theorm for conditional probability with a naive assumption that the features are not correlated to each other and tries to find conditional probability of target variable given the probabilities of features. We will use titanic survival dataset here and using naive bayes classifier find out the survival probability of titanic travellers. We use sklearn library and python for this beginners machine learning tutorial. GaussianNB is the classifier we use to train our model. There are other classifiers such as MultinomialNB but we will use that in part 2 of the tutorial. &#10;&#10;#MachineLearning #PythonMachineLearning #MachineLearningTutorial #Python #PythonTutorial #PythonTraining #MachineLearningCource #NaiveBayes #sklearntutorials #scikitlearntutorials &#10;&#10;Code:  https://github.com/codebasics/py/blob/master/ML/14_naive_bayes/14_naive_bayes_1_titanic_survival_prediction.ipynb&#10;Naive bayes theory video: https://www.youtube.com/watch?v=Q8l0Vip5YUw&#10;&#10;Do you want to learn technology from me? Check https://codebasics.io/?utm_source=description&amp;utm_medium=yt&amp;utm_campaign=description&amp;utm_id=description for my affordable video courses.&#10;&#10;Exercise solution: https://github.com/codebasics/py/blob/master/ML/14_naive_bayes/Exercise/14_naive_bayes_exercise.ipynb&#10;&#10;Topics that are covered in this Video:&#10;00:00 introduction &#10;00:19 Basics of probability&#10;00:52 Conditional probability&#10;01:52 Bayes theorm&#10;04:37 Coding: titanic crash survival&#10;10:00 GaussianNB classifier&#10;&#10;Next Video: &#10;Machine Learning Tutorial Python - 15: Naive Bayes Part 2: https://www.youtube.com/watch?v=nHIUYwN-5rM&amp;list=PLeo1K3hjS3uvCeTYTeyfe0-rN5r8zn9rw&amp;index=16&#10;&#10;Populo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v5U-Lmlnucd7gqF-3ehIh0&amp;index=1&#10;&#10;Jupyter Notebook: https://www.youtube.com/watch?v=q_BzsPxwLOE&amp;list=PLeo1K3hjS3uuZPwzACannnFSn9qHn8to8&#10;&#10;Tools and Libraries:&#10;Scikit learn tutorials &#10;Sklearn tutorials &#10;Machine learning with scikit learn tutorials&#10;Machine learning with sklearn tutorials&#10;&#10;🌎 My Website For Video Courses: https://codebasics.io/?utm_source=description&amp;utm_medium=yt&amp;utm_campaign=description&amp;utm_id=description&#10;&#10;Need help building software or data analytics and AI solutions? My company https://www.atliq.com/ can help. Click on the Contact button on that website.&#10;&#10;#️⃣ Social Media #️⃣&#10;🔗 Discord:  https://discord.gg/r42Kbuk&#10;📸 Dhaval's Personal Instagram: https://www.instagram.com/dhavalsays/&#10;📸 Codebasics Instagram: https://www.instagram.com/codebasicshub/&#10;🔊 Facebook: https://www.facebook.com/codebasicshub&#10;📱 Twitter: https://twitter.com/codebasicshub&#10;📝 Linkedin (Personal): https://www.linkedin.com/in/dhavalsays/&#10;📝 Linkedin (Codebasics):  https://www.linkedin.com/company/codebasics/&#10;🔗 Patreon: https://www.patreon.com/codebasics?fan_landing=true" title="Machine Learning Tutorial Python - 14: Naive Bayes Classifier Algorithm Part 1">
            <a:hlinkClick r:id="rId3"/>
          </p:cNvPr>
          <p:cNvPicPr preferRelativeResize="0"/>
          <p:nvPr/>
        </p:nvPicPr>
        <p:blipFill>
          <a:blip r:embed="rId4">
            <a:alphaModFix/>
          </a:blip>
          <a:stretch>
            <a:fillRect/>
          </a:stretch>
        </p:blipFill>
        <p:spPr>
          <a:xfrm>
            <a:off x="3855775" y="3152800"/>
            <a:ext cx="3873975" cy="2226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body" idx="1"/>
          </p:nvPr>
        </p:nvSpPr>
        <p:spPr>
          <a:xfrm>
            <a:off x="838200" y="1441475"/>
            <a:ext cx="10515600" cy="4351200"/>
          </a:xfrm>
          <a:prstGeom prst="rect">
            <a:avLst/>
          </a:prstGeom>
        </p:spPr>
        <p:txBody>
          <a:bodyPr spcFirstLastPara="1" wrap="square" lIns="91425" tIns="45700" rIns="91425" bIns="45700" anchor="t" anchorCtr="0">
            <a:noAutofit/>
          </a:bodyPr>
          <a:lstStyle/>
          <a:p>
            <a:pPr marL="457200" lvl="0" indent="-393700" algn="l" rtl="0">
              <a:spcBef>
                <a:spcPts val="1000"/>
              </a:spcBef>
              <a:spcAft>
                <a:spcPts val="0"/>
              </a:spcAft>
              <a:buSzPts val="2600"/>
              <a:buFont typeface="Times New Roman"/>
              <a:buChar char="●"/>
            </a:pPr>
            <a:r>
              <a:rPr lang="en-US" sz="2600" dirty="0">
                <a:latin typeface="Times New Roman"/>
                <a:ea typeface="Times New Roman"/>
                <a:cs typeface="Times New Roman"/>
                <a:sym typeface="Times New Roman"/>
              </a:rPr>
              <a:t>Multinomial Naive Bayes</a:t>
            </a:r>
            <a:endParaRPr sz="2600"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600" dirty="0">
                <a:latin typeface="Times New Roman"/>
                <a:ea typeface="Times New Roman"/>
                <a:cs typeface="Times New Roman"/>
                <a:sym typeface="Times New Roman"/>
              </a:rPr>
              <a:t>Uses Multinomial distribution (“n” values possible) of each feature i.e. discrete / count data.</a:t>
            </a:r>
            <a:endParaRPr sz="2600"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endParaRPr sz="2600" dirty="0">
              <a:latin typeface="Times New Roman"/>
              <a:ea typeface="Times New Roman"/>
              <a:cs typeface="Times New Roman"/>
              <a:sym typeface="Times New Roman"/>
            </a:endParaRPr>
          </a:p>
          <a:p>
            <a:pPr marL="457200" lvl="0" indent="-393700" algn="l" rtl="0">
              <a:spcBef>
                <a:spcPts val="1000"/>
              </a:spcBef>
              <a:spcAft>
                <a:spcPts val="0"/>
              </a:spcAft>
              <a:buSzPts val="2600"/>
              <a:buFont typeface="Times New Roman"/>
              <a:buChar char="●"/>
            </a:pPr>
            <a:r>
              <a:rPr lang="en-US" sz="2600" dirty="0">
                <a:latin typeface="Times New Roman"/>
                <a:ea typeface="Times New Roman"/>
                <a:cs typeface="Times New Roman"/>
                <a:sym typeface="Times New Roman"/>
              </a:rPr>
              <a:t>Bernoulli Naive Bayes</a:t>
            </a:r>
            <a:endParaRPr sz="2600" dirty="0">
              <a:latin typeface="Times New Roman"/>
              <a:ea typeface="Times New Roman"/>
              <a:cs typeface="Times New Roman"/>
              <a:sym typeface="Times New Roman"/>
            </a:endParaRPr>
          </a:p>
          <a:p>
            <a:pPr marL="0" lvl="0" indent="0" algn="l" rtl="0">
              <a:spcBef>
                <a:spcPts val="1000"/>
              </a:spcBef>
              <a:spcAft>
                <a:spcPts val="0"/>
              </a:spcAft>
              <a:buNone/>
            </a:pPr>
            <a:r>
              <a:rPr lang="en-US" sz="2600" dirty="0">
                <a:latin typeface="Times New Roman"/>
                <a:ea typeface="Times New Roman"/>
                <a:cs typeface="Times New Roman"/>
                <a:sym typeface="Times New Roman"/>
              </a:rPr>
              <a:t>Features having binary attributes</a:t>
            </a:r>
            <a:r>
              <a:rPr lang="en-US" sz="3400" dirty="0">
                <a:latin typeface="Times New Roman"/>
                <a:ea typeface="Times New Roman"/>
                <a:cs typeface="Times New Roman"/>
                <a:sym typeface="Times New Roman"/>
              </a:rPr>
              <a:t>. </a:t>
            </a:r>
            <a:endParaRPr sz="3400" dirty="0"/>
          </a:p>
          <a:p>
            <a:pPr marL="0" lvl="0" indent="0" algn="l" rtl="0">
              <a:spcBef>
                <a:spcPts val="1000"/>
              </a:spcBef>
              <a:spcAft>
                <a:spcPts val="0"/>
              </a:spcAft>
              <a:buNone/>
            </a:pPr>
            <a:endParaRPr dirty="0"/>
          </a:p>
        </p:txBody>
      </p:sp>
      <p:sp>
        <p:nvSpPr>
          <p:cNvPr id="210" name="Google Shape;210;p25"/>
          <p:cNvSpPr txBox="1">
            <a:spLocks noGrp="1"/>
          </p:cNvSpPr>
          <p:nvPr>
            <p:ph type="title"/>
          </p:nvPr>
        </p:nvSpPr>
        <p:spPr>
          <a:xfrm>
            <a:off x="838200" y="235025"/>
            <a:ext cx="10515600" cy="120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latin typeface="Times New Roman"/>
                <a:ea typeface="Times New Roman"/>
                <a:cs typeface="Times New Roman"/>
                <a:sym typeface="Times New Roman"/>
              </a:rPr>
              <a:t>Types of Classifier in </a:t>
            </a:r>
            <a:r>
              <a:rPr lang="en-US" sz="3600" dirty="0" err="1">
                <a:latin typeface="Times New Roman"/>
                <a:ea typeface="Times New Roman"/>
                <a:cs typeface="Times New Roman"/>
                <a:sym typeface="Times New Roman"/>
              </a:rPr>
              <a:t>Naives</a:t>
            </a:r>
            <a:endParaRPr sz="3600" dirty="0">
              <a:latin typeface="Times New Roman"/>
              <a:ea typeface="Times New Roman"/>
              <a:cs typeface="Times New Roman"/>
              <a:sym typeface="Times New Roman"/>
            </a:endParaRPr>
          </a:p>
        </p:txBody>
      </p:sp>
      <p:sp>
        <p:nvSpPr>
          <p:cNvPr id="211" name="Google Shape;211;p25"/>
          <p:cNvSpPr txBox="1">
            <a:spLocks noGrp="1"/>
          </p:cNvSpPr>
          <p:nvPr>
            <p:ph type="sldNum" idx="12"/>
          </p:nvPr>
        </p:nvSpPr>
        <p:spPr>
          <a:xfrm>
            <a:off x="0" y="6299451"/>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r>
              <a:rPr lang="en-US"/>
              <a:t>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body" idx="1"/>
          </p:nvPr>
        </p:nvSpPr>
        <p:spPr>
          <a:xfrm>
            <a:off x="838200" y="1158175"/>
            <a:ext cx="10515600" cy="4894500"/>
          </a:xfrm>
          <a:prstGeom prst="rect">
            <a:avLst/>
          </a:prstGeom>
        </p:spPr>
        <p:txBody>
          <a:bodyPr spcFirstLastPara="1" wrap="square" lIns="91425" tIns="45700" rIns="91425" bIns="45700" anchor="t" anchorCtr="0">
            <a:normAutofit/>
          </a:bodyPr>
          <a:lstStyle/>
          <a:p>
            <a:pPr marL="457200" lvl="0" indent="-393700" algn="l" rtl="0">
              <a:spcBef>
                <a:spcPts val="1000"/>
              </a:spcBef>
              <a:spcAft>
                <a:spcPts val="0"/>
              </a:spcAft>
              <a:buSzPts val="2600"/>
              <a:buFont typeface="Times New Roman"/>
              <a:buChar char="●"/>
            </a:pPr>
            <a:r>
              <a:rPr lang="en-US" sz="2600" dirty="0">
                <a:latin typeface="Times New Roman"/>
                <a:ea typeface="Times New Roman"/>
                <a:cs typeface="Times New Roman"/>
                <a:sym typeface="Times New Roman"/>
              </a:rPr>
              <a:t>Gaussian Naive Bayes</a:t>
            </a:r>
            <a:endParaRPr sz="2600"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600" dirty="0">
                <a:latin typeface="Times New Roman"/>
                <a:ea typeface="Times New Roman"/>
                <a:cs typeface="Times New Roman"/>
                <a:sym typeface="Times New Roman"/>
              </a:rPr>
              <a:t>Features follow Gaussian Distribution i.e. features are continuous and assumed that they are distributed normally. </a:t>
            </a:r>
            <a:endParaRPr sz="2600" dirty="0">
              <a:latin typeface="Times New Roman"/>
              <a:ea typeface="Times New Roman"/>
              <a:cs typeface="Times New Roman"/>
              <a:sym typeface="Times New Roman"/>
            </a:endParaRPr>
          </a:p>
          <a:p>
            <a:pPr marL="0" lvl="0" indent="0" algn="l" rtl="0">
              <a:spcBef>
                <a:spcPts val="1000"/>
              </a:spcBef>
              <a:spcAft>
                <a:spcPts val="0"/>
              </a:spcAft>
              <a:buNone/>
            </a:pPr>
            <a:r>
              <a:rPr lang="en-US" sz="2600" dirty="0">
                <a:latin typeface="Times New Roman"/>
                <a:ea typeface="Times New Roman"/>
                <a:cs typeface="Times New Roman"/>
                <a:sym typeface="Times New Roman"/>
              </a:rPr>
              <a:t>The conditional probability is given by : </a:t>
            </a:r>
            <a:endParaRPr sz="2600"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endParaRPr sz="3400" dirty="0"/>
          </a:p>
          <a:p>
            <a:pPr marL="0" lvl="0" indent="0" algn="l" rtl="0">
              <a:spcBef>
                <a:spcPts val="1000"/>
              </a:spcBef>
              <a:spcAft>
                <a:spcPts val="0"/>
              </a:spcAft>
              <a:buNone/>
            </a:pPr>
            <a:endParaRPr dirty="0"/>
          </a:p>
        </p:txBody>
      </p:sp>
      <p:sp>
        <p:nvSpPr>
          <p:cNvPr id="218" name="Google Shape;218;p26"/>
          <p:cNvSpPr txBox="1">
            <a:spLocks noGrp="1"/>
          </p:cNvSpPr>
          <p:nvPr>
            <p:ph type="sldNum" idx="12"/>
          </p:nvPr>
        </p:nvSpPr>
        <p:spPr>
          <a:xfrm>
            <a:off x="0" y="6299451"/>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14</a:t>
            </a:fld>
            <a:endParaRPr/>
          </a:p>
        </p:txBody>
      </p:sp>
      <p:pic>
        <p:nvPicPr>
          <p:cNvPr id="219" name="Google Shape;219;p26"/>
          <p:cNvPicPr preferRelativeResize="0"/>
          <p:nvPr/>
        </p:nvPicPr>
        <p:blipFill>
          <a:blip r:embed="rId3">
            <a:alphaModFix/>
          </a:blip>
          <a:stretch>
            <a:fillRect/>
          </a:stretch>
        </p:blipFill>
        <p:spPr>
          <a:xfrm>
            <a:off x="2026925" y="3675525"/>
            <a:ext cx="4087374" cy="1328100"/>
          </a:xfrm>
          <a:prstGeom prst="rect">
            <a:avLst/>
          </a:prstGeom>
          <a:noFill/>
          <a:ln>
            <a:noFill/>
          </a:ln>
        </p:spPr>
      </p:pic>
      <p:sp>
        <p:nvSpPr>
          <p:cNvPr id="220" name="Google Shape;220;p26"/>
          <p:cNvSpPr txBox="1"/>
          <p:nvPr/>
        </p:nvSpPr>
        <p:spPr>
          <a:xfrm>
            <a:off x="8212525" y="3130125"/>
            <a:ext cx="3542700" cy="241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dirty="0">
                <a:solidFill>
                  <a:srgbClr val="202124"/>
                </a:solidFill>
                <a:highlight>
                  <a:srgbClr val="FFFFFF"/>
                </a:highlight>
                <a:latin typeface="Times New Roman"/>
                <a:ea typeface="Times New Roman"/>
                <a:cs typeface="Times New Roman"/>
                <a:sym typeface="Times New Roman"/>
              </a:rPr>
              <a:t>Here, </a:t>
            </a:r>
            <a:endParaRPr sz="2600" dirty="0">
              <a:solidFill>
                <a:srgbClr val="202124"/>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sz="2600" dirty="0">
                <a:solidFill>
                  <a:srgbClr val="202124"/>
                </a:solidFill>
                <a:highlight>
                  <a:srgbClr val="FFFFFF"/>
                </a:highlight>
                <a:latin typeface="Times New Roman"/>
                <a:ea typeface="Times New Roman"/>
                <a:cs typeface="Times New Roman"/>
                <a:sym typeface="Times New Roman"/>
              </a:rPr>
              <a:t>μ - mean of the feature</a:t>
            </a:r>
            <a:endParaRPr sz="2600" dirty="0">
              <a:solidFill>
                <a:srgbClr val="202124"/>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2600" dirty="0">
              <a:solidFill>
                <a:srgbClr val="202124"/>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sz="2600" dirty="0">
                <a:solidFill>
                  <a:srgbClr val="202124"/>
                </a:solidFill>
                <a:highlight>
                  <a:srgbClr val="FFFFFF"/>
                </a:highlight>
                <a:latin typeface="Times New Roman"/>
                <a:ea typeface="Times New Roman"/>
                <a:cs typeface="Times New Roman"/>
                <a:sym typeface="Times New Roman"/>
              </a:rPr>
              <a:t>σ - standard deviation of the feature</a:t>
            </a:r>
            <a:endParaRPr sz="2600" dirty="0">
              <a:solidFill>
                <a:srgbClr val="202124"/>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rgbClr val="202124"/>
              </a:solidFill>
              <a:highlight>
                <a:srgbClr val="FFFFFF"/>
              </a:highlight>
            </a:endParaRPr>
          </a:p>
          <a:p>
            <a:pPr marL="0" lvl="0" indent="0" algn="l" rtl="0">
              <a:spcBef>
                <a:spcPts val="0"/>
              </a:spcBef>
              <a:spcAft>
                <a:spcPts val="0"/>
              </a:spcAft>
              <a:buNone/>
            </a:pPr>
            <a:endParaRPr sz="2400" dirty="0">
              <a:solidFill>
                <a:srgbClr val="202124"/>
              </a:solidFill>
              <a:highlight>
                <a:srgbClr val="FFFFFF"/>
              </a:highlight>
            </a:endParaRPr>
          </a:p>
          <a:p>
            <a:pPr marL="0" lvl="0" indent="0" algn="l" rtl="0">
              <a:spcBef>
                <a:spcPts val="0"/>
              </a:spcBef>
              <a:spcAft>
                <a:spcPts val="0"/>
              </a:spcAft>
              <a:buNone/>
            </a:pPr>
            <a:endParaRPr sz="2400" dirty="0">
              <a:solidFill>
                <a:srgbClr val="202124"/>
              </a:solidFill>
              <a:highlight>
                <a:srgbClr val="FFFFFF"/>
              </a:highlight>
            </a:endParaRPr>
          </a:p>
          <a:p>
            <a:pPr marL="0" lvl="0" indent="0" algn="l" rtl="0">
              <a:spcBef>
                <a:spcPts val="0"/>
              </a:spcBef>
              <a:spcAft>
                <a:spcPts val="0"/>
              </a:spcAft>
              <a:buNone/>
            </a:pPr>
            <a:endParaRPr sz="2400" dirty="0">
              <a:solidFill>
                <a:srgbClr val="202124"/>
              </a:solidFill>
              <a:highlight>
                <a:srgbClr val="FFFFFF"/>
              </a:highlight>
            </a:endParaRPr>
          </a:p>
        </p:txBody>
      </p:sp>
      <p:sp>
        <p:nvSpPr>
          <p:cNvPr id="221" name="Google Shape;221;p26"/>
          <p:cNvSpPr txBox="1"/>
          <p:nvPr/>
        </p:nvSpPr>
        <p:spPr>
          <a:xfrm>
            <a:off x="1957712" y="3137590"/>
            <a:ext cx="4225800" cy="46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Times New Roman"/>
                <a:ea typeface="Times New Roman"/>
                <a:cs typeface="Times New Roman"/>
                <a:sym typeface="Times New Roman"/>
              </a:rPr>
              <a:t>Formula for Normal Distribution</a:t>
            </a:r>
            <a:endParaRPr sz="2400" dirty="0">
              <a:latin typeface="Times New Roman"/>
              <a:ea typeface="Times New Roman"/>
              <a:cs typeface="Times New Roman"/>
              <a:sym typeface="Times New Roman"/>
            </a:endParaRPr>
          </a:p>
        </p:txBody>
      </p:sp>
      <p:sp>
        <p:nvSpPr>
          <p:cNvPr id="222" name="Google Shape;222;p26"/>
          <p:cNvSpPr txBox="1"/>
          <p:nvPr/>
        </p:nvSpPr>
        <p:spPr>
          <a:xfrm>
            <a:off x="828075" y="204875"/>
            <a:ext cx="10344000" cy="953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rPr>
              <a:t>Types of Classifier in Naives</a:t>
            </a:r>
            <a:endParaRPr sz="3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75903971-B493-1AE0-90AA-6DC3993A2C9B}"/>
              </a:ext>
            </a:extLst>
          </p:cNvPr>
          <p:cNvSpPr txBox="1"/>
          <p:nvPr/>
        </p:nvSpPr>
        <p:spPr>
          <a:xfrm>
            <a:off x="2378040" y="5223352"/>
            <a:ext cx="395164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Source</a:t>
            </a:r>
            <a:r>
              <a:rPr lang="en-US" sz="1800" dirty="0"/>
              <a:t>: </a:t>
            </a:r>
            <a:r>
              <a:rPr lang="en-US" sz="1800" u="sng" dirty="0">
                <a:solidFill>
                  <a:schemeClr val="hlink"/>
                </a:solidFill>
                <a:latin typeface="Times New Roman"/>
                <a:ea typeface="Times New Roman"/>
                <a:cs typeface="Times New Roman"/>
                <a:sym typeface="Times New Roman"/>
              </a:rPr>
              <a:t>https://tinyurl.com/3fbrww4m</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latin typeface="Times New Roman"/>
                <a:ea typeface="Times New Roman"/>
                <a:cs typeface="Times New Roman"/>
                <a:sym typeface="Times New Roman"/>
              </a:rPr>
              <a:t>Limitations</a:t>
            </a:r>
            <a:endParaRPr sz="3600" dirty="0">
              <a:latin typeface="Times New Roman"/>
              <a:ea typeface="Times New Roman"/>
              <a:cs typeface="Times New Roman"/>
              <a:sym typeface="Times New Roman"/>
            </a:endParaRPr>
          </a:p>
        </p:txBody>
      </p:sp>
      <p:sp>
        <p:nvSpPr>
          <p:cNvPr id="229" name="Google Shape;229;p27"/>
          <p:cNvSpPr txBox="1">
            <a:spLocks noGrp="1"/>
          </p:cNvSpPr>
          <p:nvPr>
            <p:ph type="body" idx="1"/>
          </p:nvPr>
        </p:nvSpPr>
        <p:spPr>
          <a:xfrm>
            <a:off x="838200" y="1690825"/>
            <a:ext cx="7203600" cy="1914600"/>
          </a:xfrm>
          <a:prstGeom prst="rect">
            <a:avLst/>
          </a:prstGeom>
        </p:spPr>
        <p:txBody>
          <a:bodyPr spcFirstLastPara="1" wrap="square" lIns="91425" tIns="45700" rIns="91425" bIns="45700" anchor="t" anchorCtr="0">
            <a:normAutofit/>
          </a:bodyPr>
          <a:lstStyle/>
          <a:p>
            <a:pPr marL="457200" lvl="0" indent="-393700" algn="just" rtl="0">
              <a:spcBef>
                <a:spcPts val="1000"/>
              </a:spcBef>
              <a:spcAft>
                <a:spcPts val="0"/>
              </a:spcAft>
              <a:buSzPts val="2600"/>
              <a:buFont typeface="Times New Roman"/>
              <a:buChar char="●"/>
            </a:pPr>
            <a:r>
              <a:rPr lang="en-US" sz="2600" dirty="0">
                <a:latin typeface="Times New Roman"/>
                <a:ea typeface="Times New Roman"/>
                <a:cs typeface="Times New Roman"/>
                <a:sym typeface="Times New Roman"/>
              </a:rPr>
              <a:t>Independence Assumption</a:t>
            </a:r>
            <a:endParaRPr sz="2600" dirty="0">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Imbalanced Dataset</a:t>
            </a:r>
            <a:endParaRPr sz="2600" dirty="0">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Zero Frequency Problem</a:t>
            </a:r>
            <a:endParaRPr sz="2600" dirty="0">
              <a:latin typeface="Times New Roman"/>
              <a:ea typeface="Times New Roman"/>
              <a:cs typeface="Times New Roman"/>
              <a:sym typeface="Times New Roman"/>
            </a:endParaRPr>
          </a:p>
        </p:txBody>
      </p:sp>
      <p:sp>
        <p:nvSpPr>
          <p:cNvPr id="230" name="Google Shape;230;p27"/>
          <p:cNvSpPr txBox="1">
            <a:spLocks noGrp="1"/>
          </p:cNvSpPr>
          <p:nvPr>
            <p:ph type="sldNum" idx="12"/>
          </p:nvPr>
        </p:nvSpPr>
        <p:spPr>
          <a:xfrm>
            <a:off x="0" y="6313651"/>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r>
              <a:rPr lang="en-US"/>
              <a:t>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a:latin typeface="Times New Roman"/>
                <a:ea typeface="Times New Roman"/>
                <a:cs typeface="Times New Roman"/>
                <a:sym typeface="Times New Roman"/>
              </a:rPr>
              <a:t>Zero Frequency Problem</a:t>
            </a:r>
            <a:endParaRPr sz="3600">
              <a:latin typeface="Times New Roman"/>
              <a:ea typeface="Times New Roman"/>
              <a:cs typeface="Times New Roman"/>
              <a:sym typeface="Times New Roman"/>
            </a:endParaRPr>
          </a:p>
        </p:txBody>
      </p:sp>
      <p:sp>
        <p:nvSpPr>
          <p:cNvPr id="236" name="Google Shape;236;p28"/>
          <p:cNvSpPr txBox="1">
            <a:spLocks noGrp="1"/>
          </p:cNvSpPr>
          <p:nvPr>
            <p:ph type="body" idx="1"/>
          </p:nvPr>
        </p:nvSpPr>
        <p:spPr>
          <a:xfrm>
            <a:off x="838200" y="1555300"/>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b="1" dirty="0"/>
          </a:p>
          <a:p>
            <a:pPr marL="0" lvl="0" indent="0" algn="l" rtl="0">
              <a:lnSpc>
                <a:spcPct val="90000"/>
              </a:lnSpc>
              <a:spcBef>
                <a:spcPts val="0"/>
              </a:spcBef>
              <a:spcAft>
                <a:spcPts val="0"/>
              </a:spcAft>
              <a:buClr>
                <a:schemeClr val="dk1"/>
              </a:buClr>
              <a:buSzPts val="2800"/>
              <a:buNone/>
            </a:pPr>
            <a:r>
              <a:rPr lang="en-US" sz="2600" dirty="0">
                <a:latin typeface="Times New Roman"/>
                <a:ea typeface="Times New Roman"/>
                <a:cs typeface="Times New Roman"/>
                <a:sym typeface="Times New Roman"/>
              </a:rPr>
              <a:t>Suppose some event is not there in our example then the model will assign zero probability for that event and also, any set of unseen events [5].</a:t>
            </a:r>
            <a:endParaRPr sz="2600"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None/>
            </a:pPr>
            <a:r>
              <a:rPr lang="en-US" sz="2600" dirty="0">
                <a:latin typeface="Times New Roman"/>
                <a:ea typeface="Times New Roman"/>
                <a:cs typeface="Times New Roman"/>
                <a:sym typeface="Times New Roman"/>
              </a:rPr>
              <a:t>And when all the possibilities are multiplied, we will have a zero.</a:t>
            </a:r>
            <a:endParaRPr sz="2600"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None/>
            </a:pPr>
            <a:endParaRPr sz="2600"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None/>
            </a:pPr>
            <a:r>
              <a:rPr lang="en-US" sz="2600" dirty="0">
                <a:latin typeface="Times New Roman"/>
                <a:ea typeface="Times New Roman"/>
                <a:cs typeface="Times New Roman"/>
                <a:sym typeface="Times New Roman"/>
              </a:rPr>
              <a:t>Example : Spam Detection</a:t>
            </a:r>
            <a:endParaRPr sz="2600" dirty="0">
              <a:latin typeface="Times New Roman"/>
              <a:ea typeface="Times New Roman"/>
              <a:cs typeface="Times New Roman"/>
              <a:sym typeface="Times New Roman"/>
            </a:endParaRPr>
          </a:p>
        </p:txBody>
      </p:sp>
      <p:sp>
        <p:nvSpPr>
          <p:cNvPr id="237" name="Google Shape;237;p28"/>
          <p:cNvSpPr txBox="1">
            <a:spLocks noGrp="1"/>
          </p:cNvSpPr>
          <p:nvPr>
            <p:ph type="sldNum" idx="12"/>
          </p:nvPr>
        </p:nvSpPr>
        <p:spPr>
          <a:xfrm>
            <a:off x="0" y="6299426"/>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a:latin typeface="Times New Roman"/>
                <a:ea typeface="Times New Roman"/>
                <a:cs typeface="Times New Roman"/>
                <a:sym typeface="Times New Roman"/>
              </a:rPr>
              <a:t>Solution to Zero Frequency Problem</a:t>
            </a:r>
            <a:endParaRPr sz="3600">
              <a:latin typeface="Times New Roman"/>
              <a:ea typeface="Times New Roman"/>
              <a:cs typeface="Times New Roman"/>
              <a:sym typeface="Times New Roman"/>
            </a:endParaRPr>
          </a:p>
        </p:txBody>
      </p:sp>
      <p:sp>
        <p:nvSpPr>
          <p:cNvPr id="244" name="Google Shape;244;p29"/>
          <p:cNvSpPr txBox="1">
            <a:spLocks noGrp="1"/>
          </p:cNvSpPr>
          <p:nvPr>
            <p:ph type="body" idx="1"/>
          </p:nvPr>
        </p:nvSpPr>
        <p:spPr>
          <a:xfrm>
            <a:off x="838200" y="1484150"/>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600" dirty="0">
                <a:latin typeface="Times New Roman"/>
                <a:ea typeface="Times New Roman"/>
                <a:cs typeface="Times New Roman"/>
                <a:sym typeface="Times New Roman"/>
              </a:rPr>
              <a:t>Laplace Smoothing for Feature (w’)</a:t>
            </a:r>
            <a:endParaRPr sz="2600" dirty="0">
              <a:latin typeface="Times New Roman"/>
              <a:ea typeface="Times New Roman"/>
              <a:cs typeface="Times New Roman"/>
              <a:sym typeface="Times New Roman"/>
            </a:endParaRPr>
          </a:p>
          <a:p>
            <a:pPr marL="0" lvl="0" indent="0" algn="l" rtl="0">
              <a:spcBef>
                <a:spcPts val="1000"/>
              </a:spcBef>
              <a:spcAft>
                <a:spcPts val="0"/>
              </a:spcAft>
              <a:buNone/>
            </a:pPr>
            <a:endParaRPr dirty="0"/>
          </a:p>
        </p:txBody>
      </p:sp>
      <p:pic>
        <p:nvPicPr>
          <p:cNvPr id="245" name="Google Shape;245;p29"/>
          <p:cNvPicPr preferRelativeResize="0"/>
          <p:nvPr/>
        </p:nvPicPr>
        <p:blipFill>
          <a:blip r:embed="rId3">
            <a:alphaModFix/>
          </a:blip>
          <a:stretch>
            <a:fillRect/>
          </a:stretch>
        </p:blipFill>
        <p:spPr>
          <a:xfrm>
            <a:off x="2407425" y="2042000"/>
            <a:ext cx="7355975" cy="3273799"/>
          </a:xfrm>
          <a:prstGeom prst="rect">
            <a:avLst/>
          </a:prstGeom>
          <a:noFill/>
          <a:ln>
            <a:noFill/>
          </a:ln>
        </p:spPr>
      </p:pic>
      <p:sp>
        <p:nvSpPr>
          <p:cNvPr id="246" name="Google Shape;246;p29"/>
          <p:cNvSpPr txBox="1"/>
          <p:nvPr/>
        </p:nvSpPr>
        <p:spPr>
          <a:xfrm>
            <a:off x="2102625" y="5445760"/>
            <a:ext cx="6513055" cy="51671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Times New Roman"/>
                <a:ea typeface="Times New Roman"/>
                <a:cs typeface="Times New Roman"/>
                <a:sym typeface="Times New Roman"/>
              </a:rPr>
              <a:t>Source: </a:t>
            </a:r>
            <a:r>
              <a:rPr lang="en-US" sz="2000" dirty="0">
                <a:latin typeface="Times New Roman"/>
                <a:ea typeface="Times New Roman"/>
                <a:cs typeface="Times New Roman"/>
                <a:sym typeface="Times New Roman"/>
                <a:hlinkClick r:id="rId4" action="ppaction://hlinksldjump"/>
              </a:rPr>
              <a:t>https://tinyurl.com/h56rtzcx</a:t>
            </a:r>
            <a:r>
              <a:rPr lang="en-US" sz="2000" dirty="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p:txBody>
      </p:sp>
      <p:sp>
        <p:nvSpPr>
          <p:cNvPr id="247" name="Google Shape;247;p29"/>
          <p:cNvSpPr txBox="1">
            <a:spLocks noGrp="1"/>
          </p:cNvSpPr>
          <p:nvPr>
            <p:ph type="sldNum" idx="12"/>
          </p:nvPr>
        </p:nvSpPr>
        <p:spPr>
          <a:xfrm>
            <a:off x="0" y="6313651"/>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p:nvPr>
        </p:nvSpPr>
        <p:spPr>
          <a:xfrm>
            <a:off x="777225" y="3194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latin typeface="Times New Roman"/>
                <a:ea typeface="Times New Roman"/>
                <a:cs typeface="Times New Roman"/>
                <a:sym typeface="Times New Roman"/>
              </a:rPr>
              <a:t>Real Life Applications</a:t>
            </a:r>
            <a:endParaRPr sz="3600" dirty="0">
              <a:latin typeface="Times New Roman"/>
              <a:ea typeface="Times New Roman"/>
              <a:cs typeface="Times New Roman"/>
              <a:sym typeface="Times New Roman"/>
            </a:endParaRPr>
          </a:p>
        </p:txBody>
      </p:sp>
      <p:sp>
        <p:nvSpPr>
          <p:cNvPr id="254" name="Google Shape;254;p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93700" algn="l" rtl="0">
              <a:spcBef>
                <a:spcPts val="1000"/>
              </a:spcBef>
              <a:spcAft>
                <a:spcPts val="0"/>
              </a:spcAft>
              <a:buSzPts val="2600"/>
              <a:buFont typeface="Times New Roman"/>
              <a:buChar char="●"/>
            </a:pPr>
            <a:r>
              <a:rPr lang="en-US" sz="2600" dirty="0">
                <a:latin typeface="Times New Roman"/>
                <a:ea typeface="Times New Roman"/>
                <a:cs typeface="Times New Roman"/>
                <a:sym typeface="Times New Roman"/>
              </a:rPr>
              <a:t>Email Spam Detection</a:t>
            </a:r>
            <a:endParaRPr sz="2600" dirty="0">
              <a:latin typeface="Times New Roman"/>
              <a:ea typeface="Times New Roman"/>
              <a:cs typeface="Times New Roman"/>
              <a:sym typeface="Times New Roman"/>
            </a:endParaRPr>
          </a:p>
          <a:p>
            <a:pPr marL="457200" lvl="0" indent="-393700" algn="l" rtl="0">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Weather Forecast</a:t>
            </a:r>
            <a:endParaRPr sz="2600" dirty="0">
              <a:latin typeface="Times New Roman"/>
              <a:ea typeface="Times New Roman"/>
              <a:cs typeface="Times New Roman"/>
              <a:sym typeface="Times New Roman"/>
            </a:endParaRPr>
          </a:p>
          <a:p>
            <a:pPr marL="457200" lvl="0" indent="-393700" algn="l" rtl="0">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Sentiment Analysis</a:t>
            </a:r>
            <a:endParaRPr sz="2600" dirty="0">
              <a:latin typeface="Times New Roman"/>
              <a:ea typeface="Times New Roman"/>
              <a:cs typeface="Times New Roman"/>
              <a:sym typeface="Times New Roman"/>
            </a:endParaRPr>
          </a:p>
          <a:p>
            <a:pPr marL="457200" lvl="0" indent="-393700" algn="l" rtl="0">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News Article Classification</a:t>
            </a:r>
            <a:endParaRPr sz="2600" dirty="0">
              <a:latin typeface="Times New Roman"/>
              <a:ea typeface="Times New Roman"/>
              <a:cs typeface="Times New Roman"/>
              <a:sym typeface="Times New Roman"/>
            </a:endParaRPr>
          </a:p>
          <a:p>
            <a:pPr marL="457200" lvl="0" indent="-393700" algn="l" rtl="0">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Credit Scoring</a:t>
            </a:r>
            <a:endParaRPr sz="2600" dirty="0">
              <a:latin typeface="Times New Roman"/>
              <a:ea typeface="Times New Roman"/>
              <a:cs typeface="Times New Roman"/>
              <a:sym typeface="Times New Roman"/>
            </a:endParaRPr>
          </a:p>
        </p:txBody>
      </p:sp>
      <p:sp>
        <p:nvSpPr>
          <p:cNvPr id="255" name="Google Shape;255;p30"/>
          <p:cNvSpPr txBox="1">
            <a:spLocks noGrp="1"/>
          </p:cNvSpPr>
          <p:nvPr>
            <p:ph type="sldNum" idx="12"/>
          </p:nvPr>
        </p:nvSpPr>
        <p:spPr>
          <a:xfrm>
            <a:off x="0" y="6285226"/>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latin typeface="Times New Roman" panose="02020603050405020304" pitchFamily="18" charset="0"/>
                <a:cs typeface="Times New Roman" panose="02020603050405020304" pitchFamily="18" charset="0"/>
              </a:rPr>
              <a:t>Dataset and Code Implementation</a:t>
            </a:r>
            <a:endParaRPr sz="3600" dirty="0">
              <a:latin typeface="Times New Roman" panose="02020603050405020304" pitchFamily="18" charset="0"/>
              <a:cs typeface="Times New Roman" panose="02020603050405020304" pitchFamily="18" charset="0"/>
            </a:endParaRPr>
          </a:p>
        </p:txBody>
      </p:sp>
      <p:sp>
        <p:nvSpPr>
          <p:cNvPr id="262" name="Google Shape;262;p31"/>
          <p:cNvSpPr txBox="1">
            <a:spLocks noGrp="1"/>
          </p:cNvSpPr>
          <p:nvPr>
            <p:ph type="body" idx="1"/>
          </p:nvPr>
        </p:nvSpPr>
        <p:spPr>
          <a:xfrm>
            <a:off x="838200" y="1825625"/>
            <a:ext cx="10515600" cy="4117975"/>
          </a:xfrm>
          <a:prstGeom prst="rect">
            <a:avLst/>
          </a:prstGeom>
        </p:spPr>
        <p:txBody>
          <a:bodyPr spcFirstLastPara="1" wrap="square" lIns="91425" tIns="45700" rIns="91425" bIns="45700" anchor="t" anchorCtr="0">
            <a:normAutofit lnSpcReduction="10000"/>
          </a:bodyPr>
          <a:lstStyle/>
          <a:p>
            <a:pPr marL="0" lvl="0" indent="0" rtl="0">
              <a:spcBef>
                <a:spcPts val="1000"/>
              </a:spcBef>
              <a:spcAft>
                <a:spcPts val="0"/>
              </a:spcAft>
              <a:buNone/>
            </a:pPr>
            <a:r>
              <a:rPr lang="en-US" dirty="0">
                <a:latin typeface="Times New Roman" panose="02020603050405020304" pitchFamily="18" charset="0"/>
                <a:cs typeface="Times New Roman" panose="02020603050405020304" pitchFamily="18" charset="0"/>
              </a:rPr>
              <a:t>Training Dataset: </a:t>
            </a:r>
            <a:r>
              <a:rPr lang="en-US" u="sng" dirty="0">
                <a:solidFill>
                  <a:schemeClr val="hlink"/>
                </a:solidFill>
                <a:latin typeface="Times New Roman" panose="02020603050405020304" pitchFamily="18" charset="0"/>
                <a:cs typeface="Times New Roman" panose="02020603050405020304" pitchFamily="18" charset="0"/>
                <a:hlinkClick r:id="rId3"/>
              </a:rPr>
              <a:t>Spam.csv</a:t>
            </a:r>
            <a:r>
              <a:rPr lang="en-US" dirty="0">
                <a:latin typeface="Times New Roman" panose="02020603050405020304" pitchFamily="18" charset="0"/>
                <a:cs typeface="Times New Roman" panose="02020603050405020304" pitchFamily="18" charset="0"/>
              </a:rPr>
              <a:t> </a:t>
            </a:r>
          </a:p>
          <a:p>
            <a:pPr marL="0" lvl="0" indent="0" algn="l" rtl="0">
              <a:spcBef>
                <a:spcPts val="1000"/>
              </a:spcBef>
              <a:spcAft>
                <a:spcPts val="0"/>
              </a:spcAft>
              <a:buNone/>
            </a:pPr>
            <a:r>
              <a:rPr lang="en-US" dirty="0">
                <a:latin typeface="Times New Roman" panose="02020603050405020304" pitchFamily="18" charset="0"/>
                <a:cs typeface="Times New Roman" panose="02020603050405020304" pitchFamily="18" charset="0"/>
              </a:rPr>
              <a:t>Here the data set contains 2 columns which are “category” and “message”.</a:t>
            </a:r>
          </a:p>
          <a:p>
            <a:pPr marL="0" lvl="0" indent="0" algn="l" rtl="0">
              <a:spcBef>
                <a:spcPts val="1000"/>
              </a:spcBef>
              <a:spcAft>
                <a:spcPts val="0"/>
              </a:spcAft>
              <a:buNone/>
            </a:pPr>
            <a:r>
              <a:rPr lang="en-US" dirty="0">
                <a:latin typeface="Times New Roman" panose="02020603050405020304" pitchFamily="18" charset="0"/>
                <a:cs typeface="Times New Roman" panose="02020603050405020304" pitchFamily="18" charset="0"/>
              </a:rPr>
              <a:t>The column “category” contains values such as “Ham” and “Spam” to classify the email type whereas the column “message” contains the email body.</a:t>
            </a:r>
          </a:p>
          <a:p>
            <a:pPr marL="0" lvl="0" indent="0" algn="l" rtl="0">
              <a:spcBef>
                <a:spcPts val="1000"/>
              </a:spcBef>
              <a:spcAft>
                <a:spcPts val="0"/>
              </a:spcAft>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Jupyter Notebook: </a:t>
            </a:r>
            <a:r>
              <a:rPr lang="en-US" u="sng" dirty="0">
                <a:solidFill>
                  <a:schemeClr val="hlink"/>
                </a:solidFill>
                <a:latin typeface="Times New Roman" panose="02020603050405020304" pitchFamily="18" charset="0"/>
                <a:cs typeface="Times New Roman" panose="02020603050405020304" pitchFamily="18" charset="0"/>
                <a:hlinkClick r:id="rId4"/>
              </a:rPr>
              <a:t>Implementation of Multinomial naive Bayes Classifier for Email Spam Detection</a:t>
            </a:r>
            <a:endParaRPr lang="en-US"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None/>
            </a:pPr>
            <a:endParaRPr dirty="0">
              <a:latin typeface="Times New Roman" panose="02020603050405020304" pitchFamily="18" charset="0"/>
              <a:cs typeface="Times New Roman" panose="02020603050405020304" pitchFamily="18" charset="0"/>
            </a:endParaRPr>
          </a:p>
        </p:txBody>
      </p:sp>
      <p:sp>
        <p:nvSpPr>
          <p:cNvPr id="263" name="Google Shape;263;p31"/>
          <p:cNvSpPr txBox="1">
            <a:spLocks noGrp="1"/>
          </p:cNvSpPr>
          <p:nvPr>
            <p:ph type="sldNum" idx="12"/>
          </p:nvPr>
        </p:nvSpPr>
        <p:spPr>
          <a:xfrm>
            <a:off x="0" y="6311626"/>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dirty="0">
                <a:latin typeface="Times New Roman"/>
                <a:ea typeface="Times New Roman"/>
                <a:cs typeface="Times New Roman"/>
                <a:sym typeface="Times New Roman"/>
              </a:rPr>
              <a:t>Agenda</a:t>
            </a:r>
            <a:endParaRPr sz="3600" dirty="0">
              <a:latin typeface="Times New Roman"/>
              <a:ea typeface="Times New Roman"/>
              <a:cs typeface="Times New Roman"/>
              <a:sym typeface="Times New Roman"/>
            </a:endParaRPr>
          </a:p>
        </p:txBody>
      </p:sp>
      <p:sp>
        <p:nvSpPr>
          <p:cNvPr id="97" name="Google Shape;97;p14"/>
          <p:cNvSpPr txBox="1">
            <a:spLocks noGrp="1"/>
          </p:cNvSpPr>
          <p:nvPr>
            <p:ph type="body" idx="1"/>
          </p:nvPr>
        </p:nvSpPr>
        <p:spPr>
          <a:xfrm>
            <a:off x="838200" y="1260630"/>
            <a:ext cx="10515600" cy="4703290"/>
          </a:xfrm>
          <a:prstGeom prst="rect">
            <a:avLst/>
          </a:prstGeom>
          <a:noFill/>
          <a:ln>
            <a:noFill/>
          </a:ln>
        </p:spPr>
        <p:txBody>
          <a:bodyPr spcFirstLastPara="1" wrap="square" lIns="91425" tIns="45700" rIns="91425" bIns="45700" anchor="t" anchorCtr="0">
            <a:noAutofit/>
          </a:bodyPr>
          <a:lstStyle/>
          <a:p>
            <a:pPr marL="457200" lvl="0" indent="-393700" algn="l" rtl="0">
              <a:lnSpc>
                <a:spcPct val="90000"/>
              </a:lnSpc>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Introduction to Naive Bayes Classifier</a:t>
            </a:r>
            <a:endParaRPr sz="2600" dirty="0">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2600" dirty="0">
              <a:latin typeface="Times New Roman"/>
              <a:ea typeface="Times New Roman"/>
              <a:cs typeface="Times New Roman"/>
              <a:sym typeface="Times New Roman"/>
            </a:endParaRPr>
          </a:p>
          <a:p>
            <a:pPr marL="457200" lvl="0" indent="-393700" algn="l" rtl="0">
              <a:lnSpc>
                <a:spcPct val="90000"/>
              </a:lnSpc>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Bayes’ Theorem</a:t>
            </a:r>
            <a:endParaRPr sz="2600" dirty="0">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2600" dirty="0">
              <a:latin typeface="Times New Roman"/>
              <a:ea typeface="Times New Roman"/>
              <a:cs typeface="Times New Roman"/>
              <a:sym typeface="Times New Roman"/>
            </a:endParaRPr>
          </a:p>
          <a:p>
            <a:pPr marL="457200" lvl="0" indent="-393700" algn="l" rtl="0">
              <a:lnSpc>
                <a:spcPct val="90000"/>
              </a:lnSpc>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Conditional Probability</a:t>
            </a:r>
            <a:endParaRPr sz="2600" dirty="0">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2600" dirty="0">
              <a:latin typeface="Times New Roman"/>
              <a:ea typeface="Times New Roman"/>
              <a:cs typeface="Times New Roman"/>
              <a:sym typeface="Times New Roman"/>
            </a:endParaRPr>
          </a:p>
          <a:p>
            <a:pPr marL="457200" lvl="0" indent="-393700" algn="l" rtl="0">
              <a:lnSpc>
                <a:spcPct val="90000"/>
              </a:lnSpc>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Types of Naive Bayes Classifier</a:t>
            </a:r>
            <a:endParaRPr sz="2600" dirty="0">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2600" dirty="0">
              <a:latin typeface="Times New Roman"/>
              <a:ea typeface="Times New Roman"/>
              <a:cs typeface="Times New Roman"/>
              <a:sym typeface="Times New Roman"/>
            </a:endParaRPr>
          </a:p>
          <a:p>
            <a:pPr marL="457200" lvl="0" indent="-393700" algn="l" rtl="0">
              <a:lnSpc>
                <a:spcPct val="90000"/>
              </a:lnSpc>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Limitations</a:t>
            </a:r>
            <a:endParaRPr sz="2600" dirty="0">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2600" dirty="0">
              <a:latin typeface="Times New Roman"/>
              <a:ea typeface="Times New Roman"/>
              <a:cs typeface="Times New Roman"/>
              <a:sym typeface="Times New Roman"/>
            </a:endParaRPr>
          </a:p>
          <a:p>
            <a:pPr marL="457200" lvl="0" indent="-393700" algn="l" rtl="0">
              <a:lnSpc>
                <a:spcPct val="90000"/>
              </a:lnSpc>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Real Life Examples</a:t>
            </a:r>
          </a:p>
          <a:p>
            <a:pPr marL="457200" lvl="0" indent="-393700" algn="l" rtl="0">
              <a:lnSpc>
                <a:spcPct val="90000"/>
              </a:lnSpc>
              <a:spcBef>
                <a:spcPts val="0"/>
              </a:spcBef>
              <a:spcAft>
                <a:spcPts val="0"/>
              </a:spcAft>
              <a:buSzPts val="2600"/>
              <a:buFont typeface="Times New Roman"/>
              <a:buChar char="❖"/>
            </a:pPr>
            <a:endParaRPr lang="en-US" sz="2600" dirty="0">
              <a:latin typeface="Times New Roman"/>
              <a:ea typeface="Times New Roman"/>
              <a:cs typeface="Times New Roman"/>
              <a:sym typeface="Times New Roman"/>
            </a:endParaRPr>
          </a:p>
          <a:p>
            <a:pPr marL="457200" lvl="0" indent="-393700" algn="l" rtl="0">
              <a:lnSpc>
                <a:spcPct val="90000"/>
              </a:lnSpc>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Code Implementation</a:t>
            </a:r>
            <a:endParaRPr sz="2600" dirty="0">
              <a:latin typeface="Times New Roman"/>
              <a:ea typeface="Times New Roman"/>
              <a:cs typeface="Times New Roman"/>
              <a:sym typeface="Times New Roman"/>
            </a:endParaRPr>
          </a:p>
        </p:txBody>
      </p:sp>
      <p:sp>
        <p:nvSpPr>
          <p:cNvPr id="98" name="Google Shape;98;p14"/>
          <p:cNvSpPr txBox="1">
            <a:spLocks noGrp="1"/>
          </p:cNvSpPr>
          <p:nvPr>
            <p:ph type="sldNum" idx="12"/>
          </p:nvPr>
        </p:nvSpPr>
        <p:spPr>
          <a:xfrm>
            <a:off x="0" y="6299451"/>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77E2-C5E3-54A5-8FD9-4FD6654A1E4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Code</a:t>
            </a:r>
          </a:p>
        </p:txBody>
      </p:sp>
      <p:sp>
        <p:nvSpPr>
          <p:cNvPr id="3" name="Text Placeholder 2">
            <a:extLst>
              <a:ext uri="{FF2B5EF4-FFF2-40B4-BE49-F238E27FC236}">
                <a16:creationId xmlns:a16="http://schemas.microsoft.com/office/drawing/2014/main" id="{AB6C4917-B947-6909-BFB9-0ACC28DB25BF}"/>
              </a:ext>
            </a:extLst>
          </p:cNvPr>
          <p:cNvSpPr>
            <a:spLocks noGrp="1"/>
          </p:cNvSpPr>
          <p:nvPr>
            <p:ph type="body" idx="1"/>
          </p:nvPr>
        </p:nvSpPr>
        <p:spPr>
          <a:xfrm>
            <a:off x="838200" y="1483361"/>
            <a:ext cx="10622280" cy="4124959"/>
          </a:xfrm>
        </p:spPr>
        <p:txBody>
          <a:bodyPr>
            <a:normAutofit/>
          </a:bodyPr>
          <a:lstStyle/>
          <a:p>
            <a:pPr marL="114300" indent="0">
              <a:buNone/>
            </a:pPr>
            <a:r>
              <a:rPr lang="en-US" sz="1600" dirty="0">
                <a:solidFill>
                  <a:schemeClr val="tx1"/>
                </a:solidFill>
              </a:rPr>
              <a:t>import pandas as pd</a:t>
            </a:r>
          </a:p>
          <a:p>
            <a:pPr marL="114300" indent="0">
              <a:buNone/>
            </a:pPr>
            <a:r>
              <a:rPr lang="en-US" sz="1600" dirty="0" err="1">
                <a:solidFill>
                  <a:schemeClr val="tx1"/>
                </a:solidFill>
              </a:rPr>
              <a:t>df</a:t>
            </a:r>
            <a:r>
              <a:rPr lang="en-US" sz="1600" dirty="0">
                <a:solidFill>
                  <a:schemeClr val="tx1"/>
                </a:solidFill>
              </a:rPr>
              <a:t> = </a:t>
            </a:r>
            <a:r>
              <a:rPr lang="en-US" sz="1600" dirty="0" err="1">
                <a:solidFill>
                  <a:schemeClr val="tx1"/>
                </a:solidFill>
              </a:rPr>
              <a:t>pd.read_csv</a:t>
            </a:r>
            <a:r>
              <a:rPr lang="en-US" sz="1600" dirty="0">
                <a:solidFill>
                  <a:schemeClr val="tx1"/>
                </a:solidFill>
              </a:rPr>
              <a:t>("spam.csv")</a:t>
            </a:r>
          </a:p>
          <a:p>
            <a:pPr marL="114300" indent="0">
              <a:buNone/>
            </a:pPr>
            <a:r>
              <a:rPr lang="en-US" sz="1600" dirty="0" err="1">
                <a:solidFill>
                  <a:schemeClr val="tx1"/>
                </a:solidFill>
              </a:rPr>
              <a:t>df.groupby</a:t>
            </a:r>
            <a:r>
              <a:rPr lang="en-US" sz="1600" dirty="0">
                <a:solidFill>
                  <a:schemeClr val="tx1"/>
                </a:solidFill>
              </a:rPr>
              <a:t>('Category').describe() </a:t>
            </a:r>
          </a:p>
          <a:p>
            <a:pPr marL="114300" indent="0">
              <a:buNone/>
            </a:pPr>
            <a:r>
              <a:rPr lang="en-US" sz="1600" dirty="0" err="1">
                <a:solidFill>
                  <a:schemeClr val="tx1"/>
                </a:solidFill>
              </a:rPr>
              <a:t>df</a:t>
            </a:r>
            <a:r>
              <a:rPr lang="en-US" sz="1600" dirty="0">
                <a:solidFill>
                  <a:schemeClr val="tx1"/>
                </a:solidFill>
              </a:rPr>
              <a:t>['spam']=</a:t>
            </a:r>
            <a:r>
              <a:rPr lang="en-US" sz="1600" dirty="0" err="1">
                <a:solidFill>
                  <a:schemeClr val="tx1"/>
                </a:solidFill>
              </a:rPr>
              <a:t>df</a:t>
            </a:r>
            <a:r>
              <a:rPr lang="en-US" sz="1600" dirty="0">
                <a:solidFill>
                  <a:schemeClr val="tx1"/>
                </a:solidFill>
              </a:rPr>
              <a:t>['Category'].apply(lambda x: 1 if x=='spam' else 0)</a:t>
            </a:r>
          </a:p>
          <a:p>
            <a:pPr marL="114300" indent="0">
              <a:buNone/>
            </a:pPr>
            <a:r>
              <a:rPr lang="en-US" sz="1600" dirty="0" err="1">
                <a:solidFill>
                  <a:schemeClr val="tx1"/>
                </a:solidFill>
              </a:rPr>
              <a:t>df.head</a:t>
            </a:r>
            <a:r>
              <a:rPr lang="en-US" sz="1600" dirty="0">
                <a:solidFill>
                  <a:schemeClr val="tx1"/>
                </a:solidFill>
              </a:rPr>
              <a:t>()</a:t>
            </a:r>
          </a:p>
          <a:p>
            <a:pPr marL="114300" indent="0">
              <a:buNone/>
            </a:pPr>
            <a:endParaRPr lang="en-US" sz="1600" dirty="0"/>
          </a:p>
          <a:p>
            <a:pPr marL="114300" indent="0">
              <a:buNone/>
            </a:pPr>
            <a:r>
              <a:rPr lang="en-US" sz="2600" dirty="0">
                <a:latin typeface="Times New Roman" panose="02020603050405020304" pitchFamily="18" charset="0"/>
                <a:cs typeface="Times New Roman" panose="02020603050405020304" pitchFamily="18" charset="0"/>
              </a:rPr>
              <a:t>Here, first we will load the dataset and explore the dataset through describe function to understand spam and ham emails with the help of Pandas library.</a:t>
            </a:r>
          </a:p>
          <a:p>
            <a:pPr marL="114300" indent="0">
              <a:buNone/>
            </a:pPr>
            <a:r>
              <a:rPr lang="en-US" sz="2600" dirty="0">
                <a:latin typeface="Times New Roman" panose="02020603050405020304" pitchFamily="18" charset="0"/>
                <a:cs typeface="Times New Roman" panose="02020603050405020304" pitchFamily="18" charset="0"/>
              </a:rPr>
              <a:t>Then by using the lambda function we will add a column called spam to classify the email category. </a:t>
            </a:r>
          </a:p>
          <a:p>
            <a:pPr marL="114300" indent="0">
              <a:buNone/>
            </a:pPr>
            <a:endParaRPr lang="en-US" sz="1600" dirty="0"/>
          </a:p>
          <a:p>
            <a:pPr marL="114300" indent="0">
              <a:buNone/>
            </a:pPr>
            <a:endParaRPr lang="en-US" sz="1600" dirty="0"/>
          </a:p>
          <a:p>
            <a:pPr marL="114300" indent="0">
              <a:buNone/>
            </a:pPr>
            <a:endParaRPr lang="en-US" sz="1600" dirty="0"/>
          </a:p>
          <a:p>
            <a:pPr marL="114300" indent="0">
              <a:buNone/>
            </a:pPr>
            <a:endParaRPr lang="en-US" sz="1600" dirty="0"/>
          </a:p>
        </p:txBody>
      </p:sp>
      <p:sp>
        <p:nvSpPr>
          <p:cNvPr id="4" name="Slide Number Placeholder 3">
            <a:extLst>
              <a:ext uri="{FF2B5EF4-FFF2-40B4-BE49-F238E27FC236}">
                <a16:creationId xmlns:a16="http://schemas.microsoft.com/office/drawing/2014/main" id="{EB63063D-CEF7-0EA8-AB13-0B610C885FED}"/>
              </a:ext>
            </a:extLst>
          </p:cNvPr>
          <p:cNvSpPr>
            <a:spLocks noGrp="1"/>
          </p:cNvSpPr>
          <p:nvPr>
            <p:ph type="sldNum" idx="12"/>
          </p:nvPr>
        </p:nvSpPr>
        <p:spPr>
          <a:xfrm>
            <a:off x="0" y="6289993"/>
            <a:ext cx="2743200" cy="365125"/>
          </a:xfrm>
        </p:spPr>
        <p:txBody>
          <a:bodyPr/>
          <a:lstStyle/>
          <a:p>
            <a:pPr marL="0" lvl="0" indent="0" algn="l" rtl="0">
              <a:spcBef>
                <a:spcPts val="0"/>
              </a:spcBef>
              <a:spcAft>
                <a:spcPts val="0"/>
              </a:spcAft>
              <a:buNone/>
            </a:pPr>
            <a:fld id="{00000000-1234-1234-1234-123412341234}" type="slidenum">
              <a:rPr lang="en-US" smtClean="0"/>
              <a:t>20</a:t>
            </a:fld>
            <a:endParaRPr lang="en-US" dirty="0"/>
          </a:p>
        </p:txBody>
      </p:sp>
    </p:spTree>
    <p:extLst>
      <p:ext uri="{BB962C8B-B14F-4D97-AF65-F5344CB8AC3E}">
        <p14:creationId xmlns:p14="http://schemas.microsoft.com/office/powerpoint/2010/main" val="341183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9898-3ABC-47A1-6D65-43ACDCD220D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Code</a:t>
            </a:r>
          </a:p>
        </p:txBody>
      </p:sp>
      <p:sp>
        <p:nvSpPr>
          <p:cNvPr id="3" name="Text Placeholder 2">
            <a:extLst>
              <a:ext uri="{FF2B5EF4-FFF2-40B4-BE49-F238E27FC236}">
                <a16:creationId xmlns:a16="http://schemas.microsoft.com/office/drawing/2014/main" id="{345E3D86-091E-23CF-11B1-7E1A93395242}"/>
              </a:ext>
            </a:extLst>
          </p:cNvPr>
          <p:cNvSpPr>
            <a:spLocks noGrp="1"/>
          </p:cNvSpPr>
          <p:nvPr>
            <p:ph type="body" idx="1"/>
          </p:nvPr>
        </p:nvSpPr>
        <p:spPr>
          <a:xfrm>
            <a:off x="838200" y="1388745"/>
            <a:ext cx="10886440" cy="4768215"/>
          </a:xfrm>
        </p:spPr>
        <p:txBody>
          <a:bodyPr>
            <a:normAutofit fontScale="47500" lnSpcReduction="20000"/>
          </a:bodyPr>
          <a:lstStyle/>
          <a:p>
            <a:pPr marL="114300" indent="0">
              <a:buNone/>
            </a:pPr>
            <a:r>
              <a:rPr lang="en-US" sz="3400" dirty="0"/>
              <a:t>from </a:t>
            </a:r>
            <a:r>
              <a:rPr lang="en-US" sz="3400" dirty="0" err="1"/>
              <a:t>sklearn.model_selection</a:t>
            </a:r>
            <a:r>
              <a:rPr lang="en-US" sz="3400" dirty="0"/>
              <a:t> import </a:t>
            </a:r>
            <a:r>
              <a:rPr lang="en-US" sz="3400" dirty="0" err="1"/>
              <a:t>train_test_split</a:t>
            </a:r>
            <a:endParaRPr lang="en-US" sz="3400" dirty="0"/>
          </a:p>
          <a:p>
            <a:pPr marL="114300" indent="0">
              <a:buNone/>
            </a:pPr>
            <a:r>
              <a:rPr lang="en-US" sz="3400" dirty="0" err="1"/>
              <a:t>X_train</a:t>
            </a:r>
            <a:r>
              <a:rPr lang="en-US" sz="3400" dirty="0"/>
              <a:t>, </a:t>
            </a:r>
            <a:r>
              <a:rPr lang="en-US" sz="3400" dirty="0" err="1"/>
              <a:t>X_test</a:t>
            </a:r>
            <a:r>
              <a:rPr lang="en-US" sz="3400" dirty="0"/>
              <a:t>, </a:t>
            </a:r>
            <a:r>
              <a:rPr lang="en-US" sz="3400" dirty="0" err="1"/>
              <a:t>y_train</a:t>
            </a:r>
            <a:r>
              <a:rPr lang="en-US" sz="3400" dirty="0"/>
              <a:t>, </a:t>
            </a:r>
            <a:r>
              <a:rPr lang="en-US" sz="3400" dirty="0" err="1"/>
              <a:t>y_test</a:t>
            </a:r>
            <a:r>
              <a:rPr lang="en-US" sz="3400" dirty="0"/>
              <a:t> = </a:t>
            </a:r>
            <a:r>
              <a:rPr lang="en-US" sz="3400" dirty="0" err="1"/>
              <a:t>train_test_split</a:t>
            </a:r>
            <a:r>
              <a:rPr lang="en-US" sz="3400" dirty="0"/>
              <a:t>(</a:t>
            </a:r>
            <a:r>
              <a:rPr lang="en-US" sz="3400" dirty="0" err="1"/>
              <a:t>df.Message,df.spam</a:t>
            </a:r>
            <a:r>
              <a:rPr lang="en-US" sz="3400" dirty="0"/>
              <a:t> ,</a:t>
            </a:r>
            <a:r>
              <a:rPr lang="en-US" sz="3400" dirty="0" err="1"/>
              <a:t>testsize</a:t>
            </a:r>
            <a:r>
              <a:rPr lang="en-US" sz="3400" dirty="0"/>
              <a:t>=0.25)</a:t>
            </a:r>
          </a:p>
          <a:p>
            <a:pPr marL="114300" indent="0">
              <a:buNone/>
            </a:pPr>
            <a:r>
              <a:rPr lang="en-US" sz="3400" dirty="0"/>
              <a:t>from </a:t>
            </a:r>
            <a:r>
              <a:rPr lang="en-US" sz="3400" dirty="0" err="1"/>
              <a:t>sklearn.feature_extraction.text</a:t>
            </a:r>
            <a:r>
              <a:rPr lang="en-US" sz="3400" dirty="0"/>
              <a:t> import </a:t>
            </a:r>
            <a:r>
              <a:rPr lang="en-US" sz="3400" dirty="0" err="1"/>
              <a:t>CountVectorizer</a:t>
            </a:r>
            <a:endParaRPr lang="en-US" sz="3400" dirty="0"/>
          </a:p>
          <a:p>
            <a:pPr marL="114300" indent="0">
              <a:buNone/>
            </a:pPr>
            <a:r>
              <a:rPr lang="en-US" sz="3400" dirty="0"/>
              <a:t>v = </a:t>
            </a:r>
            <a:r>
              <a:rPr lang="en-US" sz="3400" dirty="0" err="1"/>
              <a:t>CountVectorizer</a:t>
            </a:r>
            <a:r>
              <a:rPr lang="en-US" sz="3400" dirty="0"/>
              <a:t>()</a:t>
            </a:r>
          </a:p>
          <a:p>
            <a:pPr marL="114300" indent="0">
              <a:buNone/>
            </a:pPr>
            <a:r>
              <a:rPr lang="en-US" sz="3400" dirty="0" err="1"/>
              <a:t>X_train_count</a:t>
            </a:r>
            <a:r>
              <a:rPr lang="en-US" sz="3400" dirty="0"/>
              <a:t> = </a:t>
            </a:r>
            <a:r>
              <a:rPr lang="en-US" sz="3400" dirty="0" err="1"/>
              <a:t>v.fit_transform</a:t>
            </a:r>
            <a:r>
              <a:rPr lang="en-US" sz="3400" dirty="0"/>
              <a:t>(</a:t>
            </a:r>
            <a:r>
              <a:rPr lang="en-US" sz="3400" dirty="0" err="1"/>
              <a:t>X_train.values</a:t>
            </a:r>
            <a:r>
              <a:rPr lang="en-US" sz="3400" dirty="0"/>
              <a:t>)</a:t>
            </a:r>
          </a:p>
          <a:p>
            <a:pPr marL="114300" indent="0">
              <a:buNone/>
            </a:pPr>
            <a:r>
              <a:rPr lang="en-US" sz="3400" dirty="0" err="1"/>
              <a:t>X_train_count.toarray</a:t>
            </a:r>
            <a:r>
              <a:rPr lang="en-US" sz="3400" dirty="0"/>
              <a:t>()[:2]</a:t>
            </a:r>
          </a:p>
          <a:p>
            <a:pPr marL="114300" indent="0">
              <a:buNone/>
            </a:pPr>
            <a:r>
              <a:rPr lang="en-US" sz="3400" dirty="0"/>
              <a:t>from </a:t>
            </a:r>
            <a:r>
              <a:rPr lang="en-US" sz="3400" dirty="0" err="1"/>
              <a:t>sklearn.naive_bayes</a:t>
            </a:r>
            <a:r>
              <a:rPr lang="en-US" sz="3400" dirty="0"/>
              <a:t> import </a:t>
            </a:r>
            <a:r>
              <a:rPr lang="en-US" sz="3400" dirty="0" err="1"/>
              <a:t>MultinomialNB</a:t>
            </a:r>
            <a:endParaRPr lang="en-US" sz="3400" dirty="0"/>
          </a:p>
          <a:p>
            <a:pPr marL="114300" indent="0">
              <a:buNone/>
            </a:pPr>
            <a:r>
              <a:rPr lang="en-US" sz="3400" dirty="0"/>
              <a:t>model = </a:t>
            </a:r>
            <a:r>
              <a:rPr lang="en-US" sz="3400" dirty="0" err="1"/>
              <a:t>MultinomialNB</a:t>
            </a:r>
            <a:r>
              <a:rPr lang="en-US" sz="3400" dirty="0"/>
              <a:t>()</a:t>
            </a:r>
          </a:p>
          <a:p>
            <a:pPr marL="114300" indent="0">
              <a:buNone/>
            </a:pPr>
            <a:r>
              <a:rPr lang="en-US" sz="3400" dirty="0" err="1"/>
              <a:t>model.fit</a:t>
            </a:r>
            <a:r>
              <a:rPr lang="en-US" sz="3400" dirty="0"/>
              <a:t>(</a:t>
            </a:r>
            <a:r>
              <a:rPr lang="en-US" sz="3400" dirty="0" err="1"/>
              <a:t>X_train_count,y_train</a:t>
            </a:r>
            <a:r>
              <a:rPr lang="en-US" sz="3400" dirty="0"/>
              <a:t>)</a:t>
            </a:r>
          </a:p>
          <a:p>
            <a:pPr marL="114300" indent="0">
              <a:buNone/>
            </a:pPr>
            <a:endParaRPr lang="en-US" sz="1600" dirty="0"/>
          </a:p>
          <a:p>
            <a:pPr marL="114300" indent="0">
              <a:buNone/>
            </a:pPr>
            <a:r>
              <a:rPr lang="en-US" sz="5500" dirty="0">
                <a:latin typeface="Times New Roman" panose="02020603050405020304" pitchFamily="18" charset="0"/>
                <a:cs typeface="Times New Roman" panose="02020603050405020304" pitchFamily="18" charset="0"/>
              </a:rPr>
              <a:t>Here, we are splitting the data into training set (75%) and test set (25%) and by the help of Count Vectorizer we are turning the text body into the frequency table. </a:t>
            </a:r>
          </a:p>
          <a:p>
            <a:pPr marL="114300" indent="0">
              <a:buNone/>
            </a:pPr>
            <a:r>
              <a:rPr lang="en-US" sz="5500" dirty="0">
                <a:latin typeface="Times New Roman" panose="02020603050405020304" pitchFamily="18" charset="0"/>
                <a:cs typeface="Times New Roman" panose="02020603050405020304" pitchFamily="18" charset="0"/>
              </a:rPr>
              <a:t>Later, we are using the Multinomial Naïve Bayes classifier to train our model.</a:t>
            </a:r>
          </a:p>
        </p:txBody>
      </p:sp>
      <p:sp>
        <p:nvSpPr>
          <p:cNvPr id="4" name="Slide Number Placeholder 3">
            <a:extLst>
              <a:ext uri="{FF2B5EF4-FFF2-40B4-BE49-F238E27FC236}">
                <a16:creationId xmlns:a16="http://schemas.microsoft.com/office/drawing/2014/main" id="{E4544BCE-1E50-9B40-EF39-CC99553B27B4}"/>
              </a:ext>
            </a:extLst>
          </p:cNvPr>
          <p:cNvSpPr>
            <a:spLocks noGrp="1"/>
          </p:cNvSpPr>
          <p:nvPr>
            <p:ph type="sldNum" idx="12"/>
          </p:nvPr>
        </p:nvSpPr>
        <p:spPr>
          <a:xfrm>
            <a:off x="0" y="6310312"/>
            <a:ext cx="2743200" cy="365125"/>
          </a:xfrm>
        </p:spPr>
        <p:txBody>
          <a:bodyPr/>
          <a:lstStyle/>
          <a:p>
            <a:pPr marL="0" lvl="0" indent="0" algn="l" rtl="0">
              <a:spcBef>
                <a:spcPts val="0"/>
              </a:spcBef>
              <a:spcAft>
                <a:spcPts val="0"/>
              </a:spcAft>
              <a:buNone/>
            </a:pPr>
            <a:fld id="{00000000-1234-1234-1234-123412341234}" type="slidenum">
              <a:rPr lang="en-US" smtClean="0"/>
              <a:t>21</a:t>
            </a:fld>
            <a:endParaRPr lang="en-US" dirty="0"/>
          </a:p>
        </p:txBody>
      </p:sp>
    </p:spTree>
    <p:extLst>
      <p:ext uri="{BB962C8B-B14F-4D97-AF65-F5344CB8AC3E}">
        <p14:creationId xmlns:p14="http://schemas.microsoft.com/office/powerpoint/2010/main" val="3629061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0558-8A19-48DE-B6DB-95D07ECC3729}"/>
              </a:ext>
            </a:extLst>
          </p:cNvPr>
          <p:cNvSpPr>
            <a:spLocks noGrp="1"/>
          </p:cNvSpPr>
          <p:nvPr>
            <p:ph type="title"/>
          </p:nvPr>
        </p:nvSpPr>
        <p:spPr>
          <a:xfrm>
            <a:off x="838200" y="272256"/>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Code</a:t>
            </a:r>
          </a:p>
        </p:txBody>
      </p:sp>
      <p:sp>
        <p:nvSpPr>
          <p:cNvPr id="3" name="Text Placeholder 2">
            <a:extLst>
              <a:ext uri="{FF2B5EF4-FFF2-40B4-BE49-F238E27FC236}">
                <a16:creationId xmlns:a16="http://schemas.microsoft.com/office/drawing/2014/main" id="{66372289-E21E-8FC1-DAD1-B74568246859}"/>
              </a:ext>
            </a:extLst>
          </p:cNvPr>
          <p:cNvSpPr>
            <a:spLocks noGrp="1"/>
          </p:cNvSpPr>
          <p:nvPr>
            <p:ph type="body" idx="1"/>
          </p:nvPr>
        </p:nvSpPr>
        <p:spPr>
          <a:xfrm>
            <a:off x="838200" y="1381761"/>
            <a:ext cx="10937240" cy="4653280"/>
          </a:xfrm>
        </p:spPr>
        <p:txBody>
          <a:bodyPr>
            <a:normAutofit fontScale="92500" lnSpcReduction="10000"/>
          </a:bodyPr>
          <a:lstStyle/>
          <a:p>
            <a:pPr marL="114300" indent="0">
              <a:buNone/>
            </a:pPr>
            <a:r>
              <a:rPr lang="en-US" sz="1700" dirty="0"/>
              <a:t>emails = [    'Hey </a:t>
            </a:r>
            <a:r>
              <a:rPr lang="en-US" sz="1700" dirty="0" err="1"/>
              <a:t>mohan</a:t>
            </a:r>
            <a:r>
              <a:rPr lang="en-US" sz="1700" dirty="0"/>
              <a:t>, can we get together to watch </a:t>
            </a:r>
            <a:r>
              <a:rPr lang="en-US" sz="1700" dirty="0" err="1"/>
              <a:t>footbal</a:t>
            </a:r>
            <a:r>
              <a:rPr lang="en-US" sz="1700" dirty="0"/>
              <a:t> game tomorrow?',    </a:t>
            </a:r>
          </a:p>
          <a:p>
            <a:pPr marL="114300" indent="0">
              <a:buNone/>
            </a:pPr>
            <a:r>
              <a:rPr lang="en-US" sz="1700" dirty="0"/>
              <a:t>'</a:t>
            </a:r>
            <a:r>
              <a:rPr lang="en-US" sz="1700" dirty="0" err="1"/>
              <a:t>Upto</a:t>
            </a:r>
            <a:r>
              <a:rPr lang="en-US" sz="1700" dirty="0"/>
              <a:t> 20% discount on parking, exclusive offer just for you. </a:t>
            </a:r>
            <a:r>
              <a:rPr lang="en-US" sz="1700" dirty="0" err="1"/>
              <a:t>Dont</a:t>
            </a:r>
            <a:r>
              <a:rPr lang="en-US" sz="1700" dirty="0"/>
              <a:t> miss this reward!’]</a:t>
            </a:r>
          </a:p>
          <a:p>
            <a:pPr marL="114300" indent="0">
              <a:buNone/>
            </a:pPr>
            <a:r>
              <a:rPr lang="en-US" sz="1700" dirty="0" err="1"/>
              <a:t>emails_count</a:t>
            </a:r>
            <a:r>
              <a:rPr lang="en-US" sz="1700" dirty="0"/>
              <a:t> = </a:t>
            </a:r>
            <a:r>
              <a:rPr lang="en-US" sz="1700" dirty="0" err="1"/>
              <a:t>v.transform</a:t>
            </a:r>
            <a:r>
              <a:rPr lang="en-US" sz="1700" dirty="0"/>
              <a:t>(emails)</a:t>
            </a:r>
          </a:p>
          <a:p>
            <a:pPr marL="114300" indent="0">
              <a:buNone/>
            </a:pPr>
            <a:r>
              <a:rPr lang="en-US" sz="1700" dirty="0" err="1"/>
              <a:t>model.predict</a:t>
            </a:r>
            <a:r>
              <a:rPr lang="en-US" sz="1700" dirty="0"/>
              <a:t>(</a:t>
            </a:r>
            <a:r>
              <a:rPr lang="en-US" sz="1700" dirty="0" err="1"/>
              <a:t>emails_count</a:t>
            </a:r>
            <a:r>
              <a:rPr lang="en-US" sz="1700" dirty="0"/>
              <a:t>)</a:t>
            </a:r>
          </a:p>
          <a:p>
            <a:pPr marL="114300" indent="0">
              <a:buNone/>
            </a:pPr>
            <a:r>
              <a:rPr lang="en-US" sz="1700" dirty="0" err="1"/>
              <a:t>X_test_count</a:t>
            </a:r>
            <a:r>
              <a:rPr lang="en-US" sz="1700" dirty="0"/>
              <a:t> = </a:t>
            </a:r>
            <a:r>
              <a:rPr lang="en-US" sz="1700" dirty="0" err="1"/>
              <a:t>v.transform</a:t>
            </a:r>
            <a:r>
              <a:rPr lang="en-US" sz="1700" dirty="0"/>
              <a:t>(</a:t>
            </a:r>
            <a:r>
              <a:rPr lang="en-US" sz="1700" dirty="0" err="1"/>
              <a:t>X_test</a:t>
            </a:r>
            <a:r>
              <a:rPr lang="en-US" sz="1700" dirty="0"/>
              <a:t>)</a:t>
            </a:r>
          </a:p>
          <a:p>
            <a:pPr marL="114300" indent="0">
              <a:buNone/>
            </a:pPr>
            <a:r>
              <a:rPr lang="en-US" sz="1700" dirty="0" err="1"/>
              <a:t>model.score</a:t>
            </a:r>
            <a:r>
              <a:rPr lang="en-US" sz="1700" dirty="0"/>
              <a:t>(</a:t>
            </a:r>
            <a:r>
              <a:rPr lang="en-US" sz="1700" dirty="0" err="1"/>
              <a:t>X_test_count</a:t>
            </a:r>
            <a:r>
              <a:rPr lang="en-US" sz="1700" dirty="0"/>
              <a:t>, </a:t>
            </a:r>
            <a:r>
              <a:rPr lang="en-US" sz="1700" dirty="0" err="1"/>
              <a:t>y_test</a:t>
            </a:r>
            <a:r>
              <a:rPr lang="en-US" sz="1700" dirty="0"/>
              <a:t>)</a:t>
            </a:r>
          </a:p>
          <a:p>
            <a:pPr marL="114300" indent="0">
              <a:buNone/>
            </a:pPr>
            <a:endParaRPr lang="en-US" sz="1800" dirty="0"/>
          </a:p>
          <a:p>
            <a:pPr marL="114300" indent="0">
              <a:buNone/>
            </a:pPr>
            <a:r>
              <a:rPr lang="en-US" dirty="0">
                <a:latin typeface="Times New Roman" panose="02020603050405020304" pitchFamily="18" charset="0"/>
                <a:cs typeface="Times New Roman" panose="02020603050405020304" pitchFamily="18" charset="0"/>
              </a:rPr>
              <a:t>Here, we are taking the sample test email to understand the working of our model. </a:t>
            </a:r>
          </a:p>
          <a:p>
            <a:pPr marL="114300" indent="0">
              <a:buNone/>
            </a:pPr>
            <a:r>
              <a:rPr lang="en-US" dirty="0">
                <a:latin typeface="Times New Roman" panose="02020603050405020304" pitchFamily="18" charset="0"/>
                <a:cs typeface="Times New Roman" panose="02020603050405020304" pitchFamily="18" charset="0"/>
              </a:rPr>
              <a:t>First, we need to the transform the email body into a count using the transform() of Count Vectorizer and then we will that transformed data into our model to predict the category of the email. </a:t>
            </a:r>
          </a:p>
          <a:p>
            <a:pPr marL="114300" indent="0">
              <a:buNone/>
            </a:pPr>
            <a:r>
              <a:rPr lang="en-US" dirty="0">
                <a:latin typeface="Times New Roman" panose="02020603050405020304" pitchFamily="18" charset="0"/>
                <a:cs typeface="Times New Roman" panose="02020603050405020304" pitchFamily="18" charset="0"/>
              </a:rPr>
              <a:t>Moreover, we can use the pipeline to reduce the steps of transformation.</a:t>
            </a:r>
          </a:p>
        </p:txBody>
      </p:sp>
      <p:sp>
        <p:nvSpPr>
          <p:cNvPr id="4" name="Slide Number Placeholder 3">
            <a:extLst>
              <a:ext uri="{FF2B5EF4-FFF2-40B4-BE49-F238E27FC236}">
                <a16:creationId xmlns:a16="http://schemas.microsoft.com/office/drawing/2014/main" id="{D29C9B88-CF2D-369C-369D-85523C5B7C92}"/>
              </a:ext>
            </a:extLst>
          </p:cNvPr>
          <p:cNvSpPr>
            <a:spLocks noGrp="1"/>
          </p:cNvSpPr>
          <p:nvPr>
            <p:ph type="sldNum" idx="12"/>
          </p:nvPr>
        </p:nvSpPr>
        <p:spPr>
          <a:xfrm>
            <a:off x="0" y="6295391"/>
            <a:ext cx="2743200" cy="365125"/>
          </a:xfrm>
        </p:spPr>
        <p:txBody>
          <a:bodyPr/>
          <a:lstStyle/>
          <a:p>
            <a:pPr marL="0" lvl="0" indent="0" algn="l" rtl="0">
              <a:spcBef>
                <a:spcPts val="0"/>
              </a:spcBef>
              <a:spcAft>
                <a:spcPts val="0"/>
              </a:spcAft>
              <a:buNone/>
            </a:pPr>
            <a:fld id="{00000000-1234-1234-1234-123412341234}" type="slidenum">
              <a:rPr lang="en-US" smtClean="0"/>
              <a:t>22</a:t>
            </a:fld>
            <a:endParaRPr lang="en-US" dirty="0"/>
          </a:p>
        </p:txBody>
      </p:sp>
    </p:spTree>
    <p:extLst>
      <p:ext uri="{BB962C8B-B14F-4D97-AF65-F5344CB8AC3E}">
        <p14:creationId xmlns:p14="http://schemas.microsoft.com/office/powerpoint/2010/main" val="2048813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txBox="1">
            <a:spLocks noGrp="1"/>
          </p:cNvSpPr>
          <p:nvPr>
            <p:ph type="body" idx="1"/>
          </p:nvPr>
        </p:nvSpPr>
        <p:spPr>
          <a:xfrm>
            <a:off x="777224" y="865524"/>
            <a:ext cx="10439415" cy="4895196"/>
          </a:xfrm>
          <a:prstGeom prst="rect">
            <a:avLst/>
          </a:prstGeom>
        </p:spPr>
        <p:txBody>
          <a:bodyPr spcFirstLastPara="1" wrap="square" lIns="91425" tIns="45700" rIns="91425" bIns="45700" anchor="t" anchorCtr="0">
            <a:normAutofit fontScale="25000" lnSpcReduction="20000"/>
          </a:bodyPr>
          <a:lstStyle/>
          <a:p>
            <a:pPr marL="346075" lvl="0" indent="-346075" rtl="0">
              <a:spcBef>
                <a:spcPts val="1000"/>
              </a:spcBef>
              <a:spcAft>
                <a:spcPts val="0"/>
              </a:spcAft>
              <a:buClr>
                <a:schemeClr val="dk1"/>
              </a:buClr>
              <a:buSzPts val="275"/>
              <a:buFont typeface="Arial"/>
              <a:buNone/>
            </a:pPr>
            <a:r>
              <a:rPr lang="en-US" sz="9600" dirty="0">
                <a:latin typeface="Times New Roman"/>
                <a:ea typeface="Times New Roman"/>
                <a:cs typeface="Times New Roman"/>
                <a:sym typeface="Times New Roman"/>
              </a:rPr>
              <a:t>[1] B. Gamal, “Naïve Bayes Algorithm,” </a:t>
            </a:r>
            <a:r>
              <a:rPr lang="en-US" sz="9600" i="1" dirty="0">
                <a:latin typeface="Times New Roman"/>
                <a:ea typeface="Times New Roman"/>
                <a:cs typeface="Times New Roman"/>
                <a:sym typeface="Times New Roman"/>
              </a:rPr>
              <a:t>Analytics Vidhya</a:t>
            </a:r>
            <a:r>
              <a:rPr lang="en-US" sz="9600" dirty="0">
                <a:latin typeface="Times New Roman"/>
                <a:ea typeface="Times New Roman"/>
                <a:cs typeface="Times New Roman"/>
                <a:sym typeface="Times New Roman"/>
              </a:rPr>
              <a:t>, Apr. 11, 2021. </a:t>
            </a:r>
            <a:r>
              <a:rPr lang="en-US" sz="9600" u="sng" dirty="0">
                <a:solidFill>
                  <a:schemeClr val="hlink"/>
                </a:solidFill>
                <a:latin typeface="Times New Roman"/>
                <a:ea typeface="Times New Roman"/>
                <a:cs typeface="Times New Roman"/>
                <a:sym typeface="Times New Roman"/>
                <a:hlinkClick r:id="rId3"/>
              </a:rPr>
              <a:t>https://medium.com/analytics-vidhya/na%C3%AFve-bayes-algorithm-5bf31e9032a2</a:t>
            </a:r>
            <a:endParaRPr lang="en-US" sz="9600" u="sng" dirty="0">
              <a:solidFill>
                <a:schemeClr val="hlink"/>
              </a:solidFill>
              <a:latin typeface="Times New Roman"/>
              <a:ea typeface="Times New Roman"/>
              <a:cs typeface="Times New Roman"/>
              <a:sym typeface="Times New Roman"/>
            </a:endParaRPr>
          </a:p>
          <a:p>
            <a:pPr marL="346075" lvl="0" indent="-346075" rtl="0">
              <a:spcBef>
                <a:spcPts val="1000"/>
              </a:spcBef>
              <a:spcAft>
                <a:spcPts val="0"/>
              </a:spcAft>
              <a:buClr>
                <a:schemeClr val="dk1"/>
              </a:buClr>
              <a:buSzPts val="275"/>
              <a:buFont typeface="Arial"/>
              <a:buNone/>
            </a:pPr>
            <a:r>
              <a:rPr lang="en-US" sz="9600" dirty="0">
                <a:latin typeface="Times New Roman"/>
                <a:ea typeface="Times New Roman"/>
                <a:cs typeface="Times New Roman"/>
                <a:sym typeface="Times New Roman"/>
              </a:rPr>
              <a:t>[2] A. A. Awan and A. </a:t>
            </a:r>
            <a:r>
              <a:rPr lang="en-US" sz="9600" dirty="0" err="1">
                <a:latin typeface="Times New Roman"/>
                <a:ea typeface="Times New Roman"/>
                <a:cs typeface="Times New Roman"/>
                <a:sym typeface="Times New Roman"/>
              </a:rPr>
              <a:t>Navlani</a:t>
            </a:r>
            <a:r>
              <a:rPr lang="en-US" sz="9600" dirty="0">
                <a:latin typeface="Times New Roman"/>
                <a:ea typeface="Times New Roman"/>
                <a:cs typeface="Times New Roman"/>
                <a:sym typeface="Times New Roman"/>
              </a:rPr>
              <a:t>, “Naive Bayes classifier tutorial: With Python Scikit-Learn,” </a:t>
            </a:r>
            <a:r>
              <a:rPr lang="en-US" sz="9600" dirty="0" err="1">
                <a:latin typeface="Times New Roman"/>
                <a:ea typeface="Times New Roman"/>
                <a:cs typeface="Times New Roman"/>
                <a:sym typeface="Times New Roman"/>
              </a:rPr>
              <a:t>DataCamp</a:t>
            </a:r>
            <a:r>
              <a:rPr lang="en-US" sz="9600" dirty="0">
                <a:latin typeface="Times New Roman"/>
                <a:ea typeface="Times New Roman"/>
                <a:cs typeface="Times New Roman"/>
                <a:sym typeface="Times New Roman"/>
              </a:rPr>
              <a:t>, </a:t>
            </a:r>
            <a:r>
              <a:rPr lang="en-US" sz="9600" u="sng" dirty="0">
                <a:solidFill>
                  <a:schemeClr val="hlink"/>
                </a:solidFill>
                <a:latin typeface="Times New Roman"/>
                <a:ea typeface="Times New Roman"/>
                <a:cs typeface="Times New Roman"/>
                <a:sym typeface="Times New Roman"/>
                <a:hlinkClick r:id="rId4"/>
              </a:rPr>
              <a:t>https://www.datacamp.com/tutorial/naive-bayes-scikit-learn</a:t>
            </a:r>
            <a:endParaRPr lang="en-US" sz="9600" u="sng" dirty="0">
              <a:solidFill>
                <a:schemeClr val="hlink"/>
              </a:solidFill>
              <a:latin typeface="Times New Roman"/>
              <a:ea typeface="Times New Roman"/>
              <a:cs typeface="Times New Roman"/>
              <a:sym typeface="Times New Roman"/>
            </a:endParaRPr>
          </a:p>
          <a:p>
            <a:pPr marL="346075" lvl="0" indent="-346075" rtl="0">
              <a:spcBef>
                <a:spcPts val="1000"/>
              </a:spcBef>
              <a:spcAft>
                <a:spcPts val="0"/>
              </a:spcAft>
              <a:buClr>
                <a:schemeClr val="dk1"/>
              </a:buClr>
              <a:buSzPts val="275"/>
              <a:buFont typeface="Arial"/>
              <a:buNone/>
            </a:pPr>
            <a:r>
              <a:rPr lang="en-US" sz="9600" dirty="0">
                <a:latin typeface="Times New Roman"/>
                <a:ea typeface="Times New Roman"/>
                <a:cs typeface="Times New Roman"/>
                <a:sym typeface="Times New Roman"/>
              </a:rPr>
              <a:t>[3] L. S, “Gaussian naive Bayes algorithm for credit risk modelling,” Analytics Vidhya, </a:t>
            </a:r>
            <a:r>
              <a:rPr lang="en-US" sz="9600" u="sng" dirty="0">
                <a:solidFill>
                  <a:schemeClr val="hlink"/>
                </a:solidFill>
                <a:latin typeface="Times New Roman"/>
                <a:ea typeface="Times New Roman"/>
                <a:cs typeface="Times New Roman"/>
                <a:sym typeface="Times New Roman"/>
                <a:hlinkClick r:id="rId5"/>
              </a:rPr>
              <a:t>https://www.analyticsvidhya.com/blog/2022/03/gaussian-naive-bayes-algorithm-for-credit-risk-modelling/</a:t>
            </a:r>
            <a:endParaRPr lang="en-US" sz="9600" u="sng" dirty="0">
              <a:solidFill>
                <a:schemeClr val="hlink"/>
              </a:solidFill>
              <a:latin typeface="Times New Roman"/>
              <a:ea typeface="Times New Roman"/>
              <a:cs typeface="Times New Roman"/>
              <a:sym typeface="Times New Roman"/>
            </a:endParaRPr>
          </a:p>
          <a:p>
            <a:pPr marL="346075" lvl="0" indent="-346075" rtl="0">
              <a:spcBef>
                <a:spcPts val="1000"/>
              </a:spcBef>
              <a:spcAft>
                <a:spcPts val="0"/>
              </a:spcAft>
              <a:buClr>
                <a:schemeClr val="dk1"/>
              </a:buClr>
              <a:buSzPts val="275"/>
              <a:buFont typeface="Arial"/>
              <a:buNone/>
            </a:pPr>
            <a:r>
              <a:rPr lang="en-US" sz="9600" dirty="0">
                <a:latin typeface="Times New Roman"/>
                <a:ea typeface="Times New Roman"/>
                <a:cs typeface="Times New Roman"/>
                <a:sym typeface="Times New Roman"/>
              </a:rPr>
              <a:t>[4] R. Gandhi, “Naive Bayes classifier,” Medium, </a:t>
            </a:r>
            <a:r>
              <a:rPr lang="en-US" sz="9600" u="sng" dirty="0">
                <a:solidFill>
                  <a:schemeClr val="hlink"/>
                </a:solidFill>
                <a:latin typeface="Times New Roman"/>
                <a:ea typeface="Times New Roman"/>
                <a:cs typeface="Times New Roman"/>
                <a:sym typeface="Times New Roman"/>
                <a:hlinkClick r:id="rId6"/>
              </a:rPr>
              <a:t>https://towardsdatascience.com/naive-bayes-classifier-81d512f50a7c </a:t>
            </a:r>
            <a:endParaRPr lang="en-US" sz="9600" u="sng" dirty="0">
              <a:solidFill>
                <a:schemeClr val="hlink"/>
              </a:solidFill>
              <a:latin typeface="Times New Roman"/>
              <a:ea typeface="Times New Roman"/>
              <a:cs typeface="Times New Roman"/>
              <a:sym typeface="Times New Roman"/>
            </a:endParaRPr>
          </a:p>
          <a:p>
            <a:pPr marL="346075" indent="-346075">
              <a:buSzPts val="275"/>
              <a:buNone/>
            </a:pPr>
            <a:r>
              <a:rPr lang="en-US" sz="9600" dirty="0">
                <a:latin typeface="Times New Roman"/>
                <a:ea typeface="Times New Roman"/>
                <a:cs typeface="Times New Roman"/>
                <a:sym typeface="Times New Roman"/>
              </a:rPr>
              <a:t>[5] “Naïve Bayes Algorithm: Everything you need to know,” </a:t>
            </a:r>
            <a:r>
              <a:rPr lang="en-US" sz="9600" dirty="0" err="1">
                <a:latin typeface="Times New Roman"/>
                <a:ea typeface="Times New Roman"/>
                <a:cs typeface="Times New Roman"/>
                <a:sym typeface="Times New Roman"/>
              </a:rPr>
              <a:t>KDnuggets</a:t>
            </a:r>
            <a:r>
              <a:rPr lang="en-US" sz="9600" dirty="0">
                <a:latin typeface="Times New Roman"/>
                <a:ea typeface="Times New Roman"/>
                <a:cs typeface="Times New Roman"/>
                <a:sym typeface="Times New Roman"/>
              </a:rPr>
              <a:t>, </a:t>
            </a:r>
            <a:r>
              <a:rPr lang="en-US" sz="9600" u="sng" dirty="0">
                <a:solidFill>
                  <a:schemeClr val="hlink"/>
                </a:solidFill>
                <a:latin typeface="Times New Roman"/>
                <a:ea typeface="Times New Roman"/>
                <a:cs typeface="Times New Roman"/>
                <a:sym typeface="Times New Roman"/>
                <a:hlinkClick r:id="rId7"/>
              </a:rPr>
              <a:t>https://www.kdnuggets.com/2020/06/naive-bayes-algorithm-everything.html </a:t>
            </a:r>
            <a:endParaRPr lang="en-US" sz="9600" u="sng" dirty="0">
              <a:solidFill>
                <a:schemeClr val="hlink"/>
              </a:solidFill>
              <a:latin typeface="Times New Roman"/>
              <a:ea typeface="Times New Roman"/>
              <a:cs typeface="Times New Roman"/>
              <a:sym typeface="Times New Roman"/>
            </a:endParaRPr>
          </a:p>
          <a:p>
            <a:pPr marL="346075" indent="-346075">
              <a:buSzPts val="275"/>
              <a:buNone/>
            </a:pPr>
            <a:endParaRPr lang="en-US" sz="9600" dirty="0">
              <a:latin typeface="Times New Roman"/>
              <a:ea typeface="Times New Roman"/>
              <a:cs typeface="Times New Roman"/>
              <a:sym typeface="Times New Roman"/>
            </a:endParaRPr>
          </a:p>
          <a:p>
            <a:pPr marL="346075" lvl="0" indent="-346075" algn="l" rtl="0">
              <a:spcBef>
                <a:spcPts val="1000"/>
              </a:spcBef>
              <a:spcAft>
                <a:spcPts val="0"/>
              </a:spcAft>
              <a:buClr>
                <a:schemeClr val="dk1"/>
              </a:buClr>
              <a:buSzPts val="275"/>
              <a:buFont typeface="Arial"/>
              <a:buNone/>
            </a:pPr>
            <a:endParaRPr sz="8000" dirty="0">
              <a:latin typeface="Times New Roman"/>
              <a:ea typeface="Times New Roman"/>
              <a:cs typeface="Times New Roman"/>
              <a:sym typeface="Times New Roman"/>
            </a:endParaRPr>
          </a:p>
          <a:p>
            <a:pPr marL="346075" lvl="0" indent="-346075" algn="l" rtl="0">
              <a:spcBef>
                <a:spcPts val="1000"/>
              </a:spcBef>
              <a:spcAft>
                <a:spcPts val="0"/>
              </a:spcAft>
              <a:buClr>
                <a:schemeClr val="dk1"/>
              </a:buClr>
              <a:buSzPct val="50000"/>
              <a:buFont typeface="Arial"/>
              <a:buNone/>
            </a:pPr>
            <a:endParaRPr sz="1600" dirty="0"/>
          </a:p>
          <a:p>
            <a:pPr marL="0" lvl="0" indent="0" algn="l" rtl="0">
              <a:spcBef>
                <a:spcPts val="1000"/>
              </a:spcBef>
              <a:spcAft>
                <a:spcPts val="0"/>
              </a:spcAft>
              <a:buClr>
                <a:schemeClr val="dk1"/>
              </a:buClr>
              <a:buSzPct val="50000"/>
              <a:buFont typeface="Arial"/>
              <a:buNone/>
            </a:pPr>
            <a:endParaRPr sz="2200" dirty="0"/>
          </a:p>
          <a:p>
            <a:pPr marL="0" lvl="0" indent="0" algn="l" rtl="0">
              <a:spcBef>
                <a:spcPts val="1000"/>
              </a:spcBef>
              <a:spcAft>
                <a:spcPts val="0"/>
              </a:spcAft>
              <a:buClr>
                <a:schemeClr val="dk1"/>
              </a:buClr>
              <a:buSzPct val="50000"/>
              <a:buFont typeface="Arial"/>
              <a:buNone/>
            </a:pPr>
            <a:r>
              <a:rPr lang="en-US" sz="2200" dirty="0"/>
              <a:t> </a:t>
            </a:r>
            <a:endParaRPr sz="2200" dirty="0"/>
          </a:p>
          <a:p>
            <a:pPr marL="0" lvl="0" indent="0" algn="l" rtl="0">
              <a:spcBef>
                <a:spcPts val="1000"/>
              </a:spcBef>
              <a:spcAft>
                <a:spcPts val="0"/>
              </a:spcAft>
              <a:buClr>
                <a:schemeClr val="dk1"/>
              </a:buClr>
              <a:buSzPct val="50000"/>
              <a:buFont typeface="Arial"/>
              <a:buNone/>
            </a:pPr>
            <a:r>
              <a:rPr lang="en-US" sz="2200" dirty="0"/>
              <a:t> </a:t>
            </a:r>
            <a:endParaRPr sz="2200" dirty="0"/>
          </a:p>
          <a:p>
            <a:pPr marL="0" lvl="0" indent="0" algn="l" rtl="0">
              <a:spcBef>
                <a:spcPts val="1000"/>
              </a:spcBef>
              <a:spcAft>
                <a:spcPts val="0"/>
              </a:spcAft>
              <a:buClr>
                <a:schemeClr val="dk1"/>
              </a:buClr>
              <a:buSzPct val="50000"/>
              <a:buFont typeface="Arial"/>
              <a:buNone/>
            </a:pPr>
            <a:endParaRPr sz="2200" dirty="0"/>
          </a:p>
          <a:p>
            <a:pPr marL="0" lvl="0" indent="0" algn="l" rtl="0">
              <a:spcBef>
                <a:spcPts val="1000"/>
              </a:spcBef>
              <a:spcAft>
                <a:spcPts val="0"/>
              </a:spcAft>
              <a:buClr>
                <a:schemeClr val="dk1"/>
              </a:buClr>
              <a:buSzPct val="50000"/>
              <a:buFont typeface="Arial"/>
              <a:buNone/>
            </a:pPr>
            <a:endParaRPr sz="2200" dirty="0"/>
          </a:p>
          <a:p>
            <a:pPr marL="0" lvl="0" indent="0" algn="l" rtl="0">
              <a:lnSpc>
                <a:spcPct val="115000"/>
              </a:lnSpc>
              <a:spcBef>
                <a:spcPts val="1200"/>
              </a:spcBef>
              <a:spcAft>
                <a:spcPts val="0"/>
              </a:spcAft>
              <a:buClr>
                <a:schemeClr val="dk1"/>
              </a:buClr>
              <a:buSzPct val="100000"/>
              <a:buFont typeface="Arial"/>
              <a:buNone/>
            </a:pPr>
            <a:r>
              <a:rPr lang="en-US" sz="1100" dirty="0"/>
              <a:t>‌</a:t>
            </a:r>
            <a:endParaRPr sz="1100" dirty="0"/>
          </a:p>
          <a:p>
            <a:pPr marL="0" lvl="0" indent="0" algn="l" rtl="0">
              <a:spcBef>
                <a:spcPts val="1200"/>
              </a:spcBef>
              <a:spcAft>
                <a:spcPts val="0"/>
              </a:spcAft>
              <a:buNone/>
            </a:pPr>
            <a:endParaRPr dirty="0"/>
          </a:p>
        </p:txBody>
      </p:sp>
      <p:sp>
        <p:nvSpPr>
          <p:cNvPr id="270" name="Google Shape;270;p32"/>
          <p:cNvSpPr txBox="1">
            <a:spLocks noGrp="1"/>
          </p:cNvSpPr>
          <p:nvPr>
            <p:ph type="title"/>
          </p:nvPr>
        </p:nvSpPr>
        <p:spPr>
          <a:xfrm>
            <a:off x="777225" y="-1682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271" name="Google Shape;271;p32"/>
          <p:cNvSpPr txBox="1">
            <a:spLocks noGrp="1"/>
          </p:cNvSpPr>
          <p:nvPr>
            <p:ph type="sldNum" idx="12"/>
          </p:nvPr>
        </p:nvSpPr>
        <p:spPr>
          <a:xfrm>
            <a:off x="0" y="6299451"/>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838200" y="194447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
        <p:nvSpPr>
          <p:cNvPr id="286" name="Google Shape;286;p34"/>
          <p:cNvSpPr txBox="1">
            <a:spLocks noGrp="1"/>
          </p:cNvSpPr>
          <p:nvPr>
            <p:ph type="sldNum" idx="12"/>
          </p:nvPr>
        </p:nvSpPr>
        <p:spPr>
          <a:xfrm>
            <a:off x="0" y="6342126"/>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cxnSp>
        <p:nvCxnSpPr>
          <p:cNvPr id="103" name="Google Shape;103;p15"/>
          <p:cNvCxnSpPr>
            <a:stCxn id="104" idx="2"/>
            <a:endCxn id="105" idx="0"/>
          </p:cNvCxnSpPr>
          <p:nvPr/>
        </p:nvCxnSpPr>
        <p:spPr>
          <a:xfrm rot="-5400000" flipH="1">
            <a:off x="7355681" y="464160"/>
            <a:ext cx="777300" cy="2463600"/>
          </a:xfrm>
          <a:prstGeom prst="bentConnector3">
            <a:avLst>
              <a:gd name="adj1" fmla="val 50008"/>
            </a:avLst>
          </a:prstGeom>
          <a:noFill/>
          <a:ln w="9525" cap="flat" cmpd="sng">
            <a:solidFill>
              <a:srgbClr val="802017"/>
            </a:solidFill>
            <a:prstDash val="solid"/>
            <a:round/>
            <a:headEnd type="diamond" w="med" len="med"/>
            <a:tailEnd type="diamond" w="med" len="med"/>
          </a:ln>
        </p:spPr>
      </p:cxnSp>
      <p:cxnSp>
        <p:nvCxnSpPr>
          <p:cNvPr id="106" name="Google Shape;106;p15"/>
          <p:cNvCxnSpPr>
            <a:stCxn id="107" idx="2"/>
            <a:endCxn id="108" idx="0"/>
          </p:cNvCxnSpPr>
          <p:nvPr/>
        </p:nvCxnSpPr>
        <p:spPr>
          <a:xfrm rot="-5400000" flipH="1">
            <a:off x="4476316" y="2678441"/>
            <a:ext cx="948000" cy="1318800"/>
          </a:xfrm>
          <a:prstGeom prst="bentConnector3">
            <a:avLst>
              <a:gd name="adj1" fmla="val 50000"/>
            </a:avLst>
          </a:prstGeom>
          <a:noFill/>
          <a:ln w="9525" cap="flat" cmpd="sng">
            <a:solidFill>
              <a:srgbClr val="A72A1E"/>
            </a:solidFill>
            <a:prstDash val="solid"/>
            <a:round/>
            <a:headEnd type="diamond" w="med" len="med"/>
            <a:tailEnd type="diamond" w="med" len="med"/>
          </a:ln>
        </p:spPr>
      </p:cxnSp>
      <p:cxnSp>
        <p:nvCxnSpPr>
          <p:cNvPr id="109" name="Google Shape;109;p15"/>
          <p:cNvCxnSpPr>
            <a:stCxn id="110" idx="0"/>
            <a:endCxn id="107" idx="2"/>
          </p:cNvCxnSpPr>
          <p:nvPr/>
        </p:nvCxnSpPr>
        <p:spPr>
          <a:xfrm rot="-5400000">
            <a:off x="3157428" y="2678542"/>
            <a:ext cx="948000" cy="1318800"/>
          </a:xfrm>
          <a:prstGeom prst="bentConnector3">
            <a:avLst>
              <a:gd name="adj1" fmla="val 50000"/>
            </a:avLst>
          </a:prstGeom>
          <a:noFill/>
          <a:ln w="9525" cap="flat" cmpd="sng">
            <a:solidFill>
              <a:srgbClr val="A72A1E"/>
            </a:solidFill>
            <a:prstDash val="solid"/>
            <a:round/>
            <a:headEnd type="diamond" w="med" len="med"/>
            <a:tailEnd type="diamond" w="med" len="med"/>
          </a:ln>
        </p:spPr>
      </p:cxnSp>
      <p:cxnSp>
        <p:nvCxnSpPr>
          <p:cNvPr id="111" name="Google Shape;111;p15"/>
          <p:cNvCxnSpPr>
            <a:stCxn id="107" idx="0"/>
            <a:endCxn id="104" idx="2"/>
          </p:cNvCxnSpPr>
          <p:nvPr/>
        </p:nvCxnSpPr>
        <p:spPr>
          <a:xfrm rot="-5400000">
            <a:off x="5013016" y="585341"/>
            <a:ext cx="777300" cy="2221500"/>
          </a:xfrm>
          <a:prstGeom prst="bentConnector3">
            <a:avLst>
              <a:gd name="adj1" fmla="val 50008"/>
            </a:avLst>
          </a:prstGeom>
          <a:noFill/>
          <a:ln w="9525" cap="flat" cmpd="sng">
            <a:solidFill>
              <a:srgbClr val="802017"/>
            </a:solidFill>
            <a:prstDash val="solid"/>
            <a:round/>
            <a:headEnd type="diamond" w="med" len="med"/>
            <a:tailEnd type="diamond" w="med" len="med"/>
          </a:ln>
        </p:spPr>
      </p:cxnSp>
      <p:sp>
        <p:nvSpPr>
          <p:cNvPr id="104" name="Google Shape;104;p15"/>
          <p:cNvSpPr txBox="1"/>
          <p:nvPr/>
        </p:nvSpPr>
        <p:spPr>
          <a:xfrm>
            <a:off x="5312531" y="528210"/>
            <a:ext cx="2400000" cy="779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2000">
                <a:solidFill>
                  <a:srgbClr val="A72A1E"/>
                </a:solidFill>
                <a:latin typeface="Roboto"/>
                <a:ea typeface="Roboto"/>
                <a:cs typeface="Roboto"/>
                <a:sym typeface="Roboto"/>
              </a:rPr>
              <a:t>Machine Learning</a:t>
            </a:r>
            <a:endParaRPr sz="2000">
              <a:solidFill>
                <a:srgbClr val="A72A1E"/>
              </a:solidFill>
              <a:latin typeface="Roboto"/>
              <a:ea typeface="Roboto"/>
              <a:cs typeface="Roboto"/>
              <a:sym typeface="Roboto"/>
            </a:endParaRPr>
          </a:p>
        </p:txBody>
      </p:sp>
      <p:sp>
        <p:nvSpPr>
          <p:cNvPr id="107" name="Google Shape;107;p15"/>
          <p:cNvSpPr txBox="1"/>
          <p:nvPr/>
        </p:nvSpPr>
        <p:spPr>
          <a:xfrm>
            <a:off x="3090916" y="2084741"/>
            <a:ext cx="2400000" cy="779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800">
                <a:solidFill>
                  <a:srgbClr val="A72A1E"/>
                </a:solidFill>
                <a:latin typeface="Roboto"/>
                <a:ea typeface="Roboto"/>
                <a:cs typeface="Roboto"/>
                <a:sym typeface="Roboto"/>
              </a:rPr>
              <a:t>Supervised Learning</a:t>
            </a:r>
            <a:endParaRPr sz="1800">
              <a:solidFill>
                <a:srgbClr val="A72A1E"/>
              </a:solidFill>
              <a:latin typeface="Roboto"/>
              <a:ea typeface="Roboto"/>
              <a:cs typeface="Roboto"/>
              <a:sym typeface="Roboto"/>
            </a:endParaRPr>
          </a:p>
        </p:txBody>
      </p:sp>
      <p:sp>
        <p:nvSpPr>
          <p:cNvPr id="105" name="Google Shape;105;p15"/>
          <p:cNvSpPr txBox="1"/>
          <p:nvPr/>
        </p:nvSpPr>
        <p:spPr>
          <a:xfrm>
            <a:off x="7776022" y="2084741"/>
            <a:ext cx="2400000" cy="779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800">
                <a:solidFill>
                  <a:srgbClr val="A72A1E"/>
                </a:solidFill>
                <a:latin typeface="Roboto"/>
                <a:ea typeface="Roboto"/>
                <a:cs typeface="Roboto"/>
                <a:sym typeface="Roboto"/>
              </a:rPr>
              <a:t>Unsupervised Learning</a:t>
            </a:r>
            <a:endParaRPr sz="1800">
              <a:solidFill>
                <a:srgbClr val="A72A1E"/>
              </a:solidFill>
              <a:latin typeface="Roboto"/>
              <a:ea typeface="Roboto"/>
              <a:cs typeface="Roboto"/>
              <a:sym typeface="Roboto"/>
            </a:endParaRPr>
          </a:p>
        </p:txBody>
      </p:sp>
      <p:sp>
        <p:nvSpPr>
          <p:cNvPr id="108" name="Google Shape;108;p15"/>
          <p:cNvSpPr txBox="1"/>
          <p:nvPr/>
        </p:nvSpPr>
        <p:spPr>
          <a:xfrm>
            <a:off x="4409803" y="3811942"/>
            <a:ext cx="2400000" cy="779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800">
                <a:solidFill>
                  <a:srgbClr val="A72A1E"/>
                </a:solidFill>
                <a:latin typeface="Roboto"/>
                <a:ea typeface="Roboto"/>
                <a:cs typeface="Roboto"/>
                <a:sym typeface="Roboto"/>
              </a:rPr>
              <a:t>Regression</a:t>
            </a:r>
            <a:endParaRPr sz="1800">
              <a:solidFill>
                <a:srgbClr val="A72A1E"/>
              </a:solidFill>
              <a:latin typeface="Roboto"/>
              <a:ea typeface="Roboto"/>
              <a:cs typeface="Roboto"/>
              <a:sym typeface="Roboto"/>
            </a:endParaRPr>
          </a:p>
        </p:txBody>
      </p:sp>
      <p:sp>
        <p:nvSpPr>
          <p:cNvPr id="110" name="Google Shape;110;p15"/>
          <p:cNvSpPr txBox="1"/>
          <p:nvPr/>
        </p:nvSpPr>
        <p:spPr>
          <a:xfrm>
            <a:off x="1772028" y="3811942"/>
            <a:ext cx="2400000" cy="779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800">
                <a:solidFill>
                  <a:srgbClr val="A72A1E"/>
                </a:solidFill>
                <a:latin typeface="Roboto"/>
                <a:ea typeface="Roboto"/>
                <a:cs typeface="Roboto"/>
                <a:sym typeface="Roboto"/>
              </a:rPr>
              <a:t>Classification</a:t>
            </a:r>
            <a:endParaRPr sz="1800">
              <a:solidFill>
                <a:srgbClr val="A72A1E"/>
              </a:solidFill>
              <a:latin typeface="Roboto"/>
              <a:ea typeface="Roboto"/>
              <a:cs typeface="Roboto"/>
              <a:sym typeface="Roboto"/>
            </a:endParaRPr>
          </a:p>
        </p:txBody>
      </p:sp>
      <p:sp>
        <p:nvSpPr>
          <p:cNvPr id="112" name="Google Shape;112;p15"/>
          <p:cNvSpPr txBox="1"/>
          <p:nvPr/>
        </p:nvSpPr>
        <p:spPr>
          <a:xfrm>
            <a:off x="8510598" y="5539125"/>
            <a:ext cx="2497800" cy="779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300">
              <a:solidFill>
                <a:srgbClr val="A72A1E"/>
              </a:solidFill>
              <a:latin typeface="Roboto"/>
              <a:ea typeface="Roboto"/>
              <a:cs typeface="Roboto"/>
              <a:sym typeface="Roboto"/>
            </a:endParaRPr>
          </a:p>
        </p:txBody>
      </p:sp>
      <p:sp>
        <p:nvSpPr>
          <p:cNvPr id="113" name="Google Shape;113;p15"/>
          <p:cNvSpPr txBox="1"/>
          <p:nvPr/>
        </p:nvSpPr>
        <p:spPr>
          <a:xfrm>
            <a:off x="474099" y="5368400"/>
            <a:ext cx="2497800" cy="779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700">
                <a:solidFill>
                  <a:srgbClr val="A72A1E"/>
                </a:solidFill>
                <a:latin typeface="Roboto"/>
                <a:ea typeface="Roboto"/>
                <a:cs typeface="Roboto"/>
                <a:sym typeface="Roboto"/>
              </a:rPr>
              <a:t>Naive Bayes Classifier</a:t>
            </a:r>
            <a:endParaRPr sz="1700">
              <a:solidFill>
                <a:srgbClr val="A72A1E"/>
              </a:solidFill>
              <a:latin typeface="Roboto"/>
              <a:ea typeface="Roboto"/>
              <a:cs typeface="Roboto"/>
              <a:sym typeface="Roboto"/>
            </a:endParaRPr>
          </a:p>
        </p:txBody>
      </p:sp>
      <p:cxnSp>
        <p:nvCxnSpPr>
          <p:cNvPr id="114" name="Google Shape;114;p15"/>
          <p:cNvCxnSpPr/>
          <p:nvPr/>
        </p:nvCxnSpPr>
        <p:spPr>
          <a:xfrm rot="-5400000">
            <a:off x="1838563" y="4234842"/>
            <a:ext cx="948000" cy="1319100"/>
          </a:xfrm>
          <a:prstGeom prst="bentConnector3">
            <a:avLst>
              <a:gd name="adj1" fmla="val 50000"/>
            </a:avLst>
          </a:prstGeom>
          <a:noFill/>
          <a:ln w="9525" cap="flat" cmpd="sng">
            <a:solidFill>
              <a:srgbClr val="A72A1E"/>
            </a:solidFill>
            <a:prstDash val="solid"/>
            <a:round/>
            <a:headEnd type="diamond" w="med" len="med"/>
            <a:tailEnd type="diamond" w="med" len="med"/>
          </a:ln>
        </p:spPr>
      </p:cxnSp>
      <p:cxnSp>
        <p:nvCxnSpPr>
          <p:cNvPr id="115" name="Google Shape;115;p15"/>
          <p:cNvCxnSpPr/>
          <p:nvPr/>
        </p:nvCxnSpPr>
        <p:spPr>
          <a:xfrm rot="-5400000" flipH="1">
            <a:off x="3157567" y="4234842"/>
            <a:ext cx="948000" cy="1319100"/>
          </a:xfrm>
          <a:prstGeom prst="bentConnector3">
            <a:avLst>
              <a:gd name="adj1" fmla="val 50000"/>
            </a:avLst>
          </a:prstGeom>
          <a:noFill/>
          <a:ln w="9525" cap="flat" cmpd="sng">
            <a:solidFill>
              <a:srgbClr val="A72A1E"/>
            </a:solidFill>
            <a:prstDash val="solid"/>
            <a:round/>
            <a:headEnd type="diamond" w="med" len="med"/>
            <a:tailEnd type="diamond" w="med" len="med"/>
          </a:ln>
        </p:spPr>
      </p:cxnSp>
      <p:sp>
        <p:nvSpPr>
          <p:cNvPr id="116" name="Google Shape;116;p15"/>
          <p:cNvSpPr txBox="1"/>
          <p:nvPr/>
        </p:nvSpPr>
        <p:spPr>
          <a:xfrm>
            <a:off x="2611897" y="5368392"/>
            <a:ext cx="35109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a:solidFill>
                  <a:srgbClr val="A72A1E"/>
                </a:solidFill>
                <a:latin typeface="Roboto"/>
                <a:ea typeface="Roboto"/>
                <a:cs typeface="Roboto"/>
                <a:sym typeface="Roboto"/>
              </a:rPr>
              <a:t>Support Vector </a:t>
            </a:r>
            <a:endParaRPr sz="1700">
              <a:solidFill>
                <a:srgbClr val="A72A1E"/>
              </a:solidFill>
              <a:latin typeface="Roboto"/>
              <a:ea typeface="Roboto"/>
              <a:cs typeface="Roboto"/>
              <a:sym typeface="Roboto"/>
            </a:endParaRPr>
          </a:p>
          <a:p>
            <a:pPr marL="0" lvl="0" indent="0" algn="ctr" rtl="0">
              <a:spcBef>
                <a:spcPts val="0"/>
              </a:spcBef>
              <a:spcAft>
                <a:spcPts val="0"/>
              </a:spcAft>
              <a:buNone/>
            </a:pPr>
            <a:r>
              <a:rPr lang="en-US" sz="1700">
                <a:solidFill>
                  <a:srgbClr val="A72A1E"/>
                </a:solidFill>
                <a:latin typeface="Roboto"/>
                <a:ea typeface="Roboto"/>
                <a:cs typeface="Roboto"/>
                <a:sym typeface="Roboto"/>
              </a:rPr>
              <a:t>Machine</a:t>
            </a:r>
            <a:endParaRPr sz="1700">
              <a:solidFill>
                <a:srgbClr val="A72A1E"/>
              </a:solidFill>
              <a:latin typeface="Roboto"/>
              <a:ea typeface="Roboto"/>
              <a:cs typeface="Roboto"/>
              <a:sym typeface="Roboto"/>
            </a:endParaRPr>
          </a:p>
        </p:txBody>
      </p:sp>
      <p:sp>
        <p:nvSpPr>
          <p:cNvPr id="117" name="Google Shape;117;p15"/>
          <p:cNvSpPr txBox="1"/>
          <p:nvPr/>
        </p:nvSpPr>
        <p:spPr>
          <a:xfrm>
            <a:off x="1013050" y="176450"/>
            <a:ext cx="8963700" cy="85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Times New Roman"/>
                <a:ea typeface="Times New Roman"/>
                <a:cs typeface="Times New Roman"/>
                <a:sym typeface="Times New Roman"/>
              </a:rPr>
              <a:t>Hierarchy of Machine Learning Algorithms</a:t>
            </a:r>
            <a:endParaRPr sz="3600">
              <a:latin typeface="Times New Roman"/>
              <a:ea typeface="Times New Roman"/>
              <a:cs typeface="Times New Roman"/>
              <a:sym typeface="Times New Roman"/>
            </a:endParaRPr>
          </a:p>
        </p:txBody>
      </p:sp>
      <p:sp>
        <p:nvSpPr>
          <p:cNvPr id="118" name="Google Shape;118;p15"/>
          <p:cNvSpPr txBox="1">
            <a:spLocks noGrp="1"/>
          </p:cNvSpPr>
          <p:nvPr>
            <p:ph type="sldNum" idx="12"/>
          </p:nvPr>
        </p:nvSpPr>
        <p:spPr>
          <a:xfrm>
            <a:off x="0" y="6318226"/>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r>
              <a:rPr lang="en-US"/>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6"/>
          <p:cNvSpPr txBox="1">
            <a:spLocks noGrp="1"/>
          </p:cNvSpPr>
          <p:nvPr>
            <p:ph type="title"/>
          </p:nvPr>
        </p:nvSpPr>
        <p:spPr>
          <a:xfrm>
            <a:off x="838200" y="3793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124" name="Google Shape;124;p16"/>
          <p:cNvSpPr txBox="1">
            <a:spLocks noGrp="1"/>
          </p:cNvSpPr>
          <p:nvPr>
            <p:ph type="body" idx="1"/>
          </p:nvPr>
        </p:nvSpPr>
        <p:spPr>
          <a:xfrm>
            <a:off x="838200" y="1434725"/>
            <a:ext cx="10515600" cy="4351200"/>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90000"/>
              </a:lnSpc>
              <a:spcBef>
                <a:spcPts val="0"/>
              </a:spcBef>
              <a:spcAft>
                <a:spcPts val="0"/>
              </a:spcAft>
              <a:buClr>
                <a:schemeClr val="dk1"/>
              </a:buClr>
              <a:buSzPct val="43076"/>
              <a:buNone/>
            </a:pPr>
            <a:endParaRPr sz="6500" dirty="0">
              <a:latin typeface="Times New Roman"/>
              <a:ea typeface="Times New Roman"/>
              <a:cs typeface="Times New Roman"/>
              <a:sym typeface="Times New Roman"/>
            </a:endParaRPr>
          </a:p>
          <a:p>
            <a:pPr marL="457200" lvl="0" indent="-393700" algn="l" rtl="0">
              <a:lnSpc>
                <a:spcPct val="90000"/>
              </a:lnSpc>
              <a:spcBef>
                <a:spcPts val="0"/>
              </a:spcBef>
              <a:spcAft>
                <a:spcPts val="0"/>
              </a:spcAft>
              <a:buSzPct val="100000"/>
              <a:buFont typeface="Times New Roman"/>
              <a:buChar char="•"/>
            </a:pPr>
            <a:r>
              <a:rPr lang="en-US" sz="6500" dirty="0">
                <a:latin typeface="Times New Roman"/>
                <a:ea typeface="Times New Roman"/>
                <a:cs typeface="Times New Roman"/>
                <a:sym typeface="Times New Roman"/>
              </a:rPr>
              <a:t>A classification algorithm in machine learning and statistics</a:t>
            </a:r>
            <a:endParaRPr sz="6500" dirty="0">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6500" dirty="0">
              <a:latin typeface="Times New Roman"/>
              <a:ea typeface="Times New Roman"/>
              <a:cs typeface="Times New Roman"/>
              <a:sym typeface="Times New Roman"/>
            </a:endParaRPr>
          </a:p>
          <a:p>
            <a:pPr marL="457200" lvl="0" indent="-393700" algn="l" rtl="0">
              <a:lnSpc>
                <a:spcPct val="90000"/>
              </a:lnSpc>
              <a:spcBef>
                <a:spcPts val="0"/>
              </a:spcBef>
              <a:spcAft>
                <a:spcPts val="0"/>
              </a:spcAft>
              <a:buSzPct val="100000"/>
              <a:buFont typeface="Times New Roman"/>
              <a:buChar char="•"/>
            </a:pPr>
            <a:r>
              <a:rPr lang="en-US" sz="6500" dirty="0">
                <a:latin typeface="Times New Roman"/>
                <a:ea typeface="Times New Roman"/>
                <a:cs typeface="Times New Roman"/>
                <a:sym typeface="Times New Roman"/>
              </a:rPr>
              <a:t>Used to estimate the probability of an input belonging to a particular category or class based on Bayes’ Theorem</a:t>
            </a:r>
            <a:endParaRPr sz="6500" dirty="0">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6500" dirty="0">
              <a:latin typeface="Times New Roman"/>
              <a:ea typeface="Times New Roman"/>
              <a:cs typeface="Times New Roman"/>
              <a:sym typeface="Times New Roman"/>
            </a:endParaRPr>
          </a:p>
          <a:p>
            <a:pPr marL="457200" lvl="0" indent="-393700" algn="l" rtl="0">
              <a:lnSpc>
                <a:spcPct val="90000"/>
              </a:lnSpc>
              <a:spcBef>
                <a:spcPts val="0"/>
              </a:spcBef>
              <a:spcAft>
                <a:spcPts val="0"/>
              </a:spcAft>
              <a:buSzPct val="100000"/>
              <a:buFont typeface="Times New Roman"/>
              <a:buChar char="•"/>
            </a:pPr>
            <a:r>
              <a:rPr lang="en-US" sz="6500" dirty="0">
                <a:latin typeface="Times New Roman"/>
                <a:ea typeface="Times New Roman"/>
                <a:cs typeface="Times New Roman"/>
                <a:sym typeface="Times New Roman"/>
              </a:rPr>
              <a:t>“Naive” assumption in Naive Bayes is about features being conditionally independent</a:t>
            </a:r>
            <a:endParaRPr sz="6500" dirty="0">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6500" dirty="0">
              <a:latin typeface="Times New Roman"/>
              <a:ea typeface="Times New Roman"/>
              <a:cs typeface="Times New Roman"/>
              <a:sym typeface="Times New Roman"/>
            </a:endParaRPr>
          </a:p>
          <a:p>
            <a:pPr marL="457200" lvl="0" indent="-393700" algn="l" rtl="0">
              <a:spcBef>
                <a:spcPts val="0"/>
              </a:spcBef>
              <a:spcAft>
                <a:spcPts val="0"/>
              </a:spcAft>
              <a:buSzPct val="100000"/>
              <a:buFont typeface="Times New Roman"/>
              <a:buChar char="•"/>
            </a:pPr>
            <a:r>
              <a:rPr lang="en-US" sz="6500" dirty="0">
                <a:solidFill>
                  <a:srgbClr val="242424"/>
                </a:solidFill>
                <a:highlight>
                  <a:srgbClr val="FFFFFF"/>
                </a:highlight>
                <a:latin typeface="Times New Roman"/>
                <a:ea typeface="Times New Roman"/>
                <a:cs typeface="Times New Roman"/>
                <a:sym typeface="Times New Roman"/>
              </a:rPr>
              <a:t>Calculates the probability of each class and then pick the one with the highest probability</a:t>
            </a:r>
            <a:endParaRPr sz="6500" dirty="0">
              <a:solidFill>
                <a:srgbClr val="242424"/>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6500" dirty="0">
              <a:solidFill>
                <a:srgbClr val="242424"/>
              </a:solidFill>
              <a:highlight>
                <a:srgbClr val="FFFFFF"/>
              </a:highlight>
              <a:latin typeface="Times New Roman"/>
              <a:ea typeface="Times New Roman"/>
              <a:cs typeface="Times New Roman"/>
              <a:sym typeface="Times New Roman"/>
            </a:endParaRPr>
          </a:p>
          <a:p>
            <a:pPr marL="457200" lvl="0" indent="-393700" algn="l" rtl="0">
              <a:spcBef>
                <a:spcPts val="0"/>
              </a:spcBef>
              <a:spcAft>
                <a:spcPts val="0"/>
              </a:spcAft>
              <a:buClr>
                <a:srgbClr val="242424"/>
              </a:buClr>
              <a:buSzPct val="100000"/>
              <a:buFont typeface="Times New Roman"/>
              <a:buChar char="•"/>
            </a:pPr>
            <a:r>
              <a:rPr lang="en-US" sz="6500" dirty="0">
                <a:solidFill>
                  <a:srgbClr val="242424"/>
                </a:solidFill>
                <a:highlight>
                  <a:srgbClr val="FFFFFF"/>
                </a:highlight>
                <a:latin typeface="Times New Roman"/>
                <a:ea typeface="Times New Roman"/>
                <a:cs typeface="Times New Roman"/>
                <a:sym typeface="Times New Roman"/>
              </a:rPr>
              <a:t>Based on Conditional Probability concept</a:t>
            </a:r>
            <a:endParaRPr sz="6500" dirty="0">
              <a:solidFill>
                <a:srgbClr val="242424"/>
              </a:solidFill>
              <a:highlight>
                <a:srgbClr val="FFFFFF"/>
              </a:highlight>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dirty="0">
              <a:solidFill>
                <a:srgbClr val="242424"/>
              </a:solidFill>
              <a:highlight>
                <a:srgbClr val="FFFFFF"/>
              </a:highlight>
            </a:endParaRPr>
          </a:p>
          <a:p>
            <a:pPr marL="0" lvl="0" indent="0" algn="l" rtl="0">
              <a:lnSpc>
                <a:spcPct val="90000"/>
              </a:lnSpc>
              <a:spcBef>
                <a:spcPts val="0"/>
              </a:spcBef>
              <a:spcAft>
                <a:spcPts val="0"/>
              </a:spcAft>
              <a:buClr>
                <a:schemeClr val="dk1"/>
              </a:buClr>
              <a:buSzPct val="100000"/>
              <a:buNone/>
            </a:pPr>
            <a:endParaRPr dirty="0"/>
          </a:p>
          <a:p>
            <a:pPr marL="0" lvl="0" indent="0" algn="l" rtl="0">
              <a:lnSpc>
                <a:spcPct val="90000"/>
              </a:lnSpc>
              <a:spcBef>
                <a:spcPts val="0"/>
              </a:spcBef>
              <a:spcAft>
                <a:spcPts val="0"/>
              </a:spcAft>
              <a:buClr>
                <a:schemeClr val="dk1"/>
              </a:buClr>
              <a:buSzPct val="100000"/>
              <a:buNone/>
            </a:pPr>
            <a:endParaRPr dirty="0"/>
          </a:p>
          <a:p>
            <a:pPr marL="0" lvl="0" indent="0" algn="l" rtl="0">
              <a:lnSpc>
                <a:spcPct val="90000"/>
              </a:lnSpc>
              <a:spcBef>
                <a:spcPts val="0"/>
              </a:spcBef>
              <a:spcAft>
                <a:spcPts val="0"/>
              </a:spcAft>
              <a:buClr>
                <a:schemeClr val="dk1"/>
              </a:buClr>
              <a:buSzPct val="100000"/>
              <a:buNone/>
            </a:pPr>
            <a:endParaRPr dirty="0"/>
          </a:p>
          <a:p>
            <a:pPr marL="0" lvl="0" indent="0" algn="l" rtl="0">
              <a:lnSpc>
                <a:spcPct val="90000"/>
              </a:lnSpc>
              <a:spcBef>
                <a:spcPts val="0"/>
              </a:spcBef>
              <a:spcAft>
                <a:spcPts val="0"/>
              </a:spcAft>
              <a:buClr>
                <a:schemeClr val="dk1"/>
              </a:buClr>
              <a:buSzPct val="100000"/>
              <a:buNone/>
            </a:pPr>
            <a:endParaRPr dirty="0"/>
          </a:p>
        </p:txBody>
      </p:sp>
      <p:sp>
        <p:nvSpPr>
          <p:cNvPr id="125" name="Google Shape;125;p16"/>
          <p:cNvSpPr txBox="1">
            <a:spLocks noGrp="1"/>
          </p:cNvSpPr>
          <p:nvPr>
            <p:ph type="sldNum" idx="12"/>
          </p:nvPr>
        </p:nvSpPr>
        <p:spPr>
          <a:xfrm>
            <a:off x="0" y="6271001"/>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latin typeface="Times New Roman"/>
                <a:ea typeface="Times New Roman"/>
                <a:cs typeface="Times New Roman"/>
                <a:sym typeface="Times New Roman"/>
              </a:rPr>
              <a:t>Bayes’ Theorem</a:t>
            </a:r>
            <a:endParaRPr sz="3600" dirty="0">
              <a:latin typeface="Times New Roman"/>
              <a:ea typeface="Times New Roman"/>
              <a:cs typeface="Times New Roman"/>
              <a:sym typeface="Times New Roman"/>
            </a:endParaRPr>
          </a:p>
        </p:txBody>
      </p:sp>
      <p:pic>
        <p:nvPicPr>
          <p:cNvPr id="132" name="Google Shape;132;p17"/>
          <p:cNvPicPr preferRelativeResize="0"/>
          <p:nvPr/>
        </p:nvPicPr>
        <p:blipFill>
          <a:blip r:embed="rId3">
            <a:alphaModFix/>
          </a:blip>
          <a:stretch>
            <a:fillRect/>
          </a:stretch>
        </p:blipFill>
        <p:spPr>
          <a:xfrm>
            <a:off x="2051700" y="1963361"/>
            <a:ext cx="6886474" cy="3463289"/>
          </a:xfrm>
          <a:prstGeom prst="rect">
            <a:avLst/>
          </a:prstGeom>
          <a:noFill/>
          <a:ln>
            <a:noFill/>
          </a:ln>
        </p:spPr>
      </p:pic>
      <p:sp>
        <p:nvSpPr>
          <p:cNvPr id="133" name="Google Shape;133;p17"/>
          <p:cNvSpPr txBox="1"/>
          <p:nvPr/>
        </p:nvSpPr>
        <p:spPr>
          <a:xfrm>
            <a:off x="2743201" y="5505308"/>
            <a:ext cx="5831840" cy="47893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Source: </a:t>
            </a:r>
            <a:r>
              <a:rPr lang="en-US" sz="1800" dirty="0">
                <a:latin typeface="Times New Roman"/>
                <a:ea typeface="Times New Roman"/>
                <a:cs typeface="Times New Roman"/>
                <a:sym typeface="Times New Roman"/>
                <a:hlinkClick r:id="rId4"/>
              </a:rPr>
              <a:t>https://tinyurl.com/ye5b8cw8</a:t>
            </a:r>
            <a:endParaRPr sz="1800" dirty="0">
              <a:latin typeface="Times New Roman"/>
              <a:ea typeface="Times New Roman"/>
              <a:cs typeface="Times New Roman"/>
              <a:sym typeface="Times New Roman"/>
            </a:endParaRPr>
          </a:p>
        </p:txBody>
      </p:sp>
      <p:sp>
        <p:nvSpPr>
          <p:cNvPr id="134" name="Google Shape;134;p17"/>
          <p:cNvSpPr txBox="1">
            <a:spLocks noGrp="1"/>
          </p:cNvSpPr>
          <p:nvPr>
            <p:ph type="sldNum" idx="12"/>
          </p:nvPr>
        </p:nvSpPr>
        <p:spPr>
          <a:xfrm>
            <a:off x="0" y="6256776"/>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5</a:t>
            </a:fld>
            <a:endParaRPr/>
          </a:p>
        </p:txBody>
      </p:sp>
      <p:sp>
        <p:nvSpPr>
          <p:cNvPr id="2" name="TextBox 1">
            <a:extLst>
              <a:ext uri="{FF2B5EF4-FFF2-40B4-BE49-F238E27FC236}">
                <a16:creationId xmlns:a16="http://schemas.microsoft.com/office/drawing/2014/main" id="{0708705A-83D6-E306-1A7B-5C24A762926A}"/>
              </a:ext>
            </a:extLst>
          </p:cNvPr>
          <p:cNvSpPr txBox="1"/>
          <p:nvPr/>
        </p:nvSpPr>
        <p:spPr>
          <a:xfrm>
            <a:off x="2123440" y="1483933"/>
            <a:ext cx="6886474" cy="492443"/>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Theorem  for Conditional Probability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a:latin typeface="Times New Roman"/>
                <a:ea typeface="Times New Roman"/>
                <a:cs typeface="Times New Roman"/>
                <a:sym typeface="Times New Roman"/>
              </a:rPr>
              <a:t>What is Conditional Probability ?</a:t>
            </a:r>
            <a:endParaRPr sz="3600">
              <a:latin typeface="Times New Roman"/>
              <a:ea typeface="Times New Roman"/>
              <a:cs typeface="Times New Roman"/>
              <a:sym typeface="Times New Roman"/>
            </a:endParaRPr>
          </a:p>
        </p:txBody>
      </p:sp>
      <p:sp>
        <p:nvSpPr>
          <p:cNvPr id="141" name="Google Shape;141;p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93700" algn="l" rtl="0">
              <a:spcBef>
                <a:spcPts val="1000"/>
              </a:spcBef>
              <a:spcAft>
                <a:spcPts val="0"/>
              </a:spcAft>
              <a:buSzPts val="2600"/>
              <a:buFont typeface="Times New Roman"/>
              <a:buChar char="•"/>
            </a:pPr>
            <a:r>
              <a:rPr lang="en-US" sz="2600" dirty="0">
                <a:latin typeface="Times New Roman"/>
                <a:ea typeface="Times New Roman"/>
                <a:cs typeface="Times New Roman"/>
                <a:sym typeface="Times New Roman"/>
              </a:rPr>
              <a:t>Probability of an event occurring given that another event has already occurred</a:t>
            </a:r>
            <a:endParaRPr sz="2600" dirty="0">
              <a:latin typeface="Times New Roman"/>
              <a:ea typeface="Times New Roman"/>
              <a:cs typeface="Times New Roman"/>
              <a:sym typeface="Times New Roman"/>
            </a:endParaRPr>
          </a:p>
          <a:p>
            <a:pPr marL="457200" lvl="0" indent="-393700" algn="l" rtl="0">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Quantifies the likelihood of an event happening under a specific condition</a:t>
            </a:r>
            <a:endParaRPr sz="2600" dirty="0">
              <a:latin typeface="Times New Roman"/>
              <a:ea typeface="Times New Roman"/>
              <a:cs typeface="Times New Roman"/>
              <a:sym typeface="Times New Roman"/>
            </a:endParaRPr>
          </a:p>
          <a:p>
            <a:pPr marL="457200" lvl="0" indent="-393700" algn="l" rtl="0">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The probability of event A given probability of event B, which is denoted by  </a:t>
            </a:r>
            <a:endParaRPr sz="2600" dirty="0">
              <a:latin typeface="Times New Roman"/>
              <a:ea typeface="Times New Roman"/>
              <a:cs typeface="Times New Roman"/>
              <a:sym typeface="Times New Roman"/>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p:txBody>
      </p:sp>
      <p:sp>
        <p:nvSpPr>
          <p:cNvPr id="142" name="Google Shape;142;p18"/>
          <p:cNvSpPr txBox="1">
            <a:spLocks noGrp="1"/>
          </p:cNvSpPr>
          <p:nvPr>
            <p:ph type="sldNum" idx="12"/>
          </p:nvPr>
        </p:nvSpPr>
        <p:spPr>
          <a:xfrm>
            <a:off x="0" y="6311626"/>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6</a:t>
            </a:fld>
            <a:endParaRPr/>
          </a:p>
        </p:txBody>
      </p:sp>
      <p:pic>
        <p:nvPicPr>
          <p:cNvPr id="143" name="Google Shape;143;p18" descr="{&quot;aid&quot;:null,&quot;backgroundColor&quot;:&quot;#FFFFFF&quot;,&quot;id&quot;:&quot;5&quot;,&quot;font&quot;:{&quot;color&quot;:&quot;#000000&quot;,&quot;size&quot;:28,&quot;family&quot;:&quot;Calibri&quot;},&quot;code&quot;:&quot;$$P\\left(A/B\\right)$$&quot;,&quot;type&quot;:&quot;$$&quot;,&quot;ts&quot;:1697818689408,&quot;cs&quot;:&quot;2at2bN4YcuFkKCm7Ye6x9g==&quot;,&quot;size&quot;:{&quot;width&quot;:129.16666666666666,&quot;height&quot;:38}}"/>
          <p:cNvPicPr preferRelativeResize="0"/>
          <p:nvPr/>
        </p:nvPicPr>
        <p:blipFill>
          <a:blip r:embed="rId3">
            <a:alphaModFix/>
          </a:blip>
          <a:stretch>
            <a:fillRect/>
          </a:stretch>
        </p:blipFill>
        <p:spPr>
          <a:xfrm>
            <a:off x="1851165" y="3569451"/>
            <a:ext cx="978401" cy="28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838200" y="25845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a:latin typeface="Times New Roman"/>
                <a:ea typeface="Times New Roman"/>
                <a:cs typeface="Times New Roman"/>
                <a:sym typeface="Times New Roman"/>
              </a:rPr>
              <a:t>Example of Conditional Probability </a:t>
            </a:r>
            <a:endParaRPr sz="3600">
              <a:latin typeface="Times New Roman"/>
              <a:ea typeface="Times New Roman"/>
              <a:cs typeface="Times New Roman"/>
              <a:sym typeface="Times New Roman"/>
            </a:endParaRPr>
          </a:p>
        </p:txBody>
      </p:sp>
      <p:sp>
        <p:nvSpPr>
          <p:cNvPr id="150" name="Google Shape;150;p19"/>
          <p:cNvSpPr/>
          <p:nvPr/>
        </p:nvSpPr>
        <p:spPr>
          <a:xfrm>
            <a:off x="2167125" y="2551175"/>
            <a:ext cx="1539300" cy="1325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51" name="Google Shape;151;p19"/>
          <p:cNvSpPr/>
          <p:nvPr/>
        </p:nvSpPr>
        <p:spPr>
          <a:xfrm>
            <a:off x="2167125" y="4435975"/>
            <a:ext cx="1539300" cy="1325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52" name="Google Shape;152;p19"/>
          <p:cNvSpPr txBox="1"/>
          <p:nvPr/>
        </p:nvSpPr>
        <p:spPr>
          <a:xfrm>
            <a:off x="2438401" y="2764525"/>
            <a:ext cx="1149784" cy="8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latin typeface="Calibri"/>
                <a:ea typeface="Calibri"/>
                <a:cs typeface="Calibri"/>
                <a:sym typeface="Calibri"/>
              </a:rPr>
              <a:t>2 Red (R)</a:t>
            </a:r>
            <a:endParaRPr sz="1700" dirty="0">
              <a:latin typeface="Calibri"/>
              <a:ea typeface="Calibri"/>
              <a:cs typeface="Calibri"/>
              <a:sym typeface="Calibri"/>
            </a:endParaRPr>
          </a:p>
          <a:p>
            <a:pPr marL="0" lvl="0" indent="0" algn="l" rtl="0">
              <a:spcBef>
                <a:spcPts val="0"/>
              </a:spcBef>
              <a:spcAft>
                <a:spcPts val="0"/>
              </a:spcAft>
              <a:buNone/>
            </a:pPr>
            <a:r>
              <a:rPr lang="en-US" sz="1700" dirty="0">
                <a:latin typeface="Calibri"/>
                <a:ea typeface="Calibri"/>
                <a:cs typeface="Calibri"/>
                <a:sym typeface="Calibri"/>
              </a:rPr>
              <a:t>3 Black (B)</a:t>
            </a:r>
            <a:endParaRPr sz="1700" dirty="0">
              <a:latin typeface="Calibri"/>
              <a:ea typeface="Calibri"/>
              <a:cs typeface="Calibri"/>
              <a:sym typeface="Calibri"/>
            </a:endParaRPr>
          </a:p>
        </p:txBody>
      </p:sp>
      <p:sp>
        <p:nvSpPr>
          <p:cNvPr id="153" name="Google Shape;153;p19"/>
          <p:cNvSpPr txBox="1"/>
          <p:nvPr/>
        </p:nvSpPr>
        <p:spPr>
          <a:xfrm>
            <a:off x="2250165" y="2140192"/>
            <a:ext cx="1338020" cy="3563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latin typeface="Calibri"/>
                <a:ea typeface="Calibri"/>
                <a:cs typeface="Calibri"/>
                <a:sym typeface="Calibri"/>
              </a:rPr>
              <a:t>Bag 1 (B1) </a:t>
            </a:r>
            <a:endParaRPr sz="1800" b="1" dirty="0">
              <a:latin typeface="Calibri"/>
              <a:ea typeface="Calibri"/>
              <a:cs typeface="Calibri"/>
              <a:sym typeface="Calibri"/>
            </a:endParaRPr>
          </a:p>
        </p:txBody>
      </p:sp>
      <p:sp>
        <p:nvSpPr>
          <p:cNvPr id="154" name="Google Shape;154;p19"/>
          <p:cNvSpPr txBox="1"/>
          <p:nvPr/>
        </p:nvSpPr>
        <p:spPr>
          <a:xfrm>
            <a:off x="2354020" y="4014225"/>
            <a:ext cx="1165360" cy="4217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dirty="0">
                <a:latin typeface="Calibri"/>
                <a:ea typeface="Calibri"/>
                <a:cs typeface="Calibri"/>
                <a:sym typeface="Calibri"/>
              </a:rPr>
              <a:t>Bag 2  (B2)</a:t>
            </a:r>
            <a:endParaRPr sz="1700" b="1" dirty="0">
              <a:latin typeface="Calibri"/>
              <a:ea typeface="Calibri"/>
              <a:cs typeface="Calibri"/>
              <a:sym typeface="Calibri"/>
            </a:endParaRPr>
          </a:p>
        </p:txBody>
      </p:sp>
      <p:sp>
        <p:nvSpPr>
          <p:cNvPr id="155" name="Google Shape;155;p19"/>
          <p:cNvSpPr txBox="1"/>
          <p:nvPr/>
        </p:nvSpPr>
        <p:spPr>
          <a:xfrm>
            <a:off x="2438401" y="4679825"/>
            <a:ext cx="1149784" cy="8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latin typeface="Calibri"/>
                <a:ea typeface="Calibri"/>
                <a:cs typeface="Calibri"/>
                <a:sym typeface="Calibri"/>
              </a:rPr>
              <a:t>4 Red (R)</a:t>
            </a:r>
            <a:endParaRPr sz="1700" dirty="0">
              <a:latin typeface="Calibri"/>
              <a:ea typeface="Calibri"/>
              <a:cs typeface="Calibri"/>
              <a:sym typeface="Calibri"/>
            </a:endParaRPr>
          </a:p>
          <a:p>
            <a:pPr marL="0" lvl="0" indent="0" algn="l" rtl="0">
              <a:spcBef>
                <a:spcPts val="0"/>
              </a:spcBef>
              <a:spcAft>
                <a:spcPts val="0"/>
              </a:spcAft>
              <a:buNone/>
            </a:pPr>
            <a:r>
              <a:rPr lang="en-US" sz="1700" dirty="0">
                <a:latin typeface="Calibri"/>
                <a:ea typeface="Calibri"/>
                <a:cs typeface="Calibri"/>
                <a:sym typeface="Calibri"/>
              </a:rPr>
              <a:t>3 Black (B)</a:t>
            </a:r>
            <a:endParaRPr sz="1700" dirty="0">
              <a:latin typeface="Calibri"/>
              <a:ea typeface="Calibri"/>
              <a:cs typeface="Calibri"/>
              <a:sym typeface="Calibri"/>
            </a:endParaRPr>
          </a:p>
        </p:txBody>
      </p:sp>
      <p:sp>
        <p:nvSpPr>
          <p:cNvPr id="156" name="Google Shape;156;p19"/>
          <p:cNvSpPr txBox="1"/>
          <p:nvPr/>
        </p:nvSpPr>
        <p:spPr>
          <a:xfrm>
            <a:off x="4407400" y="2215900"/>
            <a:ext cx="3657600" cy="35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p:txBody>
      </p:sp>
      <p:pic>
        <p:nvPicPr>
          <p:cNvPr id="157" name="Google Shape;157;p19" descr="{&quot;aid&quot;:null,&quot;code&quot;:&quot;\\begin{lalign*}\n&amp;{P\\left(B1\\right)\\,=\\,\\frac{1}{2}}\\\\\n&amp;{P\\left(B2\\right)\\,=\\,\\frac{1}{2}}\\\\\n&amp;{P\\left(R\\right)\\,=\\,\\frac{1}{2}\\,\\cdot\\,\\frac{2}{5}\\,+\\,\\frac{1}{2}\\,\\cdot\\,\\frac{4}{7}}\\\\\n&amp;{P\\left(R/B1\\right)\\,=\\,\\frac{2}{5}}\\\\\n&amp;{P\\left(B1/R\\right)\\,=\\,\\frac{P\\left(R/B1\\right)\\,\\cdot\\,P\\left(B1\\right)}{P\\left(R\\right)}}\\\\\n&amp;{P\\left(B1/R\\right)\\,=\\,0.42}\t\n\\end{lalign*}&quot;,&quot;font&quot;:{&quot;family&quot;:&quot;Calibri&quot;,&quot;size&quot;:20,&quot;color&quot;:&quot;#000000&quot;},&quot;backgroundColor&quot;:&quot;#FFFFFF&quot;,&quot;id&quot;:&quot;1&quot;,&quot;backgroundColorModified&quot;:false,&quot;type&quot;:&quot;lalign*&quot;,&quot;ts&quot;:1697816984999,&quot;cs&quot;:&quot;yr/CNhvx5xXYHU+k0PPs9g==&quot;,&quot;size&quot;:{&quot;width&quot;:375.6666666666666,&quot;height&quot;:354}}"/>
          <p:cNvPicPr preferRelativeResize="0"/>
          <p:nvPr/>
        </p:nvPicPr>
        <p:blipFill>
          <a:blip r:embed="rId3">
            <a:alphaModFix/>
          </a:blip>
          <a:stretch>
            <a:fillRect/>
          </a:stretch>
        </p:blipFill>
        <p:spPr>
          <a:xfrm>
            <a:off x="4822225" y="2470500"/>
            <a:ext cx="3578225" cy="3371850"/>
          </a:xfrm>
          <a:prstGeom prst="rect">
            <a:avLst/>
          </a:prstGeom>
          <a:noFill/>
          <a:ln>
            <a:noFill/>
          </a:ln>
        </p:spPr>
      </p:pic>
      <p:sp>
        <p:nvSpPr>
          <p:cNvPr id="158" name="Google Shape;158;p19"/>
          <p:cNvSpPr txBox="1">
            <a:spLocks noGrp="1"/>
          </p:cNvSpPr>
          <p:nvPr>
            <p:ph type="sldNum" idx="12"/>
          </p:nvPr>
        </p:nvSpPr>
        <p:spPr>
          <a:xfrm>
            <a:off x="0" y="6351276"/>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a:latin typeface="Times New Roman"/>
                <a:ea typeface="Times New Roman"/>
                <a:cs typeface="Times New Roman"/>
                <a:sym typeface="Times New Roman"/>
              </a:rPr>
              <a:t>Chain Rule</a:t>
            </a:r>
            <a:endParaRPr sz="3600">
              <a:latin typeface="Times New Roman"/>
              <a:ea typeface="Times New Roman"/>
              <a:cs typeface="Times New Roman"/>
              <a:sym typeface="Times New Roman"/>
            </a:endParaRPr>
          </a:p>
        </p:txBody>
      </p:sp>
      <p:sp>
        <p:nvSpPr>
          <p:cNvPr id="165" name="Google Shape;165;p20"/>
          <p:cNvSpPr txBox="1">
            <a:spLocks noGrp="1"/>
          </p:cNvSpPr>
          <p:nvPr>
            <p:ph type="body" idx="1"/>
          </p:nvPr>
        </p:nvSpPr>
        <p:spPr>
          <a:xfrm>
            <a:off x="739950" y="1354000"/>
            <a:ext cx="10515600" cy="4351200"/>
          </a:xfrm>
          <a:prstGeom prst="rect">
            <a:avLst/>
          </a:prstGeom>
        </p:spPr>
        <p:txBody>
          <a:bodyPr spcFirstLastPara="1" wrap="square" lIns="91425" tIns="45700" rIns="91425" bIns="45700" anchor="t" anchorCtr="0">
            <a:normAutofit fontScale="92500" lnSpcReduction="10000"/>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n-US" sz="3050">
                <a:latin typeface="Times New Roman"/>
                <a:ea typeface="Times New Roman"/>
                <a:cs typeface="Times New Roman"/>
                <a:sym typeface="Times New Roman"/>
              </a:rPr>
              <a:t>We can breakdown P(X|y) as:</a:t>
            </a:r>
            <a:endParaRPr sz="3050">
              <a:latin typeface="Times New Roman"/>
              <a:ea typeface="Times New Roman"/>
              <a:cs typeface="Times New Roman"/>
              <a:sym typeface="Times New Roman"/>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n-US"/>
              <a:t>So,</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pic>
        <p:nvPicPr>
          <p:cNvPr id="166" name="Google Shape;166;p20"/>
          <p:cNvPicPr preferRelativeResize="0"/>
          <p:nvPr/>
        </p:nvPicPr>
        <p:blipFill>
          <a:blip r:embed="rId3">
            <a:alphaModFix/>
          </a:blip>
          <a:stretch>
            <a:fillRect/>
          </a:stretch>
        </p:blipFill>
        <p:spPr>
          <a:xfrm>
            <a:off x="2806875" y="3286706"/>
            <a:ext cx="6381750" cy="1371600"/>
          </a:xfrm>
          <a:prstGeom prst="rect">
            <a:avLst/>
          </a:prstGeom>
          <a:noFill/>
          <a:ln>
            <a:noFill/>
          </a:ln>
        </p:spPr>
      </p:pic>
      <p:pic>
        <p:nvPicPr>
          <p:cNvPr id="167" name="Google Shape;167;p20"/>
          <p:cNvPicPr preferRelativeResize="0"/>
          <p:nvPr/>
        </p:nvPicPr>
        <p:blipFill>
          <a:blip r:embed="rId4">
            <a:alphaModFix/>
          </a:blip>
          <a:stretch>
            <a:fillRect/>
          </a:stretch>
        </p:blipFill>
        <p:spPr>
          <a:xfrm>
            <a:off x="3012413" y="4907950"/>
            <a:ext cx="6167174" cy="797250"/>
          </a:xfrm>
          <a:prstGeom prst="rect">
            <a:avLst/>
          </a:prstGeom>
          <a:noFill/>
          <a:ln>
            <a:noFill/>
          </a:ln>
        </p:spPr>
      </p:pic>
      <p:pic>
        <p:nvPicPr>
          <p:cNvPr id="168" name="Google Shape;168;p20"/>
          <p:cNvPicPr preferRelativeResize="0"/>
          <p:nvPr/>
        </p:nvPicPr>
        <p:blipFill>
          <a:blip r:embed="rId5">
            <a:alphaModFix/>
          </a:blip>
          <a:stretch>
            <a:fillRect/>
          </a:stretch>
        </p:blipFill>
        <p:spPr>
          <a:xfrm>
            <a:off x="2236438" y="1353988"/>
            <a:ext cx="4543425" cy="885825"/>
          </a:xfrm>
          <a:prstGeom prst="rect">
            <a:avLst/>
          </a:prstGeom>
          <a:noFill/>
          <a:ln>
            <a:noFill/>
          </a:ln>
        </p:spPr>
      </p:pic>
      <p:sp>
        <p:nvSpPr>
          <p:cNvPr id="169" name="Google Shape;169;p20"/>
          <p:cNvSpPr txBox="1">
            <a:spLocks noGrp="1"/>
          </p:cNvSpPr>
          <p:nvPr>
            <p:ph type="sldNum" idx="12"/>
          </p:nvPr>
        </p:nvSpPr>
        <p:spPr>
          <a:xfrm>
            <a:off x="0" y="6342101"/>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dirty="0">
                <a:latin typeface="Times New Roman"/>
                <a:ea typeface="Times New Roman"/>
                <a:cs typeface="Times New Roman"/>
                <a:sym typeface="Times New Roman"/>
              </a:rPr>
              <a:t>Spam Email Detection</a:t>
            </a:r>
            <a:endParaRPr sz="3600" dirty="0">
              <a:latin typeface="Times New Roman"/>
              <a:ea typeface="Times New Roman"/>
              <a:cs typeface="Times New Roman"/>
              <a:sym typeface="Times New Roman"/>
            </a:endParaRPr>
          </a:p>
        </p:txBody>
      </p:sp>
      <p:sp>
        <p:nvSpPr>
          <p:cNvPr id="175" name="Google Shape;175;p21"/>
          <p:cNvSpPr txBox="1">
            <a:spLocks noGrp="1"/>
          </p:cNvSpPr>
          <p:nvPr>
            <p:ph type="body" idx="1"/>
          </p:nvPr>
        </p:nvSpPr>
        <p:spPr>
          <a:xfrm>
            <a:off x="838200" y="1825625"/>
            <a:ext cx="5811520" cy="4351200"/>
          </a:xfrm>
          <a:prstGeom prst="rect">
            <a:avLst/>
          </a:prstGeom>
          <a:noFill/>
          <a:ln>
            <a:noFill/>
          </a:ln>
        </p:spPr>
        <p:txBody>
          <a:bodyPr spcFirstLastPara="1" wrap="square" lIns="91425" tIns="45700" rIns="91425" bIns="45700" anchor="t" anchorCtr="0">
            <a:normAutofit/>
          </a:bodyPr>
          <a:lstStyle/>
          <a:p>
            <a:pPr marL="228593" lvl="0" indent="-50793" algn="l" rtl="0">
              <a:lnSpc>
                <a:spcPct val="90000"/>
              </a:lnSpc>
              <a:spcBef>
                <a:spcPts val="0"/>
              </a:spcBef>
              <a:spcAft>
                <a:spcPts val="0"/>
              </a:spcAft>
              <a:buClr>
                <a:schemeClr val="dk1"/>
              </a:buClr>
              <a:buSzPts val="2800"/>
              <a:buNone/>
            </a:pPr>
            <a:r>
              <a:rPr lang="en-US" sz="2600" dirty="0">
                <a:latin typeface="Times New Roman"/>
                <a:ea typeface="Times New Roman"/>
                <a:cs typeface="Times New Roman"/>
                <a:sym typeface="Times New Roman"/>
              </a:rPr>
              <a:t>Given: Number of </a:t>
            </a:r>
            <a:r>
              <a:rPr lang="en-US" sz="2600" i="1" dirty="0">
                <a:latin typeface="Times New Roman"/>
                <a:ea typeface="Times New Roman"/>
                <a:cs typeface="Times New Roman"/>
                <a:sym typeface="Times New Roman"/>
              </a:rPr>
              <a:t>Not Spam </a:t>
            </a:r>
            <a:r>
              <a:rPr lang="en-US" sz="2600" dirty="0">
                <a:latin typeface="Times New Roman"/>
                <a:ea typeface="Times New Roman"/>
                <a:cs typeface="Times New Roman"/>
                <a:sym typeface="Times New Roman"/>
              </a:rPr>
              <a:t>emails= 15</a:t>
            </a:r>
            <a:endParaRPr sz="2600" dirty="0">
              <a:latin typeface="Times New Roman"/>
              <a:ea typeface="Times New Roman"/>
              <a:cs typeface="Times New Roman"/>
              <a:sym typeface="Times New Roman"/>
            </a:endParaRPr>
          </a:p>
          <a:p>
            <a:pPr marL="228593" lvl="0" indent="-50793" algn="l" rtl="0">
              <a:lnSpc>
                <a:spcPct val="90000"/>
              </a:lnSpc>
              <a:spcBef>
                <a:spcPts val="0"/>
              </a:spcBef>
              <a:spcAft>
                <a:spcPts val="0"/>
              </a:spcAft>
              <a:buClr>
                <a:schemeClr val="dk1"/>
              </a:buClr>
              <a:buSzPts val="2800"/>
              <a:buNone/>
            </a:pPr>
            <a:r>
              <a:rPr lang="en-US" sz="2600" dirty="0">
                <a:latin typeface="Times New Roman"/>
                <a:ea typeface="Times New Roman"/>
                <a:cs typeface="Times New Roman"/>
                <a:sym typeface="Times New Roman"/>
              </a:rPr>
              <a:t>&amp;</a:t>
            </a:r>
            <a:endParaRPr sz="2600" dirty="0">
              <a:latin typeface="Times New Roman"/>
              <a:ea typeface="Times New Roman"/>
              <a:cs typeface="Times New Roman"/>
              <a:sym typeface="Times New Roman"/>
            </a:endParaRPr>
          </a:p>
          <a:p>
            <a:pPr marL="228593" lvl="0" indent="-50793" algn="l" rtl="0">
              <a:lnSpc>
                <a:spcPct val="90000"/>
              </a:lnSpc>
              <a:spcBef>
                <a:spcPts val="0"/>
              </a:spcBef>
              <a:spcAft>
                <a:spcPts val="0"/>
              </a:spcAft>
              <a:buClr>
                <a:schemeClr val="dk1"/>
              </a:buClr>
              <a:buSzPts val="2800"/>
              <a:buNone/>
            </a:pPr>
            <a:r>
              <a:rPr lang="en-US" sz="2600" dirty="0">
                <a:latin typeface="Times New Roman"/>
                <a:ea typeface="Times New Roman"/>
                <a:cs typeface="Times New Roman"/>
                <a:sym typeface="Times New Roman"/>
              </a:rPr>
              <a:t>Number of </a:t>
            </a:r>
            <a:r>
              <a:rPr lang="en-US" sz="2600" i="1" dirty="0">
                <a:latin typeface="Times New Roman"/>
                <a:ea typeface="Times New Roman"/>
                <a:cs typeface="Times New Roman"/>
                <a:sym typeface="Times New Roman"/>
              </a:rPr>
              <a:t>Spam </a:t>
            </a:r>
            <a:r>
              <a:rPr lang="en-US" sz="2600" dirty="0">
                <a:latin typeface="Times New Roman"/>
                <a:ea typeface="Times New Roman"/>
                <a:cs typeface="Times New Roman"/>
                <a:sym typeface="Times New Roman"/>
              </a:rPr>
              <a:t>emails= 10</a:t>
            </a:r>
            <a:endParaRPr sz="2600" dirty="0">
              <a:latin typeface="Times New Roman"/>
              <a:ea typeface="Times New Roman"/>
              <a:cs typeface="Times New Roman"/>
              <a:sym typeface="Times New Roman"/>
            </a:endParaRPr>
          </a:p>
          <a:p>
            <a:pPr marL="228593" lvl="0" indent="-50793" algn="l" rtl="0">
              <a:lnSpc>
                <a:spcPct val="90000"/>
              </a:lnSpc>
              <a:spcBef>
                <a:spcPts val="0"/>
              </a:spcBef>
              <a:spcAft>
                <a:spcPts val="0"/>
              </a:spcAft>
              <a:buClr>
                <a:schemeClr val="dk1"/>
              </a:buClr>
              <a:buSzPts val="2800"/>
              <a:buNone/>
            </a:pPr>
            <a:endParaRPr sz="2600" dirty="0">
              <a:latin typeface="Times New Roman"/>
              <a:ea typeface="Times New Roman"/>
              <a:cs typeface="Times New Roman"/>
              <a:sym typeface="Times New Roman"/>
            </a:endParaRPr>
          </a:p>
          <a:p>
            <a:pPr marL="228593" lvl="0" indent="-50793" algn="l" rtl="0">
              <a:lnSpc>
                <a:spcPct val="90000"/>
              </a:lnSpc>
              <a:spcBef>
                <a:spcPts val="0"/>
              </a:spcBef>
              <a:spcAft>
                <a:spcPts val="0"/>
              </a:spcAft>
              <a:buClr>
                <a:schemeClr val="dk1"/>
              </a:buClr>
              <a:buSzPts val="2800"/>
              <a:buNone/>
            </a:pPr>
            <a:r>
              <a:rPr lang="en-US" sz="2600" dirty="0">
                <a:latin typeface="Times New Roman"/>
                <a:ea typeface="Times New Roman"/>
                <a:cs typeface="Times New Roman"/>
                <a:sym typeface="Times New Roman"/>
              </a:rPr>
              <a:t>Examining various possibilities:</a:t>
            </a:r>
            <a:endParaRPr sz="2600" dirty="0">
              <a:latin typeface="Times New Roman"/>
              <a:ea typeface="Times New Roman"/>
              <a:cs typeface="Times New Roman"/>
              <a:sym typeface="Times New Roman"/>
            </a:endParaRPr>
          </a:p>
          <a:p>
            <a:pPr marL="228593" lvl="0" indent="-50793" algn="l" rtl="0">
              <a:lnSpc>
                <a:spcPct val="90000"/>
              </a:lnSpc>
              <a:spcBef>
                <a:spcPts val="0"/>
              </a:spcBef>
              <a:spcAft>
                <a:spcPts val="0"/>
              </a:spcAft>
              <a:buClr>
                <a:schemeClr val="dk1"/>
              </a:buClr>
              <a:buSzPts val="2800"/>
              <a:buNone/>
            </a:pPr>
            <a:r>
              <a:rPr lang="en-US" sz="2600" dirty="0">
                <a:latin typeface="Times New Roman"/>
                <a:ea typeface="Times New Roman"/>
                <a:cs typeface="Times New Roman"/>
                <a:sym typeface="Times New Roman"/>
              </a:rPr>
              <a:t>P(</a:t>
            </a:r>
            <a:r>
              <a:rPr lang="en-US" sz="2600" dirty="0" err="1">
                <a:latin typeface="Times New Roman"/>
                <a:ea typeface="Times New Roman"/>
                <a:cs typeface="Times New Roman"/>
                <a:sym typeface="Times New Roman"/>
              </a:rPr>
              <a:t>Dear|Not</a:t>
            </a:r>
            <a:r>
              <a:rPr lang="en-US" sz="2600" dirty="0">
                <a:latin typeface="Times New Roman"/>
                <a:ea typeface="Times New Roman"/>
                <a:cs typeface="Times New Roman"/>
                <a:sym typeface="Times New Roman"/>
              </a:rPr>
              <a:t> spam)   = 8/34</a:t>
            </a:r>
            <a:endParaRPr sz="2600" dirty="0">
              <a:latin typeface="Times New Roman"/>
              <a:ea typeface="Times New Roman"/>
              <a:cs typeface="Times New Roman"/>
              <a:sym typeface="Times New Roman"/>
            </a:endParaRPr>
          </a:p>
          <a:p>
            <a:pPr marL="228593" lvl="0" indent="-50793" algn="l" rtl="0">
              <a:spcBef>
                <a:spcPts val="0"/>
              </a:spcBef>
              <a:spcAft>
                <a:spcPts val="0"/>
              </a:spcAft>
              <a:buClr>
                <a:schemeClr val="dk1"/>
              </a:buClr>
              <a:buSzPts val="2800"/>
              <a:buNone/>
            </a:pPr>
            <a:r>
              <a:rPr lang="en-US" sz="2600" dirty="0">
                <a:latin typeface="Times New Roman"/>
                <a:ea typeface="Times New Roman"/>
                <a:cs typeface="Times New Roman"/>
                <a:sym typeface="Times New Roman"/>
              </a:rPr>
              <a:t>P(</a:t>
            </a:r>
            <a:r>
              <a:rPr lang="en-US" sz="2600" dirty="0" err="1">
                <a:latin typeface="Times New Roman"/>
                <a:ea typeface="Times New Roman"/>
                <a:cs typeface="Times New Roman"/>
                <a:sym typeface="Times New Roman"/>
              </a:rPr>
              <a:t>Visit|Not</a:t>
            </a:r>
            <a:r>
              <a:rPr lang="en-US" sz="2600" dirty="0">
                <a:latin typeface="Times New Roman"/>
                <a:ea typeface="Times New Roman"/>
                <a:cs typeface="Times New Roman"/>
                <a:sym typeface="Times New Roman"/>
              </a:rPr>
              <a:t> spam)    = 2/34</a:t>
            </a:r>
            <a:endParaRPr sz="2600" dirty="0">
              <a:latin typeface="Times New Roman"/>
              <a:ea typeface="Times New Roman"/>
              <a:cs typeface="Times New Roman"/>
              <a:sym typeface="Times New Roman"/>
            </a:endParaRPr>
          </a:p>
          <a:p>
            <a:pPr marL="228593" lvl="0" indent="-50793" algn="l" rtl="0">
              <a:spcBef>
                <a:spcPts val="0"/>
              </a:spcBef>
              <a:spcAft>
                <a:spcPts val="0"/>
              </a:spcAft>
              <a:buClr>
                <a:schemeClr val="dk1"/>
              </a:buClr>
              <a:buSzPts val="2800"/>
              <a:buNone/>
            </a:pPr>
            <a:r>
              <a:rPr lang="en-US" sz="2600" dirty="0">
                <a:latin typeface="Times New Roman"/>
                <a:ea typeface="Times New Roman"/>
                <a:cs typeface="Times New Roman"/>
                <a:sym typeface="Times New Roman"/>
              </a:rPr>
              <a:t>P(</a:t>
            </a:r>
            <a:r>
              <a:rPr lang="en-US" sz="2600" dirty="0" err="1">
                <a:latin typeface="Times New Roman"/>
                <a:ea typeface="Times New Roman"/>
                <a:cs typeface="Times New Roman"/>
                <a:sym typeface="Times New Roman"/>
              </a:rPr>
              <a:t>Dear|Spam</a:t>
            </a:r>
            <a:r>
              <a:rPr lang="en-US" sz="2600" dirty="0">
                <a:latin typeface="Times New Roman"/>
                <a:ea typeface="Times New Roman"/>
                <a:cs typeface="Times New Roman"/>
                <a:sym typeface="Times New Roman"/>
              </a:rPr>
              <a:t>)          = 3/47</a:t>
            </a:r>
            <a:endParaRPr sz="2600" dirty="0">
              <a:latin typeface="Times New Roman"/>
              <a:ea typeface="Times New Roman"/>
              <a:cs typeface="Times New Roman"/>
              <a:sym typeface="Times New Roman"/>
            </a:endParaRPr>
          </a:p>
          <a:p>
            <a:pPr marL="228593" lvl="0" indent="-50793" algn="l" rtl="0">
              <a:spcBef>
                <a:spcPts val="0"/>
              </a:spcBef>
              <a:spcAft>
                <a:spcPts val="0"/>
              </a:spcAft>
              <a:buClr>
                <a:schemeClr val="dk1"/>
              </a:buClr>
              <a:buSzPts val="2800"/>
              <a:buNone/>
            </a:pPr>
            <a:r>
              <a:rPr lang="en-US" sz="2600" dirty="0">
                <a:latin typeface="Times New Roman"/>
                <a:ea typeface="Times New Roman"/>
                <a:cs typeface="Times New Roman"/>
                <a:sym typeface="Times New Roman"/>
              </a:rPr>
              <a:t>P(</a:t>
            </a:r>
            <a:r>
              <a:rPr lang="en-US" sz="2600" dirty="0" err="1">
                <a:latin typeface="Times New Roman"/>
                <a:ea typeface="Times New Roman"/>
                <a:cs typeface="Times New Roman"/>
                <a:sym typeface="Times New Roman"/>
              </a:rPr>
              <a:t>Visit|Spam</a:t>
            </a:r>
            <a:r>
              <a:rPr lang="en-US" sz="2600" dirty="0">
                <a:latin typeface="Times New Roman"/>
                <a:ea typeface="Times New Roman"/>
                <a:cs typeface="Times New Roman"/>
                <a:sym typeface="Times New Roman"/>
              </a:rPr>
              <a:t>)           = 6/47</a:t>
            </a:r>
            <a:endParaRPr sz="2600" dirty="0">
              <a:latin typeface="Times New Roman"/>
              <a:ea typeface="Times New Roman"/>
              <a:cs typeface="Times New Roman"/>
              <a:sym typeface="Times New Roman"/>
            </a:endParaRPr>
          </a:p>
          <a:p>
            <a:pPr marL="228593" lvl="0" indent="-50793" algn="l" rtl="0">
              <a:spcBef>
                <a:spcPts val="0"/>
              </a:spcBef>
              <a:spcAft>
                <a:spcPts val="0"/>
              </a:spcAft>
              <a:buClr>
                <a:schemeClr val="dk1"/>
              </a:buClr>
              <a:buSzPts val="2800"/>
              <a:buNone/>
            </a:pPr>
            <a:endParaRPr sz="2400" dirty="0"/>
          </a:p>
          <a:p>
            <a:pPr marL="228593" lvl="0" indent="-50793" algn="l" rtl="0">
              <a:spcBef>
                <a:spcPts val="0"/>
              </a:spcBef>
              <a:spcAft>
                <a:spcPts val="0"/>
              </a:spcAft>
              <a:buClr>
                <a:schemeClr val="dk1"/>
              </a:buClr>
              <a:buSzPts val="2800"/>
              <a:buNone/>
            </a:pPr>
            <a:endParaRPr sz="2400" dirty="0"/>
          </a:p>
          <a:p>
            <a:pPr marL="228593" lvl="0" indent="-50793" algn="l" rtl="0">
              <a:spcBef>
                <a:spcPts val="0"/>
              </a:spcBef>
              <a:spcAft>
                <a:spcPts val="0"/>
              </a:spcAft>
              <a:buClr>
                <a:schemeClr val="dk1"/>
              </a:buClr>
              <a:buSzPts val="2800"/>
              <a:buNone/>
            </a:pPr>
            <a:r>
              <a:rPr lang="en-US" sz="2400" dirty="0"/>
              <a:t>                                                                                </a:t>
            </a:r>
            <a:endParaRPr lang="en-US" sz="2400" dirty="0">
              <a:latin typeface="Times New Roman"/>
              <a:ea typeface="Times New Roman"/>
              <a:cs typeface="Times New Roman"/>
              <a:sym typeface="Times New Roman"/>
            </a:endParaRPr>
          </a:p>
        </p:txBody>
      </p:sp>
      <p:pic>
        <p:nvPicPr>
          <p:cNvPr id="176" name="Google Shape;176;p21"/>
          <p:cNvPicPr preferRelativeResize="0"/>
          <p:nvPr/>
        </p:nvPicPr>
        <p:blipFill>
          <a:blip r:embed="rId3">
            <a:alphaModFix/>
          </a:blip>
          <a:stretch>
            <a:fillRect/>
          </a:stretch>
        </p:blipFill>
        <p:spPr>
          <a:xfrm>
            <a:off x="6744475" y="979400"/>
            <a:ext cx="4324350" cy="4114800"/>
          </a:xfrm>
          <a:prstGeom prst="rect">
            <a:avLst/>
          </a:prstGeom>
          <a:noFill/>
          <a:ln>
            <a:noFill/>
          </a:ln>
        </p:spPr>
      </p:pic>
      <p:sp>
        <p:nvSpPr>
          <p:cNvPr id="177" name="Google Shape;177;p21"/>
          <p:cNvSpPr txBox="1">
            <a:spLocks noGrp="1"/>
          </p:cNvSpPr>
          <p:nvPr>
            <p:ph type="sldNum" idx="12"/>
          </p:nvPr>
        </p:nvSpPr>
        <p:spPr>
          <a:xfrm>
            <a:off x="0" y="6311626"/>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9</a:t>
            </a:fld>
            <a:endParaRPr/>
          </a:p>
        </p:txBody>
      </p:sp>
      <p:sp>
        <p:nvSpPr>
          <p:cNvPr id="4" name="TextBox 3">
            <a:extLst>
              <a:ext uri="{FF2B5EF4-FFF2-40B4-BE49-F238E27FC236}">
                <a16:creationId xmlns:a16="http://schemas.microsoft.com/office/drawing/2014/main" id="{D84AB54A-5499-8224-FD81-C93B15F09655}"/>
              </a:ext>
            </a:extLst>
          </p:cNvPr>
          <p:cNvSpPr txBox="1"/>
          <p:nvPr/>
        </p:nvSpPr>
        <p:spPr>
          <a:xfrm>
            <a:off x="6421120" y="627865"/>
            <a:ext cx="54152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Table: Frequency of Words for Spam Detection</a:t>
            </a:r>
          </a:p>
        </p:txBody>
      </p:sp>
      <p:sp>
        <p:nvSpPr>
          <p:cNvPr id="5" name="TextBox 4">
            <a:extLst>
              <a:ext uri="{FF2B5EF4-FFF2-40B4-BE49-F238E27FC236}">
                <a16:creationId xmlns:a16="http://schemas.microsoft.com/office/drawing/2014/main" id="{2655C568-0D33-97AE-96A4-826A41469B42}"/>
              </a:ext>
            </a:extLst>
          </p:cNvPr>
          <p:cNvSpPr txBox="1"/>
          <p:nvPr/>
        </p:nvSpPr>
        <p:spPr>
          <a:xfrm>
            <a:off x="6898640" y="5313680"/>
            <a:ext cx="4064000" cy="646331"/>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Source: </a:t>
            </a:r>
            <a:r>
              <a:rPr lang="en-US" sz="1800" dirty="0">
                <a:latin typeface="Times New Roman" panose="02020603050405020304" pitchFamily="18" charset="0"/>
                <a:ea typeface="Times New Roman"/>
                <a:cs typeface="Times New Roman" panose="02020603050405020304" pitchFamily="18" charset="0"/>
                <a:sym typeface="Times New Roman"/>
                <a:hlinkClick r:id="rId4" action="ppaction://hlinksldjump"/>
              </a:rPr>
              <a:t>https://tinyurl.com/4c7kmwf9</a:t>
            </a:r>
            <a:endParaRPr lang="en-US" sz="1800" dirty="0">
              <a:latin typeface="Times New Roman" panose="02020603050405020304" pitchFamily="18" charset="0"/>
              <a:ea typeface="Times New Roman"/>
              <a:cs typeface="Times New Roman" panose="02020603050405020304" pitchFamily="18" charset="0"/>
              <a:sym typeface="Times New Roman"/>
            </a:endParaRPr>
          </a:p>
          <a:p>
            <a:r>
              <a:rPr lang="en-US" sz="1800" dirty="0">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1_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1401</Words>
  <Application>Microsoft Office PowerPoint</Application>
  <PresentationFormat>Widescreen</PresentationFormat>
  <Paragraphs>258</Paragraphs>
  <Slides>24</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 New Roman</vt:lpstr>
      <vt:lpstr>Calibri</vt:lpstr>
      <vt:lpstr>Roboto</vt:lpstr>
      <vt:lpstr>Arial</vt:lpstr>
      <vt:lpstr>1_Office Theme</vt:lpstr>
      <vt:lpstr>Naive Bayes Classifier</vt:lpstr>
      <vt:lpstr>Agenda</vt:lpstr>
      <vt:lpstr>PowerPoint Presentation</vt:lpstr>
      <vt:lpstr>Introduction</vt:lpstr>
      <vt:lpstr>Bayes’ Theorem</vt:lpstr>
      <vt:lpstr>What is Conditional Probability ?</vt:lpstr>
      <vt:lpstr>Example of Conditional Probability </vt:lpstr>
      <vt:lpstr>Chain Rule</vt:lpstr>
      <vt:lpstr>Spam Email Detection</vt:lpstr>
      <vt:lpstr>Spam Email Detection</vt:lpstr>
      <vt:lpstr>Spam Email Detection</vt:lpstr>
      <vt:lpstr>Youtube Video</vt:lpstr>
      <vt:lpstr>Types of Classifier in Naives</vt:lpstr>
      <vt:lpstr>PowerPoint Presentation</vt:lpstr>
      <vt:lpstr>Limitations</vt:lpstr>
      <vt:lpstr>Zero Frequency Problem</vt:lpstr>
      <vt:lpstr>Solution to Zero Frequency Problem</vt:lpstr>
      <vt:lpstr>Real Life Applications</vt:lpstr>
      <vt:lpstr>Dataset and Code Implementation</vt:lpstr>
      <vt:lpstr>Code</vt:lpstr>
      <vt:lpstr>Code</vt:lpstr>
      <vt:lpstr>Code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 Classifier</dc:title>
  <cp:lastModifiedBy>Ramya Surati</cp:lastModifiedBy>
  <cp:revision>7</cp:revision>
  <dcterms:modified xsi:type="dcterms:W3CDTF">2023-10-28T04:03:29Z</dcterms:modified>
</cp:coreProperties>
</file>