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9"/>
  </p:notesMasterIdLst>
  <p:sldIdLst>
    <p:sldId id="335" r:id="rId5"/>
    <p:sldId id="338" r:id="rId6"/>
    <p:sldId id="339" r:id="rId7"/>
    <p:sldId id="336" r:id="rId8"/>
    <p:sldId id="350" r:id="rId9"/>
    <p:sldId id="348" r:id="rId10"/>
    <p:sldId id="367" r:id="rId11"/>
    <p:sldId id="340" r:id="rId12"/>
    <p:sldId id="341" r:id="rId13"/>
    <p:sldId id="342" r:id="rId14"/>
    <p:sldId id="347" r:id="rId15"/>
    <p:sldId id="345" r:id="rId16"/>
    <p:sldId id="368" r:id="rId17"/>
    <p:sldId id="343" r:id="rId18"/>
    <p:sldId id="369" r:id="rId19"/>
    <p:sldId id="344" r:id="rId20"/>
    <p:sldId id="349" r:id="rId21"/>
    <p:sldId id="370" r:id="rId22"/>
    <p:sldId id="346" r:id="rId23"/>
    <p:sldId id="353" r:id="rId24"/>
    <p:sldId id="354" r:id="rId25"/>
    <p:sldId id="352" r:id="rId26"/>
    <p:sldId id="357" r:id="rId27"/>
    <p:sldId id="363" r:id="rId28"/>
    <p:sldId id="364" r:id="rId29"/>
    <p:sldId id="365" r:id="rId30"/>
    <p:sldId id="366" r:id="rId31"/>
    <p:sldId id="358" r:id="rId32"/>
    <p:sldId id="359" r:id="rId33"/>
    <p:sldId id="360" r:id="rId34"/>
    <p:sldId id="361" r:id="rId35"/>
    <p:sldId id="362" r:id="rId36"/>
    <p:sldId id="356" r:id="rId37"/>
    <p:sldId id="35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loofar Naghdi Pour" initials="NNP" lastIdx="4" clrIdx="0">
    <p:extLst>
      <p:ext uri="{19B8F6BF-5375-455C-9EA6-DF929625EA0E}">
        <p15:presenceInfo xmlns:p15="http://schemas.microsoft.com/office/powerpoint/2012/main" userId="Niloofar Naghdi Pou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raaj S N" userId="d6ff3d121ad9c634" providerId="LiveId" clId="{4FB43A29-8520-47F9-A06A-DF386B58C132}"/>
    <pc:docChg chg="undo custSel modSld">
      <pc:chgData name="Maniraaj S N" userId="d6ff3d121ad9c634" providerId="LiveId" clId="{4FB43A29-8520-47F9-A06A-DF386B58C132}" dt="2023-10-26T02:46:14.593" v="94" actId="20577"/>
      <pc:docMkLst>
        <pc:docMk/>
      </pc:docMkLst>
      <pc:sldChg chg="modSp mod">
        <pc:chgData name="Maniraaj S N" userId="d6ff3d121ad9c634" providerId="LiveId" clId="{4FB43A29-8520-47F9-A06A-DF386B58C132}" dt="2023-10-26T02:44:11.310" v="2" actId="207"/>
        <pc:sldMkLst>
          <pc:docMk/>
          <pc:sldMk cId="245413746" sldId="343"/>
        </pc:sldMkLst>
        <pc:spChg chg="mod">
          <ac:chgData name="Maniraaj S N" userId="d6ff3d121ad9c634" providerId="LiveId" clId="{4FB43A29-8520-47F9-A06A-DF386B58C132}" dt="2023-10-26T02:44:11.310" v="2" actId="207"/>
          <ac:spMkLst>
            <pc:docMk/>
            <pc:sldMk cId="245413746" sldId="343"/>
            <ac:spMk id="3" creationId="{0131B90D-110C-BF3B-380B-A3C6A1D3433B}"/>
          </ac:spMkLst>
        </pc:spChg>
      </pc:sldChg>
      <pc:sldChg chg="modSp mod">
        <pc:chgData name="Maniraaj S N" userId="d6ff3d121ad9c634" providerId="LiveId" clId="{4FB43A29-8520-47F9-A06A-DF386B58C132}" dt="2023-10-26T02:43:52.284" v="0" actId="207"/>
        <pc:sldMkLst>
          <pc:docMk/>
          <pc:sldMk cId="4168732350" sldId="345"/>
        </pc:sldMkLst>
        <pc:spChg chg="mod">
          <ac:chgData name="Maniraaj S N" userId="d6ff3d121ad9c634" providerId="LiveId" clId="{4FB43A29-8520-47F9-A06A-DF386B58C132}" dt="2023-10-26T02:43:52.284" v="0" actId="207"/>
          <ac:spMkLst>
            <pc:docMk/>
            <pc:sldMk cId="4168732350" sldId="345"/>
            <ac:spMk id="8" creationId="{46AC7F4F-A416-32B1-5339-334D78BFE439}"/>
          </ac:spMkLst>
        </pc:spChg>
      </pc:sldChg>
      <pc:sldChg chg="modSp mod">
        <pc:chgData name="Maniraaj S N" userId="d6ff3d121ad9c634" providerId="LiveId" clId="{4FB43A29-8520-47F9-A06A-DF386B58C132}" dt="2023-10-26T02:44:37.845" v="5" actId="207"/>
        <pc:sldMkLst>
          <pc:docMk/>
          <pc:sldMk cId="1791719612" sldId="353"/>
        </pc:sldMkLst>
        <pc:spChg chg="mod">
          <ac:chgData name="Maniraaj S N" userId="d6ff3d121ad9c634" providerId="LiveId" clId="{4FB43A29-8520-47F9-A06A-DF386B58C132}" dt="2023-10-26T02:44:37.845" v="5" actId="207"/>
          <ac:spMkLst>
            <pc:docMk/>
            <pc:sldMk cId="1791719612" sldId="353"/>
            <ac:spMk id="3" creationId="{C39D6E5C-06C4-BB7C-E24A-B53C82382AA6}"/>
          </ac:spMkLst>
        </pc:spChg>
      </pc:sldChg>
      <pc:sldChg chg="modSp mod">
        <pc:chgData name="Maniraaj S N" userId="d6ff3d121ad9c634" providerId="LiveId" clId="{4FB43A29-8520-47F9-A06A-DF386B58C132}" dt="2023-10-26T02:44:42.501" v="6" actId="207"/>
        <pc:sldMkLst>
          <pc:docMk/>
          <pc:sldMk cId="775462494" sldId="354"/>
        </pc:sldMkLst>
        <pc:spChg chg="mod">
          <ac:chgData name="Maniraaj S N" userId="d6ff3d121ad9c634" providerId="LiveId" clId="{4FB43A29-8520-47F9-A06A-DF386B58C132}" dt="2023-10-26T02:44:42.501" v="6" actId="207"/>
          <ac:spMkLst>
            <pc:docMk/>
            <pc:sldMk cId="775462494" sldId="354"/>
            <ac:spMk id="3" creationId="{812B6231-6506-B686-9FE9-50DB989738EC}"/>
          </ac:spMkLst>
        </pc:spChg>
      </pc:sldChg>
      <pc:sldChg chg="modSp mod">
        <pc:chgData name="Maniraaj S N" userId="d6ff3d121ad9c634" providerId="LiveId" clId="{4FB43A29-8520-47F9-A06A-DF386B58C132}" dt="2023-10-26T02:45:50.043" v="60" actId="20577"/>
        <pc:sldMkLst>
          <pc:docMk/>
          <pc:sldMk cId="1154870793" sldId="358"/>
        </pc:sldMkLst>
        <pc:spChg chg="mod">
          <ac:chgData name="Maniraaj S N" userId="d6ff3d121ad9c634" providerId="LiveId" clId="{4FB43A29-8520-47F9-A06A-DF386B58C132}" dt="2023-10-26T02:45:50.043" v="60" actId="20577"/>
          <ac:spMkLst>
            <pc:docMk/>
            <pc:sldMk cId="1154870793" sldId="358"/>
            <ac:spMk id="2" creationId="{2525C331-E41A-F83D-EF0B-8FE4E3CF6612}"/>
          </ac:spMkLst>
        </pc:spChg>
      </pc:sldChg>
      <pc:sldChg chg="modSp mod">
        <pc:chgData name="Maniraaj S N" userId="d6ff3d121ad9c634" providerId="LiveId" clId="{4FB43A29-8520-47F9-A06A-DF386B58C132}" dt="2023-10-26T02:45:56.320" v="61"/>
        <pc:sldMkLst>
          <pc:docMk/>
          <pc:sldMk cId="3417089008" sldId="359"/>
        </pc:sldMkLst>
        <pc:spChg chg="mod">
          <ac:chgData name="Maniraaj S N" userId="d6ff3d121ad9c634" providerId="LiveId" clId="{4FB43A29-8520-47F9-A06A-DF386B58C132}" dt="2023-10-26T02:45:56.320" v="61"/>
          <ac:spMkLst>
            <pc:docMk/>
            <pc:sldMk cId="3417089008" sldId="359"/>
            <ac:spMk id="2" creationId="{310AD645-64BA-0DA1-331D-572DF5F94767}"/>
          </ac:spMkLst>
        </pc:spChg>
      </pc:sldChg>
      <pc:sldChg chg="modSp mod">
        <pc:chgData name="Maniraaj S N" userId="d6ff3d121ad9c634" providerId="LiveId" clId="{4FB43A29-8520-47F9-A06A-DF386B58C132}" dt="2023-10-26T02:45:59.749" v="62"/>
        <pc:sldMkLst>
          <pc:docMk/>
          <pc:sldMk cId="2792560696" sldId="360"/>
        </pc:sldMkLst>
        <pc:spChg chg="mod">
          <ac:chgData name="Maniraaj S N" userId="d6ff3d121ad9c634" providerId="LiveId" clId="{4FB43A29-8520-47F9-A06A-DF386B58C132}" dt="2023-10-26T02:45:59.749" v="62"/>
          <ac:spMkLst>
            <pc:docMk/>
            <pc:sldMk cId="2792560696" sldId="360"/>
            <ac:spMk id="2" creationId="{18A576E0-47A1-08AE-02C6-0C4488E804CD}"/>
          </ac:spMkLst>
        </pc:spChg>
      </pc:sldChg>
      <pc:sldChg chg="modSp mod">
        <pc:chgData name="Maniraaj S N" userId="d6ff3d121ad9c634" providerId="LiveId" clId="{4FB43A29-8520-47F9-A06A-DF386B58C132}" dt="2023-10-26T02:46:07.950" v="84" actId="20577"/>
        <pc:sldMkLst>
          <pc:docMk/>
          <pc:sldMk cId="216540214" sldId="361"/>
        </pc:sldMkLst>
        <pc:spChg chg="mod">
          <ac:chgData name="Maniraaj S N" userId="d6ff3d121ad9c634" providerId="LiveId" clId="{4FB43A29-8520-47F9-A06A-DF386B58C132}" dt="2023-10-26T02:46:07.950" v="84" actId="20577"/>
          <ac:spMkLst>
            <pc:docMk/>
            <pc:sldMk cId="216540214" sldId="361"/>
            <ac:spMk id="2" creationId="{4EE0DC63-8D21-758D-E446-EF7821BC5E98}"/>
          </ac:spMkLst>
        </pc:spChg>
      </pc:sldChg>
      <pc:sldChg chg="modSp mod">
        <pc:chgData name="Maniraaj S N" userId="d6ff3d121ad9c634" providerId="LiveId" clId="{4FB43A29-8520-47F9-A06A-DF386B58C132}" dt="2023-10-26T02:46:14.593" v="94" actId="20577"/>
        <pc:sldMkLst>
          <pc:docMk/>
          <pc:sldMk cId="2494976229" sldId="362"/>
        </pc:sldMkLst>
        <pc:spChg chg="mod">
          <ac:chgData name="Maniraaj S N" userId="d6ff3d121ad9c634" providerId="LiveId" clId="{4FB43A29-8520-47F9-A06A-DF386B58C132}" dt="2023-10-26T02:46:14.593" v="94" actId="20577"/>
          <ac:spMkLst>
            <pc:docMk/>
            <pc:sldMk cId="2494976229" sldId="362"/>
            <ac:spMk id="2" creationId="{EDE0A9C3-62B2-651E-1C9E-3588600977C7}"/>
          </ac:spMkLst>
        </pc:spChg>
      </pc:sldChg>
      <pc:sldChg chg="modSp mod">
        <pc:chgData name="Maniraaj S N" userId="d6ff3d121ad9c634" providerId="LiveId" clId="{4FB43A29-8520-47F9-A06A-DF386B58C132}" dt="2023-10-26T02:45:25.612" v="38" actId="20577"/>
        <pc:sldMkLst>
          <pc:docMk/>
          <pc:sldMk cId="3073691217" sldId="363"/>
        </pc:sldMkLst>
        <pc:spChg chg="mod">
          <ac:chgData name="Maniraaj S N" userId="d6ff3d121ad9c634" providerId="LiveId" clId="{4FB43A29-8520-47F9-A06A-DF386B58C132}" dt="2023-10-26T02:45:25.612" v="38" actId="20577"/>
          <ac:spMkLst>
            <pc:docMk/>
            <pc:sldMk cId="3073691217" sldId="363"/>
            <ac:spMk id="8" creationId="{96E8215D-344D-8535-30EE-606616EB8661}"/>
          </ac:spMkLst>
        </pc:spChg>
      </pc:sldChg>
      <pc:sldChg chg="modSp mod">
        <pc:chgData name="Maniraaj S N" userId="d6ff3d121ad9c634" providerId="LiveId" clId="{4FB43A29-8520-47F9-A06A-DF386B58C132}" dt="2023-10-26T02:45:33.143" v="39"/>
        <pc:sldMkLst>
          <pc:docMk/>
          <pc:sldMk cId="3440207281" sldId="364"/>
        </pc:sldMkLst>
        <pc:spChg chg="mod">
          <ac:chgData name="Maniraaj S N" userId="d6ff3d121ad9c634" providerId="LiveId" clId="{4FB43A29-8520-47F9-A06A-DF386B58C132}" dt="2023-10-26T02:45:33.143" v="39"/>
          <ac:spMkLst>
            <pc:docMk/>
            <pc:sldMk cId="3440207281" sldId="364"/>
            <ac:spMk id="6" creationId="{6C5904C9-4B15-7C78-C205-07584AA372CB}"/>
          </ac:spMkLst>
        </pc:spChg>
      </pc:sldChg>
      <pc:sldChg chg="modSp mod">
        <pc:chgData name="Maniraaj S N" userId="d6ff3d121ad9c634" providerId="LiveId" clId="{4FB43A29-8520-47F9-A06A-DF386B58C132}" dt="2023-10-26T02:45:37.130" v="40"/>
        <pc:sldMkLst>
          <pc:docMk/>
          <pc:sldMk cId="3225898383" sldId="365"/>
        </pc:sldMkLst>
        <pc:spChg chg="mod">
          <ac:chgData name="Maniraaj S N" userId="d6ff3d121ad9c634" providerId="LiveId" clId="{4FB43A29-8520-47F9-A06A-DF386B58C132}" dt="2023-10-26T02:45:37.130" v="40"/>
          <ac:spMkLst>
            <pc:docMk/>
            <pc:sldMk cId="3225898383" sldId="365"/>
            <ac:spMk id="2" creationId="{6A1457D6-A916-730D-84FA-ACE5657800A1}"/>
          </ac:spMkLst>
        </pc:spChg>
      </pc:sldChg>
      <pc:sldChg chg="modSp mod">
        <pc:chgData name="Maniraaj S N" userId="d6ff3d121ad9c634" providerId="LiveId" clId="{4FB43A29-8520-47F9-A06A-DF386B58C132}" dt="2023-10-26T02:45:43.644" v="50" actId="20577"/>
        <pc:sldMkLst>
          <pc:docMk/>
          <pc:sldMk cId="3750945648" sldId="366"/>
        </pc:sldMkLst>
        <pc:spChg chg="mod">
          <ac:chgData name="Maniraaj S N" userId="d6ff3d121ad9c634" providerId="LiveId" clId="{4FB43A29-8520-47F9-A06A-DF386B58C132}" dt="2023-10-26T02:45:43.644" v="50" actId="20577"/>
          <ac:spMkLst>
            <pc:docMk/>
            <pc:sldMk cId="3750945648" sldId="366"/>
            <ac:spMk id="5" creationId="{B256F3DE-D9C3-9856-4A8D-26D8B1C2C9B0}"/>
          </ac:spMkLst>
        </pc:spChg>
      </pc:sldChg>
      <pc:sldChg chg="modSp mod">
        <pc:chgData name="Maniraaj S N" userId="d6ff3d121ad9c634" providerId="LiveId" clId="{4FB43A29-8520-47F9-A06A-DF386B58C132}" dt="2023-10-26T02:44:00.324" v="1" actId="207"/>
        <pc:sldMkLst>
          <pc:docMk/>
          <pc:sldMk cId="4146797338" sldId="368"/>
        </pc:sldMkLst>
        <pc:spChg chg="mod">
          <ac:chgData name="Maniraaj S N" userId="d6ff3d121ad9c634" providerId="LiveId" clId="{4FB43A29-8520-47F9-A06A-DF386B58C132}" dt="2023-10-26T02:44:00.324" v="1" actId="207"/>
          <ac:spMkLst>
            <pc:docMk/>
            <pc:sldMk cId="4146797338" sldId="368"/>
            <ac:spMk id="6" creationId="{1E2C22D7-A7C2-69EF-1134-91364C2F7390}"/>
          </ac:spMkLst>
        </pc:spChg>
      </pc:sldChg>
      <pc:sldChg chg="modSp mod">
        <pc:chgData name="Maniraaj S N" userId="d6ff3d121ad9c634" providerId="LiveId" clId="{4FB43A29-8520-47F9-A06A-DF386B58C132}" dt="2023-10-26T02:44:20.470" v="3" actId="207"/>
        <pc:sldMkLst>
          <pc:docMk/>
          <pc:sldMk cId="3113667981" sldId="369"/>
        </pc:sldMkLst>
        <pc:spChg chg="mod">
          <ac:chgData name="Maniraaj S N" userId="d6ff3d121ad9c634" providerId="LiveId" clId="{4FB43A29-8520-47F9-A06A-DF386B58C132}" dt="2023-10-26T02:44:20.470" v="3" actId="207"/>
          <ac:spMkLst>
            <pc:docMk/>
            <pc:sldMk cId="3113667981" sldId="369"/>
            <ac:spMk id="3" creationId="{4DFB740A-8071-BCAD-A5C5-2B99F3FF194C}"/>
          </ac:spMkLst>
        </pc:spChg>
      </pc:sldChg>
      <pc:sldChg chg="modSp mod">
        <pc:chgData name="Maniraaj S N" userId="d6ff3d121ad9c634" providerId="LiveId" clId="{4FB43A29-8520-47F9-A06A-DF386B58C132}" dt="2023-10-26T02:44:30.883" v="4" actId="207"/>
        <pc:sldMkLst>
          <pc:docMk/>
          <pc:sldMk cId="997675992" sldId="370"/>
        </pc:sldMkLst>
        <pc:spChg chg="mod">
          <ac:chgData name="Maniraaj S N" userId="d6ff3d121ad9c634" providerId="LiveId" clId="{4FB43A29-8520-47F9-A06A-DF386B58C132}" dt="2023-10-26T02:44:30.883" v="4" actId="207"/>
          <ac:spMkLst>
            <pc:docMk/>
            <pc:sldMk cId="997675992" sldId="370"/>
            <ac:spMk id="3" creationId="{18426D37-47ED-3F99-250F-09C2798078B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0416C6-9D2E-495F-9C1F-C88F62B8090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CA"/>
        </a:p>
      </dgm:t>
    </dgm:pt>
    <dgm:pt modelId="{EFA381BF-A5E4-49AF-A59E-5FE310AFD88D}">
      <dgm:prSet phldrT="[Text]" custT="1"/>
      <dgm:spPr>
        <a:noFill/>
        <a:ln>
          <a:solidFill>
            <a:schemeClr val="accent1"/>
          </a:solidFill>
        </a:ln>
      </dgm:spPr>
      <dgm:t>
        <a:bodyPr/>
        <a:lstStyle/>
        <a:p>
          <a:r>
            <a:rPr lang="en-CA" sz="2800" dirty="0">
              <a:solidFill>
                <a:schemeClr val="tx1"/>
              </a:solidFill>
              <a:latin typeface="Times New Roman" panose="02020603050405020304" pitchFamily="18" charset="0"/>
              <a:cs typeface="Times New Roman" panose="02020603050405020304" pitchFamily="18" charset="0"/>
            </a:rPr>
            <a:t>SVM</a:t>
          </a:r>
        </a:p>
      </dgm:t>
    </dgm:pt>
    <dgm:pt modelId="{1EB76FAA-D662-4599-AB1A-3E8D2D1DE513}" type="parTrans" cxnId="{FA4FD336-01E9-43BA-B4C5-6F904121665A}">
      <dgm:prSet/>
      <dgm:spPr/>
      <dgm:t>
        <a:bodyPr/>
        <a:lstStyle/>
        <a:p>
          <a:endParaRPr lang="en-CA"/>
        </a:p>
      </dgm:t>
    </dgm:pt>
    <dgm:pt modelId="{957748CD-2969-4609-B64A-E76D6FE4DB9A}" type="sibTrans" cxnId="{FA4FD336-01E9-43BA-B4C5-6F904121665A}">
      <dgm:prSet/>
      <dgm:spPr/>
      <dgm:t>
        <a:bodyPr/>
        <a:lstStyle/>
        <a:p>
          <a:endParaRPr lang="en-CA"/>
        </a:p>
      </dgm:t>
    </dgm:pt>
    <dgm:pt modelId="{902AD410-6AE7-4855-9D33-3F3570E5C906}">
      <dgm:prSet phldrT="[Text]" custT="1"/>
      <dgm:spPr>
        <a:noFill/>
        <a:ln>
          <a:solidFill>
            <a:srgbClr val="0070C0"/>
          </a:solidFill>
        </a:ln>
      </dgm:spPr>
      <dgm:t>
        <a:bodyPr/>
        <a:lstStyle/>
        <a:p>
          <a:r>
            <a:rPr lang="en-CA" sz="2800" dirty="0">
              <a:solidFill>
                <a:schemeClr val="tx1"/>
              </a:solidFill>
              <a:latin typeface="Times New Roman" panose="02020603050405020304" pitchFamily="18" charset="0"/>
              <a:cs typeface="Times New Roman" panose="02020603050405020304" pitchFamily="18" charset="0"/>
            </a:rPr>
            <a:t>Linearly Separable</a:t>
          </a:r>
        </a:p>
      </dgm:t>
    </dgm:pt>
    <dgm:pt modelId="{BF0D8D0B-85CE-415A-A6C6-AA590B7ECEA3}" type="sibTrans" cxnId="{647B34F3-FA29-40DC-934A-997414CD0F18}">
      <dgm:prSet/>
      <dgm:spPr/>
      <dgm:t>
        <a:bodyPr/>
        <a:lstStyle/>
        <a:p>
          <a:endParaRPr lang="en-CA"/>
        </a:p>
      </dgm:t>
    </dgm:pt>
    <dgm:pt modelId="{B923431A-D81E-4806-A434-9017F327A1A4}" type="parTrans" cxnId="{647B34F3-FA29-40DC-934A-997414CD0F18}">
      <dgm:prSet/>
      <dgm:spPr/>
      <dgm:t>
        <a:bodyPr/>
        <a:lstStyle/>
        <a:p>
          <a:endParaRPr lang="en-CA" sz="2800">
            <a:latin typeface="Times New Roman" panose="02020603050405020304" pitchFamily="18" charset="0"/>
            <a:cs typeface="Times New Roman" panose="02020603050405020304" pitchFamily="18" charset="0"/>
          </a:endParaRPr>
        </a:p>
      </dgm:t>
    </dgm:pt>
    <dgm:pt modelId="{5B1E3D05-6739-4205-AA31-07383A6C2EB6}">
      <dgm:prSet phldrT="[Text]" custT="1"/>
      <dgm:spPr>
        <a:noFill/>
        <a:ln>
          <a:solidFill>
            <a:srgbClr val="0070C0"/>
          </a:solidFill>
        </a:ln>
      </dgm:spPr>
      <dgm:t>
        <a:bodyPr/>
        <a:lstStyle/>
        <a:p>
          <a:r>
            <a:rPr lang="en-CA" sz="2800" dirty="0">
              <a:solidFill>
                <a:schemeClr val="tx1"/>
              </a:solidFill>
              <a:latin typeface="Times New Roman" panose="02020603050405020304" pitchFamily="18" charset="0"/>
              <a:cs typeface="Times New Roman" panose="02020603050405020304" pitchFamily="18" charset="0"/>
            </a:rPr>
            <a:t>Non-Linearly Separable</a:t>
          </a:r>
        </a:p>
      </dgm:t>
    </dgm:pt>
    <dgm:pt modelId="{D7D645D1-D6D2-4FA8-AAC7-75B238A07C58}" type="parTrans" cxnId="{E2FBBDEE-A894-4051-86AA-AE54813FA84D}">
      <dgm:prSet/>
      <dgm:spPr/>
      <dgm:t>
        <a:bodyPr/>
        <a:lstStyle/>
        <a:p>
          <a:endParaRPr lang="en-CA" sz="2800">
            <a:latin typeface="Times New Roman" panose="02020603050405020304" pitchFamily="18" charset="0"/>
            <a:cs typeface="Times New Roman" panose="02020603050405020304" pitchFamily="18" charset="0"/>
          </a:endParaRPr>
        </a:p>
      </dgm:t>
    </dgm:pt>
    <dgm:pt modelId="{B8C4F512-77B5-4EE1-BF7B-F24826E5E9EC}" type="sibTrans" cxnId="{E2FBBDEE-A894-4051-86AA-AE54813FA84D}">
      <dgm:prSet/>
      <dgm:spPr/>
      <dgm:t>
        <a:bodyPr/>
        <a:lstStyle/>
        <a:p>
          <a:endParaRPr lang="en-CA"/>
        </a:p>
      </dgm:t>
    </dgm:pt>
    <dgm:pt modelId="{20D80C00-D9B1-455E-8E9C-4B2E7D198BE7}" type="pres">
      <dgm:prSet presAssocID="{E80416C6-9D2E-495F-9C1F-C88F62B8090A}" presName="hierChild1" presStyleCnt="0">
        <dgm:presLayoutVars>
          <dgm:orgChart val="1"/>
          <dgm:chPref val="1"/>
          <dgm:dir/>
          <dgm:animOne val="branch"/>
          <dgm:animLvl val="lvl"/>
          <dgm:resizeHandles/>
        </dgm:presLayoutVars>
      </dgm:prSet>
      <dgm:spPr/>
    </dgm:pt>
    <dgm:pt modelId="{A6804B12-585B-48B8-9070-DDB5B880CFFC}" type="pres">
      <dgm:prSet presAssocID="{EFA381BF-A5E4-49AF-A59E-5FE310AFD88D}" presName="hierRoot1" presStyleCnt="0">
        <dgm:presLayoutVars>
          <dgm:hierBranch val="init"/>
        </dgm:presLayoutVars>
      </dgm:prSet>
      <dgm:spPr/>
    </dgm:pt>
    <dgm:pt modelId="{C1ADB4AC-AA08-444A-91C2-BC173E54226F}" type="pres">
      <dgm:prSet presAssocID="{EFA381BF-A5E4-49AF-A59E-5FE310AFD88D}" presName="rootComposite1" presStyleCnt="0"/>
      <dgm:spPr/>
    </dgm:pt>
    <dgm:pt modelId="{855708CE-BC7F-411F-9439-392EB32DCC3D}" type="pres">
      <dgm:prSet presAssocID="{EFA381BF-A5E4-49AF-A59E-5FE310AFD88D}" presName="rootText1" presStyleLbl="node0" presStyleIdx="0" presStyleCnt="1">
        <dgm:presLayoutVars>
          <dgm:chPref val="3"/>
        </dgm:presLayoutVars>
      </dgm:prSet>
      <dgm:spPr/>
    </dgm:pt>
    <dgm:pt modelId="{B47C680E-862F-4C74-ADF7-96AA4A8DB68A}" type="pres">
      <dgm:prSet presAssocID="{EFA381BF-A5E4-49AF-A59E-5FE310AFD88D}" presName="rootConnector1" presStyleLbl="node1" presStyleIdx="0" presStyleCnt="0"/>
      <dgm:spPr/>
    </dgm:pt>
    <dgm:pt modelId="{D5567A46-081C-4C78-B091-B32F8A3D9A00}" type="pres">
      <dgm:prSet presAssocID="{EFA381BF-A5E4-49AF-A59E-5FE310AFD88D}" presName="hierChild2" presStyleCnt="0"/>
      <dgm:spPr/>
    </dgm:pt>
    <dgm:pt modelId="{76836631-8233-4E5B-A6FA-5FE80E6CAADA}" type="pres">
      <dgm:prSet presAssocID="{B923431A-D81E-4806-A434-9017F327A1A4}" presName="Name37" presStyleLbl="parChTrans1D2" presStyleIdx="0" presStyleCnt="2"/>
      <dgm:spPr/>
    </dgm:pt>
    <dgm:pt modelId="{7C3186DA-4C78-4D65-AC20-C1911DA22299}" type="pres">
      <dgm:prSet presAssocID="{902AD410-6AE7-4855-9D33-3F3570E5C906}" presName="hierRoot2" presStyleCnt="0">
        <dgm:presLayoutVars>
          <dgm:hierBranch val="init"/>
        </dgm:presLayoutVars>
      </dgm:prSet>
      <dgm:spPr/>
    </dgm:pt>
    <dgm:pt modelId="{0E70899B-A60A-4582-9881-B32698EAB87F}" type="pres">
      <dgm:prSet presAssocID="{902AD410-6AE7-4855-9D33-3F3570E5C906}" presName="rootComposite" presStyleCnt="0"/>
      <dgm:spPr/>
    </dgm:pt>
    <dgm:pt modelId="{50D960D9-8573-4C51-931A-5EAE35594C95}" type="pres">
      <dgm:prSet presAssocID="{902AD410-6AE7-4855-9D33-3F3570E5C906}" presName="rootText" presStyleLbl="node2" presStyleIdx="0" presStyleCnt="2">
        <dgm:presLayoutVars>
          <dgm:chPref val="3"/>
        </dgm:presLayoutVars>
      </dgm:prSet>
      <dgm:spPr/>
    </dgm:pt>
    <dgm:pt modelId="{B563DC0B-2C5A-4466-8EBC-66E273C0072C}" type="pres">
      <dgm:prSet presAssocID="{902AD410-6AE7-4855-9D33-3F3570E5C906}" presName="rootConnector" presStyleLbl="node2" presStyleIdx="0" presStyleCnt="2"/>
      <dgm:spPr/>
    </dgm:pt>
    <dgm:pt modelId="{392A37FF-1090-441D-8631-EEE6481ECE8C}" type="pres">
      <dgm:prSet presAssocID="{902AD410-6AE7-4855-9D33-3F3570E5C906}" presName="hierChild4" presStyleCnt="0"/>
      <dgm:spPr/>
    </dgm:pt>
    <dgm:pt modelId="{DB378A4E-4272-48CC-AEAB-775EA8617F67}" type="pres">
      <dgm:prSet presAssocID="{902AD410-6AE7-4855-9D33-3F3570E5C906}" presName="hierChild5" presStyleCnt="0"/>
      <dgm:spPr/>
    </dgm:pt>
    <dgm:pt modelId="{B7C2DBFA-9F48-457E-99EE-4E7D5F815C4C}" type="pres">
      <dgm:prSet presAssocID="{D7D645D1-D6D2-4FA8-AAC7-75B238A07C58}" presName="Name37" presStyleLbl="parChTrans1D2" presStyleIdx="1" presStyleCnt="2"/>
      <dgm:spPr/>
    </dgm:pt>
    <dgm:pt modelId="{29E1F6BA-6BF4-4F30-8AF9-0642945D14CD}" type="pres">
      <dgm:prSet presAssocID="{5B1E3D05-6739-4205-AA31-07383A6C2EB6}" presName="hierRoot2" presStyleCnt="0">
        <dgm:presLayoutVars>
          <dgm:hierBranch val="init"/>
        </dgm:presLayoutVars>
      </dgm:prSet>
      <dgm:spPr/>
    </dgm:pt>
    <dgm:pt modelId="{B6EB1889-1887-4F0B-9CB2-C3E4357F1CE7}" type="pres">
      <dgm:prSet presAssocID="{5B1E3D05-6739-4205-AA31-07383A6C2EB6}" presName="rootComposite" presStyleCnt="0"/>
      <dgm:spPr/>
    </dgm:pt>
    <dgm:pt modelId="{8EEE306E-059C-4A4E-B9BD-804FC3F861D9}" type="pres">
      <dgm:prSet presAssocID="{5B1E3D05-6739-4205-AA31-07383A6C2EB6}" presName="rootText" presStyleLbl="node2" presStyleIdx="1" presStyleCnt="2">
        <dgm:presLayoutVars>
          <dgm:chPref val="3"/>
        </dgm:presLayoutVars>
      </dgm:prSet>
      <dgm:spPr/>
    </dgm:pt>
    <dgm:pt modelId="{8E80ED5D-5CB0-4967-99B3-C82EA8BED6E2}" type="pres">
      <dgm:prSet presAssocID="{5B1E3D05-6739-4205-AA31-07383A6C2EB6}" presName="rootConnector" presStyleLbl="node2" presStyleIdx="1" presStyleCnt="2"/>
      <dgm:spPr/>
    </dgm:pt>
    <dgm:pt modelId="{605B4756-D0BD-4DA2-8492-59674A22B2F8}" type="pres">
      <dgm:prSet presAssocID="{5B1E3D05-6739-4205-AA31-07383A6C2EB6}" presName="hierChild4" presStyleCnt="0"/>
      <dgm:spPr/>
    </dgm:pt>
    <dgm:pt modelId="{B4263CC4-B2B6-4E5B-91A5-F7A8D10AADE7}" type="pres">
      <dgm:prSet presAssocID="{5B1E3D05-6739-4205-AA31-07383A6C2EB6}" presName="hierChild5" presStyleCnt="0"/>
      <dgm:spPr/>
    </dgm:pt>
    <dgm:pt modelId="{578D26B9-0BB0-49C0-A997-DFC5728CB0D4}" type="pres">
      <dgm:prSet presAssocID="{EFA381BF-A5E4-49AF-A59E-5FE310AFD88D}" presName="hierChild3" presStyleCnt="0"/>
      <dgm:spPr/>
    </dgm:pt>
  </dgm:ptLst>
  <dgm:cxnLst>
    <dgm:cxn modelId="{50142A0D-AF4B-4152-8FF6-892278BD9B23}" type="presOf" srcId="{B923431A-D81E-4806-A434-9017F327A1A4}" destId="{76836631-8233-4E5B-A6FA-5FE80E6CAADA}" srcOrd="0" destOrd="0" presId="urn:microsoft.com/office/officeart/2005/8/layout/orgChart1"/>
    <dgm:cxn modelId="{03476423-0469-4E12-B8B1-4F682F25E972}" type="presOf" srcId="{EFA381BF-A5E4-49AF-A59E-5FE310AFD88D}" destId="{B47C680E-862F-4C74-ADF7-96AA4A8DB68A}" srcOrd="1" destOrd="0" presId="urn:microsoft.com/office/officeart/2005/8/layout/orgChart1"/>
    <dgm:cxn modelId="{41298B33-D449-452F-9C24-AA84C52BF8BC}" type="presOf" srcId="{902AD410-6AE7-4855-9D33-3F3570E5C906}" destId="{B563DC0B-2C5A-4466-8EBC-66E273C0072C}" srcOrd="1" destOrd="0" presId="urn:microsoft.com/office/officeart/2005/8/layout/orgChart1"/>
    <dgm:cxn modelId="{FA4FD336-01E9-43BA-B4C5-6F904121665A}" srcId="{E80416C6-9D2E-495F-9C1F-C88F62B8090A}" destId="{EFA381BF-A5E4-49AF-A59E-5FE310AFD88D}" srcOrd="0" destOrd="0" parTransId="{1EB76FAA-D662-4599-AB1A-3E8D2D1DE513}" sibTransId="{957748CD-2969-4609-B64A-E76D6FE4DB9A}"/>
    <dgm:cxn modelId="{F480D166-E7A2-4F58-B75E-A34F5BDB19C4}" type="presOf" srcId="{D7D645D1-D6D2-4FA8-AAC7-75B238A07C58}" destId="{B7C2DBFA-9F48-457E-99EE-4E7D5F815C4C}" srcOrd="0" destOrd="0" presId="urn:microsoft.com/office/officeart/2005/8/layout/orgChart1"/>
    <dgm:cxn modelId="{120A1279-9E0D-4DE7-AD28-06B6FBF0372B}" type="presOf" srcId="{E80416C6-9D2E-495F-9C1F-C88F62B8090A}" destId="{20D80C00-D9B1-455E-8E9C-4B2E7D198BE7}" srcOrd="0" destOrd="0" presId="urn:microsoft.com/office/officeart/2005/8/layout/orgChart1"/>
    <dgm:cxn modelId="{166E0794-5B82-4AB3-830D-E05F7E35C8A8}" type="presOf" srcId="{5B1E3D05-6739-4205-AA31-07383A6C2EB6}" destId="{8E80ED5D-5CB0-4967-99B3-C82EA8BED6E2}" srcOrd="1" destOrd="0" presId="urn:microsoft.com/office/officeart/2005/8/layout/orgChart1"/>
    <dgm:cxn modelId="{01E56B9C-66AA-4E3E-ACB2-B38B7154D7F4}" type="presOf" srcId="{EFA381BF-A5E4-49AF-A59E-5FE310AFD88D}" destId="{855708CE-BC7F-411F-9439-392EB32DCC3D}" srcOrd="0" destOrd="0" presId="urn:microsoft.com/office/officeart/2005/8/layout/orgChart1"/>
    <dgm:cxn modelId="{356080B1-9275-4CA4-94E3-6D631427BEEF}" type="presOf" srcId="{902AD410-6AE7-4855-9D33-3F3570E5C906}" destId="{50D960D9-8573-4C51-931A-5EAE35594C95}" srcOrd="0" destOrd="0" presId="urn:microsoft.com/office/officeart/2005/8/layout/orgChart1"/>
    <dgm:cxn modelId="{5A53C4BE-4ABD-457A-B69C-FED752BC2FD2}" type="presOf" srcId="{5B1E3D05-6739-4205-AA31-07383A6C2EB6}" destId="{8EEE306E-059C-4A4E-B9BD-804FC3F861D9}" srcOrd="0" destOrd="0" presId="urn:microsoft.com/office/officeart/2005/8/layout/orgChart1"/>
    <dgm:cxn modelId="{E2FBBDEE-A894-4051-86AA-AE54813FA84D}" srcId="{EFA381BF-A5E4-49AF-A59E-5FE310AFD88D}" destId="{5B1E3D05-6739-4205-AA31-07383A6C2EB6}" srcOrd="1" destOrd="0" parTransId="{D7D645D1-D6D2-4FA8-AAC7-75B238A07C58}" sibTransId="{B8C4F512-77B5-4EE1-BF7B-F24826E5E9EC}"/>
    <dgm:cxn modelId="{647B34F3-FA29-40DC-934A-997414CD0F18}" srcId="{EFA381BF-A5E4-49AF-A59E-5FE310AFD88D}" destId="{902AD410-6AE7-4855-9D33-3F3570E5C906}" srcOrd="0" destOrd="0" parTransId="{B923431A-D81E-4806-A434-9017F327A1A4}" sibTransId="{BF0D8D0B-85CE-415A-A6C6-AA590B7ECEA3}"/>
    <dgm:cxn modelId="{03A93600-AA60-462A-993C-376F60F9F77E}" type="presParOf" srcId="{20D80C00-D9B1-455E-8E9C-4B2E7D198BE7}" destId="{A6804B12-585B-48B8-9070-DDB5B880CFFC}" srcOrd="0" destOrd="0" presId="urn:microsoft.com/office/officeart/2005/8/layout/orgChart1"/>
    <dgm:cxn modelId="{E45EFC32-243C-4D26-80F7-7F8553A4944B}" type="presParOf" srcId="{A6804B12-585B-48B8-9070-DDB5B880CFFC}" destId="{C1ADB4AC-AA08-444A-91C2-BC173E54226F}" srcOrd="0" destOrd="0" presId="urn:microsoft.com/office/officeart/2005/8/layout/orgChart1"/>
    <dgm:cxn modelId="{2BFD893F-4919-440B-8663-49562DB6D0E1}" type="presParOf" srcId="{C1ADB4AC-AA08-444A-91C2-BC173E54226F}" destId="{855708CE-BC7F-411F-9439-392EB32DCC3D}" srcOrd="0" destOrd="0" presId="urn:microsoft.com/office/officeart/2005/8/layout/orgChart1"/>
    <dgm:cxn modelId="{08DD9C8C-AD49-4EFF-BB20-E5B10B90483D}" type="presParOf" srcId="{C1ADB4AC-AA08-444A-91C2-BC173E54226F}" destId="{B47C680E-862F-4C74-ADF7-96AA4A8DB68A}" srcOrd="1" destOrd="0" presId="urn:microsoft.com/office/officeart/2005/8/layout/orgChart1"/>
    <dgm:cxn modelId="{9D2EB932-BF68-400E-B1E7-FFE5F3C73EB9}" type="presParOf" srcId="{A6804B12-585B-48B8-9070-DDB5B880CFFC}" destId="{D5567A46-081C-4C78-B091-B32F8A3D9A00}" srcOrd="1" destOrd="0" presId="urn:microsoft.com/office/officeart/2005/8/layout/orgChart1"/>
    <dgm:cxn modelId="{41F6023C-CA1D-4812-9065-BB27CCF68CB9}" type="presParOf" srcId="{D5567A46-081C-4C78-B091-B32F8A3D9A00}" destId="{76836631-8233-4E5B-A6FA-5FE80E6CAADA}" srcOrd="0" destOrd="0" presId="urn:microsoft.com/office/officeart/2005/8/layout/orgChart1"/>
    <dgm:cxn modelId="{D1E8BC01-090B-4A4B-915D-08406AEB776A}" type="presParOf" srcId="{D5567A46-081C-4C78-B091-B32F8A3D9A00}" destId="{7C3186DA-4C78-4D65-AC20-C1911DA22299}" srcOrd="1" destOrd="0" presId="urn:microsoft.com/office/officeart/2005/8/layout/orgChart1"/>
    <dgm:cxn modelId="{AF4EA327-4F84-47CE-BF8B-68550FD002C9}" type="presParOf" srcId="{7C3186DA-4C78-4D65-AC20-C1911DA22299}" destId="{0E70899B-A60A-4582-9881-B32698EAB87F}" srcOrd="0" destOrd="0" presId="urn:microsoft.com/office/officeart/2005/8/layout/orgChart1"/>
    <dgm:cxn modelId="{2A8EEE49-933A-4E94-8722-CB941178ABAE}" type="presParOf" srcId="{0E70899B-A60A-4582-9881-B32698EAB87F}" destId="{50D960D9-8573-4C51-931A-5EAE35594C95}" srcOrd="0" destOrd="0" presId="urn:microsoft.com/office/officeart/2005/8/layout/orgChart1"/>
    <dgm:cxn modelId="{C32B80E3-F96F-4818-BF59-5C287DB9D9FD}" type="presParOf" srcId="{0E70899B-A60A-4582-9881-B32698EAB87F}" destId="{B563DC0B-2C5A-4466-8EBC-66E273C0072C}" srcOrd="1" destOrd="0" presId="urn:microsoft.com/office/officeart/2005/8/layout/orgChart1"/>
    <dgm:cxn modelId="{79D1921D-8E0B-49B3-A1AC-9E9260BB8E9E}" type="presParOf" srcId="{7C3186DA-4C78-4D65-AC20-C1911DA22299}" destId="{392A37FF-1090-441D-8631-EEE6481ECE8C}" srcOrd="1" destOrd="0" presId="urn:microsoft.com/office/officeart/2005/8/layout/orgChart1"/>
    <dgm:cxn modelId="{3C51C155-3E3C-441C-8CFD-F3132F242124}" type="presParOf" srcId="{7C3186DA-4C78-4D65-AC20-C1911DA22299}" destId="{DB378A4E-4272-48CC-AEAB-775EA8617F67}" srcOrd="2" destOrd="0" presId="urn:microsoft.com/office/officeart/2005/8/layout/orgChart1"/>
    <dgm:cxn modelId="{C06C7B89-5E0E-4E99-9473-1AF964A5BE0A}" type="presParOf" srcId="{D5567A46-081C-4C78-B091-B32F8A3D9A00}" destId="{B7C2DBFA-9F48-457E-99EE-4E7D5F815C4C}" srcOrd="2" destOrd="0" presId="urn:microsoft.com/office/officeart/2005/8/layout/orgChart1"/>
    <dgm:cxn modelId="{88601182-2520-4479-8B66-66EFF0969B92}" type="presParOf" srcId="{D5567A46-081C-4C78-B091-B32F8A3D9A00}" destId="{29E1F6BA-6BF4-4F30-8AF9-0642945D14CD}" srcOrd="3" destOrd="0" presId="urn:microsoft.com/office/officeart/2005/8/layout/orgChart1"/>
    <dgm:cxn modelId="{8BF82E63-2900-491A-86C5-57D52A668261}" type="presParOf" srcId="{29E1F6BA-6BF4-4F30-8AF9-0642945D14CD}" destId="{B6EB1889-1887-4F0B-9CB2-C3E4357F1CE7}" srcOrd="0" destOrd="0" presId="urn:microsoft.com/office/officeart/2005/8/layout/orgChart1"/>
    <dgm:cxn modelId="{3CF45E57-D08C-4A7A-B19C-7FAB7E501C96}" type="presParOf" srcId="{B6EB1889-1887-4F0B-9CB2-C3E4357F1CE7}" destId="{8EEE306E-059C-4A4E-B9BD-804FC3F861D9}" srcOrd="0" destOrd="0" presId="urn:microsoft.com/office/officeart/2005/8/layout/orgChart1"/>
    <dgm:cxn modelId="{22DAF414-D23A-4D43-B9FB-194C47690189}" type="presParOf" srcId="{B6EB1889-1887-4F0B-9CB2-C3E4357F1CE7}" destId="{8E80ED5D-5CB0-4967-99B3-C82EA8BED6E2}" srcOrd="1" destOrd="0" presId="urn:microsoft.com/office/officeart/2005/8/layout/orgChart1"/>
    <dgm:cxn modelId="{43BE80D2-8800-40B1-BC01-4D5B7C2F8023}" type="presParOf" srcId="{29E1F6BA-6BF4-4F30-8AF9-0642945D14CD}" destId="{605B4756-D0BD-4DA2-8492-59674A22B2F8}" srcOrd="1" destOrd="0" presId="urn:microsoft.com/office/officeart/2005/8/layout/orgChart1"/>
    <dgm:cxn modelId="{29B5E6A3-85E5-446B-AAA8-30797D610A42}" type="presParOf" srcId="{29E1F6BA-6BF4-4F30-8AF9-0642945D14CD}" destId="{B4263CC4-B2B6-4E5B-91A5-F7A8D10AADE7}" srcOrd="2" destOrd="0" presId="urn:microsoft.com/office/officeart/2005/8/layout/orgChart1"/>
    <dgm:cxn modelId="{1F6D00B0-80A7-434B-B6C9-5B28B7FDD05A}" type="presParOf" srcId="{A6804B12-585B-48B8-9070-DDB5B880CFFC}" destId="{578D26B9-0BB0-49C0-A997-DFC5728CB0D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2DBFA-9F48-457E-99EE-4E7D5F815C4C}">
      <dsp:nvSpPr>
        <dsp:cNvPr id="0" name=""/>
        <dsp:cNvSpPr/>
      </dsp:nvSpPr>
      <dsp:spPr>
        <a:xfrm>
          <a:off x="5257800" y="1673634"/>
          <a:ext cx="2023052" cy="702216"/>
        </a:xfrm>
        <a:custGeom>
          <a:avLst/>
          <a:gdLst/>
          <a:ahLst/>
          <a:cxnLst/>
          <a:rect l="0" t="0" r="0" b="0"/>
          <a:pathLst>
            <a:path>
              <a:moveTo>
                <a:pt x="0" y="0"/>
              </a:moveTo>
              <a:lnTo>
                <a:pt x="0" y="351108"/>
              </a:lnTo>
              <a:lnTo>
                <a:pt x="2023052" y="351108"/>
              </a:lnTo>
              <a:lnTo>
                <a:pt x="2023052" y="7022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836631-8233-4E5B-A6FA-5FE80E6CAADA}">
      <dsp:nvSpPr>
        <dsp:cNvPr id="0" name=""/>
        <dsp:cNvSpPr/>
      </dsp:nvSpPr>
      <dsp:spPr>
        <a:xfrm>
          <a:off x="3234747" y="1673634"/>
          <a:ext cx="2023052" cy="702216"/>
        </a:xfrm>
        <a:custGeom>
          <a:avLst/>
          <a:gdLst/>
          <a:ahLst/>
          <a:cxnLst/>
          <a:rect l="0" t="0" r="0" b="0"/>
          <a:pathLst>
            <a:path>
              <a:moveTo>
                <a:pt x="2023052" y="0"/>
              </a:moveTo>
              <a:lnTo>
                <a:pt x="2023052" y="351108"/>
              </a:lnTo>
              <a:lnTo>
                <a:pt x="0" y="351108"/>
              </a:lnTo>
              <a:lnTo>
                <a:pt x="0" y="7022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5708CE-BC7F-411F-9439-392EB32DCC3D}">
      <dsp:nvSpPr>
        <dsp:cNvPr id="0" name=""/>
        <dsp:cNvSpPr/>
      </dsp:nvSpPr>
      <dsp:spPr>
        <a:xfrm>
          <a:off x="3585855" y="1690"/>
          <a:ext cx="3343888" cy="1671944"/>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CA" sz="2800" kern="1200" dirty="0">
              <a:solidFill>
                <a:schemeClr val="tx1"/>
              </a:solidFill>
              <a:latin typeface="Times New Roman" panose="02020603050405020304" pitchFamily="18" charset="0"/>
              <a:cs typeface="Times New Roman" panose="02020603050405020304" pitchFamily="18" charset="0"/>
            </a:rPr>
            <a:t>SVM</a:t>
          </a:r>
        </a:p>
      </dsp:txBody>
      <dsp:txXfrm>
        <a:off x="3585855" y="1690"/>
        <a:ext cx="3343888" cy="1671944"/>
      </dsp:txXfrm>
    </dsp:sp>
    <dsp:sp modelId="{50D960D9-8573-4C51-931A-5EAE35594C95}">
      <dsp:nvSpPr>
        <dsp:cNvPr id="0" name=""/>
        <dsp:cNvSpPr/>
      </dsp:nvSpPr>
      <dsp:spPr>
        <a:xfrm>
          <a:off x="1562802" y="2375851"/>
          <a:ext cx="3343888" cy="1671944"/>
        </a:xfrm>
        <a:prstGeom prst="rect">
          <a:avLst/>
        </a:prstGeom>
        <a:no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CA" sz="2800" kern="1200" dirty="0">
              <a:solidFill>
                <a:schemeClr val="tx1"/>
              </a:solidFill>
              <a:latin typeface="Times New Roman" panose="02020603050405020304" pitchFamily="18" charset="0"/>
              <a:cs typeface="Times New Roman" panose="02020603050405020304" pitchFamily="18" charset="0"/>
            </a:rPr>
            <a:t>Linearly Separable</a:t>
          </a:r>
        </a:p>
      </dsp:txBody>
      <dsp:txXfrm>
        <a:off x="1562802" y="2375851"/>
        <a:ext cx="3343888" cy="1671944"/>
      </dsp:txXfrm>
    </dsp:sp>
    <dsp:sp modelId="{8EEE306E-059C-4A4E-B9BD-804FC3F861D9}">
      <dsp:nvSpPr>
        <dsp:cNvPr id="0" name=""/>
        <dsp:cNvSpPr/>
      </dsp:nvSpPr>
      <dsp:spPr>
        <a:xfrm>
          <a:off x="5608908" y="2375851"/>
          <a:ext cx="3343888" cy="1671944"/>
        </a:xfrm>
        <a:prstGeom prst="rect">
          <a:avLst/>
        </a:prstGeom>
        <a:no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CA" sz="2800" kern="1200" dirty="0">
              <a:solidFill>
                <a:schemeClr val="tx1"/>
              </a:solidFill>
              <a:latin typeface="Times New Roman" panose="02020603050405020304" pitchFamily="18" charset="0"/>
              <a:cs typeface="Times New Roman" panose="02020603050405020304" pitchFamily="18" charset="0"/>
            </a:rPr>
            <a:t>Non-Linearly Separable</a:t>
          </a:r>
        </a:p>
      </dsp:txBody>
      <dsp:txXfrm>
        <a:off x="5608908" y="2375851"/>
        <a:ext cx="3343888" cy="16719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1C20D-AAFF-48C1-8AEC-1A61942E6FDA}" type="datetimeFigureOut">
              <a:rPr lang="en-GB" smtClean="0"/>
              <a:t>01/11/2023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C653C-9343-444D-A8B6-CE74466C3D6F}" type="slidenum">
              <a:rPr lang="en-GB" smtClean="0"/>
              <a:t>‹#›</a:t>
            </a:fld>
            <a:endParaRPr lang="en-GB"/>
          </a:p>
        </p:txBody>
      </p:sp>
    </p:spTree>
    <p:extLst>
      <p:ext uri="{BB962C8B-B14F-4D97-AF65-F5344CB8AC3E}">
        <p14:creationId xmlns:p14="http://schemas.microsoft.com/office/powerpoint/2010/main" val="2984325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1"/>
            <a:ext cx="2743200" cy="365125"/>
          </a:xfrm>
          <a:prstGeom prst="rect">
            <a:avLst/>
          </a:prstGeom>
        </p:spPr>
        <p:txBody>
          <a:bodyPr/>
          <a:lstStyle/>
          <a:p>
            <a:fld id="{22FEFB71-6CA8-4A6D-A0C8-48FEF5EBDE10}" type="datetime1">
              <a:rPr lang="en-US" smtClean="0"/>
              <a:t>11/1/2023</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1334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1"/>
            <a:ext cx="2743200" cy="365125"/>
          </a:xfrm>
          <a:prstGeom prst="rect">
            <a:avLst/>
          </a:prstGeom>
        </p:spPr>
        <p:txBody>
          <a:bodyPr/>
          <a:lstStyle/>
          <a:p>
            <a:fld id="{9A5ACDDE-B670-4172-A78F-85C4C719C32B}" type="datetime1">
              <a:rPr lang="en-US" smtClean="0"/>
              <a:t>11/1/2023</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64358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1"/>
            <a:ext cx="2743200" cy="365125"/>
          </a:xfrm>
          <a:prstGeom prst="rect">
            <a:avLst/>
          </a:prstGeom>
        </p:spPr>
        <p:txBody>
          <a:bodyPr/>
          <a:lstStyle/>
          <a:p>
            <a:fld id="{2F8927D7-DDC3-4508-81B1-C243870769E9}" type="datetime1">
              <a:rPr lang="en-US" smtClean="0"/>
              <a:t>11/1/2023</a:t>
            </a:fld>
            <a:endParaRPr lang="en-US"/>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69641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1"/>
            <a:ext cx="2743200" cy="365125"/>
          </a:xfrm>
          <a:prstGeom prst="rect">
            <a:avLst/>
          </a:prstGeom>
        </p:spPr>
        <p:txBody>
          <a:bodyPr/>
          <a:lstStyle/>
          <a:p>
            <a:fld id="{D0E3754F-1A75-46D4-B417-4F4DC9665A97}" type="datetime1">
              <a:rPr lang="en-US" smtClean="0"/>
              <a:t>11/1/2023</a:t>
            </a:fld>
            <a:endParaRPr lang="en-US"/>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132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1"/>
            <a:ext cx="2743200" cy="365125"/>
          </a:xfrm>
          <a:prstGeom prst="rect">
            <a:avLst/>
          </a:prstGeom>
        </p:spPr>
        <p:txBody>
          <a:bodyPr/>
          <a:lstStyle/>
          <a:p>
            <a:fld id="{FA3E443A-8B81-4D3B-A3F8-37628D4EBDE1}" type="datetime1">
              <a:rPr lang="en-US" smtClean="0"/>
              <a:t>11/1/2023</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06590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1"/>
            <a:ext cx="2743200" cy="365125"/>
          </a:xfrm>
          <a:prstGeom prst="rect">
            <a:avLst/>
          </a:prstGeom>
        </p:spPr>
        <p:txBody>
          <a:bodyPr/>
          <a:lstStyle/>
          <a:p>
            <a:fld id="{365265B3-41C3-48A0-831C-0C807E415E0E}" type="datetime1">
              <a:rPr lang="en-US" smtClean="0"/>
              <a:t>11/1/2023</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64603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1"/>
            <a:ext cx="2743200" cy="365125"/>
          </a:xfrm>
          <a:prstGeom prst="rect">
            <a:avLst/>
          </a:prstGeom>
        </p:spPr>
        <p:txBody>
          <a:bodyPr/>
          <a:lstStyle/>
          <a:p>
            <a:fld id="{1EF54BD5-0A2F-4122-B81D-DDA02BD379EB}" type="datetime1">
              <a:rPr lang="en-US" smtClean="0"/>
              <a:t>11/1/2023</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310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1"/>
            <a:ext cx="2743200" cy="365125"/>
          </a:xfrm>
          <a:prstGeom prst="rect">
            <a:avLst/>
          </a:prstGeom>
        </p:spPr>
        <p:txBody>
          <a:bodyPr/>
          <a:lstStyle/>
          <a:p>
            <a:fld id="{B477A925-6CAB-4923-8DF7-090C246A42DC}" type="datetime1">
              <a:rPr lang="en-US" smtClean="0"/>
              <a:t>11/1/2023</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43538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1"/>
            <a:ext cx="2743200" cy="365125"/>
          </a:xfrm>
          <a:prstGeom prst="rect">
            <a:avLst/>
          </a:prstGeom>
        </p:spPr>
        <p:txBody>
          <a:bodyPr/>
          <a:lstStyle/>
          <a:p>
            <a:fld id="{50F4F330-5110-43C9-8DA9-B2168664785A}" type="datetime1">
              <a:rPr lang="en-US" smtClean="0"/>
              <a:t>11/1/2023</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75732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1"/>
            <a:ext cx="2743200" cy="365125"/>
          </a:xfrm>
          <a:prstGeom prst="rect">
            <a:avLst/>
          </a:prstGeom>
        </p:spPr>
        <p:txBody>
          <a:bodyPr/>
          <a:lstStyle/>
          <a:p>
            <a:fld id="{BEC9B2D0-A992-4AD1-AB60-2AFC79E51079}" type="datetime1">
              <a:rPr lang="en-US" smtClean="0"/>
              <a:t>11/1/2023</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65002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1"/>
            <a:ext cx="2743200" cy="365125"/>
          </a:xfrm>
          <a:prstGeom prst="rect">
            <a:avLst/>
          </a:prstGeom>
        </p:spPr>
        <p:txBody>
          <a:bodyPr/>
          <a:lstStyle/>
          <a:p>
            <a:fld id="{E604CD58-8B7A-4F3F-896D-BBB44E8503A1}" type="datetime1">
              <a:rPr lang="en-US" smtClean="0"/>
              <a:t>11/1/2023</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865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Tree>
    <p:extLst>
      <p:ext uri="{BB962C8B-B14F-4D97-AF65-F5344CB8AC3E}">
        <p14:creationId xmlns:p14="http://schemas.microsoft.com/office/powerpoint/2010/main" val="23997568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lab.research.google.com/drive/1cKOxZGvXJITK_-CVFXwkzXW8jQR54JP8?usp=sharing" TargetMode="External"/><Relationship Id="rId2" Type="http://schemas.openxmlformats.org/officeDocument/2006/relationships/hyperlink" Target="https://colab.research.google.com/drive/1sv52dC01t04HSJcRFJ5HHjC94EV53Rjz?usp=shar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_PwhiWxHK8o&amp;t=2551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ourse.ccs.neu.edu/cs5100f11/resources/jakkula.pdf" TargetMode="External"/><Relationship Id="rId2" Type="http://schemas.openxmlformats.org/officeDocument/2006/relationships/hyperlink" Target="https://ieeexplore.ieee.org/abstract/document/1007516/" TargetMode="External"/><Relationship Id="rId1" Type="http://schemas.openxmlformats.org/officeDocument/2006/relationships/slideLayout" Target="../slideLayouts/slideLayout2.xml"/><Relationship Id="rId5" Type="http://schemas.openxmlformats.org/officeDocument/2006/relationships/hyperlink" Target="https://medium.com/@bedigunjit/simple-guide-to-text-classification-nlp-using-svm-and-naive-bayes-with-python-421db3a72d34" TargetMode="External"/><Relationship Id="rId4" Type="http://schemas.openxmlformats.org/officeDocument/2006/relationships/hyperlink" Target="https://www.geeksforgeeks.org/support-vector-machine-algorith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0281-5013-4E23-A6CE-090000A6D2EA}"/>
              </a:ext>
            </a:extLst>
          </p:cNvPr>
          <p:cNvSpPr>
            <a:spLocks noGrp="1"/>
          </p:cNvSpPr>
          <p:nvPr>
            <p:ph type="ctrTitle"/>
          </p:nvPr>
        </p:nvSpPr>
        <p:spPr>
          <a:xfrm>
            <a:off x="1524000" y="1122363"/>
            <a:ext cx="9144000" cy="566478"/>
          </a:xfrm>
        </p:spPr>
        <p:txBody>
          <a:bodyPr>
            <a:noAutofit/>
          </a:bodyPr>
          <a:lstStyle/>
          <a:p>
            <a:r>
              <a:rPr lang="en-US" sz="3600" b="1" dirty="0">
                <a:latin typeface="Times New Roman" panose="02020603050405020304" pitchFamily="18" charset="0"/>
                <a:cs typeface="Times New Roman" panose="02020603050405020304" pitchFamily="18" charset="0"/>
              </a:rPr>
              <a:t>Support Vector Machines</a:t>
            </a:r>
          </a:p>
        </p:txBody>
      </p:sp>
      <p:sp>
        <p:nvSpPr>
          <p:cNvPr id="3" name="Subtitle 2">
            <a:extLst>
              <a:ext uri="{FF2B5EF4-FFF2-40B4-BE49-F238E27FC236}">
                <a16:creationId xmlns:a16="http://schemas.microsoft.com/office/drawing/2014/main" id="{D9E7D6DC-3DD7-415F-B111-ECE55C9D4DA9}"/>
              </a:ext>
            </a:extLst>
          </p:cNvPr>
          <p:cNvSpPr>
            <a:spLocks noGrp="1"/>
          </p:cNvSpPr>
          <p:nvPr>
            <p:ph type="subTitle" idx="1"/>
          </p:nvPr>
        </p:nvSpPr>
        <p:spPr>
          <a:xfrm>
            <a:off x="4021494" y="1875454"/>
            <a:ext cx="4149012" cy="2332652"/>
          </a:xfrm>
        </p:spPr>
        <p:txBody>
          <a:bodyPr>
            <a:noAutofit/>
          </a:bodyPr>
          <a:lstStyle/>
          <a:p>
            <a:r>
              <a:rPr lang="en-US" dirty="0">
                <a:latin typeface="Times New Roman" panose="02020603050405020304" pitchFamily="18" charset="0"/>
                <a:cs typeface="Times New Roman" panose="02020603050405020304" pitchFamily="18" charset="0"/>
              </a:rPr>
              <a:t>Presented by:</a:t>
            </a:r>
          </a:p>
          <a:p>
            <a:pPr marL="457200" indent="-457200" algn="just">
              <a:buAutoNum type="arabicParenBoth"/>
            </a:pPr>
            <a:r>
              <a:rPr lang="en-CA" i="0" u="none" strike="noStrike" baseline="0" dirty="0">
                <a:solidFill>
                  <a:srgbClr val="000000"/>
                </a:solidFill>
                <a:latin typeface="Times New Roman" panose="02020603050405020304" pitchFamily="18" charset="0"/>
              </a:rPr>
              <a:t>Easwari Arumuga Perumal </a:t>
            </a:r>
          </a:p>
          <a:p>
            <a:pPr marL="457200" indent="-457200" algn="just">
              <a:buAutoNum type="arabicParenBoth"/>
            </a:pPr>
            <a:r>
              <a:rPr lang="en-CA" dirty="0">
                <a:solidFill>
                  <a:srgbClr val="000000"/>
                </a:solidFill>
                <a:latin typeface="Times New Roman" panose="02020603050405020304" pitchFamily="18" charset="0"/>
              </a:rPr>
              <a:t>Maniraaj Senthil Nathan</a:t>
            </a:r>
          </a:p>
          <a:p>
            <a:pPr marL="457200" indent="-457200" algn="just">
              <a:buAutoNum type="arabicParenBoth"/>
            </a:pPr>
            <a:r>
              <a:rPr lang="en-CA" dirty="0">
                <a:solidFill>
                  <a:srgbClr val="000000"/>
                </a:solidFill>
                <a:latin typeface="Times New Roman" panose="02020603050405020304" pitchFamily="18" charset="0"/>
              </a:rPr>
              <a:t>Sooriya Mathy</a:t>
            </a:r>
            <a:endParaRPr lang="en-US" dirty="0"/>
          </a:p>
        </p:txBody>
      </p:sp>
      <p:sp>
        <p:nvSpPr>
          <p:cNvPr id="5" name="TextBox 4">
            <a:extLst>
              <a:ext uri="{FF2B5EF4-FFF2-40B4-BE49-F238E27FC236}">
                <a16:creationId xmlns:a16="http://schemas.microsoft.com/office/drawing/2014/main" id="{6D14E60E-899D-D472-10E9-73FA141504F0}"/>
              </a:ext>
            </a:extLst>
          </p:cNvPr>
          <p:cNvSpPr txBox="1"/>
          <p:nvPr/>
        </p:nvSpPr>
        <p:spPr>
          <a:xfrm flipH="1">
            <a:off x="3740020" y="3791763"/>
            <a:ext cx="4711959" cy="830997"/>
          </a:xfrm>
          <a:prstGeom prst="rect">
            <a:avLst/>
          </a:prstGeom>
          <a:noFill/>
        </p:spPr>
        <p:txBody>
          <a:bodyPr wrap="square" rtlCol="0">
            <a:spAutoFit/>
          </a:bodyPr>
          <a:lstStyle/>
          <a:p>
            <a:pPr algn="ctr"/>
            <a:r>
              <a:rPr lang="en-CA" sz="2400" dirty="0">
                <a:latin typeface="Times New Roman" panose="02020603050405020304" pitchFamily="18" charset="0"/>
                <a:cs typeface="Times New Roman" panose="02020603050405020304" pitchFamily="18" charset="0"/>
              </a:rPr>
              <a:t>Instructor: Dr.Yasser Alginahi</a:t>
            </a:r>
          </a:p>
          <a:p>
            <a:pPr algn="ctr"/>
            <a:r>
              <a:rPr lang="en-CA" sz="2400" dirty="0">
                <a:latin typeface="Times New Roman" panose="02020603050405020304" pitchFamily="18" charset="0"/>
                <a:cs typeface="Times New Roman" panose="02020603050405020304" pitchFamily="18" charset="0"/>
              </a:rPr>
              <a:t>Date:10/20/2023</a:t>
            </a:r>
          </a:p>
        </p:txBody>
      </p:sp>
      <p:sp>
        <p:nvSpPr>
          <p:cNvPr id="6" name="Slide Number Placeholder 5">
            <a:extLst>
              <a:ext uri="{FF2B5EF4-FFF2-40B4-BE49-F238E27FC236}">
                <a16:creationId xmlns:a16="http://schemas.microsoft.com/office/drawing/2014/main" id="{1507CB96-BA2D-A09C-94BD-17FF3772F218}"/>
              </a:ext>
            </a:extLst>
          </p:cNvPr>
          <p:cNvSpPr>
            <a:spLocks noGrp="1"/>
          </p:cNvSpPr>
          <p:nvPr>
            <p:ph type="sldNum" sz="quarter" idx="12"/>
          </p:nvPr>
        </p:nvSpPr>
        <p:spPr>
          <a:xfrm>
            <a:off x="68424" y="6263046"/>
            <a:ext cx="2743200" cy="365125"/>
          </a:xfrm>
        </p:spPr>
        <p:txBody>
          <a:bodyPr/>
          <a:lstStyle/>
          <a:p>
            <a:fld id="{2DEBF6B5-A8B6-5742-91AE-8DC29EBB8E42}" type="slidenum">
              <a:rPr lang="en-US" smtClean="0"/>
              <a:t>1</a:t>
            </a:fld>
            <a:endParaRPr lang="en-US" dirty="0"/>
          </a:p>
        </p:txBody>
      </p:sp>
    </p:spTree>
    <p:extLst>
      <p:ext uri="{BB962C8B-B14F-4D97-AF65-F5344CB8AC3E}">
        <p14:creationId xmlns:p14="http://schemas.microsoft.com/office/powerpoint/2010/main" val="423906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FDD0-F61D-FD3C-D1F6-21C78956945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Mathematical</a:t>
            </a:r>
            <a:r>
              <a:rPr lang="en-US" sz="3600" dirty="0"/>
              <a:t> </a:t>
            </a:r>
            <a:r>
              <a:rPr lang="en-US" sz="3600" b="1" dirty="0">
                <a:latin typeface="Times New Roman" panose="02020603050405020304" pitchFamily="18" charset="0"/>
                <a:cs typeface="Times New Roman" panose="02020603050405020304" pitchFamily="18" charset="0"/>
              </a:rPr>
              <a:t>Intuition of SVM</a:t>
            </a:r>
            <a:endParaRPr lang="en-CA"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B0A715-576D-6FC1-E573-2785A3BC792D}"/>
                  </a:ext>
                </a:extLst>
              </p:cNvPr>
              <p:cNvSpPr>
                <a:spLocks noGrp="1"/>
              </p:cNvSpPr>
              <p:nvPr>
                <p:ph idx="1"/>
              </p:nvPr>
            </p:nvSpPr>
            <p:spPr>
              <a:xfrm>
                <a:off x="838200" y="1690688"/>
                <a:ext cx="9705392" cy="4486276"/>
              </a:xfrm>
            </p:spPr>
            <p:txBody>
              <a:bodyPr>
                <a:noAutofit/>
              </a:bodyPr>
              <a:lstStyle/>
              <a:p>
                <a:r>
                  <a:rPr lang="en-US" sz="2400" dirty="0">
                    <a:latin typeface="Times New Roman" panose="02020603050405020304" pitchFamily="18" charset="0"/>
                    <a:cs typeface="Times New Roman" panose="02020603050405020304" pitchFamily="18" charset="0"/>
                  </a:rPr>
                  <a:t>Now, to model a hyperplane that has the largest marginal distance with the     </a:t>
                </a:r>
              </a:p>
              <a:p>
                <a:r>
                  <a:rPr lang="en-US" sz="2400" dirty="0">
                    <a:latin typeface="Times New Roman" panose="02020603050405020304" pitchFamily="18" charset="0"/>
                    <a:cs typeface="Times New Roman" panose="02020603050405020304" pitchFamily="18" charset="0"/>
                  </a:rPr>
                  <a:t>above constraint. Hence, </a:t>
                </a:r>
              </a:p>
              <a:p>
                <a:r>
                  <a:rPr lang="en-US" sz="2400" dirty="0">
                    <a:latin typeface="Times New Roman" panose="02020603050405020304" pitchFamily="18" charset="0"/>
                    <a:cs typeface="Times New Roman" panose="02020603050405020304" pitchFamily="18" charset="0"/>
                  </a:rPr>
                  <a:t>Distance can be derived as,</a:t>
                </a:r>
              </a:p>
              <a:p>
                <a:pPr marL="0" indent="0">
                  <a:buNone/>
                </a:pPr>
                <a:r>
                  <a:rPr lang="en-US" sz="2400" dirty="0">
                    <a:latin typeface="Times New Roman" panose="02020603050405020304" pitchFamily="18" charset="0"/>
                    <a:cs typeface="Times New Roman" panose="02020603050405020304" pitchFamily="18" charset="0"/>
                  </a:rPr>
                  <a:t>                                                    d =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𝑥</m:t>
                        </m:r>
                      </m:e>
                      <m:sub>
                        <m:r>
                          <a:rPr lang="en-CA" sz="2400" b="0" i="1" smtClean="0">
                            <a:latin typeface="Cambria Math" panose="02040503050406030204" pitchFamily="18" charset="0"/>
                            <a:cs typeface="Times New Roman" panose="02020603050405020304" pitchFamily="18" charset="0"/>
                          </a:rPr>
                          <m:t>1</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𝑥</m:t>
                        </m:r>
                      </m:e>
                      <m:sub>
                        <m:r>
                          <a:rPr lang="en-CA" sz="2400" b="0" i="1" smtClean="0">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acc>
                          <m:accPr>
                            <m:chr m:val="⃗"/>
                            <m:ctrlPr>
                              <a:rPr lang="en-US" sz="240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𝑊</m:t>
                            </m:r>
                          </m:e>
                        </m:acc>
                      </m:num>
                      <m:den>
                        <m:d>
                          <m:dPr>
                            <m:begChr m:val="‖"/>
                            <m:endChr m:val="‖"/>
                            <m:ctrlPr>
                              <a:rPr lang="en-US" sz="240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𝑊</m:t>
                            </m:r>
                          </m:e>
                        </m:d>
                      </m:den>
                    </m:f>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As the support vectors x1 and x2 lies on the hyperplane, Yi (</a:t>
                </a:r>
                <a:r>
                  <a:rPr lang="en-US" sz="2400" dirty="0" err="1">
                    <a:latin typeface="Times New Roman" panose="02020603050405020304" pitchFamily="18" charset="0"/>
                    <a:cs typeface="Times New Roman" panose="02020603050405020304" pitchFamily="18" charset="0"/>
                  </a:rPr>
                  <a:t>w</a:t>
                </a:r>
                <a:r>
                  <a:rPr lang="en-US" sz="2400" baseline="30000" dirty="0" err="1">
                    <a:latin typeface="Times New Roman" panose="02020603050405020304" pitchFamily="18" charset="0"/>
                    <a:cs typeface="Times New Roman" panose="02020603050405020304" pitchFamily="18" charset="0"/>
                  </a:rPr>
                  <a:t>T</a:t>
                </a:r>
                <a:r>
                  <a:rPr lang="en-US" sz="2400" dirty="0" err="1">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b) = 1</a:t>
                </a:r>
              </a:p>
              <a:p>
                <a:r>
                  <a:rPr lang="en-US" sz="2400" dirty="0">
                    <a:latin typeface="Times New Roman" panose="02020603050405020304" pitchFamily="18" charset="0"/>
                    <a:cs typeface="Times New Roman" panose="02020603050405020304" pitchFamily="18" charset="0"/>
                  </a:rPr>
                  <a:t>Thus, substituting x1 and x2 and deriving to the lowest form we get,</a:t>
                </a:r>
              </a:p>
              <a:p>
                <a:pPr marL="0" indent="0">
                  <a:buNone/>
                </a:pPr>
                <a:r>
                  <a:rPr lang="en-US" sz="2400" dirty="0">
                    <a:latin typeface="Times New Roman" panose="02020603050405020304" pitchFamily="18" charset="0"/>
                    <a:cs typeface="Times New Roman" panose="02020603050405020304" pitchFamily="18" charset="0"/>
                  </a:rPr>
                  <a:t>                                                     d=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2</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CA"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1B0A715-576D-6FC1-E573-2785A3BC792D}"/>
                  </a:ext>
                </a:extLst>
              </p:cNvPr>
              <p:cNvSpPr>
                <a:spLocks noGrp="1" noRot="1" noChangeAspect="1" noMove="1" noResize="1" noEditPoints="1" noAdjustHandles="1" noChangeArrowheads="1" noChangeShapeType="1" noTextEdit="1"/>
              </p:cNvSpPr>
              <p:nvPr>
                <p:ph idx="1"/>
              </p:nvPr>
            </p:nvSpPr>
            <p:spPr>
              <a:xfrm>
                <a:off x="838200" y="1690688"/>
                <a:ext cx="9705392" cy="4486276"/>
              </a:xfrm>
              <a:blipFill>
                <a:blip r:embed="rId2"/>
                <a:stretch>
                  <a:fillRect l="-879" t="-1902" r="-263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0F89240-3E94-6049-ACE9-BAC9F1C68C30}"/>
              </a:ext>
            </a:extLst>
          </p:cNvPr>
          <p:cNvSpPr>
            <a:spLocks noGrp="1"/>
          </p:cNvSpPr>
          <p:nvPr>
            <p:ph type="sldNum" sz="quarter" idx="12"/>
          </p:nvPr>
        </p:nvSpPr>
        <p:spPr>
          <a:xfrm>
            <a:off x="68711" y="6275587"/>
            <a:ext cx="2743200" cy="365125"/>
          </a:xfrm>
        </p:spPr>
        <p:txBody>
          <a:bodyPr/>
          <a:lstStyle/>
          <a:p>
            <a:fld id="{2DEBF6B5-A8B6-5742-91AE-8DC29EBB8E42}" type="slidenum">
              <a:rPr lang="en-US" smtClean="0"/>
              <a:t>10</a:t>
            </a:fld>
            <a:endParaRPr lang="en-US" dirty="0"/>
          </a:p>
        </p:txBody>
      </p:sp>
    </p:spTree>
    <p:extLst>
      <p:ext uri="{BB962C8B-B14F-4D97-AF65-F5344CB8AC3E}">
        <p14:creationId xmlns:p14="http://schemas.microsoft.com/office/powerpoint/2010/main" val="30502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98898B-A03D-46C9-57E6-2C100A198895}"/>
                  </a:ext>
                </a:extLst>
              </p:cNvPr>
              <p:cNvSpPr>
                <a:spLocks noGrp="1"/>
              </p:cNvSpPr>
              <p:nvPr>
                <p:ph idx="1"/>
              </p:nvPr>
            </p:nvSpPr>
            <p:spPr>
              <a:xfrm>
                <a:off x="738376" y="1076960"/>
                <a:ext cx="10442704" cy="4866640"/>
              </a:xfrm>
            </p:spPr>
            <p:txBody>
              <a:bodyPr>
                <a:normAutofit/>
              </a:bodyPr>
              <a:lstStyle/>
              <a:p>
                <a:r>
                  <a:rPr lang="en-US" sz="2400" dirty="0">
                    <a:latin typeface="Times New Roman" panose="02020603050405020304" pitchFamily="18" charset="0"/>
                    <a:cs typeface="Times New Roman" panose="02020603050405020304" pitchFamily="18" charset="0"/>
                  </a:rPr>
                  <a:t>To achieve the optimal SVM model it is essential to maximize the distance </a:t>
                </a:r>
                <a14:m>
                  <m:oMath xmlns:m="http://schemas.openxmlformats.org/officeDocument/2006/math">
                    <m:f>
                      <m:fPr>
                        <m:ctrlPr>
                          <a:rPr lang="en-US" sz="2400" b="1" i="1" smtClean="0">
                            <a:latin typeface="Cambria Math" panose="02040503050406030204" pitchFamily="18" charset="0"/>
                            <a:cs typeface="Times New Roman" panose="02020603050405020304" pitchFamily="18" charset="0"/>
                          </a:rPr>
                        </m:ctrlPr>
                      </m:fPr>
                      <m:num>
                        <m:r>
                          <a:rPr lang="en-IN" sz="2400" b="1" i="1" smtClean="0">
                            <a:latin typeface="Cambria Math" panose="02040503050406030204" pitchFamily="18" charset="0"/>
                            <a:cs typeface="Times New Roman" panose="02020603050405020304" pitchFamily="18" charset="0"/>
                          </a:rPr>
                          <m:t>𝟐</m:t>
                        </m:r>
                      </m:num>
                      <m:den>
                        <m:r>
                          <a:rPr lang="en-IN" sz="2400" b="1" i="1" smtClean="0">
                            <a:latin typeface="Cambria Math" panose="02040503050406030204" pitchFamily="18" charset="0"/>
                            <a:cs typeface="Times New Roman" panose="02020603050405020304" pitchFamily="18" charset="0"/>
                          </a:rPr>
                          <m:t>|</m:t>
                        </m:r>
                        <m:r>
                          <a:rPr lang="en-IN" sz="2400" b="1" i="1" smtClean="0">
                            <a:latin typeface="Cambria Math" panose="02040503050406030204" pitchFamily="18" charset="0"/>
                            <a:cs typeface="Times New Roman" panose="02020603050405020304" pitchFamily="18" charset="0"/>
                          </a:rPr>
                          <m:t>𝒘</m:t>
                        </m:r>
                        <m:r>
                          <a:rPr lang="en-IN" sz="2400" b="1" i="1" smtClean="0">
                            <a:latin typeface="Cambria Math" panose="02040503050406030204" pitchFamily="18" charset="0"/>
                            <a:cs typeface="Times New Roman" panose="02020603050405020304" pitchFamily="18" charset="0"/>
                          </a:rPr>
                          <m:t>|</m:t>
                        </m:r>
                      </m:den>
                    </m:f>
                  </m:oMath>
                </a14:m>
                <a:r>
                  <a:rPr lang="en-US" sz="2400" dirty="0">
                    <a:latin typeface="Times New Roman" panose="02020603050405020304" pitchFamily="18" charset="0"/>
                    <a:cs typeface="Times New Roman" panose="02020603050405020304" pitchFamily="18" charset="0"/>
                  </a:rPr>
                  <a:t>which is similar to minimizing </a:t>
                </a:r>
                <a14:m>
                  <m:oMath xmlns:m="http://schemas.openxmlformats.org/officeDocument/2006/math">
                    <m:f>
                      <m:fPr>
                        <m:ctrlPr>
                          <a:rPr lang="en-US" sz="2400" b="1" i="1">
                            <a:latin typeface="Cambria Math" panose="02040503050406030204" pitchFamily="18" charset="0"/>
                            <a:cs typeface="Times New Roman" panose="02020603050405020304" pitchFamily="18" charset="0"/>
                          </a:rPr>
                        </m:ctrlPr>
                      </m:fPr>
                      <m:num>
                        <m:r>
                          <a:rPr lang="en-IN" sz="2400" b="1" i="1" smtClean="0">
                            <a:latin typeface="Cambria Math" panose="02040503050406030204" pitchFamily="18" charset="0"/>
                            <a:cs typeface="Times New Roman" panose="02020603050405020304" pitchFamily="18" charset="0"/>
                          </a:rPr>
                          <m:t>|</m:t>
                        </m:r>
                        <m:r>
                          <a:rPr lang="en-IN" sz="2400" b="1" i="1" smtClean="0">
                            <a:latin typeface="Cambria Math" panose="02040503050406030204" pitchFamily="18" charset="0"/>
                            <a:cs typeface="Times New Roman" panose="02020603050405020304" pitchFamily="18" charset="0"/>
                          </a:rPr>
                          <m:t>𝒘</m:t>
                        </m:r>
                        <m:r>
                          <a:rPr lang="en-IN" sz="2400" b="1" i="1" smtClean="0">
                            <a:latin typeface="Cambria Math" panose="02040503050406030204" pitchFamily="18" charset="0"/>
                            <a:cs typeface="Times New Roman" panose="02020603050405020304" pitchFamily="18" charset="0"/>
                          </a:rPr>
                          <m:t>|</m:t>
                        </m:r>
                      </m:num>
                      <m:den>
                        <m:r>
                          <a:rPr lang="en-IN" sz="2400" b="1" i="1" smtClean="0">
                            <a:latin typeface="Cambria Math" panose="02040503050406030204" pitchFamily="18" charset="0"/>
                            <a:cs typeface="Times New Roman" panose="02020603050405020304" pitchFamily="18" charset="0"/>
                          </a:rPr>
                          <m:t>𝟐</m:t>
                        </m:r>
                      </m:den>
                    </m:f>
                  </m:oMath>
                </a14:m>
                <a:endParaRPr lang="en-IN"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Therefore, the optimization function can be derived as,</a:t>
                </a:r>
              </a:p>
              <a:p>
                <a:endParaRPr lang="en-IN" sz="2400" b="1" dirty="0">
                  <a:latin typeface="Times New Roman" panose="02020603050405020304" pitchFamily="18" charset="0"/>
                  <a:cs typeface="Times New Roman" panose="02020603050405020304" pitchFamily="18" charset="0"/>
                </a:endParaRPr>
              </a:p>
              <a:p>
                <a:endParaRPr lang="en-IN" sz="2400" dirty="0"/>
              </a:p>
              <a:p>
                <a:endParaRPr lang="en-IN" sz="2400" dirty="0"/>
              </a:p>
              <a:p>
                <a:endParaRPr lang="en-IN" sz="2400" dirty="0"/>
              </a:p>
              <a:p>
                <a:r>
                  <a:rPr lang="en-US" sz="2400" dirty="0">
                    <a:latin typeface="Times New Roman" panose="02020603050405020304" pitchFamily="18" charset="0"/>
                    <a:cs typeface="Times New Roman" panose="02020603050405020304" pitchFamily="18" charset="0"/>
                  </a:rPr>
                  <a:t>This function does not include any data point that is lying on the wrong side of hyper plane. This is termed as </a:t>
                </a:r>
                <a:r>
                  <a:rPr lang="en-US" sz="2400" b="1" dirty="0">
                    <a:latin typeface="Times New Roman" panose="02020603050405020304" pitchFamily="18" charset="0"/>
                    <a:cs typeface="Times New Roman" panose="02020603050405020304" pitchFamily="18" charset="0"/>
                  </a:rPr>
                  <a:t>Hard Margin </a:t>
                </a:r>
                <a:r>
                  <a:rPr lang="en-US" sz="2400" dirty="0">
                    <a:latin typeface="Times New Roman" panose="02020603050405020304" pitchFamily="18" charset="0"/>
                    <a:cs typeface="Times New Roman" panose="02020603050405020304" pitchFamily="18" charset="0"/>
                  </a:rPr>
                  <a:t>and it does not tolerate any misclassification[1].</a:t>
                </a:r>
                <a:endParaRPr lang="en-US" sz="2400" b="1" dirty="0">
                  <a:latin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9898898B-A03D-46C9-57E6-2C100A198895}"/>
                  </a:ext>
                </a:extLst>
              </p:cNvPr>
              <p:cNvSpPr>
                <a:spLocks noGrp="1" noRot="1" noChangeAspect="1" noMove="1" noResize="1" noEditPoints="1" noAdjustHandles="1" noChangeArrowheads="1" noChangeShapeType="1" noTextEdit="1"/>
              </p:cNvSpPr>
              <p:nvPr>
                <p:ph idx="1"/>
              </p:nvPr>
            </p:nvSpPr>
            <p:spPr>
              <a:xfrm>
                <a:off x="738376" y="1076960"/>
                <a:ext cx="10442704" cy="4866640"/>
              </a:xfrm>
              <a:blipFill>
                <a:blip r:embed="rId2"/>
                <a:stretch>
                  <a:fillRect l="-759" t="-175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6858FE66-09E8-44AD-B0AD-A837238CBC7A}"/>
              </a:ext>
            </a:extLst>
          </p:cNvPr>
          <p:cNvSpPr>
            <a:spLocks noGrp="1"/>
          </p:cNvSpPr>
          <p:nvPr>
            <p:ph type="sldNum" sz="quarter" idx="12"/>
          </p:nvPr>
        </p:nvSpPr>
        <p:spPr>
          <a:xfrm>
            <a:off x="103796" y="6272671"/>
            <a:ext cx="2743200" cy="365125"/>
          </a:xfrm>
        </p:spPr>
        <p:txBody>
          <a:bodyPr/>
          <a:lstStyle/>
          <a:p>
            <a:fld id="{2DEBF6B5-A8B6-5742-91AE-8DC29EBB8E42}" type="slidenum">
              <a:rPr lang="en-US" smtClean="0"/>
              <a:t>11</a:t>
            </a:fld>
            <a:endParaRPr lang="en-US" dirty="0"/>
          </a:p>
        </p:txBody>
      </p:sp>
      <p:sp>
        <p:nvSpPr>
          <p:cNvPr id="2" name="TextBox 1">
            <a:extLst>
              <a:ext uri="{FF2B5EF4-FFF2-40B4-BE49-F238E27FC236}">
                <a16:creationId xmlns:a16="http://schemas.microsoft.com/office/drawing/2014/main" id="{5C56C3B1-39F3-C480-82A3-1BFA6A592723}"/>
              </a:ext>
            </a:extLst>
          </p:cNvPr>
          <p:cNvSpPr txBox="1"/>
          <p:nvPr/>
        </p:nvSpPr>
        <p:spPr>
          <a:xfrm>
            <a:off x="924560" y="132081"/>
            <a:ext cx="900176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Mathematical</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Intuition of SVM</a:t>
            </a:r>
            <a:endParaRPr lang="en-CA"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427347B-799B-2277-1CB6-AB9F5DF71B80}"/>
                  </a:ext>
                </a:extLst>
              </p:cNvPr>
              <p:cNvSpPr/>
              <p:nvPr/>
            </p:nvSpPr>
            <p:spPr>
              <a:xfrm>
                <a:off x="1311527" y="2793585"/>
                <a:ext cx="9621521" cy="1188720"/>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IN" sz="2800" b="1" i="1" smtClean="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𝒂𝒓𝒈𝒎𝒊𝒏</m:t>
                    </m:r>
                    <m:d>
                      <m:dPr>
                        <m:ctrlPr>
                          <a:rPr lang="en-CA" sz="2800" b="1" i="1">
                            <a:solidFill>
                              <a:srgbClr val="374151"/>
                            </a:solidFill>
                            <a:effectLst/>
                            <a:latin typeface="Cambria Math" panose="02040503050406030204" pitchFamily="18" charset="0"/>
                            <a:cs typeface="Times New Roman" panose="02020603050405020304" pitchFamily="18" charset="0"/>
                          </a:rPr>
                        </m:ctrlPr>
                      </m:dPr>
                      <m:e>
                        <m:sSup>
                          <m:sSupPr>
                            <m:ctrlPr>
                              <a:rPr lang="en-CA" sz="2800" b="1" i="1">
                                <a:solidFill>
                                  <a:srgbClr val="374151"/>
                                </a:solidFill>
                                <a:effectLst/>
                                <a:latin typeface="Cambria Math" panose="02040503050406030204" pitchFamily="18" charset="0"/>
                                <a:cs typeface="Times New Roman" panose="02020603050405020304" pitchFamily="18" charset="0"/>
                              </a:rPr>
                            </m:ctrlPr>
                          </m:sSupPr>
                          <m:e>
                            <m:r>
                              <a:rPr lang="en-IN" sz="2800" b="1" i="1">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𝒘</m:t>
                            </m:r>
                          </m:e>
                          <m:sup>
                            <m:r>
                              <a:rPr lang="en-IN" sz="2800" b="1" i="1">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en-IN" sz="2800" b="1" i="1">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CA" sz="2800" b="1" i="1">
                                <a:solidFill>
                                  <a:srgbClr val="374151"/>
                                </a:solidFill>
                                <a:effectLst/>
                                <a:latin typeface="Cambria Math" panose="02040503050406030204" pitchFamily="18" charset="0"/>
                                <a:cs typeface="Times New Roman" panose="02020603050405020304" pitchFamily="18" charset="0"/>
                              </a:rPr>
                            </m:ctrlPr>
                          </m:sSupPr>
                          <m:e>
                            <m:r>
                              <a:rPr lang="en-IN" sz="2800" b="1" i="1">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𝒃</m:t>
                            </m:r>
                          </m:e>
                          <m:sup>
                            <m:r>
                              <a:rPr lang="en-IN" sz="2800" b="1" i="1">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f>
                      <m:fPr>
                        <m:ctrlPr>
                          <a:rPr lang="en-CA" sz="2800" b="1" i="1">
                            <a:solidFill>
                              <a:srgbClr val="374151"/>
                            </a:solidFill>
                            <a:effectLst/>
                            <a:latin typeface="Cambria Math" panose="02040503050406030204" pitchFamily="18" charset="0"/>
                            <a:cs typeface="Times New Roman" panose="02020603050405020304" pitchFamily="18" charset="0"/>
                          </a:rPr>
                        </m:ctrlPr>
                      </m:fPr>
                      <m:num>
                        <m:r>
                          <a:rPr lang="en-IN" sz="2800" b="1" i="1">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𝟏</m:t>
                        </m:r>
                      </m:num>
                      <m:den>
                        <m:r>
                          <a:rPr lang="en-IN" sz="2800" b="1" i="1">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𝟐</m:t>
                        </m:r>
                      </m:den>
                    </m:f>
                    <m:sSup>
                      <m:sSupPr>
                        <m:ctrlPr>
                          <a:rPr lang="en-CA" sz="2800" b="1" i="1">
                            <a:solidFill>
                              <a:srgbClr val="374151"/>
                            </a:solidFill>
                            <a:effectLst/>
                            <a:latin typeface="Cambria Math" panose="02040503050406030204" pitchFamily="18" charset="0"/>
                            <a:cs typeface="Times New Roman" panose="02020603050405020304" pitchFamily="18" charset="0"/>
                          </a:rPr>
                        </m:ctrlPr>
                      </m:sSupPr>
                      <m:e>
                        <m:r>
                          <a:rPr lang="en-IN" sz="2800" b="1" i="1">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CA" sz="2800" b="1" i="1">
                                <a:solidFill>
                                  <a:srgbClr val="374151"/>
                                </a:solidFill>
                                <a:effectLst/>
                                <a:latin typeface="Cambria Math" panose="02040503050406030204" pitchFamily="18" charset="0"/>
                                <a:cs typeface="Times New Roman" panose="02020603050405020304" pitchFamily="18" charset="0"/>
                              </a:rPr>
                            </m:ctrlPr>
                          </m:dPr>
                          <m:e>
                            <m:r>
                              <a:rPr lang="en-IN" sz="2800" b="1" i="1">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𝒘</m:t>
                            </m:r>
                          </m:e>
                        </m:d>
                        <m:r>
                          <a:rPr lang="en-IN" sz="2800" b="1" i="1">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IN" sz="2800" b="1" i="1">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𝟐</m:t>
                        </m:r>
                      </m:sup>
                    </m:sSup>
                  </m:oMath>
                </a14:m>
                <a:r>
                  <a:rPr lang="en-IN" sz="2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such that,  </a:t>
                </a:r>
                <a:r>
                  <a:rPr lang="en-IN" sz="28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2800" b="1" baseline="-250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2800" b="1"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w</a:t>
                </a:r>
                <a:r>
                  <a:rPr lang="en-IN" sz="2800" b="1" baseline="30000"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IN" sz="2800" b="1"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IN" sz="2800" b="1"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 b) ≥ 1 </a:t>
                </a:r>
                <a:endParaRPr lang="en-CA" sz="2800" b="1" dirty="0">
                  <a:ln>
                    <a:solidFill>
                      <a:srgbClr val="00B0F0"/>
                    </a:solidFill>
                  </a:ln>
                  <a:latin typeface="Times New Roman" panose="02020603050405020304" pitchFamily="18"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F427347B-799B-2277-1CB6-AB9F5DF71B80}"/>
                  </a:ext>
                </a:extLst>
              </p:cNvPr>
              <p:cNvSpPr>
                <a:spLocks noRot="1" noChangeAspect="1" noMove="1" noResize="1" noEditPoints="1" noAdjustHandles="1" noChangeArrowheads="1" noChangeShapeType="1" noTextEdit="1"/>
              </p:cNvSpPr>
              <p:nvPr/>
            </p:nvSpPr>
            <p:spPr>
              <a:xfrm>
                <a:off x="1311527" y="2793585"/>
                <a:ext cx="9621521" cy="1188720"/>
              </a:xfrm>
              <a:prstGeom prst="rect">
                <a:avLst/>
              </a:prstGeom>
              <a:blipFill>
                <a:blip r:embed="rId3"/>
                <a:stretch>
                  <a:fillRect/>
                </a:stretch>
              </a:blipFill>
              <a:ln>
                <a:solidFill>
                  <a:srgbClr val="00B0F0"/>
                </a:solidFill>
              </a:ln>
            </p:spPr>
            <p:txBody>
              <a:bodyPr/>
              <a:lstStyle/>
              <a:p>
                <a:r>
                  <a:rPr lang="en-IN">
                    <a:noFill/>
                  </a:rPr>
                  <a:t> </a:t>
                </a:r>
              </a:p>
            </p:txBody>
          </p:sp>
        </mc:Fallback>
      </mc:AlternateContent>
    </p:spTree>
    <p:extLst>
      <p:ext uri="{BB962C8B-B14F-4D97-AF65-F5344CB8AC3E}">
        <p14:creationId xmlns:p14="http://schemas.microsoft.com/office/powerpoint/2010/main" val="277376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C4B1A7-88B7-4E96-1E31-89CB56694688}"/>
              </a:ext>
            </a:extLst>
          </p:cNvPr>
          <p:cNvSpPr>
            <a:spLocks noGrp="1"/>
          </p:cNvSpPr>
          <p:nvPr>
            <p:ph type="title"/>
          </p:nvPr>
        </p:nvSpPr>
        <p:spPr>
          <a:xfrm>
            <a:off x="350520" y="263525"/>
            <a:ext cx="10515600" cy="539115"/>
          </a:xfrm>
        </p:spPr>
        <p:txBody>
          <a:bodyPr>
            <a:noAutofit/>
          </a:bodyPr>
          <a:lstStyle/>
          <a:p>
            <a:r>
              <a:rPr lang="en-IN" sz="3600" b="1" dirty="0">
                <a:latin typeface="Times New Roman" panose="02020603050405020304" pitchFamily="18" charset="0"/>
                <a:cs typeface="Times New Roman" panose="02020603050405020304" pitchFamily="18" charset="0"/>
              </a:rPr>
              <a:t>Dual Problem</a:t>
            </a:r>
          </a:p>
        </p:txBody>
      </p:sp>
      <p:sp>
        <p:nvSpPr>
          <p:cNvPr id="8" name="Content Placeholder 7">
            <a:extLst>
              <a:ext uri="{FF2B5EF4-FFF2-40B4-BE49-F238E27FC236}">
                <a16:creationId xmlns:a16="http://schemas.microsoft.com/office/drawing/2014/main" id="{46AC7F4F-A416-32B1-5339-334D78BFE439}"/>
              </a:ext>
            </a:extLst>
          </p:cNvPr>
          <p:cNvSpPr>
            <a:spLocks noGrp="1"/>
          </p:cNvSpPr>
          <p:nvPr>
            <p:ph sz="half" idx="2"/>
          </p:nvPr>
        </p:nvSpPr>
        <p:spPr>
          <a:xfrm>
            <a:off x="320040" y="1046481"/>
            <a:ext cx="11272520" cy="4165600"/>
          </a:xfrm>
        </p:spPr>
        <p:txBody>
          <a:bodyPr>
            <a:normAutofit/>
          </a:bodyPr>
          <a:lstStyle/>
          <a:p>
            <a:pPr>
              <a:lnSpc>
                <a:spcPct val="100000"/>
              </a:lnSpc>
            </a:pPr>
            <a:r>
              <a:rPr lang="en-IN" sz="2400" dirty="0">
                <a:latin typeface="Times New Roman" panose="02020603050405020304" pitchFamily="18" charset="0"/>
                <a:cs typeface="Times New Roman" panose="02020603050405020304" pitchFamily="18" charset="0"/>
              </a:rPr>
              <a:t>But just minimizing the w gives only a constraint optimization problem as there would be outliers in real world data.</a:t>
            </a:r>
          </a:p>
          <a:p>
            <a:pPr>
              <a:lnSpc>
                <a:spcPct val="100000"/>
              </a:lnSpc>
            </a:pPr>
            <a:r>
              <a:rPr lang="en-US" sz="2400" dirty="0">
                <a:latin typeface="Times New Roman" panose="02020603050405020304" pitchFamily="18" charset="0"/>
                <a:cs typeface="Times New Roman" panose="02020603050405020304" pitchFamily="18" charset="0"/>
              </a:rPr>
              <a:t>The "dual problem" is a mathematical formulation used to find the </a:t>
            </a:r>
            <a:r>
              <a:rPr lang="en-IN" sz="2400" b="0" i="0" dirty="0">
                <a:solidFill>
                  <a:srgbClr val="374151"/>
                </a:solidFill>
                <a:effectLst/>
                <a:latin typeface="Times New Roman" panose="02020603050405020304" pitchFamily="18" charset="0"/>
                <a:cs typeface="Times New Roman" panose="02020603050405020304" pitchFamily="18" charset="0"/>
              </a:rPr>
              <a:t>Lagrangian</a:t>
            </a:r>
            <a:r>
              <a:rPr lang="en-US" sz="2400" dirty="0">
                <a:latin typeface="Times New Roman" panose="02020603050405020304" pitchFamily="18" charset="0"/>
                <a:cs typeface="Times New Roman" panose="02020603050405020304" pitchFamily="18" charset="0"/>
              </a:rPr>
              <a:t> multipliers</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 are essential for solving the primal problem of maximizing the margin while minimizing classification errors[3]. </a:t>
            </a:r>
          </a:p>
          <a:p>
            <a:pPr>
              <a:lnSpc>
                <a:spcPct val="100000"/>
              </a:lnSpc>
            </a:pPr>
            <a:r>
              <a:rPr lang="en-IN" sz="2400" b="0" i="0" dirty="0">
                <a:effectLst/>
                <a:latin typeface="Times New Roman" panose="02020603050405020304" pitchFamily="18" charset="0"/>
                <a:cs typeface="Times New Roman" panose="02020603050405020304" pitchFamily="18" charset="0"/>
              </a:rPr>
              <a:t>Lagrangian multipliers are </a:t>
            </a:r>
            <a:r>
              <a:rPr lang="en-IN" sz="2400" dirty="0">
                <a:latin typeface="Times New Roman" panose="02020603050405020304" pitchFamily="18" charset="0"/>
                <a:cs typeface="Times New Roman" panose="02020603050405020304" pitchFamily="18" charset="0"/>
              </a:rPr>
              <a:t>used in functions to account for constraint conditions while it simultaneously </a:t>
            </a:r>
            <a:r>
              <a:rPr lang="en-US" sz="2400" dirty="0">
                <a:latin typeface="Times New Roman" panose="02020603050405020304" pitchFamily="18" charset="0"/>
                <a:cs typeface="Times New Roman" panose="02020603050405020304" pitchFamily="18" charset="0"/>
              </a:rPr>
              <a:t> maximizes or minimizes the objective function.</a:t>
            </a:r>
          </a:p>
        </p:txBody>
      </p:sp>
      <p:sp>
        <p:nvSpPr>
          <p:cNvPr id="4" name="Slide Number Placeholder 3">
            <a:extLst>
              <a:ext uri="{FF2B5EF4-FFF2-40B4-BE49-F238E27FC236}">
                <a16:creationId xmlns:a16="http://schemas.microsoft.com/office/drawing/2014/main" id="{9D9014B6-A1B7-4804-0DBE-DC305F1A5AC8}"/>
              </a:ext>
            </a:extLst>
          </p:cNvPr>
          <p:cNvSpPr>
            <a:spLocks noGrp="1"/>
          </p:cNvSpPr>
          <p:nvPr>
            <p:ph type="sldNum" sz="quarter" idx="12"/>
          </p:nvPr>
        </p:nvSpPr>
        <p:spPr>
          <a:xfrm>
            <a:off x="83337" y="6278565"/>
            <a:ext cx="2743200" cy="365125"/>
          </a:xfrm>
        </p:spPr>
        <p:txBody>
          <a:bodyPr/>
          <a:lstStyle/>
          <a:p>
            <a:fld id="{2DEBF6B5-A8B6-5742-91AE-8DC29EBB8E42}" type="slidenum">
              <a:rPr lang="en-US" smtClean="0"/>
              <a:t>12</a:t>
            </a:fld>
            <a:endParaRPr lang="en-US" dirty="0"/>
          </a:p>
        </p:txBody>
      </p:sp>
    </p:spTree>
    <p:extLst>
      <p:ext uri="{BB962C8B-B14F-4D97-AF65-F5344CB8AC3E}">
        <p14:creationId xmlns:p14="http://schemas.microsoft.com/office/powerpoint/2010/main" val="416873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027798-4C42-98A8-0578-318BE455A148}"/>
              </a:ext>
            </a:extLst>
          </p:cNvPr>
          <p:cNvSpPr>
            <a:spLocks noGrp="1"/>
          </p:cNvSpPr>
          <p:nvPr>
            <p:ph type="title"/>
          </p:nvPr>
        </p:nvSpPr>
        <p:spPr>
          <a:xfrm>
            <a:off x="838200" y="365125"/>
            <a:ext cx="5288280" cy="772795"/>
          </a:xfrm>
        </p:spPr>
        <p:txBody>
          <a:bodyPr>
            <a:normAutofit/>
          </a:bodyPr>
          <a:lstStyle/>
          <a:p>
            <a:r>
              <a:rPr lang="en-IN" sz="3200" b="1" dirty="0">
                <a:latin typeface="Times New Roman" panose="02020603050405020304" pitchFamily="18" charset="0"/>
                <a:cs typeface="Times New Roman" panose="02020603050405020304" pitchFamily="18" charset="0"/>
              </a:rPr>
              <a:t>Dual Problem</a:t>
            </a:r>
            <a:endParaRPr lang="en-IN" sz="3200" dirty="0"/>
          </a:p>
        </p:txBody>
      </p:sp>
      <p:sp>
        <p:nvSpPr>
          <p:cNvPr id="6" name="Content Placeholder 5">
            <a:extLst>
              <a:ext uri="{FF2B5EF4-FFF2-40B4-BE49-F238E27FC236}">
                <a16:creationId xmlns:a16="http://schemas.microsoft.com/office/drawing/2014/main" id="{1E2C22D7-A7C2-69EF-1134-91364C2F7390}"/>
              </a:ext>
            </a:extLst>
          </p:cNvPr>
          <p:cNvSpPr>
            <a:spLocks noGrp="1"/>
          </p:cNvSpPr>
          <p:nvPr>
            <p:ph sz="half" idx="1"/>
          </p:nvPr>
        </p:nvSpPr>
        <p:spPr>
          <a:xfrm>
            <a:off x="807720" y="1205865"/>
            <a:ext cx="6568440" cy="4351339"/>
          </a:xfrm>
        </p:spPr>
        <p:txBody>
          <a:bodyPr>
            <a:normAutofit/>
          </a:bodyPr>
          <a:lstStyle/>
          <a:p>
            <a:r>
              <a:rPr lang="en-IN" sz="2400" dirty="0">
                <a:latin typeface="Times New Roman" panose="02020603050405020304" pitchFamily="18" charset="0"/>
                <a:cs typeface="Times New Roman" panose="02020603050405020304" pitchFamily="18" charset="0"/>
              </a:rPr>
              <a:t>The two constraints in the dual problem of SVM are,</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Outliers that lies on wrong side of hyperplane should be optimized.</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Maximizing the marginal distance by minimizing the |</a:t>
            </a:r>
            <a:r>
              <a:rPr lang="en-IN" i="1" dirty="0">
                <a:latin typeface="Times New Roman" panose="02020603050405020304" pitchFamily="18" charset="0"/>
                <a:cs typeface="Times New Roman" panose="02020603050405020304" pitchFamily="18" charset="0"/>
              </a:rPr>
              <a:t>w</a:t>
            </a:r>
            <a:r>
              <a:rPr lang="en-IN"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This can be achieved my introducing a </a:t>
            </a:r>
            <a:r>
              <a:rPr lang="en-IN" sz="2400" b="0" i="0" dirty="0">
                <a:effectLst/>
                <a:latin typeface="Times New Roman" panose="02020603050405020304" pitchFamily="18" charset="0"/>
                <a:cs typeface="Times New Roman" panose="02020603050405020304" pitchFamily="18" charset="0"/>
              </a:rPr>
              <a:t>Lagrangian</a:t>
            </a:r>
            <a:r>
              <a:rPr lang="en-IN" sz="2400" dirty="0">
                <a:latin typeface="Times New Roman" panose="02020603050405020304" pitchFamily="18" charset="0"/>
                <a:cs typeface="Times New Roman" panose="02020603050405020304" pitchFamily="18" charset="0"/>
              </a:rPr>
              <a:t> multiplier </a:t>
            </a:r>
            <a:r>
              <a:rPr lang="el-GR" sz="2400" dirty="0">
                <a:latin typeface="Times New Roman" panose="02020603050405020304" pitchFamily="18" charset="0"/>
                <a:cs typeface="Times New Roman" panose="02020603050405020304" pitchFamily="18" charset="0"/>
              </a:rPr>
              <a:t>ζ</a:t>
            </a:r>
            <a:r>
              <a:rPr lang="en-IN" sz="2400" dirty="0">
                <a:latin typeface="Times New Roman" panose="02020603050405020304" pitchFamily="18" charset="0"/>
                <a:cs typeface="Times New Roman" panose="02020603050405020304" pitchFamily="18" charset="0"/>
              </a:rPr>
              <a:t> that maximizes the dual objective function and a cost function C.</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Thus, we arrive at SVM with </a:t>
            </a:r>
            <a:r>
              <a:rPr lang="en-US" sz="2400" b="1" dirty="0">
                <a:latin typeface="Times New Roman" panose="02020603050405020304" pitchFamily="18" charset="0"/>
                <a:cs typeface="Times New Roman" panose="02020603050405020304" pitchFamily="18" charset="0"/>
              </a:rPr>
              <a:t>Soft Margin </a:t>
            </a:r>
            <a:r>
              <a:rPr lang="en-US" sz="2400" dirty="0">
                <a:latin typeface="Times New Roman" panose="02020603050405020304" pitchFamily="18" charset="0"/>
                <a:cs typeface="Times New Roman" panose="02020603050405020304" pitchFamily="18" charset="0"/>
              </a:rPr>
              <a:t>that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allows some degree of misclassification.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6CD53C5-ED74-546A-227D-65C7BF392C10}"/>
              </a:ext>
            </a:extLst>
          </p:cNvPr>
          <p:cNvSpPr>
            <a:spLocks noGrp="1"/>
          </p:cNvSpPr>
          <p:nvPr>
            <p:ph type="sldNum" sz="quarter" idx="12"/>
          </p:nvPr>
        </p:nvSpPr>
        <p:spPr/>
        <p:txBody>
          <a:bodyPr/>
          <a:lstStyle/>
          <a:p>
            <a:fld id="{2DEBF6B5-A8B6-5742-91AE-8DC29EBB8E42}" type="slidenum">
              <a:rPr lang="en-US" smtClean="0"/>
              <a:t>13</a:t>
            </a:fld>
            <a:endParaRPr lang="en-US"/>
          </a:p>
        </p:txBody>
      </p:sp>
      <p:pic>
        <p:nvPicPr>
          <p:cNvPr id="8" name="Content Placeholder 5">
            <a:extLst>
              <a:ext uri="{FF2B5EF4-FFF2-40B4-BE49-F238E27FC236}">
                <a16:creationId xmlns:a16="http://schemas.microsoft.com/office/drawing/2014/main" id="{62399CA1-8D89-6E29-1DB6-ADF957D7FCDC}"/>
              </a:ext>
            </a:extLst>
          </p:cNvPr>
          <p:cNvPicPr>
            <a:picLocks noGrp="1" noChangeAspect="1"/>
          </p:cNvPicPr>
          <p:nvPr>
            <p:ph sz="half" idx="2"/>
          </p:nvPr>
        </p:nvPicPr>
        <p:blipFill rotWithShape="1">
          <a:blip r:embed="rId2"/>
          <a:srcRect l="5934" t="5375" r="8753" b="8255"/>
          <a:stretch/>
        </p:blipFill>
        <p:spPr>
          <a:xfrm>
            <a:off x="7203440" y="-71120"/>
            <a:ext cx="3944107" cy="2753360"/>
          </a:xfrm>
        </p:spPr>
      </p:pic>
      <p:pic>
        <p:nvPicPr>
          <p:cNvPr id="9" name="Picture 8">
            <a:extLst>
              <a:ext uri="{FF2B5EF4-FFF2-40B4-BE49-F238E27FC236}">
                <a16:creationId xmlns:a16="http://schemas.microsoft.com/office/drawing/2014/main" id="{0024414B-6FDC-91CE-1D8E-03E24622FFB9}"/>
              </a:ext>
            </a:extLst>
          </p:cNvPr>
          <p:cNvPicPr>
            <a:picLocks noChangeAspect="1"/>
          </p:cNvPicPr>
          <p:nvPr/>
        </p:nvPicPr>
        <p:blipFill rotWithShape="1">
          <a:blip r:embed="rId3"/>
          <a:srcRect t="-3767" r="5441"/>
          <a:stretch/>
        </p:blipFill>
        <p:spPr>
          <a:xfrm>
            <a:off x="7538720" y="2930434"/>
            <a:ext cx="3708400" cy="2840445"/>
          </a:xfrm>
          <a:prstGeom prst="rect">
            <a:avLst/>
          </a:prstGeom>
        </p:spPr>
      </p:pic>
      <p:sp>
        <p:nvSpPr>
          <p:cNvPr id="11" name="TextBox 10">
            <a:extLst>
              <a:ext uri="{FF2B5EF4-FFF2-40B4-BE49-F238E27FC236}">
                <a16:creationId xmlns:a16="http://schemas.microsoft.com/office/drawing/2014/main" id="{C1F5CD9A-F1E3-EA83-B636-1EED227ACBE7}"/>
              </a:ext>
            </a:extLst>
          </p:cNvPr>
          <p:cNvSpPr txBox="1"/>
          <p:nvPr/>
        </p:nvSpPr>
        <p:spPr>
          <a:xfrm>
            <a:off x="7569200" y="2702560"/>
            <a:ext cx="3881120" cy="369332"/>
          </a:xfrm>
          <a:prstGeom prst="rect">
            <a:avLst/>
          </a:prstGeom>
          <a:noFill/>
        </p:spPr>
        <p:txBody>
          <a:bodyPr wrap="square" rtlCol="0">
            <a:spAutoFit/>
          </a:bodyPr>
          <a:lstStyle/>
          <a:p>
            <a:r>
              <a:rPr lang="en-IN" dirty="0"/>
              <a:t>Misclassified data points constraint</a:t>
            </a:r>
          </a:p>
        </p:txBody>
      </p:sp>
      <p:sp>
        <p:nvSpPr>
          <p:cNvPr id="12" name="TextBox 11">
            <a:extLst>
              <a:ext uri="{FF2B5EF4-FFF2-40B4-BE49-F238E27FC236}">
                <a16:creationId xmlns:a16="http://schemas.microsoft.com/office/drawing/2014/main" id="{04EFE927-9006-D61F-0BC1-F5C3C1D54C4E}"/>
              </a:ext>
            </a:extLst>
          </p:cNvPr>
          <p:cNvSpPr txBox="1"/>
          <p:nvPr/>
        </p:nvSpPr>
        <p:spPr>
          <a:xfrm>
            <a:off x="8036560" y="5516880"/>
            <a:ext cx="3149600" cy="369332"/>
          </a:xfrm>
          <a:prstGeom prst="rect">
            <a:avLst/>
          </a:prstGeom>
          <a:noFill/>
        </p:spPr>
        <p:txBody>
          <a:bodyPr wrap="square" rtlCol="0">
            <a:spAutoFit/>
          </a:bodyPr>
          <a:lstStyle/>
          <a:p>
            <a:r>
              <a:rPr lang="en-IN" dirty="0"/>
              <a:t>Maximizing margin constraint</a:t>
            </a:r>
          </a:p>
        </p:txBody>
      </p:sp>
    </p:spTree>
    <p:extLst>
      <p:ext uri="{BB962C8B-B14F-4D97-AF65-F5344CB8AC3E}">
        <p14:creationId xmlns:p14="http://schemas.microsoft.com/office/powerpoint/2010/main" val="414679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15A0-E165-291A-2FE7-93A06B4BBB0E}"/>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Optimization Function</a:t>
            </a:r>
          </a:p>
        </p:txBody>
      </p:sp>
      <p:sp>
        <p:nvSpPr>
          <p:cNvPr id="3" name="Content Placeholder 2">
            <a:extLst>
              <a:ext uri="{FF2B5EF4-FFF2-40B4-BE49-F238E27FC236}">
                <a16:creationId xmlns:a16="http://schemas.microsoft.com/office/drawing/2014/main" id="{0131B90D-110C-BF3B-380B-A3C6A1D3433B}"/>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Thus, we derive at the optimization function of SVM for Soft Margin, </a:t>
            </a:r>
          </a:p>
          <a:p>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Where, </a:t>
            </a:r>
            <a:r>
              <a:rPr lang="en-IN" sz="1800" dirty="0">
                <a:effectLst/>
                <a:latin typeface="Segoe UI" panose="020B0502040204020203" pitchFamily="34" charset="0"/>
                <a:ea typeface="Calibri" panose="020F0502020204030204" pitchFamily="34" charset="0"/>
              </a:rPr>
              <a:t>C is the cost function hyperparameter that can be tuned</a:t>
            </a:r>
          </a:p>
          <a:p>
            <a:pPr marL="0" indent="0">
              <a:buNone/>
            </a:pPr>
            <a:r>
              <a:rPr lang="en-IN" sz="1800" kern="100" dirty="0">
                <a:latin typeface="Segoe UI" panose="020B0502040204020203" pitchFamily="34" charset="0"/>
                <a:ea typeface="Calibri" panose="020F0502020204030204" pitchFamily="34" charset="0"/>
                <a:cs typeface="Times New Roman" panose="02020603050405020304" pitchFamily="18" charset="0"/>
              </a:rPr>
              <a:t>	</a:t>
            </a:r>
            <a:r>
              <a:rPr lang="en-IN" sz="1800" dirty="0">
                <a:effectLst/>
                <a:latin typeface="Segoe UI" panose="020B0502040204020203" pitchFamily="34" charset="0"/>
                <a:ea typeface="Calibri" panose="020F0502020204030204" pitchFamily="34" charset="0"/>
              </a:rPr>
              <a:t> ζ  represents the distance of misclassified point from their respective margins</a:t>
            </a:r>
          </a:p>
          <a:p>
            <a:pPr marL="0" indent="0">
              <a:buNone/>
            </a:pPr>
            <a:r>
              <a:rPr lang="en-IN" sz="1800" kern="100" dirty="0">
                <a:latin typeface="Segoe UI" panose="020B0502040204020203" pitchFamily="34" charset="0"/>
                <a:ea typeface="Calibri" panose="020F0502020204030204" pitchFamily="34" charset="0"/>
                <a:cs typeface="Times New Roman" panose="02020603050405020304" pitchFamily="18" charset="0"/>
              </a:rPr>
              <a:t>	</a:t>
            </a:r>
            <a:r>
              <a:rPr lang="en-IN" sz="1800" kern="100" dirty="0" err="1">
                <a:latin typeface="Segoe UI" panose="020B0502040204020203" pitchFamily="34" charset="0"/>
                <a:ea typeface="Calibri" panose="020F0502020204030204" pitchFamily="34" charset="0"/>
                <a:cs typeface="Times New Roman" panose="02020603050405020304" pitchFamily="18" charset="0"/>
              </a:rPr>
              <a:t>i</a:t>
            </a:r>
            <a:r>
              <a:rPr lang="en-IN" sz="1800" kern="100" dirty="0">
                <a:latin typeface="Segoe UI" panose="020B0502040204020203" pitchFamily="34" charset="0"/>
                <a:ea typeface="Calibri" panose="020F0502020204030204" pitchFamily="34" charset="0"/>
                <a:cs typeface="Times New Roman" panose="02020603050405020304" pitchFamily="18" charset="0"/>
              </a:rPr>
              <a:t> is the datapoint lying on wrong side of hyperplane.</a:t>
            </a:r>
          </a:p>
          <a:p>
            <a:pPr marL="0" indent="0">
              <a:buNone/>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157085-AF7E-7E15-B769-41C51661771C}"/>
              </a:ext>
            </a:extLst>
          </p:cNvPr>
          <p:cNvSpPr>
            <a:spLocks noGrp="1"/>
          </p:cNvSpPr>
          <p:nvPr>
            <p:ph type="sldNum" sz="quarter" idx="12"/>
          </p:nvPr>
        </p:nvSpPr>
        <p:spPr>
          <a:xfrm>
            <a:off x="121921" y="6252437"/>
            <a:ext cx="2743200" cy="365125"/>
          </a:xfrm>
        </p:spPr>
        <p:txBody>
          <a:bodyPr/>
          <a:lstStyle/>
          <a:p>
            <a:fld id="{2DEBF6B5-A8B6-5742-91AE-8DC29EBB8E42}" type="slidenum">
              <a:rPr lang="en-US" smtClean="0"/>
              <a:t>14</a:t>
            </a:fld>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86E7B1F-C5D4-91BC-678D-6A90823C5A4D}"/>
                  </a:ext>
                </a:extLst>
              </p:cNvPr>
              <p:cNvSpPr/>
              <p:nvPr/>
            </p:nvSpPr>
            <p:spPr>
              <a:xfrm>
                <a:off x="2905761" y="2457921"/>
                <a:ext cx="6685280" cy="1250479"/>
              </a:xfrm>
              <a:prstGeom prst="rect">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1" i="1" kern="100" smtClean="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𝒂𝒓𝒈𝒎𝒊𝒏</m:t>
                      </m:r>
                      <m:d>
                        <m:dPr>
                          <m:ctrlPr>
                            <a:rPr lang="en-CA"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CA"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𝒘</m:t>
                              </m:r>
                            </m:e>
                            <m:sup>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CA"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𝒃</m:t>
                              </m:r>
                            </m:e>
                            <m:sup>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f>
                        <m:fPr>
                          <m:ctrlPr>
                            <a:rPr lang="en-CA"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𝟏</m:t>
                          </m:r>
                        </m:num>
                        <m:den>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𝟐</m:t>
                          </m:r>
                        </m:den>
                      </m:f>
                      <m:r>
                        <a:rPr lang="en-IN" sz="2400" b="1" i="1" kern="100">
                          <a:solidFill>
                            <a:srgbClr val="374151"/>
                          </a:solidFill>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CA" sz="2400" b="1" i="1" kern="100">
                              <a:solidFill>
                                <a:srgbClr val="374151"/>
                              </a:solidFill>
                              <a:latin typeface="Cambria Math" panose="02040503050406030204" pitchFamily="18" charset="0"/>
                              <a:ea typeface="Calibri" panose="020F0502020204030204" pitchFamily="34" charset="0"/>
                              <a:cs typeface="Times New Roman" panose="02020603050405020304" pitchFamily="18" charset="0"/>
                            </a:rPr>
                          </m:ctrlPr>
                        </m:dPr>
                        <m:e>
                          <m:r>
                            <a:rPr lang="en-IN" sz="2400" b="1" i="1" kern="100">
                              <a:solidFill>
                                <a:srgbClr val="374151"/>
                              </a:solidFill>
                              <a:latin typeface="Cambria Math" panose="02040503050406030204" pitchFamily="18" charset="0"/>
                              <a:ea typeface="Calibri" panose="020F0502020204030204" pitchFamily="34" charset="0"/>
                              <a:cs typeface="Times New Roman" panose="02020603050405020304" pitchFamily="18" charset="0"/>
                            </a:rPr>
                            <m:t>𝒘</m:t>
                          </m:r>
                        </m:e>
                      </m:d>
                      <m:r>
                        <a:rPr lang="en-IN" sz="2400" b="1" i="1" kern="100">
                          <a:solidFill>
                            <a:srgbClr val="374151"/>
                          </a:solidFill>
                          <a:latin typeface="Cambria Math" panose="02040503050406030204" pitchFamily="18" charset="0"/>
                          <a:ea typeface="Calibri" panose="020F0502020204030204" pitchFamily="34" charset="0"/>
                          <a:cs typeface="Times New Roman" panose="02020603050405020304" pitchFamily="18" charset="0"/>
                        </a:rPr>
                        <m:t>|</m:t>
                      </m:r>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𝑪</m:t>
                      </m:r>
                      <m:nary>
                        <m:naryPr>
                          <m:chr m:val="∑"/>
                          <m:limLoc m:val="undOvr"/>
                          <m:ctrlPr>
                            <a:rPr lang="en-CA"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𝒏</m:t>
                          </m:r>
                        </m:sup>
                        <m:e>
                          <m:sSub>
                            <m:sSubPr>
                              <m:ctrlPr>
                                <a:rPr lang="en-CA"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𝜻</m:t>
                              </m:r>
                            </m:e>
                            <m:sub>
                              <m:r>
                                <a:rPr lang="en-IN" sz="2400" b="1" i="1" kern="100">
                                  <a:solidFill>
                                    <a:srgbClr val="374151"/>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nary>
                    </m:oMath>
                  </m:oMathPara>
                </a14:m>
                <a:endParaRPr lang="en-CA"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786E7B1F-C5D4-91BC-678D-6A90823C5A4D}"/>
                  </a:ext>
                </a:extLst>
              </p:cNvPr>
              <p:cNvSpPr>
                <a:spLocks noRot="1" noChangeAspect="1" noMove="1" noResize="1" noEditPoints="1" noAdjustHandles="1" noChangeArrowheads="1" noChangeShapeType="1" noTextEdit="1"/>
              </p:cNvSpPr>
              <p:nvPr/>
            </p:nvSpPr>
            <p:spPr>
              <a:xfrm>
                <a:off x="2905761" y="2457921"/>
                <a:ext cx="6685280" cy="1250479"/>
              </a:xfrm>
              <a:prstGeom prst="rect">
                <a:avLst/>
              </a:prstGeom>
              <a:blipFill>
                <a:blip r:embed="rId2"/>
                <a:stretch>
                  <a:fillRect/>
                </a:stretch>
              </a:blipFill>
              <a:ln>
                <a:solidFill>
                  <a:srgbClr val="00B0F0"/>
                </a:solidFill>
              </a:ln>
            </p:spPr>
            <p:txBody>
              <a:bodyPr/>
              <a:lstStyle/>
              <a:p>
                <a:r>
                  <a:rPr lang="en-IN">
                    <a:noFill/>
                  </a:rPr>
                  <a:t> </a:t>
                </a:r>
              </a:p>
            </p:txBody>
          </p:sp>
        </mc:Fallback>
      </mc:AlternateContent>
    </p:spTree>
    <p:extLst>
      <p:ext uri="{BB962C8B-B14F-4D97-AF65-F5344CB8AC3E}">
        <p14:creationId xmlns:p14="http://schemas.microsoft.com/office/powerpoint/2010/main" val="24541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4607-ADF3-FED0-A1D3-72F2C524DD46}"/>
              </a:ext>
            </a:extLst>
          </p:cNvPr>
          <p:cNvSpPr>
            <a:spLocks noGrp="1"/>
          </p:cNvSpPr>
          <p:nvPr>
            <p:ph type="title"/>
          </p:nvPr>
        </p:nvSpPr>
        <p:spPr>
          <a:xfrm>
            <a:off x="980440" y="233045"/>
            <a:ext cx="10642600" cy="772795"/>
          </a:xfrm>
        </p:spPr>
        <p:txBody>
          <a:bodyPr>
            <a:normAutofit/>
          </a:bodyPr>
          <a:lstStyle/>
          <a:p>
            <a:r>
              <a:rPr lang="en-CA" sz="3200" b="1" dirty="0">
                <a:latin typeface="Times New Roman" panose="02020603050405020304" pitchFamily="18" charset="0"/>
                <a:cs typeface="Times New Roman" panose="02020603050405020304" pitchFamily="18" charset="0"/>
              </a:rPr>
              <a:t>Optimization Function</a:t>
            </a:r>
            <a:endParaRPr lang="en-IN" sz="3200" dirty="0"/>
          </a:p>
        </p:txBody>
      </p:sp>
      <p:sp>
        <p:nvSpPr>
          <p:cNvPr id="3" name="Content Placeholder 2">
            <a:extLst>
              <a:ext uri="{FF2B5EF4-FFF2-40B4-BE49-F238E27FC236}">
                <a16:creationId xmlns:a16="http://schemas.microsoft.com/office/drawing/2014/main" id="{4DFB740A-8071-BCAD-A5C5-2B99F3FF194C}"/>
              </a:ext>
            </a:extLst>
          </p:cNvPr>
          <p:cNvSpPr>
            <a:spLocks noGrp="1"/>
          </p:cNvSpPr>
          <p:nvPr>
            <p:ph idx="1"/>
          </p:nvPr>
        </p:nvSpPr>
        <p:spPr>
          <a:xfrm>
            <a:off x="838200" y="1198881"/>
            <a:ext cx="10515600" cy="4978084"/>
          </a:xfrm>
        </p:spPr>
        <p:txBody>
          <a:bodyPr/>
          <a:lstStyle/>
          <a:p>
            <a:r>
              <a:rPr lang="en-IN" sz="2400" kern="100" dirty="0">
                <a:latin typeface="Times New Roman" panose="02020603050405020304" pitchFamily="18" charset="0"/>
                <a:ea typeface="Calibri" panose="020F0502020204030204" pitchFamily="34" charset="0"/>
                <a:cs typeface="Times New Roman" panose="02020603050405020304" pitchFamily="18" charset="0"/>
              </a:rPr>
              <a:t>The Cost function C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controls the trade-off between maximizing the margin and minimizing the classification error</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 </a:t>
            </a:r>
          </a:p>
          <a:p>
            <a:r>
              <a:rPr lang="en-IN" sz="2400" kern="100" dirty="0">
                <a:latin typeface="Times New Roman" panose="02020603050405020304" pitchFamily="18" charset="0"/>
                <a:ea typeface="Calibri" panose="020F0502020204030204" pitchFamily="34" charset="0"/>
                <a:cs typeface="Times New Roman" panose="02020603050405020304" pitchFamily="18" charset="0"/>
              </a:rPr>
              <a:t>the value of C is determined by trial and error process and choosing the Value of C that best fits the model using the validation metrics.</a:t>
            </a:r>
          </a:p>
          <a:p>
            <a:pPr marL="342900" lvl="0" indent="-342900">
              <a:lnSpc>
                <a:spcPct val="107000"/>
              </a:lnSpc>
              <a:spcAft>
                <a:spcPts val="800"/>
              </a:spcAf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type of SVM is called C-SVM and to resolve this discrepancy Hyperparameter tuning, we use a alternative formulation of SVM called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nu-SVM.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Nu-SVM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introduces the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nu” parameter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which is a user defined value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and has a range fro</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m 0 to 1. The value of nu depends on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fraction of training errors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and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support vectors</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a:t>
            </a:r>
          </a:p>
          <a:p>
            <a:r>
              <a:rPr lang="en-IN" sz="2400" kern="100" dirty="0">
                <a:latin typeface="Times New Roman" panose="02020603050405020304" pitchFamily="18" charset="0"/>
                <a:ea typeface="Calibri" panose="020F0502020204030204" pitchFamily="34" charset="0"/>
                <a:cs typeface="Times New Roman" panose="02020603050405020304" pitchFamily="18" charset="0"/>
              </a:rPr>
              <a:t>Thus, this is the final optimized model for linear SVM.</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1F2D6925-1E45-B526-8118-3FBED6E8E8A8}"/>
              </a:ext>
            </a:extLst>
          </p:cNvPr>
          <p:cNvSpPr>
            <a:spLocks noGrp="1"/>
          </p:cNvSpPr>
          <p:nvPr>
            <p:ph type="sldNum" sz="quarter" idx="12"/>
          </p:nvPr>
        </p:nvSpPr>
        <p:spPr/>
        <p:txBody>
          <a:bodyPr/>
          <a:lstStyle/>
          <a:p>
            <a:fld id="{2DEBF6B5-A8B6-5742-91AE-8DC29EBB8E42}" type="slidenum">
              <a:rPr lang="en-US" smtClean="0"/>
              <a:t>15</a:t>
            </a:fld>
            <a:endParaRPr lang="en-US"/>
          </a:p>
        </p:txBody>
      </p:sp>
    </p:spTree>
    <p:extLst>
      <p:ext uri="{BB962C8B-B14F-4D97-AF65-F5344CB8AC3E}">
        <p14:creationId xmlns:p14="http://schemas.microsoft.com/office/powerpoint/2010/main" val="311366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9B65-37AC-DF09-60C7-9DD4339C893D}"/>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Why we need Non-Linear SVM:</a:t>
            </a:r>
          </a:p>
        </p:txBody>
      </p:sp>
      <p:sp>
        <p:nvSpPr>
          <p:cNvPr id="3" name="Content Placeholder 2">
            <a:extLst>
              <a:ext uri="{FF2B5EF4-FFF2-40B4-BE49-F238E27FC236}">
                <a16:creationId xmlns:a16="http://schemas.microsoft.com/office/drawing/2014/main" id="{C39D6E5C-06C4-BB7C-E24A-B53C82382AA6}"/>
              </a:ext>
            </a:extLst>
          </p:cNvPr>
          <p:cNvSpPr>
            <a:spLocks noGrp="1"/>
          </p:cNvSpPr>
          <p:nvPr>
            <p:ph idx="1"/>
          </p:nvPr>
        </p:nvSpPr>
        <p:spPr>
          <a:xfrm>
            <a:off x="838200" y="1561465"/>
            <a:ext cx="10515600" cy="4351339"/>
          </a:xfrm>
        </p:spPr>
        <p:txBody>
          <a:bodyPr/>
          <a:lstStyle/>
          <a:p>
            <a:r>
              <a:rPr lang="en-US" altLang="en-US" dirty="0">
                <a:latin typeface="Times New Roman" panose="02020603050405020304" pitchFamily="18" charset="0"/>
                <a:cs typeface="Times New Roman" panose="02020603050405020304" pitchFamily="18" charset="0"/>
              </a:rPr>
              <a:t>Datasets that are linearly separable with some noise work out great:</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But what are we going to do if the dataset is complex? </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38F645-8730-07E1-3C1D-A820AC8DC2C2}"/>
              </a:ext>
            </a:extLst>
          </p:cNvPr>
          <p:cNvSpPr>
            <a:spLocks noGrp="1"/>
          </p:cNvSpPr>
          <p:nvPr>
            <p:ph type="sldNum" sz="quarter" idx="12"/>
          </p:nvPr>
        </p:nvSpPr>
        <p:spPr>
          <a:xfrm>
            <a:off x="104703" y="6268095"/>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EBF6B5-A8B6-5742-91AE-8DC29EBB8E42}" type="slidenum">
              <a:rPr kumimoji="0" lang="en-US" sz="1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2621A803-611E-1BE4-756E-7B2D5FB34291}"/>
              </a:ext>
            </a:extLst>
          </p:cNvPr>
          <p:cNvGrpSpPr/>
          <p:nvPr/>
        </p:nvGrpSpPr>
        <p:grpSpPr>
          <a:xfrm>
            <a:off x="2717800" y="2104408"/>
            <a:ext cx="4744719" cy="1045528"/>
            <a:chOff x="1554481" y="1950720"/>
            <a:chExt cx="4446269" cy="730568"/>
          </a:xfrm>
        </p:grpSpPr>
        <p:sp>
          <p:nvSpPr>
            <p:cNvPr id="57" name="Rectangle 3">
              <a:extLst>
                <a:ext uri="{FF2B5EF4-FFF2-40B4-BE49-F238E27FC236}">
                  <a16:creationId xmlns:a16="http://schemas.microsoft.com/office/drawing/2014/main" id="{D11F11D7-2671-D465-5BED-C43932EEF896}"/>
                </a:ext>
              </a:extLst>
            </p:cNvPr>
            <p:cNvSpPr txBox="1">
              <a:spLocks noChangeArrowheads="1"/>
            </p:cNvSpPr>
            <p:nvPr/>
          </p:nvSpPr>
          <p:spPr>
            <a:xfrm>
              <a:off x="1554481" y="1950720"/>
              <a:ext cx="3989069" cy="730568"/>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8" name="Line 4">
              <a:extLst>
                <a:ext uri="{FF2B5EF4-FFF2-40B4-BE49-F238E27FC236}">
                  <a16:creationId xmlns:a16="http://schemas.microsoft.com/office/drawing/2014/main" id="{D0D306E3-B1A8-E09A-E724-0B722C2858C4}"/>
                </a:ext>
              </a:extLst>
            </p:cNvPr>
            <p:cNvSpPr>
              <a:spLocks noChangeShapeType="1"/>
            </p:cNvSpPr>
            <p:nvPr/>
          </p:nvSpPr>
          <p:spPr bwMode="auto">
            <a:xfrm>
              <a:off x="1676400" y="2314575"/>
              <a:ext cx="39624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9" name="AutoShape 5">
              <a:extLst>
                <a:ext uri="{FF2B5EF4-FFF2-40B4-BE49-F238E27FC236}">
                  <a16:creationId xmlns:a16="http://schemas.microsoft.com/office/drawing/2014/main" id="{70C1CFCB-869A-E3C2-E3B1-EA2DA87A23D0}"/>
                </a:ext>
              </a:extLst>
            </p:cNvPr>
            <p:cNvSpPr>
              <a:spLocks noChangeArrowheads="1"/>
            </p:cNvSpPr>
            <p:nvPr/>
          </p:nvSpPr>
          <p:spPr bwMode="auto">
            <a:xfrm>
              <a:off x="2119313" y="22748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0" name="Line 6">
              <a:extLst>
                <a:ext uri="{FF2B5EF4-FFF2-40B4-BE49-F238E27FC236}">
                  <a16:creationId xmlns:a16="http://schemas.microsoft.com/office/drawing/2014/main" id="{19768C5A-A917-417C-B732-D781AA38BA85}"/>
                </a:ext>
              </a:extLst>
            </p:cNvPr>
            <p:cNvSpPr>
              <a:spLocks noChangeShapeType="1"/>
            </p:cNvSpPr>
            <p:nvPr/>
          </p:nvSpPr>
          <p:spPr bwMode="auto">
            <a:xfrm>
              <a:off x="3486150" y="2257425"/>
              <a:ext cx="0" cy="1143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1" name="Text Box 7">
              <a:extLst>
                <a:ext uri="{FF2B5EF4-FFF2-40B4-BE49-F238E27FC236}">
                  <a16:creationId xmlns:a16="http://schemas.microsoft.com/office/drawing/2014/main" id="{924A0F67-21FE-8FA5-68EA-4865025E542D}"/>
                </a:ext>
              </a:extLst>
            </p:cNvPr>
            <p:cNvSpPr txBox="1">
              <a:spLocks noChangeArrowheads="1"/>
            </p:cNvSpPr>
            <p:nvPr/>
          </p:nvSpPr>
          <p:spPr bwMode="auto">
            <a:xfrm>
              <a:off x="3343275" y="2314575"/>
              <a:ext cx="342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0</a:t>
              </a:r>
            </a:p>
          </p:txBody>
        </p:sp>
        <p:sp>
          <p:nvSpPr>
            <p:cNvPr id="62" name="AutoShape 8">
              <a:extLst>
                <a:ext uri="{FF2B5EF4-FFF2-40B4-BE49-F238E27FC236}">
                  <a16:creationId xmlns:a16="http://schemas.microsoft.com/office/drawing/2014/main" id="{77BA95BA-C5AD-0862-BEB0-B79ADE11F4ED}"/>
                </a:ext>
              </a:extLst>
            </p:cNvPr>
            <p:cNvSpPr>
              <a:spLocks noChangeArrowheads="1"/>
            </p:cNvSpPr>
            <p:nvPr/>
          </p:nvSpPr>
          <p:spPr bwMode="auto">
            <a:xfrm>
              <a:off x="2481263" y="2265363"/>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3" name="AutoShape 9">
              <a:extLst>
                <a:ext uri="{FF2B5EF4-FFF2-40B4-BE49-F238E27FC236}">
                  <a16:creationId xmlns:a16="http://schemas.microsoft.com/office/drawing/2014/main" id="{9108957A-8081-F40B-CDFF-0AD912B3811F}"/>
                </a:ext>
              </a:extLst>
            </p:cNvPr>
            <p:cNvSpPr>
              <a:spLocks noChangeArrowheads="1"/>
            </p:cNvSpPr>
            <p:nvPr/>
          </p:nvSpPr>
          <p:spPr bwMode="auto">
            <a:xfrm>
              <a:off x="2957513" y="22748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4" name="AutoShape 10">
              <a:extLst>
                <a:ext uri="{FF2B5EF4-FFF2-40B4-BE49-F238E27FC236}">
                  <a16:creationId xmlns:a16="http://schemas.microsoft.com/office/drawing/2014/main" id="{15735C4B-EE12-6D1D-EF5B-6C01C0BC3C64}"/>
                </a:ext>
              </a:extLst>
            </p:cNvPr>
            <p:cNvSpPr>
              <a:spLocks noChangeArrowheads="1"/>
            </p:cNvSpPr>
            <p:nvPr/>
          </p:nvSpPr>
          <p:spPr bwMode="auto">
            <a:xfrm>
              <a:off x="3167063" y="22748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5" name="AutoShape 11">
              <a:extLst>
                <a:ext uri="{FF2B5EF4-FFF2-40B4-BE49-F238E27FC236}">
                  <a16:creationId xmlns:a16="http://schemas.microsoft.com/office/drawing/2014/main" id="{5E6A5178-B4EB-9449-E435-E10681BD3EC7}"/>
                </a:ext>
              </a:extLst>
            </p:cNvPr>
            <p:cNvSpPr>
              <a:spLocks noChangeArrowheads="1"/>
            </p:cNvSpPr>
            <p:nvPr/>
          </p:nvSpPr>
          <p:spPr bwMode="auto">
            <a:xfrm>
              <a:off x="4024313" y="22748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6" name="AutoShape 12">
              <a:extLst>
                <a:ext uri="{FF2B5EF4-FFF2-40B4-BE49-F238E27FC236}">
                  <a16:creationId xmlns:a16="http://schemas.microsoft.com/office/drawing/2014/main" id="{BDA0B46D-84C5-8DC8-218F-24740F6FA5B5}"/>
                </a:ext>
              </a:extLst>
            </p:cNvPr>
            <p:cNvSpPr>
              <a:spLocks noChangeArrowheads="1"/>
            </p:cNvSpPr>
            <p:nvPr/>
          </p:nvSpPr>
          <p:spPr bwMode="auto">
            <a:xfrm>
              <a:off x="4252913" y="22748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7" name="AutoShape 13">
              <a:extLst>
                <a:ext uri="{FF2B5EF4-FFF2-40B4-BE49-F238E27FC236}">
                  <a16:creationId xmlns:a16="http://schemas.microsoft.com/office/drawing/2014/main" id="{3B600640-99A2-3CD8-2AFA-2813EA3811C4}"/>
                </a:ext>
              </a:extLst>
            </p:cNvPr>
            <p:cNvSpPr>
              <a:spLocks noChangeArrowheads="1"/>
            </p:cNvSpPr>
            <p:nvPr/>
          </p:nvSpPr>
          <p:spPr bwMode="auto">
            <a:xfrm>
              <a:off x="3890963" y="22748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8" name="Line 14">
              <a:extLst>
                <a:ext uri="{FF2B5EF4-FFF2-40B4-BE49-F238E27FC236}">
                  <a16:creationId xmlns:a16="http://schemas.microsoft.com/office/drawing/2014/main" id="{FCC5B1E8-96D0-8281-115B-4C46FAA416AE}"/>
                </a:ext>
              </a:extLst>
            </p:cNvPr>
            <p:cNvSpPr>
              <a:spLocks noChangeShapeType="1"/>
            </p:cNvSpPr>
            <p:nvPr/>
          </p:nvSpPr>
          <p:spPr bwMode="auto">
            <a:xfrm>
              <a:off x="3600450" y="2066925"/>
              <a:ext cx="0" cy="5524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9" name="Oval 15">
              <a:extLst>
                <a:ext uri="{FF2B5EF4-FFF2-40B4-BE49-F238E27FC236}">
                  <a16:creationId xmlns:a16="http://schemas.microsoft.com/office/drawing/2014/main" id="{7BE6B0A3-3B95-67E7-1F7F-586284918D51}"/>
                </a:ext>
              </a:extLst>
            </p:cNvPr>
            <p:cNvSpPr>
              <a:spLocks noChangeArrowheads="1"/>
            </p:cNvSpPr>
            <p:nvPr/>
          </p:nvSpPr>
          <p:spPr bwMode="auto">
            <a:xfrm>
              <a:off x="3817938" y="2211388"/>
              <a:ext cx="228600" cy="219075"/>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0" name="Oval 16">
              <a:extLst>
                <a:ext uri="{FF2B5EF4-FFF2-40B4-BE49-F238E27FC236}">
                  <a16:creationId xmlns:a16="http://schemas.microsoft.com/office/drawing/2014/main" id="{8D73D5D3-9879-6467-07BB-B2C1124D8B76}"/>
                </a:ext>
              </a:extLst>
            </p:cNvPr>
            <p:cNvSpPr>
              <a:spLocks noChangeArrowheads="1"/>
            </p:cNvSpPr>
            <p:nvPr/>
          </p:nvSpPr>
          <p:spPr bwMode="auto">
            <a:xfrm>
              <a:off x="3103563" y="2201863"/>
              <a:ext cx="228600" cy="219075"/>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1" name="Line 18">
              <a:extLst>
                <a:ext uri="{FF2B5EF4-FFF2-40B4-BE49-F238E27FC236}">
                  <a16:creationId xmlns:a16="http://schemas.microsoft.com/office/drawing/2014/main" id="{F43E731A-731A-7EA8-A64D-A025B0C853EE}"/>
                </a:ext>
              </a:extLst>
            </p:cNvPr>
            <p:cNvSpPr>
              <a:spLocks noChangeShapeType="1"/>
            </p:cNvSpPr>
            <p:nvPr/>
          </p:nvSpPr>
          <p:spPr bwMode="auto">
            <a:xfrm flipH="1" flipV="1">
              <a:off x="3929063" y="2038350"/>
              <a:ext cx="9525" cy="598488"/>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2" name="Line 19">
              <a:extLst>
                <a:ext uri="{FF2B5EF4-FFF2-40B4-BE49-F238E27FC236}">
                  <a16:creationId xmlns:a16="http://schemas.microsoft.com/office/drawing/2014/main" id="{B08CB7B0-A3B0-183F-F3FA-CC0463A26259}"/>
                </a:ext>
              </a:extLst>
            </p:cNvPr>
            <p:cNvSpPr>
              <a:spLocks noChangeShapeType="1"/>
            </p:cNvSpPr>
            <p:nvPr/>
          </p:nvSpPr>
          <p:spPr bwMode="auto">
            <a:xfrm flipH="1" flipV="1">
              <a:off x="3214688" y="2038350"/>
              <a:ext cx="9525" cy="598488"/>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3" name="Text Box 55">
              <a:extLst>
                <a:ext uri="{FF2B5EF4-FFF2-40B4-BE49-F238E27FC236}">
                  <a16:creationId xmlns:a16="http://schemas.microsoft.com/office/drawing/2014/main" id="{1C24E9D0-1CC8-E843-082D-93BDE9F83CF4}"/>
                </a:ext>
              </a:extLst>
            </p:cNvPr>
            <p:cNvSpPr txBox="1">
              <a:spLocks noChangeArrowheads="1"/>
            </p:cNvSpPr>
            <p:nvPr/>
          </p:nvSpPr>
          <p:spPr bwMode="auto">
            <a:xfrm>
              <a:off x="5543550" y="22383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Calibri" panose="020F0502020204030204"/>
                  <a:ea typeface="+mn-ea"/>
                  <a:cs typeface="+mn-cs"/>
                </a:rPr>
                <a:t>x</a:t>
              </a:r>
              <a:endParaRPr kumimoji="0" lang="en-US" altLang="en-US" sz="1800" b="0" i="1" u="none" strike="noStrike" kern="1200" cap="none" spc="0" normalizeH="0" baseline="30000" noProof="0">
                <a:ln>
                  <a:noFill/>
                </a:ln>
                <a:solidFill>
                  <a:srgbClr val="000000"/>
                </a:solidFill>
                <a:effectLst/>
                <a:uLnTx/>
                <a:uFillTx/>
                <a:latin typeface="Calibri" panose="020F0502020204030204"/>
                <a:ea typeface="+mn-ea"/>
                <a:cs typeface="+mn-cs"/>
              </a:endParaRPr>
            </a:p>
          </p:txBody>
        </p:sp>
      </p:grpSp>
      <p:grpSp>
        <p:nvGrpSpPr>
          <p:cNvPr id="107" name="Group 106">
            <a:extLst>
              <a:ext uri="{FF2B5EF4-FFF2-40B4-BE49-F238E27FC236}">
                <a16:creationId xmlns:a16="http://schemas.microsoft.com/office/drawing/2014/main" id="{0B537CA7-3B79-2614-0CDB-2D55E2A41493}"/>
              </a:ext>
            </a:extLst>
          </p:cNvPr>
          <p:cNvGrpSpPr/>
          <p:nvPr/>
        </p:nvGrpSpPr>
        <p:grpSpPr>
          <a:xfrm>
            <a:off x="1993500" y="4314826"/>
            <a:ext cx="7760930" cy="2543174"/>
            <a:chOff x="570271" y="3686175"/>
            <a:chExt cx="7760930" cy="2543174"/>
          </a:xfrm>
        </p:grpSpPr>
        <p:sp>
          <p:nvSpPr>
            <p:cNvPr id="90" name="Rectangle 3">
              <a:extLst>
                <a:ext uri="{FF2B5EF4-FFF2-40B4-BE49-F238E27FC236}">
                  <a16:creationId xmlns:a16="http://schemas.microsoft.com/office/drawing/2014/main" id="{93F224E4-B4E0-FF8E-0100-7F3B5957D474}"/>
                </a:ext>
              </a:extLst>
            </p:cNvPr>
            <p:cNvSpPr txBox="1">
              <a:spLocks noChangeArrowheads="1"/>
            </p:cNvSpPr>
            <p:nvPr/>
          </p:nvSpPr>
          <p:spPr>
            <a:xfrm>
              <a:off x="570271" y="4157046"/>
              <a:ext cx="7760930" cy="2072303"/>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1" name="Line 20">
              <a:extLst>
                <a:ext uri="{FF2B5EF4-FFF2-40B4-BE49-F238E27FC236}">
                  <a16:creationId xmlns:a16="http://schemas.microsoft.com/office/drawing/2014/main" id="{C0DED728-A6AC-19B6-073E-08C897827E89}"/>
                </a:ext>
              </a:extLst>
            </p:cNvPr>
            <p:cNvSpPr>
              <a:spLocks noChangeShapeType="1"/>
            </p:cNvSpPr>
            <p:nvPr/>
          </p:nvSpPr>
          <p:spPr bwMode="auto">
            <a:xfrm>
              <a:off x="1676400" y="3743325"/>
              <a:ext cx="39624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2" name="AutoShape 21">
              <a:extLst>
                <a:ext uri="{FF2B5EF4-FFF2-40B4-BE49-F238E27FC236}">
                  <a16:creationId xmlns:a16="http://schemas.microsoft.com/office/drawing/2014/main" id="{236884D0-6A7B-7BB5-D849-CDBDCBED932D}"/>
                </a:ext>
              </a:extLst>
            </p:cNvPr>
            <p:cNvSpPr>
              <a:spLocks noChangeArrowheads="1"/>
            </p:cNvSpPr>
            <p:nvPr/>
          </p:nvSpPr>
          <p:spPr bwMode="auto">
            <a:xfrm>
              <a:off x="2119313" y="37036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3" name="Line 22">
              <a:extLst>
                <a:ext uri="{FF2B5EF4-FFF2-40B4-BE49-F238E27FC236}">
                  <a16:creationId xmlns:a16="http://schemas.microsoft.com/office/drawing/2014/main" id="{65B790DC-397C-71D7-89A0-3F4BFB0FF8AD}"/>
                </a:ext>
              </a:extLst>
            </p:cNvPr>
            <p:cNvSpPr>
              <a:spLocks noChangeShapeType="1"/>
            </p:cNvSpPr>
            <p:nvPr/>
          </p:nvSpPr>
          <p:spPr bwMode="auto">
            <a:xfrm>
              <a:off x="3486150" y="3686175"/>
              <a:ext cx="0" cy="1143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4" name="Text Box 23">
              <a:extLst>
                <a:ext uri="{FF2B5EF4-FFF2-40B4-BE49-F238E27FC236}">
                  <a16:creationId xmlns:a16="http://schemas.microsoft.com/office/drawing/2014/main" id="{ADB357ED-5E5D-3E1F-9A03-F112D7646DC4}"/>
                </a:ext>
              </a:extLst>
            </p:cNvPr>
            <p:cNvSpPr txBox="1">
              <a:spLocks noChangeArrowheads="1"/>
            </p:cNvSpPr>
            <p:nvPr/>
          </p:nvSpPr>
          <p:spPr bwMode="auto">
            <a:xfrm>
              <a:off x="3343275" y="3743325"/>
              <a:ext cx="342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0</a:t>
              </a:r>
            </a:p>
          </p:txBody>
        </p:sp>
        <p:sp>
          <p:nvSpPr>
            <p:cNvPr id="95" name="AutoShape 24">
              <a:extLst>
                <a:ext uri="{FF2B5EF4-FFF2-40B4-BE49-F238E27FC236}">
                  <a16:creationId xmlns:a16="http://schemas.microsoft.com/office/drawing/2014/main" id="{D70E4318-35E0-D2F7-738D-FE9D23933B0F}"/>
                </a:ext>
              </a:extLst>
            </p:cNvPr>
            <p:cNvSpPr>
              <a:spLocks noChangeArrowheads="1"/>
            </p:cNvSpPr>
            <p:nvPr/>
          </p:nvSpPr>
          <p:spPr bwMode="auto">
            <a:xfrm>
              <a:off x="2481263" y="3694113"/>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6" name="AutoShape 25">
              <a:extLst>
                <a:ext uri="{FF2B5EF4-FFF2-40B4-BE49-F238E27FC236}">
                  <a16:creationId xmlns:a16="http://schemas.microsoft.com/office/drawing/2014/main" id="{696C82C1-B2FE-F3A4-5445-971D65ABA11E}"/>
                </a:ext>
              </a:extLst>
            </p:cNvPr>
            <p:cNvSpPr>
              <a:spLocks noChangeArrowheads="1"/>
            </p:cNvSpPr>
            <p:nvPr/>
          </p:nvSpPr>
          <p:spPr bwMode="auto">
            <a:xfrm>
              <a:off x="2957513" y="37036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7" name="AutoShape 26">
              <a:extLst>
                <a:ext uri="{FF2B5EF4-FFF2-40B4-BE49-F238E27FC236}">
                  <a16:creationId xmlns:a16="http://schemas.microsoft.com/office/drawing/2014/main" id="{9676E726-177B-65E9-E7B4-4EC41940E9CC}"/>
                </a:ext>
              </a:extLst>
            </p:cNvPr>
            <p:cNvSpPr>
              <a:spLocks noChangeArrowheads="1"/>
            </p:cNvSpPr>
            <p:nvPr/>
          </p:nvSpPr>
          <p:spPr bwMode="auto">
            <a:xfrm>
              <a:off x="3167063" y="37036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8" name="AutoShape 27">
              <a:extLst>
                <a:ext uri="{FF2B5EF4-FFF2-40B4-BE49-F238E27FC236}">
                  <a16:creationId xmlns:a16="http://schemas.microsoft.com/office/drawing/2014/main" id="{97C8742A-E20B-FE79-4180-4FB1D4E37455}"/>
                </a:ext>
              </a:extLst>
            </p:cNvPr>
            <p:cNvSpPr>
              <a:spLocks noChangeArrowheads="1"/>
            </p:cNvSpPr>
            <p:nvPr/>
          </p:nvSpPr>
          <p:spPr bwMode="auto">
            <a:xfrm>
              <a:off x="4024313" y="37036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9" name="AutoShape 28">
              <a:extLst>
                <a:ext uri="{FF2B5EF4-FFF2-40B4-BE49-F238E27FC236}">
                  <a16:creationId xmlns:a16="http://schemas.microsoft.com/office/drawing/2014/main" id="{7F3C9125-E7C5-D6D0-D9FA-1C5B36EAE61D}"/>
                </a:ext>
              </a:extLst>
            </p:cNvPr>
            <p:cNvSpPr>
              <a:spLocks noChangeArrowheads="1"/>
            </p:cNvSpPr>
            <p:nvPr/>
          </p:nvSpPr>
          <p:spPr bwMode="auto">
            <a:xfrm>
              <a:off x="4252913" y="37036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0" name="AutoShape 29">
              <a:extLst>
                <a:ext uri="{FF2B5EF4-FFF2-40B4-BE49-F238E27FC236}">
                  <a16:creationId xmlns:a16="http://schemas.microsoft.com/office/drawing/2014/main" id="{D3AFB14C-04E5-6EE6-7D46-E45E452F0FD6}"/>
                </a:ext>
              </a:extLst>
            </p:cNvPr>
            <p:cNvSpPr>
              <a:spLocks noChangeArrowheads="1"/>
            </p:cNvSpPr>
            <p:nvPr/>
          </p:nvSpPr>
          <p:spPr bwMode="auto">
            <a:xfrm>
              <a:off x="3890963" y="37036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1" name="AutoShape 35">
              <a:extLst>
                <a:ext uri="{FF2B5EF4-FFF2-40B4-BE49-F238E27FC236}">
                  <a16:creationId xmlns:a16="http://schemas.microsoft.com/office/drawing/2014/main" id="{1D63A84C-3011-313A-C989-992C7DB661FB}"/>
                </a:ext>
              </a:extLst>
            </p:cNvPr>
            <p:cNvSpPr>
              <a:spLocks noChangeArrowheads="1"/>
            </p:cNvSpPr>
            <p:nvPr/>
          </p:nvSpPr>
          <p:spPr bwMode="auto">
            <a:xfrm>
              <a:off x="4633913" y="37036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2" name="AutoShape 36">
              <a:extLst>
                <a:ext uri="{FF2B5EF4-FFF2-40B4-BE49-F238E27FC236}">
                  <a16:creationId xmlns:a16="http://schemas.microsoft.com/office/drawing/2014/main" id="{DD59EFF5-7D18-8A10-1A02-363BBCBE553A}"/>
                </a:ext>
              </a:extLst>
            </p:cNvPr>
            <p:cNvSpPr>
              <a:spLocks noChangeArrowheads="1"/>
            </p:cNvSpPr>
            <p:nvPr/>
          </p:nvSpPr>
          <p:spPr bwMode="auto">
            <a:xfrm>
              <a:off x="4862513" y="37036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3" name="AutoShape 37">
              <a:extLst>
                <a:ext uri="{FF2B5EF4-FFF2-40B4-BE49-F238E27FC236}">
                  <a16:creationId xmlns:a16="http://schemas.microsoft.com/office/drawing/2014/main" id="{8B8C27D6-545D-2489-67AE-CC2ED7199E61}"/>
                </a:ext>
              </a:extLst>
            </p:cNvPr>
            <p:cNvSpPr>
              <a:spLocks noChangeArrowheads="1"/>
            </p:cNvSpPr>
            <p:nvPr/>
          </p:nvSpPr>
          <p:spPr bwMode="auto">
            <a:xfrm>
              <a:off x="5357813" y="3694113"/>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4" name="Text Box 54">
              <a:extLst>
                <a:ext uri="{FF2B5EF4-FFF2-40B4-BE49-F238E27FC236}">
                  <a16:creationId xmlns:a16="http://schemas.microsoft.com/office/drawing/2014/main" id="{2422072B-6372-A32A-4917-4A198999228C}"/>
                </a:ext>
              </a:extLst>
            </p:cNvPr>
            <p:cNvSpPr txBox="1">
              <a:spLocks noChangeArrowheads="1"/>
            </p:cNvSpPr>
            <p:nvPr/>
          </p:nvSpPr>
          <p:spPr bwMode="auto">
            <a:xfrm>
              <a:off x="5505450" y="3686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Calibri" panose="020F0502020204030204"/>
                  <a:ea typeface="+mn-ea"/>
                  <a:cs typeface="+mn-cs"/>
                </a:rPr>
                <a:t>x</a:t>
              </a:r>
              <a:endParaRPr kumimoji="0" lang="en-US" altLang="en-US" sz="1800" b="0" i="1" u="none" strike="noStrike" kern="1200" cap="none" spc="0" normalizeH="0" baseline="30000" noProof="0">
                <a:ln>
                  <a:noFill/>
                </a:ln>
                <a:solidFill>
                  <a:srgbClr val="000000"/>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AD1FE0D1-2EDC-97C9-4D00-19C260B7384D}"/>
              </a:ext>
            </a:extLst>
          </p:cNvPr>
          <p:cNvSpPr txBox="1"/>
          <p:nvPr/>
        </p:nvSpPr>
        <p:spPr>
          <a:xfrm>
            <a:off x="2101297" y="3060625"/>
            <a:ext cx="5445722" cy="461665"/>
          </a:xfrm>
          <a:prstGeom prst="rect">
            <a:avLst/>
          </a:prstGeom>
          <a:noFill/>
        </p:spPr>
        <p:txBody>
          <a:bodyPr wrap="none" rtlCol="0">
            <a:spAutoFit/>
          </a:bodyPr>
          <a:lstStyle/>
          <a:p>
            <a:r>
              <a:rPr lang="en-CA" sz="2400" dirty="0">
                <a:latin typeface="Times New Roman" panose="02020603050405020304" pitchFamily="18" charset="0"/>
                <a:cs typeface="Times New Roman" panose="02020603050405020304" pitchFamily="18" charset="0"/>
              </a:rPr>
              <a:t>Figure showing linear data in 1-Dimension</a:t>
            </a:r>
          </a:p>
        </p:txBody>
      </p:sp>
      <p:sp>
        <p:nvSpPr>
          <p:cNvPr id="6" name="TextBox 5">
            <a:extLst>
              <a:ext uri="{FF2B5EF4-FFF2-40B4-BE49-F238E27FC236}">
                <a16:creationId xmlns:a16="http://schemas.microsoft.com/office/drawing/2014/main" id="{30C84531-E303-4943-8F7B-BFB6BC17F8C9}"/>
              </a:ext>
            </a:extLst>
          </p:cNvPr>
          <p:cNvSpPr txBox="1"/>
          <p:nvPr/>
        </p:nvSpPr>
        <p:spPr>
          <a:xfrm>
            <a:off x="1910892" y="4718630"/>
            <a:ext cx="5980420" cy="461665"/>
          </a:xfrm>
          <a:prstGeom prst="rect">
            <a:avLst/>
          </a:prstGeom>
          <a:noFill/>
        </p:spPr>
        <p:txBody>
          <a:bodyPr wrap="none" rtlCol="0">
            <a:spAutoFit/>
          </a:bodyPr>
          <a:lstStyle/>
          <a:p>
            <a:r>
              <a:rPr lang="en-CA" sz="2400" dirty="0">
                <a:latin typeface="Times New Roman" panose="02020603050405020304" pitchFamily="18" charset="0"/>
                <a:cs typeface="Times New Roman" panose="02020603050405020304" pitchFamily="18" charset="0"/>
              </a:rPr>
              <a:t>Figure showing non-linear data in 1-Dimension</a:t>
            </a:r>
          </a:p>
        </p:txBody>
      </p:sp>
    </p:spTree>
    <p:extLst>
      <p:ext uri="{BB962C8B-B14F-4D97-AF65-F5344CB8AC3E}">
        <p14:creationId xmlns:p14="http://schemas.microsoft.com/office/powerpoint/2010/main" val="3632529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6CEB-2576-691E-6E12-EF39E372F978}"/>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Why we need Non-Linear SVM:</a:t>
            </a:r>
          </a:p>
        </p:txBody>
      </p:sp>
      <p:sp>
        <p:nvSpPr>
          <p:cNvPr id="3" name="Content Placeholder 2">
            <a:extLst>
              <a:ext uri="{FF2B5EF4-FFF2-40B4-BE49-F238E27FC236}">
                <a16:creationId xmlns:a16="http://schemas.microsoft.com/office/drawing/2014/main" id="{D5DD5E45-5F05-D523-F58E-C9008D5BF741}"/>
              </a:ext>
            </a:extLst>
          </p:cNvPr>
          <p:cNvSpPr>
            <a:spLocks noGrp="1"/>
          </p:cNvSpPr>
          <p:nvPr>
            <p:ph idx="1"/>
          </p:nvPr>
        </p:nvSpPr>
        <p:spPr/>
        <p:txBody>
          <a:bodyPr/>
          <a:lstStyle/>
          <a:p>
            <a:r>
              <a:rPr lang="en-CA" dirty="0"/>
              <a:t>Let’s map the given data to high-dimensional Space:</a:t>
            </a:r>
          </a:p>
        </p:txBody>
      </p:sp>
      <p:sp>
        <p:nvSpPr>
          <p:cNvPr id="4" name="Slide Number Placeholder 3">
            <a:extLst>
              <a:ext uri="{FF2B5EF4-FFF2-40B4-BE49-F238E27FC236}">
                <a16:creationId xmlns:a16="http://schemas.microsoft.com/office/drawing/2014/main" id="{E8EE00F0-3FE6-66CA-4306-1190EF286C28}"/>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EBF6B5-A8B6-5742-91AE-8DC29EBB8E42}" type="slidenum">
              <a:rPr kumimoji="0" lang="en-US" sz="1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 name="Rectangle 3">
            <a:extLst>
              <a:ext uri="{FF2B5EF4-FFF2-40B4-BE49-F238E27FC236}">
                <a16:creationId xmlns:a16="http://schemas.microsoft.com/office/drawing/2014/main" id="{FF2B91F1-872E-3625-70C7-E4DE35F6B11E}"/>
              </a:ext>
            </a:extLst>
          </p:cNvPr>
          <p:cNvSpPr txBox="1">
            <a:spLocks noChangeArrowheads="1"/>
          </p:cNvSpPr>
          <p:nvPr/>
        </p:nvSpPr>
        <p:spPr>
          <a:xfrm>
            <a:off x="1584960" y="2377440"/>
            <a:ext cx="8839200" cy="3052962"/>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 name="Line 38">
            <a:extLst>
              <a:ext uri="{FF2B5EF4-FFF2-40B4-BE49-F238E27FC236}">
                <a16:creationId xmlns:a16="http://schemas.microsoft.com/office/drawing/2014/main" id="{F145D0ED-C5DA-356F-D154-7C8C7607404A}"/>
              </a:ext>
            </a:extLst>
          </p:cNvPr>
          <p:cNvSpPr>
            <a:spLocks noChangeShapeType="1"/>
          </p:cNvSpPr>
          <p:nvPr/>
        </p:nvSpPr>
        <p:spPr bwMode="auto">
          <a:xfrm>
            <a:off x="1667742" y="4236625"/>
            <a:ext cx="4960127"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AutoShape 39">
            <a:extLst>
              <a:ext uri="{FF2B5EF4-FFF2-40B4-BE49-F238E27FC236}">
                <a16:creationId xmlns:a16="http://schemas.microsoft.com/office/drawing/2014/main" id="{48C966CC-4B86-4A87-F672-61F7F36278F8}"/>
              </a:ext>
            </a:extLst>
          </p:cNvPr>
          <p:cNvSpPr>
            <a:spLocks noChangeArrowheads="1"/>
          </p:cNvSpPr>
          <p:nvPr/>
        </p:nvSpPr>
        <p:spPr bwMode="auto">
          <a:xfrm>
            <a:off x="2293720" y="3043715"/>
            <a:ext cx="111285" cy="10389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ext Box 41">
            <a:extLst>
              <a:ext uri="{FF2B5EF4-FFF2-40B4-BE49-F238E27FC236}">
                <a16:creationId xmlns:a16="http://schemas.microsoft.com/office/drawing/2014/main" id="{CA7706BB-4A6D-371D-0573-3B5EB8990CFA}"/>
              </a:ext>
            </a:extLst>
          </p:cNvPr>
          <p:cNvSpPr txBox="1">
            <a:spLocks noChangeArrowheads="1"/>
          </p:cNvSpPr>
          <p:nvPr/>
        </p:nvSpPr>
        <p:spPr bwMode="auto">
          <a:xfrm>
            <a:off x="3754334" y="4203231"/>
            <a:ext cx="429242" cy="42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0</a:t>
            </a:r>
          </a:p>
        </p:txBody>
      </p:sp>
      <p:sp>
        <p:nvSpPr>
          <p:cNvPr id="9" name="AutoShape 42">
            <a:extLst>
              <a:ext uri="{FF2B5EF4-FFF2-40B4-BE49-F238E27FC236}">
                <a16:creationId xmlns:a16="http://schemas.microsoft.com/office/drawing/2014/main" id="{31CCC8DE-4A45-1FE0-58DB-96B65B67A82D}"/>
              </a:ext>
            </a:extLst>
          </p:cNvPr>
          <p:cNvSpPr>
            <a:spLocks noChangeArrowheads="1"/>
          </p:cNvSpPr>
          <p:nvPr/>
        </p:nvSpPr>
        <p:spPr bwMode="auto">
          <a:xfrm>
            <a:off x="2699115" y="3600283"/>
            <a:ext cx="111285" cy="10389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AutoShape 43">
            <a:extLst>
              <a:ext uri="{FF2B5EF4-FFF2-40B4-BE49-F238E27FC236}">
                <a16:creationId xmlns:a16="http://schemas.microsoft.com/office/drawing/2014/main" id="{A2DD24C0-FA9A-C49C-D79A-FD4BFBCD4B10}"/>
              </a:ext>
            </a:extLst>
          </p:cNvPr>
          <p:cNvSpPr>
            <a:spLocks noChangeArrowheads="1"/>
          </p:cNvSpPr>
          <p:nvPr/>
        </p:nvSpPr>
        <p:spPr bwMode="auto">
          <a:xfrm>
            <a:off x="3271437" y="3967618"/>
            <a:ext cx="111285" cy="10389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AutoShape 44">
            <a:extLst>
              <a:ext uri="{FF2B5EF4-FFF2-40B4-BE49-F238E27FC236}">
                <a16:creationId xmlns:a16="http://schemas.microsoft.com/office/drawing/2014/main" id="{6A275285-9903-BC62-ED55-9B02FA33A175}"/>
              </a:ext>
            </a:extLst>
          </p:cNvPr>
          <p:cNvSpPr>
            <a:spLocks noChangeArrowheads="1"/>
          </p:cNvSpPr>
          <p:nvPr/>
        </p:nvSpPr>
        <p:spPr bwMode="auto">
          <a:xfrm>
            <a:off x="3557598" y="4078931"/>
            <a:ext cx="111285" cy="10389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AutoShape 46">
            <a:extLst>
              <a:ext uri="{FF2B5EF4-FFF2-40B4-BE49-F238E27FC236}">
                <a16:creationId xmlns:a16="http://schemas.microsoft.com/office/drawing/2014/main" id="{BD1CC538-2863-2B9C-A0B8-C446949F915B}"/>
              </a:ext>
            </a:extLst>
          </p:cNvPr>
          <p:cNvSpPr>
            <a:spLocks noChangeArrowheads="1"/>
          </p:cNvSpPr>
          <p:nvPr/>
        </p:nvSpPr>
        <p:spPr bwMode="auto">
          <a:xfrm>
            <a:off x="4893017" y="3767253"/>
            <a:ext cx="111285" cy="103893"/>
          </a:xfrm>
          <a:prstGeom prst="octagon">
            <a:avLst>
              <a:gd name="adj" fmla="val 29287"/>
            </a:avLst>
          </a:prstGeom>
          <a:solidFill>
            <a:srgbClr val="00B050"/>
          </a:solidFill>
          <a:ln w="9525" algn="ctr">
            <a:solidFill>
              <a:srgbClr val="00B050"/>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AutoShape 48">
            <a:extLst>
              <a:ext uri="{FF2B5EF4-FFF2-40B4-BE49-F238E27FC236}">
                <a16:creationId xmlns:a16="http://schemas.microsoft.com/office/drawing/2014/main" id="{D7B4E376-C961-39EC-5B79-2AD6EE3444A4}"/>
              </a:ext>
            </a:extLst>
          </p:cNvPr>
          <p:cNvSpPr>
            <a:spLocks noChangeArrowheads="1"/>
          </p:cNvSpPr>
          <p:nvPr/>
        </p:nvSpPr>
        <p:spPr bwMode="auto">
          <a:xfrm>
            <a:off x="5369953" y="3388787"/>
            <a:ext cx="111285" cy="10389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AutoShape 49">
            <a:extLst>
              <a:ext uri="{FF2B5EF4-FFF2-40B4-BE49-F238E27FC236}">
                <a16:creationId xmlns:a16="http://schemas.microsoft.com/office/drawing/2014/main" id="{1114F303-33A1-9DE9-A18E-046DE2845904}"/>
              </a:ext>
            </a:extLst>
          </p:cNvPr>
          <p:cNvSpPr>
            <a:spLocks noChangeArrowheads="1"/>
          </p:cNvSpPr>
          <p:nvPr/>
        </p:nvSpPr>
        <p:spPr bwMode="auto">
          <a:xfrm>
            <a:off x="5727654" y="3032583"/>
            <a:ext cx="111285" cy="10389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AutoShape 50">
            <a:extLst>
              <a:ext uri="{FF2B5EF4-FFF2-40B4-BE49-F238E27FC236}">
                <a16:creationId xmlns:a16="http://schemas.microsoft.com/office/drawing/2014/main" id="{340E971E-E4AB-A685-37CA-70F660E703BD}"/>
              </a:ext>
            </a:extLst>
          </p:cNvPr>
          <p:cNvSpPr>
            <a:spLocks noChangeArrowheads="1"/>
          </p:cNvSpPr>
          <p:nvPr/>
        </p:nvSpPr>
        <p:spPr bwMode="auto">
          <a:xfrm>
            <a:off x="6252283" y="2420358"/>
            <a:ext cx="111285" cy="10389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Line 51">
            <a:extLst>
              <a:ext uri="{FF2B5EF4-FFF2-40B4-BE49-F238E27FC236}">
                <a16:creationId xmlns:a16="http://schemas.microsoft.com/office/drawing/2014/main" id="{D77224D2-802B-10EC-799A-0EE8D5D1322C}"/>
              </a:ext>
            </a:extLst>
          </p:cNvPr>
          <p:cNvSpPr>
            <a:spLocks noChangeShapeType="1"/>
          </p:cNvSpPr>
          <p:nvPr/>
        </p:nvSpPr>
        <p:spPr bwMode="auto">
          <a:xfrm flipV="1">
            <a:off x="3933184" y="2544658"/>
            <a:ext cx="0" cy="173649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7" name="Text Box 52">
            <a:extLst>
              <a:ext uri="{FF2B5EF4-FFF2-40B4-BE49-F238E27FC236}">
                <a16:creationId xmlns:a16="http://schemas.microsoft.com/office/drawing/2014/main" id="{82E718A2-3720-67E4-1E69-A28060D9D651}"/>
              </a:ext>
            </a:extLst>
          </p:cNvPr>
          <p:cNvSpPr txBox="1">
            <a:spLocks noChangeArrowheads="1"/>
          </p:cNvSpPr>
          <p:nvPr/>
        </p:nvSpPr>
        <p:spPr bwMode="auto">
          <a:xfrm>
            <a:off x="3933184" y="2333162"/>
            <a:ext cx="572322" cy="42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Calibri" panose="020F0502020204030204"/>
                <a:ea typeface="+mn-ea"/>
                <a:cs typeface="+mn-cs"/>
              </a:rPr>
              <a:t>x</a:t>
            </a:r>
            <a:r>
              <a:rPr kumimoji="0" lang="en-US" altLang="en-US" sz="1800" b="0" i="1" u="none" strike="noStrike" kern="1200" cap="none" spc="0" normalizeH="0" baseline="30000" noProof="0">
                <a:ln>
                  <a:noFill/>
                </a:ln>
                <a:solidFill>
                  <a:srgbClr val="000000"/>
                </a:solidFill>
                <a:effectLst/>
                <a:uLnTx/>
                <a:uFillTx/>
                <a:latin typeface="Calibri" panose="020F0502020204030204"/>
                <a:ea typeface="+mn-ea"/>
                <a:cs typeface="+mn-cs"/>
              </a:rPr>
              <a:t>2</a:t>
            </a:r>
          </a:p>
        </p:txBody>
      </p:sp>
      <p:sp>
        <p:nvSpPr>
          <p:cNvPr id="18" name="Text Box 53">
            <a:extLst>
              <a:ext uri="{FF2B5EF4-FFF2-40B4-BE49-F238E27FC236}">
                <a16:creationId xmlns:a16="http://schemas.microsoft.com/office/drawing/2014/main" id="{5E6D850A-094E-9E55-1C8C-2BE87AD74250}"/>
              </a:ext>
            </a:extLst>
          </p:cNvPr>
          <p:cNvSpPr txBox="1">
            <a:spLocks noChangeArrowheads="1"/>
          </p:cNvSpPr>
          <p:nvPr/>
        </p:nvSpPr>
        <p:spPr bwMode="auto">
          <a:xfrm>
            <a:off x="6544405" y="4125311"/>
            <a:ext cx="572322" cy="42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Calibri" panose="020F0502020204030204"/>
                <a:ea typeface="+mn-ea"/>
                <a:cs typeface="+mn-cs"/>
              </a:rPr>
              <a:t>x</a:t>
            </a:r>
            <a:endParaRPr kumimoji="0" lang="en-US" altLang="en-US" sz="1800" b="0" i="1" u="none" strike="noStrike" kern="1200" cap="none" spc="0" normalizeH="0" baseline="30000" noProof="0">
              <a:ln>
                <a:noFill/>
              </a:ln>
              <a:solidFill>
                <a:srgbClr val="000000"/>
              </a:solidFill>
              <a:effectLst/>
              <a:uLnTx/>
              <a:uFillTx/>
              <a:latin typeface="Calibri" panose="020F0502020204030204"/>
              <a:ea typeface="+mn-ea"/>
              <a:cs typeface="+mn-cs"/>
            </a:endParaRPr>
          </a:p>
        </p:txBody>
      </p:sp>
      <p:sp>
        <p:nvSpPr>
          <p:cNvPr id="19" name="Line 56">
            <a:extLst>
              <a:ext uri="{FF2B5EF4-FFF2-40B4-BE49-F238E27FC236}">
                <a16:creationId xmlns:a16="http://schemas.microsoft.com/office/drawing/2014/main" id="{40474002-5B05-79F4-FB3B-72FCC2E6EE96}"/>
              </a:ext>
            </a:extLst>
          </p:cNvPr>
          <p:cNvSpPr>
            <a:spLocks noChangeShapeType="1"/>
          </p:cNvSpPr>
          <p:nvPr/>
        </p:nvSpPr>
        <p:spPr bwMode="auto">
          <a:xfrm flipV="1">
            <a:off x="3134318" y="2900862"/>
            <a:ext cx="3982410" cy="151386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0" name="Line 57">
            <a:extLst>
              <a:ext uri="{FF2B5EF4-FFF2-40B4-BE49-F238E27FC236}">
                <a16:creationId xmlns:a16="http://schemas.microsoft.com/office/drawing/2014/main" id="{468FB914-2457-B94E-BDCB-0423207B514F}"/>
              </a:ext>
            </a:extLst>
          </p:cNvPr>
          <p:cNvSpPr>
            <a:spLocks noChangeShapeType="1"/>
          </p:cNvSpPr>
          <p:nvPr/>
        </p:nvSpPr>
        <p:spPr bwMode="auto">
          <a:xfrm flipV="1">
            <a:off x="3128357" y="2811811"/>
            <a:ext cx="3898946" cy="1500879"/>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 name="Line 58">
            <a:extLst>
              <a:ext uri="{FF2B5EF4-FFF2-40B4-BE49-F238E27FC236}">
                <a16:creationId xmlns:a16="http://schemas.microsoft.com/office/drawing/2014/main" id="{2F23DD3A-4354-F22C-1772-98D01004186D}"/>
              </a:ext>
            </a:extLst>
          </p:cNvPr>
          <p:cNvSpPr>
            <a:spLocks noChangeShapeType="1"/>
          </p:cNvSpPr>
          <p:nvPr/>
        </p:nvSpPr>
        <p:spPr bwMode="auto">
          <a:xfrm flipV="1">
            <a:off x="3271437" y="3012175"/>
            <a:ext cx="3827406" cy="1456354"/>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2" name="Oval 59">
            <a:extLst>
              <a:ext uri="{FF2B5EF4-FFF2-40B4-BE49-F238E27FC236}">
                <a16:creationId xmlns:a16="http://schemas.microsoft.com/office/drawing/2014/main" id="{D1D0850C-B66E-AD3F-1723-8C6EDE668F05}"/>
              </a:ext>
            </a:extLst>
          </p:cNvPr>
          <p:cNvSpPr>
            <a:spLocks noChangeArrowheads="1"/>
          </p:cNvSpPr>
          <p:nvPr/>
        </p:nvSpPr>
        <p:spPr bwMode="auto">
          <a:xfrm>
            <a:off x="5290463" y="3314578"/>
            <a:ext cx="286161" cy="256021"/>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60">
            <a:extLst>
              <a:ext uri="{FF2B5EF4-FFF2-40B4-BE49-F238E27FC236}">
                <a16:creationId xmlns:a16="http://schemas.microsoft.com/office/drawing/2014/main" id="{1CB6B5A5-1242-692F-98D5-CA347D1067E3}"/>
              </a:ext>
            </a:extLst>
          </p:cNvPr>
          <p:cNvSpPr>
            <a:spLocks noChangeArrowheads="1"/>
          </p:cNvSpPr>
          <p:nvPr/>
        </p:nvSpPr>
        <p:spPr bwMode="auto">
          <a:xfrm>
            <a:off x="4801605" y="3681913"/>
            <a:ext cx="286161" cy="256021"/>
          </a:xfrm>
          <a:prstGeom prst="ellipse">
            <a:avLst/>
          </a:prstGeom>
          <a:noFill/>
          <a:ln w="19050" algn="ctr">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4" name="Oval 61">
            <a:extLst>
              <a:ext uri="{FF2B5EF4-FFF2-40B4-BE49-F238E27FC236}">
                <a16:creationId xmlns:a16="http://schemas.microsoft.com/office/drawing/2014/main" id="{67278DB5-B427-A7B1-7636-668CF8570BB5}"/>
              </a:ext>
            </a:extLst>
          </p:cNvPr>
          <p:cNvSpPr>
            <a:spLocks noChangeArrowheads="1"/>
          </p:cNvSpPr>
          <p:nvPr/>
        </p:nvSpPr>
        <p:spPr bwMode="auto">
          <a:xfrm>
            <a:off x="3466186" y="4004722"/>
            <a:ext cx="286161" cy="256021"/>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6" name="AutoShape 42">
            <a:extLst>
              <a:ext uri="{FF2B5EF4-FFF2-40B4-BE49-F238E27FC236}">
                <a16:creationId xmlns:a16="http://schemas.microsoft.com/office/drawing/2014/main" id="{BC99C98B-08C6-6EAF-518B-278FF2FB1046}"/>
              </a:ext>
            </a:extLst>
          </p:cNvPr>
          <p:cNvSpPr>
            <a:spLocks noChangeArrowheads="1"/>
          </p:cNvSpPr>
          <p:nvPr/>
        </p:nvSpPr>
        <p:spPr bwMode="auto">
          <a:xfrm>
            <a:off x="4545252" y="3975038"/>
            <a:ext cx="111285" cy="103893"/>
          </a:xfrm>
          <a:prstGeom prst="octagon">
            <a:avLst>
              <a:gd name="adj" fmla="val 29287"/>
            </a:avLst>
          </a:prstGeom>
          <a:solidFill>
            <a:srgbClr val="00B050"/>
          </a:solidFill>
          <a:ln w="9525" algn="ctr">
            <a:solidFill>
              <a:srgbClr val="00B050"/>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AutoShape 42">
            <a:extLst>
              <a:ext uri="{FF2B5EF4-FFF2-40B4-BE49-F238E27FC236}">
                <a16:creationId xmlns:a16="http://schemas.microsoft.com/office/drawing/2014/main" id="{60CF2A34-5797-8D35-DB0E-E843EF8166D7}"/>
              </a:ext>
            </a:extLst>
          </p:cNvPr>
          <p:cNvSpPr>
            <a:spLocks noChangeArrowheads="1"/>
          </p:cNvSpPr>
          <p:nvPr/>
        </p:nvSpPr>
        <p:spPr bwMode="auto">
          <a:xfrm>
            <a:off x="4280950" y="4088206"/>
            <a:ext cx="111285" cy="103893"/>
          </a:xfrm>
          <a:prstGeom prst="octagon">
            <a:avLst>
              <a:gd name="adj" fmla="val 29287"/>
            </a:avLst>
          </a:prstGeom>
          <a:solidFill>
            <a:srgbClr val="00B050"/>
          </a:solidFill>
          <a:ln w="9525" algn="ctr">
            <a:solidFill>
              <a:srgbClr val="00B050"/>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158135C6-B2BB-2334-E5CF-15BD023837E1}"/>
              </a:ext>
            </a:extLst>
          </p:cNvPr>
          <p:cNvSpPr txBox="1"/>
          <p:nvPr/>
        </p:nvSpPr>
        <p:spPr>
          <a:xfrm>
            <a:off x="1254196" y="4460899"/>
            <a:ext cx="6276077" cy="461665"/>
          </a:xfrm>
          <a:prstGeom prst="rect">
            <a:avLst/>
          </a:prstGeom>
          <a:noFill/>
        </p:spPr>
        <p:txBody>
          <a:bodyPr wrap="none" rtlCol="0">
            <a:spAutoFit/>
          </a:bodyPr>
          <a:lstStyle/>
          <a:p>
            <a:r>
              <a:rPr lang="en-CA" sz="2400" dirty="0">
                <a:latin typeface="Times New Roman" panose="02020603050405020304" pitchFamily="18" charset="0"/>
                <a:cs typeface="Times New Roman" panose="02020603050405020304" pitchFamily="18" charset="0"/>
              </a:rPr>
              <a:t>Figure showing Non-Linear Data in 2-Dimension</a:t>
            </a:r>
          </a:p>
        </p:txBody>
      </p:sp>
    </p:spTree>
    <p:extLst>
      <p:ext uri="{BB962C8B-B14F-4D97-AF65-F5344CB8AC3E}">
        <p14:creationId xmlns:p14="http://schemas.microsoft.com/office/powerpoint/2010/main" val="44644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A59D-A786-07EA-C68C-3D72759BC466}"/>
              </a:ext>
            </a:extLst>
          </p:cNvPr>
          <p:cNvSpPr>
            <a:spLocks noGrp="1"/>
          </p:cNvSpPr>
          <p:nvPr>
            <p:ph type="title"/>
          </p:nvPr>
        </p:nvSpPr>
        <p:spPr>
          <a:xfrm>
            <a:off x="716280" y="213360"/>
            <a:ext cx="10515600" cy="888048"/>
          </a:xfrm>
        </p:spPr>
        <p:txBody>
          <a:bodyPr>
            <a:normAutofit/>
          </a:bodyPr>
          <a:lstStyle/>
          <a:p>
            <a:r>
              <a:rPr lang="en-CA" sz="3200" b="1" dirty="0">
                <a:latin typeface="Times New Roman" panose="02020603050405020304" pitchFamily="18" charset="0"/>
                <a:cs typeface="Times New Roman" panose="02020603050405020304" pitchFamily="18" charset="0"/>
              </a:rPr>
              <a:t>Non-Linear SVM and Kernel Function</a:t>
            </a:r>
            <a:endParaRPr lang="en-IN" sz="3200" dirty="0"/>
          </a:p>
        </p:txBody>
      </p:sp>
      <p:sp>
        <p:nvSpPr>
          <p:cNvPr id="3" name="Content Placeholder 2">
            <a:extLst>
              <a:ext uri="{FF2B5EF4-FFF2-40B4-BE49-F238E27FC236}">
                <a16:creationId xmlns:a16="http://schemas.microsoft.com/office/drawing/2014/main" id="{18426D37-47ED-3F99-250F-09C2798078BF}"/>
              </a:ext>
            </a:extLst>
          </p:cNvPr>
          <p:cNvSpPr>
            <a:spLocks noGrp="1"/>
          </p:cNvSpPr>
          <p:nvPr>
            <p:ph idx="1"/>
          </p:nvPr>
        </p:nvSpPr>
        <p:spPr>
          <a:xfrm>
            <a:off x="838200" y="1229360"/>
            <a:ext cx="10515600" cy="4947605"/>
          </a:xfrm>
        </p:spPr>
        <p:txBody>
          <a:bodyPr>
            <a:normAutofit/>
          </a:bodyPr>
          <a:lstStyle/>
          <a:p>
            <a:r>
              <a:rPr lang="en-IN" sz="2600" dirty="0">
                <a:latin typeface="Times New Roman" panose="02020603050405020304" pitchFamily="18" charset="0"/>
                <a:cs typeface="Times New Roman" panose="02020603050405020304" pitchFamily="18" charset="0"/>
              </a:rPr>
              <a:t>From the previous slide we can witness that if the data points are remapped into high-dimensional space, the non-linear data becomes easily separable. This is done using a Kernel function in SVM.</a:t>
            </a:r>
          </a:p>
          <a:p>
            <a:r>
              <a:rPr lang="en-IN" sz="2600" dirty="0">
                <a:latin typeface="Times New Roman" panose="02020603050405020304" pitchFamily="18" charset="0"/>
                <a:cs typeface="Times New Roman" panose="02020603050405020304" pitchFamily="18" charset="0"/>
              </a:rPr>
              <a:t> The </a:t>
            </a:r>
            <a:r>
              <a:rPr lang="en-IN" sz="2600" b="1" dirty="0">
                <a:latin typeface="Times New Roman" panose="02020603050405020304" pitchFamily="18" charset="0"/>
                <a:cs typeface="Times New Roman" panose="02020603050405020304" pitchFamily="18" charset="0"/>
              </a:rPr>
              <a:t>Kernel Function </a:t>
            </a:r>
            <a:r>
              <a:rPr lang="en-US" sz="2600" b="0" i="0" dirty="0">
                <a:effectLst/>
                <a:latin typeface="Times New Roman" panose="02020603050405020304" pitchFamily="18" charset="0"/>
                <a:cs typeface="Times New Roman" panose="02020603050405020304" pitchFamily="18" charset="0"/>
              </a:rPr>
              <a:t>is a critical component employed to transform data from its original feature space into a higher-dimensional space.</a:t>
            </a:r>
          </a:p>
          <a:p>
            <a:pPr algn="l"/>
            <a:r>
              <a:rPr lang="en-US" sz="2600" b="0" i="0" dirty="0">
                <a:effectLst/>
                <a:latin typeface="Times New Roman" panose="02020603050405020304" pitchFamily="18" charset="0"/>
                <a:cs typeface="Times New Roman" panose="02020603050405020304" pitchFamily="18" charset="0"/>
              </a:rPr>
              <a:t>A kernel function, denoted as K(x, y), takes two data points, x and y, as input and computes the dot product of these points in the higher-dimensional space without explicitly mapping them to that space. Mathematically, this can be represented as:</a:t>
            </a:r>
          </a:p>
          <a:p>
            <a:pPr marL="0" indent="0" algn="ctr">
              <a:buNone/>
            </a:pPr>
            <a:r>
              <a:rPr lang="en-US" sz="2600" b="0" i="0" dirty="0">
                <a:effectLst/>
                <a:latin typeface="Times New Roman" panose="02020603050405020304" pitchFamily="18" charset="0"/>
                <a:cs typeface="Times New Roman" panose="02020603050405020304" pitchFamily="18" charset="0"/>
              </a:rPr>
              <a:t>K(x, y) = Φ(x) · Φ(y)</a:t>
            </a:r>
          </a:p>
          <a:p>
            <a:pPr marL="457189" lvl="1" indent="0">
              <a:buNone/>
            </a:pPr>
            <a:r>
              <a:rPr lang="en-US" sz="2600" b="0" i="0" dirty="0">
                <a:effectLst/>
                <a:latin typeface="Times New Roman" panose="02020603050405020304" pitchFamily="18" charset="0"/>
                <a:cs typeface="Times New Roman" panose="02020603050405020304" pitchFamily="18" charset="0"/>
              </a:rPr>
              <a:t>Where, Φ(x) and Φ(y) represent the transformation of the data points x and y into the higher-dimensional space.</a:t>
            </a:r>
          </a:p>
          <a:p>
            <a:endParaRPr lang="en-IN" dirty="0"/>
          </a:p>
        </p:txBody>
      </p:sp>
      <p:sp>
        <p:nvSpPr>
          <p:cNvPr id="4" name="Slide Number Placeholder 3">
            <a:extLst>
              <a:ext uri="{FF2B5EF4-FFF2-40B4-BE49-F238E27FC236}">
                <a16:creationId xmlns:a16="http://schemas.microsoft.com/office/drawing/2014/main" id="{B33380D0-4C86-283D-4036-6D60378D4A22}"/>
              </a:ext>
            </a:extLst>
          </p:cNvPr>
          <p:cNvSpPr>
            <a:spLocks noGrp="1"/>
          </p:cNvSpPr>
          <p:nvPr>
            <p:ph type="sldNum" sz="quarter" idx="12"/>
          </p:nvPr>
        </p:nvSpPr>
        <p:spPr/>
        <p:txBody>
          <a:bodyPr/>
          <a:lstStyle/>
          <a:p>
            <a:fld id="{2DEBF6B5-A8B6-5742-91AE-8DC29EBB8E42}" type="slidenum">
              <a:rPr lang="en-US" smtClean="0"/>
              <a:t>18</a:t>
            </a:fld>
            <a:endParaRPr lang="en-US"/>
          </a:p>
        </p:txBody>
      </p:sp>
    </p:spTree>
    <p:extLst>
      <p:ext uri="{BB962C8B-B14F-4D97-AF65-F5344CB8AC3E}">
        <p14:creationId xmlns:p14="http://schemas.microsoft.com/office/powerpoint/2010/main" val="997675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E641-72BD-A6D5-D0B0-80D5411BABB1}"/>
              </a:ext>
            </a:extLst>
          </p:cNvPr>
          <p:cNvSpPr>
            <a:spLocks noGrp="1"/>
          </p:cNvSpPr>
          <p:nvPr>
            <p:ph type="title"/>
          </p:nvPr>
        </p:nvSpPr>
        <p:spPr>
          <a:xfrm>
            <a:off x="838200" y="314325"/>
            <a:ext cx="10515600" cy="1325563"/>
          </a:xfrm>
        </p:spPr>
        <p:txBody>
          <a:bodyPr>
            <a:normAutofit/>
          </a:bodyPr>
          <a:lstStyle/>
          <a:p>
            <a:r>
              <a:rPr lang="en-CA" sz="3600" b="1" dirty="0">
                <a:latin typeface="Times New Roman" panose="02020603050405020304" pitchFamily="18" charset="0"/>
                <a:cs typeface="Times New Roman" panose="02020603050405020304" pitchFamily="18" charset="0"/>
              </a:rPr>
              <a:t>Types of SVM Kernels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95CF66-5261-ED5B-0249-FA1885F45413}"/>
                  </a:ext>
                </a:extLst>
              </p:cNvPr>
              <p:cNvSpPr>
                <a:spLocks noGrp="1"/>
              </p:cNvSpPr>
              <p:nvPr>
                <p:ph idx="1"/>
              </p:nvPr>
            </p:nvSpPr>
            <p:spPr/>
            <p:txBody>
              <a:bodyPr/>
              <a:lstStyle/>
              <a:p>
                <a:r>
                  <a:rPr lang="en-CA" dirty="0">
                    <a:latin typeface="Times New Roman" panose="02020603050405020304" pitchFamily="18" charset="0"/>
                    <a:cs typeface="Times New Roman" panose="02020603050405020304" pitchFamily="18" charset="0"/>
                  </a:rPr>
                  <a:t>Th various types of kernel function used to transform non- linear data are,</a:t>
                </a:r>
              </a:p>
              <a:p>
                <a:pPr lvl="1">
                  <a:lnSpc>
                    <a:spcPct val="100000"/>
                  </a:lnSpc>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Linear Kernel:</a:t>
                </a:r>
              </a:p>
              <a:p>
                <a:pPr lvl="1">
                  <a:lnSpc>
                    <a:spcPct val="100000"/>
                  </a:lnSpc>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K(</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𝑥</m:t>
                        </m:r>
                      </m:e>
                      <m:sub>
                        <m:r>
                          <a:rPr lang="en-CA" b="0" i="1" smtClean="0">
                            <a:latin typeface="Cambria Math" panose="02040503050406030204" pitchFamily="18" charset="0"/>
                          </a:rPr>
                          <m:t>1</m:t>
                        </m:r>
                      </m:sub>
                      <m:sup>
                        <m:r>
                          <a:rPr lang="en-CA" b="0" i="1" smtClean="0">
                            <a:latin typeface="Cambria Math" panose="02040503050406030204" pitchFamily="18" charset="0"/>
                          </a:rPr>
                          <m:t>𝑇</m:t>
                        </m:r>
                      </m:sup>
                    </m:sSubSup>
                    <m:r>
                      <a:rPr lang="en-CA" b="0" i="1" smtClean="0">
                        <a:latin typeface="Cambria Math" panose="02040503050406030204" pitchFamily="18" charset="0"/>
                      </a:rPr>
                      <m:t>.</m:t>
                    </m:r>
                  </m:oMath>
                </a14:m>
                <a:r>
                  <a:rPr lang="en-CA"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oMath>
                </a14:m>
                <a:endParaRPr lang="en-CA"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Polynomial Kernel:</a:t>
                </a:r>
              </a:p>
              <a:p>
                <a:pPr lvl="1">
                  <a:lnSpc>
                    <a:spcPct val="100000"/>
                  </a:lnSpc>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K(</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𝑥</m:t>
                            </m:r>
                          </m:e>
                          <m:sub>
                            <m:r>
                              <a:rPr lang="en-CA" i="1">
                                <a:latin typeface="Cambria Math" panose="02040503050406030204" pitchFamily="18" charset="0"/>
                              </a:rPr>
                              <m:t>1</m:t>
                            </m:r>
                          </m:sub>
                          <m:sup>
                            <m:r>
                              <a:rPr lang="en-CA" i="1">
                                <a:latin typeface="Cambria Math" panose="02040503050406030204" pitchFamily="18" charset="0"/>
                              </a:rPr>
                              <m:t>𝑇</m:t>
                            </m:r>
                          </m:sup>
                        </m:sSubSup>
                        <m:r>
                          <a:rPr lang="en-CA" i="1">
                            <a:latin typeface="Cambria Math" panose="02040503050406030204" pitchFamily="18" charset="0"/>
                          </a:rPr>
                          <m:t>.</m:t>
                        </m:r>
                        <m:r>
                          <m:rPr>
                            <m:nor/>
                          </m:rPr>
                          <a:rPr lang="en-CA" dirty="0">
                            <a:latin typeface="Times New Roman" panose="02020603050405020304" pitchFamily="18" charset="0"/>
                            <a:cs typeface="Times New Roman" panose="02020603050405020304" pitchFamily="18" charset="0"/>
                          </a:rPr>
                          <m:t> </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b="0" i="1" smtClean="0">
                            <a:latin typeface="Cambria Math" panose="02040503050406030204" pitchFamily="18" charset="0"/>
                          </a:rPr>
                          <m:t>+</m:t>
                        </m:r>
                        <m:r>
                          <a:rPr lang="en-CA" b="0" i="1" smtClean="0">
                            <a:latin typeface="Cambria Math" panose="02040503050406030204" pitchFamily="18" charset="0"/>
                          </a:rPr>
                          <m:t>𝑟</m:t>
                        </m:r>
                        <m:r>
                          <a:rPr lang="en-CA" b="0" i="1" smtClean="0">
                            <a:latin typeface="Cambria Math" panose="02040503050406030204" pitchFamily="18" charset="0"/>
                          </a:rPr>
                          <m:t>)</m:t>
                        </m:r>
                      </m:e>
                      <m:sup>
                        <m:r>
                          <a:rPr lang="en-CA" b="0" i="1" smtClean="0">
                            <a:latin typeface="Cambria Math" panose="02040503050406030204" pitchFamily="18" charset="0"/>
                          </a:rPr>
                          <m:t>𝑑</m:t>
                        </m:r>
                      </m:sup>
                    </m:sSup>
                  </m:oMath>
                </a14:m>
                <a:endParaRPr lang="en-CA"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Radial Bias Function (</a:t>
                </a:r>
                <a:r>
                  <a:rPr lang="en-CA" dirty="0" err="1">
                    <a:latin typeface="Times New Roman" panose="02020603050405020304" pitchFamily="18" charset="0"/>
                    <a:cs typeface="Times New Roman" panose="02020603050405020304" pitchFamily="18" charset="0"/>
                  </a:rPr>
                  <a:t>rbf</a:t>
                </a:r>
                <a:r>
                  <a:rPr lang="en-CA" dirty="0">
                    <a:latin typeface="Times New Roman" panose="02020603050405020304" pitchFamily="18" charset="0"/>
                    <a:cs typeface="Times New Roman" panose="02020603050405020304" pitchFamily="18" charset="0"/>
                  </a:rPr>
                  <a:t>) Kernel:</a:t>
                </a:r>
              </a:p>
              <a:p>
                <a:pPr lvl="1">
                  <a:lnSpc>
                    <a:spcPct val="100000"/>
                  </a:lnSpc>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K(</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b="0" i="1" smtClean="0">
                        <a:latin typeface="Cambria Math" panose="02040503050406030204" pitchFamily="18" charset="0"/>
                      </a:rPr>
                      <m:t>)=</m:t>
                    </m:r>
                  </m:oMath>
                </a14:m>
                <a:r>
                  <a:rPr lang="en-CA" dirty="0">
                    <a:latin typeface="Times New Roman" panose="02020603050405020304" pitchFamily="18" charset="0"/>
                    <a:cs typeface="Times New Roman" panose="02020603050405020304" pitchFamily="18" charset="0"/>
                  </a:rPr>
                  <a:t>exp</a:t>
                </a:r>
                <a14:m>
                  <m:oMath xmlns:m="http://schemas.openxmlformats.org/officeDocument/2006/math">
                    <m:sSup>
                      <m:sSupPr>
                        <m:ctrlPr>
                          <a:rPr lang="en-CA" i="1" dirty="0" smtClean="0">
                            <a:latin typeface="Cambria Math" panose="02040503050406030204" pitchFamily="18" charset="0"/>
                          </a:rPr>
                        </m:ctrlPr>
                      </m:sSupPr>
                      <m:e>
                        <m:r>
                          <m:rPr>
                            <m:nor/>
                          </m:rPr>
                          <a:rPr lang="en-CA" dirty="0">
                            <a:latin typeface="Times New Roman" panose="02020603050405020304" pitchFamily="18" charset="0"/>
                            <a:cs typeface="Times New Roman" panose="02020603050405020304" pitchFamily="18" charset="0"/>
                          </a:rPr>
                          <m:t>(− </m:t>
                        </m:r>
                        <m:r>
                          <m:rPr>
                            <m:nor/>
                          </m:rPr>
                          <a:rPr lang="el-GR" dirty="0">
                            <a:latin typeface="Times New Roman" panose="02020603050405020304" pitchFamily="18" charset="0"/>
                            <a:cs typeface="Times New Roman" panose="02020603050405020304" pitchFamily="18" charset="0"/>
                          </a:rPr>
                          <m:t>γ</m:t>
                        </m:r>
                        <m:r>
                          <m:rPr>
                            <m:nor/>
                          </m:rPr>
                          <a:rPr lang="en-CA" dirty="0">
                            <a:latin typeface="Times New Roman" panose="02020603050405020304" pitchFamily="18" charset="0"/>
                            <a:cs typeface="Times New Roman" panose="02020603050405020304" pitchFamily="18" charset="0"/>
                          </a:rPr>
                          <m:t>.|| </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m:rPr>
                            <m:nor/>
                          </m:rPr>
                          <a:rPr lang="en-CA" dirty="0">
                            <a:latin typeface="Times New Roman" panose="02020603050405020304" pitchFamily="18" charset="0"/>
                            <a:cs typeface="Times New Roman" panose="02020603050405020304" pitchFamily="18" charset="0"/>
                          </a:rPr>
                          <m:t>||</m:t>
                        </m:r>
                        <m:r>
                          <a:rPr lang="en-CA" b="0" i="1" dirty="0" smtClean="0">
                            <a:latin typeface="Cambria Math" panose="02040503050406030204" pitchFamily="18" charset="0"/>
                          </a:rPr>
                          <m:t>)</m:t>
                        </m:r>
                      </m:e>
                      <m:sup>
                        <m:r>
                          <a:rPr lang="en-CA" b="0" i="1" dirty="0" smtClean="0">
                            <a:latin typeface="Cambria Math" panose="02040503050406030204" pitchFamily="18" charset="0"/>
                          </a:rPr>
                          <m:t>2</m:t>
                        </m:r>
                      </m:sup>
                    </m:sSup>
                  </m:oMath>
                </a14:m>
                <a:endParaRPr lang="en-CA"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F95CF66-5261-ED5B-0249-FA1885F45413}"/>
                  </a:ext>
                </a:extLst>
              </p:cNvPr>
              <p:cNvSpPr>
                <a:spLocks noGrp="1" noRot="1" noChangeAspect="1" noMove="1" noResize="1" noEditPoints="1" noAdjustHandles="1" noChangeArrowheads="1" noChangeShapeType="1" noTextEdit="1"/>
              </p:cNvSpPr>
              <p:nvPr>
                <p:ph idx="1"/>
              </p:nvPr>
            </p:nvSpPr>
            <p:spPr>
              <a:blipFill>
                <a:blip r:embed="rId2"/>
                <a:stretch>
                  <a:fillRect l="-1043" t="-2381" r="-5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A5CEE074-675B-661C-83D9-41069F1BBC8C}"/>
              </a:ext>
            </a:extLst>
          </p:cNvPr>
          <p:cNvSpPr>
            <a:spLocks noGrp="1"/>
          </p:cNvSpPr>
          <p:nvPr>
            <p:ph type="sldNum" sz="quarter" idx="12"/>
          </p:nvPr>
        </p:nvSpPr>
        <p:spPr>
          <a:xfrm>
            <a:off x="115747" y="6246414"/>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EBF6B5-A8B6-5742-91AE-8DC29EBB8E42}" type="slidenum">
              <a:rPr kumimoji="0" lang="en-US" sz="1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466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181B7C-F4F5-5EE6-8FE0-DDADA285701E}"/>
              </a:ext>
            </a:extLst>
          </p:cNvPr>
          <p:cNvSpPr>
            <a:spLocks noGrp="1"/>
          </p:cNvSpPr>
          <p:nvPr>
            <p:ph type="title"/>
          </p:nvPr>
        </p:nvSpPr>
        <p:spPr>
          <a:xfrm>
            <a:off x="868680" y="467360"/>
            <a:ext cx="10515600" cy="904240"/>
          </a:xfrm>
        </p:spPr>
        <p:txBody>
          <a:bodyPr>
            <a:noAutofit/>
          </a:bodyPr>
          <a:lstStyle/>
          <a:p>
            <a:r>
              <a:rPr lang="en-CA" sz="3600" b="1" dirty="0">
                <a:latin typeface="Times New Roman" panose="02020603050405020304" pitchFamily="18" charset="0"/>
                <a:cs typeface="Times New Roman" panose="02020603050405020304" pitchFamily="18" charset="0"/>
              </a:rPr>
              <a:t>Introduction</a:t>
            </a:r>
            <a:br>
              <a:rPr lang="en-CA" sz="3600" b="1" dirty="0">
                <a:latin typeface="Times New Roman" panose="02020603050405020304" pitchFamily="18" charset="0"/>
                <a:cs typeface="Times New Roman" panose="02020603050405020304" pitchFamily="18" charset="0"/>
              </a:rPr>
            </a:br>
            <a:endParaRPr lang="en-IN" sz="3600" b="1" dirty="0"/>
          </a:p>
        </p:txBody>
      </p:sp>
      <p:sp>
        <p:nvSpPr>
          <p:cNvPr id="6" name="Content Placeholder 5">
            <a:extLst>
              <a:ext uri="{FF2B5EF4-FFF2-40B4-BE49-F238E27FC236}">
                <a16:creationId xmlns:a16="http://schemas.microsoft.com/office/drawing/2014/main" id="{47D0D2C4-CEB2-71CD-78DE-16326745E516}"/>
              </a:ext>
            </a:extLst>
          </p:cNvPr>
          <p:cNvSpPr>
            <a:spLocks noGrp="1"/>
          </p:cNvSpPr>
          <p:nvPr>
            <p:ph idx="1"/>
          </p:nvPr>
        </p:nvSpPr>
        <p:spPr>
          <a:xfrm>
            <a:off x="716280" y="1256665"/>
            <a:ext cx="10515600" cy="4351339"/>
          </a:xfrm>
        </p:spPr>
        <p:txBody>
          <a:bodyPr>
            <a:normAutofit/>
          </a:bodyPr>
          <a:lstStyle/>
          <a:p>
            <a:pPr algn="just"/>
            <a:r>
              <a:rPr lang="en-CA" sz="2800" dirty="0">
                <a:latin typeface="Times New Roman" panose="02020603050405020304" pitchFamily="18" charset="0"/>
                <a:cs typeface="Times New Roman" panose="02020603050405020304" pitchFamily="18" charset="0"/>
              </a:rPr>
              <a:t>What is Support Vector Machines?</a:t>
            </a:r>
          </a:p>
          <a:p>
            <a:pPr marL="285750" indent="-285750" algn="just">
              <a:buFont typeface="Arial" panose="020B0604020202020204" pitchFamily="34" charset="0"/>
              <a:buChar char="•"/>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Support Vector Machine (SVM) is a relatively simple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Supervised Machine Learning Algorithm</a:t>
            </a:r>
            <a:r>
              <a:rPr lang="en-IN"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used for classification and/or regression. It has a high accuracy in many applications, and it uses a concept of hyperplane that best separates the data</a:t>
            </a:r>
            <a:r>
              <a:rPr lang="en-IN" kern="100" dirty="0">
                <a:latin typeface="Times New Roman" panose="02020603050405020304" pitchFamily="18" charset="0"/>
                <a:ea typeface="Calibri" panose="020F0502020204030204" pitchFamily="34" charset="0"/>
                <a:cs typeface="Times New Roman" panose="02020603050405020304" pitchFamily="18" charset="0"/>
              </a:rPr>
              <a:t>[1]</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buFont typeface="Arial" panose="020B0604020202020204" pitchFamily="34" charset="0"/>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Used across various domains, from image recognition to finance and medical diagnosis.</a:t>
            </a:r>
            <a:endParaRPr lang="en-CA"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62E8226D-CBF9-3597-93A9-EF7981239C87}"/>
              </a:ext>
            </a:extLst>
          </p:cNvPr>
          <p:cNvSpPr>
            <a:spLocks noGrp="1"/>
          </p:cNvSpPr>
          <p:nvPr>
            <p:ph type="sldNum" sz="quarter" idx="12"/>
          </p:nvPr>
        </p:nvSpPr>
        <p:spPr>
          <a:xfrm>
            <a:off x="82421" y="6281706"/>
            <a:ext cx="2743200" cy="365125"/>
          </a:xfrm>
        </p:spPr>
        <p:txBody>
          <a:bodyPr/>
          <a:lstStyle/>
          <a:p>
            <a:fld id="{2DEBF6B5-A8B6-5742-91AE-8DC29EBB8E42}" type="slidenum">
              <a:rPr lang="en-US" smtClean="0"/>
              <a:t>2</a:t>
            </a:fld>
            <a:endParaRPr lang="en-US" dirty="0"/>
          </a:p>
        </p:txBody>
      </p:sp>
    </p:spTree>
    <p:extLst>
      <p:ext uri="{BB962C8B-B14F-4D97-AF65-F5344CB8AC3E}">
        <p14:creationId xmlns:p14="http://schemas.microsoft.com/office/powerpoint/2010/main" val="461374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9B65-37AC-DF09-60C7-9DD4339C893D}"/>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Advantages of SVM:</a:t>
            </a:r>
          </a:p>
        </p:txBody>
      </p:sp>
      <p:sp>
        <p:nvSpPr>
          <p:cNvPr id="3" name="Content Placeholder 2">
            <a:extLst>
              <a:ext uri="{FF2B5EF4-FFF2-40B4-BE49-F238E27FC236}">
                <a16:creationId xmlns:a16="http://schemas.microsoft.com/office/drawing/2014/main" id="{C39D6E5C-06C4-BB7C-E24A-B53C82382AA6}"/>
              </a:ext>
            </a:extLst>
          </p:cNvPr>
          <p:cNvSpPr>
            <a:spLocks noGrp="1"/>
          </p:cNvSpPr>
          <p:nvPr>
            <p:ph idx="1"/>
          </p:nvPr>
        </p:nvSpPr>
        <p:spPr>
          <a:xfrm>
            <a:off x="838200" y="1534161"/>
            <a:ext cx="10515600" cy="4642804"/>
          </a:xfrm>
        </p:spPr>
        <p:txBody>
          <a:bodyPr/>
          <a:lstStyle/>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Effective in high-dimensional cases.</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Its memory is efficient as it uses a subset of training points in the decision function called support vectors.</a:t>
            </a:r>
          </a:p>
          <a:p>
            <a:pPr algn="l"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SVM are robust to overfitting as it uses </a:t>
            </a:r>
            <a:r>
              <a:rPr lang="en-US" b="0" i="0" dirty="0">
                <a:effectLst/>
                <a:latin typeface="Times New Roman" panose="02020603050405020304" pitchFamily="18" charset="0"/>
                <a:cs typeface="Times New Roman" panose="02020603050405020304" pitchFamily="18" charset="0"/>
              </a:rPr>
              <a:t>a large margin or soft margin approach. This makes them suitable for scenarios where the data is noisy, or the number of features is high.</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Different kernel functions can be specified for the decision functions and its possible to specify custom kernels.</a:t>
            </a:r>
          </a:p>
          <a:p>
            <a:pPr marL="0" indent="0">
              <a:buNone/>
            </a:pPr>
            <a:endParaRPr lang="en-CA"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38F645-8730-07E1-3C1D-A820AC8DC2C2}"/>
              </a:ext>
            </a:extLst>
          </p:cNvPr>
          <p:cNvSpPr>
            <a:spLocks noGrp="1"/>
          </p:cNvSpPr>
          <p:nvPr>
            <p:ph type="sldNum" sz="quarter" idx="12"/>
          </p:nvPr>
        </p:nvSpPr>
        <p:spPr>
          <a:xfrm>
            <a:off x="87026" y="6264012"/>
            <a:ext cx="2743200" cy="365125"/>
          </a:xfrm>
        </p:spPr>
        <p:txBody>
          <a:bodyPr/>
          <a:lstStyle/>
          <a:p>
            <a:fld id="{2DEBF6B5-A8B6-5742-91AE-8DC29EBB8E42}" type="slidenum">
              <a:rPr lang="en-US" smtClean="0"/>
              <a:t>20</a:t>
            </a:fld>
            <a:endParaRPr lang="en-US"/>
          </a:p>
        </p:txBody>
      </p:sp>
    </p:spTree>
    <p:extLst>
      <p:ext uri="{BB962C8B-B14F-4D97-AF65-F5344CB8AC3E}">
        <p14:creationId xmlns:p14="http://schemas.microsoft.com/office/powerpoint/2010/main" val="1791719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5EE0-B526-828F-2CC8-93D13BC140D9}"/>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Disadvantages of SVM:</a:t>
            </a:r>
          </a:p>
        </p:txBody>
      </p:sp>
      <p:sp>
        <p:nvSpPr>
          <p:cNvPr id="3" name="Content Placeholder 2">
            <a:extLst>
              <a:ext uri="{FF2B5EF4-FFF2-40B4-BE49-F238E27FC236}">
                <a16:creationId xmlns:a16="http://schemas.microsoft.com/office/drawing/2014/main" id="{812B6231-6506-B686-9FE9-50DB989738EC}"/>
              </a:ext>
            </a:extLst>
          </p:cNvPr>
          <p:cNvSpPr>
            <a:spLocks noGrp="1"/>
          </p:cNvSpPr>
          <p:nvPr>
            <p:ph idx="1"/>
          </p:nvPr>
        </p:nvSpPr>
        <p:spPr>
          <a:xfrm>
            <a:off x="838200" y="1825625"/>
            <a:ext cx="10515600" cy="3609975"/>
          </a:xfrm>
        </p:spPr>
        <p:txBody>
          <a:bodyPr/>
          <a:lstStyle/>
          <a:p>
            <a:r>
              <a:rPr lang="en-IN" i="0" dirty="0">
                <a:effectLst/>
                <a:latin typeface="Times New Roman" panose="02020603050405020304" pitchFamily="18" charset="0"/>
                <a:cs typeface="Times New Roman" panose="02020603050405020304" pitchFamily="18" charset="0"/>
              </a:rPr>
              <a:t>Complexity in Parameter Tuning</a:t>
            </a:r>
          </a:p>
          <a:p>
            <a:r>
              <a:rPr lang="en-US" i="0" dirty="0">
                <a:effectLst/>
                <a:latin typeface="Times New Roman" panose="02020603050405020304" pitchFamily="18" charset="0"/>
                <a:cs typeface="Times New Roman" panose="02020603050405020304" pitchFamily="18" charset="0"/>
              </a:rPr>
              <a:t>Slower Training Time for Large Datasets</a:t>
            </a:r>
            <a:endParaRPr lang="en-IN"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SVM is inherently a binary classifier, and extensions to multi-class problems may require techniques like one-vs-all (</a:t>
            </a:r>
            <a:r>
              <a:rPr lang="en-US" b="0" i="0" dirty="0" err="1">
                <a:effectLst/>
                <a:latin typeface="Times New Roman" panose="02020603050405020304" pitchFamily="18" charset="0"/>
                <a:cs typeface="Times New Roman" panose="02020603050405020304" pitchFamily="18" charset="0"/>
              </a:rPr>
              <a:t>OvA</a:t>
            </a:r>
            <a:r>
              <a:rPr lang="en-US" b="0" i="0" dirty="0">
                <a:effectLst/>
                <a:latin typeface="Times New Roman" panose="02020603050405020304" pitchFamily="18" charset="0"/>
                <a:cs typeface="Times New Roman" panose="02020603050405020304" pitchFamily="18" charset="0"/>
              </a:rPr>
              <a:t>) or one-vs-one (</a:t>
            </a:r>
            <a:r>
              <a:rPr lang="en-US" b="0" i="0" dirty="0" err="1">
                <a:effectLst/>
                <a:latin typeface="Times New Roman" panose="02020603050405020304" pitchFamily="18" charset="0"/>
                <a:cs typeface="Times New Roman" panose="02020603050405020304" pitchFamily="18" charset="0"/>
              </a:rPr>
              <a:t>OvO</a:t>
            </a:r>
            <a:r>
              <a:rPr lang="en-US" b="0" i="0" dirty="0">
                <a:effectLst/>
                <a:latin typeface="Times New Roman" panose="02020603050405020304" pitchFamily="18" charset="0"/>
                <a:cs typeface="Times New Roman" panose="02020603050405020304" pitchFamily="18" charset="0"/>
              </a:rPr>
              <a:t>), which can be computationally expensive.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A77822-B972-003F-51CB-38322383F58A}"/>
              </a:ext>
            </a:extLst>
          </p:cNvPr>
          <p:cNvSpPr>
            <a:spLocks noGrp="1"/>
          </p:cNvSpPr>
          <p:nvPr>
            <p:ph type="sldNum" sz="quarter" idx="12"/>
          </p:nvPr>
        </p:nvSpPr>
        <p:spPr>
          <a:xfrm>
            <a:off x="110176" y="6275587"/>
            <a:ext cx="2743200" cy="365125"/>
          </a:xfrm>
        </p:spPr>
        <p:txBody>
          <a:bodyPr/>
          <a:lstStyle/>
          <a:p>
            <a:fld id="{2DEBF6B5-A8B6-5742-91AE-8DC29EBB8E42}" type="slidenum">
              <a:rPr lang="en-US" smtClean="0"/>
              <a:t>21</a:t>
            </a:fld>
            <a:endParaRPr lang="en-US" dirty="0"/>
          </a:p>
        </p:txBody>
      </p:sp>
    </p:spTree>
    <p:extLst>
      <p:ext uri="{BB962C8B-B14F-4D97-AF65-F5344CB8AC3E}">
        <p14:creationId xmlns:p14="http://schemas.microsoft.com/office/powerpoint/2010/main" val="775462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3519-3F59-476C-6583-2397941A3636}"/>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40DE4C87-89C3-BEFE-B501-1EAB2F8C34DB}"/>
              </a:ext>
            </a:extLst>
          </p:cNvPr>
          <p:cNvSpPr>
            <a:spLocks noGrp="1"/>
          </p:cNvSpPr>
          <p:nvPr>
            <p:ph idx="1"/>
          </p:nvPr>
        </p:nvSpPr>
        <p:spPr/>
        <p:txBody>
          <a:bodyPr/>
          <a:lstStyle/>
          <a:p>
            <a:pPr marL="0" indent="0">
              <a:lnSpc>
                <a:spcPct val="100000"/>
              </a:lnSpc>
              <a:spcAft>
                <a:spcPts val="800"/>
              </a:spcAft>
              <a:buNone/>
            </a:pP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Text Classification </a:t>
            </a:r>
          </a:p>
          <a:p>
            <a:pPr marL="0" indent="0">
              <a:lnSpc>
                <a:spcPct val="100000"/>
              </a:lnSpc>
              <a:spcAft>
                <a:spcPts val="800"/>
              </a:spcAft>
              <a:buNone/>
            </a:pP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Cancer Diagnosis</a:t>
            </a:r>
          </a:p>
          <a:p>
            <a:pPr marL="0" indent="0">
              <a:lnSpc>
                <a:spcPct val="100000"/>
              </a:lnSpc>
              <a:spcAft>
                <a:spcPts val="800"/>
              </a:spcAft>
              <a:buNone/>
            </a:pP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Object Detection</a:t>
            </a:r>
          </a:p>
          <a:p>
            <a:pPr marL="0" indent="0">
              <a:lnSpc>
                <a:spcPct val="107000"/>
              </a:lnSpc>
              <a:spcAft>
                <a:spcPts val="800"/>
              </a:spcAft>
              <a:buNone/>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AF18D57-E491-400E-E6EB-7EE8DFB75A6F}"/>
              </a:ext>
            </a:extLst>
          </p:cNvPr>
          <p:cNvSpPr>
            <a:spLocks noGrp="1"/>
          </p:cNvSpPr>
          <p:nvPr>
            <p:ph type="sldNum" sz="quarter" idx="12"/>
          </p:nvPr>
        </p:nvSpPr>
        <p:spPr>
          <a:xfrm>
            <a:off x="55453" y="6278225"/>
            <a:ext cx="2743200" cy="365125"/>
          </a:xfrm>
        </p:spPr>
        <p:txBody>
          <a:bodyPr/>
          <a:lstStyle/>
          <a:p>
            <a:fld id="{2DEBF6B5-A8B6-5742-91AE-8DC29EBB8E42}" type="slidenum">
              <a:rPr lang="en-US" smtClean="0"/>
              <a:t>22</a:t>
            </a:fld>
            <a:endParaRPr lang="en-US" dirty="0"/>
          </a:p>
        </p:txBody>
      </p:sp>
      <p:pic>
        <p:nvPicPr>
          <p:cNvPr id="5" name="Picture 4" descr="A screenshot of a computer screen&#10;&#10;Description automatically generated">
            <a:extLst>
              <a:ext uri="{FF2B5EF4-FFF2-40B4-BE49-F238E27FC236}">
                <a16:creationId xmlns:a16="http://schemas.microsoft.com/office/drawing/2014/main" id="{0D413407-8FF4-BE5D-9968-1BD5636075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9620" y="1825625"/>
            <a:ext cx="5731510" cy="2862580"/>
          </a:xfrm>
          <a:prstGeom prst="rect">
            <a:avLst/>
          </a:prstGeom>
          <a:noFill/>
          <a:ln>
            <a:noFill/>
          </a:ln>
        </p:spPr>
      </p:pic>
      <p:sp>
        <p:nvSpPr>
          <p:cNvPr id="6" name="TextBox 5">
            <a:extLst>
              <a:ext uri="{FF2B5EF4-FFF2-40B4-BE49-F238E27FC236}">
                <a16:creationId xmlns:a16="http://schemas.microsoft.com/office/drawing/2014/main" id="{D593F672-CF5D-E7CC-8D00-9B6B0AF8DF1D}"/>
              </a:ext>
            </a:extLst>
          </p:cNvPr>
          <p:cNvSpPr txBox="1"/>
          <p:nvPr/>
        </p:nvSpPr>
        <p:spPr>
          <a:xfrm>
            <a:off x="8389225" y="4823142"/>
            <a:ext cx="442750" cy="369332"/>
          </a:xfrm>
          <a:prstGeom prst="rect">
            <a:avLst/>
          </a:prstGeom>
          <a:noFill/>
        </p:spPr>
        <p:txBody>
          <a:bodyPr wrap="none" rtlCol="0">
            <a:spAutoFit/>
          </a:bodyPr>
          <a:lstStyle/>
          <a:p>
            <a:r>
              <a:rPr lang="en-CA" dirty="0"/>
              <a:t>[4]</a:t>
            </a:r>
          </a:p>
        </p:txBody>
      </p:sp>
    </p:spTree>
    <p:extLst>
      <p:ext uri="{BB962C8B-B14F-4D97-AF65-F5344CB8AC3E}">
        <p14:creationId xmlns:p14="http://schemas.microsoft.com/office/powerpoint/2010/main" val="1152420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D188-3B52-9451-F8AA-9D6718D28B2E}"/>
              </a:ext>
            </a:extLst>
          </p:cNvPr>
          <p:cNvSpPr>
            <a:spLocks noGrp="1"/>
          </p:cNvSpPr>
          <p:nvPr>
            <p:ph type="title"/>
          </p:nvPr>
        </p:nvSpPr>
        <p:spPr/>
        <p:txBody>
          <a:bodyPr>
            <a:normAutofit/>
          </a:bodyPr>
          <a:lstStyle/>
          <a:p>
            <a:r>
              <a:rPr lang="en-CA" sz="3600" dirty="0">
                <a:latin typeface="Times New Roman" panose="02020603050405020304" pitchFamily="18" charset="0"/>
                <a:cs typeface="Times New Roman" panose="02020603050405020304" pitchFamily="18" charset="0"/>
              </a:rPr>
              <a:t>Code for Example</a:t>
            </a:r>
          </a:p>
        </p:txBody>
      </p:sp>
      <p:sp>
        <p:nvSpPr>
          <p:cNvPr id="3" name="Content Placeholder 2">
            <a:extLst>
              <a:ext uri="{FF2B5EF4-FFF2-40B4-BE49-F238E27FC236}">
                <a16:creationId xmlns:a16="http://schemas.microsoft.com/office/drawing/2014/main" id="{B2EAD586-ADA8-ECDC-FD34-2CBEB22A64FE}"/>
              </a:ext>
            </a:extLst>
          </p:cNvPr>
          <p:cNvSpPr>
            <a:spLocks noGrp="1"/>
          </p:cNvSpPr>
          <p:nvPr>
            <p:ph idx="1"/>
          </p:nvPr>
        </p:nvSpPr>
        <p:spPr/>
        <p:txBody>
          <a:bodyPr/>
          <a:lstStyle/>
          <a:p>
            <a:pPr marL="0" indent="0">
              <a:buNone/>
            </a:pPr>
            <a:endParaRPr lang="en-CA" dirty="0">
              <a:latin typeface="Times New Roman" panose="02020603050405020304" pitchFamily="18" charset="0"/>
              <a:cs typeface="Times New Roman" panose="02020603050405020304" pitchFamily="18" charset="0"/>
              <a:hlinkClick r:id="rId2"/>
            </a:endParaRPr>
          </a:p>
          <a:p>
            <a:pPr marL="0" indent="0">
              <a:buNone/>
            </a:pPr>
            <a:r>
              <a:rPr lang="en-CA" dirty="0">
                <a:latin typeface="Times New Roman" panose="02020603050405020304" pitchFamily="18" charset="0"/>
                <a:cs typeface="Times New Roman" panose="02020603050405020304" pitchFamily="18" charset="0"/>
                <a:hlinkClick r:id="rId2"/>
              </a:rPr>
              <a:t>Support Vector Machine Example-1</a:t>
            </a:r>
            <a:endParaRPr lang="en-CA" dirty="0">
              <a:latin typeface="Times New Roman" panose="02020603050405020304" pitchFamily="18" charset="0"/>
              <a:cs typeface="Times New Roman" panose="02020603050405020304" pitchFamily="18" charset="0"/>
            </a:endParaRPr>
          </a:p>
          <a:p>
            <a:pPr marL="0" indent="0">
              <a:buNone/>
            </a:pPr>
            <a:endParaRPr lang="en-CA" dirty="0">
              <a:latin typeface="Times New Roman" panose="02020603050405020304" pitchFamily="18" charset="0"/>
              <a:cs typeface="Times New Roman" panose="02020603050405020304" pitchFamily="18" charset="0"/>
              <a:hlinkClick r:id="rId3"/>
            </a:endParaRPr>
          </a:p>
          <a:p>
            <a:pPr marL="0" indent="0">
              <a:buNone/>
            </a:pPr>
            <a:r>
              <a:rPr lang="en-CA" dirty="0">
                <a:latin typeface="Times New Roman" panose="02020603050405020304" pitchFamily="18" charset="0"/>
                <a:cs typeface="Times New Roman" panose="02020603050405020304" pitchFamily="18" charset="0"/>
                <a:hlinkClick r:id="rId3"/>
              </a:rPr>
              <a:t>Support Vector Machine Example-2</a:t>
            </a:r>
            <a:endParaRPr lang="en-CA"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F46540-706D-8EF0-4CFF-7F7DA8FF58A9}"/>
              </a:ext>
            </a:extLst>
          </p:cNvPr>
          <p:cNvSpPr>
            <a:spLocks noGrp="1"/>
          </p:cNvSpPr>
          <p:nvPr>
            <p:ph type="sldNum" sz="quarter" idx="12"/>
          </p:nvPr>
        </p:nvSpPr>
        <p:spPr>
          <a:xfrm>
            <a:off x="91632" y="6288751"/>
            <a:ext cx="2743200" cy="365125"/>
          </a:xfrm>
        </p:spPr>
        <p:txBody>
          <a:bodyPr/>
          <a:lstStyle/>
          <a:p>
            <a:fld id="{2DEBF6B5-A8B6-5742-91AE-8DC29EBB8E42}" type="slidenum">
              <a:rPr lang="en-US" smtClean="0"/>
              <a:t>23</a:t>
            </a:fld>
            <a:endParaRPr lang="en-US" dirty="0"/>
          </a:p>
        </p:txBody>
      </p:sp>
    </p:spTree>
    <p:extLst>
      <p:ext uri="{BB962C8B-B14F-4D97-AF65-F5344CB8AC3E}">
        <p14:creationId xmlns:p14="http://schemas.microsoft.com/office/powerpoint/2010/main" val="759376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E8215D-344D-8535-30EE-606616EB8661}"/>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 Code Explanation Example 1</a:t>
            </a:r>
          </a:p>
        </p:txBody>
      </p:sp>
      <p:sp>
        <p:nvSpPr>
          <p:cNvPr id="9" name="Content Placeholder 8">
            <a:extLst>
              <a:ext uri="{FF2B5EF4-FFF2-40B4-BE49-F238E27FC236}">
                <a16:creationId xmlns:a16="http://schemas.microsoft.com/office/drawing/2014/main" id="{90D2BF5E-828A-4733-3DE2-ED38C956EB33}"/>
              </a:ext>
            </a:extLst>
          </p:cNvPr>
          <p:cNvSpPr>
            <a:spLocks noGrp="1"/>
          </p:cNvSpPr>
          <p:nvPr>
            <p:ph sz="half" idx="1"/>
          </p:nvPr>
        </p:nvSpPr>
        <p:spPr/>
        <p:txBody>
          <a:bodyPr>
            <a:normAutofit lnSpcReduction="10000"/>
          </a:bodyPr>
          <a:lstStyle/>
          <a:p>
            <a:r>
              <a:rPr lang="en-CA" dirty="0">
                <a:latin typeface="Times New Roman" panose="02020603050405020304" pitchFamily="18" charset="0"/>
                <a:cs typeface="Times New Roman" panose="02020603050405020304" pitchFamily="18" charset="0"/>
              </a:rPr>
              <a:t>The aim of the program is to understand how the Support Vector machine works using a simple 2D hard coded data set.</a:t>
            </a:r>
          </a:p>
          <a:p>
            <a:r>
              <a:rPr lang="en-CA" dirty="0">
                <a:latin typeface="Times New Roman" panose="02020603050405020304" pitchFamily="18" charset="0"/>
                <a:cs typeface="Times New Roman" panose="02020603050405020304" pitchFamily="18" charset="0"/>
              </a:rPr>
              <a:t>Import the necessary packages.</a:t>
            </a:r>
          </a:p>
          <a:p>
            <a:r>
              <a:rPr lang="en-CA" dirty="0">
                <a:latin typeface="Times New Roman" panose="02020603050405020304" pitchFamily="18" charset="0"/>
                <a:cs typeface="Times New Roman" panose="02020603050405020304" pitchFamily="18" charset="0"/>
              </a:rPr>
              <a:t>Using </a:t>
            </a:r>
            <a:r>
              <a:rPr lang="en-CA" dirty="0" err="1">
                <a:latin typeface="Times New Roman" panose="02020603050405020304" pitchFamily="18" charset="0"/>
                <a:cs typeface="Times New Roman" panose="02020603050405020304" pitchFamily="18" charset="0"/>
              </a:rPr>
              <a:t>numpy</a:t>
            </a:r>
            <a:r>
              <a:rPr lang="en-CA" dirty="0">
                <a:latin typeface="Times New Roman" panose="02020603050405020304" pitchFamily="18" charset="0"/>
                <a:cs typeface="Times New Roman" panose="02020603050405020304" pitchFamily="18" charset="0"/>
              </a:rPr>
              <a:t> array, a data set is created and named as X</a:t>
            </a:r>
          </a:p>
          <a:p>
            <a:r>
              <a:rPr lang="en-CA" dirty="0">
                <a:latin typeface="Times New Roman" panose="02020603050405020304" pitchFamily="18" charset="0"/>
                <a:cs typeface="Times New Roman" panose="02020603050405020304" pitchFamily="18" charset="0"/>
              </a:rPr>
              <a:t>An array of 0’s and 1’s is created and named as Y. This is the Binary labels. 0 and 1 are two labels indicating 2 classes.</a:t>
            </a:r>
          </a:p>
          <a:p>
            <a:endParaRPr lang="en-CA"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34AB79E-CC2D-AF88-2D32-9BD4EE23FA11}"/>
              </a:ext>
            </a:extLst>
          </p:cNvPr>
          <p:cNvSpPr>
            <a:spLocks noGrp="1"/>
          </p:cNvSpPr>
          <p:nvPr>
            <p:ph type="sldNum" sz="quarter" idx="12"/>
          </p:nvPr>
        </p:nvSpPr>
        <p:spPr/>
        <p:txBody>
          <a:bodyPr/>
          <a:lstStyle/>
          <a:p>
            <a:fld id="{2DEBF6B5-A8B6-5742-91AE-8DC29EBB8E42}" type="slidenum">
              <a:rPr lang="en-US" smtClean="0"/>
              <a:t>24</a:t>
            </a:fld>
            <a:endParaRPr lang="en-US"/>
          </a:p>
        </p:txBody>
      </p:sp>
      <p:pic>
        <p:nvPicPr>
          <p:cNvPr id="13" name="Content Placeholder 12">
            <a:extLst>
              <a:ext uri="{FF2B5EF4-FFF2-40B4-BE49-F238E27FC236}">
                <a16:creationId xmlns:a16="http://schemas.microsoft.com/office/drawing/2014/main" id="{FED88975-F906-8ED1-4140-DD5CB869BCA7}"/>
              </a:ext>
            </a:extLst>
          </p:cNvPr>
          <p:cNvPicPr>
            <a:picLocks noGrp="1" noChangeAspect="1"/>
          </p:cNvPicPr>
          <p:nvPr>
            <p:ph sz="half" idx="2"/>
          </p:nvPr>
        </p:nvPicPr>
        <p:blipFill>
          <a:blip r:embed="rId2"/>
          <a:stretch>
            <a:fillRect/>
          </a:stretch>
        </p:blipFill>
        <p:spPr>
          <a:xfrm>
            <a:off x="6939540" y="1825625"/>
            <a:ext cx="4282945" cy="3552773"/>
          </a:xfrm>
          <a:prstGeom prst="rect">
            <a:avLst/>
          </a:prstGeom>
        </p:spPr>
      </p:pic>
    </p:spTree>
    <p:extLst>
      <p:ext uri="{BB962C8B-B14F-4D97-AF65-F5344CB8AC3E}">
        <p14:creationId xmlns:p14="http://schemas.microsoft.com/office/powerpoint/2010/main" val="3073691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5904C9-4B15-7C78-C205-07584AA372CB}"/>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 Code Explanation Example 1</a:t>
            </a:r>
          </a:p>
        </p:txBody>
      </p:sp>
      <p:sp>
        <p:nvSpPr>
          <p:cNvPr id="7" name="Content Placeholder 6">
            <a:extLst>
              <a:ext uri="{FF2B5EF4-FFF2-40B4-BE49-F238E27FC236}">
                <a16:creationId xmlns:a16="http://schemas.microsoft.com/office/drawing/2014/main" id="{EB7FFAF1-898C-A2CB-FE76-77075FCBB37B}"/>
              </a:ext>
            </a:extLst>
          </p:cNvPr>
          <p:cNvSpPr>
            <a:spLocks noGrp="1"/>
          </p:cNvSpPr>
          <p:nvPr>
            <p:ph sz="half" idx="1"/>
          </p:nvPr>
        </p:nvSpPr>
        <p:spPr/>
        <p:txBody>
          <a:bodyPr>
            <a:normAutofit/>
          </a:bodyPr>
          <a:lstStyle/>
          <a:p>
            <a:r>
              <a:rPr lang="en-CA" dirty="0">
                <a:latin typeface="Times New Roman" panose="02020603050405020304" pitchFamily="18" charset="0"/>
                <a:cs typeface="Times New Roman" panose="02020603050405020304" pitchFamily="18" charset="0"/>
              </a:rPr>
              <a:t>Map the y labels with the data set created in X.</a:t>
            </a:r>
          </a:p>
          <a:p>
            <a:r>
              <a:rPr lang="en-CA" dirty="0">
                <a:latin typeface="Times New Roman" panose="02020603050405020304" pitchFamily="18" charset="0"/>
                <a:cs typeface="Times New Roman" panose="02020603050405020304" pitchFamily="18" charset="0"/>
              </a:rPr>
              <a:t>Scatter plot of data points mapped to the labels is created.</a:t>
            </a:r>
          </a:p>
          <a:p>
            <a:endParaRPr lang="en-CA" dirty="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CCF00C3F-BA47-0A87-95AC-ED93DC190AB2}"/>
              </a:ext>
            </a:extLst>
          </p:cNvPr>
          <p:cNvPicPr>
            <a:picLocks noGrp="1" noChangeAspect="1"/>
          </p:cNvPicPr>
          <p:nvPr>
            <p:ph sz="half" idx="2"/>
          </p:nvPr>
        </p:nvPicPr>
        <p:blipFill>
          <a:blip r:embed="rId2"/>
          <a:stretch>
            <a:fillRect/>
          </a:stretch>
        </p:blipFill>
        <p:spPr>
          <a:xfrm>
            <a:off x="838200" y="3876969"/>
            <a:ext cx="5181600" cy="1734549"/>
          </a:xfrm>
        </p:spPr>
      </p:pic>
      <p:sp>
        <p:nvSpPr>
          <p:cNvPr id="5" name="Slide Number Placeholder 4">
            <a:extLst>
              <a:ext uri="{FF2B5EF4-FFF2-40B4-BE49-F238E27FC236}">
                <a16:creationId xmlns:a16="http://schemas.microsoft.com/office/drawing/2014/main" id="{8886DCFF-728C-1970-D891-2612A8984AE9}"/>
              </a:ext>
            </a:extLst>
          </p:cNvPr>
          <p:cNvSpPr>
            <a:spLocks noGrp="1"/>
          </p:cNvSpPr>
          <p:nvPr>
            <p:ph type="sldNum" sz="quarter" idx="12"/>
          </p:nvPr>
        </p:nvSpPr>
        <p:spPr/>
        <p:txBody>
          <a:bodyPr/>
          <a:lstStyle/>
          <a:p>
            <a:fld id="{2DEBF6B5-A8B6-5742-91AE-8DC29EBB8E42}" type="slidenum">
              <a:rPr lang="en-US" smtClean="0"/>
              <a:t>25</a:t>
            </a:fld>
            <a:endParaRPr lang="en-US"/>
          </a:p>
        </p:txBody>
      </p:sp>
      <p:pic>
        <p:nvPicPr>
          <p:cNvPr id="12" name="Picture 11">
            <a:extLst>
              <a:ext uri="{FF2B5EF4-FFF2-40B4-BE49-F238E27FC236}">
                <a16:creationId xmlns:a16="http://schemas.microsoft.com/office/drawing/2014/main" id="{4F0CD2FF-CF5B-7EA7-D2AA-42BBD937DC63}"/>
              </a:ext>
            </a:extLst>
          </p:cNvPr>
          <p:cNvPicPr>
            <a:picLocks noChangeAspect="1"/>
          </p:cNvPicPr>
          <p:nvPr/>
        </p:nvPicPr>
        <p:blipFill>
          <a:blip r:embed="rId3"/>
          <a:stretch>
            <a:fillRect/>
          </a:stretch>
        </p:blipFill>
        <p:spPr>
          <a:xfrm>
            <a:off x="6172202" y="1245681"/>
            <a:ext cx="5646909" cy="4366638"/>
          </a:xfrm>
          <a:prstGeom prst="rect">
            <a:avLst/>
          </a:prstGeom>
        </p:spPr>
      </p:pic>
    </p:spTree>
    <p:extLst>
      <p:ext uri="{BB962C8B-B14F-4D97-AF65-F5344CB8AC3E}">
        <p14:creationId xmlns:p14="http://schemas.microsoft.com/office/powerpoint/2010/main" val="3440207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57D6-A916-730D-84FA-ACE5657800A1}"/>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 Code Explanation Example 1</a:t>
            </a:r>
          </a:p>
        </p:txBody>
      </p:sp>
      <p:sp>
        <p:nvSpPr>
          <p:cNvPr id="3" name="Content Placeholder 2">
            <a:extLst>
              <a:ext uri="{FF2B5EF4-FFF2-40B4-BE49-F238E27FC236}">
                <a16:creationId xmlns:a16="http://schemas.microsoft.com/office/drawing/2014/main" id="{FCF80E65-81BA-671F-6B50-79CFB516CFD4}"/>
              </a:ext>
            </a:extLst>
          </p:cNvPr>
          <p:cNvSpPr>
            <a:spLocks noGrp="1"/>
          </p:cNvSpPr>
          <p:nvPr>
            <p:ph idx="1"/>
          </p:nvPr>
        </p:nvSpPr>
        <p:spPr/>
        <p:txBody>
          <a:bodyPr/>
          <a:lstStyle/>
          <a:p>
            <a:r>
              <a:rPr lang="en-CA" dirty="0">
                <a:latin typeface="Times New Roman" panose="02020603050405020304" pitchFamily="18" charset="0"/>
                <a:cs typeface="Times New Roman" panose="02020603050405020304" pitchFamily="18" charset="0"/>
              </a:rPr>
              <a:t>SVM model is built for the above dataset using SVC function</a:t>
            </a:r>
          </a:p>
          <a:p>
            <a:r>
              <a:rPr lang="en-CA" dirty="0">
                <a:latin typeface="Times New Roman" panose="02020603050405020304" pitchFamily="18" charset="0"/>
                <a:cs typeface="Times New Roman" panose="02020603050405020304" pitchFamily="18" charset="0"/>
              </a:rPr>
              <a:t>Train the SVM model with the X and y values.</a:t>
            </a:r>
          </a:p>
          <a:p>
            <a:r>
              <a:rPr lang="en-CA" dirty="0">
                <a:latin typeface="Times New Roman" panose="02020603050405020304" pitchFamily="18" charset="0"/>
                <a:cs typeface="Times New Roman" panose="02020603050405020304" pitchFamily="18" charset="0"/>
              </a:rPr>
              <a:t>With the help of scatter plot and DecisionBoundayDisplay function, we can visualise the working of SVM model.</a:t>
            </a:r>
          </a:p>
          <a:p>
            <a:r>
              <a:rPr lang="en-CA" dirty="0">
                <a:latin typeface="Times New Roman" panose="02020603050405020304" pitchFamily="18" charset="0"/>
                <a:cs typeface="Times New Roman" panose="02020603050405020304" pitchFamily="18" charset="0"/>
              </a:rPr>
              <a:t>To check the model, take any data point from the plot and using if condition check which label the data point belongs to.</a:t>
            </a:r>
          </a:p>
          <a:p>
            <a:endParaRPr lang="en-CA" dirty="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a:p>
            <a:endParaRPr lang="en-CA" dirty="0"/>
          </a:p>
        </p:txBody>
      </p:sp>
      <p:sp>
        <p:nvSpPr>
          <p:cNvPr id="5" name="Slide Number Placeholder 4">
            <a:extLst>
              <a:ext uri="{FF2B5EF4-FFF2-40B4-BE49-F238E27FC236}">
                <a16:creationId xmlns:a16="http://schemas.microsoft.com/office/drawing/2014/main" id="{2F060CF3-CCBB-777E-635C-92E32CA2446A}"/>
              </a:ext>
            </a:extLst>
          </p:cNvPr>
          <p:cNvSpPr>
            <a:spLocks noGrp="1"/>
          </p:cNvSpPr>
          <p:nvPr>
            <p:ph type="sldNum" sz="quarter" idx="12"/>
          </p:nvPr>
        </p:nvSpPr>
        <p:spPr/>
        <p:txBody>
          <a:bodyPr/>
          <a:lstStyle/>
          <a:p>
            <a:fld id="{2DEBF6B5-A8B6-5742-91AE-8DC29EBB8E42}" type="slidenum">
              <a:rPr lang="en-US" smtClean="0"/>
              <a:t>26</a:t>
            </a:fld>
            <a:endParaRPr lang="en-US"/>
          </a:p>
        </p:txBody>
      </p:sp>
    </p:spTree>
    <p:extLst>
      <p:ext uri="{BB962C8B-B14F-4D97-AF65-F5344CB8AC3E}">
        <p14:creationId xmlns:p14="http://schemas.microsoft.com/office/powerpoint/2010/main" val="3225898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56F3DE-D9C3-9856-4A8D-26D8B1C2C9B0}"/>
              </a:ext>
            </a:extLst>
          </p:cNvPr>
          <p:cNvSpPr>
            <a:spLocks noGrp="1"/>
          </p:cNvSpPr>
          <p:nvPr>
            <p:ph type="title"/>
          </p:nvPr>
        </p:nvSpPr>
        <p:spPr>
          <a:xfrm>
            <a:off x="838200" y="290477"/>
            <a:ext cx="10515600" cy="1325563"/>
          </a:xfrm>
        </p:spPr>
        <p:txBody>
          <a:bodyPr>
            <a:normAutofit/>
          </a:bodyPr>
          <a:lstStyle/>
          <a:p>
            <a:r>
              <a:rPr lang="en-CA" sz="3600" b="1" dirty="0">
                <a:latin typeface="Times New Roman" panose="02020603050405020304" pitchFamily="18" charset="0"/>
                <a:cs typeface="Times New Roman" panose="02020603050405020304" pitchFamily="18" charset="0"/>
              </a:rPr>
              <a:t>Code and Output Example 1</a:t>
            </a:r>
          </a:p>
        </p:txBody>
      </p:sp>
      <p:pic>
        <p:nvPicPr>
          <p:cNvPr id="9" name="Content Placeholder 8">
            <a:extLst>
              <a:ext uri="{FF2B5EF4-FFF2-40B4-BE49-F238E27FC236}">
                <a16:creationId xmlns:a16="http://schemas.microsoft.com/office/drawing/2014/main" id="{DAA934DF-79AF-4DF9-0C2A-BEACD496B75C}"/>
              </a:ext>
            </a:extLst>
          </p:cNvPr>
          <p:cNvPicPr>
            <a:picLocks noGrp="1" noChangeAspect="1"/>
          </p:cNvPicPr>
          <p:nvPr>
            <p:ph sz="half" idx="1"/>
          </p:nvPr>
        </p:nvPicPr>
        <p:blipFill>
          <a:blip r:embed="rId2"/>
          <a:stretch>
            <a:fillRect/>
          </a:stretch>
        </p:blipFill>
        <p:spPr>
          <a:xfrm>
            <a:off x="838200" y="1447324"/>
            <a:ext cx="4638675" cy="4594702"/>
          </a:xfrm>
        </p:spPr>
      </p:pic>
      <p:pic>
        <p:nvPicPr>
          <p:cNvPr id="11" name="Content Placeholder 10">
            <a:extLst>
              <a:ext uri="{FF2B5EF4-FFF2-40B4-BE49-F238E27FC236}">
                <a16:creationId xmlns:a16="http://schemas.microsoft.com/office/drawing/2014/main" id="{DAAF6655-711B-8E7B-A96E-22AE129BFF07}"/>
              </a:ext>
            </a:extLst>
          </p:cNvPr>
          <p:cNvPicPr>
            <a:picLocks noGrp="1" noChangeAspect="1"/>
          </p:cNvPicPr>
          <p:nvPr>
            <p:ph sz="half" idx="2"/>
          </p:nvPr>
        </p:nvPicPr>
        <p:blipFill>
          <a:blip r:embed="rId3"/>
          <a:stretch>
            <a:fillRect/>
          </a:stretch>
        </p:blipFill>
        <p:spPr>
          <a:xfrm>
            <a:off x="6172200" y="1813284"/>
            <a:ext cx="5181600" cy="3880719"/>
          </a:xfrm>
        </p:spPr>
      </p:pic>
      <p:sp>
        <p:nvSpPr>
          <p:cNvPr id="4" name="Slide Number Placeholder 3">
            <a:extLst>
              <a:ext uri="{FF2B5EF4-FFF2-40B4-BE49-F238E27FC236}">
                <a16:creationId xmlns:a16="http://schemas.microsoft.com/office/drawing/2014/main" id="{B505EBC7-AFD8-27AA-2D7E-6E5240607E43}"/>
              </a:ext>
            </a:extLst>
          </p:cNvPr>
          <p:cNvSpPr>
            <a:spLocks noGrp="1"/>
          </p:cNvSpPr>
          <p:nvPr>
            <p:ph type="sldNum" sz="quarter" idx="12"/>
          </p:nvPr>
        </p:nvSpPr>
        <p:spPr/>
        <p:txBody>
          <a:bodyPr/>
          <a:lstStyle/>
          <a:p>
            <a:fld id="{2DEBF6B5-A8B6-5742-91AE-8DC29EBB8E42}" type="slidenum">
              <a:rPr lang="en-US" smtClean="0"/>
              <a:t>27</a:t>
            </a:fld>
            <a:endParaRPr lang="en-US"/>
          </a:p>
        </p:txBody>
      </p:sp>
    </p:spTree>
    <p:extLst>
      <p:ext uri="{BB962C8B-B14F-4D97-AF65-F5344CB8AC3E}">
        <p14:creationId xmlns:p14="http://schemas.microsoft.com/office/powerpoint/2010/main" val="3750945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C331-E41A-F83D-EF0B-8FE4E3CF6612}"/>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Code Explanation Example 2	</a:t>
            </a:r>
          </a:p>
        </p:txBody>
      </p:sp>
      <p:sp>
        <p:nvSpPr>
          <p:cNvPr id="3" name="Content Placeholder 2">
            <a:extLst>
              <a:ext uri="{FF2B5EF4-FFF2-40B4-BE49-F238E27FC236}">
                <a16:creationId xmlns:a16="http://schemas.microsoft.com/office/drawing/2014/main" id="{26424BEA-4AB7-942F-D580-A8FF4D54F4DA}"/>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aim of the program is to use the existing breast cancer data set and an SVM model to predict whether a cancer's stage is malignant or benign.</a:t>
            </a:r>
          </a:p>
          <a:p>
            <a:r>
              <a:rPr lang="en-US" dirty="0">
                <a:latin typeface="Times New Roman" panose="02020603050405020304" pitchFamily="18" charset="0"/>
                <a:cs typeface="Times New Roman" panose="02020603050405020304" pitchFamily="18" charset="0"/>
              </a:rPr>
              <a:t>Import necessary packages and load the breast cancer dataset.</a:t>
            </a:r>
          </a:p>
          <a:p>
            <a:r>
              <a:rPr lang="en-US" dirty="0">
                <a:latin typeface="Times New Roman" panose="02020603050405020304" pitchFamily="18" charset="0"/>
                <a:cs typeface="Times New Roman" panose="02020603050405020304" pitchFamily="18" charset="0"/>
              </a:rPr>
              <a:t>Prediction is done using the dataset's mean radius and mean texture data. This is taken as X.</a:t>
            </a:r>
          </a:p>
          <a:p>
            <a:r>
              <a:rPr lang="en-US" dirty="0">
                <a:latin typeface="Times New Roman" panose="02020603050405020304" pitchFamily="18" charset="0"/>
                <a:cs typeface="Times New Roman" panose="02020603050405020304" pitchFamily="18" charset="0"/>
              </a:rPr>
              <a:t>Target is taken as y variable as it contains binary values 0 and 1. 0 for malignant and 1 for benign.</a:t>
            </a:r>
            <a:endParaRPr lang="en-CA"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71B93AD-CE5C-504E-DA9E-2D5C872134DC}"/>
              </a:ext>
            </a:extLst>
          </p:cNvPr>
          <p:cNvSpPr>
            <a:spLocks noGrp="1"/>
          </p:cNvSpPr>
          <p:nvPr>
            <p:ph type="sldNum" sz="quarter" idx="12"/>
          </p:nvPr>
        </p:nvSpPr>
        <p:spPr/>
        <p:txBody>
          <a:bodyPr/>
          <a:lstStyle/>
          <a:p>
            <a:fld id="{2DEBF6B5-A8B6-5742-91AE-8DC29EBB8E42}" type="slidenum">
              <a:rPr lang="en-US" smtClean="0"/>
              <a:t>28</a:t>
            </a:fld>
            <a:endParaRPr lang="en-US"/>
          </a:p>
        </p:txBody>
      </p:sp>
    </p:spTree>
    <p:extLst>
      <p:ext uri="{BB962C8B-B14F-4D97-AF65-F5344CB8AC3E}">
        <p14:creationId xmlns:p14="http://schemas.microsoft.com/office/powerpoint/2010/main" val="1154870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D645-64BA-0DA1-331D-572DF5F94767}"/>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Code Explanation Example 2	</a:t>
            </a:r>
          </a:p>
        </p:txBody>
      </p:sp>
      <p:sp>
        <p:nvSpPr>
          <p:cNvPr id="7" name="Content Placeholder 6">
            <a:extLst>
              <a:ext uri="{FF2B5EF4-FFF2-40B4-BE49-F238E27FC236}">
                <a16:creationId xmlns:a16="http://schemas.microsoft.com/office/drawing/2014/main" id="{8B4DCB93-1695-62D4-E132-6A49AA2B1F7E}"/>
              </a:ext>
            </a:extLst>
          </p:cNvPr>
          <p:cNvSpPr>
            <a:spLocks noGrp="1"/>
          </p:cNvSpPr>
          <p:nvPr>
            <p:ph idx="1"/>
          </p:nvPr>
        </p:nvSpPr>
        <p:spPr/>
        <p:txBody>
          <a:bodyPr>
            <a:noAutofit/>
          </a:bodyPr>
          <a:lstStyle/>
          <a:p>
            <a:r>
              <a:rPr lang="en-CA" dirty="0">
                <a:latin typeface="Times New Roman" panose="02020603050405020304" pitchFamily="18" charset="0"/>
                <a:cs typeface="Times New Roman" panose="02020603050405020304" pitchFamily="18" charset="0"/>
              </a:rPr>
              <a:t>SVM model is built for the above dataset using SVC function. Here we are using kernel as linear. Alternatively, we can use any type of kernel.</a:t>
            </a:r>
          </a:p>
          <a:p>
            <a:r>
              <a:rPr lang="en-CA" dirty="0">
                <a:latin typeface="Times New Roman" panose="02020603050405020304" pitchFamily="18" charset="0"/>
                <a:cs typeface="Times New Roman" panose="02020603050405020304" pitchFamily="18" charset="0"/>
              </a:rPr>
              <a:t>Train the model with the X and y values.</a:t>
            </a:r>
          </a:p>
          <a:p>
            <a:r>
              <a:rPr lang="en-CA" dirty="0">
                <a:latin typeface="Times New Roman" panose="02020603050405020304" pitchFamily="18" charset="0"/>
                <a:cs typeface="Times New Roman" panose="02020603050405020304" pitchFamily="18" charset="0"/>
              </a:rPr>
              <a:t>With the help of predict method, the stage of the cancer is predict based on the trained values.</a:t>
            </a:r>
          </a:p>
          <a:p>
            <a:r>
              <a:rPr lang="en-CA" dirty="0">
                <a:latin typeface="Times New Roman" panose="02020603050405020304" pitchFamily="18" charset="0"/>
                <a:cs typeface="Times New Roman" panose="02020603050405020304" pitchFamily="18" charset="0"/>
              </a:rPr>
              <a:t>The accuracy of the model is then calculated with </a:t>
            </a:r>
            <a:r>
              <a:rPr lang="en-CA" dirty="0" err="1">
                <a:latin typeface="Times New Roman" panose="02020603050405020304" pitchFamily="18" charset="0"/>
                <a:cs typeface="Times New Roman" panose="02020603050405020304" pitchFamily="18" charset="0"/>
              </a:rPr>
              <a:t>accuracy_score</a:t>
            </a:r>
            <a:r>
              <a:rPr lang="en-CA" dirty="0">
                <a:latin typeface="Times New Roman" panose="02020603050405020304" pitchFamily="18" charset="0"/>
                <a:cs typeface="Times New Roman" panose="02020603050405020304" pitchFamily="18" charset="0"/>
              </a:rPr>
              <a:t>.</a:t>
            </a:r>
          </a:p>
          <a:p>
            <a:r>
              <a:rPr lang="en-CA" dirty="0">
                <a:latin typeface="Times New Roman" panose="02020603050405020304" pitchFamily="18" charset="0"/>
                <a:cs typeface="Times New Roman" panose="02020603050405020304" pitchFamily="18" charset="0"/>
              </a:rPr>
              <a:t>The model is visualised with the help of an inbuilt DecisionBoundaryDisplay function and scatter plot.</a:t>
            </a:r>
          </a:p>
        </p:txBody>
      </p:sp>
      <p:sp>
        <p:nvSpPr>
          <p:cNvPr id="4" name="Slide Number Placeholder 3">
            <a:extLst>
              <a:ext uri="{FF2B5EF4-FFF2-40B4-BE49-F238E27FC236}">
                <a16:creationId xmlns:a16="http://schemas.microsoft.com/office/drawing/2014/main" id="{3A1769A9-578E-63D7-BD9E-9DFA3F129505}"/>
              </a:ext>
            </a:extLst>
          </p:cNvPr>
          <p:cNvSpPr>
            <a:spLocks noGrp="1"/>
          </p:cNvSpPr>
          <p:nvPr>
            <p:ph type="sldNum" sz="quarter" idx="12"/>
          </p:nvPr>
        </p:nvSpPr>
        <p:spPr/>
        <p:txBody>
          <a:bodyPr/>
          <a:lstStyle/>
          <a:p>
            <a:fld id="{2DEBF6B5-A8B6-5742-91AE-8DC29EBB8E42}" type="slidenum">
              <a:rPr lang="en-US" smtClean="0"/>
              <a:t>29</a:t>
            </a:fld>
            <a:endParaRPr lang="en-US"/>
          </a:p>
        </p:txBody>
      </p:sp>
    </p:spTree>
    <p:extLst>
      <p:ext uri="{BB962C8B-B14F-4D97-AF65-F5344CB8AC3E}">
        <p14:creationId xmlns:p14="http://schemas.microsoft.com/office/powerpoint/2010/main" val="341708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00AB-33BA-7A1F-268E-4D4FBC1B4EAA}"/>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Types of SVM</a:t>
            </a:r>
          </a:p>
        </p:txBody>
      </p:sp>
      <p:graphicFrame>
        <p:nvGraphicFramePr>
          <p:cNvPr id="12" name="Content Placeholder 11">
            <a:extLst>
              <a:ext uri="{FF2B5EF4-FFF2-40B4-BE49-F238E27FC236}">
                <a16:creationId xmlns:a16="http://schemas.microsoft.com/office/drawing/2014/main" id="{C4F1D35B-A5D4-E84D-520D-E3BB451A08AA}"/>
              </a:ext>
            </a:extLst>
          </p:cNvPr>
          <p:cNvGraphicFramePr>
            <a:graphicFrameLocks noGrp="1"/>
          </p:cNvGraphicFramePr>
          <p:nvPr>
            <p:ph idx="1"/>
            <p:extLst>
              <p:ext uri="{D42A27DB-BD31-4B8C-83A1-F6EECF244321}">
                <p14:modId xmlns:p14="http://schemas.microsoft.com/office/powerpoint/2010/main" val="362581498"/>
              </p:ext>
            </p:extLst>
          </p:nvPr>
        </p:nvGraphicFramePr>
        <p:xfrm>
          <a:off x="838200" y="1502230"/>
          <a:ext cx="10515600" cy="4049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0AB488E-CBAC-A470-A819-0A4E5DB8C697}"/>
              </a:ext>
            </a:extLst>
          </p:cNvPr>
          <p:cNvSpPr>
            <a:spLocks noGrp="1"/>
          </p:cNvSpPr>
          <p:nvPr>
            <p:ph type="sldNum" sz="quarter" idx="12"/>
          </p:nvPr>
        </p:nvSpPr>
        <p:spPr>
          <a:xfrm>
            <a:off x="66248" y="6268402"/>
            <a:ext cx="2743200" cy="365125"/>
          </a:xfrm>
        </p:spPr>
        <p:txBody>
          <a:bodyPr/>
          <a:lstStyle/>
          <a:p>
            <a:fld id="{2DEBF6B5-A8B6-5742-91AE-8DC29EBB8E42}" type="slidenum">
              <a:rPr lang="en-US" smtClean="0"/>
              <a:t>3</a:t>
            </a:fld>
            <a:endParaRPr lang="en-US" dirty="0"/>
          </a:p>
        </p:txBody>
      </p:sp>
    </p:spTree>
    <p:extLst>
      <p:ext uri="{BB962C8B-B14F-4D97-AF65-F5344CB8AC3E}">
        <p14:creationId xmlns:p14="http://schemas.microsoft.com/office/powerpoint/2010/main" val="2770828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76E0-47A1-08AE-02C6-0C4488E804CD}"/>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Code Explanation Example 2	</a:t>
            </a:r>
          </a:p>
        </p:txBody>
      </p:sp>
      <p:sp>
        <p:nvSpPr>
          <p:cNvPr id="3" name="Content Placeholder 2">
            <a:extLst>
              <a:ext uri="{FF2B5EF4-FFF2-40B4-BE49-F238E27FC236}">
                <a16:creationId xmlns:a16="http://schemas.microsoft.com/office/drawing/2014/main" id="{353D06B4-354C-7B29-89F4-FF90D3016DA0}"/>
              </a:ext>
            </a:extLst>
          </p:cNvPr>
          <p:cNvSpPr>
            <a:spLocks noGrp="1"/>
          </p:cNvSpPr>
          <p:nvPr>
            <p:ph idx="1"/>
          </p:nvPr>
        </p:nvSpPr>
        <p:spPr/>
        <p:txBody>
          <a:bodyPr>
            <a:normAutofit/>
          </a:bodyPr>
          <a:lstStyle/>
          <a:p>
            <a:r>
              <a:rPr lang="en-CA" dirty="0">
                <a:latin typeface="Times New Roman" panose="02020603050405020304" pitchFamily="18" charset="0"/>
                <a:cs typeface="Times New Roman" panose="02020603050405020304" pitchFamily="18" charset="0"/>
              </a:rPr>
              <a:t>To perform regression, the values are split into training and test variables.</a:t>
            </a:r>
          </a:p>
          <a:p>
            <a:r>
              <a:rPr lang="en-CA" dirty="0">
                <a:latin typeface="Times New Roman" panose="02020603050405020304" pitchFamily="18" charset="0"/>
                <a:cs typeface="Times New Roman" panose="02020603050405020304" pitchFamily="18" charset="0"/>
              </a:rPr>
              <a:t>The training variables are trained in SVM model.</a:t>
            </a:r>
          </a:p>
          <a:p>
            <a:r>
              <a:rPr lang="en-CA" dirty="0">
                <a:latin typeface="Times New Roman" panose="02020603050405020304" pitchFamily="18" charset="0"/>
                <a:cs typeface="Times New Roman" panose="02020603050405020304" pitchFamily="18" charset="0"/>
              </a:rPr>
              <a:t>Prediction is done with the test data and accuracy score is calculated with test data and predicted data.</a:t>
            </a:r>
          </a:p>
          <a:p>
            <a:r>
              <a:rPr lang="en-CA" dirty="0">
                <a:latin typeface="Times New Roman" panose="02020603050405020304" pitchFamily="18" charset="0"/>
                <a:cs typeface="Times New Roman" panose="02020603050405020304" pitchFamily="18" charset="0"/>
              </a:rPr>
              <a:t>The result is visualised with the help of DecisionBoundaryDisplay and Scatter plot.</a:t>
            </a:r>
          </a:p>
        </p:txBody>
      </p:sp>
      <p:sp>
        <p:nvSpPr>
          <p:cNvPr id="5" name="Slide Number Placeholder 4">
            <a:extLst>
              <a:ext uri="{FF2B5EF4-FFF2-40B4-BE49-F238E27FC236}">
                <a16:creationId xmlns:a16="http://schemas.microsoft.com/office/drawing/2014/main" id="{EED1DCA2-01CE-98DD-4106-657BADFB1370}"/>
              </a:ext>
            </a:extLst>
          </p:cNvPr>
          <p:cNvSpPr>
            <a:spLocks noGrp="1"/>
          </p:cNvSpPr>
          <p:nvPr>
            <p:ph type="sldNum" sz="quarter" idx="12"/>
          </p:nvPr>
        </p:nvSpPr>
        <p:spPr/>
        <p:txBody>
          <a:bodyPr/>
          <a:lstStyle/>
          <a:p>
            <a:fld id="{2DEBF6B5-A8B6-5742-91AE-8DC29EBB8E42}" type="slidenum">
              <a:rPr lang="en-US" smtClean="0"/>
              <a:t>30</a:t>
            </a:fld>
            <a:endParaRPr lang="en-US"/>
          </a:p>
        </p:txBody>
      </p:sp>
    </p:spTree>
    <p:extLst>
      <p:ext uri="{BB962C8B-B14F-4D97-AF65-F5344CB8AC3E}">
        <p14:creationId xmlns:p14="http://schemas.microsoft.com/office/powerpoint/2010/main" val="2792560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DC63-8D21-758D-E446-EF7821BC5E98}"/>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Code and Output Example 2</a:t>
            </a:r>
          </a:p>
        </p:txBody>
      </p:sp>
      <p:pic>
        <p:nvPicPr>
          <p:cNvPr id="6" name="Content Placeholder 5">
            <a:extLst>
              <a:ext uri="{FF2B5EF4-FFF2-40B4-BE49-F238E27FC236}">
                <a16:creationId xmlns:a16="http://schemas.microsoft.com/office/drawing/2014/main" id="{5F7F5AF3-0506-A21C-7542-EACD1EF6FDAA}"/>
              </a:ext>
            </a:extLst>
          </p:cNvPr>
          <p:cNvPicPr>
            <a:picLocks noGrp="1" noChangeAspect="1"/>
          </p:cNvPicPr>
          <p:nvPr>
            <p:ph sz="half" idx="1"/>
          </p:nvPr>
        </p:nvPicPr>
        <p:blipFill>
          <a:blip r:embed="rId2"/>
          <a:stretch>
            <a:fillRect/>
          </a:stretch>
        </p:blipFill>
        <p:spPr>
          <a:xfrm>
            <a:off x="1446585" y="1825625"/>
            <a:ext cx="3964829" cy="4351338"/>
          </a:xfrm>
        </p:spPr>
      </p:pic>
      <p:sp>
        <p:nvSpPr>
          <p:cNvPr id="9" name="Content Placeholder 8">
            <a:extLst>
              <a:ext uri="{FF2B5EF4-FFF2-40B4-BE49-F238E27FC236}">
                <a16:creationId xmlns:a16="http://schemas.microsoft.com/office/drawing/2014/main" id="{C80B41E7-E1CE-8704-2AC9-D6457836043A}"/>
              </a:ext>
            </a:extLst>
          </p:cNvPr>
          <p:cNvSpPr>
            <a:spLocks noGrp="1"/>
          </p:cNvSpPr>
          <p:nvPr>
            <p:ph sz="half" idx="2"/>
          </p:nvPr>
        </p:nvSpPr>
        <p:spPr/>
        <p:txBody>
          <a:bodyPr/>
          <a:lstStyle/>
          <a:p>
            <a:endParaRPr lang="en-CA"/>
          </a:p>
        </p:txBody>
      </p:sp>
      <p:sp>
        <p:nvSpPr>
          <p:cNvPr id="4" name="Slide Number Placeholder 3">
            <a:extLst>
              <a:ext uri="{FF2B5EF4-FFF2-40B4-BE49-F238E27FC236}">
                <a16:creationId xmlns:a16="http://schemas.microsoft.com/office/drawing/2014/main" id="{2A1AB9B7-EC91-2982-40BE-5BAD82508559}"/>
              </a:ext>
            </a:extLst>
          </p:cNvPr>
          <p:cNvSpPr>
            <a:spLocks noGrp="1"/>
          </p:cNvSpPr>
          <p:nvPr>
            <p:ph type="sldNum" sz="quarter" idx="12"/>
          </p:nvPr>
        </p:nvSpPr>
        <p:spPr/>
        <p:txBody>
          <a:bodyPr/>
          <a:lstStyle/>
          <a:p>
            <a:fld id="{2DEBF6B5-A8B6-5742-91AE-8DC29EBB8E42}" type="slidenum">
              <a:rPr lang="en-US" smtClean="0"/>
              <a:t>31</a:t>
            </a:fld>
            <a:endParaRPr lang="en-US"/>
          </a:p>
        </p:txBody>
      </p:sp>
      <p:pic>
        <p:nvPicPr>
          <p:cNvPr id="8" name="Picture 7">
            <a:extLst>
              <a:ext uri="{FF2B5EF4-FFF2-40B4-BE49-F238E27FC236}">
                <a16:creationId xmlns:a16="http://schemas.microsoft.com/office/drawing/2014/main" id="{83640E3C-B2FA-1F29-0332-38B93A4C219B}"/>
              </a:ext>
            </a:extLst>
          </p:cNvPr>
          <p:cNvPicPr>
            <a:picLocks noChangeAspect="1"/>
          </p:cNvPicPr>
          <p:nvPr/>
        </p:nvPicPr>
        <p:blipFill>
          <a:blip r:embed="rId3"/>
          <a:stretch>
            <a:fillRect/>
          </a:stretch>
        </p:blipFill>
        <p:spPr>
          <a:xfrm>
            <a:off x="5645925" y="1399983"/>
            <a:ext cx="5707875" cy="4419983"/>
          </a:xfrm>
          <a:prstGeom prst="rect">
            <a:avLst/>
          </a:prstGeom>
        </p:spPr>
      </p:pic>
    </p:spTree>
    <p:extLst>
      <p:ext uri="{BB962C8B-B14F-4D97-AF65-F5344CB8AC3E}">
        <p14:creationId xmlns:p14="http://schemas.microsoft.com/office/powerpoint/2010/main" val="216540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A9C3-62B2-651E-1C9E-3588600977C7}"/>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Code and Output Example 2</a:t>
            </a:r>
          </a:p>
        </p:txBody>
      </p:sp>
      <p:pic>
        <p:nvPicPr>
          <p:cNvPr id="7" name="Content Placeholder 6">
            <a:extLst>
              <a:ext uri="{FF2B5EF4-FFF2-40B4-BE49-F238E27FC236}">
                <a16:creationId xmlns:a16="http://schemas.microsoft.com/office/drawing/2014/main" id="{99DE8809-2844-5E3E-83FA-BF686342526A}"/>
              </a:ext>
            </a:extLst>
          </p:cNvPr>
          <p:cNvPicPr>
            <a:picLocks noGrp="1" noChangeAspect="1"/>
          </p:cNvPicPr>
          <p:nvPr>
            <p:ph sz="half" idx="1"/>
          </p:nvPr>
        </p:nvPicPr>
        <p:blipFill>
          <a:blip r:embed="rId2"/>
          <a:stretch>
            <a:fillRect/>
          </a:stretch>
        </p:blipFill>
        <p:spPr>
          <a:xfrm>
            <a:off x="838200" y="1825626"/>
            <a:ext cx="5181600" cy="4270374"/>
          </a:xfrm>
        </p:spPr>
      </p:pic>
      <p:pic>
        <p:nvPicPr>
          <p:cNvPr id="9" name="Content Placeholder 8">
            <a:extLst>
              <a:ext uri="{FF2B5EF4-FFF2-40B4-BE49-F238E27FC236}">
                <a16:creationId xmlns:a16="http://schemas.microsoft.com/office/drawing/2014/main" id="{041B6375-BAC2-B656-9F8C-487FEF979364}"/>
              </a:ext>
            </a:extLst>
          </p:cNvPr>
          <p:cNvPicPr>
            <a:picLocks noGrp="1" noChangeAspect="1"/>
          </p:cNvPicPr>
          <p:nvPr>
            <p:ph sz="half" idx="2"/>
          </p:nvPr>
        </p:nvPicPr>
        <p:blipFill>
          <a:blip r:embed="rId3"/>
          <a:stretch>
            <a:fillRect/>
          </a:stretch>
        </p:blipFill>
        <p:spPr>
          <a:xfrm>
            <a:off x="6172200" y="2041239"/>
            <a:ext cx="5181600" cy="3920110"/>
          </a:xfrm>
        </p:spPr>
      </p:pic>
      <p:sp>
        <p:nvSpPr>
          <p:cNvPr id="5" name="Slide Number Placeholder 4">
            <a:extLst>
              <a:ext uri="{FF2B5EF4-FFF2-40B4-BE49-F238E27FC236}">
                <a16:creationId xmlns:a16="http://schemas.microsoft.com/office/drawing/2014/main" id="{29485316-3755-8454-FDAF-1AB3451F20C3}"/>
              </a:ext>
            </a:extLst>
          </p:cNvPr>
          <p:cNvSpPr>
            <a:spLocks noGrp="1"/>
          </p:cNvSpPr>
          <p:nvPr>
            <p:ph type="sldNum" sz="quarter" idx="12"/>
          </p:nvPr>
        </p:nvSpPr>
        <p:spPr/>
        <p:txBody>
          <a:bodyPr/>
          <a:lstStyle/>
          <a:p>
            <a:fld id="{2DEBF6B5-A8B6-5742-91AE-8DC29EBB8E42}" type="slidenum">
              <a:rPr lang="en-US" smtClean="0"/>
              <a:t>32</a:t>
            </a:fld>
            <a:endParaRPr lang="en-US"/>
          </a:p>
        </p:txBody>
      </p:sp>
    </p:spTree>
    <p:extLst>
      <p:ext uri="{BB962C8B-B14F-4D97-AF65-F5344CB8AC3E}">
        <p14:creationId xmlns:p14="http://schemas.microsoft.com/office/powerpoint/2010/main" val="2494976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51A7-3969-5328-CCDA-1ABD27DF6F70}"/>
              </a:ext>
            </a:extLst>
          </p:cNvPr>
          <p:cNvSpPr>
            <a:spLocks noGrp="1"/>
          </p:cNvSpPr>
          <p:nvPr>
            <p:ph type="title"/>
          </p:nvPr>
        </p:nvSpPr>
        <p:spPr/>
        <p:txBody>
          <a:bodyPr>
            <a:normAutofit/>
          </a:bodyPr>
          <a:lstStyle/>
          <a:p>
            <a:pPr algn="ctr"/>
            <a:r>
              <a:rPr lang="en-CA" sz="3600" dirty="0">
                <a:latin typeface="Times New Roman" panose="02020603050405020304" pitchFamily="18" charset="0"/>
                <a:cs typeface="Times New Roman" panose="02020603050405020304" pitchFamily="18" charset="0"/>
              </a:rPr>
              <a:t>For Further Reference</a:t>
            </a:r>
          </a:p>
        </p:txBody>
      </p:sp>
      <p:sp>
        <p:nvSpPr>
          <p:cNvPr id="3" name="Content Placeholder 2">
            <a:extLst>
              <a:ext uri="{FF2B5EF4-FFF2-40B4-BE49-F238E27FC236}">
                <a16:creationId xmlns:a16="http://schemas.microsoft.com/office/drawing/2014/main" id="{688A6306-F5E1-154C-8DB9-1B2C592798DF}"/>
              </a:ext>
            </a:extLst>
          </p:cNvPr>
          <p:cNvSpPr>
            <a:spLocks noGrp="1"/>
          </p:cNvSpPr>
          <p:nvPr>
            <p:ph idx="1"/>
          </p:nvPr>
        </p:nvSpPr>
        <p:spPr/>
        <p:txBody>
          <a:bodyPr>
            <a:normAutofit/>
          </a:bodyPr>
          <a:lstStyle/>
          <a:p>
            <a:pPr marL="0" indent="0">
              <a:buNone/>
            </a:pPr>
            <a:r>
              <a:rPr lang="en-CA" sz="2400" dirty="0">
                <a:latin typeface="Times New Roman" panose="02020603050405020304" pitchFamily="18" charset="0"/>
                <a:cs typeface="Times New Roman" panose="02020603050405020304" pitchFamily="18" charset="0"/>
                <a:hlinkClick r:id="rId2"/>
              </a:rPr>
              <a:t>Learning Support Vector Machines</a:t>
            </a:r>
            <a:endParaRPr lang="en-CA" sz="2400" dirty="0">
              <a:latin typeface="Times New Roman" panose="02020603050405020304" pitchFamily="18" charset="0"/>
              <a:cs typeface="Times New Roman" panose="02020603050405020304" pitchFamily="18" charset="0"/>
            </a:endParaRPr>
          </a:p>
          <a:p>
            <a:pPr marL="0" indent="0">
              <a:buNone/>
            </a:pPr>
            <a:r>
              <a:rPr lang="en-CA" sz="2400" dirty="0">
                <a:latin typeface="Times New Roman" panose="02020603050405020304" pitchFamily="18" charset="0"/>
                <a:cs typeface="Times New Roman" panose="02020603050405020304" pitchFamily="18" charset="0"/>
              </a:rPr>
              <a:t>[Source: https://www.youtube.com/watch?v=_PwhiWxHK8o&amp;t=2551s]</a:t>
            </a:r>
            <a:br>
              <a:rPr lang="en-CA" sz="2400" dirty="0">
                <a:latin typeface="Times New Roman" panose="02020603050405020304" pitchFamily="18" charset="0"/>
                <a:cs typeface="Times New Roman" panose="02020603050405020304" pitchFamily="18" charset="0"/>
              </a:rPr>
            </a:br>
            <a:endParaRPr lang="en-CA"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2E5CCB5-69E8-6A0C-06D4-7BC899444DF2}"/>
              </a:ext>
            </a:extLst>
          </p:cNvPr>
          <p:cNvSpPr>
            <a:spLocks noGrp="1"/>
          </p:cNvSpPr>
          <p:nvPr>
            <p:ph type="sldNum" sz="quarter" idx="12"/>
          </p:nvPr>
        </p:nvSpPr>
        <p:spPr>
          <a:xfrm>
            <a:off x="69450" y="6246414"/>
            <a:ext cx="2743200" cy="365125"/>
          </a:xfrm>
        </p:spPr>
        <p:txBody>
          <a:bodyPr/>
          <a:lstStyle/>
          <a:p>
            <a:fld id="{2DEBF6B5-A8B6-5742-91AE-8DC29EBB8E42}" type="slidenum">
              <a:rPr lang="en-US" smtClean="0"/>
              <a:t>33</a:t>
            </a:fld>
            <a:endParaRPr lang="en-US" dirty="0"/>
          </a:p>
        </p:txBody>
      </p:sp>
    </p:spTree>
    <p:extLst>
      <p:ext uri="{BB962C8B-B14F-4D97-AF65-F5344CB8AC3E}">
        <p14:creationId xmlns:p14="http://schemas.microsoft.com/office/powerpoint/2010/main" val="3458012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9026-6ECF-5AD5-9B05-7339B83AF50F}"/>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334F554B-7D37-8093-A198-306AA294D688}"/>
              </a:ext>
            </a:extLst>
          </p:cNvPr>
          <p:cNvSpPr>
            <a:spLocks noGrp="1"/>
          </p:cNvSpPr>
          <p:nvPr>
            <p:ph idx="1"/>
          </p:nvPr>
        </p:nvSpPr>
        <p:spPr/>
        <p:txBody>
          <a:bodyPr>
            <a:normAutofit fontScale="92500" lnSpcReduction="10000"/>
          </a:bodyPr>
          <a:lstStyle/>
          <a:p>
            <a:pPr marL="0" marR="457200" indent="0" algn="l">
              <a:buNone/>
            </a:pPr>
            <a:r>
              <a:rPr lang="en-US" dirty="0">
                <a:solidFill>
                  <a:srgbClr val="000000"/>
                </a:solidFill>
                <a:latin typeface="Times New Roman" panose="02020603050405020304" pitchFamily="18" charset="0"/>
                <a:cs typeface="Times New Roman" panose="02020603050405020304" pitchFamily="18" charset="0"/>
              </a:rPr>
              <a:t>[1]	“SSVM: a simple SVM algorithm,” ieeexplore.ieee.org. </a:t>
            </a:r>
            <a:r>
              <a:rPr lang="en-US" dirty="0">
                <a:solidFill>
                  <a:srgbClr val="000000"/>
                </a:solidFill>
                <a:latin typeface="Times New Roman" panose="02020603050405020304" pitchFamily="18" charset="0"/>
                <a:cs typeface="Times New Roman" panose="02020603050405020304" pitchFamily="18" charset="0"/>
                <a:hlinkClick r:id="rId2"/>
              </a:rPr>
              <a:t>https://ieeexplore.ieee.org/abstract/document/1007516/</a:t>
            </a:r>
            <a:r>
              <a:rPr lang="en-US" dirty="0">
                <a:solidFill>
                  <a:srgbClr val="000000"/>
                </a:solidFill>
                <a:latin typeface="Times New Roman" panose="02020603050405020304" pitchFamily="18" charset="0"/>
                <a:cs typeface="Times New Roman" panose="02020603050405020304" pitchFamily="18" charset="0"/>
              </a:rPr>
              <a:t> (accessed Oct. 20, 2023).</a:t>
            </a:r>
          </a:p>
          <a:p>
            <a:pPr marL="0" marR="457200" indent="0" algn="l">
              <a:buNone/>
            </a:pPr>
            <a:r>
              <a:rPr lang="en-US" dirty="0">
                <a:solidFill>
                  <a:srgbClr val="000000"/>
                </a:solidFill>
                <a:latin typeface="Times New Roman" panose="02020603050405020304" pitchFamily="18" charset="0"/>
                <a:cs typeface="Times New Roman" panose="02020603050405020304" pitchFamily="18" charset="0"/>
              </a:rPr>
              <a:t>[2]	V. </a:t>
            </a:r>
            <a:r>
              <a:rPr lang="en-US" dirty="0" err="1">
                <a:solidFill>
                  <a:srgbClr val="000000"/>
                </a:solidFill>
                <a:latin typeface="Times New Roman" panose="02020603050405020304" pitchFamily="18" charset="0"/>
                <a:cs typeface="Times New Roman" panose="02020603050405020304" pitchFamily="18" charset="0"/>
              </a:rPr>
              <a:t>Jakkula</a:t>
            </a:r>
            <a:r>
              <a:rPr lang="en-US" dirty="0">
                <a:solidFill>
                  <a:srgbClr val="000000"/>
                </a:solidFill>
                <a:latin typeface="Times New Roman" panose="02020603050405020304" pitchFamily="18" charset="0"/>
                <a:cs typeface="Times New Roman" panose="02020603050405020304" pitchFamily="18" charset="0"/>
              </a:rPr>
              <a:t>, “Tutorial on Support Vector Machine (SVM).” Available: </a:t>
            </a:r>
            <a:r>
              <a:rPr lang="en-US" dirty="0">
                <a:solidFill>
                  <a:srgbClr val="000000"/>
                </a:solidFill>
                <a:latin typeface="Times New Roman" panose="02020603050405020304" pitchFamily="18" charset="0"/>
                <a:cs typeface="Times New Roman" panose="02020603050405020304" pitchFamily="18" charset="0"/>
                <a:hlinkClick r:id="rId3"/>
              </a:rPr>
              <a:t>https://course.ccs.neu.edu/cs5100f11/resources/jakkula.pdf</a:t>
            </a:r>
            <a:endParaRPr lang="en-US" dirty="0">
              <a:solidFill>
                <a:srgbClr val="000000"/>
              </a:solidFill>
              <a:latin typeface="Times New Roman" panose="02020603050405020304" pitchFamily="18" charset="0"/>
              <a:cs typeface="Times New Roman" panose="02020603050405020304" pitchFamily="18" charset="0"/>
            </a:endParaRPr>
          </a:p>
          <a:p>
            <a:pPr marL="0" marR="457200" indent="0" algn="l">
              <a:buNone/>
            </a:pPr>
            <a:r>
              <a:rPr lang="en-US" dirty="0">
                <a:solidFill>
                  <a:srgbClr val="000000"/>
                </a:solidFill>
                <a:latin typeface="Times New Roman" panose="02020603050405020304" pitchFamily="18" charset="0"/>
                <a:cs typeface="Times New Roman" panose="02020603050405020304" pitchFamily="18" charset="0"/>
              </a:rPr>
              <a:t>[3]	</a:t>
            </a:r>
            <a:r>
              <a:rPr lang="en-US" dirty="0" err="1">
                <a:solidFill>
                  <a:srgbClr val="000000"/>
                </a:solidFill>
                <a:latin typeface="Times New Roman" panose="02020603050405020304" pitchFamily="18" charset="0"/>
                <a:cs typeface="Times New Roman" panose="02020603050405020304" pitchFamily="18" charset="0"/>
              </a:rPr>
              <a:t>aswathisasidharan</a:t>
            </a:r>
            <a:r>
              <a:rPr lang="en-US" dirty="0">
                <a:solidFill>
                  <a:srgbClr val="000000"/>
                </a:solidFill>
                <a:latin typeface="Times New Roman" panose="02020603050405020304" pitchFamily="18" charset="0"/>
                <a:cs typeface="Times New Roman" panose="02020603050405020304" pitchFamily="18" charset="0"/>
              </a:rPr>
              <a:t>, “Support Vector Machine Algorithm,” </a:t>
            </a:r>
            <a:r>
              <a:rPr lang="en-US" dirty="0" err="1">
                <a:solidFill>
                  <a:srgbClr val="000000"/>
                </a:solidFill>
                <a:latin typeface="Times New Roman" panose="02020603050405020304" pitchFamily="18" charset="0"/>
                <a:cs typeface="Times New Roman" panose="02020603050405020304" pitchFamily="18" charset="0"/>
              </a:rPr>
              <a:t>GeeksforGeeks</a:t>
            </a:r>
            <a:r>
              <a:rPr lang="en-US" dirty="0">
                <a:solidFill>
                  <a:srgbClr val="000000"/>
                </a:solidFill>
                <a:latin typeface="Times New Roman" panose="02020603050405020304" pitchFamily="18" charset="0"/>
                <a:cs typeface="Times New Roman" panose="02020603050405020304" pitchFamily="18" charset="0"/>
              </a:rPr>
              <a:t>, Jan. 20, 2021. </a:t>
            </a:r>
            <a:r>
              <a:rPr lang="en-US" dirty="0">
                <a:solidFill>
                  <a:srgbClr val="000000"/>
                </a:solidFill>
                <a:latin typeface="Times New Roman" panose="02020603050405020304" pitchFamily="18" charset="0"/>
                <a:cs typeface="Times New Roman" panose="02020603050405020304" pitchFamily="18" charset="0"/>
                <a:hlinkClick r:id="rId4"/>
              </a:rPr>
              <a:t>https://www.geeksforgeeks.org/support-vector-machine-algorithm/</a:t>
            </a:r>
            <a:endParaRPr lang="en-US" dirty="0">
              <a:solidFill>
                <a:srgbClr val="000000"/>
              </a:solidFill>
              <a:latin typeface="Times New Roman" panose="02020603050405020304" pitchFamily="18" charset="0"/>
              <a:cs typeface="Times New Roman" panose="02020603050405020304" pitchFamily="18" charset="0"/>
            </a:endParaRPr>
          </a:p>
          <a:p>
            <a:pPr marL="0" marR="457200" indent="0" algn="l">
              <a:buNone/>
            </a:pPr>
            <a:r>
              <a:rPr lang="en-US" dirty="0">
                <a:solidFill>
                  <a:srgbClr val="000000"/>
                </a:solidFill>
                <a:latin typeface="Times New Roman" panose="02020603050405020304" pitchFamily="18" charset="0"/>
                <a:cs typeface="Times New Roman" panose="02020603050405020304" pitchFamily="18" charset="0"/>
              </a:rPr>
              <a:t>[4]</a:t>
            </a:r>
            <a:r>
              <a:rPr lang="en-US" b="0" i="0" dirty="0">
                <a:solidFill>
                  <a:srgbClr val="000000"/>
                </a:solidFill>
                <a:effectLst/>
                <a:latin typeface="Times New Roman" panose="02020603050405020304" pitchFamily="18" charset="0"/>
                <a:cs typeface="Times New Roman" panose="02020603050405020304" pitchFamily="18" charset="0"/>
              </a:rPr>
              <a:t>	G. Bedi, “Simple guide to Text Classification(NLP) using SVM and Naive Bayes with Python,” </a:t>
            </a:r>
            <a:r>
              <a:rPr lang="en-US" b="0" i="1" dirty="0">
                <a:solidFill>
                  <a:srgbClr val="000000"/>
                </a:solidFill>
                <a:effectLst/>
                <a:latin typeface="Times New Roman" panose="02020603050405020304" pitchFamily="18" charset="0"/>
                <a:cs typeface="Times New Roman" panose="02020603050405020304" pitchFamily="18" charset="0"/>
              </a:rPr>
              <a:t>Medium</a:t>
            </a:r>
            <a:r>
              <a:rPr lang="en-US" b="0" i="0" dirty="0">
                <a:solidFill>
                  <a:srgbClr val="000000"/>
                </a:solidFill>
                <a:effectLst/>
                <a:latin typeface="Times New Roman" panose="02020603050405020304" pitchFamily="18" charset="0"/>
                <a:cs typeface="Times New Roman" panose="02020603050405020304" pitchFamily="18" charset="0"/>
              </a:rPr>
              <a:t>, Nov. 09, 2018. </a:t>
            </a:r>
            <a:r>
              <a:rPr lang="en-US" b="0" i="0" dirty="0">
                <a:solidFill>
                  <a:srgbClr val="000000"/>
                </a:solidFill>
                <a:effectLst/>
                <a:latin typeface="Times New Roman" panose="02020603050405020304" pitchFamily="18" charset="0"/>
                <a:cs typeface="Times New Roman" panose="02020603050405020304" pitchFamily="18" charset="0"/>
                <a:hlinkClick r:id="rId5"/>
              </a:rPr>
              <a:t>https://medium.com/@bedigunjit/simple-guide-to-text-classification-nlp-using-svm-and-naive-bayes-with-python-421db3a72d34</a:t>
            </a:r>
            <a:r>
              <a:rPr lang="en-US" b="0" i="0" dirty="0">
                <a:solidFill>
                  <a:srgbClr val="000000"/>
                </a:solidFill>
                <a:effectLst/>
                <a:latin typeface="Times New Roman" panose="02020603050405020304" pitchFamily="18" charset="0"/>
                <a:cs typeface="Times New Roman" panose="02020603050405020304" pitchFamily="18" charset="0"/>
              </a:rPr>
              <a:t>‌</a:t>
            </a:r>
          </a:p>
          <a:p>
            <a:pPr marL="0" marR="457200" indent="0" algn="l">
              <a:buNone/>
            </a:pP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35E3F22-98CB-F154-85C0-DD89B8BF45B5}"/>
              </a:ext>
            </a:extLst>
          </p:cNvPr>
          <p:cNvSpPr>
            <a:spLocks noGrp="1"/>
          </p:cNvSpPr>
          <p:nvPr>
            <p:ph type="sldNum" sz="quarter" idx="12"/>
          </p:nvPr>
        </p:nvSpPr>
        <p:spPr>
          <a:xfrm>
            <a:off x="98956" y="6268238"/>
            <a:ext cx="2743200" cy="365125"/>
          </a:xfrm>
        </p:spPr>
        <p:txBody>
          <a:bodyPr/>
          <a:lstStyle/>
          <a:p>
            <a:fld id="{2DEBF6B5-A8B6-5742-91AE-8DC29EBB8E42}" type="slidenum">
              <a:rPr lang="en-US" smtClean="0"/>
              <a:t>34</a:t>
            </a:fld>
            <a:endParaRPr lang="en-US" dirty="0"/>
          </a:p>
        </p:txBody>
      </p:sp>
    </p:spTree>
    <p:extLst>
      <p:ext uri="{BB962C8B-B14F-4D97-AF65-F5344CB8AC3E}">
        <p14:creationId xmlns:p14="http://schemas.microsoft.com/office/powerpoint/2010/main" val="279797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0C44-CE67-47D3-8BA0-3A4AD89F6DC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SVM Working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666157-67C5-42CD-A70D-44F7DD00AEE3}"/>
              </a:ext>
            </a:extLst>
          </p:cNvPr>
          <p:cNvSpPr>
            <a:spLocks noGrp="1"/>
          </p:cNvSpPr>
          <p:nvPr>
            <p:ph idx="1"/>
          </p:nvPr>
        </p:nvSpPr>
        <p:spPr>
          <a:xfrm>
            <a:off x="838200" y="1461053"/>
            <a:ext cx="10030905" cy="1395269"/>
          </a:xfrm>
        </p:spPr>
        <p:txBody>
          <a:bodyPr>
            <a:normAutofit lnSpcReduction="10000"/>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main objective of SVM algorithm is to find a </a:t>
            </a:r>
            <a:r>
              <a:rPr lang="en-US" sz="2400" b="1" i="1" kern="100" dirty="0">
                <a:effectLst/>
                <a:latin typeface="Times New Roman" panose="02020603050405020304" pitchFamily="18" charset="0"/>
                <a:ea typeface="Calibri" panose="020F0502020204030204" pitchFamily="34" charset="0"/>
                <a:cs typeface="Times New Roman" panose="02020603050405020304" pitchFamily="18" charset="0"/>
              </a:rPr>
              <a:t>hyperplane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in an </a:t>
            </a:r>
            <a:r>
              <a:rPr lang="en-US" sz="2400" b="1" i="1" kern="100" dirty="0">
                <a:effectLst/>
                <a:latin typeface="Times New Roman" panose="02020603050405020304" pitchFamily="18" charset="0"/>
                <a:ea typeface="Calibri" panose="020F0502020204030204" pitchFamily="34" charset="0"/>
                <a:cs typeface="Times New Roman" panose="02020603050405020304" pitchFamily="18" charset="0"/>
              </a:rPr>
              <a:t>n-dimensional feature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space that separates the data with the largest </a:t>
            </a:r>
            <a:r>
              <a:rPr lang="en-US" sz="2400" b="1" i="1" kern="100" dirty="0">
                <a:effectLst/>
                <a:latin typeface="Times New Roman" panose="02020603050405020304" pitchFamily="18" charset="0"/>
                <a:ea typeface="Calibri" panose="020F0502020204030204" pitchFamily="34" charset="0"/>
                <a:cs typeface="Times New Roman" panose="02020603050405020304" pitchFamily="18" charset="0"/>
              </a:rPr>
              <a:t>marginal distance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possible. The attributes of the hyperplane depend on the </a:t>
            </a:r>
            <a:r>
              <a:rPr lang="en-US" sz="2400" b="1" i="1" kern="100" dirty="0">
                <a:effectLst/>
                <a:latin typeface="Times New Roman" panose="02020603050405020304" pitchFamily="18" charset="0"/>
                <a:ea typeface="Calibri" panose="020F0502020204030204" pitchFamily="34" charset="0"/>
                <a:cs typeface="Times New Roman" panose="02020603050405020304" pitchFamily="18" charset="0"/>
              </a:rPr>
              <a:t>Support Vectors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6" name="Picture 5">
            <a:extLst>
              <a:ext uri="{FF2B5EF4-FFF2-40B4-BE49-F238E27FC236}">
                <a16:creationId xmlns:a16="http://schemas.microsoft.com/office/drawing/2014/main" id="{4FBDB8D8-CCDA-2DC0-0823-D28CC1238C4B}"/>
              </a:ext>
            </a:extLst>
          </p:cNvPr>
          <p:cNvPicPr>
            <a:picLocks noChangeAspect="1"/>
          </p:cNvPicPr>
          <p:nvPr/>
        </p:nvPicPr>
        <p:blipFill rotWithShape="1">
          <a:blip r:embed="rId2"/>
          <a:srcRect l="7011" t="5902" r="10360" b="4031"/>
          <a:stretch/>
        </p:blipFill>
        <p:spPr>
          <a:xfrm>
            <a:off x="3180327" y="2407451"/>
            <a:ext cx="5068958" cy="3349487"/>
          </a:xfrm>
          <a:prstGeom prst="rect">
            <a:avLst/>
          </a:prstGeom>
        </p:spPr>
      </p:pic>
      <p:sp>
        <p:nvSpPr>
          <p:cNvPr id="5" name="TextBox 4">
            <a:extLst>
              <a:ext uri="{FF2B5EF4-FFF2-40B4-BE49-F238E27FC236}">
                <a16:creationId xmlns:a16="http://schemas.microsoft.com/office/drawing/2014/main" id="{03009AAE-A4B7-4634-0C5F-BFA5380BA931}"/>
              </a:ext>
            </a:extLst>
          </p:cNvPr>
          <p:cNvSpPr txBox="1"/>
          <p:nvPr/>
        </p:nvSpPr>
        <p:spPr>
          <a:xfrm>
            <a:off x="3051940" y="5739087"/>
            <a:ext cx="5300362" cy="369332"/>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Scatter Plot Showing Support Vector Machine Working</a:t>
            </a:r>
          </a:p>
        </p:txBody>
      </p:sp>
      <p:sp>
        <p:nvSpPr>
          <p:cNvPr id="7" name="Slide Number Placeholder 6">
            <a:extLst>
              <a:ext uri="{FF2B5EF4-FFF2-40B4-BE49-F238E27FC236}">
                <a16:creationId xmlns:a16="http://schemas.microsoft.com/office/drawing/2014/main" id="{8FCB4BD0-BC0F-91C8-0824-E1BDD2BDC0CF}"/>
              </a:ext>
            </a:extLst>
          </p:cNvPr>
          <p:cNvSpPr>
            <a:spLocks noGrp="1"/>
          </p:cNvSpPr>
          <p:nvPr>
            <p:ph type="sldNum" sz="quarter" idx="12"/>
          </p:nvPr>
        </p:nvSpPr>
        <p:spPr>
          <a:xfrm>
            <a:off x="73090" y="6310312"/>
            <a:ext cx="2743200" cy="365125"/>
          </a:xfrm>
        </p:spPr>
        <p:txBody>
          <a:bodyPr/>
          <a:lstStyle/>
          <a:p>
            <a:fld id="{2DEBF6B5-A8B6-5742-91AE-8DC29EBB8E42}" type="slidenum">
              <a:rPr lang="en-US" smtClean="0"/>
              <a:t>4</a:t>
            </a:fld>
            <a:endParaRPr lang="en-US" dirty="0"/>
          </a:p>
        </p:txBody>
      </p:sp>
    </p:spTree>
    <p:extLst>
      <p:ext uri="{BB962C8B-B14F-4D97-AF65-F5344CB8AC3E}">
        <p14:creationId xmlns:p14="http://schemas.microsoft.com/office/powerpoint/2010/main" val="152935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5CE83-9E2E-6859-9891-BE1EAF9A35A2}"/>
              </a:ext>
            </a:extLst>
          </p:cNvPr>
          <p:cNvSpPr>
            <a:spLocks noGrp="1"/>
          </p:cNvSpPr>
          <p:nvPr>
            <p:ph type="title"/>
          </p:nvPr>
        </p:nvSpPr>
        <p:spPr/>
        <p:txBody>
          <a:bodyPr>
            <a:normAutofit/>
          </a:bodyPr>
          <a:lstStyle/>
          <a:p>
            <a:r>
              <a:rPr lang="en-CA" sz="36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349CD38F-1306-1926-CA66-F2CA2D4AB3D6}"/>
              </a:ext>
            </a:extLst>
          </p:cNvPr>
          <p:cNvSpPr>
            <a:spLocks noGrp="1"/>
          </p:cNvSpPr>
          <p:nvPr>
            <p:ph idx="1"/>
          </p:nvPr>
        </p:nvSpPr>
        <p:spPr>
          <a:xfrm>
            <a:off x="838200" y="1987420"/>
            <a:ext cx="7223449" cy="4189544"/>
          </a:xfrm>
        </p:spPr>
        <p:txBody>
          <a:bodyPr>
            <a:normAutofit/>
          </a:bodyPr>
          <a:lstStyle/>
          <a:p>
            <a:r>
              <a:rPr lang="en-US" dirty="0">
                <a:latin typeface="Times New Roman" panose="02020603050405020304" pitchFamily="18" charset="0"/>
                <a:cs typeface="Times New Roman" panose="02020603050405020304" pitchFamily="18" charset="0"/>
              </a:rPr>
              <a:t>Find a hyperplane in an n-dimensional feature space.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Maximize the margin between the hyperplane and data points.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attributes of the hyperplane depend on the Support Vectors.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Achieve optimal data separation for accurate classification and regression.</a:t>
            </a:r>
          </a:p>
          <a:p>
            <a:endParaRPr lang="en-CA" dirty="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6D52E35-8456-F538-D224-582D7D518F31}"/>
              </a:ext>
            </a:extLst>
          </p:cNvPr>
          <p:cNvSpPr>
            <a:spLocks noGrp="1"/>
          </p:cNvSpPr>
          <p:nvPr>
            <p:ph type="sldNum" sz="quarter" idx="12"/>
          </p:nvPr>
        </p:nvSpPr>
        <p:spPr>
          <a:xfrm>
            <a:off x="65314" y="6291133"/>
            <a:ext cx="2743200" cy="365125"/>
          </a:xfrm>
        </p:spPr>
        <p:txBody>
          <a:bodyPr/>
          <a:lstStyle/>
          <a:p>
            <a:fld id="{2DEBF6B5-A8B6-5742-91AE-8DC29EBB8E42}" type="slidenum">
              <a:rPr lang="en-US" smtClean="0"/>
              <a:t>5</a:t>
            </a:fld>
            <a:endParaRPr lang="en-US" dirty="0"/>
          </a:p>
        </p:txBody>
      </p:sp>
      <p:pic>
        <p:nvPicPr>
          <p:cNvPr id="5" name="Picture 4">
            <a:extLst>
              <a:ext uri="{FF2B5EF4-FFF2-40B4-BE49-F238E27FC236}">
                <a16:creationId xmlns:a16="http://schemas.microsoft.com/office/drawing/2014/main" id="{E67B1E31-29DB-7899-3681-7338FE2BEA77}"/>
              </a:ext>
            </a:extLst>
          </p:cNvPr>
          <p:cNvPicPr>
            <a:picLocks noChangeAspect="1"/>
          </p:cNvPicPr>
          <p:nvPr/>
        </p:nvPicPr>
        <p:blipFill rotWithShape="1">
          <a:blip r:embed="rId2"/>
          <a:srcRect l="7011" t="5902" r="10360" b="4031"/>
          <a:stretch/>
        </p:blipFill>
        <p:spPr>
          <a:xfrm>
            <a:off x="7842879" y="2203864"/>
            <a:ext cx="4121349" cy="2723322"/>
          </a:xfrm>
          <a:prstGeom prst="rect">
            <a:avLst/>
          </a:prstGeom>
        </p:spPr>
      </p:pic>
      <p:sp>
        <p:nvSpPr>
          <p:cNvPr id="7" name="TextBox 6">
            <a:extLst>
              <a:ext uri="{FF2B5EF4-FFF2-40B4-BE49-F238E27FC236}">
                <a16:creationId xmlns:a16="http://schemas.microsoft.com/office/drawing/2014/main" id="{9809059C-EAE2-5D60-0CC8-966AF6A7C935}"/>
              </a:ext>
            </a:extLst>
          </p:cNvPr>
          <p:cNvSpPr txBox="1"/>
          <p:nvPr/>
        </p:nvSpPr>
        <p:spPr>
          <a:xfrm>
            <a:off x="7884160" y="4840197"/>
            <a:ext cx="4185920" cy="646331"/>
          </a:xfrm>
          <a:prstGeom prst="rect">
            <a:avLst/>
          </a:prstGeom>
          <a:noFill/>
        </p:spPr>
        <p:txBody>
          <a:bodyPr wrap="square">
            <a:spAutoFit/>
          </a:bodyPr>
          <a:lstStyle/>
          <a:p>
            <a:pPr algn="ctr"/>
            <a:r>
              <a:rPr lang="en-CA" dirty="0">
                <a:latin typeface="Times New Roman" panose="02020603050405020304" pitchFamily="18" charset="0"/>
                <a:cs typeface="Times New Roman" panose="02020603050405020304" pitchFamily="18" charset="0"/>
              </a:rPr>
              <a:t>Scatter Plot Showing State Vector Machine Working</a:t>
            </a:r>
          </a:p>
        </p:txBody>
      </p:sp>
    </p:spTree>
    <p:extLst>
      <p:ext uri="{BB962C8B-B14F-4D97-AF65-F5344CB8AC3E}">
        <p14:creationId xmlns:p14="http://schemas.microsoft.com/office/powerpoint/2010/main" val="235449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B539-F7C9-6920-B573-094EFAA2A8E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Terminologies</a:t>
            </a:r>
          </a:p>
        </p:txBody>
      </p:sp>
      <p:sp>
        <p:nvSpPr>
          <p:cNvPr id="3" name="Content Placeholder 2">
            <a:extLst>
              <a:ext uri="{FF2B5EF4-FFF2-40B4-BE49-F238E27FC236}">
                <a16:creationId xmlns:a16="http://schemas.microsoft.com/office/drawing/2014/main" id="{66B2314B-B6CA-6096-B846-74FA1B0F387F}"/>
              </a:ext>
            </a:extLst>
          </p:cNvPr>
          <p:cNvSpPr>
            <a:spLocks noGrp="1"/>
          </p:cNvSpPr>
          <p:nvPr>
            <p:ph idx="1"/>
          </p:nvPr>
        </p:nvSpPr>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Hyperplane</a:t>
            </a:r>
            <a:r>
              <a:rPr lang="en-IN" dirty="0">
                <a:latin typeface="Times New Roman" panose="02020603050405020304" pitchFamily="18" charset="0"/>
                <a:cs typeface="Times New Roman" panose="02020603050405020304" pitchFamily="18" charset="0"/>
              </a:rPr>
              <a:t>: The n- dimensional plane that separates the data . The dimension of the hyperplane depends on the number of features (n).</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Support Vectors</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Support vectors are the data points that are close to the decision boundary, they are the data points most difficult to classify, they hold the key for SVM to be optimal decision surface[2].</a:t>
            </a:r>
          </a:p>
          <a:p>
            <a:pPr>
              <a:buFont typeface="Wingdings" panose="05000000000000000000" pitchFamily="2" charset="2"/>
              <a:buChar char="Ø"/>
            </a:pPr>
            <a:r>
              <a:rPr lang="en-US" dirty="0">
                <a:solidFill>
                  <a:srgbClr val="37415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Marginal distance</a:t>
            </a:r>
            <a:r>
              <a:rPr lang="en-US" dirty="0">
                <a:latin typeface="Times New Roman" panose="02020603050405020304" pitchFamily="18" charset="0"/>
                <a:cs typeface="Times New Roman" panose="02020603050405020304" pitchFamily="18" charset="0"/>
              </a:rPr>
              <a:t>: It is the perpendicular distance from the optimal hyperplane to the nearest support vectors. It is essentially the distance between the hyperplane and the support vectors[2].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C0C118C-A955-942D-BDC4-D4516761187D}"/>
              </a:ext>
            </a:extLst>
          </p:cNvPr>
          <p:cNvSpPr>
            <a:spLocks noGrp="1"/>
          </p:cNvSpPr>
          <p:nvPr>
            <p:ph type="sldNum" sz="quarter" idx="12"/>
          </p:nvPr>
        </p:nvSpPr>
        <p:spPr>
          <a:xfrm>
            <a:off x="91750" y="6310312"/>
            <a:ext cx="2743200" cy="365125"/>
          </a:xfrm>
        </p:spPr>
        <p:txBody>
          <a:bodyPr/>
          <a:lstStyle/>
          <a:p>
            <a:fld id="{2DEBF6B5-A8B6-5742-91AE-8DC29EBB8E42}" type="slidenum">
              <a:rPr lang="en-US" smtClean="0"/>
              <a:t>6</a:t>
            </a:fld>
            <a:endParaRPr lang="en-US" dirty="0"/>
          </a:p>
        </p:txBody>
      </p:sp>
    </p:spTree>
    <p:extLst>
      <p:ext uri="{BB962C8B-B14F-4D97-AF65-F5344CB8AC3E}">
        <p14:creationId xmlns:p14="http://schemas.microsoft.com/office/powerpoint/2010/main" val="134348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3D13-A40E-132A-1761-442FE32977B0}"/>
              </a:ext>
            </a:extLst>
          </p:cNvPr>
          <p:cNvSpPr>
            <a:spLocks noGrp="1"/>
          </p:cNvSpPr>
          <p:nvPr>
            <p:ph type="title"/>
          </p:nvPr>
        </p:nvSpPr>
        <p:spPr>
          <a:xfrm>
            <a:off x="838200" y="334645"/>
            <a:ext cx="10515600" cy="1325563"/>
          </a:xfrm>
        </p:spPr>
        <p:txBody>
          <a:bodyPr/>
          <a:lstStyle/>
          <a:p>
            <a:r>
              <a:rPr lang="en-US" sz="3600" b="1" dirty="0">
                <a:latin typeface="Times New Roman" panose="02020603050405020304" pitchFamily="18" charset="0"/>
                <a:cs typeface="Times New Roman" panose="02020603050405020304" pitchFamily="18" charset="0"/>
              </a:rPr>
              <a:t>Mathematical</a:t>
            </a:r>
            <a:r>
              <a:rPr lang="en-US" dirty="0"/>
              <a:t> </a:t>
            </a:r>
            <a:r>
              <a:rPr lang="en-US" sz="3600" b="1" dirty="0">
                <a:latin typeface="Times New Roman" panose="02020603050405020304" pitchFamily="18" charset="0"/>
                <a:cs typeface="Times New Roman" panose="02020603050405020304" pitchFamily="18" charset="0"/>
              </a:rPr>
              <a:t>Intuition of SVM</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216780D-EC23-B52F-69D6-258571E50B33}"/>
              </a:ext>
            </a:extLst>
          </p:cNvPr>
          <p:cNvPicPr>
            <a:picLocks noGrp="1" noChangeAspect="1"/>
          </p:cNvPicPr>
          <p:nvPr>
            <p:ph sz="half" idx="1"/>
          </p:nvPr>
        </p:nvPicPr>
        <p:blipFill>
          <a:blip r:embed="rId2"/>
          <a:stretch>
            <a:fillRect/>
          </a:stretch>
        </p:blipFill>
        <p:spPr>
          <a:xfrm>
            <a:off x="7335520" y="1481540"/>
            <a:ext cx="4856480" cy="3903259"/>
          </a:xfrm>
        </p:spPr>
      </p:pic>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D2BDCB3A-0A6E-AB94-9482-E2E751E44E88}"/>
                  </a:ext>
                </a:extLst>
              </p:cNvPr>
              <p:cNvSpPr>
                <a:spLocks noGrp="1"/>
              </p:cNvSpPr>
              <p:nvPr>
                <p:ph sz="half" idx="2"/>
              </p:nvPr>
            </p:nvSpPr>
            <p:spPr>
              <a:xfrm>
                <a:off x="960120" y="1571625"/>
                <a:ext cx="6405880" cy="4351339"/>
              </a:xfrm>
            </p:spPr>
            <p:txBody>
              <a:bodyPr>
                <a:normAutofit/>
              </a:bodyPr>
              <a:lstStyle/>
              <a:p>
                <a:r>
                  <a:rPr lang="en-US" sz="2400" dirty="0">
                    <a:latin typeface="Times New Roman" panose="02020603050405020304" pitchFamily="18" charset="0"/>
                    <a:cs typeface="Times New Roman" panose="02020603050405020304" pitchFamily="18" charset="0"/>
                  </a:rPr>
                  <a:t>We know that the linear hyperplane is given as,</a:t>
                </a:r>
              </a:p>
              <a:p>
                <a:pPr marL="457189" lvl="1" indent="0">
                  <a:buNone/>
                </a:pPr>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b="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Where,</a:t>
                </a:r>
              </a:p>
              <a:p>
                <a:pPr marL="0" indent="0">
                  <a:buNone/>
                </a:pP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is the weight vector normal to hyperplane</a:t>
                </a:r>
              </a:p>
              <a:p>
                <a:pPr marL="0" indent="0">
                  <a:buNone/>
                </a:pP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i</m:t>
                    </m:r>
                  </m:oMath>
                </a14:m>
                <a:r>
                  <a:rPr lang="en-US" sz="2400" dirty="0">
                    <a:latin typeface="Times New Roman" panose="02020603050405020304" pitchFamily="18" charset="0"/>
                    <a:cs typeface="Times New Roman" panose="02020603050405020304" pitchFamily="18" charset="0"/>
                  </a:rPr>
                  <a:t>s the offset of hyperplane from origin</a:t>
                </a:r>
              </a:p>
              <a:p>
                <a:r>
                  <a:rPr lang="en-US" sz="2400" b="0" dirty="0">
                    <a:latin typeface="Times New Roman" panose="02020603050405020304" pitchFamily="18" charset="0"/>
                    <a:cs typeface="Times New Roman" panose="02020603050405020304" pitchFamily="18" charset="0"/>
                  </a:rPr>
                  <a:t>Thus, the margins of the positive side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𝑋</m:t>
                        </m:r>
                      </m:e>
                      <m:sub>
                        <m:r>
                          <a:rPr lang="en-IN" sz="2400" b="0" i="1" smtClean="0">
                            <a:latin typeface="Cambria Math" panose="02040503050406030204" pitchFamily="18" charset="0"/>
                            <a:cs typeface="Times New Roman" panose="02020603050405020304" pitchFamily="18" charset="0"/>
                          </a:rPr>
                          <m:t>1</m:t>
                        </m:r>
                      </m:sub>
                    </m:sSub>
                    <m:r>
                      <a:rPr lang="en-IN" sz="2400" b="0" i="1" smtClean="0">
                        <a:latin typeface="Cambria Math" panose="02040503050406030204" pitchFamily="18" charset="0"/>
                        <a:cs typeface="Times New Roman" panose="02020603050405020304" pitchFamily="18" charset="0"/>
                      </a:rPr>
                      <m:t>) </m:t>
                    </m:r>
                  </m:oMath>
                </a14:m>
                <a:r>
                  <a:rPr lang="en-US" sz="2400" b="0" dirty="0">
                    <a:latin typeface="Times New Roman" panose="02020603050405020304" pitchFamily="18" charset="0"/>
                    <a:cs typeface="Times New Roman" panose="02020603050405020304" pitchFamily="18" charset="0"/>
                  </a:rPr>
                  <a:t>and negative side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m:t>
                        </m:r>
                        <m:r>
                          <a:rPr lang="en-IN" sz="2400" i="1">
                            <a:latin typeface="Cambria Math" panose="02040503050406030204" pitchFamily="18" charset="0"/>
                            <a:cs typeface="Times New Roman" panose="02020603050405020304" pitchFamily="18" charset="0"/>
                          </a:rPr>
                          <m:t>𝑋</m:t>
                        </m:r>
                      </m:e>
                      <m:sub>
                        <m:r>
                          <a:rPr lang="en-IN" sz="2400" b="0" i="1" smtClean="0">
                            <a:latin typeface="Cambria Math" panose="02040503050406030204" pitchFamily="18" charset="0"/>
                            <a:cs typeface="Times New Roman" panose="02020603050405020304" pitchFamily="18" charset="0"/>
                          </a:rPr>
                          <m:t>2</m:t>
                        </m:r>
                      </m:sub>
                    </m:sSub>
                    <m:r>
                      <a:rPr lang="en-IN" sz="2400" b="0" i="1" smtClean="0">
                        <a:latin typeface="Cambria Math" panose="02040503050406030204" pitchFamily="18" charset="0"/>
                        <a:cs typeface="Times New Roman" panose="02020603050405020304" pitchFamily="18" charset="0"/>
                      </a:rPr>
                      <m:t>)</m:t>
                    </m:r>
                  </m:oMath>
                </a14:m>
                <a:r>
                  <a:rPr lang="en-US" sz="2400" b="0" dirty="0">
                    <a:latin typeface="Times New Roman" panose="02020603050405020304" pitchFamily="18" charset="0"/>
                    <a:cs typeface="Times New Roman" panose="02020603050405020304" pitchFamily="18" charset="0"/>
                  </a:rPr>
                  <a:t> of hyperplane is taken as, </a:t>
                </a:r>
              </a:p>
              <a:p>
                <a:pPr marL="457189" lvl="1" indent="0">
                  <a:buNone/>
                </a:pPr>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oMath>
                </a14:m>
                <a:r>
                  <a:rPr lang="en-US" b="0" dirty="0">
                    <a:latin typeface="Times New Roman" panose="02020603050405020304" pitchFamily="18" charset="0"/>
                    <a:cs typeface="Times New Roman" panose="02020603050405020304" pitchFamily="18" charset="0"/>
                  </a:rPr>
                  <a:t>  ,          </a:t>
                </a:r>
              </a:p>
              <a:p>
                <a:pPr marL="457189" lvl="1" indent="0">
                  <a:buNone/>
                </a:pPr>
                <a:r>
                  <a:rPr lang="en-US" b="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oMath>
                </a14:m>
                <a:endParaRPr lang="en-US" dirty="0">
                  <a:latin typeface="Times New Roman" panose="02020603050405020304" pitchFamily="18" charset="0"/>
                  <a:cs typeface="Times New Roman" panose="02020603050405020304" pitchFamily="18" charset="0"/>
                </a:endParaRPr>
              </a:p>
              <a:p>
                <a:pPr marL="457189" lvl="1" indent="0">
                  <a:buNone/>
                </a:pPr>
                <a:r>
                  <a:rPr lang="en-US" dirty="0">
                    <a:latin typeface="Times New Roman" panose="02020603050405020304" pitchFamily="18" charset="0"/>
                    <a:cs typeface="Times New Roman" panose="02020603050405020304" pitchFamily="18" charset="0"/>
                  </a:rPr>
                  <a:t>r</a:t>
                </a:r>
                <a:r>
                  <a:rPr lang="en-US" b="0" dirty="0">
                    <a:latin typeface="Times New Roman" panose="02020603050405020304" pitchFamily="18" charset="0"/>
                    <a:cs typeface="Times New Roman" panose="02020603050405020304" pitchFamily="18" charset="0"/>
                  </a:rPr>
                  <a:t>espectively.</a:t>
                </a:r>
              </a:p>
              <a:p>
                <a:endParaRPr lang="en-US" b="0" dirty="0"/>
              </a:p>
            </p:txBody>
          </p:sp>
        </mc:Choice>
        <mc:Fallback xmlns="">
          <p:sp>
            <p:nvSpPr>
              <p:cNvPr id="7" name="Content Placeholder 6">
                <a:extLst>
                  <a:ext uri="{FF2B5EF4-FFF2-40B4-BE49-F238E27FC236}">
                    <a16:creationId xmlns:a16="http://schemas.microsoft.com/office/drawing/2014/main" id="{D2BDCB3A-0A6E-AB94-9482-E2E751E44E88}"/>
                  </a:ext>
                </a:extLst>
              </p:cNvPr>
              <p:cNvSpPr>
                <a:spLocks noGrp="1" noRot="1" noChangeAspect="1" noMove="1" noResize="1" noEditPoints="1" noAdjustHandles="1" noChangeArrowheads="1" noChangeShapeType="1" noTextEdit="1"/>
              </p:cNvSpPr>
              <p:nvPr>
                <p:ph sz="half" idx="2"/>
              </p:nvPr>
            </p:nvSpPr>
            <p:spPr>
              <a:xfrm>
                <a:off x="960120" y="1571625"/>
                <a:ext cx="6405880" cy="4351339"/>
              </a:xfrm>
              <a:blipFill>
                <a:blip r:embed="rId3"/>
                <a:stretch>
                  <a:fillRect l="-1524" t="-196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C6BCED1-E1E6-321D-A93D-BC1D94413D74}"/>
              </a:ext>
            </a:extLst>
          </p:cNvPr>
          <p:cNvSpPr>
            <a:spLocks noGrp="1"/>
          </p:cNvSpPr>
          <p:nvPr>
            <p:ph type="sldNum" sz="quarter" idx="12"/>
          </p:nvPr>
        </p:nvSpPr>
        <p:spPr>
          <a:xfrm>
            <a:off x="0" y="6340792"/>
            <a:ext cx="2743200" cy="365125"/>
          </a:xfrm>
        </p:spPr>
        <p:txBody>
          <a:bodyPr/>
          <a:lstStyle/>
          <a:p>
            <a:fld id="{2DEBF6B5-A8B6-5742-91AE-8DC29EBB8E42}" type="slidenum">
              <a:rPr lang="en-US" smtClean="0"/>
              <a:t>7</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C8ED63-9DCE-56C2-6AAD-54F6AC8A23AA}"/>
                  </a:ext>
                </a:extLst>
              </p:cNvPr>
              <p:cNvSpPr txBox="1"/>
              <p:nvPr/>
            </p:nvSpPr>
            <p:spPr>
              <a:xfrm>
                <a:off x="7995920" y="3759200"/>
                <a:ext cx="223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oMath>
                  </m:oMathPara>
                </a14:m>
                <a:endParaRPr lang="en-IN" dirty="0"/>
              </a:p>
            </p:txBody>
          </p:sp>
        </mc:Choice>
        <mc:Fallback xmlns="">
          <p:sp>
            <p:nvSpPr>
              <p:cNvPr id="8" name="TextBox 7">
                <a:extLst>
                  <a:ext uri="{FF2B5EF4-FFF2-40B4-BE49-F238E27FC236}">
                    <a16:creationId xmlns:a16="http://schemas.microsoft.com/office/drawing/2014/main" id="{69C8ED63-9DCE-56C2-6AAD-54F6AC8A23AA}"/>
                  </a:ext>
                </a:extLst>
              </p:cNvPr>
              <p:cNvSpPr txBox="1">
                <a:spLocks noRot="1" noChangeAspect="1" noMove="1" noResize="1" noEditPoints="1" noAdjustHandles="1" noChangeArrowheads="1" noChangeShapeType="1" noTextEdit="1"/>
              </p:cNvSpPr>
              <p:nvPr/>
            </p:nvSpPr>
            <p:spPr>
              <a:xfrm>
                <a:off x="7995920" y="3759200"/>
                <a:ext cx="223520" cy="369332"/>
              </a:xfrm>
              <a:prstGeom prst="rect">
                <a:avLst/>
              </a:prstGeom>
              <a:blipFill>
                <a:blip r:embed="rId4"/>
                <a:stretch>
                  <a:fillRect r="-97222"/>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970F547-D9CC-308E-E90F-AC620585C25E}"/>
              </a:ext>
            </a:extLst>
          </p:cNvPr>
          <p:cNvSpPr txBox="1"/>
          <p:nvPr/>
        </p:nvSpPr>
        <p:spPr>
          <a:xfrm>
            <a:off x="7741920" y="5100320"/>
            <a:ext cx="4277360" cy="369332"/>
          </a:xfrm>
          <a:prstGeom prst="rect">
            <a:avLst/>
          </a:prstGeom>
          <a:noFill/>
        </p:spPr>
        <p:txBody>
          <a:bodyPr wrap="square" rtlCol="0">
            <a:spAutoFit/>
          </a:bodyPr>
          <a:lstStyle/>
          <a:p>
            <a:pPr algn="ctr"/>
            <a:r>
              <a:rPr lang="en-IN" dirty="0"/>
              <a:t>Margin and Hyperplane equation</a:t>
            </a:r>
          </a:p>
        </p:txBody>
      </p:sp>
    </p:spTree>
    <p:extLst>
      <p:ext uri="{BB962C8B-B14F-4D97-AF65-F5344CB8AC3E}">
        <p14:creationId xmlns:p14="http://schemas.microsoft.com/office/powerpoint/2010/main" val="100613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8CB6-A9B7-8E82-3FBE-058E2975FB2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Mathematical</a:t>
            </a:r>
            <a:r>
              <a:rPr lang="en-US" sz="3600" dirty="0"/>
              <a:t> </a:t>
            </a:r>
            <a:r>
              <a:rPr lang="en-US" sz="3600" b="1" dirty="0">
                <a:latin typeface="Times New Roman" panose="02020603050405020304" pitchFamily="18" charset="0"/>
                <a:cs typeface="Times New Roman" panose="02020603050405020304" pitchFamily="18" charset="0"/>
              </a:rPr>
              <a:t>Intuition of SVM</a:t>
            </a:r>
            <a:endParaRPr lang="en-CA"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201737-5511-8242-D396-653E627E1EDA}"/>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Firstly, to classify a data point as negative or positive, we define a decision rule such that, if</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Now it is also significant to consider the constraint that, there should be no data points lying in between the hyperplane and the margins. Thus,</a:t>
            </a:r>
          </a:p>
          <a:p>
            <a:pPr marL="0" indent="0">
              <a:buNone/>
            </a:pPr>
            <a:endParaRPr lang="en-CA"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C893E4D-7DBB-E690-D618-F18E3DE9B3D4}"/>
              </a:ext>
            </a:extLst>
          </p:cNvPr>
          <p:cNvSpPr>
            <a:spLocks noGrp="1"/>
          </p:cNvSpPr>
          <p:nvPr>
            <p:ph type="sldNum" sz="quarter" idx="12"/>
          </p:nvPr>
        </p:nvSpPr>
        <p:spPr>
          <a:xfrm>
            <a:off x="68890" y="6276342"/>
            <a:ext cx="2743200" cy="365125"/>
          </a:xfrm>
        </p:spPr>
        <p:txBody>
          <a:bodyPr/>
          <a:lstStyle/>
          <a:p>
            <a:fld id="{2DEBF6B5-A8B6-5742-91AE-8DC29EBB8E42}" type="slidenum">
              <a:rPr lang="en-US" smtClean="0"/>
              <a:t>8</a:t>
            </a:fld>
            <a:endParaRPr lang="en-US" dirty="0"/>
          </a:p>
        </p:txBody>
      </p:sp>
      <mc:AlternateContent xmlns:mc="http://schemas.openxmlformats.org/markup-compatibility/2006" xmlns:a14="http://schemas.microsoft.com/office/drawing/2010/main">
        <mc:Choice Requires="a14">
          <p:sp>
            <p:nvSpPr>
              <p:cNvPr id="8" name="Freeform: Shape 7">
                <a:extLst>
                  <a:ext uri="{FF2B5EF4-FFF2-40B4-BE49-F238E27FC236}">
                    <a16:creationId xmlns:a16="http://schemas.microsoft.com/office/drawing/2014/main" id="{6DD0ECAA-29CF-9F68-45C9-9CCD1E2B43D2}"/>
                  </a:ext>
                </a:extLst>
              </p:cNvPr>
              <p:cNvSpPr>
                <a:spLocks noGrp="1" noRot="1" noMove="1" noResize="1" noEditPoints="1" noAdjustHandles="1" noChangeArrowheads="1" noChangeShapeType="1"/>
              </p:cNvSpPr>
              <p:nvPr/>
            </p:nvSpPr>
            <p:spPr>
              <a:xfrm>
                <a:off x="3301878" y="2751860"/>
                <a:ext cx="4947541" cy="1009044"/>
              </a:xfrm>
              <a:custGeom>
                <a:avLst/>
                <a:gdLst>
                  <a:gd name="connsiteX0" fmla="*/ 0 w 4947541"/>
                  <a:gd name="connsiteY0" fmla="*/ 0 h 1009044"/>
                  <a:gd name="connsiteX1" fmla="*/ 4947541 w 4947541"/>
                  <a:gd name="connsiteY1" fmla="*/ 0 h 1009044"/>
                  <a:gd name="connsiteX2" fmla="*/ 4947541 w 4947541"/>
                  <a:gd name="connsiteY2" fmla="*/ 1009044 h 1009044"/>
                  <a:gd name="connsiteX3" fmla="*/ 0 w 4947541"/>
                  <a:gd name="connsiteY3" fmla="*/ 1009044 h 1009044"/>
                  <a:gd name="connsiteX4" fmla="*/ 0 w 4947541"/>
                  <a:gd name="connsiteY4" fmla="*/ 0 h 100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7541" h="1009044">
                    <a:moveTo>
                      <a:pt x="0" y="0"/>
                    </a:moveTo>
                    <a:lnTo>
                      <a:pt x="4947541" y="0"/>
                    </a:lnTo>
                    <a:lnTo>
                      <a:pt x="4947541" y="1009044"/>
                    </a:lnTo>
                    <a:lnTo>
                      <a:pt x="0" y="1009044"/>
                    </a:lnTo>
                    <a:lnTo>
                      <a:pt x="0" y="0"/>
                    </a:lnTo>
                    <a:close/>
                  </a:path>
                </a:pathLst>
              </a:cu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Times New Roman" panose="02020603050405020304" pitchFamily="18" charset="0"/>
                    <a:cs typeface="Times New Roman" panose="02020603050405020304" pitchFamily="18" charset="0"/>
                  </a:rPr>
                  <a:t>Y= </a:t>
                </a:r>
                <a14:m>
                  <m:oMath xmlns:m="http://schemas.openxmlformats.org/officeDocument/2006/math">
                    <m:sSup>
                      <m:sSupPr>
                        <m:ctrlPr>
                          <a:rPr lang="en-CA" sz="2400" b="0" i="1" kern="1200" smtClean="0">
                            <a:solidFill>
                              <a:schemeClr val="tx1"/>
                            </a:solidFill>
                            <a:latin typeface="Cambria Math" panose="02040503050406030204" pitchFamily="18" charset="0"/>
                          </a:rPr>
                        </m:ctrlPr>
                      </m:sSupPr>
                      <m:e>
                        <m:r>
                          <a:rPr lang="en-CA" sz="2400" b="0" i="1" kern="1200" smtClean="0">
                            <a:solidFill>
                              <a:schemeClr val="tx1"/>
                            </a:solidFill>
                            <a:latin typeface="Cambria Math" panose="02040503050406030204" pitchFamily="18" charset="0"/>
                          </a:rPr>
                          <m:t>𝑤</m:t>
                        </m:r>
                      </m:e>
                      <m:sup>
                        <m:r>
                          <a:rPr lang="en-CA" sz="2400" b="0" i="1" kern="1200" smtClean="0">
                            <a:solidFill>
                              <a:schemeClr val="tx1"/>
                            </a:solidFill>
                            <a:latin typeface="Cambria Math" panose="02040503050406030204" pitchFamily="18" charset="0"/>
                          </a:rPr>
                          <m:t>𝑇</m:t>
                        </m:r>
                      </m:sup>
                    </m:sSup>
                    <m:r>
                      <a:rPr lang="en-CA" sz="2400" b="0" i="1" kern="1200" smtClean="0">
                        <a:solidFill>
                          <a:schemeClr val="tx1"/>
                        </a:solidFill>
                        <a:latin typeface="Cambria Math" panose="02040503050406030204" pitchFamily="18" charset="0"/>
                        <a:ea typeface="Cambria Math" panose="02040503050406030204" pitchFamily="18" charset="0"/>
                      </a:rPr>
                      <m:t>∙</m:t>
                    </m:r>
                    <m:sSub>
                      <m:sSubPr>
                        <m:ctrlPr>
                          <a:rPr lang="en-CA" sz="2400" b="0" i="1" kern="1200" smtClean="0">
                            <a:solidFill>
                              <a:schemeClr val="tx1"/>
                            </a:solidFill>
                            <a:latin typeface="Cambria Math" panose="02040503050406030204" pitchFamily="18" charset="0"/>
                            <a:ea typeface="Cambria Math" panose="02040503050406030204" pitchFamily="18" charset="0"/>
                          </a:rPr>
                        </m:ctrlPr>
                      </m:sSubPr>
                      <m:e>
                        <m:r>
                          <a:rPr lang="en-CA" sz="2400" b="0" i="1" kern="1200" smtClean="0">
                            <a:solidFill>
                              <a:schemeClr val="tx1"/>
                            </a:solidFill>
                            <a:latin typeface="Cambria Math" panose="02040503050406030204" pitchFamily="18" charset="0"/>
                            <a:ea typeface="Cambria Math" panose="02040503050406030204" pitchFamily="18" charset="0"/>
                          </a:rPr>
                          <m:t>𝑋</m:t>
                        </m:r>
                      </m:e>
                      <m:sub>
                        <m:r>
                          <a:rPr lang="en-CA" sz="2400" b="0" i="1" kern="1200" smtClean="0">
                            <a:solidFill>
                              <a:schemeClr val="tx1"/>
                            </a:solidFill>
                            <a:latin typeface="Cambria Math" panose="02040503050406030204" pitchFamily="18" charset="0"/>
                            <a:ea typeface="Cambria Math" panose="02040503050406030204" pitchFamily="18" charset="0"/>
                          </a:rPr>
                          <m:t>𝑖</m:t>
                        </m:r>
                      </m:sub>
                    </m:sSub>
                    <m:r>
                      <a:rPr lang="en-CA" sz="2400" b="0" i="1" kern="1200" smtClean="0">
                        <a:solidFill>
                          <a:schemeClr val="tx1"/>
                        </a:solidFill>
                        <a:latin typeface="Cambria Math" panose="02040503050406030204" pitchFamily="18" charset="0"/>
                        <a:ea typeface="Cambria Math" panose="02040503050406030204" pitchFamily="18" charset="0"/>
                      </a:rPr>
                      <m:t>+</m:t>
                    </m:r>
                    <m:r>
                      <a:rPr lang="en-CA" sz="2400" b="0" i="1" kern="1200" smtClean="0">
                        <a:solidFill>
                          <a:schemeClr val="tx1"/>
                        </a:solidFill>
                        <a:latin typeface="Cambria Math" panose="02040503050406030204" pitchFamily="18" charset="0"/>
                        <a:ea typeface="Cambria Math" panose="02040503050406030204" pitchFamily="18" charset="0"/>
                      </a:rPr>
                      <m:t>𝑏</m:t>
                    </m:r>
                  </m:oMath>
                </a14:m>
                <a:r>
                  <a:rPr lang="en-US" sz="2400" kern="1200" dirty="0">
                    <a:solidFill>
                      <a:schemeClr val="tx1"/>
                    </a:solidFill>
                    <a:latin typeface="Times New Roman" panose="02020603050405020304" pitchFamily="18" charset="0"/>
                    <a:cs typeface="Times New Roman" panose="02020603050405020304" pitchFamily="18" charset="0"/>
                  </a:rPr>
                  <a:t> &gt; 0, for positive data</a:t>
                </a:r>
              </a:p>
              <a:p>
                <a:pPr marL="0" lvl="0" indent="0" algn="ctr" defTabSz="1066800">
                  <a:lnSpc>
                    <a:spcPct val="90000"/>
                  </a:lnSpc>
                  <a:spcBef>
                    <a:spcPct val="0"/>
                  </a:spcBef>
                  <a:spcAft>
                    <a:spcPct val="35000"/>
                  </a:spcAft>
                  <a:buNone/>
                </a:pPr>
                <a:r>
                  <a:rPr lang="en-US" sz="2400" kern="1200" dirty="0">
                    <a:solidFill>
                      <a:schemeClr val="tx1"/>
                    </a:solidFill>
                    <a:latin typeface="Times New Roman" panose="02020603050405020304" pitchFamily="18" charset="0"/>
                    <a:cs typeface="Times New Roman" panose="02020603050405020304" pitchFamily="18" charset="0"/>
                  </a:rPr>
                  <a:t>Y= </a:t>
                </a:r>
                <a14:m>
                  <m:oMath xmlns:m="http://schemas.openxmlformats.org/officeDocument/2006/math">
                    <m:sSup>
                      <m:sSupPr>
                        <m:ctrlPr>
                          <a:rPr lang="en-CA" sz="2400" b="0" i="1" kern="1200" smtClean="0">
                            <a:solidFill>
                              <a:schemeClr val="tx1"/>
                            </a:solidFill>
                            <a:latin typeface="Cambria Math" panose="02040503050406030204" pitchFamily="18" charset="0"/>
                          </a:rPr>
                        </m:ctrlPr>
                      </m:sSupPr>
                      <m:e>
                        <m:r>
                          <a:rPr lang="en-CA" sz="2400" b="0" i="1" kern="1200" smtClean="0">
                            <a:solidFill>
                              <a:schemeClr val="tx1"/>
                            </a:solidFill>
                            <a:latin typeface="Cambria Math" panose="02040503050406030204" pitchFamily="18" charset="0"/>
                          </a:rPr>
                          <m:t>𝑤</m:t>
                        </m:r>
                      </m:e>
                      <m:sup>
                        <m:r>
                          <a:rPr lang="en-CA" sz="2400" b="0" i="1" kern="1200" smtClean="0">
                            <a:solidFill>
                              <a:schemeClr val="tx1"/>
                            </a:solidFill>
                            <a:latin typeface="Cambria Math" panose="02040503050406030204" pitchFamily="18" charset="0"/>
                          </a:rPr>
                          <m:t>𝑇</m:t>
                        </m:r>
                      </m:sup>
                    </m:sSup>
                    <m:r>
                      <a:rPr lang="en-CA" sz="2400" b="0" i="1" kern="1200" smtClean="0">
                        <a:solidFill>
                          <a:schemeClr val="tx1"/>
                        </a:solidFill>
                        <a:latin typeface="Cambria Math" panose="02040503050406030204" pitchFamily="18" charset="0"/>
                        <a:ea typeface="Cambria Math" panose="02040503050406030204" pitchFamily="18" charset="0"/>
                      </a:rPr>
                      <m:t>∙</m:t>
                    </m:r>
                    <m:sSub>
                      <m:sSubPr>
                        <m:ctrlPr>
                          <a:rPr lang="en-CA" sz="2400" b="0" i="1" kern="1200" smtClean="0">
                            <a:solidFill>
                              <a:schemeClr val="tx1"/>
                            </a:solidFill>
                            <a:latin typeface="Cambria Math" panose="02040503050406030204" pitchFamily="18" charset="0"/>
                            <a:ea typeface="Cambria Math" panose="02040503050406030204" pitchFamily="18" charset="0"/>
                          </a:rPr>
                        </m:ctrlPr>
                      </m:sSubPr>
                      <m:e>
                        <m:r>
                          <a:rPr lang="en-CA" sz="2400" b="0" i="1" kern="1200" smtClean="0">
                            <a:solidFill>
                              <a:schemeClr val="tx1"/>
                            </a:solidFill>
                            <a:latin typeface="Cambria Math" panose="02040503050406030204" pitchFamily="18" charset="0"/>
                            <a:ea typeface="Cambria Math" panose="02040503050406030204" pitchFamily="18" charset="0"/>
                          </a:rPr>
                          <m:t>𝑋</m:t>
                        </m:r>
                      </m:e>
                      <m:sub>
                        <m:r>
                          <a:rPr lang="en-CA" sz="2400" b="0" i="1" kern="1200" smtClean="0">
                            <a:solidFill>
                              <a:schemeClr val="tx1"/>
                            </a:solidFill>
                            <a:latin typeface="Cambria Math" panose="02040503050406030204" pitchFamily="18" charset="0"/>
                            <a:ea typeface="Cambria Math" panose="02040503050406030204" pitchFamily="18" charset="0"/>
                          </a:rPr>
                          <m:t>𝑖</m:t>
                        </m:r>
                      </m:sub>
                    </m:sSub>
                    <m:r>
                      <a:rPr lang="en-CA" sz="2400" b="0" i="1" kern="1200" smtClean="0">
                        <a:solidFill>
                          <a:schemeClr val="tx1"/>
                        </a:solidFill>
                        <a:latin typeface="Cambria Math" panose="02040503050406030204" pitchFamily="18" charset="0"/>
                        <a:ea typeface="Cambria Math" panose="02040503050406030204" pitchFamily="18" charset="0"/>
                      </a:rPr>
                      <m:t>+</m:t>
                    </m:r>
                    <m:r>
                      <a:rPr lang="en-CA" sz="2400" b="0" i="1" kern="1200" smtClean="0">
                        <a:solidFill>
                          <a:schemeClr val="tx1"/>
                        </a:solidFill>
                        <a:latin typeface="Cambria Math" panose="02040503050406030204" pitchFamily="18" charset="0"/>
                        <a:ea typeface="Cambria Math" panose="02040503050406030204" pitchFamily="18" charset="0"/>
                      </a:rPr>
                      <m:t>𝑏</m:t>
                    </m:r>
                  </m:oMath>
                </a14:m>
                <a:r>
                  <a:rPr lang="en-US" sz="2400" kern="1200" dirty="0">
                    <a:solidFill>
                      <a:schemeClr val="tx1"/>
                    </a:solidFill>
                    <a:latin typeface="Times New Roman" panose="02020603050405020304" pitchFamily="18" charset="0"/>
                    <a:cs typeface="Times New Roman" panose="02020603050405020304" pitchFamily="18" charset="0"/>
                  </a:rPr>
                  <a:t>  &lt; 0, for negative data</a:t>
                </a:r>
                <a:endParaRPr lang="en-CA" sz="2400" kern="12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Freeform: Shape 7">
                <a:extLst>
                  <a:ext uri="{FF2B5EF4-FFF2-40B4-BE49-F238E27FC236}">
                    <a16:creationId xmlns:a16="http://schemas.microsoft.com/office/drawing/2014/main" id="{6DD0ECAA-29CF-9F68-45C9-9CCD1E2B43D2}"/>
                  </a:ext>
                </a:extLst>
              </p:cNvPr>
              <p:cNvSpPr>
                <a:spLocks noGrp="1" noRot="1" noChangeAspect="1" noMove="1" noResize="1" noEditPoints="1" noAdjustHandles="1" noChangeArrowheads="1" noChangeShapeType="1" noTextEdit="1"/>
              </p:cNvSpPr>
              <p:nvPr/>
            </p:nvSpPr>
            <p:spPr>
              <a:xfrm>
                <a:off x="3301878" y="2751860"/>
                <a:ext cx="4947541" cy="1009044"/>
              </a:xfrm>
              <a:custGeom>
                <a:avLst/>
                <a:gdLst>
                  <a:gd name="connsiteX0" fmla="*/ 0 w 4947541"/>
                  <a:gd name="connsiteY0" fmla="*/ 0 h 1009044"/>
                  <a:gd name="connsiteX1" fmla="*/ 4947541 w 4947541"/>
                  <a:gd name="connsiteY1" fmla="*/ 0 h 1009044"/>
                  <a:gd name="connsiteX2" fmla="*/ 4947541 w 4947541"/>
                  <a:gd name="connsiteY2" fmla="*/ 1009044 h 1009044"/>
                  <a:gd name="connsiteX3" fmla="*/ 0 w 4947541"/>
                  <a:gd name="connsiteY3" fmla="*/ 1009044 h 1009044"/>
                  <a:gd name="connsiteX4" fmla="*/ 0 w 4947541"/>
                  <a:gd name="connsiteY4" fmla="*/ 0 h 100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7541" h="1009044">
                    <a:moveTo>
                      <a:pt x="0" y="0"/>
                    </a:moveTo>
                    <a:lnTo>
                      <a:pt x="4947541" y="0"/>
                    </a:lnTo>
                    <a:lnTo>
                      <a:pt x="4947541" y="1009044"/>
                    </a:lnTo>
                    <a:lnTo>
                      <a:pt x="0" y="1009044"/>
                    </a:lnTo>
                    <a:lnTo>
                      <a:pt x="0" y="0"/>
                    </a:lnTo>
                    <a:close/>
                  </a:path>
                </a:pathLst>
              </a:custGeom>
              <a:blipFill>
                <a:blip r:embed="rId2"/>
                <a:stretch>
                  <a:fillRect l="-861" t="-1190" r="-738" b="-6548"/>
                </a:stretch>
              </a:blipFill>
              <a:ln>
                <a:solidFill>
                  <a:srgbClr val="00B0F0"/>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Freeform: Shape 15">
                <a:extLst>
                  <a:ext uri="{FF2B5EF4-FFF2-40B4-BE49-F238E27FC236}">
                    <a16:creationId xmlns:a16="http://schemas.microsoft.com/office/drawing/2014/main" id="{1286AA34-B4C7-8042-699C-B22C1862A35A}"/>
                  </a:ext>
                </a:extLst>
              </p:cNvPr>
              <p:cNvSpPr>
                <a:spLocks noGrp="1" noRot="1" noMove="1" noResize="1" noEditPoints="1" noAdjustHandles="1" noChangeArrowheads="1" noChangeShapeType="1"/>
              </p:cNvSpPr>
              <p:nvPr/>
            </p:nvSpPr>
            <p:spPr>
              <a:xfrm>
                <a:off x="3301878" y="4777274"/>
                <a:ext cx="4947541" cy="1009044"/>
              </a:xfrm>
              <a:custGeom>
                <a:avLst/>
                <a:gdLst>
                  <a:gd name="connsiteX0" fmla="*/ 0 w 8128000"/>
                  <a:gd name="connsiteY0" fmla="*/ 0 h 4876800"/>
                  <a:gd name="connsiteX1" fmla="*/ 8128000 w 8128000"/>
                  <a:gd name="connsiteY1" fmla="*/ 0 h 4876800"/>
                  <a:gd name="connsiteX2" fmla="*/ 8128000 w 8128000"/>
                  <a:gd name="connsiteY2" fmla="*/ 4876800 h 4876800"/>
                  <a:gd name="connsiteX3" fmla="*/ 0 w 8128000"/>
                  <a:gd name="connsiteY3" fmla="*/ 4876800 h 4876800"/>
                  <a:gd name="connsiteX4" fmla="*/ 0 w 8128000"/>
                  <a:gd name="connsiteY4" fmla="*/ 0 h 487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4876800">
                    <a:moveTo>
                      <a:pt x="0" y="0"/>
                    </a:moveTo>
                    <a:lnTo>
                      <a:pt x="8128000" y="0"/>
                    </a:lnTo>
                    <a:lnTo>
                      <a:pt x="8128000" y="4876800"/>
                    </a:lnTo>
                    <a:lnTo>
                      <a:pt x="0" y="4876800"/>
                    </a:lnTo>
                    <a:lnTo>
                      <a:pt x="0" y="0"/>
                    </a:lnTo>
                    <a:close/>
                  </a:path>
                </a:pathLst>
              </a:custGeom>
              <a:noFill/>
              <a:ln>
                <a:solidFill>
                  <a:srgbClr val="00B0F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14:m>
                  <m:oMath xmlns:m="http://schemas.openxmlformats.org/officeDocument/2006/math">
                    <m:sSup>
                      <m:sSupPr>
                        <m:ctrlPr>
                          <a:rPr lang="en-CA" sz="2400" b="0" i="1" kern="1200" smtClean="0">
                            <a:solidFill>
                              <a:schemeClr val="tx1"/>
                            </a:solidFill>
                            <a:latin typeface="Cambria Math" panose="02040503050406030204" pitchFamily="18" charset="0"/>
                          </a:rPr>
                        </m:ctrlPr>
                      </m:sSupPr>
                      <m:e>
                        <m:r>
                          <a:rPr lang="en-CA" sz="2400" b="0" i="1" kern="1200" smtClean="0">
                            <a:solidFill>
                              <a:schemeClr val="tx1"/>
                            </a:solidFill>
                            <a:latin typeface="Cambria Math" panose="02040503050406030204" pitchFamily="18" charset="0"/>
                          </a:rPr>
                          <m:t>𝑤</m:t>
                        </m:r>
                      </m:e>
                      <m:sup>
                        <m:r>
                          <a:rPr lang="en-CA" sz="2400" b="0" i="1" kern="1200" smtClean="0">
                            <a:solidFill>
                              <a:schemeClr val="tx1"/>
                            </a:solidFill>
                            <a:latin typeface="Cambria Math" panose="02040503050406030204" pitchFamily="18" charset="0"/>
                          </a:rPr>
                          <m:t>𝑇</m:t>
                        </m:r>
                      </m:sup>
                    </m:sSup>
                    <m:r>
                      <a:rPr lang="en-CA" sz="2400" b="0" i="1" kern="1200" smtClean="0">
                        <a:solidFill>
                          <a:schemeClr val="tx1"/>
                        </a:solidFill>
                        <a:latin typeface="Cambria Math" panose="02040503050406030204" pitchFamily="18" charset="0"/>
                        <a:ea typeface="Cambria Math" panose="02040503050406030204" pitchFamily="18" charset="0"/>
                      </a:rPr>
                      <m:t>∙</m:t>
                    </m:r>
                    <m:sSub>
                      <m:sSubPr>
                        <m:ctrlPr>
                          <a:rPr lang="en-CA" sz="2400" b="0" i="1" kern="1200" smtClean="0">
                            <a:solidFill>
                              <a:schemeClr val="tx1"/>
                            </a:solidFill>
                            <a:latin typeface="Cambria Math" panose="02040503050406030204" pitchFamily="18" charset="0"/>
                            <a:ea typeface="Cambria Math" panose="02040503050406030204" pitchFamily="18" charset="0"/>
                          </a:rPr>
                        </m:ctrlPr>
                      </m:sSubPr>
                      <m:e>
                        <m:r>
                          <a:rPr lang="en-CA" sz="2400" b="0" i="1" kern="1200" smtClean="0">
                            <a:solidFill>
                              <a:schemeClr val="tx1"/>
                            </a:solidFill>
                            <a:latin typeface="Cambria Math" panose="02040503050406030204" pitchFamily="18" charset="0"/>
                            <a:ea typeface="Cambria Math" panose="02040503050406030204" pitchFamily="18" charset="0"/>
                          </a:rPr>
                          <m:t>𝑋</m:t>
                        </m:r>
                      </m:e>
                      <m:sub>
                        <m:r>
                          <a:rPr lang="en-CA" sz="2400" b="0" i="1" kern="1200" smtClean="0">
                            <a:solidFill>
                              <a:schemeClr val="tx1"/>
                            </a:solidFill>
                            <a:latin typeface="Cambria Math" panose="02040503050406030204" pitchFamily="18" charset="0"/>
                            <a:ea typeface="Cambria Math" panose="02040503050406030204" pitchFamily="18" charset="0"/>
                          </a:rPr>
                          <m:t>1</m:t>
                        </m:r>
                      </m:sub>
                    </m:sSub>
                    <m:r>
                      <a:rPr lang="en-CA" sz="2400" b="0" i="1" kern="1200" smtClean="0">
                        <a:solidFill>
                          <a:schemeClr val="tx1"/>
                        </a:solidFill>
                        <a:latin typeface="Cambria Math" panose="02040503050406030204" pitchFamily="18" charset="0"/>
                        <a:ea typeface="Cambria Math" panose="02040503050406030204" pitchFamily="18" charset="0"/>
                      </a:rPr>
                      <m:t>+</m:t>
                    </m:r>
                    <m:r>
                      <a:rPr lang="en-CA" sz="2400" b="0" i="1" kern="1200" smtClean="0">
                        <a:solidFill>
                          <a:schemeClr val="tx1"/>
                        </a:solidFill>
                        <a:latin typeface="Cambria Math" panose="02040503050406030204" pitchFamily="18" charset="0"/>
                        <a:ea typeface="Cambria Math" panose="02040503050406030204" pitchFamily="18" charset="0"/>
                      </a:rPr>
                      <m:t>𝑏</m:t>
                    </m:r>
                  </m:oMath>
                </a14:m>
                <a:r>
                  <a:rPr lang="en-US" sz="2400" kern="1200" dirty="0">
                    <a:solidFill>
                      <a:schemeClr val="tx1"/>
                    </a:solidFill>
                    <a:latin typeface="Times New Roman" panose="02020603050405020304" pitchFamily="18" charset="0"/>
                    <a:cs typeface="Times New Roman" panose="02020603050405020304" pitchFamily="18" charset="0"/>
                  </a:rPr>
                  <a:t> ≥ 1, for positive data</a:t>
                </a:r>
              </a:p>
              <a:p>
                <a:pPr marL="0" lvl="0" indent="0" algn="ctr" defTabSz="2889250">
                  <a:lnSpc>
                    <a:spcPct val="90000"/>
                  </a:lnSpc>
                  <a:spcBef>
                    <a:spcPct val="0"/>
                  </a:spcBef>
                  <a:spcAft>
                    <a:spcPct val="35000"/>
                  </a:spcAft>
                  <a:buNone/>
                </a:pPr>
                <a14:m>
                  <m:oMath xmlns:m="http://schemas.openxmlformats.org/officeDocument/2006/math">
                    <m:sSup>
                      <m:sSupPr>
                        <m:ctrlPr>
                          <a:rPr lang="en-CA" sz="2400" b="0" i="1" kern="1200" smtClean="0">
                            <a:solidFill>
                              <a:schemeClr val="tx1"/>
                            </a:solidFill>
                            <a:latin typeface="Cambria Math" panose="02040503050406030204" pitchFamily="18" charset="0"/>
                          </a:rPr>
                        </m:ctrlPr>
                      </m:sSupPr>
                      <m:e>
                        <m:r>
                          <a:rPr lang="en-CA" sz="2400" b="0" i="1" kern="1200" smtClean="0">
                            <a:solidFill>
                              <a:schemeClr val="tx1"/>
                            </a:solidFill>
                            <a:latin typeface="Cambria Math" panose="02040503050406030204" pitchFamily="18" charset="0"/>
                          </a:rPr>
                          <m:t>𝑤</m:t>
                        </m:r>
                      </m:e>
                      <m:sup>
                        <m:r>
                          <a:rPr lang="en-CA" sz="2400" b="0" i="1" kern="1200" smtClean="0">
                            <a:solidFill>
                              <a:schemeClr val="tx1"/>
                            </a:solidFill>
                            <a:latin typeface="Cambria Math" panose="02040503050406030204" pitchFamily="18" charset="0"/>
                          </a:rPr>
                          <m:t>𝑇</m:t>
                        </m:r>
                      </m:sup>
                    </m:sSup>
                    <m:r>
                      <a:rPr lang="en-CA" sz="2400" b="0" i="1" kern="1200" smtClean="0">
                        <a:solidFill>
                          <a:schemeClr val="tx1"/>
                        </a:solidFill>
                        <a:latin typeface="Cambria Math" panose="02040503050406030204" pitchFamily="18" charset="0"/>
                        <a:ea typeface="Cambria Math" panose="02040503050406030204" pitchFamily="18" charset="0"/>
                      </a:rPr>
                      <m:t>∙</m:t>
                    </m:r>
                    <m:sSub>
                      <m:sSubPr>
                        <m:ctrlPr>
                          <a:rPr lang="en-CA" sz="2400" b="0" i="1" kern="1200" smtClean="0">
                            <a:solidFill>
                              <a:schemeClr val="tx1"/>
                            </a:solidFill>
                            <a:latin typeface="Cambria Math" panose="02040503050406030204" pitchFamily="18" charset="0"/>
                            <a:ea typeface="Cambria Math" panose="02040503050406030204" pitchFamily="18" charset="0"/>
                          </a:rPr>
                        </m:ctrlPr>
                      </m:sSubPr>
                      <m:e>
                        <m:r>
                          <a:rPr lang="en-CA" sz="2400" b="0" i="1" kern="1200" smtClean="0">
                            <a:solidFill>
                              <a:schemeClr val="tx1"/>
                            </a:solidFill>
                            <a:latin typeface="Cambria Math" panose="02040503050406030204" pitchFamily="18" charset="0"/>
                            <a:ea typeface="Cambria Math" panose="02040503050406030204" pitchFamily="18" charset="0"/>
                          </a:rPr>
                          <m:t>𝑋</m:t>
                        </m:r>
                      </m:e>
                      <m:sub>
                        <m:r>
                          <a:rPr lang="en-CA" sz="2400" b="0" i="1" kern="1200" smtClean="0">
                            <a:solidFill>
                              <a:schemeClr val="tx1"/>
                            </a:solidFill>
                            <a:latin typeface="Cambria Math" panose="02040503050406030204" pitchFamily="18" charset="0"/>
                            <a:ea typeface="Cambria Math" panose="02040503050406030204" pitchFamily="18" charset="0"/>
                          </a:rPr>
                          <m:t>2</m:t>
                        </m:r>
                      </m:sub>
                    </m:sSub>
                    <m:r>
                      <a:rPr lang="en-CA" sz="2400" b="0" i="1" kern="1200" smtClean="0">
                        <a:solidFill>
                          <a:schemeClr val="tx1"/>
                        </a:solidFill>
                        <a:latin typeface="Cambria Math" panose="02040503050406030204" pitchFamily="18" charset="0"/>
                        <a:ea typeface="Cambria Math" panose="02040503050406030204" pitchFamily="18" charset="0"/>
                      </a:rPr>
                      <m:t>+</m:t>
                    </m:r>
                    <m:r>
                      <a:rPr lang="en-CA" sz="2400" b="0" i="1" kern="1200" smtClean="0">
                        <a:solidFill>
                          <a:schemeClr val="tx1"/>
                        </a:solidFill>
                        <a:latin typeface="Cambria Math" panose="02040503050406030204" pitchFamily="18" charset="0"/>
                        <a:ea typeface="Cambria Math" panose="02040503050406030204" pitchFamily="18" charset="0"/>
                      </a:rPr>
                      <m:t>𝑏</m:t>
                    </m:r>
                  </m:oMath>
                </a14:m>
                <a:r>
                  <a:rPr lang="en-US" sz="2400" kern="1200" dirty="0">
                    <a:solidFill>
                      <a:schemeClr val="tx1"/>
                    </a:solidFill>
                    <a:latin typeface="Times New Roman" panose="02020603050405020304" pitchFamily="18" charset="0"/>
                    <a:cs typeface="Times New Roman" panose="02020603050405020304" pitchFamily="18" charset="0"/>
                  </a:rPr>
                  <a:t> ≤ -1, for negative data</a:t>
                </a:r>
                <a:endParaRPr lang="en-CA" sz="2400" kern="12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6" name="Freeform: Shape 15">
                <a:extLst>
                  <a:ext uri="{FF2B5EF4-FFF2-40B4-BE49-F238E27FC236}">
                    <a16:creationId xmlns:a16="http://schemas.microsoft.com/office/drawing/2014/main" id="{1286AA34-B4C7-8042-699C-B22C1862A35A}"/>
                  </a:ext>
                </a:extLst>
              </p:cNvPr>
              <p:cNvSpPr>
                <a:spLocks noGrp="1" noRot="1" noChangeAspect="1" noMove="1" noResize="1" noEditPoints="1" noAdjustHandles="1" noChangeArrowheads="1" noChangeShapeType="1" noTextEdit="1"/>
              </p:cNvSpPr>
              <p:nvPr/>
            </p:nvSpPr>
            <p:spPr>
              <a:xfrm>
                <a:off x="3301878" y="4777274"/>
                <a:ext cx="4947541" cy="1009044"/>
              </a:xfrm>
              <a:custGeom>
                <a:avLst/>
                <a:gdLst>
                  <a:gd name="connsiteX0" fmla="*/ 0 w 8128000"/>
                  <a:gd name="connsiteY0" fmla="*/ 0 h 4876800"/>
                  <a:gd name="connsiteX1" fmla="*/ 8128000 w 8128000"/>
                  <a:gd name="connsiteY1" fmla="*/ 0 h 4876800"/>
                  <a:gd name="connsiteX2" fmla="*/ 8128000 w 8128000"/>
                  <a:gd name="connsiteY2" fmla="*/ 4876800 h 4876800"/>
                  <a:gd name="connsiteX3" fmla="*/ 0 w 8128000"/>
                  <a:gd name="connsiteY3" fmla="*/ 4876800 h 4876800"/>
                  <a:gd name="connsiteX4" fmla="*/ 0 w 8128000"/>
                  <a:gd name="connsiteY4" fmla="*/ 0 h 487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4876800">
                    <a:moveTo>
                      <a:pt x="0" y="0"/>
                    </a:moveTo>
                    <a:lnTo>
                      <a:pt x="8128000" y="0"/>
                    </a:lnTo>
                    <a:lnTo>
                      <a:pt x="8128000" y="4876800"/>
                    </a:lnTo>
                    <a:lnTo>
                      <a:pt x="0" y="4876800"/>
                    </a:lnTo>
                    <a:lnTo>
                      <a:pt x="0" y="0"/>
                    </a:lnTo>
                    <a:close/>
                  </a:path>
                </a:pathLst>
              </a:custGeom>
              <a:blipFill>
                <a:blip r:embed="rId3"/>
                <a:stretch>
                  <a:fillRect t="-1796" b="-6587"/>
                </a:stretch>
              </a:blipFill>
              <a:ln>
                <a:solidFill>
                  <a:srgbClr val="00B0F0"/>
                </a:solidFill>
              </a:ln>
            </p:spPr>
            <p:txBody>
              <a:bodyPr/>
              <a:lstStyle/>
              <a:p>
                <a:r>
                  <a:rPr lang="en-CA">
                    <a:noFill/>
                  </a:rPr>
                  <a:t> </a:t>
                </a:r>
              </a:p>
            </p:txBody>
          </p:sp>
        </mc:Fallback>
      </mc:AlternateContent>
    </p:spTree>
    <p:extLst>
      <p:ext uri="{BB962C8B-B14F-4D97-AF65-F5344CB8AC3E}">
        <p14:creationId xmlns:p14="http://schemas.microsoft.com/office/powerpoint/2010/main" val="124623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2AB3-DC91-7D70-DE00-E06BB0A91D7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Mathematical</a:t>
            </a:r>
            <a:r>
              <a:rPr lang="en-US" sz="3600" dirty="0"/>
              <a:t> </a:t>
            </a:r>
            <a:r>
              <a:rPr lang="en-US" sz="3600" b="1" dirty="0">
                <a:latin typeface="Times New Roman" panose="02020603050405020304" pitchFamily="18" charset="0"/>
                <a:cs typeface="Times New Roman" panose="02020603050405020304" pitchFamily="18" charset="0"/>
              </a:rPr>
              <a:t>Intuition of SVM</a:t>
            </a:r>
            <a:endParaRPr lang="en-CA"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DB4FA5-B8D7-238E-7B2C-A1EF33934C38}"/>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Thus, considering the positive classes have y = +1 and y = -1 for negative class the decision condition can be optimized as</a:t>
            </a:r>
          </a:p>
          <a:p>
            <a:pPr marL="0" indent="0">
              <a:buNone/>
            </a:pPr>
            <a:endParaRPr lang="en-US"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a:extLst>
              <a:ext uri="{FF2B5EF4-FFF2-40B4-BE49-F238E27FC236}">
                <a16:creationId xmlns:a16="http://schemas.microsoft.com/office/drawing/2014/main" id="{B1EDE95E-52D5-FEC4-A565-C80BB6FD25AF}"/>
              </a:ext>
            </a:extLst>
          </p:cNvPr>
          <p:cNvSpPr>
            <a:spLocks noGrp="1"/>
          </p:cNvSpPr>
          <p:nvPr>
            <p:ph type="sldNum" sz="quarter" idx="12"/>
          </p:nvPr>
        </p:nvSpPr>
        <p:spPr>
          <a:xfrm>
            <a:off x="70958" y="6277176"/>
            <a:ext cx="2743200" cy="365125"/>
          </a:xfrm>
        </p:spPr>
        <p:txBody>
          <a:bodyPr/>
          <a:lstStyle/>
          <a:p>
            <a:fld id="{2DEBF6B5-A8B6-5742-91AE-8DC29EBB8E42}" type="slidenum">
              <a:rPr lang="en-US" smtClean="0"/>
              <a:t>9</a:t>
            </a:fld>
            <a:endParaRPr lang="en-US"/>
          </a:p>
        </p:txBody>
      </p:sp>
      <mc:AlternateContent xmlns:mc="http://schemas.openxmlformats.org/markup-compatibility/2006" xmlns:a14="http://schemas.microsoft.com/office/drawing/2010/main">
        <mc:Choice Requires="a14">
          <p:sp>
            <p:nvSpPr>
              <p:cNvPr id="7" name="Freeform: Shape 6">
                <a:extLst>
                  <a:ext uri="{FF2B5EF4-FFF2-40B4-BE49-F238E27FC236}">
                    <a16:creationId xmlns:a16="http://schemas.microsoft.com/office/drawing/2014/main" id="{C2CAEC79-42FD-7093-ACF5-B3C7893D4F1A}"/>
                  </a:ext>
                </a:extLst>
              </p:cNvPr>
              <p:cNvSpPr/>
              <p:nvPr/>
            </p:nvSpPr>
            <p:spPr>
              <a:xfrm>
                <a:off x="4639388" y="3116424"/>
                <a:ext cx="2913224" cy="942928"/>
              </a:xfrm>
              <a:custGeom>
                <a:avLst/>
                <a:gdLst>
                  <a:gd name="connsiteX0" fmla="*/ 0 w 8128000"/>
                  <a:gd name="connsiteY0" fmla="*/ 0 h 4876800"/>
                  <a:gd name="connsiteX1" fmla="*/ 8128000 w 8128000"/>
                  <a:gd name="connsiteY1" fmla="*/ 0 h 4876800"/>
                  <a:gd name="connsiteX2" fmla="*/ 8128000 w 8128000"/>
                  <a:gd name="connsiteY2" fmla="*/ 4876800 h 4876800"/>
                  <a:gd name="connsiteX3" fmla="*/ 0 w 8128000"/>
                  <a:gd name="connsiteY3" fmla="*/ 4876800 h 4876800"/>
                  <a:gd name="connsiteX4" fmla="*/ 0 w 8128000"/>
                  <a:gd name="connsiteY4" fmla="*/ 0 h 487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4876800">
                    <a:moveTo>
                      <a:pt x="0" y="0"/>
                    </a:moveTo>
                    <a:lnTo>
                      <a:pt x="8128000" y="0"/>
                    </a:lnTo>
                    <a:lnTo>
                      <a:pt x="8128000" y="4876800"/>
                    </a:lnTo>
                    <a:lnTo>
                      <a:pt x="0" y="4876800"/>
                    </a:lnTo>
                    <a:lnTo>
                      <a:pt x="0" y="0"/>
                    </a:lnTo>
                    <a:close/>
                  </a:path>
                </a:pathLst>
              </a:custGeom>
              <a:noFill/>
              <a:ln>
                <a:solidFill>
                  <a:srgbClr val="00B0F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Times New Roman" panose="02020603050405020304" pitchFamily="18" charset="0"/>
                    <a:cs typeface="Times New Roman" panose="02020603050405020304" pitchFamily="18" charset="0"/>
                  </a:rPr>
                  <a:t>Yi (</a:t>
                </a:r>
                <a14:m>
                  <m:oMath xmlns:m="http://schemas.openxmlformats.org/officeDocument/2006/math">
                    <m:sSup>
                      <m:sSupPr>
                        <m:ctrlPr>
                          <a:rPr lang="en-CA" sz="2400" b="0" i="1" kern="1200" smtClean="0">
                            <a:solidFill>
                              <a:schemeClr val="tx1"/>
                            </a:solidFill>
                            <a:latin typeface="Cambria Math" panose="02040503050406030204" pitchFamily="18" charset="0"/>
                          </a:rPr>
                        </m:ctrlPr>
                      </m:sSupPr>
                      <m:e>
                        <m:r>
                          <a:rPr lang="en-CA" sz="2400" b="0" i="1" kern="1200" smtClean="0">
                            <a:solidFill>
                              <a:schemeClr val="tx1"/>
                            </a:solidFill>
                            <a:latin typeface="Cambria Math" panose="02040503050406030204" pitchFamily="18" charset="0"/>
                          </a:rPr>
                          <m:t>𝑤</m:t>
                        </m:r>
                      </m:e>
                      <m:sup>
                        <m:r>
                          <a:rPr lang="en-CA" sz="2400" b="0" i="1" kern="1200" smtClean="0">
                            <a:solidFill>
                              <a:schemeClr val="tx1"/>
                            </a:solidFill>
                            <a:latin typeface="Cambria Math" panose="02040503050406030204" pitchFamily="18" charset="0"/>
                          </a:rPr>
                          <m:t>𝑇</m:t>
                        </m:r>
                      </m:sup>
                    </m:sSup>
                    <m:r>
                      <a:rPr lang="en-CA" sz="2400" b="0" i="1" kern="1200" smtClean="0">
                        <a:solidFill>
                          <a:schemeClr val="tx1"/>
                        </a:solidFill>
                        <a:latin typeface="Cambria Math" panose="02040503050406030204" pitchFamily="18" charset="0"/>
                        <a:ea typeface="Cambria Math" panose="02040503050406030204" pitchFamily="18" charset="0"/>
                      </a:rPr>
                      <m:t>∙</m:t>
                    </m:r>
                    <m:r>
                      <a:rPr lang="en-CA" sz="2400" b="0" i="1" kern="1200" smtClean="0">
                        <a:solidFill>
                          <a:schemeClr val="tx1"/>
                        </a:solidFill>
                        <a:latin typeface="Cambria Math" panose="02040503050406030204" pitchFamily="18" charset="0"/>
                        <a:ea typeface="Cambria Math" panose="02040503050406030204" pitchFamily="18" charset="0"/>
                      </a:rPr>
                      <m:t>𝑋</m:t>
                    </m:r>
                    <m:r>
                      <a:rPr lang="en-CA" sz="2400" b="0" i="1" kern="1200" smtClean="0">
                        <a:solidFill>
                          <a:schemeClr val="tx1"/>
                        </a:solidFill>
                        <a:latin typeface="Cambria Math" panose="02040503050406030204" pitchFamily="18" charset="0"/>
                        <a:ea typeface="Cambria Math" panose="02040503050406030204" pitchFamily="18" charset="0"/>
                      </a:rPr>
                      <m:t>+</m:t>
                    </m:r>
                    <m:r>
                      <a:rPr lang="en-CA" sz="2400" b="0" i="1" kern="1200" smtClean="0">
                        <a:solidFill>
                          <a:schemeClr val="tx1"/>
                        </a:solidFill>
                        <a:latin typeface="Cambria Math" panose="02040503050406030204" pitchFamily="18" charset="0"/>
                        <a:ea typeface="Cambria Math" panose="02040503050406030204" pitchFamily="18" charset="0"/>
                      </a:rPr>
                      <m:t>𝑏</m:t>
                    </m:r>
                  </m:oMath>
                </a14:m>
                <a:r>
                  <a:rPr lang="en-US" sz="2400" kern="1200" dirty="0">
                    <a:solidFill>
                      <a:schemeClr val="tx1"/>
                    </a:solidFill>
                    <a:latin typeface="Times New Roman" panose="02020603050405020304" pitchFamily="18" charset="0"/>
                    <a:cs typeface="Times New Roman" panose="02020603050405020304" pitchFamily="18" charset="0"/>
                  </a:rPr>
                  <a:t> ) ≥ 1</a:t>
                </a:r>
                <a:endParaRPr lang="en-CA" sz="2400" kern="12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Freeform: Shape 6">
                <a:extLst>
                  <a:ext uri="{FF2B5EF4-FFF2-40B4-BE49-F238E27FC236}">
                    <a16:creationId xmlns:a16="http://schemas.microsoft.com/office/drawing/2014/main" id="{C2CAEC79-42FD-7093-ACF5-B3C7893D4F1A}"/>
                  </a:ext>
                </a:extLst>
              </p:cNvPr>
              <p:cNvSpPr>
                <a:spLocks noRot="1" noChangeAspect="1" noMove="1" noResize="1" noEditPoints="1" noAdjustHandles="1" noChangeArrowheads="1" noChangeShapeType="1" noTextEdit="1"/>
              </p:cNvSpPr>
              <p:nvPr/>
            </p:nvSpPr>
            <p:spPr>
              <a:xfrm>
                <a:off x="4639388" y="3116424"/>
                <a:ext cx="2913224" cy="942928"/>
              </a:xfrm>
              <a:custGeom>
                <a:avLst/>
                <a:gdLst>
                  <a:gd name="connsiteX0" fmla="*/ 0 w 8128000"/>
                  <a:gd name="connsiteY0" fmla="*/ 0 h 4876800"/>
                  <a:gd name="connsiteX1" fmla="*/ 8128000 w 8128000"/>
                  <a:gd name="connsiteY1" fmla="*/ 0 h 4876800"/>
                  <a:gd name="connsiteX2" fmla="*/ 8128000 w 8128000"/>
                  <a:gd name="connsiteY2" fmla="*/ 4876800 h 4876800"/>
                  <a:gd name="connsiteX3" fmla="*/ 0 w 8128000"/>
                  <a:gd name="connsiteY3" fmla="*/ 4876800 h 4876800"/>
                  <a:gd name="connsiteX4" fmla="*/ 0 w 8128000"/>
                  <a:gd name="connsiteY4" fmla="*/ 0 h 487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4876800">
                    <a:moveTo>
                      <a:pt x="0" y="0"/>
                    </a:moveTo>
                    <a:lnTo>
                      <a:pt x="8128000" y="0"/>
                    </a:lnTo>
                    <a:lnTo>
                      <a:pt x="8128000" y="4876800"/>
                    </a:lnTo>
                    <a:lnTo>
                      <a:pt x="0" y="4876800"/>
                    </a:lnTo>
                    <a:lnTo>
                      <a:pt x="0" y="0"/>
                    </a:lnTo>
                    <a:close/>
                  </a:path>
                </a:pathLst>
              </a:custGeom>
              <a:blipFill>
                <a:blip r:embed="rId2"/>
                <a:stretch>
                  <a:fillRect/>
                </a:stretch>
              </a:blipFill>
              <a:ln>
                <a:solidFill>
                  <a:srgbClr val="00B0F0"/>
                </a:solidFill>
              </a:ln>
            </p:spPr>
            <p:txBody>
              <a:bodyPr/>
              <a:lstStyle/>
              <a:p>
                <a:r>
                  <a:rPr lang="en-CA">
                    <a:noFill/>
                  </a:rPr>
                  <a:t> </a:t>
                </a:r>
              </a:p>
            </p:txBody>
          </p:sp>
        </mc:Fallback>
      </mc:AlternateContent>
    </p:spTree>
    <p:extLst>
      <p:ext uri="{BB962C8B-B14F-4D97-AF65-F5344CB8AC3E}">
        <p14:creationId xmlns:p14="http://schemas.microsoft.com/office/powerpoint/2010/main" val="1638799900"/>
      </p:ext>
    </p:extLst>
  </p:cSld>
  <p:clrMapOvr>
    <a:masterClrMapping/>
  </p:clrMapOvr>
</p:sld>
</file>

<file path=ppt/theme/theme1.xml><?xml version="1.0" encoding="utf-8"?>
<a:theme xmlns:a="http://schemas.openxmlformats.org/drawingml/2006/main" name="1_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525"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5E423D0-D460-416D-ACBF-FDB82EA11592}">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69F9CAD-DD36-4944-85B2-185508607349}">
  <we:reference id="wa104379279" version="2.1.0.0" store="en-US" storeType="OMEX"/>
  <we:alternateReferences>
    <we:reference id="WA104379279" version="2.1.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FEC7975A409A4EBAEAE573317AAB37" ma:contentTypeVersion="7" ma:contentTypeDescription="Create a new document." ma:contentTypeScope="" ma:versionID="7861f5d65aa7816f046868202ac81944">
  <xsd:schema xmlns:xsd="http://www.w3.org/2001/XMLSchema" xmlns:xs="http://www.w3.org/2001/XMLSchema" xmlns:p="http://schemas.microsoft.com/office/2006/metadata/properties" xmlns:ns3="4cff8b94-d3f5-41f2-82dc-941776701049" xmlns:ns4="e95ebf22-45c6-4371-9bf5-ecc4cb9cdfca" targetNamespace="http://schemas.microsoft.com/office/2006/metadata/properties" ma:root="true" ma:fieldsID="cc0c0a7debe08cf1c90350a971815f70" ns3:_="" ns4:_="">
    <xsd:import namespace="4cff8b94-d3f5-41f2-82dc-941776701049"/>
    <xsd:import namespace="e95ebf22-45c6-4371-9bf5-ecc4cb9cdfc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ff8b94-d3f5-41f2-82dc-9417767010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5ebf22-45c6-4371-9bf5-ecc4cb9cdfc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cff8b94-d3f5-41f2-82dc-94177670104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72CC68-62B4-49C9-BBEA-FAEE3F98191F}">
  <ds:schemaRefs>
    <ds:schemaRef ds:uri="4cff8b94-d3f5-41f2-82dc-941776701049"/>
    <ds:schemaRef ds:uri="e95ebf22-45c6-4371-9bf5-ecc4cb9cdf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8A8CDED-9B86-4E79-A393-47D17BEBFF32}">
  <ds:schemaRefs>
    <ds:schemaRef ds:uri="4cff8b94-d3f5-41f2-82dc-941776701049"/>
    <ds:schemaRef ds:uri="e95ebf22-45c6-4371-9bf5-ecc4cb9cdfc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55575AA-26C1-4A75-836E-F9FCDEA0E1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6032</TotalTime>
  <Words>2115</Words>
  <Application>Microsoft Office PowerPoint</Application>
  <PresentationFormat>Widescreen</PresentationFormat>
  <Paragraphs>228</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Cambria Math</vt:lpstr>
      <vt:lpstr>Segoe UI</vt:lpstr>
      <vt:lpstr>Symbol</vt:lpstr>
      <vt:lpstr>Times New Roman</vt:lpstr>
      <vt:lpstr>Wingdings</vt:lpstr>
      <vt:lpstr>1_Office Theme</vt:lpstr>
      <vt:lpstr>Support Vector Machines</vt:lpstr>
      <vt:lpstr>Introduction </vt:lpstr>
      <vt:lpstr>Types of SVM</vt:lpstr>
      <vt:lpstr>SVM Working</vt:lpstr>
      <vt:lpstr>Implementation</vt:lpstr>
      <vt:lpstr>Terminologies</vt:lpstr>
      <vt:lpstr>Mathematical Intuition of SVM</vt:lpstr>
      <vt:lpstr>Mathematical Intuition of SVM</vt:lpstr>
      <vt:lpstr>Mathematical Intuition of SVM</vt:lpstr>
      <vt:lpstr>Mathematical Intuition of SVM</vt:lpstr>
      <vt:lpstr>PowerPoint Presentation</vt:lpstr>
      <vt:lpstr>Dual Problem</vt:lpstr>
      <vt:lpstr>Dual Problem</vt:lpstr>
      <vt:lpstr>Optimization Function</vt:lpstr>
      <vt:lpstr>Optimization Function</vt:lpstr>
      <vt:lpstr>Why we need Non-Linear SVM:</vt:lpstr>
      <vt:lpstr>Why we need Non-Linear SVM:</vt:lpstr>
      <vt:lpstr>Non-Linear SVM and Kernel Function</vt:lpstr>
      <vt:lpstr>Types of SVM Kernels</vt:lpstr>
      <vt:lpstr>Advantages of SVM:</vt:lpstr>
      <vt:lpstr>Disadvantages of SVM:</vt:lpstr>
      <vt:lpstr>Applications:</vt:lpstr>
      <vt:lpstr>Code for Example</vt:lpstr>
      <vt:lpstr> Code Explanation Example 1</vt:lpstr>
      <vt:lpstr> Code Explanation Example 1</vt:lpstr>
      <vt:lpstr> Code Explanation Example 1</vt:lpstr>
      <vt:lpstr>Code and Output Example 1</vt:lpstr>
      <vt:lpstr>Code Explanation Example 2 </vt:lpstr>
      <vt:lpstr>Code Explanation Example 2 </vt:lpstr>
      <vt:lpstr>Code Explanation Example 2 </vt:lpstr>
      <vt:lpstr>Code and Output Example 2</vt:lpstr>
      <vt:lpstr>Code and Output Example 2</vt:lpstr>
      <vt:lpstr>For Further 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 Group-24</dc:title>
  <dc:creator>Easwari Arumugaperumal</dc:creator>
  <cp:lastModifiedBy>Yasser Alginahi</cp:lastModifiedBy>
  <cp:revision>28</cp:revision>
  <dcterms:created xsi:type="dcterms:W3CDTF">2023-09-28T21:26:11Z</dcterms:created>
  <dcterms:modified xsi:type="dcterms:W3CDTF">2023-11-02T01:50:48Z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0x0101001EFEC7975A409A4EBAEAE573317AAB37</vt:lpwstr>
  </property>
</Properties>
</file>