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handoutMasterIdLst>
    <p:handoutMasterId r:id="rId32"/>
  </p:handoutMasterIdLst>
  <p:sldIdLst>
    <p:sldId id="335" r:id="rId2"/>
    <p:sldId id="338" r:id="rId3"/>
    <p:sldId id="336" r:id="rId4"/>
    <p:sldId id="337" r:id="rId5"/>
    <p:sldId id="340" r:id="rId6"/>
    <p:sldId id="341" r:id="rId7"/>
    <p:sldId id="369" r:id="rId8"/>
    <p:sldId id="339" r:id="rId9"/>
    <p:sldId id="343" r:id="rId10"/>
    <p:sldId id="344" r:id="rId11"/>
    <p:sldId id="345" r:id="rId12"/>
    <p:sldId id="348" r:id="rId13"/>
    <p:sldId id="351" r:id="rId14"/>
    <p:sldId id="350" r:id="rId15"/>
    <p:sldId id="349" r:id="rId16"/>
    <p:sldId id="346" r:id="rId17"/>
    <p:sldId id="347" r:id="rId18"/>
    <p:sldId id="378" r:id="rId19"/>
    <p:sldId id="379" r:id="rId20"/>
    <p:sldId id="377" r:id="rId21"/>
    <p:sldId id="376" r:id="rId22"/>
    <p:sldId id="375" r:id="rId23"/>
    <p:sldId id="381" r:id="rId24"/>
    <p:sldId id="380" r:id="rId25"/>
    <p:sldId id="386" r:id="rId26"/>
    <p:sldId id="385" r:id="rId27"/>
    <p:sldId id="384" r:id="rId28"/>
    <p:sldId id="383" r:id="rId29"/>
    <p:sldId id="3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58520-3457-6B49-8DB7-52BF2E9B2788}" v="19" dt="2023-10-29T20:47:04.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90" d="100"/>
          <a:sy n="90"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B6B3C-D1E7-DB6E-034C-2327D8203B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83AB2BAA-E59A-F428-DC8A-9BCDBFE76C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7A2665-468A-4D5B-82F4-DAB72236E9FD}" type="datetimeFigureOut">
              <a:rPr lang="en-CA" smtClean="0"/>
              <a:t>2023-10-29</a:t>
            </a:fld>
            <a:endParaRPr lang="en-CA"/>
          </a:p>
        </p:txBody>
      </p:sp>
      <p:sp>
        <p:nvSpPr>
          <p:cNvPr id="4" name="Footer Placeholder 3">
            <a:extLst>
              <a:ext uri="{FF2B5EF4-FFF2-40B4-BE49-F238E27FC236}">
                <a16:creationId xmlns:a16="http://schemas.microsoft.com/office/drawing/2014/main" id="{9E2E12A0-BA1C-CA77-E772-3C4B675AC4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D33703FE-291B-2170-7F80-C610017359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D71C67-9E04-4981-AAFD-B9BA7864FFD2}" type="slidenum">
              <a:rPr lang="en-CA" smtClean="0"/>
              <a:t>‹#›</a:t>
            </a:fld>
            <a:endParaRPr lang="en-CA"/>
          </a:p>
        </p:txBody>
      </p:sp>
    </p:spTree>
    <p:extLst>
      <p:ext uri="{BB962C8B-B14F-4D97-AF65-F5344CB8AC3E}">
        <p14:creationId xmlns:p14="http://schemas.microsoft.com/office/powerpoint/2010/main" val="4206999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1C20D-AAFF-48C1-8AEC-1A61942E6FDA}" type="datetimeFigureOut">
              <a:rPr lang="en-GB" smtClean="0"/>
              <a:t>29/10/2023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C653C-9343-444D-A8B6-CE74466C3D6F}" type="slidenum">
              <a:rPr lang="en-GB" smtClean="0"/>
              <a:t>‹#›</a:t>
            </a:fld>
            <a:endParaRPr lang="en-GB"/>
          </a:p>
        </p:txBody>
      </p:sp>
    </p:spTree>
    <p:extLst>
      <p:ext uri="{BB962C8B-B14F-4D97-AF65-F5344CB8AC3E}">
        <p14:creationId xmlns:p14="http://schemas.microsoft.com/office/powerpoint/2010/main" val="298432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1"/>
            <a:ext cx="2743200" cy="365125"/>
          </a:xfrm>
          <a:prstGeom prst="rect">
            <a:avLst/>
          </a:prstGeom>
        </p:spPr>
        <p:txBody>
          <a:bodyPr/>
          <a:lstStyle/>
          <a:p>
            <a:fld id="{AC68BF60-450A-4719-B624-3086F2EA2D00}" type="datetime1">
              <a:rPr lang="en-US" smtClean="0"/>
              <a:t>10/29/23</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133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1"/>
            <a:ext cx="2743200" cy="365125"/>
          </a:xfrm>
          <a:prstGeom prst="rect">
            <a:avLst/>
          </a:prstGeom>
        </p:spPr>
        <p:txBody>
          <a:bodyPr/>
          <a:lstStyle/>
          <a:p>
            <a:fld id="{2101355D-69A1-460C-AC73-A49214E74360}" type="datetime1">
              <a:rPr lang="en-US" smtClean="0"/>
              <a:t>10/29/23</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6435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1"/>
            <a:ext cx="2743200" cy="365125"/>
          </a:xfrm>
          <a:prstGeom prst="rect">
            <a:avLst/>
          </a:prstGeom>
        </p:spPr>
        <p:txBody>
          <a:bodyPr/>
          <a:lstStyle/>
          <a:p>
            <a:fld id="{63FAB9B9-22F6-46CD-A5CC-DE483E802231}" type="datetime1">
              <a:rPr lang="en-US" smtClean="0"/>
              <a:t>10/29/23</a:t>
            </a:fld>
            <a:endParaRPr lang="en-US"/>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69641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1"/>
            <a:ext cx="2743200" cy="365125"/>
          </a:xfrm>
          <a:prstGeom prst="rect">
            <a:avLst/>
          </a:prstGeom>
        </p:spPr>
        <p:txBody>
          <a:bodyPr/>
          <a:lstStyle/>
          <a:p>
            <a:fld id="{05F68A32-887D-4963-888E-221F236EADAA}" type="datetime1">
              <a:rPr lang="en-US" smtClean="0"/>
              <a:t>10/29/23</a:t>
            </a:fld>
            <a:endParaRPr lang="en-US"/>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132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1"/>
            <a:ext cx="2743200" cy="365125"/>
          </a:xfrm>
          <a:prstGeom prst="rect">
            <a:avLst/>
          </a:prstGeom>
        </p:spPr>
        <p:txBody>
          <a:bodyPr/>
          <a:lstStyle/>
          <a:p>
            <a:fld id="{385E8815-53AB-4442-ABDA-1D1538579A8E}" type="datetime1">
              <a:rPr lang="en-US" smtClean="0"/>
              <a:t>10/29/23</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06590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1"/>
            <a:ext cx="2743200" cy="365125"/>
          </a:xfrm>
          <a:prstGeom prst="rect">
            <a:avLst/>
          </a:prstGeom>
        </p:spPr>
        <p:txBody>
          <a:bodyPr/>
          <a:lstStyle/>
          <a:p>
            <a:fld id="{331C9E86-3A8D-4ACD-87A1-79E4DFDA2A8A}" type="datetime1">
              <a:rPr lang="en-US" smtClean="0"/>
              <a:t>10/29/23</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64603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1"/>
            <a:ext cx="2743200" cy="365125"/>
          </a:xfrm>
          <a:prstGeom prst="rect">
            <a:avLst/>
          </a:prstGeom>
        </p:spPr>
        <p:txBody>
          <a:bodyPr/>
          <a:lstStyle/>
          <a:p>
            <a:fld id="{3ADE889B-86C1-4571-A9FC-78B70904A6FF}" type="datetime1">
              <a:rPr lang="en-US" smtClean="0"/>
              <a:t>10/29/23</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310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1"/>
            <a:ext cx="2743200" cy="365125"/>
          </a:xfrm>
          <a:prstGeom prst="rect">
            <a:avLst/>
          </a:prstGeom>
        </p:spPr>
        <p:txBody>
          <a:bodyPr/>
          <a:lstStyle/>
          <a:p>
            <a:fld id="{7C1AB6FE-AFFD-4A42-A999-1A14627F6E26}" type="datetime1">
              <a:rPr lang="en-US" smtClean="0"/>
              <a:t>10/29/23</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43538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1"/>
            <a:ext cx="2743200" cy="365125"/>
          </a:xfrm>
          <a:prstGeom prst="rect">
            <a:avLst/>
          </a:prstGeom>
        </p:spPr>
        <p:txBody>
          <a:bodyPr/>
          <a:lstStyle/>
          <a:p>
            <a:fld id="{EAB798E0-8FCC-414A-83D9-478DE82E80C6}" type="datetime1">
              <a:rPr lang="en-US" smtClean="0"/>
              <a:t>10/29/23</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75732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1"/>
            <a:ext cx="2743200" cy="365125"/>
          </a:xfrm>
          <a:prstGeom prst="rect">
            <a:avLst/>
          </a:prstGeom>
        </p:spPr>
        <p:txBody>
          <a:bodyPr/>
          <a:lstStyle/>
          <a:p>
            <a:fld id="{2678335D-50EF-46A1-AD70-E58E554ACD3C}" type="datetime1">
              <a:rPr lang="en-US" smtClean="0"/>
              <a:t>10/29/23</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65002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1"/>
            <a:ext cx="2743200" cy="365125"/>
          </a:xfrm>
          <a:prstGeom prst="rect">
            <a:avLst/>
          </a:prstGeom>
        </p:spPr>
        <p:txBody>
          <a:bodyPr/>
          <a:lstStyle/>
          <a:p>
            <a:fld id="{34E432FE-1E69-46CA-8F19-E234402C2F68}" type="datetime1">
              <a:rPr lang="en-US" smtClean="0"/>
              <a:t>10/29/23</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1"/>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86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23997568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tinyurl.com/45hke9vt%5d"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tinyurl.com/4k7fnmzk"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tinyurl.com/45hke9v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tinyurl.com/45hke9v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tinyurl.com/yzhw6umn"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tinyurl.com/vczsux66"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inyurl.com/5yt6weue"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www.v7labs.com/blog/ensemble-learning" TargetMode="External"/><Relationship Id="rId2" Type="http://schemas.openxmlformats.org/officeDocument/2006/relationships/hyperlink" Target="https://velog.io/@jiselectric/Ensemble-Learning-Voting-and-Bagging-at6219ae" TargetMode="External"/><Relationship Id="rId1" Type="http://schemas.openxmlformats.org/officeDocument/2006/relationships/slideLayout" Target="../slideLayouts/slideLayout5.xml"/><Relationship Id="rId6" Type="http://schemas.openxmlformats.org/officeDocument/2006/relationships/hyperlink" Target="https://www.geeksforgeeks.org/ml-bagging-classifier/" TargetMode="External"/><Relationship Id="rId5" Type="http://schemas.openxmlformats.org/officeDocument/2006/relationships/hyperlink" Target="https://scikit-learn.org/stable/auto_examples/manifold/plot_lle_digits.html#sphx-glr-auto-examples-manifold-plot-lle-digits-py" TargetMode="External"/><Relationship Id="rId4" Type="http://schemas.openxmlformats.org/officeDocument/2006/relationships/hyperlink" Target="https://medium.com/@chyun55555/ensemble-learning-voting-and-bagging-with-python-40de683b8ff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inyurl.com/363ft6t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inyurl.com/yzhw6umn"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F07E6D-EDD6-445A-BF54-A8EDA4E75ED5}"/>
              </a:ext>
            </a:extLst>
          </p:cNvPr>
          <p:cNvSpPr>
            <a:spLocks noGrp="1"/>
          </p:cNvSpPr>
          <p:nvPr>
            <p:ph type="sldNum" sz="quarter" idx="12"/>
          </p:nvPr>
        </p:nvSpPr>
        <p:spPr>
          <a:xfrm>
            <a:off x="0" y="6331184"/>
            <a:ext cx="2743200" cy="365125"/>
          </a:xfrm>
        </p:spPr>
        <p:txBody>
          <a:bodyPr/>
          <a:lstStyle/>
          <a:p>
            <a:fld id="{2DEBF6B5-A8B6-5742-91AE-8DC29EBB8E42}" type="slidenum">
              <a:rPr lang="en-US" smtClean="0"/>
              <a:t>1</a:t>
            </a:fld>
            <a:endParaRPr lang="en-US" dirty="0"/>
          </a:p>
        </p:txBody>
      </p:sp>
      <p:sp>
        <p:nvSpPr>
          <p:cNvPr id="5" name="Subtitle 2">
            <a:extLst>
              <a:ext uri="{FF2B5EF4-FFF2-40B4-BE49-F238E27FC236}">
                <a16:creationId xmlns:a16="http://schemas.microsoft.com/office/drawing/2014/main" id="{C27DBAA8-82B1-5087-0F29-AC57D29FCF09}"/>
              </a:ext>
            </a:extLst>
          </p:cNvPr>
          <p:cNvSpPr txBox="1">
            <a:spLocks noGrp="1"/>
          </p:cNvSpPr>
          <p:nvPr>
            <p:ph type="subTitle" idx="1"/>
          </p:nvPr>
        </p:nvSpPr>
        <p:spPr>
          <a:xfrm>
            <a:off x="1282700" y="2935781"/>
            <a:ext cx="9051272" cy="1445720"/>
          </a:xfrm>
        </p:spPr>
        <p:txBody>
          <a:bodyPr anchor="ctr">
            <a:noAutofit/>
          </a:bodyPr>
          <a:lstStyle/>
          <a:p>
            <a:pPr lvl="0"/>
            <a:endParaRPr lang="en-US" sz="3000" b="1" dirty="0">
              <a:latin typeface="Times New Roman"/>
              <a:cs typeface="Times New Roman"/>
            </a:endParaRPr>
          </a:p>
          <a:p>
            <a:pPr lvl="0"/>
            <a:endParaRPr lang="en-US" sz="3000" b="1" dirty="0">
              <a:latin typeface="Times New Roman"/>
              <a:cs typeface="Times New Roman"/>
            </a:endParaRPr>
          </a:p>
          <a:p>
            <a:pPr lvl="0"/>
            <a:r>
              <a:rPr lang="en-US" sz="3000" b="1" dirty="0">
                <a:latin typeface="Times New Roman"/>
                <a:cs typeface="Times New Roman"/>
              </a:rPr>
              <a:t>Ensemble, Voting and Bagging classifiers </a:t>
            </a:r>
          </a:p>
          <a:p>
            <a:pPr lvl="0" indent="-228600">
              <a:buChar char="•"/>
            </a:pPr>
            <a:endParaRPr lang="en-US" sz="3000" dirty="0">
              <a:cs typeface="Calibri"/>
            </a:endParaRPr>
          </a:p>
          <a:p>
            <a:pPr lvl="0" indent="-228600">
              <a:buChar char="•"/>
            </a:pPr>
            <a:r>
              <a:rPr lang="en-US" sz="3000" dirty="0">
                <a:latin typeface="Times New Roman"/>
                <a:cs typeface="Times New Roman"/>
              </a:rPr>
              <a:t>Mohsen Shahabi   </a:t>
            </a:r>
          </a:p>
          <a:p>
            <a:pPr lvl="0" indent="-228600">
              <a:buChar char="•"/>
            </a:pPr>
            <a:r>
              <a:rPr lang="en-US" sz="3000" dirty="0">
                <a:latin typeface="Times New Roman"/>
                <a:cs typeface="Times New Roman"/>
              </a:rPr>
              <a:t>Amir Mousavi     </a:t>
            </a:r>
          </a:p>
          <a:p>
            <a:pPr lvl="0" indent="-228600">
              <a:buChar char="•"/>
            </a:pPr>
            <a:r>
              <a:rPr lang="en-US" sz="3000" dirty="0">
                <a:latin typeface="Times New Roman"/>
                <a:cs typeface="Times New Roman"/>
              </a:rPr>
              <a:t>Vida </a:t>
            </a:r>
            <a:r>
              <a:rPr lang="en-US" sz="3000" dirty="0" err="1">
                <a:latin typeface="Times New Roman"/>
                <a:cs typeface="Times New Roman"/>
              </a:rPr>
              <a:t>Zarei</a:t>
            </a:r>
            <a:r>
              <a:rPr lang="en-US" sz="3000" dirty="0">
                <a:latin typeface="Times New Roman"/>
                <a:cs typeface="Times New Roman"/>
              </a:rPr>
              <a:t>         </a:t>
            </a:r>
          </a:p>
          <a:p>
            <a:pPr indent="-228600">
              <a:buFont typeface="Arial" panose="020B0604020202020204" pitchFamily="34" charset="0"/>
              <a:buChar char="•"/>
            </a:pPr>
            <a:r>
              <a:rPr lang="en-US" sz="3000" dirty="0">
                <a:latin typeface="Times New Roman"/>
                <a:cs typeface="Times New Roman"/>
              </a:rPr>
              <a:t>Professor: Dr. Yasser </a:t>
            </a:r>
            <a:r>
              <a:rPr lang="en-US" sz="3000" dirty="0" err="1">
                <a:latin typeface="Times New Roman"/>
                <a:cs typeface="Times New Roman"/>
              </a:rPr>
              <a:t>Alginahi</a:t>
            </a:r>
            <a:endParaRPr lang="en-US" sz="3000" dirty="0">
              <a:latin typeface="Times New Roman"/>
              <a:cs typeface="Times New Roman"/>
            </a:endParaRPr>
          </a:p>
          <a:p>
            <a:pPr lvl="0"/>
            <a:r>
              <a:rPr lang="en-US" sz="3000" dirty="0">
                <a:latin typeface="Times New Roman"/>
                <a:cs typeface="Times New Roman"/>
              </a:rPr>
              <a:t>  </a:t>
            </a:r>
          </a:p>
          <a:p>
            <a:pPr lvl="0"/>
            <a:endParaRPr lang="en-US" sz="3000" dirty="0">
              <a:latin typeface="Times New Roman"/>
              <a:cs typeface="Times New Roman"/>
            </a:endParaRPr>
          </a:p>
          <a:p>
            <a:pPr lvl="0" indent="-228600">
              <a:buChar char="•"/>
            </a:pPr>
            <a:endParaRPr lang="en-US" sz="3000" dirty="0">
              <a:cs typeface="Calibri"/>
            </a:endParaRPr>
          </a:p>
          <a:p>
            <a:pPr lvl="0" indent="-228600">
              <a:buChar char="•"/>
            </a:pPr>
            <a:endParaRPr lang="en-US" sz="3000" dirty="0">
              <a:cs typeface="Calibri"/>
            </a:endParaRPr>
          </a:p>
        </p:txBody>
      </p:sp>
    </p:spTree>
    <p:extLst>
      <p:ext uri="{BB962C8B-B14F-4D97-AF65-F5344CB8AC3E}">
        <p14:creationId xmlns:p14="http://schemas.microsoft.com/office/powerpoint/2010/main" val="423906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3594944-FC04-60C3-7E5C-F0E26E2A74A5}"/>
              </a:ext>
            </a:extLst>
          </p:cNvPr>
          <p:cNvSpPr>
            <a:spLocks noGrp="1"/>
          </p:cNvSpPr>
          <p:nvPr>
            <p:ph type="sldNum" sz="quarter" idx="12"/>
          </p:nvPr>
        </p:nvSpPr>
        <p:spPr>
          <a:xfrm>
            <a:off x="0" y="6306017"/>
            <a:ext cx="2743200" cy="365125"/>
          </a:xfrm>
        </p:spPr>
        <p:txBody>
          <a:bodyPr/>
          <a:lstStyle/>
          <a:p>
            <a:fld id="{2DEBF6B5-A8B6-5742-91AE-8DC29EBB8E42}" type="slidenum">
              <a:rPr lang="en-US" smtClean="0"/>
              <a:t>10</a:t>
            </a:fld>
            <a:endParaRPr lang="en-US" dirty="0"/>
          </a:p>
        </p:txBody>
      </p:sp>
      <p:sp>
        <p:nvSpPr>
          <p:cNvPr id="8" name="Title 5">
            <a:extLst>
              <a:ext uri="{FF2B5EF4-FFF2-40B4-BE49-F238E27FC236}">
                <a16:creationId xmlns:a16="http://schemas.microsoft.com/office/drawing/2014/main" id="{E5C060CA-493B-646F-25BB-2BC2E76F1DA4}"/>
              </a:ext>
            </a:extLst>
          </p:cNvPr>
          <p:cNvSpPr txBox="1">
            <a:spLocks noGrp="1"/>
          </p:cNvSpPr>
          <p:nvPr>
            <p:ph type="title"/>
          </p:nvPr>
        </p:nvSpPr>
        <p:spPr>
          <a:xfrm>
            <a:off x="856623" y="1583258"/>
            <a:ext cx="10012396" cy="966127"/>
          </a:xfrm>
          <a:solidFill>
            <a:srgbClr val="FFFFFF"/>
          </a:solidFill>
          <a:ln w="12701" cap="flat">
            <a:noFill/>
            <a:prstDash val="solid"/>
            <a:miter/>
          </a:ln>
        </p:spPr>
        <p:txBody>
          <a:bodyPr/>
          <a:lstStyle/>
          <a:p>
            <a:pPr lvl="0">
              <a:buSzPct val="100000"/>
            </a:pPr>
            <a:r>
              <a:rPr lang="en-US" sz="4000" dirty="0">
                <a:latin typeface="Times New Roman"/>
                <a:cs typeface="Times New Roman"/>
              </a:rPr>
              <a:t>The difference between </a:t>
            </a:r>
            <a:r>
              <a:rPr lang="en-GB" sz="4000" dirty="0">
                <a:latin typeface="Times New Roman"/>
                <a:cs typeface="Times New Roman"/>
              </a:rPr>
              <a:t>Voting  and Bagging </a:t>
            </a:r>
            <a:endParaRPr lang="en-US" sz="4000" dirty="0">
              <a:latin typeface="Calibri"/>
              <a:ea typeface="Calibri"/>
              <a:cs typeface="Calibri"/>
            </a:endParaRPr>
          </a:p>
        </p:txBody>
      </p:sp>
      <p:sp>
        <p:nvSpPr>
          <p:cNvPr id="9" name="Content Placeholder 31">
            <a:extLst>
              <a:ext uri="{FF2B5EF4-FFF2-40B4-BE49-F238E27FC236}">
                <a16:creationId xmlns:a16="http://schemas.microsoft.com/office/drawing/2014/main" id="{7CC61FF5-B6E2-D757-DF8E-622620A4DCD8}"/>
              </a:ext>
            </a:extLst>
          </p:cNvPr>
          <p:cNvSpPr txBox="1">
            <a:spLocks/>
          </p:cNvSpPr>
          <p:nvPr/>
        </p:nvSpPr>
        <p:spPr>
          <a:xfrm>
            <a:off x="840650" y="2245046"/>
            <a:ext cx="10510699" cy="2710807"/>
          </a:xfrm>
          <a:prstGeom prst="rect">
            <a:avLst/>
          </a:prstGeom>
        </p:spPr>
        <p:txBody>
          <a:bodyPr vert="horz" lIns="91440" tIns="45720" rIns="91440" bIns="45720" rtlCol="0" anchor="b">
            <a:normAutofit fontScale="92500"/>
          </a:bodyPr>
          <a:lstStyle>
            <a:lvl1pPr marL="0" indent="0" algn="l" defTabSz="914377"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spcBef>
                <a:spcPts val="0"/>
              </a:spcBef>
            </a:pPr>
            <a:r>
              <a:rPr lang="en-US" sz="2800" b="0" dirty="0">
                <a:latin typeface="Times New Roman"/>
                <a:cs typeface="Calibri"/>
              </a:rPr>
              <a:t>The main difference between voting classification and bagging (Bootstrap Aggregation) lies in how they combine the predictions of multiple classifiers:</a:t>
            </a:r>
          </a:p>
          <a:p>
            <a:pPr>
              <a:spcBef>
                <a:spcPts val="0"/>
              </a:spcBef>
            </a:pPr>
            <a:r>
              <a:rPr lang="en-US" sz="2800" b="0" dirty="0">
                <a:latin typeface="Times New Roman"/>
                <a:cs typeface="Calibri"/>
              </a:rPr>
              <a:t>The key difference is that voting classification combines predictions from different types of classifiers using a voting mechanism, while bagging uses multiple instances of the same classifier on different data subsets and aggregates their predictions to reduce variance and improve accuracy.</a:t>
            </a:r>
          </a:p>
        </p:txBody>
      </p:sp>
    </p:spTree>
    <p:extLst>
      <p:ext uri="{BB962C8B-B14F-4D97-AF65-F5344CB8AC3E}">
        <p14:creationId xmlns:p14="http://schemas.microsoft.com/office/powerpoint/2010/main" val="315360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CE6EB7-4AD0-2DA6-EC1C-1EF704CBBFDC}"/>
              </a:ext>
            </a:extLst>
          </p:cNvPr>
          <p:cNvSpPr>
            <a:spLocks noGrp="1"/>
          </p:cNvSpPr>
          <p:nvPr>
            <p:ph type="sldNum" sz="quarter" idx="12"/>
          </p:nvPr>
        </p:nvSpPr>
        <p:spPr>
          <a:xfrm>
            <a:off x="0" y="6310308"/>
            <a:ext cx="2743200" cy="365125"/>
          </a:xfrm>
        </p:spPr>
        <p:txBody>
          <a:bodyPr/>
          <a:lstStyle/>
          <a:p>
            <a:fld id="{2DEBF6B5-A8B6-5742-91AE-8DC29EBB8E42}" type="slidenum">
              <a:rPr lang="en-US" smtClean="0"/>
              <a:t>11</a:t>
            </a:fld>
            <a:endParaRPr lang="en-US" dirty="0"/>
          </a:p>
        </p:txBody>
      </p:sp>
      <p:sp>
        <p:nvSpPr>
          <p:cNvPr id="12" name="Title 1">
            <a:extLst>
              <a:ext uri="{FF2B5EF4-FFF2-40B4-BE49-F238E27FC236}">
                <a16:creationId xmlns:a16="http://schemas.microsoft.com/office/drawing/2014/main" id="{01A0CBCC-169B-34C2-DB0C-923136FD0E9B}"/>
              </a:ext>
            </a:extLst>
          </p:cNvPr>
          <p:cNvSpPr txBox="1">
            <a:spLocks noGrp="1"/>
          </p:cNvSpPr>
          <p:nvPr>
            <p:ph type="title"/>
          </p:nvPr>
        </p:nvSpPr>
        <p:spPr>
          <a:xfrm>
            <a:off x="839784" y="365129"/>
            <a:ext cx="10515600" cy="1325559"/>
          </a:xfrm>
        </p:spPr>
        <p:txBody>
          <a:bodyPr/>
          <a:lstStyle/>
          <a:p>
            <a:pPr lvl="0"/>
            <a:r>
              <a:rPr lang="en-US" sz="4000" dirty="0">
                <a:latin typeface="Times New Roman"/>
                <a:cs typeface="Times New Roman"/>
              </a:rPr>
              <a:t>Voting vs. Bagging</a:t>
            </a:r>
          </a:p>
        </p:txBody>
      </p:sp>
      <p:sp>
        <p:nvSpPr>
          <p:cNvPr id="13" name="Text Placeholder 2">
            <a:extLst>
              <a:ext uri="{FF2B5EF4-FFF2-40B4-BE49-F238E27FC236}">
                <a16:creationId xmlns:a16="http://schemas.microsoft.com/office/drawing/2014/main" id="{E7E4739B-909B-B7D1-8B97-1F3A33DA8C6E}"/>
              </a:ext>
            </a:extLst>
          </p:cNvPr>
          <p:cNvSpPr txBox="1">
            <a:spLocks noGrp="1"/>
          </p:cNvSpPr>
          <p:nvPr>
            <p:ph type="body" idx="1"/>
          </p:nvPr>
        </p:nvSpPr>
        <p:spPr>
          <a:xfrm>
            <a:off x="331790" y="1695270"/>
            <a:ext cx="5764560" cy="4207666"/>
          </a:xfrm>
        </p:spPr>
        <p:txBody>
          <a:bodyPr/>
          <a:lstStyle/>
          <a:p>
            <a:pPr lvl="0"/>
            <a:r>
              <a:rPr lang="en-US" dirty="0">
                <a:latin typeface="Times New Roman"/>
                <a:cs typeface="Times New Roman"/>
              </a:rPr>
              <a:t>Voting</a:t>
            </a:r>
          </a:p>
          <a:p>
            <a:pPr marL="342900" lvl="0" indent="-342900">
              <a:buChar char="•"/>
            </a:pPr>
            <a:r>
              <a:rPr lang="en-US" b="0" dirty="0">
                <a:latin typeface="Times New Roman"/>
                <a:cs typeface="Times New Roman"/>
              </a:rPr>
              <a:t>Generally, combine different classifiers </a:t>
            </a:r>
          </a:p>
          <a:p>
            <a:pPr marL="342900" lvl="0" indent="-342900">
              <a:buChar char="•"/>
            </a:pPr>
            <a:r>
              <a:rPr lang="en-US" b="0" dirty="0">
                <a:latin typeface="Times New Roman"/>
                <a:cs typeface="Times New Roman"/>
              </a:rPr>
              <a:t>Classifiers use identical dataset</a:t>
            </a:r>
          </a:p>
          <a:p>
            <a:pPr marL="342900" lvl="0" indent="-342900">
              <a:buChar char="•"/>
            </a:pPr>
            <a:endParaRPr lang="en-US" b="0" dirty="0">
              <a:latin typeface="Times New Roman"/>
              <a:cs typeface="Times New Roman"/>
            </a:endParaRPr>
          </a:p>
          <a:p>
            <a:pPr lvl="0"/>
            <a:r>
              <a:rPr lang="en-US" dirty="0">
                <a:latin typeface="Times New Roman"/>
                <a:cs typeface="Times New Roman"/>
              </a:rPr>
              <a:t>Bagging</a:t>
            </a:r>
          </a:p>
          <a:p>
            <a:pPr marL="342900" lvl="0" indent="-342900">
              <a:buChar char="•"/>
            </a:pPr>
            <a:r>
              <a:rPr lang="en-US" b="0" dirty="0">
                <a:latin typeface="Times New Roman"/>
                <a:cs typeface="Times New Roman"/>
              </a:rPr>
              <a:t>Generally, use identical classifiers</a:t>
            </a:r>
          </a:p>
          <a:p>
            <a:pPr marL="342900" lvl="0" indent="-342900">
              <a:buChar char="•"/>
            </a:pPr>
            <a:r>
              <a:rPr lang="en-US" b="0" dirty="0">
                <a:latin typeface="Times New Roman"/>
                <a:cs typeface="Times New Roman"/>
              </a:rPr>
              <a:t>Classifiers use different datasets</a:t>
            </a:r>
          </a:p>
          <a:p>
            <a:pPr lvl="0"/>
            <a:endParaRPr lang="en-US" dirty="0"/>
          </a:p>
        </p:txBody>
      </p:sp>
      <p:pic>
        <p:nvPicPr>
          <p:cNvPr id="14" name="Picture 8" descr="A diagram of a voting process&#10;&#10;Description automatically generated">
            <a:extLst>
              <a:ext uri="{FF2B5EF4-FFF2-40B4-BE49-F238E27FC236}">
                <a16:creationId xmlns:a16="http://schemas.microsoft.com/office/drawing/2014/main" id="{AE52420A-A915-AB43-9201-259B5D008AD6}"/>
              </a:ext>
            </a:extLst>
          </p:cNvPr>
          <p:cNvPicPr>
            <a:picLocks noChangeAspect="1"/>
          </p:cNvPicPr>
          <p:nvPr/>
        </p:nvPicPr>
        <p:blipFill>
          <a:blip r:embed="rId2"/>
          <a:stretch>
            <a:fillRect/>
          </a:stretch>
        </p:blipFill>
        <p:spPr>
          <a:xfrm>
            <a:off x="6194429" y="1037432"/>
            <a:ext cx="5427942" cy="3473887"/>
          </a:xfrm>
          <a:prstGeom prst="rect">
            <a:avLst/>
          </a:prstGeom>
          <a:noFill/>
          <a:ln cap="flat">
            <a:noFill/>
          </a:ln>
        </p:spPr>
      </p:pic>
      <p:sp>
        <p:nvSpPr>
          <p:cNvPr id="15" name="TextBox 9">
            <a:extLst>
              <a:ext uri="{FF2B5EF4-FFF2-40B4-BE49-F238E27FC236}">
                <a16:creationId xmlns:a16="http://schemas.microsoft.com/office/drawing/2014/main" id="{CEB68A67-4089-7B40-7A02-FB33BB630B47}"/>
              </a:ext>
            </a:extLst>
          </p:cNvPr>
          <p:cNvSpPr txBox="1"/>
          <p:nvPr/>
        </p:nvSpPr>
        <p:spPr>
          <a:xfrm>
            <a:off x="6652491" y="4688460"/>
            <a:ext cx="4723517" cy="4001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2000" dirty="0">
                <a:solidFill>
                  <a:srgbClr val="000000"/>
                </a:solidFill>
                <a:latin typeface="Times New Roman"/>
                <a:cs typeface="Times New Roman"/>
              </a:rPr>
              <a:t>[source: </a:t>
            </a:r>
            <a:r>
              <a:rPr lang="en-US" sz="2000" b="0" i="0" u="none" strike="noStrike" kern="1200" cap="none" spc="0" baseline="0" dirty="0">
                <a:solidFill>
                  <a:srgbClr val="000000"/>
                </a:solidFill>
                <a:uFillTx/>
                <a:latin typeface="Times New Roman"/>
                <a:cs typeface="Times New Roman"/>
                <a:hlinkClick r:id="rId3"/>
              </a:rPr>
              <a:t>https://tinyurl.com/45hke9vt</a:t>
            </a:r>
            <a:r>
              <a:rPr lang="en-US" sz="2000" dirty="0">
                <a:solidFill>
                  <a:srgbClr val="000000"/>
                </a:solidFill>
                <a:latin typeface="Times New Roman"/>
                <a:cs typeface="Times New Roman"/>
              </a:rPr>
              <a:t>] </a:t>
            </a:r>
            <a:endParaRPr lang="en-US" sz="1600" b="0" i="0" u="none" strike="noStrike" cap="none" spc="0" baseline="0" dirty="0">
              <a:solidFill>
                <a:srgbClr val="000000"/>
              </a:solidFill>
              <a:uFillTx/>
              <a:latin typeface="Calibri"/>
              <a:ea typeface="Calibri"/>
              <a:cs typeface="Calibri"/>
            </a:endParaRPr>
          </a:p>
        </p:txBody>
      </p:sp>
      <p:sp>
        <p:nvSpPr>
          <p:cNvPr id="2" name="TextBox 1">
            <a:extLst>
              <a:ext uri="{FF2B5EF4-FFF2-40B4-BE49-F238E27FC236}">
                <a16:creationId xmlns:a16="http://schemas.microsoft.com/office/drawing/2014/main" id="{C1AF8B04-9F9D-2992-5099-53FD433B9B9B}"/>
              </a:ext>
            </a:extLst>
          </p:cNvPr>
          <p:cNvSpPr txBox="1"/>
          <p:nvPr/>
        </p:nvSpPr>
        <p:spPr>
          <a:xfrm>
            <a:off x="7743645"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rPr>
              <a:t>Voting vs. Bagging</a:t>
            </a:r>
            <a:endParaRPr lang="en-US" sz="2800"/>
          </a:p>
        </p:txBody>
      </p:sp>
    </p:spTree>
    <p:extLst>
      <p:ext uri="{BB962C8B-B14F-4D97-AF65-F5344CB8AC3E}">
        <p14:creationId xmlns:p14="http://schemas.microsoft.com/office/powerpoint/2010/main" val="428561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5E13E21-A4C7-471E-61BE-E8EC2997DBB1}"/>
              </a:ext>
            </a:extLst>
          </p:cNvPr>
          <p:cNvSpPr>
            <a:spLocks noGrp="1"/>
          </p:cNvSpPr>
          <p:nvPr>
            <p:ph type="sldNum" sz="quarter" idx="12"/>
          </p:nvPr>
        </p:nvSpPr>
        <p:spPr>
          <a:xfrm>
            <a:off x="0" y="6331184"/>
            <a:ext cx="2743200" cy="365125"/>
          </a:xfrm>
        </p:spPr>
        <p:txBody>
          <a:bodyPr/>
          <a:lstStyle/>
          <a:p>
            <a:fld id="{2DEBF6B5-A8B6-5742-91AE-8DC29EBB8E42}" type="slidenum">
              <a:rPr lang="en-US" smtClean="0"/>
              <a:t>12</a:t>
            </a:fld>
            <a:endParaRPr lang="en-US" dirty="0"/>
          </a:p>
        </p:txBody>
      </p:sp>
      <p:sp>
        <p:nvSpPr>
          <p:cNvPr id="8" name="TextBox 2">
            <a:extLst>
              <a:ext uri="{FF2B5EF4-FFF2-40B4-BE49-F238E27FC236}">
                <a16:creationId xmlns:a16="http://schemas.microsoft.com/office/drawing/2014/main" id="{383676D1-E8E0-86B7-6D6C-430EAE1F937E}"/>
              </a:ext>
            </a:extLst>
          </p:cNvPr>
          <p:cNvSpPr txBox="1"/>
          <p:nvPr/>
        </p:nvSpPr>
        <p:spPr>
          <a:xfrm>
            <a:off x="486643" y="2481032"/>
            <a:ext cx="7551581" cy="3539432"/>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AutoNum type="arabicPeriod"/>
              <a:tabLst/>
              <a:defRPr sz="1800" b="0" i="0" u="none" strike="noStrike" kern="0" cap="none" spc="0" baseline="0">
                <a:solidFill>
                  <a:srgbClr val="000000"/>
                </a:solidFill>
                <a:uFillTx/>
              </a:defRPr>
            </a:pPr>
            <a:r>
              <a:rPr lang="en-GB" sz="2800" i="0" u="none" strike="noStrike" kern="1200" cap="none" spc="0" baseline="0" dirty="0">
                <a:solidFill>
                  <a:srgbClr val="000000"/>
                </a:solidFill>
                <a:uFillTx/>
                <a:latin typeface="Times New Roman"/>
                <a:ea typeface="Calibri"/>
                <a:cs typeface="Calibri"/>
              </a:rPr>
              <a:t>Choosing Base </a:t>
            </a:r>
            <a:r>
              <a:rPr lang="en-GB" sz="2800" i="0" u="none" strike="noStrike" kern="1200" cap="none" spc="0" baseline="0" dirty="0">
                <a:solidFill>
                  <a:srgbClr val="000000"/>
                </a:solidFill>
                <a:uFillTx/>
                <a:latin typeface="Times New Roman"/>
                <a:cs typeface="Calibri"/>
              </a:rPr>
              <a:t>Algorithm</a:t>
            </a:r>
            <a:endParaRPr lang="en-US" sz="2800" i="0" u="none" strike="noStrike" kern="1200" cap="none" spc="0" baseline="0" dirty="0">
              <a:solidFill>
                <a:srgbClr val="000000"/>
              </a:solidFill>
              <a:uFillTx/>
              <a:latin typeface="Times New Roman"/>
              <a:cs typeface="Calibri"/>
            </a:endParaRPr>
          </a:p>
          <a:p>
            <a:pPr marL="457200" marR="0" lvl="0" indent="-45720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i="0" u="none" strike="noStrike" kern="1200" cap="none" spc="0" baseline="0" dirty="0">
              <a:solidFill>
                <a:srgbClr val="000000"/>
              </a:solidFill>
              <a:uFillTx/>
              <a:latin typeface="Times New Roman"/>
              <a:cs typeface="Calibri"/>
            </a:endParaRPr>
          </a:p>
          <a:p>
            <a:pPr marL="457200" indent="-457200">
              <a:defRPr sz="1800" b="0" i="0" u="none" strike="noStrike" kern="0" cap="none" spc="0" baseline="0">
                <a:solidFill>
                  <a:srgbClr val="000000"/>
                </a:solidFill>
                <a:uFillTx/>
              </a:defRPr>
            </a:pPr>
            <a:r>
              <a:rPr lang="en-GB" sz="2800" i="0" u="none" strike="noStrike" kern="1200" cap="none" spc="0" baseline="0" dirty="0">
                <a:solidFill>
                  <a:srgbClr val="000000"/>
                </a:solidFill>
                <a:uFillTx/>
                <a:latin typeface="Times New Roman"/>
                <a:cs typeface="Calibri"/>
              </a:rPr>
              <a:t>2. </a:t>
            </a:r>
            <a:r>
              <a:rPr lang="en-GB" sz="2800" dirty="0">
                <a:solidFill>
                  <a:srgbClr val="000000"/>
                </a:solidFill>
                <a:latin typeface="Times New Roman"/>
                <a:cs typeface="Calibri"/>
              </a:rPr>
              <a:t> </a:t>
            </a:r>
            <a:r>
              <a:rPr lang="en-GB" sz="2800" i="0" u="none" strike="noStrike" kern="1200" cap="none" spc="0" baseline="0" dirty="0">
                <a:solidFill>
                  <a:srgbClr val="000000"/>
                </a:solidFill>
                <a:uFillTx/>
                <a:latin typeface="Times New Roman"/>
                <a:cs typeface="Calibri"/>
              </a:rPr>
              <a:t>Training Multiple Base Classifiers</a:t>
            </a:r>
            <a:endParaRPr lang="en-US" sz="2800" i="0" u="none" strike="noStrike" kern="1200" cap="none" spc="0" baseline="0" dirty="0">
              <a:solidFill>
                <a:srgbClr val="000000"/>
              </a:solidFill>
              <a:uFillTx/>
              <a:latin typeface="Times New Roman"/>
              <a:cs typeface="Times New Roman"/>
            </a:endParaRPr>
          </a:p>
          <a:p>
            <a:pPr marL="457200" marR="0" lvl="0" indent="-45720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i="0" u="none" strike="noStrike" kern="1200" cap="none" spc="0" baseline="0" dirty="0">
              <a:solidFill>
                <a:srgbClr val="000000"/>
              </a:solidFill>
              <a:uFillTx/>
              <a:latin typeface="Times New Roman"/>
              <a:cs typeface="Calibri"/>
            </a:endParaRPr>
          </a:p>
          <a:p>
            <a:pPr marL="457200" marR="0" lvl="0" indent="-45720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i="0" u="none" strike="noStrike" kern="1200" cap="none" spc="0" baseline="0" dirty="0">
                <a:solidFill>
                  <a:srgbClr val="000000"/>
                </a:solidFill>
                <a:uFillTx/>
                <a:latin typeface="Times New Roman"/>
                <a:cs typeface="Calibri"/>
              </a:rPr>
              <a:t>3.  Final Prediction through Voting</a:t>
            </a:r>
            <a:endParaRPr lang="en-GB" sz="2800" i="0" u="none" strike="noStrike" kern="1200" cap="none" spc="0" baseline="0" dirty="0">
              <a:solidFill>
                <a:srgbClr val="000000"/>
              </a:solidFill>
              <a:uFillTx/>
              <a:latin typeface="Times New Roman"/>
              <a:cs typeface="Times New Roman"/>
            </a:endParaRPr>
          </a:p>
          <a:p>
            <a:pPr marL="457200" marR="0" lvl="0" indent="-45720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i="0" u="none" strike="noStrike" kern="1200" cap="none" spc="0" baseline="0" dirty="0">
              <a:solidFill>
                <a:srgbClr val="000000"/>
              </a:solidFill>
              <a:uFillTx/>
              <a:latin typeface="Times New Roman"/>
              <a:cs typeface="Calibri"/>
            </a:endParaRPr>
          </a:p>
          <a:p>
            <a:pPr marL="457200" marR="0" lvl="0" indent="-45720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i="0" u="none" strike="noStrike" kern="1200" cap="none" spc="0" baseline="0" dirty="0">
              <a:solidFill>
                <a:srgbClr val="000000"/>
              </a:solidFill>
              <a:uFillTx/>
              <a:latin typeface="Times New Roman"/>
              <a:cs typeface="Calibri"/>
            </a:endParaRPr>
          </a:p>
          <a:p>
            <a:pPr marL="457200" marR="0" lvl="0" indent="-45720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i="0" u="none" strike="noStrike" kern="1200" cap="none" spc="0" baseline="0" dirty="0">
              <a:solidFill>
                <a:srgbClr val="000000"/>
              </a:solidFill>
              <a:uFillTx/>
              <a:latin typeface="Times New Roman"/>
              <a:cs typeface="Calibri"/>
            </a:endParaRPr>
          </a:p>
        </p:txBody>
      </p:sp>
      <p:pic>
        <p:nvPicPr>
          <p:cNvPr id="9" name="Picture 3">
            <a:extLst>
              <a:ext uri="{FF2B5EF4-FFF2-40B4-BE49-F238E27FC236}">
                <a16:creationId xmlns:a16="http://schemas.microsoft.com/office/drawing/2014/main" id="{64B5F585-21C3-159D-E22D-8E5A92130051}"/>
              </a:ext>
            </a:extLst>
          </p:cNvPr>
          <p:cNvPicPr>
            <a:picLocks noChangeAspect="1"/>
          </p:cNvPicPr>
          <p:nvPr/>
        </p:nvPicPr>
        <p:blipFill>
          <a:blip r:embed="rId2"/>
          <a:srcRect t="-151" r="50535" b="585"/>
          <a:stretch>
            <a:fillRect/>
          </a:stretch>
        </p:blipFill>
        <p:spPr>
          <a:xfrm>
            <a:off x="7290346" y="862617"/>
            <a:ext cx="4088035" cy="3747549"/>
          </a:xfrm>
          <a:prstGeom prst="rect">
            <a:avLst/>
          </a:prstGeom>
          <a:noFill/>
          <a:ln cap="flat">
            <a:noFill/>
          </a:ln>
        </p:spPr>
      </p:pic>
      <p:sp>
        <p:nvSpPr>
          <p:cNvPr id="10" name="TextBox 9">
            <a:extLst>
              <a:ext uri="{FF2B5EF4-FFF2-40B4-BE49-F238E27FC236}">
                <a16:creationId xmlns:a16="http://schemas.microsoft.com/office/drawing/2014/main" id="{48B022DC-4124-84B0-16E6-EED20C9593C0}"/>
              </a:ext>
            </a:extLst>
          </p:cNvPr>
          <p:cNvSpPr txBox="1"/>
          <p:nvPr/>
        </p:nvSpPr>
        <p:spPr>
          <a:xfrm>
            <a:off x="6736731" y="4610166"/>
            <a:ext cx="5041765" cy="830997"/>
          </a:xfrm>
          <a:prstGeom prst="rect">
            <a:avLst/>
          </a:prstGeom>
          <a:noFill/>
          <a:ln cap="flat">
            <a:noFill/>
          </a:ln>
        </p:spPr>
        <p:txBody>
          <a:bodyPr vert="horz" wrap="non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Times New Roman"/>
              </a:rPr>
              <a:t>Voting demonstration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Times New Roman"/>
              </a:rPr>
              <a:t>[source: </a:t>
            </a:r>
            <a:r>
              <a:rPr lang="en-US" sz="2400" b="0" i="0" u="none" strike="noStrike" kern="1200" cap="none" spc="0" baseline="0" dirty="0">
                <a:solidFill>
                  <a:srgbClr val="000000"/>
                </a:solidFill>
                <a:uFillTx/>
                <a:latin typeface="Times New Roman"/>
                <a:cs typeface="Times New Roman"/>
                <a:hlinkClick r:id="rId3"/>
              </a:rPr>
              <a:t>https://tinyurl.com/4k7fnmzk</a:t>
            </a:r>
            <a:r>
              <a:rPr lang="en-US" sz="2400" b="0" i="0" u="none" strike="noStrike" kern="1200" cap="none" spc="0" baseline="0" dirty="0">
                <a:solidFill>
                  <a:srgbClr val="000000"/>
                </a:solidFill>
                <a:uFillTx/>
                <a:latin typeface="Times New Roman"/>
                <a:cs typeface="Times New Roman"/>
              </a:rPr>
              <a:t> ]</a:t>
            </a:r>
            <a:endParaRPr lang="en-US" sz="1800" b="0" i="0" u="none" strike="noStrike" kern="1200" cap="none" spc="0" baseline="0" dirty="0">
              <a:solidFill>
                <a:srgbClr val="000000"/>
              </a:solidFill>
              <a:uFillTx/>
              <a:latin typeface="Calibri"/>
            </a:endParaRPr>
          </a:p>
        </p:txBody>
      </p:sp>
      <p:sp>
        <p:nvSpPr>
          <p:cNvPr id="14" name="TextBox 6">
            <a:extLst>
              <a:ext uri="{FF2B5EF4-FFF2-40B4-BE49-F238E27FC236}">
                <a16:creationId xmlns:a16="http://schemas.microsoft.com/office/drawing/2014/main" id="{4969895F-EBE3-C529-E9EB-799E1A15AA29}"/>
              </a:ext>
            </a:extLst>
          </p:cNvPr>
          <p:cNvSpPr txBox="1"/>
          <p:nvPr/>
        </p:nvSpPr>
        <p:spPr>
          <a:xfrm>
            <a:off x="486643" y="1144197"/>
            <a:ext cx="7549990" cy="722001"/>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000000"/>
                </a:solidFill>
                <a:uFillTx/>
                <a:latin typeface="Times New Roman"/>
                <a:ea typeface="Calibri"/>
                <a:cs typeface="Calibri"/>
              </a:rPr>
              <a:t>Voting Classification</a:t>
            </a:r>
          </a:p>
        </p:txBody>
      </p:sp>
    </p:spTree>
    <p:extLst>
      <p:ext uri="{BB962C8B-B14F-4D97-AF65-F5344CB8AC3E}">
        <p14:creationId xmlns:p14="http://schemas.microsoft.com/office/powerpoint/2010/main" val="126696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6CDC94-2E21-D62F-CE54-80105EA3B419}"/>
              </a:ext>
            </a:extLst>
          </p:cNvPr>
          <p:cNvSpPr>
            <a:spLocks noGrp="1"/>
          </p:cNvSpPr>
          <p:nvPr>
            <p:ph type="sldNum" sz="quarter" idx="12"/>
          </p:nvPr>
        </p:nvSpPr>
        <p:spPr>
          <a:xfrm>
            <a:off x="0" y="6364740"/>
            <a:ext cx="2743200" cy="365125"/>
          </a:xfrm>
        </p:spPr>
        <p:txBody>
          <a:bodyPr/>
          <a:lstStyle/>
          <a:p>
            <a:fld id="{2DEBF6B5-A8B6-5742-91AE-8DC29EBB8E42}" type="slidenum">
              <a:rPr lang="en-US" smtClean="0"/>
              <a:t>13</a:t>
            </a:fld>
            <a:endParaRPr lang="en-US" dirty="0"/>
          </a:p>
        </p:txBody>
      </p:sp>
      <p:sp>
        <p:nvSpPr>
          <p:cNvPr id="8" name="TextBox 2">
            <a:extLst>
              <a:ext uri="{FF2B5EF4-FFF2-40B4-BE49-F238E27FC236}">
                <a16:creationId xmlns:a16="http://schemas.microsoft.com/office/drawing/2014/main" id="{379229AE-37D9-7090-36DC-515C8008ED15}"/>
              </a:ext>
            </a:extLst>
          </p:cNvPr>
          <p:cNvSpPr txBox="1"/>
          <p:nvPr/>
        </p:nvSpPr>
        <p:spPr>
          <a:xfrm>
            <a:off x="486643" y="2466923"/>
            <a:ext cx="10670142" cy="3539432"/>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i="0" u="none" strike="noStrike" kern="1200" cap="none" spc="0" baseline="0" dirty="0">
                <a:solidFill>
                  <a:srgbClr val="000000"/>
                </a:solidFill>
                <a:uFillTx/>
                <a:latin typeface="Times New Roman"/>
                <a:ea typeface="Calibri"/>
                <a:cs typeface="Times New Roman"/>
              </a:rPr>
              <a:t>In hard voting, each individual classifier in the ensemble makes a prediction.</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i="0" u="none" strike="noStrike" kern="1200" cap="none" spc="0" baseline="0" dirty="0">
              <a:solidFill>
                <a:srgbClr val="000000"/>
              </a:solidFill>
              <a:uFillTx/>
              <a:latin typeface="Times New Roman"/>
              <a:ea typeface="Calibri"/>
              <a:cs typeface="Times New Roman"/>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i="0" u="none" strike="noStrike" kern="1200" cap="none" spc="0" baseline="0" dirty="0">
                <a:solidFill>
                  <a:srgbClr val="000000"/>
                </a:solidFill>
                <a:uFillTx/>
                <a:latin typeface="Times New Roman"/>
                <a:ea typeface="Calibri"/>
                <a:cs typeface="Times New Roman"/>
              </a:rPr>
              <a:t>The final prediction is the majority vote, i.e., the class that the majority of individual classifiers predict.</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2800" i="0" u="none" strike="noStrike" kern="1200" cap="none" spc="0" baseline="0" dirty="0">
              <a:solidFill>
                <a:srgbClr val="000000"/>
              </a:solidFill>
              <a:uFillTx/>
              <a:latin typeface="Times New Roman"/>
              <a:ea typeface="Calibri"/>
              <a:cs typeface="Times New Roman"/>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i="0" u="none" strike="noStrike" kern="1200" cap="none" spc="0" baseline="0" dirty="0">
                <a:solidFill>
                  <a:srgbClr val="000000"/>
                </a:solidFill>
                <a:uFillTx/>
                <a:latin typeface="Times New Roman"/>
                <a:ea typeface="Calibri"/>
                <a:cs typeface="Times New Roman"/>
              </a:rPr>
              <a:t>It works well when the individual classifiers are diverse and have some independence.</a:t>
            </a:r>
          </a:p>
        </p:txBody>
      </p:sp>
      <p:sp>
        <p:nvSpPr>
          <p:cNvPr id="9" name="TextBox 6">
            <a:extLst>
              <a:ext uri="{FF2B5EF4-FFF2-40B4-BE49-F238E27FC236}">
                <a16:creationId xmlns:a16="http://schemas.microsoft.com/office/drawing/2014/main" id="{B16EB117-D96B-2DB6-4862-C53EBCE8F987}"/>
              </a:ext>
            </a:extLst>
          </p:cNvPr>
          <p:cNvSpPr txBox="1"/>
          <p:nvPr/>
        </p:nvSpPr>
        <p:spPr>
          <a:xfrm>
            <a:off x="486643" y="1144197"/>
            <a:ext cx="7549990" cy="1323438"/>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a:solidFill>
                  <a:srgbClr val="000000"/>
                </a:solidFill>
                <a:uFillTx/>
                <a:latin typeface="Times New Roman"/>
                <a:ea typeface="Calibri"/>
                <a:cs typeface="Times New Roman"/>
              </a:rPr>
              <a:t>Hard Voting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4000" b="1" i="0" u="none" strike="noStrike" kern="1200" cap="none" spc="0" baseline="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7513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797DEBF-9D68-0040-CA11-07EE28830D50}"/>
              </a:ext>
            </a:extLst>
          </p:cNvPr>
          <p:cNvSpPr>
            <a:spLocks noGrp="1"/>
          </p:cNvSpPr>
          <p:nvPr>
            <p:ph type="sldNum" sz="quarter" idx="12"/>
          </p:nvPr>
        </p:nvSpPr>
        <p:spPr>
          <a:xfrm>
            <a:off x="0" y="6339573"/>
            <a:ext cx="2743200" cy="365125"/>
          </a:xfrm>
        </p:spPr>
        <p:txBody>
          <a:bodyPr/>
          <a:lstStyle/>
          <a:p>
            <a:fld id="{2DEBF6B5-A8B6-5742-91AE-8DC29EBB8E42}" type="slidenum">
              <a:rPr lang="en-US" smtClean="0"/>
              <a:t>14</a:t>
            </a:fld>
            <a:endParaRPr lang="en-US" dirty="0"/>
          </a:p>
        </p:txBody>
      </p:sp>
      <p:sp>
        <p:nvSpPr>
          <p:cNvPr id="8" name="TextBox 2">
            <a:extLst>
              <a:ext uri="{FF2B5EF4-FFF2-40B4-BE49-F238E27FC236}">
                <a16:creationId xmlns:a16="http://schemas.microsoft.com/office/drawing/2014/main" id="{38DD394B-E3D1-D383-CB7C-34F09B748451}"/>
              </a:ext>
            </a:extLst>
          </p:cNvPr>
          <p:cNvSpPr txBox="1"/>
          <p:nvPr/>
        </p:nvSpPr>
        <p:spPr>
          <a:xfrm>
            <a:off x="486643" y="2466923"/>
            <a:ext cx="10599587" cy="1815879"/>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Times New Roman"/>
                <a:cs typeface="Times New Roman"/>
              </a:rPr>
              <a:t>Example: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a:solidFill>
                  <a:srgbClr val="000000"/>
                </a:solidFill>
                <a:uFillTx/>
                <a:latin typeface="Times New Roman"/>
                <a:cs typeface="Times New Roman"/>
              </a:rPr>
              <a:t>If three base classifiers vote [0, 1, 1], the voting classifier selects 1 as the final prediction because it's the most common choice.</a:t>
            </a:r>
            <a:endParaRPr lang="en-US" sz="2800" b="0" i="0" u="none" strike="noStrike" kern="1200" cap="none" spc="0" baseline="0">
              <a:solidFill>
                <a:srgbClr val="000000"/>
              </a:solidFill>
              <a:uFillTx/>
              <a:latin typeface="Times New Roman"/>
              <a:cs typeface="Times New Roman"/>
            </a:endParaRPr>
          </a:p>
        </p:txBody>
      </p:sp>
      <p:sp>
        <p:nvSpPr>
          <p:cNvPr id="9" name="TextBox 6">
            <a:extLst>
              <a:ext uri="{FF2B5EF4-FFF2-40B4-BE49-F238E27FC236}">
                <a16:creationId xmlns:a16="http://schemas.microsoft.com/office/drawing/2014/main" id="{AF989942-F513-B5C3-BEAA-366FBA0B1E2D}"/>
              </a:ext>
            </a:extLst>
          </p:cNvPr>
          <p:cNvSpPr txBox="1"/>
          <p:nvPr/>
        </p:nvSpPr>
        <p:spPr>
          <a:xfrm>
            <a:off x="486643" y="1144197"/>
            <a:ext cx="7549990" cy="1323438"/>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a:solidFill>
                  <a:srgbClr val="000000"/>
                </a:solidFill>
                <a:uFillTx/>
                <a:latin typeface="Times New Roman"/>
                <a:ea typeface="Calibri"/>
                <a:cs typeface="Times New Roman"/>
              </a:rPr>
              <a:t>Hard Voting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4000" b="1" i="0" u="none" strike="noStrike" kern="1200" cap="none" spc="0" baseline="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115223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9D15EFC-0A9A-48F0-5FA1-CD96518FE150}"/>
              </a:ext>
            </a:extLst>
          </p:cNvPr>
          <p:cNvSpPr>
            <a:spLocks noGrp="1"/>
          </p:cNvSpPr>
          <p:nvPr>
            <p:ph type="sldNum" sz="quarter" idx="12"/>
          </p:nvPr>
        </p:nvSpPr>
        <p:spPr>
          <a:xfrm>
            <a:off x="0" y="6364740"/>
            <a:ext cx="2743200" cy="365125"/>
          </a:xfrm>
        </p:spPr>
        <p:txBody>
          <a:bodyPr/>
          <a:lstStyle/>
          <a:p>
            <a:fld id="{2DEBF6B5-A8B6-5742-91AE-8DC29EBB8E42}" type="slidenum">
              <a:rPr lang="en-US" smtClean="0"/>
              <a:t>15</a:t>
            </a:fld>
            <a:endParaRPr lang="en-US" dirty="0"/>
          </a:p>
        </p:txBody>
      </p:sp>
      <p:sp>
        <p:nvSpPr>
          <p:cNvPr id="8" name="TextBox 2">
            <a:extLst>
              <a:ext uri="{FF2B5EF4-FFF2-40B4-BE49-F238E27FC236}">
                <a16:creationId xmlns:a16="http://schemas.microsoft.com/office/drawing/2014/main" id="{7765606F-D475-C356-2233-A4FE2256F05A}"/>
              </a:ext>
            </a:extLst>
          </p:cNvPr>
          <p:cNvSpPr txBox="1"/>
          <p:nvPr/>
        </p:nvSpPr>
        <p:spPr>
          <a:xfrm>
            <a:off x="475165" y="2129259"/>
            <a:ext cx="11135810" cy="3539432"/>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407988" marR="0" lvl="0" indent="-407988" algn="l" defTabSz="914400" rtl="0" fontAlgn="auto" hangingPunct="1">
              <a:lnSpc>
                <a:spcPct val="100000"/>
              </a:lnSpc>
              <a:spcBef>
                <a:spcPts val="0"/>
              </a:spcBef>
              <a:spcAft>
                <a:spcPts val="0"/>
              </a:spcAft>
              <a:buSzPct val="100000"/>
              <a:buFont typeface="Arial" pitchFamily="34"/>
              <a:buChar char="•"/>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In soft voting, each individual classifier in the ensemble predicts class probabilities (for classification problems).</a:t>
            </a:r>
          </a:p>
          <a:p>
            <a:pPr marL="407988" marR="0" lvl="0" indent="-407988" algn="l" defTabSz="914400" rtl="0" fontAlgn="auto" hangingPunct="1">
              <a:lnSpc>
                <a:spcPct val="100000"/>
              </a:lnSpc>
              <a:spcBef>
                <a:spcPts val="0"/>
              </a:spcBef>
              <a:spcAft>
                <a:spcPts val="0"/>
              </a:spcAft>
              <a:buSzPct val="100000"/>
              <a:buFont typeface="Arial" pitchFamily="34"/>
              <a:buChar char="•"/>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The final prediction is based on the weighted average of the predicted probabilities.</a:t>
            </a:r>
          </a:p>
          <a:p>
            <a:pPr marL="407988" marR="0" lvl="0" indent="-407988" algn="l" defTabSz="914400" rtl="0" fontAlgn="auto" hangingPunct="1">
              <a:lnSpc>
                <a:spcPct val="100000"/>
              </a:lnSpc>
              <a:spcBef>
                <a:spcPts val="0"/>
              </a:spcBef>
              <a:spcAft>
                <a:spcPts val="0"/>
              </a:spcAft>
              <a:buSzPct val="100000"/>
              <a:buFont typeface="Arial" pitchFamily="34"/>
              <a:buChar char="•"/>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It's particularly useful when individual classifiers can output class probabilities, such as in the case of logistic regression or support vector machines with probability outputs.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pitchFamily="18"/>
              <a:cs typeface="Times New Roman" pitchFamily="18"/>
            </a:endParaRPr>
          </a:p>
        </p:txBody>
      </p:sp>
      <p:sp>
        <p:nvSpPr>
          <p:cNvPr id="9" name="TextBox 6">
            <a:extLst>
              <a:ext uri="{FF2B5EF4-FFF2-40B4-BE49-F238E27FC236}">
                <a16:creationId xmlns:a16="http://schemas.microsoft.com/office/drawing/2014/main" id="{20B6A3B7-2E40-394D-ED55-722929D57B60}"/>
              </a:ext>
            </a:extLst>
          </p:cNvPr>
          <p:cNvSpPr txBox="1"/>
          <p:nvPr/>
        </p:nvSpPr>
        <p:spPr>
          <a:xfrm>
            <a:off x="475165" y="805821"/>
            <a:ext cx="4142506" cy="1323438"/>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000000"/>
                </a:solidFill>
                <a:uFillTx/>
                <a:latin typeface="Times New Roman"/>
                <a:ea typeface="Calibri"/>
                <a:cs typeface="Times New Roman"/>
              </a:rPr>
              <a:t>Soft Voting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4000" b="1"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370868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F1CD88-C739-49A9-FE21-D2B26C338E25}"/>
              </a:ext>
            </a:extLst>
          </p:cNvPr>
          <p:cNvSpPr>
            <a:spLocks noGrp="1"/>
          </p:cNvSpPr>
          <p:nvPr>
            <p:ph type="sldNum" sz="quarter" idx="12"/>
          </p:nvPr>
        </p:nvSpPr>
        <p:spPr>
          <a:xfrm>
            <a:off x="0" y="6339573"/>
            <a:ext cx="2743200" cy="365125"/>
          </a:xfrm>
        </p:spPr>
        <p:txBody>
          <a:bodyPr/>
          <a:lstStyle/>
          <a:p>
            <a:fld id="{2DEBF6B5-A8B6-5742-91AE-8DC29EBB8E42}" type="slidenum">
              <a:rPr lang="en-US" smtClean="0"/>
              <a:t>16</a:t>
            </a:fld>
            <a:endParaRPr lang="en-US" dirty="0"/>
          </a:p>
        </p:txBody>
      </p:sp>
      <p:sp>
        <p:nvSpPr>
          <p:cNvPr id="8" name="TextBox 2">
            <a:extLst>
              <a:ext uri="{FF2B5EF4-FFF2-40B4-BE49-F238E27FC236}">
                <a16:creationId xmlns:a16="http://schemas.microsoft.com/office/drawing/2014/main" id="{29F0C837-0160-C425-B783-BF5B9355EFD5}"/>
              </a:ext>
            </a:extLst>
          </p:cNvPr>
          <p:cNvSpPr txBox="1"/>
          <p:nvPr/>
        </p:nvSpPr>
        <p:spPr>
          <a:xfrm>
            <a:off x="486643" y="2476688"/>
            <a:ext cx="10570281" cy="2677655"/>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Example:</a:t>
            </a:r>
            <a:endParaRPr lang="en-US" sz="28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If three base classifiers predict probabilities like [0.2, 0.8], [0.3, 0.7], and [0.4, 0.6], the voting classifier outputs 1 because it has the highest probability of 0.7.</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pitchFamily="18"/>
              <a:cs typeface="Times New Roman" pitchFamily="18"/>
            </a:endParaRPr>
          </a:p>
        </p:txBody>
      </p:sp>
      <p:sp>
        <p:nvSpPr>
          <p:cNvPr id="9" name="TextBox 6">
            <a:extLst>
              <a:ext uri="{FF2B5EF4-FFF2-40B4-BE49-F238E27FC236}">
                <a16:creationId xmlns:a16="http://schemas.microsoft.com/office/drawing/2014/main" id="{C49A6788-6FD2-9F5A-BD17-FD3C6934A167}"/>
              </a:ext>
            </a:extLst>
          </p:cNvPr>
          <p:cNvSpPr txBox="1"/>
          <p:nvPr/>
        </p:nvSpPr>
        <p:spPr>
          <a:xfrm>
            <a:off x="486643" y="1144197"/>
            <a:ext cx="7549990" cy="1323438"/>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000000"/>
                </a:solidFill>
                <a:uFillTx/>
                <a:latin typeface="Times New Roman"/>
                <a:ea typeface="Calibri"/>
                <a:cs typeface="Times New Roman"/>
              </a:rPr>
              <a:t>Soft Voting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4000" b="1" i="0" u="none" strike="noStrike" kern="1200" cap="none" spc="0" baseline="0" dirty="0">
              <a:solidFill>
                <a:srgbClr val="000000"/>
              </a:solidFill>
              <a:uFillTx/>
              <a:latin typeface="Times New Roman"/>
              <a:cs typeface="Calibri"/>
            </a:endParaRPr>
          </a:p>
        </p:txBody>
      </p:sp>
    </p:spTree>
    <p:extLst>
      <p:ext uri="{BB962C8B-B14F-4D97-AF65-F5344CB8AC3E}">
        <p14:creationId xmlns:p14="http://schemas.microsoft.com/office/powerpoint/2010/main" val="217611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297628"/>
            <a:ext cx="2743200" cy="365125"/>
          </a:xfrm>
        </p:spPr>
        <p:txBody>
          <a:bodyPr/>
          <a:lstStyle/>
          <a:p>
            <a:fld id="{2DEBF6B5-A8B6-5742-91AE-8DC29EBB8E42}" type="slidenum">
              <a:rPr lang="en-US" smtClean="0"/>
              <a:t>17</a:t>
            </a:fld>
            <a:endParaRPr lang="en-US" dirty="0"/>
          </a:p>
        </p:txBody>
      </p:sp>
      <p:sp>
        <p:nvSpPr>
          <p:cNvPr id="8" name="Content Placeholder 3">
            <a:extLst>
              <a:ext uri="{FF2B5EF4-FFF2-40B4-BE49-F238E27FC236}">
                <a16:creationId xmlns:a16="http://schemas.microsoft.com/office/drawing/2014/main" id="{0296B5EE-FCDF-E8C9-E4F4-B435D18D2150}"/>
              </a:ext>
            </a:extLst>
          </p:cNvPr>
          <p:cNvSpPr txBox="1">
            <a:spLocks noGrp="1"/>
          </p:cNvSpPr>
          <p:nvPr>
            <p:ph type="body" idx="1"/>
          </p:nvPr>
        </p:nvSpPr>
        <p:spPr>
          <a:xfrm>
            <a:off x="739777" y="1586703"/>
            <a:ext cx="10781269" cy="3684583"/>
          </a:xfrm>
        </p:spPr>
        <p:txBody>
          <a:bodyPr anchor="t"/>
          <a:lstStyle/>
          <a:p>
            <a:pPr marL="352425" lvl="0" indent="-352425">
              <a:buChar char="•"/>
            </a:pPr>
            <a:r>
              <a:rPr lang="en-US" sz="2800" b="0" dirty="0">
                <a:latin typeface="Times New Roman" pitchFamily="18"/>
                <a:cs typeface="Times New Roman" pitchFamily="18"/>
              </a:rPr>
              <a:t>Classification by hard-voting is like Winner Take All system. Out of multiple outputs produced by the classifiers, the majority output is chosen to be the final result of the model. </a:t>
            </a:r>
            <a:endParaRPr lang="en-US" sz="2800" b="0" dirty="0"/>
          </a:p>
          <a:p>
            <a:pPr marL="227969" lvl="0" indent="-227969">
              <a:buChar char="•"/>
            </a:pPr>
            <a:endParaRPr lang="en-US" sz="2800" b="0" dirty="0">
              <a:latin typeface="Times New Roman"/>
              <a:cs typeface="Times New Roman"/>
            </a:endParaRPr>
          </a:p>
          <a:p>
            <a:pPr marL="352425" lvl="0" indent="-352425">
              <a:buChar char="•"/>
            </a:pPr>
            <a:r>
              <a:rPr lang="en-US" sz="2800" b="0" dirty="0">
                <a:latin typeface="Times New Roman" pitchFamily="18"/>
                <a:cs typeface="Times New Roman" pitchFamily="18"/>
              </a:rPr>
              <a:t>In contrast, soft-voting is a voting process which every classifiers' outputs are taken into account. Soft-voting sums the predicted probabilities for class labels and returns the final classification with the largest sum probability.</a:t>
            </a:r>
          </a:p>
          <a:p>
            <a:pPr marL="227969" lvl="0" indent="-227969">
              <a:buChar char="•"/>
            </a:pPr>
            <a:endParaRPr lang="en-US" sz="2800" b="0" dirty="0">
              <a:latin typeface="Times New Roman" pitchFamily="18"/>
              <a:cs typeface="Times New Roman" pitchFamily="18"/>
            </a:endParaRPr>
          </a:p>
        </p:txBody>
      </p:sp>
      <p:sp>
        <p:nvSpPr>
          <p:cNvPr id="9" name="Title 5">
            <a:extLst>
              <a:ext uri="{FF2B5EF4-FFF2-40B4-BE49-F238E27FC236}">
                <a16:creationId xmlns:a16="http://schemas.microsoft.com/office/drawing/2014/main" id="{5C91F0EF-4DD9-C3BB-B583-65AB7B04B9CD}"/>
              </a:ext>
            </a:extLst>
          </p:cNvPr>
          <p:cNvSpPr txBox="1"/>
          <p:nvPr/>
        </p:nvSpPr>
        <p:spPr>
          <a:xfrm>
            <a:off x="741770" y="285932"/>
            <a:ext cx="10012396" cy="966127"/>
          </a:xfrm>
          <a:prstGeom prst="rect">
            <a:avLst/>
          </a:prstGeom>
          <a:solidFill>
            <a:srgbClr val="FFFFFF"/>
          </a:solidFill>
          <a:ln w="12701" cap="flat">
            <a:noFill/>
            <a:prstDash val="solid"/>
            <a:miter/>
          </a:ln>
        </p:spPr>
        <p:txBody>
          <a:bodyPr vert="horz" wrap="square" lIns="91440" tIns="45720" rIns="91440" bIns="45720" anchor="ctr" anchorCtr="1" compatLnSpc="1">
            <a:normAutofit/>
          </a:bodyPr>
          <a:lstStyle/>
          <a:p>
            <a:pPr marL="0" marR="0" lvl="0" indent="0" algn="ctr" defTabSz="914372"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a:solidFill>
                  <a:srgbClr val="000000"/>
                </a:solidFill>
                <a:uFillTx/>
                <a:latin typeface="Times New Roman"/>
                <a:ea typeface="Calibri Light"/>
                <a:cs typeface="Times New Roman"/>
              </a:rPr>
              <a:t>Hard Voting vs. Soft Voting</a:t>
            </a:r>
          </a:p>
        </p:txBody>
      </p:sp>
    </p:spTree>
    <p:extLst>
      <p:ext uri="{BB962C8B-B14F-4D97-AF65-F5344CB8AC3E}">
        <p14:creationId xmlns:p14="http://schemas.microsoft.com/office/powerpoint/2010/main" val="72442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06017"/>
            <a:ext cx="2743200" cy="365125"/>
          </a:xfrm>
        </p:spPr>
        <p:txBody>
          <a:bodyPr/>
          <a:lstStyle/>
          <a:p>
            <a:fld id="{2DEBF6B5-A8B6-5742-91AE-8DC29EBB8E42}" type="slidenum">
              <a:rPr lang="en-US" smtClean="0"/>
              <a:t>18</a:t>
            </a:fld>
            <a:endParaRPr lang="en-US" dirty="0"/>
          </a:p>
        </p:txBody>
      </p:sp>
      <p:pic>
        <p:nvPicPr>
          <p:cNvPr id="2" name="Content Placeholder 9" descr="A diagram of a classifier&#10;&#10;Description automatically generated">
            <a:extLst>
              <a:ext uri="{FF2B5EF4-FFF2-40B4-BE49-F238E27FC236}">
                <a16:creationId xmlns:a16="http://schemas.microsoft.com/office/drawing/2014/main" id="{DB25A88A-6176-B52F-DACD-823712358E35}"/>
              </a:ext>
            </a:extLst>
          </p:cNvPr>
          <p:cNvPicPr>
            <a:picLocks noGrp="1" noChangeAspect="1"/>
          </p:cNvPicPr>
          <p:nvPr>
            <p:ph idx="2"/>
          </p:nvPr>
        </p:nvPicPr>
        <p:blipFill>
          <a:blip r:embed="rId2"/>
          <a:stretch>
            <a:fillRect/>
          </a:stretch>
        </p:blipFill>
        <p:spPr>
          <a:xfrm>
            <a:off x="1028169" y="1440545"/>
            <a:ext cx="10113437" cy="3895728"/>
          </a:xfrm>
        </p:spPr>
      </p:pic>
      <p:sp>
        <p:nvSpPr>
          <p:cNvPr id="3" name="TextBox 10">
            <a:extLst>
              <a:ext uri="{FF2B5EF4-FFF2-40B4-BE49-F238E27FC236}">
                <a16:creationId xmlns:a16="http://schemas.microsoft.com/office/drawing/2014/main" id="{B511C029-2D7A-C2DD-AFD7-84C71C57F889}"/>
              </a:ext>
            </a:extLst>
          </p:cNvPr>
          <p:cNvSpPr txBox="1"/>
          <p:nvPr/>
        </p:nvSpPr>
        <p:spPr>
          <a:xfrm>
            <a:off x="3184160" y="5336273"/>
            <a:ext cx="4939173" cy="46166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Times New Roman"/>
              </a:rPr>
              <a:t>[source: </a:t>
            </a:r>
            <a:r>
              <a:rPr lang="en-US" sz="2400" b="0" i="0" u="none" strike="noStrike" kern="1200" cap="none" spc="0" baseline="0" dirty="0">
                <a:solidFill>
                  <a:srgbClr val="000000"/>
                </a:solidFill>
                <a:uFillTx/>
                <a:latin typeface="Times New Roman"/>
                <a:cs typeface="Times New Roman"/>
                <a:hlinkClick r:id="rId3"/>
              </a:rPr>
              <a:t>https://tinyurl.com/45hke9vt</a:t>
            </a:r>
            <a:r>
              <a:rPr lang="en-US" sz="2400" b="0" i="0" u="none" strike="noStrike" kern="1200" cap="none" spc="0" baseline="0" dirty="0">
                <a:solidFill>
                  <a:srgbClr val="000000"/>
                </a:solidFill>
                <a:uFillTx/>
                <a:latin typeface="Times New Roman"/>
                <a:cs typeface="Times New Roman"/>
              </a:rPr>
              <a:t> ]</a:t>
            </a:r>
          </a:p>
        </p:txBody>
      </p:sp>
      <p:sp>
        <p:nvSpPr>
          <p:cNvPr id="4" name="Title 5">
            <a:extLst>
              <a:ext uri="{FF2B5EF4-FFF2-40B4-BE49-F238E27FC236}">
                <a16:creationId xmlns:a16="http://schemas.microsoft.com/office/drawing/2014/main" id="{A7DB0E1B-5FDC-C4C2-37F4-A1CF17EF9EA6}"/>
              </a:ext>
            </a:extLst>
          </p:cNvPr>
          <p:cNvSpPr txBox="1"/>
          <p:nvPr/>
        </p:nvSpPr>
        <p:spPr>
          <a:xfrm>
            <a:off x="741770" y="285932"/>
            <a:ext cx="10012396" cy="966127"/>
          </a:xfrm>
          <a:prstGeom prst="rect">
            <a:avLst/>
          </a:prstGeom>
          <a:solidFill>
            <a:srgbClr val="FFFFFF"/>
          </a:solidFill>
          <a:ln w="12701" cap="flat">
            <a:noFill/>
            <a:prstDash val="solid"/>
            <a:miter/>
          </a:ln>
        </p:spPr>
        <p:txBody>
          <a:bodyPr vert="horz" wrap="square" lIns="91440" tIns="45720" rIns="91440" bIns="45720" anchor="ctr" anchorCtr="1" compatLnSpc="1">
            <a:normAutofit/>
          </a:bodyPr>
          <a:lstStyle/>
          <a:p>
            <a:pPr marL="0" marR="0" lvl="0" indent="0" algn="ctr" defTabSz="914372"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000000"/>
                </a:solidFill>
                <a:uFillTx/>
                <a:latin typeface="Times New Roman"/>
                <a:ea typeface="Calibri Light"/>
                <a:cs typeface="Times New Roman"/>
              </a:rPr>
              <a:t>Hard Voting vs. Soft Voting</a:t>
            </a:r>
          </a:p>
        </p:txBody>
      </p:sp>
    </p:spTree>
    <p:extLst>
      <p:ext uri="{BB962C8B-B14F-4D97-AF65-F5344CB8AC3E}">
        <p14:creationId xmlns:p14="http://schemas.microsoft.com/office/powerpoint/2010/main" val="290477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39573"/>
            <a:ext cx="2743200" cy="365125"/>
          </a:xfrm>
        </p:spPr>
        <p:txBody>
          <a:bodyPr/>
          <a:lstStyle/>
          <a:p>
            <a:fld id="{2DEBF6B5-A8B6-5742-91AE-8DC29EBB8E42}" type="slidenum">
              <a:rPr lang="en-US" smtClean="0"/>
              <a:t>19</a:t>
            </a:fld>
            <a:endParaRPr lang="en-US"/>
          </a:p>
        </p:txBody>
      </p:sp>
      <p:sp>
        <p:nvSpPr>
          <p:cNvPr id="2" name="Title 1">
            <a:extLst>
              <a:ext uri="{FF2B5EF4-FFF2-40B4-BE49-F238E27FC236}">
                <a16:creationId xmlns:a16="http://schemas.microsoft.com/office/drawing/2014/main" id="{21ECA8A0-4E99-2831-1BA0-B3EC35AF1E0F}"/>
              </a:ext>
            </a:extLst>
          </p:cNvPr>
          <p:cNvSpPr txBox="1">
            <a:spLocks noGrp="1"/>
          </p:cNvSpPr>
          <p:nvPr>
            <p:ph type="title"/>
          </p:nvPr>
        </p:nvSpPr>
        <p:spPr>
          <a:xfrm>
            <a:off x="252415" y="429789"/>
            <a:ext cx="4006326" cy="1325559"/>
          </a:xfrm>
        </p:spPr>
        <p:txBody>
          <a:bodyPr/>
          <a:lstStyle/>
          <a:p>
            <a:pPr lvl="0"/>
            <a:r>
              <a:rPr lang="en-US" sz="4000" dirty="0">
                <a:latin typeface="Times New Roman"/>
                <a:cs typeface="Times New Roman"/>
              </a:rPr>
              <a:t>Voting Example</a:t>
            </a:r>
            <a:br>
              <a:rPr lang="en-US" sz="4000" dirty="0">
                <a:latin typeface="Times New Roman"/>
                <a:cs typeface="Times New Roman"/>
              </a:rPr>
            </a:br>
            <a:r>
              <a:rPr lang="en-US" sz="4000" dirty="0">
                <a:latin typeface="Times New Roman"/>
                <a:cs typeface="Times New Roman"/>
              </a:rPr>
              <a:t>with Python</a:t>
            </a:r>
          </a:p>
        </p:txBody>
      </p:sp>
      <p:sp>
        <p:nvSpPr>
          <p:cNvPr id="3" name="TextBox 2">
            <a:extLst>
              <a:ext uri="{FF2B5EF4-FFF2-40B4-BE49-F238E27FC236}">
                <a16:creationId xmlns:a16="http://schemas.microsoft.com/office/drawing/2014/main" id="{7A395D3C-2C7B-B1FC-0555-D2EA353313F8}"/>
              </a:ext>
            </a:extLst>
          </p:cNvPr>
          <p:cNvSpPr txBox="1"/>
          <p:nvPr/>
        </p:nvSpPr>
        <p:spPr>
          <a:xfrm>
            <a:off x="238128" y="5242211"/>
            <a:ext cx="3800475"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[source: </a:t>
            </a:r>
            <a:r>
              <a:rPr lang="en-US" sz="1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hlinkClick r:id="rId2"/>
              </a:rPr>
              <a:t>https://tinyurl.com/45hke9vt</a:t>
            </a:r>
            <a:r>
              <a:rPr lang="en-US" sz="1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B35CAE0-0C1D-666A-B561-9D6B3A772CA3}"/>
              </a:ext>
            </a:extLst>
          </p:cNvPr>
          <p:cNvSpPr txBox="1"/>
          <p:nvPr/>
        </p:nvSpPr>
        <p:spPr>
          <a:xfrm>
            <a:off x="4040153" y="502452"/>
            <a:ext cx="8151847" cy="5262979"/>
          </a:xfrm>
          <a:prstGeom prst="rect">
            <a:avLst/>
          </a:prstGeom>
          <a:noFill/>
        </p:spPr>
        <p:txBody>
          <a:bodyPr wrap="none" rtlCol="0">
            <a:spAutoFit/>
          </a:bodyPr>
          <a:lstStyle/>
          <a:p>
            <a:r>
              <a:rPr lang="en-US" sz="1400" dirty="0">
                <a:solidFill>
                  <a:srgbClr val="808080"/>
                </a:solidFill>
                <a:effectLst/>
              </a:rPr>
              <a:t># Load dataset</a:t>
            </a:r>
            <a:br>
              <a:rPr lang="en-US" sz="1400" dirty="0">
                <a:solidFill>
                  <a:srgbClr val="808080"/>
                </a:solidFill>
                <a:effectLst/>
              </a:rPr>
            </a:br>
            <a:r>
              <a:rPr lang="en-US" sz="1400" dirty="0"/>
              <a:t>cancer = </a:t>
            </a:r>
            <a:r>
              <a:rPr lang="en-US" sz="1400" dirty="0" err="1"/>
              <a:t>load_breast_cancer</a:t>
            </a:r>
            <a:r>
              <a:rPr lang="en-US" sz="1400" dirty="0"/>
              <a:t>()</a:t>
            </a:r>
            <a:br>
              <a:rPr lang="en-US" sz="1400" dirty="0"/>
            </a:br>
            <a:r>
              <a:rPr lang="en-US" sz="1400" dirty="0">
                <a:solidFill>
                  <a:srgbClr val="808080"/>
                </a:solidFill>
                <a:effectLst/>
              </a:rPr>
              <a:t># Create </a:t>
            </a:r>
            <a:r>
              <a:rPr lang="en-US" sz="1400" dirty="0" err="1">
                <a:solidFill>
                  <a:srgbClr val="808080"/>
                </a:solidFill>
                <a:effectLst/>
              </a:rPr>
              <a:t>dataframe</a:t>
            </a:r>
            <a:r>
              <a:rPr lang="en-US" sz="1400" dirty="0">
                <a:solidFill>
                  <a:srgbClr val="808080"/>
                </a:solidFill>
                <a:effectLst/>
              </a:rPr>
              <a:t> and display first 3 rows</a:t>
            </a:r>
            <a:br>
              <a:rPr lang="en-US" sz="1400" dirty="0">
                <a:solidFill>
                  <a:srgbClr val="808080"/>
                </a:solidFill>
                <a:effectLst/>
              </a:rPr>
            </a:br>
            <a:r>
              <a:rPr lang="en-US" sz="1400" dirty="0" err="1"/>
              <a:t>data_df</a:t>
            </a:r>
            <a:r>
              <a:rPr lang="en-US" sz="1400" dirty="0"/>
              <a:t> = </a:t>
            </a:r>
            <a:r>
              <a:rPr lang="en-US" sz="1400" dirty="0" err="1"/>
              <a:t>pd.DataFrame</a:t>
            </a:r>
            <a:r>
              <a:rPr lang="en-US" sz="1400" dirty="0"/>
              <a:t>(</a:t>
            </a:r>
            <a:r>
              <a:rPr lang="en-US" sz="1400" dirty="0" err="1"/>
              <a:t>cancer.data</a:t>
            </a:r>
            <a:r>
              <a:rPr lang="en-US" sz="1400" dirty="0">
                <a:solidFill>
                  <a:srgbClr val="CC7832"/>
                </a:solidFill>
                <a:effectLst/>
              </a:rPr>
              <a:t>, </a:t>
            </a:r>
            <a:r>
              <a:rPr lang="en-US" sz="1400" dirty="0">
                <a:solidFill>
                  <a:srgbClr val="AA4926"/>
                </a:solidFill>
                <a:effectLst/>
              </a:rPr>
              <a:t>columns</a:t>
            </a:r>
            <a:r>
              <a:rPr lang="en-US" sz="1400" dirty="0"/>
              <a:t>=</a:t>
            </a:r>
            <a:r>
              <a:rPr lang="en-US" sz="1400" dirty="0" err="1"/>
              <a:t>cancer.feature_names</a:t>
            </a:r>
            <a:r>
              <a:rPr lang="en-US" sz="1400" dirty="0"/>
              <a:t>)</a:t>
            </a:r>
            <a:br>
              <a:rPr lang="en-US" sz="1400" dirty="0"/>
            </a:br>
            <a:r>
              <a:rPr lang="en-US" sz="1400" dirty="0" err="1"/>
              <a:t>data_df.head</a:t>
            </a:r>
            <a:r>
              <a:rPr lang="en-US" sz="1400" dirty="0"/>
              <a:t>(</a:t>
            </a:r>
            <a:r>
              <a:rPr lang="en-US" sz="1400" dirty="0">
                <a:solidFill>
                  <a:srgbClr val="6897BB"/>
                </a:solidFill>
                <a:effectLst/>
              </a:rPr>
              <a:t>3</a:t>
            </a:r>
            <a:r>
              <a:rPr lang="en-US" sz="1400" dirty="0"/>
              <a:t>)</a:t>
            </a:r>
            <a:br>
              <a:rPr lang="en-US" sz="1400" dirty="0"/>
            </a:br>
            <a:r>
              <a:rPr lang="en-US" sz="1400" dirty="0">
                <a:solidFill>
                  <a:srgbClr val="8888C6"/>
                </a:solidFill>
                <a:effectLst/>
              </a:rPr>
              <a:t>print</a:t>
            </a:r>
            <a:r>
              <a:rPr lang="en-US" sz="1400" dirty="0"/>
              <a:t>(</a:t>
            </a:r>
            <a:r>
              <a:rPr lang="en-US" sz="1400" dirty="0" err="1"/>
              <a:t>data_df.head</a:t>
            </a:r>
            <a:r>
              <a:rPr lang="en-US" sz="1400" dirty="0"/>
              <a:t>(</a:t>
            </a:r>
            <a:r>
              <a:rPr lang="en-US" sz="1400" dirty="0">
                <a:solidFill>
                  <a:srgbClr val="6897BB"/>
                </a:solidFill>
                <a:effectLst/>
              </a:rPr>
              <a:t>3</a:t>
            </a:r>
            <a:r>
              <a:rPr lang="en-US" sz="1400" dirty="0"/>
              <a:t>))</a:t>
            </a:r>
            <a:br>
              <a:rPr lang="en-US" sz="1400" dirty="0"/>
            </a:br>
            <a:r>
              <a:rPr lang="en-US" sz="1400" dirty="0">
                <a:solidFill>
                  <a:srgbClr val="808080"/>
                </a:solidFill>
                <a:effectLst/>
              </a:rPr>
              <a:t># Create 2 Classifiers for later using in the voting ensemble</a:t>
            </a:r>
            <a:br>
              <a:rPr lang="en-US" sz="1400" dirty="0">
                <a:solidFill>
                  <a:srgbClr val="808080"/>
                </a:solidFill>
                <a:effectLst/>
              </a:rPr>
            </a:br>
            <a:r>
              <a:rPr lang="en-US" sz="1400" dirty="0" err="1"/>
              <a:t>lr_clf</a:t>
            </a:r>
            <a:r>
              <a:rPr lang="en-US" sz="1400" dirty="0"/>
              <a:t> = </a:t>
            </a:r>
            <a:r>
              <a:rPr lang="en-US" sz="1400" dirty="0" err="1"/>
              <a:t>LogisticRegression</a:t>
            </a:r>
            <a:r>
              <a:rPr lang="en-US" sz="1400" dirty="0"/>
              <a:t>(</a:t>
            </a:r>
            <a:r>
              <a:rPr lang="en-US" sz="1400" dirty="0" err="1">
                <a:solidFill>
                  <a:srgbClr val="AA4926"/>
                </a:solidFill>
                <a:effectLst/>
              </a:rPr>
              <a:t>max_iter</a:t>
            </a:r>
            <a:r>
              <a:rPr lang="en-US" sz="1400" dirty="0"/>
              <a:t>=</a:t>
            </a:r>
            <a:r>
              <a:rPr lang="en-US" sz="1400" dirty="0">
                <a:solidFill>
                  <a:srgbClr val="6897BB"/>
                </a:solidFill>
                <a:effectLst/>
              </a:rPr>
              <a:t>200</a:t>
            </a:r>
            <a:r>
              <a:rPr lang="en-US" sz="1400" dirty="0"/>
              <a:t>)</a:t>
            </a:r>
            <a:br>
              <a:rPr lang="en-US" sz="1400" dirty="0"/>
            </a:br>
            <a:r>
              <a:rPr lang="en-US" sz="1400" dirty="0" err="1"/>
              <a:t>knn_clf</a:t>
            </a:r>
            <a:r>
              <a:rPr lang="en-US" sz="1400" dirty="0"/>
              <a:t> = </a:t>
            </a:r>
            <a:r>
              <a:rPr lang="en-US" sz="1400" dirty="0" err="1"/>
              <a:t>KNeighborsClassifier</a:t>
            </a:r>
            <a:r>
              <a:rPr lang="en-US" sz="1400" dirty="0"/>
              <a:t>(</a:t>
            </a:r>
            <a:r>
              <a:rPr lang="en-US" sz="1400" dirty="0" err="1">
                <a:solidFill>
                  <a:srgbClr val="AA4926"/>
                </a:solidFill>
                <a:effectLst/>
              </a:rPr>
              <a:t>n_neighbors</a:t>
            </a:r>
            <a:r>
              <a:rPr lang="en-US" sz="1400" dirty="0"/>
              <a:t>=</a:t>
            </a:r>
            <a:r>
              <a:rPr lang="en-US" sz="1400" dirty="0">
                <a:solidFill>
                  <a:srgbClr val="6897BB"/>
                </a:solidFill>
                <a:effectLst/>
              </a:rPr>
              <a:t>8</a:t>
            </a:r>
            <a:r>
              <a:rPr lang="en-US" sz="1400" dirty="0"/>
              <a:t>)</a:t>
            </a:r>
            <a:br>
              <a:rPr lang="en-US" sz="1400" dirty="0"/>
            </a:br>
            <a:r>
              <a:rPr lang="en-US" sz="1400" dirty="0">
                <a:solidFill>
                  <a:srgbClr val="808080"/>
                </a:solidFill>
                <a:effectLst/>
              </a:rPr>
              <a:t># Create a Voting Classifier that combines the predictions of LR and KNN</a:t>
            </a:r>
            <a:br>
              <a:rPr lang="en-US" sz="1400" dirty="0">
                <a:solidFill>
                  <a:srgbClr val="808080"/>
                </a:solidFill>
                <a:effectLst/>
              </a:rPr>
            </a:br>
            <a:r>
              <a:rPr lang="en-US" sz="1400" dirty="0" err="1"/>
              <a:t>vo_clf</a:t>
            </a:r>
            <a:r>
              <a:rPr lang="en-US" sz="1400" dirty="0"/>
              <a:t> = </a:t>
            </a:r>
            <a:r>
              <a:rPr lang="en-US" sz="1400" dirty="0" err="1"/>
              <a:t>VotingClassifier</a:t>
            </a:r>
            <a:r>
              <a:rPr lang="en-US" sz="1400" dirty="0"/>
              <a:t>(</a:t>
            </a:r>
            <a:r>
              <a:rPr lang="en-US" sz="1400" dirty="0">
                <a:solidFill>
                  <a:srgbClr val="AA4926"/>
                </a:solidFill>
                <a:effectLst/>
              </a:rPr>
              <a:t>estimators</a:t>
            </a:r>
            <a:r>
              <a:rPr lang="en-US" sz="1400" dirty="0"/>
              <a:t>=[(</a:t>
            </a:r>
            <a:r>
              <a:rPr lang="en-US" sz="1400" dirty="0">
                <a:solidFill>
                  <a:srgbClr val="6A8759"/>
                </a:solidFill>
                <a:effectLst/>
              </a:rPr>
              <a:t>'LR'</a:t>
            </a:r>
            <a:r>
              <a:rPr lang="en-US" sz="1400" dirty="0">
                <a:solidFill>
                  <a:srgbClr val="CC7832"/>
                </a:solidFill>
                <a:effectLst/>
              </a:rPr>
              <a:t>, </a:t>
            </a:r>
            <a:r>
              <a:rPr lang="en-US" sz="1400" dirty="0" err="1"/>
              <a:t>lr_clf</a:t>
            </a:r>
            <a:r>
              <a:rPr lang="en-US" sz="1400" dirty="0"/>
              <a:t>)</a:t>
            </a:r>
            <a:r>
              <a:rPr lang="en-US" sz="1400" dirty="0">
                <a:solidFill>
                  <a:srgbClr val="CC7832"/>
                </a:solidFill>
                <a:effectLst/>
              </a:rPr>
              <a:t>, </a:t>
            </a:r>
            <a:r>
              <a:rPr lang="en-US" sz="1400" dirty="0"/>
              <a:t>(</a:t>
            </a:r>
            <a:r>
              <a:rPr lang="en-US" sz="1400" dirty="0">
                <a:solidFill>
                  <a:srgbClr val="6A8759"/>
                </a:solidFill>
                <a:effectLst/>
              </a:rPr>
              <a:t>'KNN'</a:t>
            </a:r>
            <a:r>
              <a:rPr lang="en-US" sz="1400" dirty="0">
                <a:solidFill>
                  <a:srgbClr val="CC7832"/>
                </a:solidFill>
                <a:effectLst/>
              </a:rPr>
              <a:t>, </a:t>
            </a:r>
            <a:r>
              <a:rPr lang="en-US" sz="1400" dirty="0" err="1"/>
              <a:t>knn_clf</a:t>
            </a:r>
            <a:r>
              <a:rPr lang="en-US" sz="1400" dirty="0"/>
              <a:t>)]</a:t>
            </a:r>
            <a:r>
              <a:rPr lang="en-US" sz="1400" dirty="0">
                <a:solidFill>
                  <a:srgbClr val="CC7832"/>
                </a:solidFill>
                <a:effectLst/>
              </a:rPr>
              <a:t>, </a:t>
            </a:r>
            <a:r>
              <a:rPr lang="en-US" sz="1400" dirty="0">
                <a:solidFill>
                  <a:srgbClr val="AA4926"/>
                </a:solidFill>
                <a:effectLst/>
              </a:rPr>
              <a:t>voting</a:t>
            </a:r>
            <a:r>
              <a:rPr lang="en-US" sz="1400" dirty="0"/>
              <a:t>=</a:t>
            </a:r>
            <a:r>
              <a:rPr lang="en-US" sz="1400" dirty="0">
                <a:solidFill>
                  <a:srgbClr val="6A8759"/>
                </a:solidFill>
                <a:effectLst/>
              </a:rPr>
              <a:t>'soft'</a:t>
            </a:r>
            <a:r>
              <a:rPr lang="en-US" sz="1400" dirty="0"/>
              <a:t>)</a:t>
            </a:r>
            <a:br>
              <a:rPr lang="en-US" sz="1400" dirty="0"/>
            </a:br>
            <a:r>
              <a:rPr lang="en-US" sz="1400" dirty="0">
                <a:solidFill>
                  <a:srgbClr val="808080"/>
                </a:solidFill>
                <a:effectLst/>
              </a:rPr>
              <a:t># Split dataset into training and test sets</a:t>
            </a:r>
            <a:br>
              <a:rPr lang="en-US" sz="1400" dirty="0">
                <a:solidFill>
                  <a:srgbClr val="808080"/>
                </a:solidFill>
                <a:effectLst/>
              </a:rPr>
            </a:br>
            <a:r>
              <a:rPr lang="en-US" sz="1400" dirty="0" err="1"/>
              <a:t>X_train</a:t>
            </a:r>
            <a:r>
              <a:rPr lang="en-US" sz="1400" dirty="0">
                <a:solidFill>
                  <a:srgbClr val="CC7832"/>
                </a:solidFill>
                <a:effectLst/>
              </a:rPr>
              <a:t>, </a:t>
            </a:r>
            <a:r>
              <a:rPr lang="en-US" sz="1400" dirty="0" err="1"/>
              <a:t>X_test</a:t>
            </a:r>
            <a:r>
              <a:rPr lang="en-US" sz="1400" dirty="0">
                <a:solidFill>
                  <a:srgbClr val="CC7832"/>
                </a:solidFill>
                <a:effectLst/>
              </a:rPr>
              <a:t>, </a:t>
            </a:r>
            <a:r>
              <a:rPr lang="en-US" sz="1400" dirty="0" err="1"/>
              <a:t>y_train</a:t>
            </a:r>
            <a:r>
              <a:rPr lang="en-US" sz="1400" dirty="0">
                <a:solidFill>
                  <a:srgbClr val="CC7832"/>
                </a:solidFill>
                <a:effectLst/>
              </a:rPr>
              <a:t>, </a:t>
            </a:r>
            <a:r>
              <a:rPr lang="en-US" sz="1400" dirty="0" err="1"/>
              <a:t>y_test</a:t>
            </a:r>
            <a:r>
              <a:rPr lang="en-US" sz="1400" dirty="0"/>
              <a:t> = </a:t>
            </a:r>
            <a:r>
              <a:rPr lang="en-US" sz="1400" dirty="0" err="1"/>
              <a:t>train_test_split</a:t>
            </a:r>
            <a:r>
              <a:rPr lang="en-US" sz="1400" dirty="0"/>
              <a:t>(</a:t>
            </a:r>
            <a:r>
              <a:rPr lang="en-US" sz="1400" dirty="0" err="1"/>
              <a:t>cancer.data</a:t>
            </a:r>
            <a:r>
              <a:rPr lang="en-US" sz="1400" dirty="0">
                <a:solidFill>
                  <a:srgbClr val="CC7832"/>
                </a:solidFill>
                <a:effectLst/>
              </a:rPr>
              <a:t>, </a:t>
            </a:r>
            <a:r>
              <a:rPr lang="en-US" sz="1400" dirty="0" err="1"/>
              <a:t>cancer.target</a:t>
            </a:r>
            <a:r>
              <a:rPr lang="en-US" sz="1400" dirty="0">
                <a:solidFill>
                  <a:srgbClr val="CC7832"/>
                </a:solidFill>
                <a:effectLst/>
              </a:rPr>
              <a:t>, </a:t>
            </a:r>
            <a:r>
              <a:rPr lang="en-US" sz="1400" dirty="0" err="1">
                <a:solidFill>
                  <a:srgbClr val="AA4926"/>
                </a:solidFill>
                <a:effectLst/>
              </a:rPr>
              <a:t>test_size</a:t>
            </a:r>
            <a:r>
              <a:rPr lang="en-US" sz="1400" dirty="0"/>
              <a:t>=</a:t>
            </a:r>
            <a:r>
              <a:rPr lang="en-US" sz="1400" dirty="0">
                <a:solidFill>
                  <a:srgbClr val="6897BB"/>
                </a:solidFill>
                <a:effectLst/>
              </a:rPr>
              <a:t>0.2</a:t>
            </a:r>
            <a:r>
              <a:rPr lang="en-US" sz="1400" dirty="0">
                <a:solidFill>
                  <a:srgbClr val="CC7832"/>
                </a:solidFill>
                <a:effectLst/>
              </a:rPr>
              <a:t>, </a:t>
            </a:r>
            <a:r>
              <a:rPr lang="en-US" sz="1400" dirty="0" err="1">
                <a:solidFill>
                  <a:srgbClr val="AA4926"/>
                </a:solidFill>
                <a:effectLst/>
              </a:rPr>
              <a:t>random_state</a:t>
            </a:r>
            <a:r>
              <a:rPr lang="en-US" sz="1400" dirty="0"/>
              <a:t>=</a:t>
            </a:r>
            <a:r>
              <a:rPr lang="en-US" sz="1400" dirty="0">
                <a:solidFill>
                  <a:srgbClr val="6897BB"/>
                </a:solidFill>
                <a:effectLst/>
              </a:rPr>
              <a:t>156</a:t>
            </a:r>
            <a:r>
              <a:rPr lang="en-US" sz="1400" dirty="0"/>
              <a:t>)</a:t>
            </a:r>
            <a:br>
              <a:rPr lang="en-US" sz="1400" dirty="0"/>
            </a:br>
            <a:r>
              <a:rPr lang="en-US" sz="1400" dirty="0">
                <a:solidFill>
                  <a:srgbClr val="808080"/>
                </a:solidFill>
                <a:effectLst/>
              </a:rPr>
              <a:t># Fit the Voting Classifier on the training data and make prediction on the test data</a:t>
            </a:r>
            <a:br>
              <a:rPr lang="en-US" sz="1400" dirty="0">
                <a:solidFill>
                  <a:srgbClr val="808080"/>
                </a:solidFill>
                <a:effectLst/>
              </a:rPr>
            </a:br>
            <a:r>
              <a:rPr lang="en-US" sz="1400" dirty="0" err="1"/>
              <a:t>vo_clf.fit</a:t>
            </a:r>
            <a:r>
              <a:rPr lang="en-US" sz="1400" dirty="0"/>
              <a:t>(</a:t>
            </a:r>
            <a:r>
              <a:rPr lang="en-US" sz="1400" dirty="0" err="1"/>
              <a:t>X_train</a:t>
            </a:r>
            <a:r>
              <a:rPr lang="en-US" sz="1400" dirty="0">
                <a:solidFill>
                  <a:srgbClr val="CC7832"/>
                </a:solidFill>
                <a:effectLst/>
              </a:rPr>
              <a:t>, </a:t>
            </a:r>
            <a:r>
              <a:rPr lang="en-US" sz="1400" dirty="0" err="1"/>
              <a:t>y_train</a:t>
            </a:r>
            <a:r>
              <a:rPr lang="en-US" sz="1400" dirty="0"/>
              <a:t>)</a:t>
            </a:r>
            <a:br>
              <a:rPr lang="en-US" sz="1400" dirty="0"/>
            </a:br>
            <a:r>
              <a:rPr lang="en-US" sz="1400" dirty="0"/>
              <a:t>pred = </a:t>
            </a:r>
            <a:r>
              <a:rPr lang="en-US" sz="1400" dirty="0" err="1"/>
              <a:t>vo_clf.predict</a:t>
            </a:r>
            <a:r>
              <a:rPr lang="en-US" sz="1400" dirty="0"/>
              <a:t>(</a:t>
            </a:r>
            <a:r>
              <a:rPr lang="en-US" sz="1400" dirty="0" err="1"/>
              <a:t>X_test</a:t>
            </a:r>
            <a:r>
              <a:rPr lang="en-US" sz="1400" dirty="0"/>
              <a:t>)</a:t>
            </a:r>
            <a:br>
              <a:rPr lang="en-US" sz="1400" dirty="0"/>
            </a:br>
            <a:r>
              <a:rPr lang="en-US" sz="1400" dirty="0">
                <a:solidFill>
                  <a:srgbClr val="8888C6"/>
                </a:solidFill>
                <a:effectLst/>
              </a:rPr>
              <a:t>print</a:t>
            </a:r>
            <a:r>
              <a:rPr lang="en-US" sz="1400" dirty="0"/>
              <a:t>(</a:t>
            </a:r>
            <a:r>
              <a:rPr lang="en-US" sz="1400" dirty="0">
                <a:solidFill>
                  <a:srgbClr val="6A8759"/>
                </a:solidFill>
                <a:effectLst/>
              </a:rPr>
              <a:t>'Voting Classifier Accuracy : {0:4f} </a:t>
            </a:r>
            <a:r>
              <a:rPr lang="en-US" sz="1400" dirty="0">
                <a:solidFill>
                  <a:srgbClr val="CC7832"/>
                </a:solidFill>
                <a:effectLst/>
              </a:rPr>
              <a:t>\</a:t>
            </a:r>
            <a:r>
              <a:rPr lang="en-US" sz="1400" dirty="0" err="1">
                <a:solidFill>
                  <a:srgbClr val="CC7832"/>
                </a:solidFill>
                <a:effectLst/>
              </a:rPr>
              <a:t>n</a:t>
            </a:r>
            <a:r>
              <a:rPr lang="en-US" sz="1400" dirty="0" err="1">
                <a:solidFill>
                  <a:srgbClr val="6A8759"/>
                </a:solidFill>
                <a:effectLst/>
              </a:rPr>
              <a:t>'</a:t>
            </a:r>
            <a:r>
              <a:rPr lang="en-US" sz="1400" dirty="0" err="1"/>
              <a:t>.format</a:t>
            </a:r>
            <a:r>
              <a:rPr lang="en-US" sz="1400" dirty="0"/>
              <a:t>(</a:t>
            </a:r>
            <a:r>
              <a:rPr lang="en-US" sz="1400" dirty="0" err="1"/>
              <a:t>accuracy_score</a:t>
            </a:r>
            <a:r>
              <a:rPr lang="en-US" sz="1400" dirty="0"/>
              <a:t>(</a:t>
            </a:r>
            <a:r>
              <a:rPr lang="en-US" sz="1400" dirty="0" err="1"/>
              <a:t>y_test</a:t>
            </a:r>
            <a:r>
              <a:rPr lang="en-US" sz="1400" dirty="0">
                <a:solidFill>
                  <a:srgbClr val="CC7832"/>
                </a:solidFill>
                <a:effectLst/>
              </a:rPr>
              <a:t>, </a:t>
            </a:r>
            <a:r>
              <a:rPr lang="en-US" sz="1400" dirty="0"/>
              <a:t>pred)))</a:t>
            </a:r>
            <a:br>
              <a:rPr lang="en-US" sz="1400" dirty="0"/>
            </a:br>
            <a:r>
              <a:rPr lang="en-US" sz="1400" dirty="0">
                <a:solidFill>
                  <a:srgbClr val="808080"/>
                </a:solidFill>
                <a:effectLst/>
              </a:rPr>
              <a:t># Iterate over a list of individual classifiers (LR and KNN), fit on training data, make pred on test data</a:t>
            </a:r>
            <a:br>
              <a:rPr lang="en-US" sz="1400" dirty="0">
                <a:solidFill>
                  <a:srgbClr val="808080"/>
                </a:solidFill>
                <a:effectLst/>
              </a:rPr>
            </a:br>
            <a:r>
              <a:rPr lang="en-US" sz="1400" dirty="0"/>
              <a:t>classifiers = [</a:t>
            </a:r>
            <a:r>
              <a:rPr lang="en-US" sz="1400" dirty="0" err="1"/>
              <a:t>lr_clf</a:t>
            </a:r>
            <a:r>
              <a:rPr lang="en-US" sz="1400" dirty="0">
                <a:solidFill>
                  <a:srgbClr val="CC7832"/>
                </a:solidFill>
                <a:effectLst/>
              </a:rPr>
              <a:t>, </a:t>
            </a:r>
            <a:r>
              <a:rPr lang="en-US" sz="1400" dirty="0" err="1"/>
              <a:t>knn_clf</a:t>
            </a:r>
            <a:r>
              <a:rPr lang="en-US" sz="1400" dirty="0"/>
              <a:t>]</a:t>
            </a:r>
            <a:br>
              <a:rPr lang="en-US" sz="1400" dirty="0"/>
            </a:br>
            <a:r>
              <a:rPr lang="en-US" sz="1400" dirty="0">
                <a:solidFill>
                  <a:srgbClr val="CC7832"/>
                </a:solidFill>
                <a:effectLst/>
              </a:rPr>
              <a:t>for </a:t>
            </a:r>
            <a:r>
              <a:rPr lang="en-US" sz="1400" dirty="0"/>
              <a:t>classifier </a:t>
            </a:r>
            <a:r>
              <a:rPr lang="en-US" sz="1400" dirty="0">
                <a:solidFill>
                  <a:srgbClr val="CC7832"/>
                </a:solidFill>
                <a:effectLst/>
              </a:rPr>
              <a:t>in </a:t>
            </a:r>
            <a:r>
              <a:rPr lang="en-US" sz="1400" dirty="0"/>
              <a:t>classifiers:</a:t>
            </a:r>
            <a:br>
              <a:rPr lang="en-US" sz="1400" dirty="0"/>
            </a:br>
            <a:r>
              <a:rPr lang="en-US" sz="1400" dirty="0"/>
              <a:t>    </a:t>
            </a:r>
            <a:r>
              <a:rPr lang="en-US" sz="1400" dirty="0" err="1"/>
              <a:t>classifier.fit</a:t>
            </a:r>
            <a:r>
              <a:rPr lang="en-US" sz="1400" dirty="0"/>
              <a:t>(</a:t>
            </a:r>
            <a:r>
              <a:rPr lang="en-US" sz="1400" dirty="0" err="1"/>
              <a:t>X_train</a:t>
            </a:r>
            <a:r>
              <a:rPr lang="en-US" sz="1400" dirty="0">
                <a:solidFill>
                  <a:srgbClr val="CC7832"/>
                </a:solidFill>
                <a:effectLst/>
              </a:rPr>
              <a:t>, </a:t>
            </a:r>
            <a:r>
              <a:rPr lang="en-US" sz="1400" dirty="0" err="1"/>
              <a:t>y_train</a:t>
            </a:r>
            <a:r>
              <a:rPr lang="en-US" sz="1400" dirty="0"/>
              <a:t>)</a:t>
            </a:r>
            <a:br>
              <a:rPr lang="en-US" sz="1400" dirty="0"/>
            </a:br>
            <a:r>
              <a:rPr lang="en-US" sz="1400" dirty="0"/>
              <a:t>    pred = </a:t>
            </a:r>
            <a:r>
              <a:rPr lang="en-US" sz="1400" dirty="0" err="1"/>
              <a:t>classifier.predict</a:t>
            </a:r>
            <a:r>
              <a:rPr lang="en-US" sz="1400" dirty="0"/>
              <a:t>(</a:t>
            </a:r>
            <a:r>
              <a:rPr lang="en-US" sz="1400" dirty="0" err="1"/>
              <a:t>X_test</a:t>
            </a:r>
            <a:r>
              <a:rPr lang="en-US" sz="1400" dirty="0"/>
              <a:t>)</a:t>
            </a:r>
            <a:br>
              <a:rPr lang="en-US" sz="1400" dirty="0"/>
            </a:br>
            <a:r>
              <a:rPr lang="en-US" sz="1400" dirty="0"/>
              <a:t>    </a:t>
            </a:r>
            <a:r>
              <a:rPr lang="en-US" sz="1400" dirty="0" err="1"/>
              <a:t>class_name</a:t>
            </a:r>
            <a:r>
              <a:rPr lang="en-US" sz="1400" dirty="0"/>
              <a:t> = </a:t>
            </a:r>
            <a:r>
              <a:rPr lang="en-US" sz="1400" dirty="0" err="1"/>
              <a:t>classifier.__class__.</a:t>
            </a:r>
            <a:r>
              <a:rPr lang="en-US" sz="1400" dirty="0" err="1">
                <a:solidFill>
                  <a:srgbClr val="B200B2"/>
                </a:solidFill>
                <a:effectLst/>
              </a:rPr>
              <a:t>__name</a:t>
            </a:r>
            <a:r>
              <a:rPr lang="en-US" sz="1400" dirty="0">
                <a:solidFill>
                  <a:srgbClr val="B200B2"/>
                </a:solidFill>
                <a:effectLst/>
              </a:rPr>
              <a:t>__</a:t>
            </a:r>
            <a:br>
              <a:rPr lang="en-US" sz="1400" dirty="0">
                <a:solidFill>
                  <a:srgbClr val="B200B2"/>
                </a:solidFill>
                <a:effectLst/>
              </a:rPr>
            </a:br>
            <a:r>
              <a:rPr lang="en-US" sz="1400" dirty="0">
                <a:solidFill>
                  <a:srgbClr val="B200B2"/>
                </a:solidFill>
                <a:effectLst/>
              </a:rPr>
              <a:t>    </a:t>
            </a:r>
            <a:r>
              <a:rPr lang="en-US" sz="1400" dirty="0">
                <a:solidFill>
                  <a:srgbClr val="8888C6"/>
                </a:solidFill>
                <a:effectLst/>
              </a:rPr>
              <a:t>print</a:t>
            </a:r>
            <a:r>
              <a:rPr lang="en-US" sz="1400" dirty="0"/>
              <a:t>(</a:t>
            </a:r>
            <a:r>
              <a:rPr lang="en-US" sz="1400" dirty="0">
                <a:solidFill>
                  <a:srgbClr val="6A8759"/>
                </a:solidFill>
                <a:effectLst/>
              </a:rPr>
              <a:t>'{0} Classifier Accuracy {1} </a:t>
            </a:r>
            <a:r>
              <a:rPr lang="en-US" sz="1400" dirty="0">
                <a:solidFill>
                  <a:srgbClr val="CC7832"/>
                </a:solidFill>
                <a:effectLst/>
              </a:rPr>
              <a:t>\</a:t>
            </a:r>
            <a:r>
              <a:rPr lang="en-US" sz="1400" dirty="0" err="1">
                <a:solidFill>
                  <a:srgbClr val="CC7832"/>
                </a:solidFill>
                <a:effectLst/>
              </a:rPr>
              <a:t>n</a:t>
            </a:r>
            <a:r>
              <a:rPr lang="en-US" sz="1400" dirty="0" err="1">
                <a:solidFill>
                  <a:srgbClr val="6A8759"/>
                </a:solidFill>
                <a:effectLst/>
              </a:rPr>
              <a:t>'</a:t>
            </a:r>
            <a:r>
              <a:rPr lang="en-US" sz="1400" dirty="0" err="1"/>
              <a:t>.format</a:t>
            </a:r>
            <a:r>
              <a:rPr lang="en-US" sz="1400" dirty="0"/>
              <a:t>(</a:t>
            </a:r>
            <a:r>
              <a:rPr lang="en-US" sz="1400" dirty="0" err="1"/>
              <a:t>class_name</a:t>
            </a:r>
            <a:r>
              <a:rPr lang="en-US" sz="1400" dirty="0">
                <a:solidFill>
                  <a:srgbClr val="CC7832"/>
                </a:solidFill>
                <a:effectLst/>
              </a:rPr>
              <a:t>, </a:t>
            </a:r>
            <a:r>
              <a:rPr lang="en-US" sz="1400" dirty="0" err="1"/>
              <a:t>accuracy_score</a:t>
            </a:r>
            <a:r>
              <a:rPr lang="en-US" sz="1400" dirty="0"/>
              <a:t>(</a:t>
            </a:r>
            <a:r>
              <a:rPr lang="en-US" sz="1400" dirty="0" err="1"/>
              <a:t>y_test</a:t>
            </a:r>
            <a:r>
              <a:rPr lang="en-US" sz="1400" dirty="0">
                <a:solidFill>
                  <a:srgbClr val="CC7832"/>
                </a:solidFill>
                <a:effectLst/>
              </a:rPr>
              <a:t>, </a:t>
            </a:r>
            <a:r>
              <a:rPr lang="en-US" sz="1400" dirty="0"/>
              <a:t>pred)))</a:t>
            </a:r>
          </a:p>
        </p:txBody>
      </p:sp>
    </p:spTree>
    <p:extLst>
      <p:ext uri="{BB962C8B-B14F-4D97-AF65-F5344CB8AC3E}">
        <p14:creationId xmlns:p14="http://schemas.microsoft.com/office/powerpoint/2010/main" val="146402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565FA0-D1D3-4707-8855-C9420D855216}"/>
              </a:ext>
            </a:extLst>
          </p:cNvPr>
          <p:cNvSpPr>
            <a:spLocks noGrp="1"/>
          </p:cNvSpPr>
          <p:nvPr>
            <p:ph type="sldNum" sz="quarter" idx="12"/>
          </p:nvPr>
        </p:nvSpPr>
        <p:spPr>
          <a:xfrm>
            <a:off x="0" y="6335628"/>
            <a:ext cx="2743200" cy="365125"/>
          </a:xfrm>
        </p:spPr>
        <p:txBody>
          <a:bodyPr/>
          <a:lstStyle/>
          <a:p>
            <a:fld id="{2DEBF6B5-A8B6-5742-91AE-8DC29EBB8E42}" type="slidenum">
              <a:rPr lang="en-US" smtClean="0"/>
              <a:t>2</a:t>
            </a:fld>
            <a:endParaRPr lang="en-US"/>
          </a:p>
        </p:txBody>
      </p:sp>
      <p:sp>
        <p:nvSpPr>
          <p:cNvPr id="3" name="Rectangle 8">
            <a:extLst>
              <a:ext uri="{FF2B5EF4-FFF2-40B4-BE49-F238E27FC236}">
                <a16:creationId xmlns:a16="http://schemas.microsoft.com/office/drawing/2014/main" id="{669963EA-E3FD-1590-B766-57D5E2E1A2D4}"/>
              </a:ext>
            </a:extLst>
          </p:cNvPr>
          <p:cNvSpPr/>
          <p:nvPr/>
        </p:nvSpPr>
        <p:spPr>
          <a:xfrm>
            <a:off x="679618" y="339809"/>
            <a:ext cx="2224213" cy="1101815"/>
          </a:xfrm>
          <a:prstGeom prst="rect">
            <a:avLst/>
          </a:prstGeom>
          <a:solidFill>
            <a:srgbClr val="FFFFFF"/>
          </a:solidFill>
          <a:ln w="12701"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800" b="0" i="0" u="none" strike="noStrike" kern="1200" cap="none" spc="0" baseline="0">
                <a:solidFill>
                  <a:srgbClr val="000000"/>
                </a:solidFill>
                <a:uFillTx/>
                <a:latin typeface="Times New Roman"/>
                <a:ea typeface="Calibri"/>
                <a:cs typeface="Calibri"/>
              </a:rPr>
              <a:t>Agenda</a:t>
            </a:r>
          </a:p>
        </p:txBody>
      </p:sp>
      <p:sp>
        <p:nvSpPr>
          <p:cNvPr id="4" name="Rectangle 9">
            <a:extLst>
              <a:ext uri="{FF2B5EF4-FFF2-40B4-BE49-F238E27FC236}">
                <a16:creationId xmlns:a16="http://schemas.microsoft.com/office/drawing/2014/main" id="{45B947B2-2019-EEE0-5554-4F25D33C1241}"/>
              </a:ext>
            </a:extLst>
          </p:cNvPr>
          <p:cNvSpPr/>
          <p:nvPr/>
        </p:nvSpPr>
        <p:spPr>
          <a:xfrm>
            <a:off x="679618" y="1575483"/>
            <a:ext cx="6528486" cy="4190996"/>
          </a:xfrm>
          <a:prstGeom prst="rect">
            <a:avLst/>
          </a:prstGeom>
          <a:solidFill>
            <a:srgbClr val="FFFFFF"/>
          </a:solidFill>
          <a:ln w="12701" cap="flat">
            <a:no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1. The Main Concepts of Machine Learning</a:t>
            </a:r>
            <a:endParaRPr lang="en-US" sz="24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2. Ensemble Learning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3. Pros and Cons of Ensemble Learning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4. Voting Classification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5. Hard Voting and Soft Voting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6. Voting </a:t>
            </a:r>
            <a:r>
              <a:rPr lang="en-US" sz="2400" dirty="0">
                <a:solidFill>
                  <a:srgbClr val="000000"/>
                </a:solidFill>
                <a:latin typeface="Times New Roman"/>
                <a:ea typeface="Calibri"/>
                <a:cs typeface="Calibri"/>
              </a:rPr>
              <a:t>Example with Python</a:t>
            </a:r>
            <a:endParaRPr lang="en-US" sz="2400" b="0" i="0" u="none" strike="noStrike" kern="1200" cap="none" spc="0" baseline="0" dirty="0">
              <a:solidFill>
                <a:srgbClr val="000000"/>
              </a:solidFill>
              <a:uFillTx/>
              <a:latin typeface="Times New Roman"/>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7. Bagging Classification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8. Bagging </a:t>
            </a:r>
            <a:r>
              <a:rPr lang="en-US" sz="2400" dirty="0">
                <a:solidFill>
                  <a:srgbClr val="000000"/>
                </a:solidFill>
                <a:latin typeface="Times New Roman"/>
                <a:ea typeface="Calibri"/>
                <a:cs typeface="Calibri"/>
              </a:rPr>
              <a:t>Example with Python</a:t>
            </a:r>
            <a:endParaRPr lang="en-US" sz="2400" b="0" i="0" u="none" strike="noStrike" kern="1200" cap="none" spc="0" baseline="0" dirty="0">
              <a:solidFill>
                <a:srgbClr val="000000"/>
              </a:solidFill>
              <a:uFillTx/>
              <a:latin typeface="Times New Roman"/>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ea typeface="Calibri"/>
                <a:cs typeface="Calibri"/>
              </a:rPr>
              <a:t>9. Conclusion </a:t>
            </a:r>
          </a:p>
        </p:txBody>
      </p:sp>
    </p:spTree>
    <p:extLst>
      <p:ext uri="{BB962C8B-B14F-4D97-AF65-F5344CB8AC3E}">
        <p14:creationId xmlns:p14="http://schemas.microsoft.com/office/powerpoint/2010/main" val="46137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22795"/>
            <a:ext cx="2743200" cy="365125"/>
          </a:xfrm>
        </p:spPr>
        <p:txBody>
          <a:bodyPr/>
          <a:lstStyle/>
          <a:p>
            <a:fld id="{2DEBF6B5-A8B6-5742-91AE-8DC29EBB8E42}" type="slidenum">
              <a:rPr lang="en-US" smtClean="0"/>
              <a:t>20</a:t>
            </a:fld>
            <a:endParaRPr lang="en-US" dirty="0"/>
          </a:p>
        </p:txBody>
      </p:sp>
      <p:sp>
        <p:nvSpPr>
          <p:cNvPr id="3" name="TextBox 5">
            <a:extLst>
              <a:ext uri="{FF2B5EF4-FFF2-40B4-BE49-F238E27FC236}">
                <a16:creationId xmlns:a16="http://schemas.microsoft.com/office/drawing/2014/main" id="{77EDE230-CE73-375A-8444-D6C62F4323D8}"/>
              </a:ext>
            </a:extLst>
          </p:cNvPr>
          <p:cNvSpPr txBox="1"/>
          <p:nvPr/>
        </p:nvSpPr>
        <p:spPr>
          <a:xfrm>
            <a:off x="2886076" y="3616572"/>
            <a:ext cx="1608133" cy="33855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000000"/>
                </a:solidFill>
                <a:uFillTx/>
                <a:latin typeface="Times New Roman"/>
                <a:cs typeface="Times New Roman"/>
              </a:rPr>
              <a:t>Program outputs:</a:t>
            </a:r>
            <a:endParaRPr lang="en-US" sz="1600" b="0" i="0" u="none" strike="noStrike" kern="1200" cap="none" spc="0" baseline="0" dirty="0">
              <a:solidFill>
                <a:srgbClr val="000000"/>
              </a:solidFill>
              <a:uFillTx/>
              <a:latin typeface="Times New Roman"/>
              <a:ea typeface="Calibri"/>
              <a:cs typeface="Times New Roman"/>
            </a:endParaRPr>
          </a:p>
        </p:txBody>
      </p:sp>
      <p:sp>
        <p:nvSpPr>
          <p:cNvPr id="4" name="TextBox 6">
            <a:extLst>
              <a:ext uri="{FF2B5EF4-FFF2-40B4-BE49-F238E27FC236}">
                <a16:creationId xmlns:a16="http://schemas.microsoft.com/office/drawing/2014/main" id="{63E7F344-2798-CDAB-B5EF-321E87B73E94}"/>
              </a:ext>
            </a:extLst>
          </p:cNvPr>
          <p:cNvSpPr txBox="1"/>
          <p:nvPr/>
        </p:nvSpPr>
        <p:spPr>
          <a:xfrm>
            <a:off x="238361" y="303046"/>
            <a:ext cx="6319602"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dirty="0">
                <a:latin typeface="Times New Roman"/>
                <a:cs typeface="Times New Roman"/>
              </a:rPr>
              <a:t>Voting Example with Python</a:t>
            </a:r>
            <a:endParaRPr lang="en-US" sz="3600" b="0" i="0" u="none" strike="noStrike" kern="1200" cap="none" spc="0" baseline="0" dirty="0">
              <a:solidFill>
                <a:srgbClr val="000000"/>
              </a:solidFill>
              <a:uFillTx/>
              <a:latin typeface="Times New Roman" pitchFamily="18"/>
              <a:cs typeface="Times New Roman" pitchFamily="18"/>
            </a:endParaRPr>
          </a:p>
        </p:txBody>
      </p:sp>
      <p:sp>
        <p:nvSpPr>
          <p:cNvPr id="9" name="TextBox 8">
            <a:extLst>
              <a:ext uri="{FF2B5EF4-FFF2-40B4-BE49-F238E27FC236}">
                <a16:creationId xmlns:a16="http://schemas.microsoft.com/office/drawing/2014/main" id="{FB45D6E6-5379-4347-63E4-165A8505A554}"/>
              </a:ext>
            </a:extLst>
          </p:cNvPr>
          <p:cNvSpPr txBox="1"/>
          <p:nvPr/>
        </p:nvSpPr>
        <p:spPr>
          <a:xfrm>
            <a:off x="2886076" y="1715110"/>
            <a:ext cx="5057795" cy="646331"/>
          </a:xfrm>
          <a:prstGeom prst="rect">
            <a:avLst/>
          </a:prstGeom>
          <a:noFill/>
        </p:spPr>
        <p:txBody>
          <a:bodyPr wrap="none" rtlCol="0">
            <a:spAutoFit/>
          </a:bodyPr>
          <a:lstStyle/>
          <a:p>
            <a:r>
              <a:rPr lang="en-US" sz="1800" b="0" i="0" u="none" strike="noStrike" kern="1200" cap="none" spc="0" baseline="0" dirty="0">
                <a:solidFill>
                  <a:srgbClr val="000000"/>
                </a:solidFill>
                <a:uFillTx/>
                <a:latin typeface="Times New Roman"/>
                <a:cs typeface="Times New Roman"/>
              </a:rPr>
              <a:t>Program output showing first 3 rows of the dataset:</a:t>
            </a:r>
            <a:endParaRPr lang="en-US" sz="1800" b="0" i="0" u="none" strike="noStrike" kern="1200" cap="none" spc="0" baseline="0" dirty="0">
              <a:solidFill>
                <a:srgbClr val="000000"/>
              </a:solidFill>
              <a:uFillTx/>
              <a:latin typeface="Times New Roman"/>
              <a:ea typeface="Calibri"/>
              <a:cs typeface="Times New Roman"/>
            </a:endParaRPr>
          </a:p>
          <a:p>
            <a:endParaRPr lang="en-US" dirty="0"/>
          </a:p>
        </p:txBody>
      </p:sp>
      <p:sp>
        <p:nvSpPr>
          <p:cNvPr id="8" name="TextBox 7">
            <a:extLst>
              <a:ext uri="{FF2B5EF4-FFF2-40B4-BE49-F238E27FC236}">
                <a16:creationId xmlns:a16="http://schemas.microsoft.com/office/drawing/2014/main" id="{32E4CADA-4104-CAA4-2FEC-6C1FC6942371}"/>
              </a:ext>
            </a:extLst>
          </p:cNvPr>
          <p:cNvSpPr txBox="1"/>
          <p:nvPr/>
        </p:nvSpPr>
        <p:spPr>
          <a:xfrm>
            <a:off x="2886076" y="3955126"/>
            <a:ext cx="6866239" cy="1015663"/>
          </a:xfrm>
          <a:prstGeom prst="rect">
            <a:avLst/>
          </a:prstGeom>
          <a:noFill/>
        </p:spPr>
        <p:txBody>
          <a:bodyPr wrap="none" rtlCol="0">
            <a:spAutoFit/>
          </a:bodyPr>
          <a:lstStyle/>
          <a:p>
            <a:r>
              <a:rPr lang="en-US" sz="2000" dirty="0">
                <a:highlight>
                  <a:srgbClr val="808080"/>
                </a:highlight>
                <a:latin typeface="Times New Roman" panose="02020603050405020304" pitchFamily="18" charset="0"/>
                <a:cs typeface="Times New Roman" panose="02020603050405020304" pitchFamily="18" charset="0"/>
              </a:rPr>
              <a:t>Voting Classifier Accuracy : 0.956140 </a:t>
            </a:r>
          </a:p>
          <a:p>
            <a:r>
              <a:rPr lang="en-US" sz="2000" dirty="0" err="1">
                <a:highlight>
                  <a:srgbClr val="808080"/>
                </a:highlight>
                <a:latin typeface="Times New Roman" panose="02020603050405020304" pitchFamily="18" charset="0"/>
                <a:cs typeface="Times New Roman" panose="02020603050405020304" pitchFamily="18" charset="0"/>
              </a:rPr>
              <a:t>LogisticRegression</a:t>
            </a:r>
            <a:r>
              <a:rPr lang="en-US" sz="2000" dirty="0">
                <a:highlight>
                  <a:srgbClr val="808080"/>
                </a:highlight>
                <a:latin typeface="Times New Roman" panose="02020603050405020304" pitchFamily="18" charset="0"/>
                <a:cs typeface="Times New Roman" panose="02020603050405020304" pitchFamily="18" charset="0"/>
              </a:rPr>
              <a:t> Classifier Accuracy 0.9473684210526315 </a:t>
            </a:r>
          </a:p>
          <a:p>
            <a:r>
              <a:rPr lang="en-US" sz="2000" dirty="0" err="1">
                <a:highlight>
                  <a:srgbClr val="808080"/>
                </a:highlight>
                <a:latin typeface="Times New Roman" panose="02020603050405020304" pitchFamily="18" charset="0"/>
                <a:cs typeface="Times New Roman" panose="02020603050405020304" pitchFamily="18" charset="0"/>
              </a:rPr>
              <a:t>KNeighborsClassifier</a:t>
            </a:r>
            <a:r>
              <a:rPr lang="en-US" sz="2000" dirty="0">
                <a:highlight>
                  <a:srgbClr val="808080"/>
                </a:highlight>
                <a:latin typeface="Times New Roman" panose="02020603050405020304" pitchFamily="18" charset="0"/>
                <a:cs typeface="Times New Roman" panose="02020603050405020304" pitchFamily="18" charset="0"/>
              </a:rPr>
              <a:t> Classifier Accuracy 0.9385964912280702 </a:t>
            </a:r>
          </a:p>
        </p:txBody>
      </p:sp>
      <p:sp>
        <p:nvSpPr>
          <p:cNvPr id="10" name="TextBox 9">
            <a:extLst>
              <a:ext uri="{FF2B5EF4-FFF2-40B4-BE49-F238E27FC236}">
                <a16:creationId xmlns:a16="http://schemas.microsoft.com/office/drawing/2014/main" id="{C9D19C50-032A-E498-809F-1960227F3650}"/>
              </a:ext>
            </a:extLst>
          </p:cNvPr>
          <p:cNvSpPr txBox="1"/>
          <p:nvPr/>
        </p:nvSpPr>
        <p:spPr>
          <a:xfrm>
            <a:off x="2886076" y="2058134"/>
            <a:ext cx="6972935" cy="1200329"/>
          </a:xfrm>
          <a:prstGeom prst="rect">
            <a:avLst/>
          </a:prstGeom>
          <a:noFill/>
        </p:spPr>
        <p:txBody>
          <a:bodyPr wrap="none" rtlCol="0">
            <a:spAutoFit/>
          </a:bodyPr>
          <a:lstStyle/>
          <a:p>
            <a:r>
              <a:rPr lang="en-US" dirty="0">
                <a:highlight>
                  <a:srgbClr val="808080"/>
                </a:highlight>
              </a:rPr>
              <a:t> mean radius  mean texture  ...  worst symmetry  worst fractal dimension</a:t>
            </a:r>
          </a:p>
          <a:p>
            <a:r>
              <a:rPr lang="en-US" dirty="0">
                <a:highlight>
                  <a:srgbClr val="808080"/>
                </a:highlight>
              </a:rPr>
              <a:t>0        17.99         10.38  ...          0.4601                  0.11890</a:t>
            </a:r>
          </a:p>
          <a:p>
            <a:r>
              <a:rPr lang="en-US" dirty="0">
                <a:highlight>
                  <a:srgbClr val="808080"/>
                </a:highlight>
              </a:rPr>
              <a:t>1        20.57         17.77  ...          0.2750                  0.08902</a:t>
            </a:r>
          </a:p>
          <a:p>
            <a:r>
              <a:rPr lang="en-US" dirty="0">
                <a:highlight>
                  <a:srgbClr val="808080"/>
                </a:highlight>
              </a:rPr>
              <a:t>2        19.69         21.25  ...          0.3613                  0.08758</a:t>
            </a:r>
          </a:p>
        </p:txBody>
      </p:sp>
    </p:spTree>
    <p:extLst>
      <p:ext uri="{BB962C8B-B14F-4D97-AF65-F5344CB8AC3E}">
        <p14:creationId xmlns:p14="http://schemas.microsoft.com/office/powerpoint/2010/main" val="2657448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47962"/>
            <a:ext cx="2743200" cy="365125"/>
          </a:xfrm>
        </p:spPr>
        <p:txBody>
          <a:bodyPr/>
          <a:lstStyle/>
          <a:p>
            <a:fld id="{2DEBF6B5-A8B6-5742-91AE-8DC29EBB8E42}" type="slidenum">
              <a:rPr lang="en-US" smtClean="0"/>
              <a:t>21</a:t>
            </a:fld>
            <a:endParaRPr lang="en-US"/>
          </a:p>
        </p:txBody>
      </p:sp>
      <p:sp>
        <p:nvSpPr>
          <p:cNvPr id="2" name="Title 5">
            <a:extLst>
              <a:ext uri="{FF2B5EF4-FFF2-40B4-BE49-F238E27FC236}">
                <a16:creationId xmlns:a16="http://schemas.microsoft.com/office/drawing/2014/main" id="{E4C87220-43E6-FEF0-AA39-6276F16AB160}"/>
              </a:ext>
            </a:extLst>
          </p:cNvPr>
          <p:cNvSpPr txBox="1">
            <a:spLocks noGrp="1"/>
          </p:cNvSpPr>
          <p:nvPr>
            <p:ph type="title"/>
          </p:nvPr>
        </p:nvSpPr>
        <p:spPr>
          <a:xfrm>
            <a:off x="362465" y="144913"/>
            <a:ext cx="5907655" cy="793598"/>
          </a:xfrm>
          <a:solidFill>
            <a:srgbClr val="FFFFFF"/>
          </a:solidFill>
          <a:ln w="12701" cap="flat">
            <a:noFill/>
            <a:prstDash val="solid"/>
            <a:miter/>
          </a:ln>
        </p:spPr>
        <p:txBody>
          <a:bodyPr>
            <a:normAutofit/>
          </a:bodyPr>
          <a:lstStyle/>
          <a:p>
            <a:pPr lvl="0"/>
            <a:r>
              <a:rPr lang="en-US" sz="4000" dirty="0">
                <a:latin typeface="Times New Roman" pitchFamily="18"/>
                <a:cs typeface="Times New Roman" pitchFamily="18"/>
              </a:rPr>
              <a:t>Voting Classification- Pros</a:t>
            </a:r>
          </a:p>
        </p:txBody>
      </p:sp>
      <p:sp>
        <p:nvSpPr>
          <p:cNvPr id="3" name="TextBox 26">
            <a:extLst>
              <a:ext uri="{FF2B5EF4-FFF2-40B4-BE49-F238E27FC236}">
                <a16:creationId xmlns:a16="http://schemas.microsoft.com/office/drawing/2014/main" id="{DF1D6A99-1330-89F7-C0B5-96874CCAF468}"/>
              </a:ext>
            </a:extLst>
          </p:cNvPr>
          <p:cNvSpPr txBox="1"/>
          <p:nvPr/>
        </p:nvSpPr>
        <p:spPr>
          <a:xfrm>
            <a:off x="362465" y="889299"/>
            <a:ext cx="11065254" cy="5262979"/>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1.  Improving Model Performance: </a:t>
            </a:r>
            <a:r>
              <a:rPr lang="en-US" sz="2400" dirty="0">
                <a:solidFill>
                  <a:srgbClr val="000000"/>
                </a:solidFill>
                <a:latin typeface="Times New Roman"/>
                <a:ea typeface="Calibri"/>
                <a:cs typeface="Times New Roman"/>
              </a:rPr>
              <a:t>Voting classification combines the predictions of multiple models to enhance overall accuracy. It's like taking a poll from different experts to make a more informed decision.</a:t>
            </a:r>
          </a:p>
          <a:p>
            <a:pPr lvl="0">
              <a:defRPr sz="1800" b="0" i="0" u="none" strike="noStrike" kern="0" cap="none" spc="0" baseline="0">
                <a:solidFill>
                  <a:srgbClr val="000000"/>
                </a:solidFill>
                <a:uFillTx/>
              </a:defRPr>
            </a:pPr>
            <a:endParaRPr lang="en-US" sz="2400" dirty="0">
              <a:solidFill>
                <a:srgbClr val="000000"/>
              </a:solidFill>
              <a:latin typeface="Times New Roman"/>
              <a:ea typeface="Calibri"/>
              <a:cs typeface="Times New Roman"/>
            </a:endParaRPr>
          </a:p>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2.  Reducing Bias and Individual Weaknesses: </a:t>
            </a:r>
            <a:r>
              <a:rPr lang="en-US" sz="2400" dirty="0">
                <a:solidFill>
                  <a:srgbClr val="000000"/>
                </a:solidFill>
                <a:latin typeface="Times New Roman"/>
                <a:ea typeface="Calibri"/>
                <a:cs typeface="Times New Roman"/>
              </a:rPr>
              <a:t>By considering the opinions of multiple models, voting can help mitigate biases and weaknesses present in any single model. It's similar to getting different viewpoints to make a fairer judgment.</a:t>
            </a:r>
          </a:p>
          <a:p>
            <a:pPr lvl="0">
              <a:defRPr sz="1800" b="0" i="0" u="none" strike="noStrike" kern="0" cap="none" spc="0" baseline="0">
                <a:solidFill>
                  <a:srgbClr val="000000"/>
                </a:solidFill>
                <a:uFillTx/>
              </a:defRPr>
            </a:pPr>
            <a:endParaRPr lang="en-US" sz="2400" dirty="0">
              <a:solidFill>
                <a:srgbClr val="000000"/>
              </a:solidFill>
              <a:latin typeface="Times New Roman"/>
              <a:ea typeface="Calibri"/>
              <a:cs typeface="Times New Roman"/>
            </a:endParaRPr>
          </a:p>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3.  Error Reduction: </a:t>
            </a:r>
            <a:r>
              <a:rPr lang="en-US" sz="2400" dirty="0">
                <a:solidFill>
                  <a:srgbClr val="000000"/>
                </a:solidFill>
                <a:latin typeface="Times New Roman"/>
                <a:ea typeface="Calibri"/>
                <a:cs typeface="Times New Roman"/>
              </a:rPr>
              <a:t>Voting can help minimize errors by averaging or selecting the most common prediction. It's akin to double-checking with others to reduce mistakes.</a:t>
            </a:r>
          </a:p>
          <a:p>
            <a:pPr lvl="0">
              <a:defRPr sz="1800" b="0" i="0" u="none" strike="noStrike" kern="0" cap="none" spc="0" baseline="0">
                <a:solidFill>
                  <a:srgbClr val="000000"/>
                </a:solidFill>
                <a:uFillTx/>
              </a:defRPr>
            </a:pPr>
            <a:endParaRPr lang="en-US" sz="2400" dirty="0">
              <a:solidFill>
                <a:srgbClr val="000000"/>
              </a:solidFill>
              <a:latin typeface="Times New Roman"/>
              <a:ea typeface="Calibri"/>
              <a:cs typeface="Times New Roman"/>
            </a:endParaRPr>
          </a:p>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4.  Reduce Overfitting: </a:t>
            </a:r>
            <a:r>
              <a:rPr lang="en-US" sz="2400" dirty="0">
                <a:solidFill>
                  <a:srgbClr val="000000"/>
                </a:solidFill>
                <a:latin typeface="Times New Roman"/>
                <a:ea typeface="Calibri"/>
                <a:cs typeface="Times New Roman"/>
              </a:rPr>
              <a:t>Voting can reduce overfitting by combining models with different strengths, making it less likely that any single model will fit the training data too closely. It's like balancing different approaches to prevent extreme behavior.</a:t>
            </a:r>
            <a:endParaRPr lang="en-GB" sz="2400" b="0"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2229231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39573"/>
            <a:ext cx="2743200" cy="365125"/>
          </a:xfrm>
        </p:spPr>
        <p:txBody>
          <a:bodyPr/>
          <a:lstStyle/>
          <a:p>
            <a:fld id="{2DEBF6B5-A8B6-5742-91AE-8DC29EBB8E42}" type="slidenum">
              <a:rPr lang="en-US" smtClean="0"/>
              <a:t>22</a:t>
            </a:fld>
            <a:endParaRPr lang="en-US" dirty="0"/>
          </a:p>
        </p:txBody>
      </p:sp>
      <p:sp>
        <p:nvSpPr>
          <p:cNvPr id="2" name="Title 5">
            <a:extLst>
              <a:ext uri="{FF2B5EF4-FFF2-40B4-BE49-F238E27FC236}">
                <a16:creationId xmlns:a16="http://schemas.microsoft.com/office/drawing/2014/main" id="{7534F74D-D004-AC92-8724-0BBBC13BF1A1}"/>
              </a:ext>
            </a:extLst>
          </p:cNvPr>
          <p:cNvSpPr txBox="1">
            <a:spLocks noGrp="1"/>
          </p:cNvSpPr>
          <p:nvPr>
            <p:ph type="title"/>
          </p:nvPr>
        </p:nvSpPr>
        <p:spPr>
          <a:xfrm>
            <a:off x="362466" y="299316"/>
            <a:ext cx="8300899" cy="793598"/>
          </a:xfrm>
          <a:solidFill>
            <a:srgbClr val="FFFFFF"/>
          </a:solidFill>
          <a:ln w="12701" cap="flat">
            <a:noFill/>
            <a:prstDash val="solid"/>
            <a:miter/>
          </a:ln>
        </p:spPr>
        <p:txBody>
          <a:bodyPr>
            <a:normAutofit/>
          </a:bodyPr>
          <a:lstStyle/>
          <a:p>
            <a:r>
              <a:rPr lang="en-US" dirty="0">
                <a:solidFill>
                  <a:srgbClr val="000000"/>
                </a:solidFill>
                <a:latin typeface="Times New Roman"/>
                <a:ea typeface="Calibri"/>
                <a:cs typeface="Times New Roman"/>
              </a:rPr>
              <a:t>Voting Classification- Cons</a:t>
            </a:r>
            <a:endParaRPr lang="en-US" dirty="0">
              <a:latin typeface="Times New Roman" pitchFamily="18"/>
              <a:cs typeface="Times New Roman" pitchFamily="18"/>
            </a:endParaRPr>
          </a:p>
        </p:txBody>
      </p:sp>
      <p:sp>
        <p:nvSpPr>
          <p:cNvPr id="3" name="TextBox 26">
            <a:extLst>
              <a:ext uri="{FF2B5EF4-FFF2-40B4-BE49-F238E27FC236}">
                <a16:creationId xmlns:a16="http://schemas.microsoft.com/office/drawing/2014/main" id="{7D7011CE-DF34-5382-C241-6FC2EC794AFD}"/>
              </a:ext>
            </a:extLst>
          </p:cNvPr>
          <p:cNvSpPr txBox="1"/>
          <p:nvPr/>
        </p:nvSpPr>
        <p:spPr>
          <a:xfrm>
            <a:off x="362466" y="1092914"/>
            <a:ext cx="11065254" cy="4524315"/>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2400" b="1" dirty="0">
                <a:solidFill>
                  <a:srgbClr val="000000"/>
                </a:solidFill>
                <a:latin typeface="Times New Roman" pitchFamily="18"/>
                <a:cs typeface="Times New Roman" pitchFamily="18"/>
              </a:rPr>
              <a:t>1.  Sensitivity to Outliers: </a:t>
            </a:r>
            <a:r>
              <a:rPr lang="en-US" sz="2400" dirty="0">
                <a:solidFill>
                  <a:srgbClr val="000000"/>
                </a:solidFill>
                <a:latin typeface="Times New Roman" pitchFamily="18"/>
                <a:cs typeface="Times New Roman" pitchFamily="18"/>
              </a:rPr>
              <a:t>Voting methods can be sensitive to outliers (unusual data points), potentially skewing the results. It's like a few loud voices in a vote having a disproportionate influence.</a:t>
            </a:r>
          </a:p>
          <a:p>
            <a:pPr lvl="0">
              <a:defRPr sz="1800" b="0" i="0" u="none" strike="noStrike" kern="0" cap="none" spc="0" baseline="0">
                <a:solidFill>
                  <a:srgbClr val="000000"/>
                </a:solidFill>
                <a:uFillTx/>
              </a:defRPr>
            </a:pPr>
            <a:endParaRPr lang="en-US" sz="2400" dirty="0">
              <a:solidFill>
                <a:srgbClr val="000000"/>
              </a:solidFill>
              <a:latin typeface="Times New Roman" pitchFamily="18"/>
              <a:cs typeface="Times New Roman" pitchFamily="18"/>
            </a:endParaRPr>
          </a:p>
          <a:p>
            <a:pPr lvl="0">
              <a:defRPr sz="1800" b="0" i="0" u="none" strike="noStrike" kern="0" cap="none" spc="0" baseline="0">
                <a:solidFill>
                  <a:srgbClr val="000000"/>
                </a:solidFill>
                <a:uFillTx/>
              </a:defRPr>
            </a:pPr>
            <a:r>
              <a:rPr lang="en-US" sz="2400" b="1" dirty="0">
                <a:solidFill>
                  <a:srgbClr val="000000"/>
                </a:solidFill>
                <a:latin typeface="Times New Roman" pitchFamily="18"/>
                <a:cs typeface="Times New Roman" pitchFamily="18"/>
              </a:rPr>
              <a:t>2.  Impact on Majority Vote and Probabilities: </a:t>
            </a:r>
            <a:r>
              <a:rPr lang="en-US" sz="2400" dirty="0">
                <a:solidFill>
                  <a:srgbClr val="000000"/>
                </a:solidFill>
                <a:latin typeface="Times New Roman" pitchFamily="18"/>
                <a:cs typeface="Times New Roman" pitchFamily="18"/>
              </a:rPr>
              <a:t>Voting may not provide probabilities or account for the significance of predictions within each model, potentially missing valuable information. It's like treating every opinion equally, even when some are more reliable.</a:t>
            </a:r>
          </a:p>
          <a:p>
            <a:pPr lvl="0">
              <a:defRPr sz="1800" b="0" i="0" u="none" strike="noStrike" kern="0" cap="none" spc="0" baseline="0">
                <a:solidFill>
                  <a:srgbClr val="000000"/>
                </a:solidFill>
                <a:uFillTx/>
              </a:defRPr>
            </a:pPr>
            <a:endParaRPr lang="en-US" sz="2400" dirty="0">
              <a:solidFill>
                <a:srgbClr val="000000"/>
              </a:solidFill>
              <a:latin typeface="Times New Roman" pitchFamily="18"/>
              <a:cs typeface="Times New Roman" pitchFamily="18"/>
            </a:endParaRPr>
          </a:p>
          <a:p>
            <a:pPr lvl="0">
              <a:defRPr sz="1800" b="0" i="0" u="none" strike="noStrike" kern="0" cap="none" spc="0" baseline="0">
                <a:solidFill>
                  <a:srgbClr val="000000"/>
                </a:solidFill>
                <a:uFillTx/>
              </a:defRPr>
            </a:pPr>
            <a:r>
              <a:rPr lang="en-US" sz="2400" b="1" dirty="0">
                <a:solidFill>
                  <a:srgbClr val="000000"/>
                </a:solidFill>
                <a:latin typeface="Times New Roman" pitchFamily="18"/>
                <a:cs typeface="Times New Roman" pitchFamily="18"/>
              </a:rPr>
              <a:t>3.  Incorrect Classification: </a:t>
            </a:r>
            <a:r>
              <a:rPr lang="en-US" sz="2400" dirty="0">
                <a:solidFill>
                  <a:srgbClr val="000000"/>
                </a:solidFill>
                <a:latin typeface="Times New Roman" pitchFamily="18"/>
                <a:cs typeface="Times New Roman" pitchFamily="18"/>
              </a:rPr>
              <a:t>Voting can still make incorrect classifications if most models agree on a wrong prediction. It's akin to following the crowd, even if the crowd is mistaken.</a:t>
            </a:r>
            <a:endParaRPr lang="en-GB" sz="2400" b="0"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361031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56351"/>
            <a:ext cx="2743200" cy="365125"/>
          </a:xfrm>
        </p:spPr>
        <p:txBody>
          <a:bodyPr/>
          <a:lstStyle/>
          <a:p>
            <a:fld id="{2DEBF6B5-A8B6-5742-91AE-8DC29EBB8E42}" type="slidenum">
              <a:rPr lang="en-US" smtClean="0"/>
              <a:t>23</a:t>
            </a:fld>
            <a:endParaRPr lang="en-US"/>
          </a:p>
        </p:txBody>
      </p:sp>
      <p:sp>
        <p:nvSpPr>
          <p:cNvPr id="2" name="TextBox 2">
            <a:extLst>
              <a:ext uri="{FF2B5EF4-FFF2-40B4-BE49-F238E27FC236}">
                <a16:creationId xmlns:a16="http://schemas.microsoft.com/office/drawing/2014/main" id="{F52D81CB-E8FF-25D4-9B3B-AB814565A2E7}"/>
              </a:ext>
            </a:extLst>
          </p:cNvPr>
          <p:cNvSpPr txBox="1"/>
          <p:nvPr/>
        </p:nvSpPr>
        <p:spPr>
          <a:xfrm>
            <a:off x="486643" y="1108993"/>
            <a:ext cx="5666125" cy="4832091"/>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1. Bootstrap Sampling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2. Diverse Base Classifiers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3. Individual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4. Aggregation of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cs typeface="Times New Roman"/>
              </a:rPr>
              <a:t>5. Common Base Classifiers: Random Forest, Decision Tree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800" b="0" i="0" u="none" strike="noStrike" kern="1200" cap="none" spc="0" baseline="0" dirty="0">
              <a:solidFill>
                <a:srgbClr val="000000"/>
              </a:solidFill>
              <a:uFillTx/>
              <a:latin typeface="Times New Roman" pitchFamily="18"/>
              <a:cs typeface="Times New Roman" pitchFamily="18"/>
            </a:endParaRPr>
          </a:p>
        </p:txBody>
      </p:sp>
      <p:sp>
        <p:nvSpPr>
          <p:cNvPr id="3" name="TextBox 6">
            <a:extLst>
              <a:ext uri="{FF2B5EF4-FFF2-40B4-BE49-F238E27FC236}">
                <a16:creationId xmlns:a16="http://schemas.microsoft.com/office/drawing/2014/main" id="{6B05B5B6-DB5F-7A51-0736-96D89A46785C}"/>
              </a:ext>
            </a:extLst>
          </p:cNvPr>
          <p:cNvSpPr txBox="1"/>
          <p:nvPr/>
        </p:nvSpPr>
        <p:spPr>
          <a:xfrm>
            <a:off x="486643" y="391966"/>
            <a:ext cx="4942606" cy="707882"/>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000000"/>
                </a:solidFill>
                <a:uFillTx/>
                <a:latin typeface="Times New Roman"/>
                <a:ea typeface="Calibri"/>
                <a:cs typeface="Times New Roman"/>
              </a:rPr>
              <a:t>Bagging Classifier </a:t>
            </a:r>
          </a:p>
        </p:txBody>
      </p:sp>
      <p:pic>
        <p:nvPicPr>
          <p:cNvPr id="4" name="Picture 3" descr="Bagging ensemble technique">
            <a:extLst>
              <a:ext uri="{FF2B5EF4-FFF2-40B4-BE49-F238E27FC236}">
                <a16:creationId xmlns:a16="http://schemas.microsoft.com/office/drawing/2014/main" id="{5F6D1FCC-7209-4578-1105-253BAEFA7D52}"/>
              </a:ext>
            </a:extLst>
          </p:cNvPr>
          <p:cNvPicPr>
            <a:picLocks noChangeAspect="1"/>
          </p:cNvPicPr>
          <p:nvPr/>
        </p:nvPicPr>
        <p:blipFill>
          <a:blip r:embed="rId2"/>
          <a:stretch>
            <a:fillRect/>
          </a:stretch>
        </p:blipFill>
        <p:spPr>
          <a:xfrm>
            <a:off x="5429249" y="354833"/>
            <a:ext cx="5980176" cy="3862590"/>
          </a:xfrm>
          <a:prstGeom prst="rect">
            <a:avLst/>
          </a:prstGeom>
          <a:noFill/>
          <a:ln cap="flat">
            <a:noFill/>
          </a:ln>
        </p:spPr>
      </p:pic>
      <p:sp>
        <p:nvSpPr>
          <p:cNvPr id="5" name="TextBox 7">
            <a:extLst>
              <a:ext uri="{FF2B5EF4-FFF2-40B4-BE49-F238E27FC236}">
                <a16:creationId xmlns:a16="http://schemas.microsoft.com/office/drawing/2014/main" id="{DD6AFC94-FA0C-B132-22B7-44CB66F29838}"/>
              </a:ext>
            </a:extLst>
          </p:cNvPr>
          <p:cNvSpPr txBox="1"/>
          <p:nvPr/>
        </p:nvSpPr>
        <p:spPr>
          <a:xfrm>
            <a:off x="6502737" y="4217423"/>
            <a:ext cx="4906688" cy="707886"/>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Times New Roman"/>
                <a:cs typeface="Calibri"/>
              </a:rPr>
              <a:t>Representation of Bagging</a:t>
            </a:r>
            <a:endParaRPr lang="en-US" sz="20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Times New Roman"/>
                <a:cs typeface="Calibri"/>
              </a:rPr>
              <a:t>[source: </a:t>
            </a:r>
            <a:r>
              <a:rPr lang="en-US" sz="2000" b="0" i="0" u="none" strike="noStrike" kern="1200" cap="none" spc="0" baseline="0" dirty="0">
                <a:solidFill>
                  <a:srgbClr val="000000"/>
                </a:solidFill>
                <a:uFillTx/>
                <a:latin typeface="Times New Roman"/>
                <a:cs typeface="Calibri"/>
                <a:hlinkClick r:id="rId3"/>
              </a:rPr>
              <a:t>https://tinyurl.com/yzhw6umn</a:t>
            </a:r>
            <a:r>
              <a:rPr lang="en-US" sz="2000" b="0" i="0" u="none" strike="noStrike" kern="1200" cap="none" spc="0" baseline="0" dirty="0">
                <a:solidFill>
                  <a:srgbClr val="000000"/>
                </a:solidFill>
                <a:uFillTx/>
                <a:latin typeface="Times New Roman"/>
                <a:cs typeface="Calibri"/>
              </a:rPr>
              <a:t> ]</a:t>
            </a:r>
            <a:endParaRPr lang="en-US" sz="2000" b="0" i="0" u="none" strike="noStrike" kern="1200" cap="none" spc="0" baseline="0" dirty="0">
              <a:solidFill>
                <a:srgbClr val="000000"/>
              </a:solidFill>
              <a:uFillTx/>
              <a:latin typeface="Times New Roman"/>
              <a:cs typeface="Times New Roman"/>
            </a:endParaRPr>
          </a:p>
        </p:txBody>
      </p:sp>
    </p:spTree>
    <p:extLst>
      <p:ext uri="{BB962C8B-B14F-4D97-AF65-F5344CB8AC3E}">
        <p14:creationId xmlns:p14="http://schemas.microsoft.com/office/powerpoint/2010/main" val="368926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20687"/>
            <a:ext cx="2743200" cy="365125"/>
          </a:xfrm>
        </p:spPr>
        <p:txBody>
          <a:bodyPr/>
          <a:lstStyle/>
          <a:p>
            <a:fld id="{2DEBF6B5-A8B6-5742-91AE-8DC29EBB8E42}" type="slidenum">
              <a:rPr lang="en-US" smtClean="0"/>
              <a:t>24</a:t>
            </a:fld>
            <a:endParaRPr lang="en-US" dirty="0"/>
          </a:p>
        </p:txBody>
      </p:sp>
      <p:sp>
        <p:nvSpPr>
          <p:cNvPr id="3" name="TextBox 9">
            <a:extLst>
              <a:ext uri="{FF2B5EF4-FFF2-40B4-BE49-F238E27FC236}">
                <a16:creationId xmlns:a16="http://schemas.microsoft.com/office/drawing/2014/main" id="{3C1348D4-DB30-FBE2-3624-479DE67DEE25}"/>
              </a:ext>
            </a:extLst>
          </p:cNvPr>
          <p:cNvSpPr txBox="1"/>
          <p:nvPr/>
        </p:nvSpPr>
        <p:spPr>
          <a:xfrm>
            <a:off x="238128" y="4871531"/>
            <a:ext cx="3382657" cy="33855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000000"/>
                </a:solidFill>
                <a:uFillTx/>
                <a:latin typeface="Times New Roman"/>
                <a:cs typeface="Times New Roman"/>
              </a:rPr>
              <a:t>[source: </a:t>
            </a:r>
            <a:r>
              <a:rPr lang="en-US" sz="1600" b="0" i="0" u="none" strike="noStrike" kern="1200" cap="none" spc="0" baseline="0" dirty="0">
                <a:solidFill>
                  <a:srgbClr val="000000"/>
                </a:solidFill>
                <a:uFillTx/>
                <a:latin typeface="Times New Roman"/>
                <a:cs typeface="Times New Roman"/>
                <a:hlinkClick r:id="rId2"/>
              </a:rPr>
              <a:t>https://tinyurl.com/vczsux66</a:t>
            </a:r>
            <a:r>
              <a:rPr lang="en-US" sz="1600" b="0" i="0" u="none" strike="noStrike" kern="1200" cap="none" spc="0" baseline="0" dirty="0">
                <a:solidFill>
                  <a:srgbClr val="000000"/>
                </a:solidFill>
                <a:uFillTx/>
                <a:latin typeface="Times New Roman"/>
                <a:cs typeface="Times New Roman"/>
              </a:rPr>
              <a:t> ]</a:t>
            </a:r>
          </a:p>
        </p:txBody>
      </p:sp>
      <p:sp>
        <p:nvSpPr>
          <p:cNvPr id="4" name="TextBox 11">
            <a:extLst>
              <a:ext uri="{FF2B5EF4-FFF2-40B4-BE49-F238E27FC236}">
                <a16:creationId xmlns:a16="http://schemas.microsoft.com/office/drawing/2014/main" id="{71A44E4C-FCE3-93D7-D93E-3C7D4E15C8A3}"/>
              </a:ext>
            </a:extLst>
          </p:cNvPr>
          <p:cNvSpPr txBox="1"/>
          <p:nvPr/>
        </p:nvSpPr>
        <p:spPr>
          <a:xfrm>
            <a:off x="238128" y="354750"/>
            <a:ext cx="3506088" cy="120032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Times New Roman" pitchFamily="18"/>
                <a:cs typeface="Times New Roman" pitchFamily="18"/>
              </a:rPr>
              <a:t>Bagging </a:t>
            </a:r>
            <a:r>
              <a:rPr lang="en-US" sz="3600" dirty="0">
                <a:solidFill>
                  <a:srgbClr val="000000"/>
                </a:solidFill>
                <a:latin typeface="Times New Roman" pitchFamily="18"/>
                <a:cs typeface="Times New Roman" pitchFamily="18"/>
              </a:rPr>
              <a:t>Example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Times New Roman" pitchFamily="18"/>
                <a:cs typeface="Times New Roman" pitchFamily="18"/>
              </a:rPr>
              <a:t>With Python</a:t>
            </a:r>
          </a:p>
        </p:txBody>
      </p:sp>
      <p:sp>
        <p:nvSpPr>
          <p:cNvPr id="5" name="TextBox 4">
            <a:extLst>
              <a:ext uri="{FF2B5EF4-FFF2-40B4-BE49-F238E27FC236}">
                <a16:creationId xmlns:a16="http://schemas.microsoft.com/office/drawing/2014/main" id="{1F4A5793-463D-056B-ADC8-DE2AB4C0460C}"/>
              </a:ext>
            </a:extLst>
          </p:cNvPr>
          <p:cNvSpPr txBox="1"/>
          <p:nvPr/>
        </p:nvSpPr>
        <p:spPr>
          <a:xfrm>
            <a:off x="4599296" y="677917"/>
            <a:ext cx="8347734" cy="5016758"/>
          </a:xfrm>
          <a:prstGeom prst="rect">
            <a:avLst/>
          </a:prstGeom>
          <a:noFill/>
        </p:spPr>
        <p:txBody>
          <a:bodyPr wrap="none" rtlCol="0">
            <a:spAutoFit/>
          </a:bodyPr>
          <a:lstStyle/>
          <a:p>
            <a:br>
              <a:rPr lang="en-US" sz="1600" dirty="0"/>
            </a:br>
            <a:r>
              <a:rPr lang="en-US" sz="1600" dirty="0">
                <a:solidFill>
                  <a:srgbClr val="808080"/>
                </a:solidFill>
                <a:effectLst/>
              </a:rPr>
              <a:t># Load the dataset</a:t>
            </a:r>
            <a:br>
              <a:rPr lang="en-US" sz="1600" dirty="0">
                <a:solidFill>
                  <a:srgbClr val="808080"/>
                </a:solidFill>
                <a:effectLst/>
              </a:rPr>
            </a:br>
            <a:r>
              <a:rPr lang="en-US" sz="1600" dirty="0"/>
              <a:t>digit = </a:t>
            </a:r>
            <a:r>
              <a:rPr lang="en-US" sz="1600" dirty="0" err="1"/>
              <a:t>load_digits</a:t>
            </a:r>
            <a:r>
              <a:rPr lang="en-US" sz="1600" dirty="0"/>
              <a:t>()</a:t>
            </a:r>
            <a:br>
              <a:rPr lang="en-US" sz="1600" dirty="0"/>
            </a:br>
            <a:r>
              <a:rPr lang="en-US" sz="1600" dirty="0"/>
              <a:t>X</a:t>
            </a:r>
            <a:r>
              <a:rPr lang="en-US" sz="1600" dirty="0">
                <a:solidFill>
                  <a:srgbClr val="CC7832"/>
                </a:solidFill>
                <a:effectLst/>
              </a:rPr>
              <a:t>, </a:t>
            </a:r>
            <a:r>
              <a:rPr lang="en-US" sz="1600" dirty="0"/>
              <a:t>y = </a:t>
            </a:r>
            <a:r>
              <a:rPr lang="en-US" sz="1600" dirty="0" err="1"/>
              <a:t>digit.data</a:t>
            </a:r>
            <a:r>
              <a:rPr lang="en-US" sz="1600" dirty="0">
                <a:solidFill>
                  <a:srgbClr val="CC7832"/>
                </a:solidFill>
                <a:effectLst/>
              </a:rPr>
              <a:t>, </a:t>
            </a:r>
            <a:r>
              <a:rPr lang="en-US" sz="1600" dirty="0" err="1"/>
              <a:t>digit.target</a:t>
            </a:r>
            <a:br>
              <a:rPr lang="en-US" sz="1600" dirty="0"/>
            </a:br>
            <a:r>
              <a:rPr lang="en-US" sz="1600" dirty="0">
                <a:solidFill>
                  <a:srgbClr val="808080"/>
                </a:solidFill>
                <a:effectLst/>
              </a:rPr>
              <a:t># Split the data into training and testing sets</a:t>
            </a:r>
            <a:br>
              <a:rPr lang="en-US" sz="1600" dirty="0">
                <a:solidFill>
                  <a:srgbClr val="808080"/>
                </a:solidFill>
                <a:effectLst/>
              </a:rPr>
            </a:br>
            <a:r>
              <a:rPr lang="en-US" sz="1600" dirty="0" err="1"/>
              <a:t>X_train</a:t>
            </a:r>
            <a:r>
              <a:rPr lang="en-US" sz="1600" dirty="0">
                <a:solidFill>
                  <a:srgbClr val="CC7832"/>
                </a:solidFill>
                <a:effectLst/>
              </a:rPr>
              <a:t>, </a:t>
            </a:r>
            <a:r>
              <a:rPr lang="en-US" sz="1600" dirty="0" err="1"/>
              <a:t>X_test</a:t>
            </a:r>
            <a:r>
              <a:rPr lang="en-US" sz="1600" dirty="0">
                <a:solidFill>
                  <a:srgbClr val="CC7832"/>
                </a:solidFill>
                <a:effectLst/>
              </a:rPr>
              <a:t>, </a:t>
            </a:r>
            <a:r>
              <a:rPr lang="en-US" sz="1600" dirty="0" err="1"/>
              <a:t>y_train</a:t>
            </a:r>
            <a:r>
              <a:rPr lang="en-US" sz="1600" dirty="0">
                <a:solidFill>
                  <a:srgbClr val="CC7832"/>
                </a:solidFill>
                <a:effectLst/>
              </a:rPr>
              <a:t>, </a:t>
            </a:r>
            <a:r>
              <a:rPr lang="en-US" sz="1600" dirty="0" err="1"/>
              <a:t>y_test</a:t>
            </a:r>
            <a:r>
              <a:rPr lang="en-US" sz="1600" dirty="0"/>
              <a:t> = </a:t>
            </a:r>
            <a:r>
              <a:rPr lang="en-US" sz="1600" dirty="0" err="1"/>
              <a:t>train_test_split</a:t>
            </a:r>
            <a:r>
              <a:rPr lang="en-US" sz="1600" dirty="0"/>
              <a:t>(X</a:t>
            </a:r>
            <a:r>
              <a:rPr lang="en-US" sz="1600" dirty="0">
                <a:solidFill>
                  <a:srgbClr val="CC7832"/>
                </a:solidFill>
                <a:effectLst/>
              </a:rPr>
              <a:t>, </a:t>
            </a:r>
            <a:r>
              <a:rPr lang="en-US" sz="1600" dirty="0"/>
              <a:t>y</a:t>
            </a:r>
            <a:r>
              <a:rPr lang="en-US" sz="1600" dirty="0">
                <a:solidFill>
                  <a:srgbClr val="CC7832"/>
                </a:solidFill>
                <a:effectLst/>
              </a:rPr>
              <a:t>, </a:t>
            </a:r>
            <a:r>
              <a:rPr lang="en-US" sz="1600" dirty="0" err="1">
                <a:solidFill>
                  <a:srgbClr val="AA4926"/>
                </a:solidFill>
                <a:effectLst/>
              </a:rPr>
              <a:t>test_size</a:t>
            </a:r>
            <a:r>
              <a:rPr lang="en-US" sz="1600" dirty="0"/>
              <a:t>=</a:t>
            </a:r>
            <a:r>
              <a:rPr lang="en-US" sz="1600" dirty="0">
                <a:solidFill>
                  <a:srgbClr val="6897BB"/>
                </a:solidFill>
                <a:effectLst/>
              </a:rPr>
              <a:t>0.2</a:t>
            </a:r>
            <a:r>
              <a:rPr lang="en-US" sz="1600" dirty="0">
                <a:solidFill>
                  <a:srgbClr val="CC7832"/>
                </a:solidFill>
                <a:effectLst/>
              </a:rPr>
              <a:t>, </a:t>
            </a:r>
            <a:r>
              <a:rPr lang="en-US" sz="1600" dirty="0" err="1">
                <a:solidFill>
                  <a:srgbClr val="AA4926"/>
                </a:solidFill>
                <a:effectLst/>
              </a:rPr>
              <a:t>random_state</a:t>
            </a:r>
            <a:r>
              <a:rPr lang="en-US" sz="1600" dirty="0"/>
              <a:t>=</a:t>
            </a:r>
            <a:r>
              <a:rPr lang="en-US" sz="1600" dirty="0">
                <a:solidFill>
                  <a:srgbClr val="6897BB"/>
                </a:solidFill>
                <a:effectLst/>
              </a:rPr>
              <a:t>42</a:t>
            </a:r>
            <a:r>
              <a:rPr lang="en-US" sz="1600" dirty="0"/>
              <a:t>)</a:t>
            </a:r>
            <a:br>
              <a:rPr lang="en-US" sz="1600" dirty="0"/>
            </a:br>
            <a:r>
              <a:rPr lang="en-US" sz="1600" dirty="0">
                <a:solidFill>
                  <a:srgbClr val="808080"/>
                </a:solidFill>
                <a:effectLst/>
              </a:rPr>
              <a:t># Create the base classifier</a:t>
            </a:r>
            <a:br>
              <a:rPr lang="en-US" sz="1600" dirty="0">
                <a:solidFill>
                  <a:srgbClr val="808080"/>
                </a:solidFill>
                <a:effectLst/>
              </a:rPr>
            </a:br>
            <a:r>
              <a:rPr lang="en-US" sz="1600" dirty="0" err="1"/>
              <a:t>base_classifier</a:t>
            </a:r>
            <a:r>
              <a:rPr lang="en-US" sz="1600" dirty="0"/>
              <a:t> = </a:t>
            </a:r>
            <a:r>
              <a:rPr lang="en-US" sz="1600" dirty="0" err="1"/>
              <a:t>DecisionTreeClassifier</a:t>
            </a:r>
            <a:r>
              <a:rPr lang="en-US" sz="1600" dirty="0"/>
              <a:t>()</a:t>
            </a:r>
            <a:br>
              <a:rPr lang="en-US" sz="1600" dirty="0"/>
            </a:br>
            <a:r>
              <a:rPr lang="en-US" sz="1600" dirty="0">
                <a:solidFill>
                  <a:srgbClr val="808080"/>
                </a:solidFill>
                <a:effectLst/>
              </a:rPr>
              <a:t># Number of base models (iterations)</a:t>
            </a:r>
            <a:br>
              <a:rPr lang="en-US" sz="1600" dirty="0">
                <a:solidFill>
                  <a:srgbClr val="808080"/>
                </a:solidFill>
                <a:effectLst/>
              </a:rPr>
            </a:br>
            <a:r>
              <a:rPr lang="en-US" sz="1600" dirty="0" err="1"/>
              <a:t>n_estimators</a:t>
            </a:r>
            <a:r>
              <a:rPr lang="en-US" sz="1600" dirty="0"/>
              <a:t> = </a:t>
            </a:r>
            <a:r>
              <a:rPr lang="en-US" sz="1600" dirty="0">
                <a:solidFill>
                  <a:srgbClr val="6897BB"/>
                </a:solidFill>
                <a:effectLst/>
              </a:rPr>
              <a:t>10</a:t>
            </a:r>
            <a:br>
              <a:rPr lang="en-US" sz="1600" dirty="0">
                <a:solidFill>
                  <a:srgbClr val="6897BB"/>
                </a:solidFill>
                <a:effectLst/>
              </a:rPr>
            </a:br>
            <a:r>
              <a:rPr lang="en-US" sz="1600" dirty="0">
                <a:solidFill>
                  <a:srgbClr val="808080"/>
                </a:solidFill>
                <a:effectLst/>
              </a:rPr>
              <a:t># Create the Bagging classifier</a:t>
            </a:r>
            <a:br>
              <a:rPr lang="en-US" sz="1600" dirty="0">
                <a:solidFill>
                  <a:srgbClr val="808080"/>
                </a:solidFill>
                <a:effectLst/>
              </a:rPr>
            </a:br>
            <a:r>
              <a:rPr lang="en-US" sz="1600" dirty="0" err="1"/>
              <a:t>bagging_classifier</a:t>
            </a:r>
            <a:r>
              <a:rPr lang="en-US" sz="1600" dirty="0"/>
              <a:t> = </a:t>
            </a:r>
            <a:r>
              <a:rPr lang="en-US" sz="1600" dirty="0" err="1"/>
              <a:t>BaggingClassifier</a:t>
            </a:r>
            <a:r>
              <a:rPr lang="en-US" sz="1600" dirty="0"/>
              <a:t>(</a:t>
            </a:r>
            <a:r>
              <a:rPr lang="en-US" sz="1600" dirty="0" err="1">
                <a:solidFill>
                  <a:srgbClr val="AA4926"/>
                </a:solidFill>
                <a:effectLst/>
              </a:rPr>
              <a:t>base_estimator</a:t>
            </a:r>
            <a:r>
              <a:rPr lang="en-US" sz="1600" dirty="0"/>
              <a:t>=</a:t>
            </a:r>
            <a:r>
              <a:rPr lang="en-US" sz="1600" dirty="0" err="1"/>
              <a:t>base_classifier</a:t>
            </a:r>
            <a:r>
              <a:rPr lang="en-US" sz="1600" dirty="0">
                <a:solidFill>
                  <a:srgbClr val="CC7832"/>
                </a:solidFill>
                <a:effectLst/>
              </a:rPr>
              <a:t>, </a:t>
            </a:r>
            <a:r>
              <a:rPr lang="en-US" sz="1600" dirty="0" err="1">
                <a:solidFill>
                  <a:srgbClr val="AA4926"/>
                </a:solidFill>
                <a:effectLst/>
              </a:rPr>
              <a:t>n_estimators</a:t>
            </a:r>
            <a:r>
              <a:rPr lang="en-US" sz="1600" dirty="0"/>
              <a:t>=</a:t>
            </a:r>
            <a:r>
              <a:rPr lang="en-US" sz="1600" dirty="0" err="1"/>
              <a:t>n_estimators</a:t>
            </a:r>
            <a:r>
              <a:rPr lang="en-US" sz="1600" dirty="0"/>
              <a:t>)</a:t>
            </a:r>
            <a:br>
              <a:rPr lang="en-US" sz="1600" dirty="0"/>
            </a:br>
            <a:r>
              <a:rPr lang="en-US" sz="1600" dirty="0">
                <a:solidFill>
                  <a:srgbClr val="808080"/>
                </a:solidFill>
                <a:effectLst/>
              </a:rPr>
              <a:t># Train the Bagging classifier</a:t>
            </a:r>
            <a:br>
              <a:rPr lang="en-US" sz="1600" dirty="0">
                <a:solidFill>
                  <a:srgbClr val="808080"/>
                </a:solidFill>
                <a:effectLst/>
              </a:rPr>
            </a:br>
            <a:r>
              <a:rPr lang="en-US" sz="1600" dirty="0" err="1"/>
              <a:t>bagging_classifier.fit</a:t>
            </a:r>
            <a:r>
              <a:rPr lang="en-US" sz="1600" dirty="0"/>
              <a:t>(</a:t>
            </a:r>
            <a:r>
              <a:rPr lang="en-US" sz="1600" dirty="0" err="1"/>
              <a:t>X_train</a:t>
            </a:r>
            <a:r>
              <a:rPr lang="en-US" sz="1600" dirty="0">
                <a:solidFill>
                  <a:srgbClr val="CC7832"/>
                </a:solidFill>
                <a:effectLst/>
              </a:rPr>
              <a:t>, </a:t>
            </a:r>
            <a:r>
              <a:rPr lang="en-US" sz="1600" dirty="0" err="1"/>
              <a:t>y_train</a:t>
            </a:r>
            <a:r>
              <a:rPr lang="en-US" sz="1600" dirty="0"/>
              <a:t>)</a:t>
            </a:r>
            <a:br>
              <a:rPr lang="en-US" sz="1600" dirty="0"/>
            </a:br>
            <a:r>
              <a:rPr lang="en-US" sz="1600" dirty="0">
                <a:solidFill>
                  <a:srgbClr val="808080"/>
                </a:solidFill>
                <a:effectLst/>
              </a:rPr>
              <a:t># Make predictions on the test set</a:t>
            </a:r>
            <a:br>
              <a:rPr lang="en-US" sz="1600" dirty="0">
                <a:solidFill>
                  <a:srgbClr val="808080"/>
                </a:solidFill>
                <a:effectLst/>
              </a:rPr>
            </a:br>
            <a:r>
              <a:rPr lang="en-US" sz="1600" dirty="0" err="1"/>
              <a:t>y_pred</a:t>
            </a:r>
            <a:r>
              <a:rPr lang="en-US" sz="1600" dirty="0"/>
              <a:t> = </a:t>
            </a:r>
            <a:r>
              <a:rPr lang="en-US" sz="1600" dirty="0" err="1"/>
              <a:t>bagging_classifier.predict</a:t>
            </a:r>
            <a:r>
              <a:rPr lang="en-US" sz="1600" dirty="0"/>
              <a:t>(</a:t>
            </a:r>
            <a:r>
              <a:rPr lang="en-US" sz="1600" dirty="0" err="1"/>
              <a:t>X_test</a:t>
            </a:r>
            <a:r>
              <a:rPr lang="en-US" sz="1600" dirty="0"/>
              <a:t>)</a:t>
            </a:r>
            <a:br>
              <a:rPr lang="en-US" sz="1600" dirty="0"/>
            </a:br>
            <a:r>
              <a:rPr lang="en-US" sz="1600" dirty="0">
                <a:solidFill>
                  <a:srgbClr val="808080"/>
                </a:solidFill>
                <a:effectLst/>
              </a:rPr>
              <a:t># Calculate accuracy</a:t>
            </a:r>
            <a:br>
              <a:rPr lang="en-US" sz="1600" dirty="0">
                <a:solidFill>
                  <a:srgbClr val="808080"/>
                </a:solidFill>
                <a:effectLst/>
              </a:rPr>
            </a:br>
            <a:r>
              <a:rPr lang="en-US" sz="1600" dirty="0"/>
              <a:t>accuracy = </a:t>
            </a:r>
            <a:r>
              <a:rPr lang="en-US" sz="1600" dirty="0" err="1"/>
              <a:t>accuracy_score</a:t>
            </a:r>
            <a:r>
              <a:rPr lang="en-US" sz="1600" dirty="0"/>
              <a:t>(</a:t>
            </a:r>
            <a:r>
              <a:rPr lang="en-US" sz="1600" dirty="0" err="1"/>
              <a:t>y_test</a:t>
            </a:r>
            <a:r>
              <a:rPr lang="en-US" sz="1600" dirty="0">
                <a:solidFill>
                  <a:srgbClr val="CC7832"/>
                </a:solidFill>
                <a:effectLst/>
              </a:rPr>
              <a:t>, </a:t>
            </a:r>
            <a:r>
              <a:rPr lang="en-US" sz="1600" dirty="0" err="1"/>
              <a:t>y_pred</a:t>
            </a:r>
            <a:r>
              <a:rPr lang="en-US" sz="1600" dirty="0"/>
              <a:t>)</a:t>
            </a:r>
            <a:br>
              <a:rPr lang="en-US" sz="1600" dirty="0"/>
            </a:br>
            <a:r>
              <a:rPr lang="en-US" sz="1600" dirty="0">
                <a:solidFill>
                  <a:srgbClr val="8888C6"/>
                </a:solidFill>
                <a:effectLst/>
              </a:rPr>
              <a:t>print</a:t>
            </a:r>
            <a:r>
              <a:rPr lang="en-US" sz="1600" dirty="0"/>
              <a:t>(</a:t>
            </a:r>
            <a:r>
              <a:rPr lang="en-US" sz="1600" dirty="0">
                <a:solidFill>
                  <a:srgbClr val="6A8759"/>
                </a:solidFill>
                <a:effectLst/>
              </a:rPr>
              <a:t>"Accuracy:"</a:t>
            </a:r>
            <a:r>
              <a:rPr lang="en-US" sz="1600" dirty="0">
                <a:solidFill>
                  <a:srgbClr val="CC7832"/>
                </a:solidFill>
                <a:effectLst/>
              </a:rPr>
              <a:t>, </a:t>
            </a:r>
            <a:r>
              <a:rPr lang="en-US" sz="1600" dirty="0"/>
              <a:t>accuracy)</a:t>
            </a:r>
            <a:br>
              <a:rPr lang="en-US" sz="1600" dirty="0"/>
            </a:br>
            <a:endParaRPr lang="en-US" sz="1600" dirty="0"/>
          </a:p>
        </p:txBody>
      </p:sp>
    </p:spTree>
    <p:extLst>
      <p:ext uri="{BB962C8B-B14F-4D97-AF65-F5344CB8AC3E}">
        <p14:creationId xmlns:p14="http://schemas.microsoft.com/office/powerpoint/2010/main" val="4019776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14406"/>
            <a:ext cx="2743200" cy="365125"/>
          </a:xfrm>
        </p:spPr>
        <p:txBody>
          <a:bodyPr/>
          <a:lstStyle/>
          <a:p>
            <a:fld id="{2DEBF6B5-A8B6-5742-91AE-8DC29EBB8E42}" type="slidenum">
              <a:rPr lang="en-US" smtClean="0"/>
              <a:t>25</a:t>
            </a:fld>
            <a:endParaRPr lang="en-US" dirty="0"/>
          </a:p>
        </p:txBody>
      </p:sp>
      <p:sp>
        <p:nvSpPr>
          <p:cNvPr id="3" name="TextBox 9">
            <a:extLst>
              <a:ext uri="{FF2B5EF4-FFF2-40B4-BE49-F238E27FC236}">
                <a16:creationId xmlns:a16="http://schemas.microsoft.com/office/drawing/2014/main" id="{9516D4D0-5C08-C55B-0E95-92E379574DBC}"/>
              </a:ext>
            </a:extLst>
          </p:cNvPr>
          <p:cNvSpPr txBox="1"/>
          <p:nvPr/>
        </p:nvSpPr>
        <p:spPr>
          <a:xfrm>
            <a:off x="3848669" y="5492134"/>
            <a:ext cx="3038011"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0" i="0" u="none" strike="noStrike" kern="1200" cap="none" spc="0" baseline="0" dirty="0">
                <a:solidFill>
                  <a:srgbClr val="000000"/>
                </a:solidFill>
                <a:uFillTx/>
                <a:latin typeface="Times New Roman"/>
                <a:cs typeface="Times New Roman"/>
              </a:rPr>
              <a:t>Figure: Output of the program </a:t>
            </a:r>
            <a:endParaRPr lang="en-US" b="0" i="0" u="none" strike="noStrike" kern="1200" cap="none" spc="0" baseline="0" dirty="0">
              <a:solidFill>
                <a:srgbClr val="000000"/>
              </a:solidFill>
              <a:uFillTx/>
              <a:latin typeface="Times New Roman" pitchFamily="18"/>
              <a:cs typeface="Times New Roman" pitchFamily="18"/>
            </a:endParaRPr>
          </a:p>
        </p:txBody>
      </p:sp>
      <p:sp>
        <p:nvSpPr>
          <p:cNvPr id="4" name="TextBox 10">
            <a:extLst>
              <a:ext uri="{FF2B5EF4-FFF2-40B4-BE49-F238E27FC236}">
                <a16:creationId xmlns:a16="http://schemas.microsoft.com/office/drawing/2014/main" id="{EAF72710-B264-8E9A-952B-50DDD134A59A}"/>
              </a:ext>
            </a:extLst>
          </p:cNvPr>
          <p:cNvSpPr txBox="1"/>
          <p:nvPr/>
        </p:nvSpPr>
        <p:spPr>
          <a:xfrm>
            <a:off x="278267" y="308419"/>
            <a:ext cx="3506088" cy="120032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Times New Roman" pitchFamily="18"/>
                <a:cs typeface="Times New Roman" pitchFamily="18"/>
              </a:rPr>
              <a:t>Bagging </a:t>
            </a:r>
            <a:r>
              <a:rPr lang="en-US" sz="3600" dirty="0">
                <a:solidFill>
                  <a:srgbClr val="000000"/>
                </a:solidFill>
                <a:latin typeface="Times New Roman" pitchFamily="18"/>
                <a:cs typeface="Times New Roman" pitchFamily="18"/>
              </a:rPr>
              <a:t>Example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000000"/>
                </a:solidFill>
                <a:uFillTx/>
                <a:latin typeface="Times New Roman" pitchFamily="18"/>
                <a:cs typeface="Times New Roman" pitchFamily="18"/>
              </a:rPr>
              <a:t>With Python</a:t>
            </a:r>
          </a:p>
        </p:txBody>
      </p:sp>
      <p:sp>
        <p:nvSpPr>
          <p:cNvPr id="5" name="TextBox 4">
            <a:extLst>
              <a:ext uri="{FF2B5EF4-FFF2-40B4-BE49-F238E27FC236}">
                <a16:creationId xmlns:a16="http://schemas.microsoft.com/office/drawing/2014/main" id="{87631811-70B3-BA27-BC2B-C34F74BAB732}"/>
              </a:ext>
            </a:extLst>
          </p:cNvPr>
          <p:cNvSpPr txBox="1"/>
          <p:nvPr/>
        </p:nvSpPr>
        <p:spPr>
          <a:xfrm>
            <a:off x="2741062" y="4225435"/>
            <a:ext cx="4827027"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 selection from the 64-dimensional digits dataset</a:t>
            </a:r>
          </a:p>
          <a:p>
            <a:r>
              <a:rPr lang="en-US" dirty="0">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hlinkClick r:id="rId2"/>
              </a:rPr>
              <a:t>https://tinyurl.com/5yt6weue</a:t>
            </a:r>
            <a:r>
              <a:rPr lang="en-US" dirty="0">
                <a:latin typeface="Times New Roman" panose="02020603050405020304" pitchFamily="18" charset="0"/>
                <a:cs typeface="Times New Roman" panose="02020603050405020304" pitchFamily="18" charset="0"/>
              </a:rPr>
              <a:t> ]</a:t>
            </a:r>
          </a:p>
        </p:txBody>
      </p:sp>
      <p:pic>
        <p:nvPicPr>
          <p:cNvPr id="8" name="Picture 7" descr="A number grid with numbers&#10;&#10;Description automatically generated with medium confidence">
            <a:extLst>
              <a:ext uri="{FF2B5EF4-FFF2-40B4-BE49-F238E27FC236}">
                <a16:creationId xmlns:a16="http://schemas.microsoft.com/office/drawing/2014/main" id="{495AE34E-5543-B60D-06D0-9927E7104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863" y="1000918"/>
            <a:ext cx="3711622" cy="3326116"/>
          </a:xfrm>
          <a:prstGeom prst="rect">
            <a:avLst/>
          </a:prstGeom>
        </p:spPr>
      </p:pic>
      <p:sp>
        <p:nvSpPr>
          <p:cNvPr id="6" name="TextBox 5">
            <a:extLst>
              <a:ext uri="{FF2B5EF4-FFF2-40B4-BE49-F238E27FC236}">
                <a16:creationId xmlns:a16="http://schemas.microsoft.com/office/drawing/2014/main" id="{F47522CE-E323-97F3-02FF-DBC76DC95E01}"/>
              </a:ext>
            </a:extLst>
          </p:cNvPr>
          <p:cNvSpPr txBox="1"/>
          <p:nvPr/>
        </p:nvSpPr>
        <p:spPr>
          <a:xfrm>
            <a:off x="3681413" y="5131420"/>
            <a:ext cx="4400550" cy="461665"/>
          </a:xfrm>
          <a:prstGeom prst="rect">
            <a:avLst/>
          </a:prstGeom>
          <a:noFill/>
        </p:spPr>
        <p:txBody>
          <a:bodyPr wrap="square" rtlCol="0">
            <a:spAutoFit/>
          </a:bodyPr>
          <a:lstStyle/>
          <a:p>
            <a:r>
              <a:rPr lang="en-US" sz="2400" dirty="0">
                <a:highlight>
                  <a:srgbClr val="808080"/>
                </a:highlight>
                <a:latin typeface="Times New Roman" panose="02020603050405020304" pitchFamily="18" charset="0"/>
                <a:cs typeface="Times New Roman" panose="02020603050405020304" pitchFamily="18" charset="0"/>
              </a:rPr>
              <a:t>Accuracy: 0.9361111111111111</a:t>
            </a:r>
          </a:p>
        </p:txBody>
      </p:sp>
    </p:spTree>
    <p:extLst>
      <p:ext uri="{BB962C8B-B14F-4D97-AF65-F5344CB8AC3E}">
        <p14:creationId xmlns:p14="http://schemas.microsoft.com/office/powerpoint/2010/main" val="2817466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76860ED7-BAF2-551C-88A4-8E8131AC9620}"/>
              </a:ext>
            </a:extLst>
          </p:cNvPr>
          <p:cNvPicPr>
            <a:picLocks noChangeAspect="1"/>
          </p:cNvPicPr>
          <p:nvPr/>
        </p:nvPicPr>
        <p:blipFill>
          <a:blip r:embed="rId2"/>
          <a:srcRect/>
          <a:stretch>
            <a:fillRect/>
          </a:stretch>
        </p:blipFill>
        <p:spPr>
          <a:xfrm>
            <a:off x="1714500" y="2953667"/>
            <a:ext cx="7772400" cy="652049"/>
          </a:xfrm>
          <a:prstGeom prst="rect">
            <a:avLst/>
          </a:prstGeom>
          <a:noFill/>
          <a:ln cap="flat">
            <a:noFill/>
          </a:ln>
        </p:spPr>
      </p:pic>
      <p:sp>
        <p:nvSpPr>
          <p:cNvPr id="3" name="TextBox 9">
            <a:extLst>
              <a:ext uri="{FF2B5EF4-FFF2-40B4-BE49-F238E27FC236}">
                <a16:creationId xmlns:a16="http://schemas.microsoft.com/office/drawing/2014/main" id="{7CC1E748-CDEA-76BC-23A4-CA74C4B8254E}"/>
              </a:ext>
            </a:extLst>
          </p:cNvPr>
          <p:cNvSpPr txBox="1"/>
          <p:nvPr/>
        </p:nvSpPr>
        <p:spPr>
          <a:xfrm>
            <a:off x="4222177" y="3787508"/>
            <a:ext cx="3592650" cy="46166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Times New Roman"/>
                <a:cs typeface="Times New Roman"/>
              </a:rPr>
              <a:t>Fig: Output of the program </a:t>
            </a:r>
            <a:endParaRPr lang="en-US" sz="2400" b="0" i="0" u="none" strike="noStrike" kern="1200" cap="none" spc="0" baseline="0">
              <a:solidFill>
                <a:srgbClr val="000000"/>
              </a:solidFill>
              <a:uFillTx/>
              <a:latin typeface="Times New Roman" pitchFamily="18"/>
              <a:cs typeface="Times New Roman" pitchFamily="18"/>
            </a:endParaRPr>
          </a:p>
        </p:txBody>
      </p:sp>
      <p:sp>
        <p:nvSpPr>
          <p:cNvPr id="5" name="Title 5">
            <a:extLst>
              <a:ext uri="{FF2B5EF4-FFF2-40B4-BE49-F238E27FC236}">
                <a16:creationId xmlns:a16="http://schemas.microsoft.com/office/drawing/2014/main" id="{5964BF06-9ACA-B81E-4B41-C50B51BE9AB4}"/>
              </a:ext>
            </a:extLst>
          </p:cNvPr>
          <p:cNvSpPr txBox="1">
            <a:spLocks noGrp="1"/>
          </p:cNvSpPr>
          <p:nvPr>
            <p:ph type="title"/>
          </p:nvPr>
        </p:nvSpPr>
        <p:spPr>
          <a:xfrm>
            <a:off x="188345" y="716909"/>
            <a:ext cx="5412355" cy="793598"/>
          </a:xfrm>
          <a:solidFill>
            <a:srgbClr val="FFFFFF"/>
          </a:solidFill>
          <a:ln w="12701" cap="flat">
            <a:noFill/>
            <a:prstDash val="solid"/>
            <a:miter/>
          </a:ln>
        </p:spPr>
        <p:txBody>
          <a:bodyPr anchorCtr="1">
            <a:normAutofit fontScale="90000"/>
          </a:bodyPr>
          <a:lstStyle/>
          <a:p>
            <a:pPr lvl="0"/>
            <a:r>
              <a:rPr lang="en-US" dirty="0">
                <a:latin typeface="Times New Roman" pitchFamily="18"/>
                <a:cs typeface="Times New Roman" pitchFamily="18"/>
              </a:rPr>
              <a:t>Bagging Classifier- Pros</a:t>
            </a:r>
          </a:p>
        </p:txBody>
      </p:sp>
      <p:sp>
        <p:nvSpPr>
          <p:cNvPr id="6" name="Slide Number Placeholder 3">
            <a:extLst>
              <a:ext uri="{FF2B5EF4-FFF2-40B4-BE49-F238E27FC236}">
                <a16:creationId xmlns:a16="http://schemas.microsoft.com/office/drawing/2014/main" id="{A8D0F94A-DCD4-0F3F-7057-8484A35DDE32}"/>
              </a:ext>
            </a:extLst>
          </p:cNvPr>
          <p:cNvSpPr txBox="1">
            <a:spLocks/>
          </p:cNvSpPr>
          <p:nvPr/>
        </p:nvSpPr>
        <p:spPr>
          <a:xfrm>
            <a:off x="134305" y="6356351"/>
            <a:ext cx="2743200" cy="3651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AD52A5-13E4-42B2-A565-29635470BF05}" type="slidenum">
              <a:rPr lang="en-US" smtClean="0">
                <a:latin typeface="Times New Roman" pitchFamily="18"/>
                <a:cs typeface="Times New Roman" pitchFamily="18"/>
              </a:rPr>
              <a:pPr/>
              <a:t>26</a:t>
            </a:fld>
            <a:endParaRPr lang="en-US" dirty="0">
              <a:latin typeface="Times New Roman" pitchFamily="18"/>
              <a:cs typeface="Times New Roman" pitchFamily="18"/>
            </a:endParaRPr>
          </a:p>
        </p:txBody>
      </p:sp>
      <p:sp>
        <p:nvSpPr>
          <p:cNvPr id="8" name="TextBox 42">
            <a:extLst>
              <a:ext uri="{FF2B5EF4-FFF2-40B4-BE49-F238E27FC236}">
                <a16:creationId xmlns:a16="http://schemas.microsoft.com/office/drawing/2014/main" id="{2426A547-0ADD-DFAF-A897-9E3A0775E46D}"/>
              </a:ext>
            </a:extLst>
          </p:cNvPr>
          <p:cNvSpPr txBox="1"/>
          <p:nvPr/>
        </p:nvSpPr>
        <p:spPr>
          <a:xfrm>
            <a:off x="4724403" y="3200400"/>
            <a:ext cx="274320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p:txBody>
      </p:sp>
      <p:sp>
        <p:nvSpPr>
          <p:cNvPr id="9" name="TextBox 26">
            <a:extLst>
              <a:ext uri="{FF2B5EF4-FFF2-40B4-BE49-F238E27FC236}">
                <a16:creationId xmlns:a16="http://schemas.microsoft.com/office/drawing/2014/main" id="{BCDC85FF-4116-D4C1-1C35-1F14FCC7D4CE}"/>
              </a:ext>
            </a:extLst>
          </p:cNvPr>
          <p:cNvSpPr txBox="1"/>
          <p:nvPr/>
        </p:nvSpPr>
        <p:spPr>
          <a:xfrm>
            <a:off x="486643" y="1802349"/>
            <a:ext cx="11065254" cy="3970318"/>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1.  Reducing Variance: </a:t>
            </a:r>
            <a:r>
              <a:rPr lang="en-US" sz="2800" dirty="0">
                <a:solidFill>
                  <a:srgbClr val="000000"/>
                </a:solidFill>
                <a:latin typeface="Times New Roman"/>
                <a:ea typeface="Calibri"/>
                <a:cs typeface="Times New Roman"/>
              </a:rPr>
              <a:t>Bagging reduces the variance in model predictions by combining multiple models trained on different subsets of the data. It's like getting multiple opinions to make a more stable decision.</a:t>
            </a:r>
          </a:p>
          <a:p>
            <a:pPr lvl="0">
              <a:defRPr sz="1800" b="0" i="0" u="none" strike="noStrike" kern="0" cap="none" spc="0" baseline="0">
                <a:solidFill>
                  <a:srgbClr val="000000"/>
                </a:solidFill>
                <a:uFillTx/>
              </a:defRPr>
            </a:pPr>
            <a:endParaRPr lang="en-US" sz="2800" dirty="0">
              <a:solidFill>
                <a:srgbClr val="000000"/>
              </a:solidFill>
              <a:latin typeface="Times New Roman"/>
              <a:ea typeface="Calibri"/>
              <a:cs typeface="Times New Roman"/>
            </a:endParaRPr>
          </a:p>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2.  Random Sampling for Variability: </a:t>
            </a:r>
            <a:r>
              <a:rPr lang="en-US" sz="2800" dirty="0">
                <a:solidFill>
                  <a:srgbClr val="000000"/>
                </a:solidFill>
                <a:latin typeface="Times New Roman"/>
                <a:ea typeface="Calibri"/>
                <a:cs typeface="Times New Roman"/>
              </a:rPr>
              <a:t>Bagging uses random sampling to create diverse subsets of the data for training each model. This diversity helps improve the overall model's performance and robustness. It's like looking at different random samples of a problem to gain a more comprehensive understanding.</a:t>
            </a:r>
            <a:endParaRPr lang="en-GB" sz="2800" b="0"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55757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31184"/>
            <a:ext cx="2743200" cy="365125"/>
          </a:xfrm>
        </p:spPr>
        <p:txBody>
          <a:bodyPr/>
          <a:lstStyle/>
          <a:p>
            <a:fld id="{2DEBF6B5-A8B6-5742-91AE-8DC29EBB8E42}" type="slidenum">
              <a:rPr lang="en-US" smtClean="0"/>
              <a:t>27</a:t>
            </a:fld>
            <a:endParaRPr lang="en-US" dirty="0"/>
          </a:p>
        </p:txBody>
      </p:sp>
      <p:sp>
        <p:nvSpPr>
          <p:cNvPr id="3" name="TextBox 2">
            <a:extLst>
              <a:ext uri="{FF2B5EF4-FFF2-40B4-BE49-F238E27FC236}">
                <a16:creationId xmlns:a16="http://schemas.microsoft.com/office/drawing/2014/main" id="{0A278313-8D26-442F-7697-AFD87BC461DD}"/>
              </a:ext>
            </a:extLst>
          </p:cNvPr>
          <p:cNvSpPr txBox="1"/>
          <p:nvPr/>
        </p:nvSpPr>
        <p:spPr>
          <a:xfrm>
            <a:off x="486643" y="1158316"/>
            <a:ext cx="11089173" cy="4154984"/>
          </a:xfrm>
          <a:prstGeom prst="rect">
            <a:avLst/>
          </a:prstGeom>
          <a:noFill/>
        </p:spPr>
        <p:txBody>
          <a:bodyPr wrap="square">
            <a:spAutoFit/>
          </a:bodyPr>
          <a:lstStyle/>
          <a:p>
            <a:pPr lvl="0">
              <a:buSzPct val="100000"/>
              <a:defRPr sz="1800" b="0" i="0" u="none" strike="noStrike" kern="0" cap="none" spc="0" baseline="0">
                <a:solidFill>
                  <a:srgbClr val="000000"/>
                </a:solidFill>
                <a:uFillTx/>
              </a:defRPr>
            </a:pPr>
            <a:r>
              <a:rPr lang="en-US" sz="2400" b="1" dirty="0">
                <a:solidFill>
                  <a:srgbClr val="000000"/>
                </a:solidFill>
                <a:latin typeface="Times New Roman"/>
                <a:cs typeface="Times New Roman"/>
              </a:rPr>
              <a:t>1.  Increased Complexity: </a:t>
            </a:r>
            <a:r>
              <a:rPr lang="en-US" sz="2400" dirty="0">
                <a:solidFill>
                  <a:srgbClr val="000000"/>
                </a:solidFill>
                <a:latin typeface="Times New Roman"/>
                <a:cs typeface="Times New Roman"/>
              </a:rPr>
              <a:t>Bagging involves training multiple models, which can make the overall system more complex and harder to manage. It's like having many pieces to a puzzle, making it more challenging to assemble.</a:t>
            </a:r>
          </a:p>
          <a:p>
            <a:pPr lvl="0">
              <a:buSzPct val="100000"/>
              <a:buFont typeface="Arial" pitchFamily="34"/>
              <a:buChar char="•"/>
              <a:defRPr sz="1800" b="0" i="0" u="none" strike="noStrike" kern="0" cap="none" spc="0" baseline="0">
                <a:solidFill>
                  <a:srgbClr val="000000"/>
                </a:solidFill>
                <a:uFillTx/>
              </a:defRPr>
            </a:pPr>
            <a:endParaRPr lang="en-US" sz="2400" dirty="0">
              <a:solidFill>
                <a:srgbClr val="000000"/>
              </a:solidFill>
              <a:latin typeface="Times New Roman"/>
              <a:cs typeface="Times New Roman"/>
            </a:endParaRPr>
          </a:p>
          <a:p>
            <a:pPr lvl="0">
              <a:buSzPct val="100000"/>
              <a:defRPr sz="1800" b="0" i="0" u="none" strike="noStrike" kern="0" cap="none" spc="0" baseline="0">
                <a:solidFill>
                  <a:srgbClr val="000000"/>
                </a:solidFill>
                <a:uFillTx/>
              </a:defRPr>
            </a:pPr>
            <a:r>
              <a:rPr lang="en-US" sz="2400" b="1" dirty="0">
                <a:solidFill>
                  <a:srgbClr val="000000"/>
                </a:solidFill>
                <a:latin typeface="Times New Roman"/>
                <a:cs typeface="Times New Roman"/>
              </a:rPr>
              <a:t>2.  Reduced Interpretability: </a:t>
            </a:r>
            <a:r>
              <a:rPr lang="en-US" sz="2400" dirty="0">
                <a:solidFill>
                  <a:srgbClr val="000000"/>
                </a:solidFill>
                <a:latin typeface="Times New Roman"/>
                <a:cs typeface="Times New Roman"/>
              </a:rPr>
              <a:t>The combined predictions from bagging can be harder to interpret because they come from multiple models. It's like listening to a chorus of voices; it can be challenging to identify which voice is saying what.</a:t>
            </a:r>
          </a:p>
          <a:p>
            <a:pPr lvl="0">
              <a:buSzPct val="100000"/>
              <a:buFont typeface="Arial" pitchFamily="34"/>
              <a:buChar char="•"/>
              <a:defRPr sz="1800" b="0" i="0" u="none" strike="noStrike" kern="0" cap="none" spc="0" baseline="0">
                <a:solidFill>
                  <a:srgbClr val="000000"/>
                </a:solidFill>
                <a:uFillTx/>
              </a:defRPr>
            </a:pPr>
            <a:endParaRPr lang="en-US" sz="2400" dirty="0">
              <a:solidFill>
                <a:srgbClr val="000000"/>
              </a:solidFill>
              <a:latin typeface="Times New Roman"/>
              <a:cs typeface="Times New Roman"/>
            </a:endParaRPr>
          </a:p>
          <a:p>
            <a:pPr lvl="0">
              <a:buSzPct val="100000"/>
              <a:defRPr sz="1800" b="0" i="0" u="none" strike="noStrike" kern="0" cap="none" spc="0" baseline="0">
                <a:solidFill>
                  <a:srgbClr val="000000"/>
                </a:solidFill>
                <a:uFillTx/>
              </a:defRPr>
            </a:pPr>
            <a:r>
              <a:rPr lang="en-US" sz="2400" b="1" dirty="0">
                <a:solidFill>
                  <a:srgbClr val="000000"/>
                </a:solidFill>
                <a:latin typeface="Times New Roman"/>
                <a:cs typeface="Times New Roman"/>
              </a:rPr>
              <a:t>3.  Computation and Memory Intensive: </a:t>
            </a:r>
            <a:r>
              <a:rPr lang="en-US" sz="2400" dirty="0">
                <a:solidFill>
                  <a:srgbClr val="000000"/>
                </a:solidFill>
                <a:latin typeface="Times New Roman"/>
                <a:cs typeface="Times New Roman"/>
              </a:rPr>
              <a:t>Bagging requires substantial computational power and memory as it trains and maintains multiple models simultaneously. It's similar to needing a lot of processing power and memory to handle many tasks at once.</a:t>
            </a:r>
            <a:endParaRPr lang="en-US" sz="2400" b="0" i="0" u="none" strike="noStrike" kern="1200" cap="none" spc="0" baseline="0" dirty="0">
              <a:solidFill>
                <a:srgbClr val="000000"/>
              </a:solidFill>
              <a:uFillTx/>
              <a:latin typeface="Times New Roman" pitchFamily="18"/>
              <a:cs typeface="Times New Roman" pitchFamily="18"/>
            </a:endParaRPr>
          </a:p>
        </p:txBody>
      </p:sp>
      <p:sp>
        <p:nvSpPr>
          <p:cNvPr id="4" name="Title 5">
            <a:extLst>
              <a:ext uri="{FF2B5EF4-FFF2-40B4-BE49-F238E27FC236}">
                <a16:creationId xmlns:a16="http://schemas.microsoft.com/office/drawing/2014/main" id="{938F7B49-30D4-89E9-C483-B61F4FC45380}"/>
              </a:ext>
            </a:extLst>
          </p:cNvPr>
          <p:cNvSpPr txBox="1">
            <a:spLocks noGrp="1"/>
          </p:cNvSpPr>
          <p:nvPr>
            <p:ph type="title"/>
          </p:nvPr>
        </p:nvSpPr>
        <p:spPr>
          <a:xfrm>
            <a:off x="0" y="364718"/>
            <a:ext cx="6498028" cy="793598"/>
          </a:xfrm>
          <a:solidFill>
            <a:srgbClr val="FFFFFF"/>
          </a:solidFill>
          <a:ln w="12701" cap="flat">
            <a:noFill/>
            <a:prstDash val="solid"/>
            <a:miter/>
          </a:ln>
        </p:spPr>
        <p:txBody>
          <a:bodyPr anchorCtr="1">
            <a:normAutofit/>
          </a:bodyPr>
          <a:lstStyle/>
          <a:p>
            <a:pPr lvl="0"/>
            <a:r>
              <a:rPr lang="en-US" dirty="0">
                <a:latin typeface="Times New Roman" pitchFamily="18"/>
                <a:cs typeface="Times New Roman" pitchFamily="18"/>
              </a:rPr>
              <a:t>Bagging Classifier- Cons</a:t>
            </a:r>
          </a:p>
        </p:txBody>
      </p:sp>
    </p:spTree>
    <p:extLst>
      <p:ext uri="{BB962C8B-B14F-4D97-AF65-F5344CB8AC3E}">
        <p14:creationId xmlns:p14="http://schemas.microsoft.com/office/powerpoint/2010/main" val="3474358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31184"/>
            <a:ext cx="2743200" cy="365125"/>
          </a:xfrm>
        </p:spPr>
        <p:txBody>
          <a:bodyPr/>
          <a:lstStyle/>
          <a:p>
            <a:fld id="{2DEBF6B5-A8B6-5742-91AE-8DC29EBB8E42}" type="slidenum">
              <a:rPr lang="en-US" smtClean="0"/>
              <a:t>28</a:t>
            </a:fld>
            <a:endParaRPr lang="en-US" dirty="0"/>
          </a:p>
        </p:txBody>
      </p:sp>
      <p:sp>
        <p:nvSpPr>
          <p:cNvPr id="2" name="Title 1">
            <a:extLst>
              <a:ext uri="{FF2B5EF4-FFF2-40B4-BE49-F238E27FC236}">
                <a16:creationId xmlns:a16="http://schemas.microsoft.com/office/drawing/2014/main" id="{FEFB45B4-993B-2D0B-7947-D225F89AB9CF}"/>
              </a:ext>
            </a:extLst>
          </p:cNvPr>
          <p:cNvSpPr txBox="1">
            <a:spLocks noGrp="1"/>
          </p:cNvSpPr>
          <p:nvPr>
            <p:ph type="title"/>
          </p:nvPr>
        </p:nvSpPr>
        <p:spPr>
          <a:xfrm>
            <a:off x="761996" y="1138263"/>
            <a:ext cx="3056628" cy="2909291"/>
          </a:xfrm>
        </p:spPr>
        <p:txBody>
          <a:bodyPr anchor="t"/>
          <a:lstStyle/>
          <a:p>
            <a:pPr lvl="0"/>
            <a:r>
              <a:rPr lang="en-US" sz="3600" dirty="0">
                <a:latin typeface="Times New Roman" pitchFamily="18"/>
                <a:cs typeface="Times New Roman" pitchFamily="18"/>
              </a:rPr>
              <a:t>Conclusion </a:t>
            </a:r>
          </a:p>
        </p:txBody>
      </p:sp>
      <p:sp>
        <p:nvSpPr>
          <p:cNvPr id="3" name="Content Placeholder 2">
            <a:extLst>
              <a:ext uri="{FF2B5EF4-FFF2-40B4-BE49-F238E27FC236}">
                <a16:creationId xmlns:a16="http://schemas.microsoft.com/office/drawing/2014/main" id="{BFC68CE9-A0A5-068E-E8DD-D10E11856383}"/>
              </a:ext>
            </a:extLst>
          </p:cNvPr>
          <p:cNvSpPr txBox="1"/>
          <p:nvPr/>
        </p:nvSpPr>
        <p:spPr>
          <a:xfrm>
            <a:off x="3209400" y="655880"/>
            <a:ext cx="8541328" cy="5063857"/>
          </a:xfrm>
          <a:prstGeom prst="rect">
            <a:avLst/>
          </a:prstGeom>
          <a:noFill/>
          <a:ln cap="flat">
            <a:noFill/>
          </a:ln>
        </p:spPr>
        <p:txBody>
          <a:bodyPr vert="horz" wrap="square" lIns="91440" tIns="45720" rIns="91440" bIns="45720" anchor="t" anchorCtr="0" compatLnSpc="1">
            <a:norm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Calibri"/>
              </a:rPr>
              <a:t>Ensemble methods combine multiple models for predictions.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Times New Roman"/>
              <a:cs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Calibri"/>
              </a:rPr>
              <a:t>Voting and bagging are techniques used in ensemble methods.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Times New Roman"/>
              <a:cs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Calibri"/>
              </a:rPr>
              <a:t>Voting classifiers use base models to vote on class predictions.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Times New Roman"/>
              <a:cs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Calibri"/>
              </a:rPr>
              <a:t>Bagging classifiers create random data samples for base classifiers and random sampling reduces model variance and mitigates overfitting.</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Times New Roman"/>
              <a:cs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Calibri"/>
              </a:rPr>
              <a:t>Ensemble models reduce bias, benefiting unbalanced data.</a:t>
            </a:r>
            <a:endParaRPr lang="en-US" sz="2400" b="1" i="0" u="none" strike="noStrike" kern="1200" cap="none" spc="0" baseline="0" dirty="0">
              <a:solidFill>
                <a:srgbClr val="000000"/>
              </a:solidFill>
              <a:uFillTx/>
              <a:latin typeface="Calibri"/>
              <a:ea typeface="Calibri"/>
              <a:cs typeface="Calibri"/>
            </a:endParaRPr>
          </a:p>
        </p:txBody>
      </p:sp>
    </p:spTree>
    <p:extLst>
      <p:ext uri="{BB962C8B-B14F-4D97-AF65-F5344CB8AC3E}">
        <p14:creationId xmlns:p14="http://schemas.microsoft.com/office/powerpoint/2010/main" val="484827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990091-C214-D9B8-5313-3E9E6CB5C281}"/>
              </a:ext>
            </a:extLst>
          </p:cNvPr>
          <p:cNvSpPr>
            <a:spLocks noGrp="1"/>
          </p:cNvSpPr>
          <p:nvPr>
            <p:ph type="sldNum" sz="quarter" idx="12"/>
          </p:nvPr>
        </p:nvSpPr>
        <p:spPr>
          <a:xfrm>
            <a:off x="0" y="6339573"/>
            <a:ext cx="2743200" cy="365125"/>
          </a:xfrm>
        </p:spPr>
        <p:txBody>
          <a:bodyPr/>
          <a:lstStyle/>
          <a:p>
            <a:fld id="{2DEBF6B5-A8B6-5742-91AE-8DC29EBB8E42}" type="slidenum">
              <a:rPr lang="en-US" smtClean="0"/>
              <a:t>29</a:t>
            </a:fld>
            <a:endParaRPr lang="en-US" dirty="0"/>
          </a:p>
        </p:txBody>
      </p:sp>
      <p:sp>
        <p:nvSpPr>
          <p:cNvPr id="2" name="Title 1">
            <a:extLst>
              <a:ext uri="{FF2B5EF4-FFF2-40B4-BE49-F238E27FC236}">
                <a16:creationId xmlns:a16="http://schemas.microsoft.com/office/drawing/2014/main" id="{A9C3DC42-9588-DC89-2DD1-975C5DCC643F}"/>
              </a:ext>
            </a:extLst>
          </p:cNvPr>
          <p:cNvSpPr txBox="1">
            <a:spLocks noGrp="1"/>
          </p:cNvSpPr>
          <p:nvPr>
            <p:ph type="title"/>
          </p:nvPr>
        </p:nvSpPr>
        <p:spPr>
          <a:xfrm>
            <a:off x="760616" y="519709"/>
            <a:ext cx="3056628" cy="2909291"/>
          </a:xfrm>
        </p:spPr>
        <p:txBody>
          <a:bodyPr anchor="t"/>
          <a:lstStyle/>
          <a:p>
            <a:pPr lvl="0"/>
            <a:r>
              <a:rPr lang="en-US" sz="3600" dirty="0">
                <a:latin typeface="Times New Roman"/>
                <a:cs typeface="Times New Roman"/>
              </a:rPr>
              <a:t>References</a:t>
            </a:r>
            <a:endParaRPr lang="en-US" dirty="0"/>
          </a:p>
        </p:txBody>
      </p:sp>
      <p:sp>
        <p:nvSpPr>
          <p:cNvPr id="3" name="Content Placeholder 2">
            <a:extLst>
              <a:ext uri="{FF2B5EF4-FFF2-40B4-BE49-F238E27FC236}">
                <a16:creationId xmlns:a16="http://schemas.microsoft.com/office/drawing/2014/main" id="{58B79860-2FB6-E005-003F-BBF4A5C1B9A5}"/>
              </a:ext>
            </a:extLst>
          </p:cNvPr>
          <p:cNvSpPr txBox="1"/>
          <p:nvPr/>
        </p:nvSpPr>
        <p:spPr>
          <a:xfrm>
            <a:off x="423081" y="1662077"/>
            <a:ext cx="11422961" cy="3853601"/>
          </a:xfrm>
          <a:prstGeom prst="rect">
            <a:avLst/>
          </a:prstGeom>
          <a:noFill/>
          <a:ln cap="flat">
            <a:noFill/>
          </a:ln>
        </p:spPr>
        <p:txBody>
          <a:bodyPr vert="horz" wrap="square" lIns="91440" tIns="45720" rIns="91440" bIns="45720" anchor="t" anchorCtr="0" compatLnSpc="1">
            <a:normAutofit/>
          </a:bodyPr>
          <a:lstStyle/>
          <a:p>
            <a:pPr marL="400050" marR="0" lvl="0" indent="-400050"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US" sz="2000" b="0" i="0" u="none" strike="noStrike" kern="1200" cap="none" spc="0" baseline="0" dirty="0">
                <a:uFillTx/>
                <a:latin typeface="Times New Roman"/>
                <a:cs typeface="Calibri"/>
              </a:rPr>
              <a:t>[1]  Velog.io. [Online]. Available: </a:t>
            </a:r>
            <a:r>
              <a:rPr lang="en-US" sz="2000" b="0" i="0" u="none" strike="noStrike" kern="1200" cap="none" spc="0" baseline="0" dirty="0">
                <a:uFillTx/>
                <a:latin typeface="Times New Roman"/>
                <a:cs typeface="Calibri"/>
                <a:hlinkClick r:id="rId2"/>
              </a:rPr>
              <a:t>https://velog.io/@jiselectric/Ensemble-Learning-Voting-and-Bagging-at6219ae </a:t>
            </a:r>
            <a:r>
              <a:rPr lang="en-US" sz="2000" b="0" i="0" u="none" strike="noStrike" kern="1200" cap="none" spc="0" baseline="0" dirty="0">
                <a:uFillTx/>
                <a:latin typeface="Times New Roman"/>
                <a:cs typeface="Calibri"/>
              </a:rPr>
              <a:t>. [Accessed: 02-Oct-2023].</a:t>
            </a:r>
            <a:endParaRPr lang="en-US">
              <a:ea typeface="Calibri" panose="020F0502020204030204"/>
              <a:cs typeface="Calibri" panose="020F0502020204030204"/>
            </a:endParaRPr>
          </a:p>
          <a:p>
            <a:pPr marL="400050" marR="0" lvl="0" indent="-400050"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US" sz="2000" b="0" i="0" u="none" strike="noStrike" kern="1200" cap="none" spc="0" baseline="0" dirty="0">
                <a:uFillTx/>
                <a:latin typeface="Times New Roman"/>
                <a:cs typeface="Calibri"/>
              </a:rPr>
              <a:t>[2]   V7labs.com. [Online]. Available: </a:t>
            </a:r>
            <a:r>
              <a:rPr lang="en-US" sz="2000" b="0" i="0" u="none" strike="noStrike" kern="1200" cap="none" spc="0" baseline="0" dirty="0">
                <a:uFillTx/>
                <a:latin typeface="Times New Roman"/>
                <a:cs typeface="Calibri"/>
                <a:hlinkClick r:id="rId3"/>
              </a:rPr>
              <a:t>https://www.v7labs.com/blog/ensemble-learning</a:t>
            </a:r>
            <a:r>
              <a:rPr lang="en-US" sz="2000" b="0" i="0" u="none" strike="noStrike" kern="1200" cap="none" spc="0" baseline="0" dirty="0">
                <a:uFillTx/>
                <a:latin typeface="Times New Roman"/>
                <a:cs typeface="Calibri"/>
              </a:rPr>
              <a:t> . [Accessed: 05-Oct-2023].</a:t>
            </a:r>
          </a:p>
          <a:p>
            <a:pPr marL="400050" marR="0" lvl="0" indent="-400050"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US" sz="2000" b="0" i="0" u="none" strike="noStrike" kern="1200" cap="none" spc="0" baseline="0" dirty="0">
                <a:uFillTx/>
                <a:latin typeface="Times New Roman"/>
                <a:cs typeface="Calibri"/>
              </a:rPr>
              <a:t>[3]   Medium.com. [Online]. Available: </a:t>
            </a:r>
            <a:r>
              <a:rPr lang="en-US" sz="2000" b="0" i="0" u="none" strike="noStrike" kern="1200" cap="none" spc="0" baseline="0" dirty="0">
                <a:uFillTx/>
                <a:latin typeface="Times New Roman"/>
                <a:cs typeface="Calibri"/>
                <a:hlinkClick r:id="rId4"/>
              </a:rPr>
              <a:t>https://medium.com/@chyun55555/ensemble-learning-voting-and-bagging-with-python-40de683b8ff0</a:t>
            </a:r>
            <a:r>
              <a:rPr lang="en-US" sz="2000" b="0" i="0" u="none" strike="noStrike" kern="1200" cap="none" spc="0" baseline="0" dirty="0">
                <a:uFillTx/>
                <a:latin typeface="Times New Roman"/>
                <a:cs typeface="Calibri"/>
              </a:rPr>
              <a:t> . [Accessed: 08-Oct-2023].</a:t>
            </a:r>
          </a:p>
          <a:p>
            <a:pPr marL="400050" indent="-400050">
              <a:buSzPct val="100000"/>
              <a:defRPr sz="1800" b="0" i="0" u="none" strike="noStrike" kern="0" cap="none" spc="0" baseline="0">
                <a:solidFill>
                  <a:srgbClr val="000000"/>
                </a:solidFill>
                <a:uFillTx/>
              </a:defRP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[4] scikit. [Online]. Available: </a:t>
            </a:r>
            <a:r>
              <a:rPr lang="en-US" sz="2000" b="0" i="0" u="none" strike="noStrike" dirty="0">
                <a:solidFill>
                  <a:srgbClr val="000000"/>
                </a:solidFill>
                <a:effectLst/>
                <a:latin typeface="Times New Roman" panose="02020603050405020304" pitchFamily="18" charset="0"/>
                <a:cs typeface="Times New Roman" panose="02020603050405020304" pitchFamily="18" charset="0"/>
                <a:hlinkClick r:id="rId5"/>
              </a:rPr>
              <a:t>https://scikit-learn.org/stable/auto_examples/manifold/plot_lle_digits.html#sphx-glr-auto-examples-manifold-plot-lle-digits-py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 [Accessed: 25-Oct-2023]. </a:t>
            </a:r>
          </a:p>
          <a:p>
            <a:pPr marL="400050" indent="-400050">
              <a:buSzPct val="100000"/>
              <a:defRPr sz="1800" b="0" i="0" u="none" strike="noStrike" kern="0" cap="none" spc="0" baseline="0">
                <a:solidFill>
                  <a:srgbClr val="000000"/>
                </a:solidFill>
                <a:uFillTx/>
              </a:defRPr>
            </a:pPr>
            <a:r>
              <a:rPr lang="en-US" sz="2000" b="0" i="0" u="none" strike="noStrike" dirty="0">
                <a:solidFill>
                  <a:srgbClr val="000000"/>
                </a:solidFill>
                <a:effectLst/>
                <a:latin typeface="Times New Roman"/>
                <a:cs typeface="Times New Roman"/>
              </a:rPr>
              <a:t>[5] </a:t>
            </a:r>
            <a:r>
              <a:rPr lang="en-US" sz="2000" b="0" i="0" u="none" strike="noStrike" err="1">
                <a:solidFill>
                  <a:srgbClr val="000000"/>
                </a:solidFill>
                <a:effectLst/>
                <a:latin typeface="Times New Roman"/>
                <a:cs typeface="Times New Roman"/>
              </a:rPr>
              <a:t>GeeksforGeeks</a:t>
            </a:r>
            <a:r>
              <a:rPr lang="en-US" sz="2000" dirty="0">
                <a:solidFill>
                  <a:srgbClr val="000000"/>
                </a:solidFill>
                <a:latin typeface="Times New Roman"/>
                <a:cs typeface="Times New Roman"/>
              </a:rPr>
              <a:t>. [Online]. </a:t>
            </a:r>
            <a:r>
              <a:rPr lang="en-US" sz="2000" b="0" i="0" u="none" strike="noStrike" dirty="0">
                <a:solidFill>
                  <a:srgbClr val="000000"/>
                </a:solidFill>
                <a:effectLst/>
                <a:latin typeface="Times New Roman"/>
                <a:cs typeface="Times New Roman"/>
                <a:hlinkClick r:id="rId6"/>
              </a:rPr>
              <a:t>https://www.geeksforgeeks.org/ml-bagging-classifier/</a:t>
            </a:r>
            <a:r>
              <a:rPr lang="en-US" sz="2000" b="0" i="0" u="none" strike="noStrike" dirty="0">
                <a:solidFill>
                  <a:srgbClr val="000000"/>
                </a:solidFill>
                <a:effectLst/>
                <a:latin typeface="Times New Roman"/>
                <a:cs typeface="Times New Roman"/>
              </a:rPr>
              <a:t> . [Accessed: 25-Oct.-2023</a:t>
            </a:r>
            <a:r>
              <a:rPr lang="en-US" sz="2000" dirty="0">
                <a:solidFill>
                  <a:srgbClr val="000000"/>
                </a:solidFill>
                <a:latin typeface="Times New Roman"/>
                <a:cs typeface="Times New Roman"/>
              </a:rPr>
              <a:t>]</a:t>
            </a:r>
            <a:r>
              <a:rPr lang="en-US" sz="2000" b="0" i="0" u="none" strike="noStrike" dirty="0">
                <a:solidFill>
                  <a:srgbClr val="000000"/>
                </a:solidFill>
                <a:effectLst/>
                <a:latin typeface="Times New Roman"/>
                <a:cs typeface="Times New Roman"/>
              </a:rPr>
              <a:t>. </a:t>
            </a:r>
          </a:p>
          <a:p>
            <a:pPr marL="400050" indent="-400050">
              <a:buSzPct val="100000"/>
              <a:defRPr sz="1800" b="0" i="0" u="none" strike="noStrike" kern="0" cap="none" spc="0" baseline="0">
                <a:solidFill>
                  <a:srgbClr val="000000"/>
                </a:solidFill>
                <a:uFillTx/>
              </a:defRP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400050" marR="0" lvl="0" indent="-400050"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en-US" sz="2400" b="0" i="0" u="none" strike="noStrike" kern="1200" cap="none" spc="0" baseline="0" dirty="0">
              <a:uFillTx/>
              <a:latin typeface="Times New Roman"/>
              <a:cs typeface="Calibri"/>
            </a:endParaRPr>
          </a:p>
          <a:p>
            <a:pPr marL="400050" marR="0" lvl="0" indent="-400050"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en-US" sz="2400" b="0" i="0" u="none" strike="noStrike" kern="1200" cap="none" spc="0" baseline="0" dirty="0">
              <a:uFillTx/>
              <a:latin typeface="Times New Roman"/>
              <a:cs typeface="Calibri"/>
            </a:endParaRPr>
          </a:p>
          <a:p>
            <a:pPr marR="0" lvl="0"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en-US" sz="2400" b="0" i="0" u="none" strike="noStrike" kern="1200" cap="none" spc="0" baseline="0" dirty="0">
              <a:solidFill>
                <a:srgbClr val="374151"/>
              </a:solidFill>
              <a:uFillTx/>
              <a:latin typeface="Times New Roman"/>
              <a:cs typeface="Calibri"/>
            </a:endParaRPr>
          </a:p>
        </p:txBody>
      </p:sp>
    </p:spTree>
    <p:extLst>
      <p:ext uri="{BB962C8B-B14F-4D97-AF65-F5344CB8AC3E}">
        <p14:creationId xmlns:p14="http://schemas.microsoft.com/office/powerpoint/2010/main" val="335043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CD3592-C28E-4A58-A12B-34B2F24CD5CC}"/>
              </a:ext>
            </a:extLst>
          </p:cNvPr>
          <p:cNvSpPr>
            <a:spLocks noGrp="1"/>
          </p:cNvSpPr>
          <p:nvPr>
            <p:ph type="sldNum" sz="quarter" idx="12"/>
          </p:nvPr>
        </p:nvSpPr>
        <p:spPr>
          <a:xfrm>
            <a:off x="0" y="6311902"/>
            <a:ext cx="2743200" cy="365125"/>
          </a:xfrm>
        </p:spPr>
        <p:txBody>
          <a:bodyPr/>
          <a:lstStyle/>
          <a:p>
            <a:fld id="{2DEBF6B5-A8B6-5742-91AE-8DC29EBB8E42}" type="slidenum">
              <a:rPr lang="en-US" smtClean="0"/>
              <a:t>3</a:t>
            </a:fld>
            <a:endParaRPr lang="en-US"/>
          </a:p>
        </p:txBody>
      </p:sp>
      <p:sp>
        <p:nvSpPr>
          <p:cNvPr id="5" name="Title 5">
            <a:extLst>
              <a:ext uri="{FF2B5EF4-FFF2-40B4-BE49-F238E27FC236}">
                <a16:creationId xmlns:a16="http://schemas.microsoft.com/office/drawing/2014/main" id="{D4F12367-982C-552D-CC33-70336D11455D}"/>
              </a:ext>
            </a:extLst>
          </p:cNvPr>
          <p:cNvSpPr txBox="1">
            <a:spLocks/>
          </p:cNvSpPr>
          <p:nvPr/>
        </p:nvSpPr>
        <p:spPr>
          <a:xfrm>
            <a:off x="555982" y="0"/>
            <a:ext cx="10515600" cy="1325559"/>
          </a:xfrm>
          <a:prstGeom prst="rect">
            <a:avLst/>
          </a:prstGeom>
          <a:solidFill>
            <a:srgbClr val="FFFFFF"/>
          </a:solidFill>
          <a:ln w="12701" cap="flat">
            <a:noFill/>
            <a:prstDash val="solid"/>
            <a:miter/>
          </a:ln>
        </p:spPr>
        <p:txBody>
          <a:bodyPr vert="horz" lIns="91440" tIns="45720" rIns="91440" bIns="45720" rtlCol="0" anchor="ctr" anchorCtr="1">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Times New Roman"/>
                <a:cs typeface="Times New Roman"/>
              </a:rPr>
              <a:t>The Main Concepts</a:t>
            </a:r>
          </a:p>
        </p:txBody>
      </p:sp>
      <p:sp>
        <p:nvSpPr>
          <p:cNvPr id="6" name="TextBox 20">
            <a:extLst>
              <a:ext uri="{FF2B5EF4-FFF2-40B4-BE49-F238E27FC236}">
                <a16:creationId xmlns:a16="http://schemas.microsoft.com/office/drawing/2014/main" id="{DA5D0891-E27E-6D42-8207-67DF36891D37}"/>
              </a:ext>
            </a:extLst>
          </p:cNvPr>
          <p:cNvSpPr txBox="1"/>
          <p:nvPr/>
        </p:nvSpPr>
        <p:spPr>
          <a:xfrm>
            <a:off x="8079475" y="4210811"/>
            <a:ext cx="4112525" cy="707886"/>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Times New Roman"/>
                <a:cs typeface="Calibri"/>
              </a:rPr>
              <a:t>Classification representation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Times New Roman"/>
                <a:cs typeface="Calibri"/>
              </a:rPr>
              <a:t>[source: </a:t>
            </a:r>
            <a:r>
              <a:rPr lang="en-US" sz="2000" b="0" i="0" u="none" strike="noStrike" kern="1200" cap="none" spc="0" baseline="0" dirty="0">
                <a:solidFill>
                  <a:srgbClr val="000000"/>
                </a:solidFill>
                <a:uFillTx/>
                <a:latin typeface="Times New Roman"/>
                <a:cs typeface="Calibri"/>
                <a:hlinkClick r:id="rId2"/>
              </a:rPr>
              <a:t>https://tinyurl.com/363ft6tn</a:t>
            </a:r>
            <a:r>
              <a:rPr lang="en-US" sz="2000" b="0" i="0" u="none" strike="noStrike" kern="1200" cap="none" spc="0" baseline="0" dirty="0">
                <a:solidFill>
                  <a:srgbClr val="000000"/>
                </a:solidFill>
                <a:uFillTx/>
                <a:latin typeface="Times New Roman"/>
                <a:cs typeface="Calibri"/>
              </a:rPr>
              <a:t> ]</a:t>
            </a:r>
            <a:endParaRPr lang="en-US" sz="2000" b="0" i="0" u="none" strike="noStrike" kern="1200" cap="none" spc="0" baseline="0" dirty="0">
              <a:solidFill>
                <a:srgbClr val="000000"/>
              </a:solidFill>
              <a:uFillTx/>
              <a:latin typeface="Times New Roman"/>
              <a:cs typeface="Times New Roman"/>
            </a:endParaRPr>
          </a:p>
        </p:txBody>
      </p:sp>
      <p:pic>
        <p:nvPicPr>
          <p:cNvPr id="7" name="Picture 15" descr="Classification in Machine Learning">
            <a:extLst>
              <a:ext uri="{FF2B5EF4-FFF2-40B4-BE49-F238E27FC236}">
                <a16:creationId xmlns:a16="http://schemas.microsoft.com/office/drawing/2014/main" id="{01E133B0-6F61-41A5-9136-BD5D373F0869}"/>
              </a:ext>
            </a:extLst>
          </p:cNvPr>
          <p:cNvPicPr>
            <a:picLocks noChangeAspect="1"/>
          </p:cNvPicPr>
          <p:nvPr/>
        </p:nvPicPr>
        <p:blipFill>
          <a:blip r:embed="rId3"/>
          <a:srcRect t="45968" r="42500" b="-403"/>
          <a:stretch>
            <a:fillRect/>
          </a:stretch>
        </p:blipFill>
        <p:spPr>
          <a:xfrm>
            <a:off x="8658578" y="1325559"/>
            <a:ext cx="3127022" cy="2885252"/>
          </a:xfrm>
          <a:prstGeom prst="rect">
            <a:avLst/>
          </a:prstGeom>
          <a:noFill/>
          <a:ln cap="flat">
            <a:noFill/>
          </a:ln>
        </p:spPr>
      </p:pic>
      <p:sp>
        <p:nvSpPr>
          <p:cNvPr id="8" name="Content Placeholder 37">
            <a:extLst>
              <a:ext uri="{FF2B5EF4-FFF2-40B4-BE49-F238E27FC236}">
                <a16:creationId xmlns:a16="http://schemas.microsoft.com/office/drawing/2014/main" id="{EEE9ECFD-FA39-10CB-5CBF-9B4743DF06F0}"/>
              </a:ext>
            </a:extLst>
          </p:cNvPr>
          <p:cNvSpPr txBox="1">
            <a:spLocks noGrp="1"/>
          </p:cNvSpPr>
          <p:nvPr>
            <p:ph idx="1"/>
          </p:nvPr>
        </p:nvSpPr>
        <p:spPr>
          <a:xfrm>
            <a:off x="402567" y="1109293"/>
            <a:ext cx="7800622" cy="4923896"/>
          </a:xfrm>
        </p:spPr>
        <p:txBody>
          <a:bodyPr>
            <a:normAutofit lnSpcReduction="10000"/>
          </a:bodyPr>
          <a:lstStyle/>
          <a:p>
            <a:pPr lvl="0">
              <a:lnSpc>
                <a:spcPct val="100000"/>
              </a:lnSpc>
              <a:spcBef>
                <a:spcPts val="0"/>
              </a:spcBef>
            </a:pPr>
            <a:r>
              <a:rPr lang="en-US" sz="2400" dirty="0">
                <a:latin typeface="Times New Roman"/>
                <a:cs typeface="Calibri"/>
              </a:rPr>
              <a:t>Machine learning: is a branch of artificial intelligence that teaches computers to learn from data and make predictions or decisions without explicit programming.</a:t>
            </a:r>
          </a:p>
          <a:p>
            <a:pPr lvl="0">
              <a:lnSpc>
                <a:spcPct val="100000"/>
              </a:lnSpc>
              <a:spcBef>
                <a:spcPts val="0"/>
              </a:spcBef>
            </a:pPr>
            <a:endParaRPr lang="en-US" sz="2400" dirty="0">
              <a:latin typeface="Times New Roman"/>
              <a:cs typeface="Calibri"/>
            </a:endParaRPr>
          </a:p>
          <a:p>
            <a:pPr lvl="0">
              <a:lnSpc>
                <a:spcPct val="100000"/>
              </a:lnSpc>
              <a:spcBef>
                <a:spcPts val="0"/>
              </a:spcBef>
            </a:pPr>
            <a:r>
              <a:rPr lang="en-US" sz="2400" dirty="0">
                <a:latin typeface="Times New Roman"/>
                <a:cs typeface="Calibri"/>
              </a:rPr>
              <a:t>Supervised Learning: is a type of ML where a computer learns by example, using labeled data with known outcomes to make predictions or classifications.</a:t>
            </a:r>
          </a:p>
          <a:p>
            <a:pPr lvl="0">
              <a:lnSpc>
                <a:spcPct val="100000"/>
              </a:lnSpc>
              <a:spcBef>
                <a:spcPts val="0"/>
              </a:spcBef>
            </a:pPr>
            <a:endParaRPr lang="en-US" sz="2400" dirty="0">
              <a:latin typeface="Times New Roman"/>
              <a:cs typeface="Calibri"/>
            </a:endParaRPr>
          </a:p>
          <a:p>
            <a:pPr lvl="0">
              <a:lnSpc>
                <a:spcPct val="100000"/>
              </a:lnSpc>
              <a:spcBef>
                <a:spcPts val="0"/>
              </a:spcBef>
            </a:pPr>
            <a:r>
              <a:rPr lang="en-US" sz="2400" dirty="0">
                <a:latin typeface="Times New Roman"/>
                <a:cs typeface="Calibri"/>
              </a:rPr>
              <a:t>Classification: Classification is a fundamental technique in supervised machine learning where the goal is to categorize data points into predefined classes or categories.</a:t>
            </a:r>
          </a:p>
          <a:p>
            <a:pPr lvl="0">
              <a:lnSpc>
                <a:spcPct val="100000"/>
              </a:lnSpc>
              <a:spcBef>
                <a:spcPts val="0"/>
              </a:spcBef>
            </a:pPr>
            <a:endParaRPr lang="en-US" sz="2400" dirty="0">
              <a:latin typeface="Times New Roman"/>
              <a:cs typeface="Calibri"/>
            </a:endParaRPr>
          </a:p>
          <a:p>
            <a:pPr lvl="0">
              <a:lnSpc>
                <a:spcPct val="100000"/>
              </a:lnSpc>
              <a:spcBef>
                <a:spcPts val="0"/>
              </a:spcBef>
            </a:pPr>
            <a:r>
              <a:rPr lang="en-US" sz="2400" dirty="0">
                <a:latin typeface="Times New Roman"/>
                <a:cs typeface="Calibri"/>
              </a:rPr>
              <a:t>Categorizing Data: Classification is used to assign a class or label to each data point based on its features or attributes. </a:t>
            </a:r>
          </a:p>
          <a:p>
            <a:pPr lvl="0"/>
            <a:endParaRPr lang="en-US" sz="2400" dirty="0">
              <a:latin typeface="Times New Roman"/>
              <a:cs typeface="Calibri"/>
            </a:endParaRPr>
          </a:p>
        </p:txBody>
      </p:sp>
    </p:spTree>
    <p:extLst>
      <p:ext uri="{BB962C8B-B14F-4D97-AF65-F5344CB8AC3E}">
        <p14:creationId xmlns:p14="http://schemas.microsoft.com/office/powerpoint/2010/main" val="152935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109B82-1226-4215-82DE-0B4F4F2D4FC0}"/>
              </a:ext>
            </a:extLst>
          </p:cNvPr>
          <p:cNvSpPr>
            <a:spLocks noGrp="1"/>
          </p:cNvSpPr>
          <p:nvPr>
            <p:ph type="sldNum" sz="quarter" idx="12"/>
          </p:nvPr>
        </p:nvSpPr>
        <p:spPr>
          <a:xfrm>
            <a:off x="0" y="6331184"/>
            <a:ext cx="2743200" cy="365125"/>
          </a:xfrm>
        </p:spPr>
        <p:txBody>
          <a:bodyPr/>
          <a:lstStyle/>
          <a:p>
            <a:fld id="{2DEBF6B5-A8B6-5742-91AE-8DC29EBB8E42}" type="slidenum">
              <a:rPr lang="en-US" smtClean="0"/>
              <a:pPr/>
              <a:t>4</a:t>
            </a:fld>
            <a:endParaRPr lang="en-US" dirty="0"/>
          </a:p>
        </p:txBody>
      </p:sp>
      <p:sp>
        <p:nvSpPr>
          <p:cNvPr id="18" name="Title 5">
            <a:extLst>
              <a:ext uri="{FF2B5EF4-FFF2-40B4-BE49-F238E27FC236}">
                <a16:creationId xmlns:a16="http://schemas.microsoft.com/office/drawing/2014/main" id="{C302F44E-8A2D-4B69-D4D5-842CBF46D292}"/>
              </a:ext>
            </a:extLst>
          </p:cNvPr>
          <p:cNvSpPr txBox="1">
            <a:spLocks noGrp="1"/>
          </p:cNvSpPr>
          <p:nvPr>
            <p:ph type="title"/>
          </p:nvPr>
        </p:nvSpPr>
        <p:spPr>
          <a:xfrm>
            <a:off x="482848" y="221348"/>
            <a:ext cx="5654000" cy="1397623"/>
          </a:xfrm>
          <a:solidFill>
            <a:srgbClr val="FFFFFF"/>
          </a:solidFill>
          <a:ln w="12701" cap="flat">
            <a:noFill/>
            <a:prstDash val="solid"/>
            <a:miter/>
          </a:ln>
        </p:spPr>
        <p:txBody>
          <a:bodyPr anchorCtr="1">
            <a:noAutofit/>
          </a:bodyPr>
          <a:lstStyle/>
          <a:p>
            <a:pPr lvl="0" algn="ctr"/>
            <a:r>
              <a:rPr lang="en-US" sz="3800" dirty="0">
                <a:latin typeface="Times New Roman"/>
                <a:cs typeface="Times New Roman"/>
              </a:rPr>
              <a:t>What is Ensemble Learning?</a:t>
            </a:r>
            <a:endParaRPr lang="en-US" sz="3800" dirty="0">
              <a:latin typeface="Calibri"/>
              <a:cs typeface="Calibri"/>
            </a:endParaRPr>
          </a:p>
        </p:txBody>
      </p:sp>
      <p:sp>
        <p:nvSpPr>
          <p:cNvPr id="19" name="TextBox 26">
            <a:extLst>
              <a:ext uri="{FF2B5EF4-FFF2-40B4-BE49-F238E27FC236}">
                <a16:creationId xmlns:a16="http://schemas.microsoft.com/office/drawing/2014/main" id="{6DBF1CA8-D25A-6C7A-4DAF-E586C980B056}"/>
              </a:ext>
            </a:extLst>
          </p:cNvPr>
          <p:cNvSpPr txBox="1"/>
          <p:nvPr/>
        </p:nvSpPr>
        <p:spPr>
          <a:xfrm>
            <a:off x="486643" y="1768303"/>
            <a:ext cx="5571740" cy="2677656"/>
          </a:xfrm>
          <a:prstGeom prst="rect">
            <a:avLst/>
          </a:prstGeom>
          <a:solidFill>
            <a:srgbClr val="FFFFFF"/>
          </a:solidFill>
          <a:ln w="12701" cap="flat">
            <a:solidFill>
              <a:schemeClr val="bg1"/>
            </a:solidFill>
            <a:prstDash val="solid"/>
            <a:miter/>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2400" dirty="0">
                <a:solidFill>
                  <a:srgbClr val="000000"/>
                </a:solidFill>
                <a:latin typeface="Times New Roman"/>
                <a:ea typeface="Calibri"/>
                <a:cs typeface="Times New Roman"/>
              </a:rPr>
              <a:t>Ensemble Learning is a machine learning technique where multiple individual models are combined to make more accurate predictions or decisions than any single model could achieve on its own. It's like asking a group of experts for advice to make better choices.</a:t>
            </a:r>
            <a:endParaRPr lang="en-US" sz="2400" b="0" i="0" u="none" strike="noStrike" kern="1200" cap="none" spc="0" baseline="0" dirty="0">
              <a:solidFill>
                <a:srgbClr val="000000"/>
              </a:solidFill>
              <a:uFillTx/>
              <a:latin typeface="Times New Roman"/>
              <a:ea typeface="Calibri"/>
              <a:cs typeface="Times New Roman"/>
            </a:endParaRPr>
          </a:p>
        </p:txBody>
      </p:sp>
      <p:pic>
        <p:nvPicPr>
          <p:cNvPr id="20" name="Picture 19" descr="A diagram of a classifier&#10;&#10;Description automatically generated">
            <a:extLst>
              <a:ext uri="{FF2B5EF4-FFF2-40B4-BE49-F238E27FC236}">
                <a16:creationId xmlns:a16="http://schemas.microsoft.com/office/drawing/2014/main" id="{A6EEE7A4-BB58-4FBB-CFF8-560CF6BD3471}"/>
              </a:ext>
            </a:extLst>
          </p:cNvPr>
          <p:cNvPicPr>
            <a:picLocks noChangeAspect="1"/>
          </p:cNvPicPr>
          <p:nvPr/>
        </p:nvPicPr>
        <p:blipFill>
          <a:blip r:embed="rId2"/>
          <a:stretch>
            <a:fillRect/>
          </a:stretch>
        </p:blipFill>
        <p:spPr>
          <a:xfrm>
            <a:off x="6376668" y="655131"/>
            <a:ext cx="5400432" cy="3969063"/>
          </a:xfrm>
          <a:prstGeom prst="rect">
            <a:avLst/>
          </a:prstGeom>
          <a:noFill/>
          <a:ln cap="flat">
            <a:noFill/>
          </a:ln>
        </p:spPr>
      </p:pic>
      <p:sp>
        <p:nvSpPr>
          <p:cNvPr id="21" name="TextBox 21">
            <a:extLst>
              <a:ext uri="{FF2B5EF4-FFF2-40B4-BE49-F238E27FC236}">
                <a16:creationId xmlns:a16="http://schemas.microsoft.com/office/drawing/2014/main" id="{75A360BC-FDB3-E3BF-FF3C-69DF454EF533}"/>
              </a:ext>
            </a:extLst>
          </p:cNvPr>
          <p:cNvSpPr txBox="1"/>
          <p:nvPr/>
        </p:nvSpPr>
        <p:spPr>
          <a:xfrm>
            <a:off x="6205360" y="4624194"/>
            <a:ext cx="5571740" cy="83099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Calibri"/>
              </a:rPr>
              <a:t>Representation of Ensemble </a:t>
            </a:r>
            <a:endParaRPr lang="en-US" sz="2400" b="0" i="0" u="none" strike="noStrike" kern="1200" cap="none" spc="0" baseline="0" dirty="0">
              <a:solidFill>
                <a:srgbClr val="000000"/>
              </a:solidFill>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a:cs typeface="Calibri"/>
              </a:rPr>
              <a:t>[source: </a:t>
            </a:r>
            <a:r>
              <a:rPr lang="en-US" sz="2400" b="0" i="0" u="none" strike="noStrike" kern="1200" cap="none" spc="0" baseline="0" dirty="0">
                <a:solidFill>
                  <a:srgbClr val="000000"/>
                </a:solidFill>
                <a:uFillTx/>
                <a:latin typeface="Times New Roman"/>
                <a:cs typeface="Calibri"/>
                <a:hlinkClick r:id="rId3"/>
              </a:rPr>
              <a:t>https://tinyurl.com/yzhw6umn</a:t>
            </a:r>
            <a:r>
              <a:rPr lang="en-US" sz="2400" b="0" i="0" u="none" strike="noStrike" kern="1200" cap="none" spc="0" baseline="0" dirty="0">
                <a:solidFill>
                  <a:srgbClr val="000000"/>
                </a:solidFill>
                <a:uFillTx/>
                <a:latin typeface="Times New Roman"/>
                <a:cs typeface="Calibri"/>
              </a:rPr>
              <a:t> ]</a:t>
            </a:r>
            <a:endParaRPr lang="en-US" sz="2400" b="0" i="0" u="none" strike="noStrike" kern="1200" cap="none" spc="0" baseline="0" dirty="0">
              <a:solidFill>
                <a:srgbClr val="000000"/>
              </a:solidFill>
              <a:uFillTx/>
              <a:latin typeface="Times New Roman"/>
              <a:cs typeface="Times New Roman"/>
            </a:endParaRPr>
          </a:p>
        </p:txBody>
      </p:sp>
    </p:spTree>
    <p:extLst>
      <p:ext uri="{BB962C8B-B14F-4D97-AF65-F5344CB8AC3E}">
        <p14:creationId xmlns:p14="http://schemas.microsoft.com/office/powerpoint/2010/main" val="29483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70D83B-B422-E5C7-A45C-EF4B4FDEADED}"/>
              </a:ext>
            </a:extLst>
          </p:cNvPr>
          <p:cNvSpPr>
            <a:spLocks noGrp="1"/>
          </p:cNvSpPr>
          <p:nvPr>
            <p:ph type="sldNum" sz="quarter" idx="12"/>
          </p:nvPr>
        </p:nvSpPr>
        <p:spPr>
          <a:xfrm>
            <a:off x="0" y="6289239"/>
            <a:ext cx="2743200" cy="365125"/>
          </a:xfrm>
        </p:spPr>
        <p:txBody>
          <a:bodyPr/>
          <a:lstStyle/>
          <a:p>
            <a:fld id="{2DEBF6B5-A8B6-5742-91AE-8DC29EBB8E42}" type="slidenum">
              <a:rPr lang="en-US" smtClean="0"/>
              <a:t>5</a:t>
            </a:fld>
            <a:endParaRPr lang="en-US"/>
          </a:p>
        </p:txBody>
      </p:sp>
      <p:sp>
        <p:nvSpPr>
          <p:cNvPr id="8" name="Title 5">
            <a:extLst>
              <a:ext uri="{FF2B5EF4-FFF2-40B4-BE49-F238E27FC236}">
                <a16:creationId xmlns:a16="http://schemas.microsoft.com/office/drawing/2014/main" id="{ADE88210-E154-B68F-E507-1FC04BF29C81}"/>
              </a:ext>
            </a:extLst>
          </p:cNvPr>
          <p:cNvSpPr txBox="1">
            <a:spLocks noGrp="1"/>
          </p:cNvSpPr>
          <p:nvPr>
            <p:ph type="title"/>
          </p:nvPr>
        </p:nvSpPr>
        <p:spPr>
          <a:xfrm>
            <a:off x="895712" y="609537"/>
            <a:ext cx="10515600" cy="810435"/>
          </a:xfrm>
          <a:solidFill>
            <a:srgbClr val="FFFFFF"/>
          </a:solidFill>
          <a:ln w="12701" cap="flat">
            <a:noFill/>
            <a:prstDash val="solid"/>
            <a:miter/>
          </a:ln>
        </p:spPr>
        <p:txBody>
          <a:bodyPr>
            <a:noAutofit/>
          </a:bodyPr>
          <a:lstStyle/>
          <a:p>
            <a:pPr>
              <a:lnSpc>
                <a:spcPct val="100000"/>
              </a:lnSpc>
            </a:pPr>
            <a:r>
              <a:rPr lang="en-US" sz="3800" dirty="0">
                <a:latin typeface="Times New Roman"/>
                <a:cs typeface="Times New Roman"/>
              </a:rPr>
              <a:t>Classification and Ensemble methods</a:t>
            </a:r>
          </a:p>
        </p:txBody>
      </p:sp>
      <p:sp>
        <p:nvSpPr>
          <p:cNvPr id="9" name="Title 5">
            <a:extLst>
              <a:ext uri="{FF2B5EF4-FFF2-40B4-BE49-F238E27FC236}">
                <a16:creationId xmlns:a16="http://schemas.microsoft.com/office/drawing/2014/main" id="{A5C2B55B-1195-B9B1-ABC8-03A2DBC1C3B4}"/>
              </a:ext>
            </a:extLst>
          </p:cNvPr>
          <p:cNvSpPr txBox="1"/>
          <p:nvPr/>
        </p:nvSpPr>
        <p:spPr>
          <a:xfrm>
            <a:off x="891396" y="2020939"/>
            <a:ext cx="10518157" cy="1207684"/>
          </a:xfrm>
          <a:prstGeom prst="rect">
            <a:avLst/>
          </a:prstGeom>
          <a:solidFill>
            <a:srgbClr val="FFFFFF"/>
          </a:solidFill>
          <a:ln w="12701" cap="flat">
            <a:solidFill>
              <a:schemeClr val="bg1"/>
            </a:solidFill>
            <a:prstDash val="solid"/>
            <a:miter/>
          </a:ln>
        </p:spPr>
        <p:txBody>
          <a:bodyPr vert="horz" wrap="square" lIns="91440" tIns="45720" rIns="91440" bIns="45720" anchor="ctr" anchorCtr="1" compatLnSpc="1">
            <a:noAutofit/>
          </a:bodyPr>
          <a:lstStyle/>
          <a:p>
            <a:pPr marL="0" marR="0" lvl="0" indent="0" defTabSz="914372"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Times New Roman"/>
                <a:ea typeface="Calibri Light"/>
                <a:cs typeface="Times New Roman"/>
              </a:rPr>
              <a:t>The Relationship between Classification and Ensemble methods like voting and bagging classifiers is about categorizing data but ensemble methods improve classification accuracy.</a:t>
            </a:r>
            <a:endParaRPr lang="en-US" sz="2800" b="0" i="0" u="none" strike="noStrike" kern="1200" cap="none" spc="0" baseline="0" dirty="0">
              <a:solidFill>
                <a:srgbClr val="000000"/>
              </a:solidFill>
              <a:uFillTx/>
              <a:latin typeface="Calibri"/>
              <a:ea typeface="Calibri"/>
              <a:cs typeface="Calibri"/>
            </a:endParaRPr>
          </a:p>
        </p:txBody>
      </p:sp>
    </p:spTree>
    <p:extLst>
      <p:ext uri="{BB962C8B-B14F-4D97-AF65-F5344CB8AC3E}">
        <p14:creationId xmlns:p14="http://schemas.microsoft.com/office/powerpoint/2010/main" val="369630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5868559-B479-B4F3-BC49-0CA9E7D357B0}"/>
              </a:ext>
            </a:extLst>
          </p:cNvPr>
          <p:cNvSpPr>
            <a:spLocks noGrp="1"/>
          </p:cNvSpPr>
          <p:nvPr>
            <p:ph type="sldNum" sz="quarter" idx="12"/>
          </p:nvPr>
        </p:nvSpPr>
        <p:spPr>
          <a:xfrm>
            <a:off x="0" y="6331184"/>
            <a:ext cx="2743200" cy="365125"/>
          </a:xfrm>
        </p:spPr>
        <p:txBody>
          <a:bodyPr/>
          <a:lstStyle/>
          <a:p>
            <a:fld id="{2DEBF6B5-A8B6-5742-91AE-8DC29EBB8E42}" type="slidenum">
              <a:rPr lang="en-US" smtClean="0"/>
              <a:t>6</a:t>
            </a:fld>
            <a:endParaRPr lang="en-US" dirty="0"/>
          </a:p>
        </p:txBody>
      </p:sp>
      <p:sp>
        <p:nvSpPr>
          <p:cNvPr id="9" name="TextBox 26">
            <a:extLst>
              <a:ext uri="{FF2B5EF4-FFF2-40B4-BE49-F238E27FC236}">
                <a16:creationId xmlns:a16="http://schemas.microsoft.com/office/drawing/2014/main" id="{1E62AE09-ACB3-54DA-406C-185F625EF7D5}"/>
              </a:ext>
            </a:extLst>
          </p:cNvPr>
          <p:cNvSpPr txBox="1"/>
          <p:nvPr/>
        </p:nvSpPr>
        <p:spPr>
          <a:xfrm>
            <a:off x="917964" y="1533092"/>
            <a:ext cx="10375141" cy="3785652"/>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457200" lvl="0" indent="-457200">
              <a:buAutoNum type="arabicPeriod"/>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Improved Accuracy:</a:t>
            </a:r>
            <a:r>
              <a:rPr lang="en-US" sz="2400" dirty="0">
                <a:solidFill>
                  <a:srgbClr val="000000"/>
                </a:solidFill>
                <a:latin typeface="Times New Roman"/>
                <a:ea typeface="Calibri"/>
                <a:cs typeface="Times New Roman"/>
              </a:rPr>
              <a:t> Ensemble learning combines multiple models to make more accurate predictions by taking advantage of their collective wisdom.</a:t>
            </a:r>
            <a:endParaRPr lang="en-US"/>
          </a:p>
          <a:p>
            <a:pPr marL="457200" lvl="0" indent="-457200">
              <a:defRPr sz="1800" b="0" i="0" u="none" strike="noStrike" kern="0" cap="none" spc="0" baseline="0">
                <a:solidFill>
                  <a:srgbClr val="000000"/>
                </a:solidFill>
                <a:uFillTx/>
              </a:defRPr>
            </a:pPr>
            <a:endParaRPr lang="en-US" sz="2400" dirty="0">
              <a:solidFill>
                <a:srgbClr val="000000"/>
              </a:solidFill>
              <a:latin typeface="Times New Roman"/>
              <a:ea typeface="Calibri"/>
              <a:cs typeface="Times New Roman"/>
            </a:endParaRPr>
          </a:p>
          <a:p>
            <a:pPr marL="457200" indent="-45720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2.</a:t>
            </a:r>
            <a:r>
              <a:rPr lang="en-US" sz="2400" b="1">
                <a:solidFill>
                  <a:srgbClr val="000000"/>
                </a:solidFill>
                <a:latin typeface="Times New Roman"/>
                <a:ea typeface="Calibri"/>
                <a:cs typeface="Times New Roman"/>
              </a:rPr>
              <a:t>   </a:t>
            </a:r>
            <a:r>
              <a:rPr lang="en-US" sz="2400" b="1" dirty="0">
                <a:solidFill>
                  <a:srgbClr val="000000"/>
                </a:solidFill>
                <a:latin typeface="Times New Roman"/>
                <a:ea typeface="Calibri"/>
                <a:cs typeface="Times New Roman"/>
              </a:rPr>
              <a:t>Reduces Overfitting: </a:t>
            </a:r>
            <a:r>
              <a:rPr lang="en-US" sz="2400" dirty="0">
                <a:solidFill>
                  <a:srgbClr val="000000"/>
                </a:solidFill>
                <a:latin typeface="Times New Roman"/>
                <a:ea typeface="Calibri"/>
                <a:cs typeface="Times New Roman"/>
              </a:rPr>
              <a:t>Ensemble methods help prevent a single model from memorizing the training data and making errors on new data by averaging or combining predictions.</a:t>
            </a:r>
          </a:p>
          <a:p>
            <a:pPr marL="457200" lvl="0" indent="-457200">
              <a:defRPr sz="1800" b="0" i="0" u="none" strike="noStrike" kern="0" cap="none" spc="0" baseline="0">
                <a:solidFill>
                  <a:srgbClr val="000000"/>
                </a:solidFill>
                <a:uFillTx/>
              </a:defRPr>
            </a:pPr>
            <a:endParaRPr lang="en-US" sz="2400" dirty="0">
              <a:solidFill>
                <a:srgbClr val="000000"/>
              </a:solidFill>
              <a:latin typeface="Times New Roman"/>
              <a:ea typeface="Calibri"/>
              <a:cs typeface="Times New Roman"/>
            </a:endParaRPr>
          </a:p>
          <a:p>
            <a:pPr marL="457200" indent="-45720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3.</a:t>
            </a:r>
            <a:r>
              <a:rPr lang="en-US" sz="2400" b="1">
                <a:solidFill>
                  <a:srgbClr val="000000"/>
                </a:solidFill>
                <a:latin typeface="Times New Roman"/>
                <a:ea typeface="Calibri"/>
                <a:cs typeface="Times New Roman"/>
              </a:rPr>
              <a:t> </a:t>
            </a:r>
            <a:r>
              <a:rPr lang="en-US" sz="2400" b="1" dirty="0">
                <a:solidFill>
                  <a:srgbClr val="000000"/>
                </a:solidFill>
                <a:latin typeface="Times New Roman"/>
                <a:ea typeface="Calibri"/>
                <a:cs typeface="Times New Roman"/>
              </a:rPr>
              <a:t>Handles Imbalanced Data: </a:t>
            </a:r>
            <a:r>
              <a:rPr lang="en-US" sz="2400" dirty="0">
                <a:solidFill>
                  <a:srgbClr val="000000"/>
                </a:solidFill>
                <a:latin typeface="Times New Roman"/>
                <a:ea typeface="Calibri"/>
                <a:cs typeface="Times New Roman"/>
              </a:rPr>
              <a:t>Ensemble techniques can give fair consideration to all classes in imbalanced data, ensuring better predictions, especially for underrepresented classes.</a:t>
            </a:r>
            <a:endParaRPr lang="en-GB" sz="2400" b="0" i="0" u="none" strike="noStrike" kern="1200" cap="none" spc="0" baseline="0" dirty="0">
              <a:solidFill>
                <a:srgbClr val="000000"/>
              </a:solidFill>
              <a:uFillTx/>
              <a:latin typeface="Times New Roman"/>
              <a:cs typeface="Times New Roman"/>
            </a:endParaRPr>
          </a:p>
        </p:txBody>
      </p:sp>
      <p:sp>
        <p:nvSpPr>
          <p:cNvPr id="10" name="TextBox 24">
            <a:extLst>
              <a:ext uri="{FF2B5EF4-FFF2-40B4-BE49-F238E27FC236}">
                <a16:creationId xmlns:a16="http://schemas.microsoft.com/office/drawing/2014/main" id="{8B4AFCBA-9430-5C64-5C3C-1B1C7625D84E}"/>
              </a:ext>
            </a:extLst>
          </p:cNvPr>
          <p:cNvSpPr txBox="1"/>
          <p:nvPr/>
        </p:nvSpPr>
        <p:spPr>
          <a:xfrm>
            <a:off x="917964" y="669486"/>
            <a:ext cx="7930984" cy="677104"/>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3800" dirty="0">
                <a:solidFill>
                  <a:srgbClr val="000000"/>
                </a:solidFill>
                <a:latin typeface="Times New Roman"/>
                <a:ea typeface="Calibri"/>
                <a:cs typeface="Times New Roman"/>
              </a:rPr>
              <a:t>Ensemble Learning - Pros</a:t>
            </a:r>
            <a:endParaRPr lang="en-US" sz="3800" b="0" i="0" u="none" strike="noStrike" kern="1200" cap="none" spc="0" baseline="0" dirty="0">
              <a:solidFill>
                <a:srgbClr val="000000"/>
              </a:solidFill>
              <a:uFillTx/>
              <a:latin typeface="Times New Roman"/>
              <a:cs typeface="Times New Roman"/>
            </a:endParaRPr>
          </a:p>
        </p:txBody>
      </p:sp>
    </p:spTree>
    <p:extLst>
      <p:ext uri="{BB962C8B-B14F-4D97-AF65-F5344CB8AC3E}">
        <p14:creationId xmlns:p14="http://schemas.microsoft.com/office/powerpoint/2010/main" val="42215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7A158972-3F65-2BF3-CA2D-293A09780888}"/>
              </a:ext>
            </a:extLst>
          </p:cNvPr>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defPPr>
              <a:defRPr lang="en-US"/>
            </a:defPPr>
            <a:lvl1pPr marL="0" marR="0" lvl="0" indent="0" algn="r" defTabSz="914400" rtl="0" eaLnBrk="1" fontAlgn="auto" latinLnBrk="0"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ADD865-813B-41FC-979F-17E291FBCE94}" type="slidenum">
              <a:rPr lang="en-CA" smtClean="0"/>
              <a:pPr lvl="0"/>
              <a:t>7</a:t>
            </a:fld>
            <a:endParaRPr lang="en-US">
              <a:latin typeface="Times New Roman" pitchFamily="18"/>
              <a:cs typeface="Times New Roman" pitchFamily="18"/>
            </a:endParaRPr>
          </a:p>
        </p:txBody>
      </p:sp>
      <p:sp>
        <p:nvSpPr>
          <p:cNvPr id="4" name="TextBox 42">
            <a:extLst>
              <a:ext uri="{FF2B5EF4-FFF2-40B4-BE49-F238E27FC236}">
                <a16:creationId xmlns:a16="http://schemas.microsoft.com/office/drawing/2014/main" id="{1A54B0BF-AE10-1808-D179-066D545D990F}"/>
              </a:ext>
            </a:extLst>
          </p:cNvPr>
          <p:cNvSpPr txBox="1"/>
          <p:nvPr/>
        </p:nvSpPr>
        <p:spPr>
          <a:xfrm>
            <a:off x="4724403" y="3200400"/>
            <a:ext cx="274320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Calibri"/>
              <a:cs typeface="Calibri"/>
            </a:endParaRPr>
          </a:p>
        </p:txBody>
      </p:sp>
      <p:sp>
        <p:nvSpPr>
          <p:cNvPr id="5" name="TextBox 26">
            <a:extLst>
              <a:ext uri="{FF2B5EF4-FFF2-40B4-BE49-F238E27FC236}">
                <a16:creationId xmlns:a16="http://schemas.microsoft.com/office/drawing/2014/main" id="{5A640F13-99A5-5E01-21F1-BD249455D056}"/>
              </a:ext>
            </a:extLst>
          </p:cNvPr>
          <p:cNvSpPr txBox="1"/>
          <p:nvPr/>
        </p:nvSpPr>
        <p:spPr>
          <a:xfrm>
            <a:off x="716680" y="1835420"/>
            <a:ext cx="10820839" cy="4154984"/>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1. Complexity: </a:t>
            </a:r>
            <a:r>
              <a:rPr lang="en-US" sz="2400" dirty="0">
                <a:solidFill>
                  <a:srgbClr val="000000"/>
                </a:solidFill>
                <a:latin typeface="Times New Roman"/>
                <a:ea typeface="Calibri"/>
                <a:cs typeface="Times New Roman"/>
              </a:rPr>
              <a:t>Ensemble methods can introduce added complexity to the model, making it harder to understand and maintain. It's like having many cooks in the kitchen, which can lead to confusion.</a:t>
            </a:r>
          </a:p>
          <a:p>
            <a:pPr lvl="0">
              <a:defRPr sz="1800" b="0" i="0" u="none" strike="noStrike" kern="0" cap="none" spc="0" baseline="0">
                <a:solidFill>
                  <a:srgbClr val="000000"/>
                </a:solidFill>
                <a:uFillTx/>
              </a:defRPr>
            </a:pPr>
            <a:endParaRPr lang="en-US" sz="2400" dirty="0">
              <a:solidFill>
                <a:srgbClr val="000000"/>
              </a:solidFill>
              <a:latin typeface="Times New Roman"/>
              <a:ea typeface="Calibri"/>
              <a:cs typeface="Times New Roman"/>
            </a:endParaRPr>
          </a:p>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2. Risk of Bias: </a:t>
            </a:r>
            <a:r>
              <a:rPr lang="en-US" sz="2400" dirty="0">
                <a:solidFill>
                  <a:srgbClr val="000000"/>
                </a:solidFill>
                <a:latin typeface="Times New Roman"/>
                <a:ea typeface="Calibri"/>
                <a:cs typeface="Times New Roman"/>
              </a:rPr>
              <a:t>Depending on the data and models used, ensemble learning may amplify biases present in the individual models. It's like if a group of people all have the same incorrect belief, their combined decision could still be biased.</a:t>
            </a:r>
          </a:p>
          <a:p>
            <a:pPr lvl="0">
              <a:defRPr sz="1800" b="0" i="0" u="none" strike="noStrike" kern="0" cap="none" spc="0" baseline="0">
                <a:solidFill>
                  <a:srgbClr val="000000"/>
                </a:solidFill>
                <a:uFillTx/>
              </a:defRPr>
            </a:pPr>
            <a:endParaRPr lang="en-US" sz="2400" dirty="0">
              <a:solidFill>
                <a:srgbClr val="000000"/>
              </a:solidFill>
              <a:latin typeface="Times New Roman"/>
              <a:ea typeface="Calibri"/>
              <a:cs typeface="Times New Roman"/>
            </a:endParaRPr>
          </a:p>
          <a:p>
            <a:pPr lvl="0">
              <a:defRPr sz="1800" b="0" i="0" u="none" strike="noStrike" kern="0" cap="none" spc="0" baseline="0">
                <a:solidFill>
                  <a:srgbClr val="000000"/>
                </a:solidFill>
                <a:uFillTx/>
              </a:defRPr>
            </a:pPr>
            <a:r>
              <a:rPr lang="en-US" sz="2400" b="1" dirty="0">
                <a:solidFill>
                  <a:srgbClr val="000000"/>
                </a:solidFill>
                <a:latin typeface="Times New Roman"/>
                <a:ea typeface="Calibri"/>
                <a:cs typeface="Times New Roman"/>
              </a:rPr>
              <a:t>3. Data Requirements: </a:t>
            </a:r>
            <a:r>
              <a:rPr lang="en-US" sz="2400" dirty="0">
                <a:solidFill>
                  <a:srgbClr val="000000"/>
                </a:solidFill>
                <a:latin typeface="Times New Roman"/>
                <a:ea typeface="Calibri"/>
                <a:cs typeface="Times New Roman"/>
              </a:rPr>
              <a:t>Some ensemble methods require a larger amount of data to be effective, which may not always be available. It's like needing a bigger sample size for more reliable survey results; sometimes, you just don't have enough data.</a:t>
            </a:r>
            <a:endParaRPr lang="en-GB" sz="2400" b="0" i="0" u="none" strike="noStrike" kern="1200" cap="none" spc="0" baseline="0" dirty="0">
              <a:solidFill>
                <a:srgbClr val="000000"/>
              </a:solidFill>
              <a:uFillTx/>
              <a:latin typeface="Calibri"/>
              <a:ea typeface="Calibri"/>
              <a:cs typeface="Calibri"/>
            </a:endParaRPr>
          </a:p>
        </p:txBody>
      </p:sp>
      <p:sp>
        <p:nvSpPr>
          <p:cNvPr id="6" name="TextBox 24">
            <a:extLst>
              <a:ext uri="{FF2B5EF4-FFF2-40B4-BE49-F238E27FC236}">
                <a16:creationId xmlns:a16="http://schemas.microsoft.com/office/drawing/2014/main" id="{449B23BB-56FF-F9A5-5A9F-54E4CBD68FCC}"/>
              </a:ext>
            </a:extLst>
          </p:cNvPr>
          <p:cNvSpPr txBox="1"/>
          <p:nvPr/>
        </p:nvSpPr>
        <p:spPr>
          <a:xfrm>
            <a:off x="716680" y="814378"/>
            <a:ext cx="7930984" cy="677104"/>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800" b="0" i="0" u="none" strike="noStrike" kern="1200" cap="none" spc="0" baseline="0" dirty="0">
                <a:solidFill>
                  <a:srgbClr val="000000"/>
                </a:solidFill>
                <a:uFillTx/>
                <a:latin typeface="Times New Roman"/>
                <a:ea typeface="Calibri"/>
                <a:cs typeface="Times New Roman"/>
              </a:rPr>
              <a:t>Ensemble Learning- </a:t>
            </a:r>
            <a:r>
              <a:rPr lang="en-US" sz="3600" dirty="0">
                <a:latin typeface="Times New Roman"/>
                <a:cs typeface="Times New Roman"/>
              </a:rPr>
              <a:t>Cons</a:t>
            </a:r>
            <a:endParaRPr lang="en-US" sz="3800" b="0" i="0" u="none" strike="noStrike" kern="1200" cap="none" spc="0" baseline="0" dirty="0">
              <a:solidFill>
                <a:srgbClr val="000000"/>
              </a:solidFill>
              <a:uFillTx/>
              <a:latin typeface="Times New Roman"/>
              <a:cs typeface="Times New Roman"/>
            </a:endParaRPr>
          </a:p>
        </p:txBody>
      </p:sp>
      <p:sp>
        <p:nvSpPr>
          <p:cNvPr id="7" name="Slide Number Placeholder 6">
            <a:extLst>
              <a:ext uri="{FF2B5EF4-FFF2-40B4-BE49-F238E27FC236}">
                <a16:creationId xmlns:a16="http://schemas.microsoft.com/office/drawing/2014/main" id="{D9B810CC-9419-7C40-D80A-CFF3C49C3183}"/>
              </a:ext>
            </a:extLst>
          </p:cNvPr>
          <p:cNvSpPr>
            <a:spLocks noGrp="1"/>
          </p:cNvSpPr>
          <p:nvPr>
            <p:ph type="sldNum" sz="quarter" idx="12"/>
          </p:nvPr>
        </p:nvSpPr>
        <p:spPr>
          <a:xfrm>
            <a:off x="0" y="6331184"/>
            <a:ext cx="2743200" cy="365125"/>
          </a:xfrm>
        </p:spPr>
        <p:txBody>
          <a:bodyPr/>
          <a:lstStyle/>
          <a:p>
            <a:fld id="{2DEBF6B5-A8B6-5742-91AE-8DC29EBB8E42}" type="slidenum">
              <a:rPr lang="en-US" smtClean="0"/>
              <a:t>7</a:t>
            </a:fld>
            <a:endParaRPr lang="en-US"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109B82-1226-4215-82DE-0B4F4F2D4FC0}"/>
              </a:ext>
            </a:extLst>
          </p:cNvPr>
          <p:cNvSpPr>
            <a:spLocks noGrp="1"/>
          </p:cNvSpPr>
          <p:nvPr>
            <p:ph type="sldNum" sz="quarter" idx="12"/>
          </p:nvPr>
        </p:nvSpPr>
        <p:spPr>
          <a:xfrm>
            <a:off x="0" y="6322795"/>
            <a:ext cx="2743200" cy="365125"/>
          </a:xfrm>
        </p:spPr>
        <p:txBody>
          <a:bodyPr/>
          <a:lstStyle/>
          <a:p>
            <a:fld id="{2DEBF6B5-A8B6-5742-91AE-8DC29EBB8E42}" type="slidenum">
              <a:rPr lang="en-US" smtClean="0"/>
              <a:t>8</a:t>
            </a:fld>
            <a:endParaRPr lang="en-US"/>
          </a:p>
        </p:txBody>
      </p:sp>
      <p:sp>
        <p:nvSpPr>
          <p:cNvPr id="8" name="TextBox 26">
            <a:extLst>
              <a:ext uri="{FF2B5EF4-FFF2-40B4-BE49-F238E27FC236}">
                <a16:creationId xmlns:a16="http://schemas.microsoft.com/office/drawing/2014/main" id="{521D4B85-A6D1-FBE3-D126-8FBD75F5F337}"/>
              </a:ext>
            </a:extLst>
          </p:cNvPr>
          <p:cNvSpPr txBox="1"/>
          <p:nvPr/>
        </p:nvSpPr>
        <p:spPr>
          <a:xfrm>
            <a:off x="486643" y="2481032"/>
            <a:ext cx="10835217" cy="2246769"/>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Font typeface="Wingdings"/>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Times New Roman"/>
                <a:ea typeface="Calibri"/>
                <a:cs typeface="Times New Roman"/>
              </a:rPr>
              <a:t>Voting in machine learning is like asking a group of experts for their opinion, and then going with what most of them say to make a decision.</a:t>
            </a:r>
            <a:endParaRPr lang="en-US"/>
          </a:p>
          <a:p>
            <a:pPr marL="457200" indent="-457200">
              <a:buFont typeface="Wingdings"/>
              <a:buChar char="§"/>
              <a:defRPr sz="1800" b="0" i="0" u="none" strike="noStrike" kern="0" cap="none" spc="0" baseline="0">
                <a:solidFill>
                  <a:srgbClr val="000000"/>
                </a:solidFill>
                <a:uFillTx/>
              </a:defRPr>
            </a:pPr>
            <a:r>
              <a:rPr lang="en-US" sz="2800" dirty="0">
                <a:solidFill>
                  <a:srgbClr val="000000"/>
                </a:solidFill>
                <a:latin typeface="Times New Roman"/>
                <a:ea typeface="Calibri"/>
                <a:cs typeface="Times New Roman"/>
              </a:rPr>
              <a:t>It's typically used for classification tasks, and it combines different types of classifiers.</a:t>
            </a:r>
            <a:endParaRPr lang="en-US" dirty="0">
              <a:ea typeface="Calibri" panose="020F0502020204030204"/>
              <a:cs typeface="Calibri" panose="020F0502020204030204"/>
            </a:endParaRPr>
          </a:p>
        </p:txBody>
      </p:sp>
      <p:sp>
        <p:nvSpPr>
          <p:cNvPr id="9" name="TextBox 24">
            <a:extLst>
              <a:ext uri="{FF2B5EF4-FFF2-40B4-BE49-F238E27FC236}">
                <a16:creationId xmlns:a16="http://schemas.microsoft.com/office/drawing/2014/main" id="{21FAE0FD-B42E-DC14-A6EE-A1EBF9378FB5}"/>
              </a:ext>
            </a:extLst>
          </p:cNvPr>
          <p:cNvSpPr txBox="1"/>
          <p:nvPr/>
        </p:nvSpPr>
        <p:spPr>
          <a:xfrm>
            <a:off x="486643" y="886038"/>
            <a:ext cx="5343058" cy="707882"/>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000000"/>
                </a:solidFill>
                <a:uFillTx/>
                <a:latin typeface="Times New Roman"/>
                <a:ea typeface="Calibri"/>
                <a:cs typeface="Times New Roman"/>
              </a:rPr>
              <a:t>Voting Classification</a:t>
            </a:r>
          </a:p>
        </p:txBody>
      </p:sp>
    </p:spTree>
    <p:extLst>
      <p:ext uri="{BB962C8B-B14F-4D97-AF65-F5344CB8AC3E}">
        <p14:creationId xmlns:p14="http://schemas.microsoft.com/office/powerpoint/2010/main" val="320417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2F3819-9B1B-D56D-8B00-49E74C849EBF}"/>
              </a:ext>
            </a:extLst>
          </p:cNvPr>
          <p:cNvSpPr>
            <a:spLocks noGrp="1"/>
          </p:cNvSpPr>
          <p:nvPr>
            <p:ph type="sldNum" sz="quarter" idx="12"/>
          </p:nvPr>
        </p:nvSpPr>
        <p:spPr>
          <a:xfrm>
            <a:off x="0" y="6331184"/>
            <a:ext cx="2743200" cy="365125"/>
          </a:xfrm>
        </p:spPr>
        <p:txBody>
          <a:bodyPr/>
          <a:lstStyle/>
          <a:p>
            <a:fld id="{2DEBF6B5-A8B6-5742-91AE-8DC29EBB8E42}" type="slidenum">
              <a:rPr lang="en-US" smtClean="0"/>
              <a:t>9</a:t>
            </a:fld>
            <a:endParaRPr lang="en-US"/>
          </a:p>
        </p:txBody>
      </p:sp>
      <p:sp>
        <p:nvSpPr>
          <p:cNvPr id="2" name="TextBox 24">
            <a:extLst>
              <a:ext uri="{FF2B5EF4-FFF2-40B4-BE49-F238E27FC236}">
                <a16:creationId xmlns:a16="http://schemas.microsoft.com/office/drawing/2014/main" id="{F4556D89-1609-A70E-3B36-A548B936B03A}"/>
              </a:ext>
            </a:extLst>
          </p:cNvPr>
          <p:cNvSpPr txBox="1"/>
          <p:nvPr/>
        </p:nvSpPr>
        <p:spPr>
          <a:xfrm>
            <a:off x="759813" y="1215825"/>
            <a:ext cx="7930984" cy="707882"/>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000000"/>
                </a:solidFill>
                <a:uFillTx/>
                <a:latin typeface="Times New Roman"/>
                <a:ea typeface="Calibri"/>
                <a:cs typeface="Times New Roman"/>
              </a:rPr>
              <a:t>Bagging (Bootstrap Aggregation) </a:t>
            </a:r>
          </a:p>
        </p:txBody>
      </p:sp>
      <p:sp>
        <p:nvSpPr>
          <p:cNvPr id="3" name="TextBox 1">
            <a:extLst>
              <a:ext uri="{FF2B5EF4-FFF2-40B4-BE49-F238E27FC236}">
                <a16:creationId xmlns:a16="http://schemas.microsoft.com/office/drawing/2014/main" id="{0C1F5B42-3131-4A81-DEAA-1647C6AA8E2D}"/>
              </a:ext>
            </a:extLst>
          </p:cNvPr>
          <p:cNvSpPr txBox="1"/>
          <p:nvPr/>
        </p:nvSpPr>
        <p:spPr>
          <a:xfrm>
            <a:off x="759812" y="2423521"/>
            <a:ext cx="10792085" cy="1384995"/>
          </a:xfrm>
          <a:prstGeom prst="rect">
            <a:avLst/>
          </a:prstGeom>
          <a:solidFill>
            <a:srgbClr val="FFFFFF"/>
          </a:solidFill>
          <a:ln w="12701" cap="flat">
            <a:no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Times New Roman"/>
                <a:ea typeface="Calibri"/>
                <a:cs typeface="Times New Roman"/>
              </a:rPr>
              <a:t>Bagging (Bootstrap Aggregation) is a method in machine learning that creates multiple copies of a model, trains each on different subsets of the data, and combines their predictions for better accuracy and reliability.</a:t>
            </a:r>
            <a:endParaRPr lang="en-US" sz="2800" b="0" i="0" u="none" strike="noStrike" kern="1200" cap="none" spc="0" baseline="0" dirty="0">
              <a:solidFill>
                <a:srgbClr val="000000"/>
              </a:solidFill>
              <a:uFillTx/>
              <a:latin typeface="Times New Roman"/>
              <a:cs typeface="Times New Roman"/>
            </a:endParaRPr>
          </a:p>
        </p:txBody>
      </p:sp>
    </p:spTree>
    <p:extLst>
      <p:ext uri="{BB962C8B-B14F-4D97-AF65-F5344CB8AC3E}">
        <p14:creationId xmlns:p14="http://schemas.microsoft.com/office/powerpoint/2010/main" val="1370775175"/>
      </p:ext>
    </p:extLst>
  </p:cSld>
  <p:clrMapOvr>
    <a:masterClrMapping/>
  </p:clrMapOvr>
</p:sld>
</file>

<file path=ppt/theme/theme1.xml><?xml version="1.0" encoding="utf-8"?>
<a:theme xmlns:a="http://schemas.openxmlformats.org/drawingml/2006/main" name="1_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2467</Words>
  <Application>Microsoft Macintosh PowerPoint</Application>
  <PresentationFormat>Widescreen</PresentationFormat>
  <Paragraphs>207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1_Office Theme</vt:lpstr>
      <vt:lpstr>PowerPoint Presentation</vt:lpstr>
      <vt:lpstr>PowerPoint Presentation</vt:lpstr>
      <vt:lpstr>PowerPoint Presentation</vt:lpstr>
      <vt:lpstr>What is Ensemble Learning?</vt:lpstr>
      <vt:lpstr>Classification and Ensemble methods</vt:lpstr>
      <vt:lpstr>PowerPoint Presentation</vt:lpstr>
      <vt:lpstr>PowerPoint Presentation</vt:lpstr>
      <vt:lpstr>PowerPoint Presentation</vt:lpstr>
      <vt:lpstr>PowerPoint Presentation</vt:lpstr>
      <vt:lpstr>The difference between Voting  and Bagging </vt:lpstr>
      <vt:lpstr>Voting vs. Bagging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Voting Example with Python</vt:lpstr>
      <vt:lpstr>PowerPoint Presentation</vt:lpstr>
      <vt:lpstr>Voting Classification- Pros</vt:lpstr>
      <vt:lpstr>Voting Classification- Cons</vt:lpstr>
      <vt:lpstr>PowerPoint Presentation</vt:lpstr>
      <vt:lpstr>PowerPoint Presentation</vt:lpstr>
      <vt:lpstr>PowerPoint Presentation</vt:lpstr>
      <vt:lpstr>Bagging Classifier- Pros</vt:lpstr>
      <vt:lpstr>Bagging Classifier- Cons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Group-24</dc:title>
  <dc:creator>Altamash Yar</dc:creator>
  <cp:lastModifiedBy>Amir Mousavi</cp:lastModifiedBy>
  <cp:revision>20</cp:revision>
  <dcterms:created xsi:type="dcterms:W3CDTF">2023-09-28T21:26:11Z</dcterms:created>
  <dcterms:modified xsi:type="dcterms:W3CDTF">2023-10-29T20:50:54Z</dcterms:modified>
</cp:coreProperties>
</file>