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7"/>
  </p:notesMasterIdLst>
  <p:sldIdLst>
    <p:sldId id="335" r:id="rId5"/>
    <p:sldId id="339" r:id="rId6"/>
    <p:sldId id="348" r:id="rId7"/>
    <p:sldId id="349" r:id="rId8"/>
    <p:sldId id="356" r:id="rId9"/>
    <p:sldId id="336" r:id="rId10"/>
    <p:sldId id="351" r:id="rId11"/>
    <p:sldId id="352" r:id="rId12"/>
    <p:sldId id="353" r:id="rId13"/>
    <p:sldId id="341" r:id="rId14"/>
    <p:sldId id="342" r:id="rId15"/>
    <p:sldId id="347" r:id="rId16"/>
    <p:sldId id="343" r:id="rId17"/>
    <p:sldId id="344" r:id="rId18"/>
    <p:sldId id="357" r:id="rId19"/>
    <p:sldId id="358" r:id="rId20"/>
    <p:sldId id="346" r:id="rId21"/>
    <p:sldId id="257" r:id="rId22"/>
    <p:sldId id="258" r:id="rId23"/>
    <p:sldId id="360" r:id="rId24"/>
    <p:sldId id="361" r:id="rId25"/>
    <p:sldId id="362" r:id="rId26"/>
    <p:sldId id="363" r:id="rId27"/>
    <p:sldId id="364" r:id="rId28"/>
    <p:sldId id="365" r:id="rId29"/>
    <p:sldId id="259" r:id="rId30"/>
    <p:sldId id="260" r:id="rId31"/>
    <p:sldId id="261" r:id="rId32"/>
    <p:sldId id="263" r:id="rId33"/>
    <p:sldId id="264" r:id="rId34"/>
    <p:sldId id="355" r:id="rId35"/>
    <p:sldId id="36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C20D-AAFF-48C1-8AEC-1A61942E6FDA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653C-9343-444D-A8B6-CE74466C3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46F3FC7-C9F8-4A2A-A454-1ACDDAF98548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6E9D4C4-F2DE-42F4-B263-7DD9A40E322D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9109" y="6339611"/>
            <a:ext cx="2743200" cy="365125"/>
          </a:xfrm>
          <a:prstGeom prst="rect">
            <a:avLst/>
          </a:prstGeom>
        </p:spPr>
        <p:txBody>
          <a:bodyPr/>
          <a:lstStyle/>
          <a:p>
            <a:fld id="{D6405FEF-475B-41BE-B128-40E5A7ECBE2D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8084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8C95056-46C1-437D-80C0-DB22C16D99D1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E2858BA-B0F7-420B-92E9-9FE89F2A7AA3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4804544-9EDB-4992-826A-8398A7A630F0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C6DE579-4B12-4BE5-B60E-30A9FECFA540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4F194C2-6679-4ABA-8912-F3CEEB9C2D1B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7C7E2FB-68A2-46E8-9177-BCD7F3B85E87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1D1FCD4-FDFC-4D49-B62C-94BEB8A66F44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ouMOW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shorturl.at/glJM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jwWZ7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jwWZ7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jwWZ7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rturl.at/jwWZ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jwWZ7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s3zsdrx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29dyzc4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etrirah/custome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52gdv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shorturl.at/pzNT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c/52gdvz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anbipp" TargetMode="External"/><Relationship Id="rId2" Type="http://schemas.openxmlformats.org/officeDocument/2006/relationships/hyperlink" Target="https://rb.gy/eqh7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40qKkda" TargetMode="External"/><Relationship Id="rId5" Type="http://schemas.openxmlformats.org/officeDocument/2006/relationships/hyperlink" Target="http://tiny.cc/52gdvz" TargetMode="External"/><Relationship Id="rId4" Type="http://schemas.openxmlformats.org/officeDocument/2006/relationships/hyperlink" Target="https://rb.gy/jdjn28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shorturl.at/hpy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shorturl.at/kvPS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fzBU2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fzBU2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;p1">
            <a:extLst>
              <a:ext uri="{FF2B5EF4-FFF2-40B4-BE49-F238E27FC236}">
                <a16:creationId xmlns:a16="http://schemas.microsoft.com/office/drawing/2014/main" id="{CB396492-BF2D-E026-73BF-F9699B89F647}"/>
              </a:ext>
            </a:extLst>
          </p:cNvPr>
          <p:cNvSpPr txBox="1"/>
          <p:nvPr/>
        </p:nvSpPr>
        <p:spPr>
          <a:xfrm>
            <a:off x="1131300" y="131100"/>
            <a:ext cx="9955500" cy="6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7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algn="ctr">
              <a:spcBef>
                <a:spcPts val="1000"/>
              </a:spcBef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GENG-8900 MACHINE LEARNING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Dr. Yasser </a:t>
            </a:r>
            <a:r>
              <a:rPr lang="en-US" sz="20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Alginahi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CA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Clustering </a:t>
            </a:r>
            <a:endParaRPr lang="en-CA" sz="36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1000"/>
              </a:spcBef>
            </a:pPr>
            <a:endParaRPr lang="en-US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03-Nov-2023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" name="Google Shape;91;p1">
            <a:extLst>
              <a:ext uri="{FF2B5EF4-FFF2-40B4-BE49-F238E27FC236}">
                <a16:creationId xmlns:a16="http://schemas.microsoft.com/office/drawing/2014/main" id="{41FCF314-F679-12B1-FA6D-D666FD7984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6756" y="251416"/>
            <a:ext cx="4345937" cy="15821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24AC92-E9E0-73C2-599F-91318B681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50692"/>
              </p:ext>
            </p:extLst>
          </p:nvPr>
        </p:nvGraphicFramePr>
        <p:xfrm>
          <a:off x="4084520" y="3872163"/>
          <a:ext cx="395887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876">
                  <a:extLst>
                    <a:ext uri="{9D8B030D-6E8A-4147-A177-3AD203B41FA5}">
                      <a16:colId xmlns:a16="http://schemas.microsoft.com/office/drawing/2014/main" val="51580805"/>
                    </a:ext>
                  </a:extLst>
                </a:gridCol>
              </a:tblGrid>
              <a:tr h="374658">
                <a:tc>
                  <a:txBody>
                    <a:bodyPr/>
                    <a:lstStyle/>
                    <a:p>
                      <a:pPr algn="ctr"/>
                      <a:r>
                        <a:rPr lang="en-CA" sz="2400" b="1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Harshkumar</a:t>
                      </a:r>
                      <a:r>
                        <a:rPr lang="en-CA" sz="2400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Zaveri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2864"/>
                  </a:ext>
                </a:extLst>
              </a:tr>
              <a:tr h="374658">
                <a:tc>
                  <a:txBody>
                    <a:bodyPr/>
                    <a:lstStyle/>
                    <a:p>
                      <a:pPr algn="ctr"/>
                      <a:r>
                        <a:rPr lang="en-CA" sz="2400" b="1" err="1">
                          <a:latin typeface="Times New Roman"/>
                          <a:cs typeface="Times New Roman"/>
                        </a:rPr>
                        <a:t>Aeshita</a:t>
                      </a:r>
                      <a:r>
                        <a:rPr lang="en-CA" sz="2400" b="1">
                          <a:latin typeface="Times New Roman"/>
                          <a:cs typeface="Times New Roman"/>
                        </a:rPr>
                        <a:t> Dhiman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888602"/>
                  </a:ext>
                </a:extLst>
              </a:tr>
              <a:tr h="374658">
                <a:tc>
                  <a:txBody>
                    <a:bodyPr/>
                    <a:lstStyle/>
                    <a:p>
                      <a:pPr algn="ctr"/>
                      <a:r>
                        <a:rPr lang="en-CA" sz="2400" b="1">
                          <a:latin typeface="Times New Roman"/>
                          <a:cs typeface="Times New Roman"/>
                        </a:rPr>
                        <a:t>Gurpreet Singh Saini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19285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C5E4D-DEBD-754D-7AB4-4CCB844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034" y="6313732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6E81-6F2E-7E72-BF25-A94BF825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9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Identify number of clusters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Step 2: Initialize Cluster Centroids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Step 3: Assign Datapoints to Centroids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Step 4: Re-evaluate cluster mean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Step 5: Repeat steps 3 – 4 till convergence or a certain number of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D32A2-D59C-A37D-378E-DB5DBCF9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25" y="1690688"/>
            <a:ext cx="4716850" cy="3807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15F83-1966-D13D-82AE-E250CDD86301}"/>
              </a:ext>
            </a:extLst>
          </p:cNvPr>
          <p:cNvSpPr txBox="1"/>
          <p:nvPr/>
        </p:nvSpPr>
        <p:spPr>
          <a:xfrm>
            <a:off x="7203141" y="5621625"/>
            <a:ext cx="6096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>
                <a:latin typeface="Times New Roman"/>
                <a:cs typeface="Calibri"/>
              </a:rPr>
              <a:t>K-means Algorithm[</a:t>
            </a:r>
            <a:r>
              <a:rPr lang="en-CA">
                <a:latin typeface="Times New Roman"/>
                <a:ea typeface="+mn-lt"/>
                <a:cs typeface="+mn-lt"/>
                <a:hlinkClick r:id="rId3"/>
              </a:rPr>
              <a:t>https://shorturl.at/ouMOW</a:t>
            </a:r>
            <a:r>
              <a:rPr lang="en-CA">
                <a:latin typeface="Times New Roman"/>
                <a:ea typeface="+mn-lt"/>
                <a:cs typeface="+mn-lt"/>
              </a:rPr>
              <a:t>]</a:t>
            </a:r>
            <a:endParaRPr lang="en-CA">
              <a:latin typeface="Times New Roman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E665-8DE9-F416-BF5E-78DC3563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10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C44848-3C64-6CF8-E6C8-E7B1E1DC467D}"/>
              </a:ext>
            </a:extLst>
          </p:cNvPr>
          <p:cNvSpPr txBox="1">
            <a:spLocks/>
          </p:cNvSpPr>
          <p:nvPr/>
        </p:nvSpPr>
        <p:spPr>
          <a:xfrm>
            <a:off x="1017494" y="-71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8932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0D2A-D671-F355-8DC3-5D373A7B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94" y="-71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C801-0973-EDCE-8559-21535246B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2171" y="1422213"/>
                <a:ext cx="4784911" cy="35893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Elbow Method </a:t>
                </a:r>
              </a:p>
              <a:p>
                <a:pPr lvl="1"/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optimal number of clusters using Sum of Squared Distances (SSD)</a:t>
                </a:r>
              </a:p>
              <a:p>
                <a:pPr lvl="1"/>
                <a:endPara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</a:p>
              <a:p>
                <a:pPr lvl="1"/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with a defined range of K </a:t>
                </a:r>
              </a:p>
              <a:p>
                <a:pPr lvl="1"/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the </a:t>
                </a:r>
                <a:r>
                  <a:rPr lang="en-CA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KMeans</a:t>
                </a:r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on your dataset</a:t>
                </a:r>
              </a:p>
              <a:p>
                <a:pPr lvl="1"/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SSD – Euclidean distance</a:t>
                </a:r>
              </a:p>
              <a:p>
                <a:pPr lvl="2"/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 of the squared distance from centroid.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CA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CA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CA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CA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up the squares</a:t>
                </a:r>
              </a:p>
              <a:p>
                <a:pPr lvl="1"/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for all clusters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C801-0973-EDCE-8559-21535246B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171" y="1422213"/>
                <a:ext cx="4784911" cy="3589340"/>
              </a:xfrm>
              <a:blipFill>
                <a:blip r:embed="rId2"/>
                <a:stretch>
                  <a:fillRect l="-1146" t="-2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25C0D1B-D328-87E2-9151-D10214C4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53" y="1618968"/>
            <a:ext cx="5707873" cy="3750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B43F5-70E4-BAEB-91A7-9F951CB8EA92}"/>
              </a:ext>
            </a:extLst>
          </p:cNvPr>
          <p:cNvSpPr txBox="1"/>
          <p:nvPr/>
        </p:nvSpPr>
        <p:spPr>
          <a:xfrm>
            <a:off x="782171" y="8979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number of clusters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993F8-D101-6D47-7516-FD1B16353ECC}"/>
              </a:ext>
            </a:extLst>
          </p:cNvPr>
          <p:cNvSpPr txBox="1"/>
          <p:nvPr/>
        </p:nvSpPr>
        <p:spPr>
          <a:xfrm>
            <a:off x="6649357" y="5383021"/>
            <a:ext cx="601756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</a:t>
            </a:r>
            <a:r>
              <a:rPr lang="en-CA" dirty="0">
                <a:cs typeface="Calibri"/>
                <a:hlinkClick r:id="rId4"/>
              </a:rPr>
              <a:t>[</a:t>
            </a:r>
            <a:r>
              <a:rPr lang="en-CA" dirty="0">
                <a:ea typeface="+mn-lt"/>
                <a:cs typeface="+mn-lt"/>
                <a:hlinkClick r:id="rId4"/>
              </a:rPr>
              <a:t>https://shorturl.at/glJM8</a:t>
            </a:r>
            <a:r>
              <a:rPr lang="en-CA" dirty="0">
                <a:cs typeface="Calibri"/>
                <a:hlinkClick r:id="rId4"/>
              </a:rPr>
              <a:t>]</a:t>
            </a:r>
            <a:r>
              <a:rPr lang="en-CA" dirty="0">
                <a:cs typeface="Calibri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48CD9-3306-3B4B-2C7D-69B4F2E8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AD817-CB2D-CE46-156D-298FBEAE6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13" y="4874279"/>
            <a:ext cx="4038039" cy="12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2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F253-4CF7-18A0-77A6-967E966B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942813"/>
            <a:ext cx="4522694" cy="607845"/>
          </a:xfrm>
        </p:spPr>
        <p:txBody>
          <a:bodyPr>
            <a:normAutofit/>
          </a:bodyPr>
          <a:lstStyle/>
          <a:p>
            <a:r>
              <a:rPr lang="en-CA" sz="2800" b="1">
                <a:latin typeface="Times New Roman"/>
                <a:ea typeface="+mn-ea"/>
                <a:cs typeface="Times New Roman"/>
              </a:rPr>
              <a:t>Assign initial 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2EC7-699F-EFE4-8A9C-9698C675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1848081"/>
            <a:ext cx="5033121" cy="3858641"/>
          </a:xfrm>
        </p:spPr>
        <p:txBody>
          <a:bodyPr>
            <a:normAutofit/>
          </a:bodyPr>
          <a:lstStyle/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 Random</a:t>
            </a:r>
          </a:p>
          <a:p>
            <a:pPr lvl="1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Basic method</a:t>
            </a:r>
            <a:b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</a:p>
          <a:p>
            <a:pPr lvl="1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Smart centroid initialization</a:t>
            </a:r>
          </a:p>
          <a:p>
            <a:pPr lvl="1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Initial centroid assigned randomly</a:t>
            </a:r>
          </a:p>
          <a:p>
            <a:pPr lvl="1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centroids based on maximum squared  distance to spread out centroids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0576F-3F23-8368-C350-BF5FACFF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00" y="2116800"/>
            <a:ext cx="5211483" cy="2931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7ED6E-1B95-E381-FF88-646528E9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4B344-5F89-A4D9-1D78-FC74767A37C1}"/>
              </a:ext>
            </a:extLst>
          </p:cNvPr>
          <p:cNvSpPr txBox="1"/>
          <p:nvPr/>
        </p:nvSpPr>
        <p:spPr>
          <a:xfrm>
            <a:off x="5686425" y="5067895"/>
            <a:ext cx="6096000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2000" dirty="0">
                <a:latin typeface="Times New Roman"/>
                <a:cs typeface="Times New Roman"/>
              </a:rPr>
              <a:t>K-Means Iteration [</a:t>
            </a:r>
            <a:r>
              <a:rPr lang="en-CA" sz="2000" u="sng" dirty="0">
                <a:solidFill>
                  <a:srgbClr val="0563C1"/>
                </a:solidFill>
                <a:latin typeface="Times New Roman"/>
                <a:cs typeface="Times New Roman"/>
                <a:hlinkClick r:id="rId3"/>
              </a:rPr>
              <a:t>https://shorturl.at/jwWZ7</a:t>
            </a:r>
            <a:r>
              <a:rPr lang="en-CA" sz="2000" dirty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dirty="0"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9CDFA9-4209-F307-B157-4387C0BE05E1}"/>
              </a:ext>
            </a:extLst>
          </p:cNvPr>
          <p:cNvSpPr txBox="1">
            <a:spLocks/>
          </p:cNvSpPr>
          <p:nvPr/>
        </p:nvSpPr>
        <p:spPr>
          <a:xfrm>
            <a:off x="1017494" y="-71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6930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19B7-1F91-D00D-465D-CD281BA8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990133"/>
            <a:ext cx="4892863" cy="3541651"/>
          </a:xfrm>
        </p:spPr>
        <p:txBody>
          <a:bodyPr>
            <a:normAutofit/>
          </a:bodyPr>
          <a:lstStyle/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distance measures like Euclidian distance to find the nearest centroid to the data point</a:t>
            </a:r>
          </a:p>
          <a:p>
            <a:pPr marL="457189" lvl="1" indent="0">
              <a:buNone/>
            </a:pP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same distance?</a:t>
            </a:r>
          </a:p>
          <a:p>
            <a:pPr lvl="1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Choose any cluster at random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428D48-AC01-F936-8E8C-966C1D6D1E51}"/>
              </a:ext>
            </a:extLst>
          </p:cNvPr>
          <p:cNvSpPr txBox="1">
            <a:spLocks/>
          </p:cNvSpPr>
          <p:nvPr/>
        </p:nvSpPr>
        <p:spPr>
          <a:xfrm>
            <a:off x="789485" y="956376"/>
            <a:ext cx="5676899" cy="574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b="1">
                <a:latin typeface="Times New Roman"/>
                <a:ea typeface="+mn-ea"/>
                <a:cs typeface="Times New Roman"/>
              </a:rPr>
              <a:t>Assign data points to clusters</a:t>
            </a:r>
            <a:endParaRPr lang="en-US" sz="2800" b="1"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9AF2-85A8-770F-1194-2534F42AE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85" y="2120400"/>
            <a:ext cx="5209600" cy="293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269A-FD40-DB5A-6BF8-B5727DF3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711829-E341-F272-3A6F-DCF91ADA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94" y="-71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80858-30FF-9602-64D2-9F67CA30B4D4}"/>
              </a:ext>
            </a:extLst>
          </p:cNvPr>
          <p:cNvSpPr txBox="1"/>
          <p:nvPr/>
        </p:nvSpPr>
        <p:spPr>
          <a:xfrm>
            <a:off x="5686425" y="5067895"/>
            <a:ext cx="6096000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2000" dirty="0">
                <a:latin typeface="Times New Roman"/>
                <a:cs typeface="Times New Roman"/>
              </a:rPr>
              <a:t>K-Means Iteration [</a:t>
            </a:r>
            <a:r>
              <a:rPr lang="en-CA" sz="2000" u="sng" dirty="0">
                <a:solidFill>
                  <a:srgbClr val="0563C1"/>
                </a:solidFill>
                <a:latin typeface="Times New Roman"/>
                <a:cs typeface="Times New Roman"/>
                <a:hlinkClick r:id="rId3"/>
              </a:rPr>
              <a:t>https://shorturl.at/jwWZ7</a:t>
            </a:r>
            <a:r>
              <a:rPr lang="en-CA" sz="2000" dirty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0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B996F6-B6AF-C680-20BC-09AFCDF8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6" y="2483593"/>
            <a:ext cx="5257800" cy="998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dirty="0">
                <a:latin typeface="Times New Roman"/>
                <a:cs typeface="Times New Roman"/>
              </a:rPr>
              <a:t>Assign data points to nearest centroid to create clusters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29E7F7-572B-1C7E-0367-C769F3D0E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00" y="2116800"/>
            <a:ext cx="5209600" cy="2930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852F-5F45-4BF5-038E-EB35AB48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8DEABD-36C7-0CFA-3BEA-C3DA82BD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94" y="-71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FC048-8B51-18F3-9320-FDBD646B09B5}"/>
              </a:ext>
            </a:extLst>
          </p:cNvPr>
          <p:cNvSpPr txBox="1"/>
          <p:nvPr/>
        </p:nvSpPr>
        <p:spPr>
          <a:xfrm>
            <a:off x="5686425" y="5067895"/>
            <a:ext cx="6096000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2000" dirty="0">
                <a:latin typeface="Times New Roman"/>
                <a:cs typeface="Times New Roman"/>
              </a:rPr>
              <a:t>K-Means Iteration [</a:t>
            </a:r>
            <a:r>
              <a:rPr lang="en-CA" sz="2000" u="sng" dirty="0">
                <a:solidFill>
                  <a:srgbClr val="0563C1"/>
                </a:solidFill>
                <a:latin typeface="Times New Roman"/>
                <a:cs typeface="Times New Roman"/>
                <a:hlinkClick r:id="rId3"/>
              </a:rPr>
              <a:t>https://shorturl.at/jwWZ7</a:t>
            </a:r>
            <a:r>
              <a:rPr lang="en-CA" sz="2000" dirty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93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BC152-CD07-EC1C-8B6E-FC5DF915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00" y="2116800"/>
            <a:ext cx="5209601" cy="29304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183AF4-0756-FE8E-4AAE-A3F419E4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42" y="944582"/>
            <a:ext cx="5396752" cy="607845"/>
          </a:xfrm>
        </p:spPr>
        <p:txBody>
          <a:bodyPr>
            <a:noAutofit/>
          </a:bodyPr>
          <a:lstStyle/>
          <a:p>
            <a:r>
              <a:rPr lang="en-CA" sz="2800" b="1">
                <a:latin typeface="Times New Roman"/>
                <a:ea typeface="+mn-ea"/>
                <a:cs typeface="Times New Roman"/>
              </a:rPr>
              <a:t>Update centroids and clusters</a:t>
            </a:r>
            <a:endParaRPr lang="en-US" sz="2800" b="1">
              <a:latin typeface="Times New Roman"/>
              <a:ea typeface="+mn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681C3-0EC1-9EFD-D510-B37F2F8D7B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953" y="1915094"/>
                <a:ext cx="4892863" cy="3541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Recalculate the centroid for each cluster using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CA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0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A">
                  <a:latin typeface="Times New Roman" panose="02020603050405020304" pitchFamily="18" charset="0"/>
                </a:endParaRPr>
              </a:p>
              <a:p>
                <a:endParaRPr lang="en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Reassign data points to the new centroids</a:t>
                </a:r>
              </a:p>
              <a:p>
                <a:endParaRPr lang="en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681C3-0EC1-9EFD-D510-B37F2F8D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3" y="1915094"/>
                <a:ext cx="4892863" cy="3541651"/>
              </a:xfrm>
              <a:prstGeom prst="rect">
                <a:avLst/>
              </a:prstGeom>
              <a:blipFill>
                <a:blip r:embed="rId3"/>
                <a:stretch>
                  <a:fillRect l="-2244" t="-2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73394-F0A2-2A03-201E-9DD2691C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2E45B8-239A-5170-AE0B-A5C0E7E8657E}"/>
              </a:ext>
            </a:extLst>
          </p:cNvPr>
          <p:cNvSpPr txBox="1">
            <a:spLocks/>
          </p:cNvSpPr>
          <p:nvPr/>
        </p:nvSpPr>
        <p:spPr>
          <a:xfrm>
            <a:off x="1017494" y="-71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8E9FA-8A50-E379-5758-92D9E7E22C8A}"/>
              </a:ext>
            </a:extLst>
          </p:cNvPr>
          <p:cNvSpPr txBox="1"/>
          <p:nvPr/>
        </p:nvSpPr>
        <p:spPr>
          <a:xfrm>
            <a:off x="5686425" y="5067895"/>
            <a:ext cx="6096000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2000" dirty="0">
                <a:latin typeface="Times New Roman"/>
                <a:cs typeface="Times New Roman"/>
              </a:rPr>
              <a:t>K-Means Iteration [</a:t>
            </a:r>
            <a:r>
              <a:rPr lang="en-CA" sz="2000" u="sng" dirty="0">
                <a:solidFill>
                  <a:srgbClr val="0563C1"/>
                </a:solidFill>
                <a:latin typeface="Times New Roman"/>
                <a:cs typeface="Times New Roman"/>
                <a:hlinkClick r:id="rId4"/>
              </a:rPr>
              <a:t>https://shorturl.at/jwWZ7</a:t>
            </a:r>
            <a:r>
              <a:rPr lang="en-CA" sz="2000" dirty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96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28E0B3-C062-A393-34E0-9CED6A9DB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00" y="2116800"/>
            <a:ext cx="5209600" cy="29304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AC79BD0-8288-CE1E-A778-ED0FFFF6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575"/>
            <a:ext cx="11224373" cy="1325563"/>
          </a:xfrm>
        </p:spPr>
        <p:txBody>
          <a:bodyPr>
            <a:normAutofit/>
          </a:bodyPr>
          <a:lstStyle/>
          <a:p>
            <a:r>
              <a:rPr lang="en-CA" sz="2800" b="1">
                <a:latin typeface="Times New Roman"/>
                <a:ea typeface="+mn-ea"/>
                <a:cs typeface="Times New Roman"/>
              </a:rPr>
              <a:t>Repeat data point assignment and centroid update until convergence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927B42-81E8-B242-40A2-A0C5E70089C2}"/>
              </a:ext>
            </a:extLst>
          </p:cNvPr>
          <p:cNvSpPr txBox="1">
            <a:spLocks/>
          </p:cNvSpPr>
          <p:nvPr/>
        </p:nvSpPr>
        <p:spPr>
          <a:xfrm>
            <a:off x="901938" y="2744925"/>
            <a:ext cx="4892863" cy="167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:</a:t>
            </a:r>
            <a:r>
              <a:rPr lang="en-US" b="0" i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state where there is a very small update in the new centroids over the old centroids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B8867-8A94-E8E7-DD2E-64156BED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B2D6BF-56A1-728E-EC60-E258830BC1DB}"/>
              </a:ext>
            </a:extLst>
          </p:cNvPr>
          <p:cNvSpPr txBox="1">
            <a:spLocks/>
          </p:cNvSpPr>
          <p:nvPr/>
        </p:nvSpPr>
        <p:spPr>
          <a:xfrm>
            <a:off x="1017494" y="-71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93A3F-B327-FC8D-5FD9-BC46CF513E66}"/>
              </a:ext>
            </a:extLst>
          </p:cNvPr>
          <p:cNvSpPr txBox="1"/>
          <p:nvPr/>
        </p:nvSpPr>
        <p:spPr>
          <a:xfrm>
            <a:off x="5686425" y="5067895"/>
            <a:ext cx="6096000" cy="12926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2000" dirty="0">
                <a:latin typeface="Times New Roman"/>
                <a:cs typeface="Times New Roman"/>
              </a:rPr>
              <a:t>K-Means Iteration [</a:t>
            </a:r>
            <a:r>
              <a:rPr lang="en-CA" sz="2000" u="sng" dirty="0">
                <a:solidFill>
                  <a:srgbClr val="0563C1"/>
                </a:solidFill>
                <a:latin typeface="Times New Roman"/>
                <a:cs typeface="Times New Roman"/>
                <a:hlinkClick r:id="rId3"/>
              </a:rPr>
              <a:t>https://shorturl.at/jwWZ7</a:t>
            </a:r>
            <a:r>
              <a:rPr lang="en-CA" sz="2000" dirty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sz="2000" dirty="0">
              <a:latin typeface="Times New Roman"/>
              <a:cs typeface="Times New Roman"/>
            </a:endParaRPr>
          </a:p>
          <a:p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38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0B7C-7CB0-1A9B-2FBA-C4817D9D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latin typeface="Times New Roman"/>
                <a:cs typeface="Times New Roman"/>
              </a:rPr>
              <a:t>Evaluate quality of Cluster 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8D35-807F-237D-98C3-118C83D2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6082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CA" sz="2000" b="1">
                <a:latin typeface="Times New Roman"/>
                <a:cs typeface="Times New Roman"/>
              </a:rPr>
              <a:t>Inertia</a:t>
            </a:r>
          </a:p>
          <a:p>
            <a:pPr marL="685165" lvl="1" indent="-227965"/>
            <a:r>
              <a:rPr lang="en-US" sz="200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It tells us how far the points within a cluster are</a:t>
            </a:r>
          </a:p>
          <a:p>
            <a:pPr marL="685165" lvl="1" indent="-227965"/>
            <a:r>
              <a:rPr lang="en-US" sz="200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the sum of distances of all the points within a cluster from the centroid of that cluster</a:t>
            </a:r>
          </a:p>
          <a:p>
            <a:pPr marL="685165" lvl="1" indent="-227965"/>
            <a:r>
              <a:rPr lang="en-US" sz="2000">
                <a:solidFill>
                  <a:srgbClr val="222222"/>
                </a:solidFill>
                <a:latin typeface="Times New Roman"/>
                <a:cs typeface="Times New Roman"/>
              </a:rPr>
              <a:t>Euclidean distance is often used as the distance metric</a:t>
            </a:r>
          </a:p>
          <a:p>
            <a:pPr marL="685165" lvl="1" indent="-227965"/>
            <a:r>
              <a:rPr lang="en-US" sz="200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We calculate this for all the clusters; the final inertial value is the sum of all these distances</a:t>
            </a:r>
          </a:p>
          <a:p>
            <a:pPr marL="685165" lvl="1" indent="-227965"/>
            <a:r>
              <a:rPr lang="en-US" sz="200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the distance between them should be as low as possible</a:t>
            </a:r>
            <a:r>
              <a:rPr lang="en-US" sz="20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  <a:endParaRPr lang="en-CA" sz="2000">
              <a:latin typeface="Times New Roman"/>
              <a:cs typeface="Times New Roman"/>
            </a:endParaRPr>
          </a:p>
          <a:p>
            <a:pPr marL="227965" indent="-227965"/>
            <a:r>
              <a:rPr lang="en-CA" sz="2000" b="1">
                <a:latin typeface="Times New Roman"/>
                <a:cs typeface="Times New Roman"/>
              </a:rPr>
              <a:t>Dunn Index</a:t>
            </a:r>
          </a:p>
          <a:p>
            <a:pPr marL="685165" lvl="1" indent="-227965"/>
            <a:r>
              <a:rPr lang="en-US" sz="20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Dunn index is the ratio of the minimum of inter-cluster distances and maximum of intra-cluster distances.</a:t>
            </a:r>
            <a:endParaRPr lang="en-CA" sz="2000" b="0" i="0">
              <a:solidFill>
                <a:srgbClr val="222222"/>
              </a:solidFill>
              <a:effectLst/>
              <a:latin typeface="Times New Roman"/>
              <a:cs typeface="Times New Roman"/>
            </a:endParaRPr>
          </a:p>
          <a:p>
            <a:pPr marL="685165" lvl="1" indent="-227965"/>
            <a:r>
              <a:rPr lang="en-US" sz="20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The more the value of the Dunn index, the better the clusters will be</a:t>
            </a:r>
            <a:endParaRPr lang="en-CA" sz="200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pPr marL="685165" lvl="1" indent="-227965"/>
            <a:endParaRPr lang="en-CA" sz="20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73F97-879E-A770-76C8-B5820182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53" y="4827184"/>
            <a:ext cx="3619500" cy="98107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A11CD0A-1439-AB48-E3A5-0BFC8542B0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70401" y="4782360"/>
            <a:ext cx="1625149" cy="273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6D8EE5F-63FA-86EE-3247-4AEBCF36413A}"/>
              </a:ext>
            </a:extLst>
          </p:cNvPr>
          <p:cNvCxnSpPr>
            <a:cxnSpLocks/>
          </p:cNvCxnSpPr>
          <p:nvPr/>
        </p:nvCxnSpPr>
        <p:spPr>
          <a:xfrm flipH="1" flipV="1">
            <a:off x="6799730" y="5617759"/>
            <a:ext cx="3041279" cy="265329"/>
          </a:xfrm>
          <a:prstGeom prst="curved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AD247B-49A6-CB7B-0FD6-DF862AA211E9}"/>
              </a:ext>
            </a:extLst>
          </p:cNvPr>
          <p:cNvSpPr txBox="1"/>
          <p:nvPr/>
        </p:nvSpPr>
        <p:spPr>
          <a:xfrm>
            <a:off x="9283512" y="4572018"/>
            <a:ext cx="258575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>
                <a:latin typeface="Times New Roman"/>
                <a:cs typeface="Times New Roman"/>
              </a:rPr>
              <a:t>Clusters are far apart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D6447-5931-198E-A333-7E4E7A86CFDC}"/>
              </a:ext>
            </a:extLst>
          </p:cNvPr>
          <p:cNvSpPr txBox="1"/>
          <p:nvPr/>
        </p:nvSpPr>
        <p:spPr>
          <a:xfrm>
            <a:off x="9829802" y="5656110"/>
            <a:ext cx="231681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>
                <a:latin typeface="Times New Roman"/>
                <a:cs typeface="Times New Roman"/>
              </a:rPr>
              <a:t>Clusters are compact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A3729-BD9B-A7C0-FA33-F551C2D8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363-D351-A59B-E676-90D86478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B1B9-0CFE-AF92-FE8F-9C7C6939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can be Interpreted seamlessly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consistent results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adapt to new examples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advantage: UNSUPERVISED LEARNING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lorful dots in a circle&#10;&#10;Description automatically generated with medium confidence">
            <a:extLst>
              <a:ext uri="{FF2B5EF4-FFF2-40B4-BE49-F238E27FC236}">
                <a16:creationId xmlns:a16="http://schemas.microsoft.com/office/drawing/2014/main" id="{6109D589-94F9-079F-BB99-D416283B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85" y="1282928"/>
            <a:ext cx="6085914" cy="48010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7928-4BF9-0006-27EE-6F99546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333CA-1B0D-42D8-2694-3795854759C6}"/>
              </a:ext>
            </a:extLst>
          </p:cNvPr>
          <p:cNvSpPr txBox="1"/>
          <p:nvPr/>
        </p:nvSpPr>
        <p:spPr>
          <a:xfrm>
            <a:off x="6457514" y="5676181"/>
            <a:ext cx="534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K-mean clustering graph [</a:t>
            </a:r>
            <a:r>
              <a:rPr lang="en-CA" dirty="0">
                <a:hlinkClick r:id="rId3"/>
              </a:rPr>
              <a:t>https://tinyurl.com/2s3zsdrx</a:t>
            </a:r>
            <a:r>
              <a:rPr lang="en-CA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676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A6CF-2587-ACFB-AD0D-000F50C9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6D0F-F94C-2474-DBAC-5567CD30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482" cy="4351338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Choosing K manually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outliers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ifferent random seeds can cause the algorithm to converge to different local minima instead of the global minimum</a:t>
            </a:r>
          </a:p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that clusters are spherical and have similar variance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cluster&#10;&#10;Description automatically generated">
            <a:extLst>
              <a:ext uri="{FF2B5EF4-FFF2-40B4-BE49-F238E27FC236}">
                <a16:creationId xmlns:a16="http://schemas.microsoft.com/office/drawing/2014/main" id="{35B048EE-DD78-EB07-1FCB-C43A56FBB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00" y="1871662"/>
            <a:ext cx="5734050" cy="3114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61E5-BCF1-F834-7286-9F9886BF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4F82B-EFC6-3BEF-4BBA-989EA67F0521}"/>
              </a:ext>
            </a:extLst>
          </p:cNvPr>
          <p:cNvSpPr txBox="1"/>
          <p:nvPr/>
        </p:nvSpPr>
        <p:spPr>
          <a:xfrm>
            <a:off x="6096000" y="5112327"/>
            <a:ext cx="592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Effect of outlier on clustering [</a:t>
            </a:r>
            <a:r>
              <a:rPr lang="en-CA" dirty="0">
                <a:hlinkClick r:id="rId3"/>
              </a:rPr>
              <a:t>https://tinyurl.com/c29dyzc4</a:t>
            </a:r>
            <a:r>
              <a:rPr lang="en-CA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4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022-01F8-E94E-EB98-AEBCDCBE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848F0-0F47-7A03-6A34-E62BA82E94F6}"/>
              </a:ext>
            </a:extLst>
          </p:cNvPr>
          <p:cNvSpPr txBox="1"/>
          <p:nvPr/>
        </p:nvSpPr>
        <p:spPr>
          <a:xfrm>
            <a:off x="838200" y="1491639"/>
            <a:ext cx="60975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Terminologies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means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quality 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A318-10BC-220C-2E5B-66D607D3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673" y="635808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A18-A415-2D28-5B08-AAB553D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K-Mean on a real dataset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1A2B-6338-ADF2-6C7D-6FAB5B5F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dataset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from an automobile company, which have divided there existing customer into four groups and want to predict the group for new customer.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following columns: Unique ID, Gender, Marital status, Age, Graduated, profession, Work experience, Credit score, Family size and category group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going to do? Remove the category that’s already defined and cluster it by ourself.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1199-FD57-A132-6CBC-F192F682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EEC8-0EE4-0365-3825-1A80B6A9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Code!!!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A474-D08B-7055-781F-817A74B58FB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4"/>
            <a:ext cx="10515600" cy="1035599"/>
          </a:xfrm>
        </p:spPr>
        <p:txBody>
          <a:bodyPr/>
          <a:lstStyle/>
          <a:p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2A2D-7DD0-0E29-A705-5826C82BB3FD}"/>
              </a:ext>
            </a:extLst>
          </p:cNvPr>
          <p:cNvSpPr txBox="1"/>
          <p:nvPr/>
        </p:nvSpPr>
        <p:spPr>
          <a:xfrm>
            <a:off x="764898" y="1275052"/>
            <a:ext cx="70490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("Train.csv")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(["Segmentation", "ID"], axis="columns")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df.reset_index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("index", axis="columns")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pd.get_dummies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df_kmeans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pd.get_dummies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drop_first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kmeans_model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=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kmeans_model.fit_predict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df_kmeans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df_kmeans.insert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df_kmeans.columns.get_loc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("Age"), "Cluster", clusters)</a:t>
            </a:r>
          </a:p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df_kmeans.sample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86FB-FDA3-9673-7919-39F97CE4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440FB-E6D7-8814-C027-31514EA5ABDA}"/>
              </a:ext>
            </a:extLst>
          </p:cNvPr>
          <p:cNvSpPr txBox="1"/>
          <p:nvPr/>
        </p:nvSpPr>
        <p:spPr>
          <a:xfrm>
            <a:off x="764898" y="5616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965" indent="-227965"/>
            <a:r>
              <a:rPr lang="en-CA" dirty="0">
                <a:latin typeface="Times New Roman"/>
                <a:cs typeface="Calibri"/>
              </a:rPr>
              <a:t>K-mean Implementation and code [</a:t>
            </a:r>
            <a:r>
              <a:rPr lang="en-CA" dirty="0">
                <a:latin typeface="Times New Roman"/>
                <a:cs typeface="Calibri"/>
                <a:hlinkClick r:id="rId2"/>
              </a:rPr>
              <a:t>http://bit.ly/49kADke</a:t>
            </a:r>
            <a:r>
              <a:rPr lang="en-CA" dirty="0">
                <a:latin typeface="Times New Roman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4240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3B-D57C-96CB-6C8A-E846BC82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91C7ED-53BF-3E49-A8DE-4F363B354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8348"/>
            <a:ext cx="8687553" cy="23014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176DAB-A214-7742-F22E-CA5FBAEACCEE}"/>
              </a:ext>
            </a:extLst>
          </p:cNvPr>
          <p:cNvSpPr txBox="1"/>
          <p:nvPr/>
        </p:nvSpPr>
        <p:spPr>
          <a:xfrm>
            <a:off x="838200" y="176222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dataset</a:t>
            </a:r>
            <a:endParaRPr lang="en-CA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23742-5E74-AA76-6A86-C0AADF17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7652-CB64-1BE4-579F-6EFFF3B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0A29-C51D-A1B1-8332-89504077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 columns which we do not need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B6A682-5061-C6B4-47C7-D91CD3C6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6430"/>
            <a:ext cx="8886825" cy="23014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55F86-BDC2-C301-3959-E0512AAD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8FCF-F6B7-2100-A87B-37B8D4F6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C4C7-8ECC-41A6-07E5-35C91172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Detail information about the dataset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FF981B-B596-2D93-E051-E1E89AE0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6696"/>
            <a:ext cx="8458200" cy="294919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C068-1656-EDD8-82E1-089E0C8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0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110F-FF78-D5AB-4B90-CE5F8DFB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ED1F-55EF-4309-0F4B-A55221DE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0" indent="0">
              <a:buNone/>
            </a:pP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619D9B-A7E0-E07D-E1AF-3C9DC40E3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51049"/>
            <a:ext cx="8105775" cy="31092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4F99-7F84-0FDC-819F-F1A7A4E5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9C4478-C212-3696-12A2-70FD12EF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5607"/>
            <a:ext cx="10515600" cy="25185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D615E-AB5B-C04C-EEE9-D48C54D19BA7}"/>
              </a:ext>
            </a:extLst>
          </p:cNvPr>
          <p:cNvSpPr txBox="1"/>
          <p:nvPr/>
        </p:nvSpPr>
        <p:spPr>
          <a:xfrm>
            <a:off x="726927" y="1698224"/>
            <a:ext cx="720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Dataset after Data cleaning and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33EB-3C0C-293B-D677-952EB65D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A12BF1-5690-23D4-08E6-D539B56B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06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4E243E4-3268-67C7-FE04-0CE7283C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8542"/>
            <a:ext cx="10515600" cy="26453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78ADA1-C9EC-A48F-BBD4-F0268E49A31A}"/>
              </a:ext>
            </a:extLst>
          </p:cNvPr>
          <p:cNvSpPr txBox="1"/>
          <p:nvPr/>
        </p:nvSpPr>
        <p:spPr>
          <a:xfrm>
            <a:off x="838200" y="1820283"/>
            <a:ext cx="702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the data for K-Mean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C4CF-F4D5-D643-B5F7-C0E8E040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330309-6AC1-6ED5-6FF3-E441098B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89A9-6FE1-B6C2-DB29-62AB6698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2734-F23F-F753-EB1B-FEF3A894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Formatting the data for K-Mean clustering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D4F15F-433B-B29B-CAB1-33904A83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8" y="2291793"/>
            <a:ext cx="10707756" cy="36938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BF47-EF84-48B1-DFDC-C476380B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50C-E5A2-99DC-A7B3-1453CF5E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DE6F-5F29-ADA7-B438-145C3896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Create K-mean clustering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0AF27-8E31-575E-60E4-CE099D73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503"/>
            <a:ext cx="8512278" cy="112737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309C889-0AC9-1D59-3584-16DFFB67F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1564"/>
            <a:ext cx="10417443" cy="18442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0FBB48-9E6E-57EA-4B5C-A8F24C7B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7695C83D-A35C-5184-B2DD-0E977B08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30" y="646331"/>
            <a:ext cx="9679944" cy="546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9079C-B306-F55B-9C90-CE5643F91803}"/>
              </a:ext>
            </a:extLst>
          </p:cNvPr>
          <p:cNvSpPr txBox="1"/>
          <p:nvPr/>
        </p:nvSpPr>
        <p:spPr>
          <a:xfrm>
            <a:off x="2350307" y="0"/>
            <a:ext cx="73607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3600">
                <a:latin typeface="Times New Roman"/>
                <a:cs typeface="Times New Roman"/>
              </a:rPr>
              <a:t>Types of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F32A1-DF99-8C00-F521-5920F3FF74F6}"/>
              </a:ext>
            </a:extLst>
          </p:cNvPr>
          <p:cNvSpPr txBox="1"/>
          <p:nvPr/>
        </p:nvSpPr>
        <p:spPr>
          <a:xfrm>
            <a:off x="3424875" y="5888503"/>
            <a:ext cx="665797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dirty="0">
                <a:latin typeface="Times New Roman"/>
                <a:cs typeface="Times New Roman"/>
              </a:rPr>
              <a:t>Types of Machine Learning [</a:t>
            </a:r>
            <a:r>
              <a:rPr lang="en-CA" dirty="0">
                <a:latin typeface="Times New Roman"/>
                <a:cs typeface="Times New Roman"/>
                <a:hlinkClick r:id="rId3"/>
              </a:rPr>
              <a:t>https://shorturl.at/pzNT9</a:t>
            </a:r>
            <a:r>
              <a:rPr lang="en-CA" dirty="0">
                <a:latin typeface="Times New Roman"/>
                <a:cs typeface="Times New Roman"/>
              </a:rPr>
              <a:t>]</a:t>
            </a:r>
          </a:p>
          <a:p>
            <a:endParaRPr lang="en-CA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5747-08E1-ABEF-9C5F-CC24A783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482" y="6356351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8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F896-E442-8767-3F20-FA462A98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34F9-F585-9B14-206B-AB19B2D2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13" y="1690688"/>
            <a:ext cx="5146964" cy="4351338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– Academic, work or credit</a:t>
            </a:r>
          </a:p>
          <a:p>
            <a:pPr marL="0" indent="0">
              <a:buNone/>
            </a:pP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ollage of a person in a suit&#10;&#10;Description automatically generated">
            <a:extLst>
              <a:ext uri="{FF2B5EF4-FFF2-40B4-BE49-F238E27FC236}">
                <a16:creationId xmlns:a16="http://schemas.microsoft.com/office/drawing/2014/main" id="{335DF259-1ED7-362C-0119-12FEC8232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79" y="1415809"/>
            <a:ext cx="4823021" cy="2165478"/>
          </a:xfrm>
          <a:prstGeom prst="rect">
            <a:avLst/>
          </a:prstGeom>
        </p:spPr>
      </p:pic>
      <p:pic>
        <p:nvPicPr>
          <p:cNvPr id="9" name="Picture 8" descr="A collage of images of buildings&#10;&#10;Description automatically generated">
            <a:extLst>
              <a:ext uri="{FF2B5EF4-FFF2-40B4-BE49-F238E27FC236}">
                <a16:creationId xmlns:a16="http://schemas.microsoft.com/office/drawing/2014/main" id="{BCDA540D-30E0-2D63-E400-1C5C068B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3" y="3743454"/>
            <a:ext cx="7450709" cy="18262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26D56-0513-E1E2-209D-0205F338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7A10-B9F4-A8FD-CF23-0000FAD810C5}"/>
              </a:ext>
            </a:extLst>
          </p:cNvPr>
          <p:cNvSpPr txBox="1"/>
          <p:nvPr/>
        </p:nvSpPr>
        <p:spPr>
          <a:xfrm>
            <a:off x="6345029" y="3477705"/>
            <a:ext cx="67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using K-mean [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http://tiny.cc/52gdvz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0189C-4EDA-2149-B756-390F71D9EA4C}"/>
              </a:ext>
            </a:extLst>
          </p:cNvPr>
          <p:cNvSpPr txBox="1"/>
          <p:nvPr/>
        </p:nvSpPr>
        <p:spPr>
          <a:xfrm>
            <a:off x="1015108" y="5750840"/>
            <a:ext cx="550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using K mean [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http://tiny.cc/52gdvz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714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50F6-9C01-2E9F-7E92-6AC7CBF7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2707-309C-C913-C9AC-749164B3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360"/>
            <a:ext cx="10515600" cy="4351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CA" dirty="0">
                <a:latin typeface="Times New Roman"/>
                <a:cs typeface="Calibri"/>
              </a:rPr>
              <a:t>What is K-means Clustering [</a:t>
            </a:r>
            <a:r>
              <a:rPr lang="en-CA" dirty="0">
                <a:latin typeface="Times New Roman"/>
                <a:ea typeface="+mn-lt"/>
                <a:cs typeface="+mn-lt"/>
                <a:hlinkClick r:id="rId2"/>
              </a:rPr>
              <a:t>https://rb.gy/eqh727</a:t>
            </a:r>
            <a:r>
              <a:rPr lang="en-CA" dirty="0">
                <a:latin typeface="Times New Roman"/>
                <a:cs typeface="Calibri"/>
              </a:rPr>
              <a:t>]</a:t>
            </a:r>
          </a:p>
          <a:p>
            <a:pPr marL="227965" indent="-227965"/>
            <a:r>
              <a:rPr lang="en-CA" dirty="0">
                <a:latin typeface="Times New Roman"/>
                <a:cs typeface="Calibri"/>
              </a:rPr>
              <a:t>K-means Algorithm [</a:t>
            </a:r>
            <a:r>
              <a:rPr lang="en-CA" dirty="0">
                <a:latin typeface="Times New Roman"/>
                <a:ea typeface="+mn-lt"/>
                <a:cs typeface="+mn-lt"/>
                <a:hlinkClick r:id="rId3"/>
              </a:rPr>
              <a:t>https://rb.gy/anbipp</a:t>
            </a:r>
            <a:r>
              <a:rPr lang="en-CA" dirty="0">
                <a:latin typeface="Times New Roman"/>
                <a:cs typeface="Calibri"/>
              </a:rPr>
              <a:t>]</a:t>
            </a:r>
          </a:p>
          <a:p>
            <a:pPr marL="227965" indent="-227965"/>
            <a:r>
              <a:rPr lang="en-CA" dirty="0">
                <a:latin typeface="Times New Roman"/>
                <a:cs typeface="Calibri"/>
              </a:rPr>
              <a:t>Elbow Method [</a:t>
            </a:r>
            <a:r>
              <a:rPr lang="en-CA" dirty="0">
                <a:latin typeface="Times New Roman"/>
                <a:ea typeface="+mn-lt"/>
                <a:cs typeface="+mn-lt"/>
                <a:hlinkClick r:id="rId4"/>
              </a:rPr>
              <a:t>https://rb.gy/jdjn28</a:t>
            </a:r>
            <a:r>
              <a:rPr lang="en-CA" dirty="0">
                <a:latin typeface="Times New Roman"/>
                <a:cs typeface="Calibri"/>
              </a:rPr>
              <a:t>]</a:t>
            </a:r>
          </a:p>
          <a:p>
            <a:pPr marL="227965" indent="-227965"/>
            <a:r>
              <a:rPr lang="en-CA" dirty="0">
                <a:latin typeface="Times New Roman"/>
                <a:cs typeface="Calibri"/>
              </a:rPr>
              <a:t>K-mean Implementation and code [</a:t>
            </a:r>
            <a:r>
              <a:rPr lang="en-CA" dirty="0">
                <a:latin typeface="Times New Roman"/>
                <a:cs typeface="Calibri"/>
                <a:hlinkClick r:id="rId5"/>
              </a:rPr>
              <a:t>http://bit.ly/49kADke</a:t>
            </a:r>
            <a:r>
              <a:rPr lang="en-CA" dirty="0">
                <a:latin typeface="Times New Roman"/>
                <a:cs typeface="Calibri"/>
              </a:rPr>
              <a:t>]</a:t>
            </a:r>
          </a:p>
          <a:p>
            <a:pPr marL="227965" indent="-227965"/>
            <a:r>
              <a:rPr lang="en-CA" dirty="0">
                <a:latin typeface="Times New Roman"/>
                <a:cs typeface="Calibri"/>
              </a:rPr>
              <a:t>Advantages and Disadvantages [</a:t>
            </a:r>
            <a:r>
              <a:rPr lang="en-CA" dirty="0">
                <a:latin typeface="Times New Roman"/>
                <a:cs typeface="Calibri"/>
                <a:hlinkClick r:id="rId6"/>
              </a:rPr>
              <a:t>https://bit.ly/40qKkda</a:t>
            </a:r>
            <a:r>
              <a:rPr lang="en-CA" dirty="0">
                <a:latin typeface="Times New Roman"/>
                <a:cs typeface="Calibri"/>
              </a:rPr>
              <a:t>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14713-AF49-D205-651D-AD1DDC3E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6093-CD25-DFC4-A55C-5AB97FA3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CC7DA-93B6-BF1D-213C-6FE6EFE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32</a:t>
            </a:fld>
            <a:endParaRPr lang="en-US"/>
          </a:p>
        </p:txBody>
      </p:sp>
      <p:pic>
        <p:nvPicPr>
          <p:cNvPr id="10" name="Content Placeholder 9" descr="A cat wearing a tie&#10;&#10;Description automatically generated">
            <a:extLst>
              <a:ext uri="{FF2B5EF4-FFF2-40B4-BE49-F238E27FC236}">
                <a16:creationId xmlns:a16="http://schemas.microsoft.com/office/drawing/2014/main" id="{13435CA2-AD54-276E-65CF-66396F0E6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31" y="859631"/>
            <a:ext cx="5138738" cy="5138738"/>
          </a:xfrm>
        </p:spPr>
      </p:pic>
    </p:spTree>
    <p:extLst>
      <p:ext uri="{BB962C8B-B14F-4D97-AF65-F5344CB8AC3E}">
        <p14:creationId xmlns:p14="http://schemas.microsoft.com/office/powerpoint/2010/main" val="19298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F11C2-2058-B10F-B1C9-E1D096F664E3}"/>
              </a:ext>
            </a:extLst>
          </p:cNvPr>
          <p:cNvSpPr txBox="1"/>
          <p:nvPr/>
        </p:nvSpPr>
        <p:spPr>
          <a:xfrm>
            <a:off x="378914" y="1299531"/>
            <a:ext cx="35922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the process of arranging a group of objects in such a manner that the objects in the same group are more similar to each other than to the objects in any other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lustering algorithm">
            <a:extLst>
              <a:ext uri="{FF2B5EF4-FFF2-40B4-BE49-F238E27FC236}">
                <a16:creationId xmlns:a16="http://schemas.microsoft.com/office/drawing/2014/main" id="{CD7AB7EB-0174-99FE-059A-DD67C4F3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82" y="665152"/>
            <a:ext cx="6636683" cy="44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1B3396-8CAF-321D-F57A-2D973D5B1ABA}"/>
              </a:ext>
            </a:extLst>
          </p:cNvPr>
          <p:cNvSpPr txBox="1"/>
          <p:nvPr/>
        </p:nvSpPr>
        <p:spPr>
          <a:xfrm>
            <a:off x="5271796" y="5148294"/>
            <a:ext cx="608200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2000">
                <a:latin typeface="Times New Roman"/>
                <a:cs typeface="Times New Roman"/>
              </a:rPr>
              <a:t>Clustering [</a:t>
            </a:r>
            <a:r>
              <a:rPr lang="en-CA" sz="2000">
                <a:latin typeface="Times New Roman"/>
                <a:cs typeface="Times New Roman"/>
                <a:hlinkClick r:id="rId3"/>
              </a:rPr>
              <a:t>https://shorturl.at/hpyDE</a:t>
            </a:r>
            <a:r>
              <a:rPr lang="en-CA" sz="200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21E4-0AE2-C4D1-ADCE-5F6FFF0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918" y="6356351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BD036-3A22-F975-8A63-E594C584A312}"/>
              </a:ext>
            </a:extLst>
          </p:cNvPr>
          <p:cNvSpPr txBox="1"/>
          <p:nvPr/>
        </p:nvSpPr>
        <p:spPr>
          <a:xfrm>
            <a:off x="491289" y="213059"/>
            <a:ext cx="112019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3600">
                <a:latin typeface="Times New Roman"/>
                <a:cs typeface="Times New Roman"/>
              </a:rPr>
              <a:t>Clustering</a:t>
            </a:r>
            <a:endParaRPr lang="en-US" sz="3600">
              <a:latin typeface="Times New Roman"/>
              <a:cs typeface="Times New Roman"/>
            </a:endParaRPr>
          </a:p>
          <a:p>
            <a:pPr algn="l"/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50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58038-3B97-BF00-0218-922305B03360}"/>
              </a:ext>
            </a:extLst>
          </p:cNvPr>
          <p:cNvSpPr txBox="1"/>
          <p:nvPr/>
        </p:nvSpPr>
        <p:spPr>
          <a:xfrm>
            <a:off x="1055792" y="1717783"/>
            <a:ext cx="6097554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K-Means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0" i="0" err="1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MeanShift</a:t>
            </a:r>
            <a:r>
              <a:rPr lang="en-US" sz="2800">
                <a:solidFill>
                  <a:srgbClr val="242424"/>
                </a:solidFill>
                <a:latin typeface="Times New Roman"/>
                <a:cs typeface="Times New Roman"/>
              </a:rPr>
              <a:t> </a:t>
            </a:r>
            <a:endParaRPr lang="en-US" sz="2800" b="0" i="0">
              <a:solidFill>
                <a:srgbClr val="242424"/>
              </a:solidFill>
              <a:effectLst/>
              <a:latin typeface="Times New Roman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DBSCAN</a:t>
            </a:r>
            <a:r>
              <a:rPr lang="en-US" sz="2800">
                <a:solidFill>
                  <a:srgbClr val="242424"/>
                </a:solidFill>
                <a:latin typeface="Times New Roman"/>
                <a:cs typeface="Times New Roman"/>
              </a:rPr>
              <a:t> </a:t>
            </a:r>
            <a:endParaRPr lang="en-US" sz="2800" b="0" i="0">
              <a:solidFill>
                <a:srgbClr val="242424"/>
              </a:solidFill>
              <a:effectLst/>
              <a:latin typeface="Times New Roman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Hierarchical clustering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BIRCH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C31A3-2234-BF8C-D92D-5C97A2D28410}"/>
              </a:ext>
            </a:extLst>
          </p:cNvPr>
          <p:cNvSpPr txBox="1"/>
          <p:nvPr/>
        </p:nvSpPr>
        <p:spPr>
          <a:xfrm>
            <a:off x="1059720" y="1073972"/>
            <a:ext cx="789603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5 essential clustering algorithms</a:t>
            </a:r>
            <a:endParaRPr lang="en-US" sz="28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05BE6-4016-4C05-4CA1-BC6A22E9F099}"/>
              </a:ext>
            </a:extLst>
          </p:cNvPr>
          <p:cNvSpPr txBox="1"/>
          <p:nvPr/>
        </p:nvSpPr>
        <p:spPr>
          <a:xfrm>
            <a:off x="491289" y="213059"/>
            <a:ext cx="112019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3600">
                <a:latin typeface="Times New Roman"/>
                <a:cs typeface="Times New Roman"/>
              </a:rPr>
              <a:t>Clustering</a:t>
            </a:r>
            <a:endParaRPr lang="en-US" sz="3600">
              <a:latin typeface="Times New Roman"/>
              <a:cs typeface="Times New Roman"/>
            </a:endParaRPr>
          </a:p>
          <a:p>
            <a:pPr algn="l"/>
            <a:endParaRPr lang="en-US" sz="36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A8CBD-8A22-E484-4916-0B664B6F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649" y="6358475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arison of a diagram&#10;&#10;Description automatically generated">
            <a:extLst>
              <a:ext uri="{FF2B5EF4-FFF2-40B4-BE49-F238E27FC236}">
                <a16:creationId xmlns:a16="http://schemas.microsoft.com/office/drawing/2014/main" id="{191A74D6-8F6E-47BE-3E30-BF6BDFF9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51" y="820245"/>
            <a:ext cx="772477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D278B-756A-74C8-A709-FBC13B3D137C}"/>
              </a:ext>
            </a:extLst>
          </p:cNvPr>
          <p:cNvSpPr txBox="1"/>
          <p:nvPr/>
        </p:nvSpPr>
        <p:spPr>
          <a:xfrm>
            <a:off x="430676" y="587427"/>
            <a:ext cx="3558247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424"/>
              </a:solidFill>
              <a:effectLst/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400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K-means clustering is an unsupervised machine learning algorithm that partitions a dataset into K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424"/>
              </a:solidFill>
              <a:effectLst/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latin typeface="Times New Roman"/>
                <a:cs typeface="Times New Roman"/>
              </a:rPr>
              <a:t>Such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 models aim to assign similar data points into distinct clusters or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424"/>
              </a:solidFill>
              <a:effectLst/>
              <a:latin typeface="Times New Roman"/>
              <a:cs typeface="Times New Roman"/>
            </a:endParaRPr>
          </a:p>
          <a:p>
            <a:endParaRPr lang="en-CA" sz="24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78B3B-594D-B00C-AD53-6C1D0D1F3B04}"/>
              </a:ext>
            </a:extLst>
          </p:cNvPr>
          <p:cNvSpPr txBox="1"/>
          <p:nvPr/>
        </p:nvSpPr>
        <p:spPr>
          <a:xfrm>
            <a:off x="384693" y="81581"/>
            <a:ext cx="11147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3600">
                <a:latin typeface="Times New Roman"/>
                <a:cs typeface="Times New Roman"/>
              </a:rPr>
              <a:t>What is K-mean clustering?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7DECE-646E-0B2E-4857-DA6DA6F1E1C4}"/>
              </a:ext>
            </a:extLst>
          </p:cNvPr>
          <p:cNvSpPr txBox="1"/>
          <p:nvPr/>
        </p:nvSpPr>
        <p:spPr>
          <a:xfrm>
            <a:off x="4534678" y="5513289"/>
            <a:ext cx="72965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2000">
                <a:latin typeface="Times New Roman"/>
                <a:cs typeface="Times New Roman"/>
              </a:rPr>
              <a:t>K-means clustering [</a:t>
            </a:r>
            <a:r>
              <a:rPr lang="en-CA" sz="2000">
                <a:latin typeface="Times New Roman"/>
                <a:cs typeface="Times New Roman"/>
                <a:hlinkClick r:id="rId3"/>
              </a:rPr>
              <a:t>https://shorturl.at/kvPS6</a:t>
            </a:r>
            <a:r>
              <a:rPr lang="en-CA" sz="200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EBE15A-CC3A-D2EE-FFDF-6CA1E8FF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859F-47A5-2259-D716-0ECB1A3F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545"/>
            <a:ext cx="10515600" cy="831874"/>
          </a:xfrm>
        </p:spPr>
        <p:txBody>
          <a:bodyPr>
            <a:normAutofit/>
          </a:bodyPr>
          <a:lstStyle/>
          <a:p>
            <a:pPr algn="ctr"/>
            <a:r>
              <a:rPr lang="en-CA" sz="3600">
                <a:latin typeface="Times New Roman"/>
                <a:cs typeface="Times New Roman"/>
              </a:rPr>
              <a:t>Key Terminologies</a:t>
            </a:r>
          </a:p>
        </p:txBody>
      </p:sp>
      <p:pic>
        <p:nvPicPr>
          <p:cNvPr id="6" name="Content Placeholder 5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C5C5E4AD-11B9-1DD1-FC5D-3323B76A2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88" y="1100559"/>
            <a:ext cx="77357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5C8B3-B394-CB48-243F-C5967A61E2BD}"/>
              </a:ext>
            </a:extLst>
          </p:cNvPr>
          <p:cNvSpPr txBox="1"/>
          <p:nvPr/>
        </p:nvSpPr>
        <p:spPr>
          <a:xfrm>
            <a:off x="185211" y="884011"/>
            <a:ext cx="464664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In ideal conditions for clustering to perform well the inter-cluster distance should be very high and the intra-cluster distance should be very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Based on these two distances we can measure the performance of clustering techniques using the Dunn index.</a:t>
            </a:r>
            <a:endParaRPr lang="en-US" sz="2400">
              <a:solidFill>
                <a:srgbClr val="242424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02124"/>
                </a:solidFill>
                <a:effectLst/>
                <a:latin typeface="Times New Roman"/>
                <a:cs typeface="Times New Roman"/>
              </a:rPr>
              <a:t>The Dunn Index is </a:t>
            </a:r>
            <a:r>
              <a:rPr lang="en-US" sz="2400" b="0" i="0">
                <a:solidFill>
                  <a:srgbClr val="040C28"/>
                </a:solidFill>
                <a:effectLst/>
                <a:latin typeface="Times New Roman"/>
                <a:cs typeface="Times New Roman"/>
              </a:rPr>
              <a:t>the ratio of the smallest distance between observations not in the same cluster to the largest intra-cluster distance</a:t>
            </a:r>
            <a:r>
              <a:rPr lang="en-US" sz="2400" b="0" i="0">
                <a:solidFill>
                  <a:srgbClr val="202124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>
                <a:solidFill>
                  <a:srgbClr val="202124"/>
                </a:solidFill>
                <a:latin typeface="Times New Roman"/>
                <a:cs typeface="Times New Roman"/>
              </a:rPr>
              <a:t> </a:t>
            </a:r>
            <a:endParaRPr lang="en-US" sz="2400" b="0" i="0">
              <a:solidFill>
                <a:srgbClr val="202124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165E5-DB8F-D39A-D1FF-76F7E97CE628}"/>
              </a:ext>
            </a:extLst>
          </p:cNvPr>
          <p:cNvSpPr txBox="1"/>
          <p:nvPr/>
        </p:nvSpPr>
        <p:spPr>
          <a:xfrm>
            <a:off x="5439747" y="5267231"/>
            <a:ext cx="746448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lang="en-US" sz="2000" b="0" i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nter-cluster and Intra-cluster distance </a:t>
            </a:r>
            <a:r>
              <a:rPr lang="en-CA" sz="2000">
                <a:latin typeface="Times New Roman"/>
                <a:cs typeface="Times New Roman"/>
              </a:rPr>
              <a:t>[</a:t>
            </a:r>
            <a:r>
              <a:rPr lang="en-CA" sz="2000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https://shorturl.at/fzBU2</a:t>
            </a:r>
            <a:r>
              <a:rPr lang="en-CA" sz="200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AFD4A-9325-629E-5201-8D8AE1D4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lack line on a white background&#10;&#10;Description automatically generated">
            <a:extLst>
              <a:ext uri="{FF2B5EF4-FFF2-40B4-BE49-F238E27FC236}">
                <a16:creationId xmlns:a16="http://schemas.microsoft.com/office/drawing/2014/main" id="{4EF4D2B3-7A39-8291-A3C3-51FB569A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77" y="1116498"/>
            <a:ext cx="6742922" cy="3996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CCA96-14EF-61B9-004D-82943C730AF0}"/>
              </a:ext>
            </a:extLst>
          </p:cNvPr>
          <p:cNvSpPr txBox="1"/>
          <p:nvPr/>
        </p:nvSpPr>
        <p:spPr>
          <a:xfrm>
            <a:off x="317240" y="1116498"/>
            <a:ext cx="5131837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Data Points</a:t>
            </a:r>
            <a:r>
              <a:rPr lang="en-US" sz="2000" b="0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These are individual data instances or observations that are grouped into clusters based on their similarities.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Centroids</a:t>
            </a:r>
            <a:r>
              <a:rPr lang="en-US" sz="2000" b="0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Centroids are the central points of each cluster. They represent the mean or average of the data points within that cluster.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Clusters</a:t>
            </a:r>
            <a:r>
              <a:rPr lang="en-US" sz="2000" b="0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Clusters are groups of data points that are similar to each other and dissimilar to data points in other clusters. Each data point belongs to one and only one cluster.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K-value</a:t>
            </a:r>
            <a:r>
              <a:rPr lang="en-US" sz="2000" b="0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K refers to the number of clusters you want to create in the dataset. It is a hyperparameter that you must choose before running the K-means algorithm.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B63CA-30E1-F45B-C6F7-AE3FCFC5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811C4-A8A6-853A-91AF-17A983ADAB50}"/>
              </a:ext>
            </a:extLst>
          </p:cNvPr>
          <p:cNvSpPr txBox="1"/>
          <p:nvPr/>
        </p:nvSpPr>
        <p:spPr>
          <a:xfrm>
            <a:off x="6036972" y="5352781"/>
            <a:ext cx="59028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2000">
                <a:latin typeface="Times New Roman"/>
                <a:cs typeface="Times New Roman"/>
              </a:rPr>
              <a:t>Keywords [</a:t>
            </a:r>
            <a:r>
              <a:rPr lang="en-CA" sz="2000" u="sng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https://shorturl.at/fzBU2</a:t>
            </a:r>
            <a:r>
              <a:rPr lang="en-CA" sz="2000">
                <a:latin typeface="Times New Roman"/>
                <a:cs typeface="Times New Roman"/>
              </a:rPr>
              <a:t>]</a:t>
            </a:r>
            <a:endParaRPr lang="en-US" sz="2000">
              <a:latin typeface="Times New Roman"/>
              <a:cs typeface="Times New Roman"/>
            </a:endParaRPr>
          </a:p>
          <a:p>
            <a:pPr algn="ctr"/>
            <a:endParaRPr lang="en-US" sz="2000">
              <a:latin typeface="Times New Roman"/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CA7A1D-E471-8C5D-8D42-ACE11237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7626F2-38EF-1A7D-8B65-921D3A0EC260}"/>
              </a:ext>
            </a:extLst>
          </p:cNvPr>
          <p:cNvSpPr txBox="1">
            <a:spLocks/>
          </p:cNvSpPr>
          <p:nvPr/>
        </p:nvSpPr>
        <p:spPr>
          <a:xfrm>
            <a:off x="838200" y="-8545"/>
            <a:ext cx="10515600" cy="8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>
                <a:latin typeface="Times New Roman"/>
                <a:cs typeface="Times New Roman"/>
              </a:rPr>
              <a:t>Key Terminologies</a:t>
            </a:r>
          </a:p>
        </p:txBody>
      </p:sp>
    </p:spTree>
    <p:extLst>
      <p:ext uri="{BB962C8B-B14F-4D97-AF65-F5344CB8AC3E}">
        <p14:creationId xmlns:p14="http://schemas.microsoft.com/office/powerpoint/2010/main" val="200512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84D1-52FB-6C16-2E97-5E8539A0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10" y="1325563"/>
            <a:ext cx="10515600" cy="4416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 algn="just"/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This algorithm takes the data points and gives the predefined set of clusters. Consider dataset D={x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1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,x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2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……,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x</a:t>
            </a:r>
            <a:r>
              <a:rPr lang="en-US" b="0" i="0" baseline="-25000" dirty="0" err="1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n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} has n points with k clusters(S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1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,S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2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..S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k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) and each cluster assigned with one centroid( C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1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,C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2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, C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3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..C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k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).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 </a:t>
            </a:r>
            <a:endParaRPr lang="en-US" dirty="0"/>
          </a:p>
          <a:p>
            <a:pPr marL="227965" indent="-227965" algn="just"/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Every point in the dataset is assigned to the set (Si) depending on the nearest centroid to it.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 </a:t>
            </a:r>
            <a:endParaRPr lang="en-US" b="0" i="0" dirty="0">
              <a:solidFill>
                <a:srgbClr val="242424"/>
              </a:solidFill>
              <a:effectLst/>
              <a:latin typeface="Times New Roman"/>
              <a:cs typeface="Times New Roman"/>
            </a:endParaRPr>
          </a:p>
          <a:p>
            <a:pPr marL="227965" indent="-227965" algn="just"/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The centroid(C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) is the mean point to all the other points in the given set of points (S</a:t>
            </a:r>
            <a:r>
              <a:rPr lang="en-US" b="0" i="0" baseline="-2500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/>
                <a:cs typeface="Times New Roman"/>
              </a:rPr>
              <a:t>). It is calculated as below:</a:t>
            </a:r>
          </a:p>
          <a:p>
            <a:pPr marL="227965" indent="-227965" algn="just"/>
            <a:endParaRPr lang="en-CA" dirty="0">
              <a:latin typeface="Times New Roman"/>
              <a:cs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6AD13C-CA44-A472-CA0D-B97F768A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32" y="4881056"/>
            <a:ext cx="7814421" cy="9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7F4B4-B6AB-4768-7851-56239D2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185711-7977-5A5C-1F69-08F195961CB5}"/>
              </a:ext>
            </a:extLst>
          </p:cNvPr>
          <p:cNvSpPr txBox="1">
            <a:spLocks/>
          </p:cNvSpPr>
          <p:nvPr/>
        </p:nvSpPr>
        <p:spPr>
          <a:xfrm>
            <a:off x="838200" y="-8545"/>
            <a:ext cx="10515600" cy="8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>
                <a:latin typeface="Times New Roman"/>
                <a:cs typeface="Times New Roman"/>
              </a:rPr>
              <a:t>Key Terminologies</a:t>
            </a:r>
          </a:p>
        </p:txBody>
      </p:sp>
    </p:spTree>
    <p:extLst>
      <p:ext uri="{BB962C8B-B14F-4D97-AF65-F5344CB8AC3E}">
        <p14:creationId xmlns:p14="http://schemas.microsoft.com/office/powerpoint/2010/main" val="20206367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01986ED192C84AA347592E7CEEA8EA" ma:contentTypeVersion="10" ma:contentTypeDescription="Create a new document." ma:contentTypeScope="" ma:versionID="494ca7ab190908ee3fa8b1efa3c7a6af">
  <xsd:schema xmlns:xsd="http://www.w3.org/2001/XMLSchema" xmlns:xs="http://www.w3.org/2001/XMLSchema" xmlns:p="http://schemas.microsoft.com/office/2006/metadata/properties" xmlns:ns3="e2bbb6fa-893a-44af-97cb-37358428f034" xmlns:ns4="42a8c5c1-ec83-4d5b-9a97-df3d95bb195e" targetNamespace="http://schemas.microsoft.com/office/2006/metadata/properties" ma:root="true" ma:fieldsID="34f7bdecfadf217b18e263c19042c520" ns3:_="" ns4:_="">
    <xsd:import namespace="e2bbb6fa-893a-44af-97cb-37358428f034"/>
    <xsd:import namespace="42a8c5c1-ec83-4d5b-9a97-df3d95bb19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bb6fa-893a-44af-97cb-37358428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8c5c1-ec83-4d5b-9a97-df3d95bb195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bbb6fa-893a-44af-97cb-37358428f034" xsi:nil="true"/>
  </documentManagement>
</p:properties>
</file>

<file path=customXml/itemProps1.xml><?xml version="1.0" encoding="utf-8"?>
<ds:datastoreItem xmlns:ds="http://schemas.openxmlformats.org/officeDocument/2006/customXml" ds:itemID="{C2701AD2-41CF-4A32-9E19-ECD0910871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279B27-53FA-4CFE-883F-EB6163A72147}">
  <ds:schemaRefs>
    <ds:schemaRef ds:uri="42a8c5c1-ec83-4d5b-9a97-df3d95bb195e"/>
    <ds:schemaRef ds:uri="e2bbb6fa-893a-44af-97cb-37358428f0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5FF49D-BE1B-4BFC-92F6-1F1BAD3E37A4}">
  <ds:schemaRefs>
    <ds:schemaRef ds:uri="http://schemas.microsoft.com/office/2006/metadata/properties"/>
    <ds:schemaRef ds:uri="http://www.w3.org/XML/1998/namespace"/>
    <ds:schemaRef ds:uri="e2bbb6fa-893a-44af-97cb-37358428f034"/>
    <ds:schemaRef ds:uri="http://schemas.openxmlformats.org/package/2006/metadata/core-properties"/>
    <ds:schemaRef ds:uri="http://schemas.microsoft.com/office/infopath/2007/PartnerControls"/>
    <ds:schemaRef ds:uri="42a8c5c1-ec83-4d5b-9a97-df3d95bb195e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1417</Words>
  <Application>Microsoft Office PowerPoint</Application>
  <PresentationFormat>Widescreen</PresentationFormat>
  <Paragraphs>223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Key Terminologies</vt:lpstr>
      <vt:lpstr>PowerPoint Presentation</vt:lpstr>
      <vt:lpstr>PowerPoint Presentation</vt:lpstr>
      <vt:lpstr>PowerPoint Presentation</vt:lpstr>
      <vt:lpstr>K-Means Algorithm</vt:lpstr>
      <vt:lpstr>Assign initial Centroids</vt:lpstr>
      <vt:lpstr>K-Means Algorithm</vt:lpstr>
      <vt:lpstr>K-Means Algorithm</vt:lpstr>
      <vt:lpstr>Update centroids and clusters</vt:lpstr>
      <vt:lpstr>Repeat data point assignment and centroid update until convergence</vt:lpstr>
      <vt:lpstr>Evaluate quality of Cluster </vt:lpstr>
      <vt:lpstr>Advantages</vt:lpstr>
      <vt:lpstr>Disadvantages</vt:lpstr>
      <vt:lpstr>Implementing K-Mean on a real dataset</vt:lpstr>
      <vt:lpstr>Code!!!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Applications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Group-24</dc:title>
  <dc:creator>Altamash Yar</dc:creator>
  <cp:lastModifiedBy>Jiayuan Wang</cp:lastModifiedBy>
  <cp:revision>10</cp:revision>
  <dcterms:created xsi:type="dcterms:W3CDTF">2023-09-28T21:26:11Z</dcterms:created>
  <dcterms:modified xsi:type="dcterms:W3CDTF">2023-11-09T16:02:43Z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0x0101006E01986ED192C84AA347592E7CEEA8EA</vt:lpwstr>
  </property>
</Properties>
</file>