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335" r:id="rId2"/>
    <p:sldId id="359" r:id="rId3"/>
    <p:sldId id="356" r:id="rId4"/>
    <p:sldId id="358" r:id="rId5"/>
    <p:sldId id="357" r:id="rId6"/>
    <p:sldId id="360" r:id="rId7"/>
    <p:sldId id="336" r:id="rId8"/>
    <p:sldId id="340" r:id="rId9"/>
    <p:sldId id="339" r:id="rId10"/>
    <p:sldId id="341" r:id="rId11"/>
    <p:sldId id="342" r:id="rId12"/>
    <p:sldId id="343" r:id="rId13"/>
    <p:sldId id="344" r:id="rId14"/>
    <p:sldId id="371" r:id="rId15"/>
    <p:sldId id="345" r:id="rId16"/>
    <p:sldId id="352" r:id="rId17"/>
    <p:sldId id="346" r:id="rId18"/>
    <p:sldId id="354" r:id="rId19"/>
    <p:sldId id="353" r:id="rId20"/>
    <p:sldId id="347" r:id="rId21"/>
    <p:sldId id="348" r:id="rId22"/>
    <p:sldId id="349" r:id="rId23"/>
    <p:sldId id="362" r:id="rId24"/>
    <p:sldId id="363" r:id="rId25"/>
    <p:sldId id="364" r:id="rId26"/>
    <p:sldId id="365" r:id="rId27"/>
    <p:sldId id="369" r:id="rId28"/>
    <p:sldId id="370" r:id="rId29"/>
    <p:sldId id="35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724549-CB7B-4523-A81C-A31D3A762528}">
          <p14:sldIdLst>
            <p14:sldId id="335"/>
            <p14:sldId id="359"/>
            <p14:sldId id="356"/>
            <p14:sldId id="358"/>
            <p14:sldId id="357"/>
            <p14:sldId id="360"/>
            <p14:sldId id="336"/>
            <p14:sldId id="340"/>
            <p14:sldId id="339"/>
            <p14:sldId id="341"/>
            <p14:sldId id="342"/>
            <p14:sldId id="343"/>
            <p14:sldId id="344"/>
            <p14:sldId id="371"/>
            <p14:sldId id="345"/>
            <p14:sldId id="352"/>
            <p14:sldId id="346"/>
            <p14:sldId id="354"/>
            <p14:sldId id="353"/>
            <p14:sldId id="347"/>
            <p14:sldId id="348"/>
            <p14:sldId id="349"/>
            <p14:sldId id="362"/>
            <p14:sldId id="363"/>
            <p14:sldId id="364"/>
            <p14:sldId id="365"/>
            <p14:sldId id="369"/>
            <p14:sldId id="370"/>
          </p14:sldIdLst>
        </p14:section>
        <p14:section name="Untitled Section" id="{1C20D686-5099-4D24-A062-5578E1976D96}">
          <p14:sldIdLst>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BD"/>
    <a:srgbClr val="F4F694"/>
    <a:srgbClr val="F4EFB2"/>
    <a:srgbClr val="FDCD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1C20D-AAFF-48C1-8AEC-1A61942E6FDA}" type="datetimeFigureOut">
              <a:rPr lang="en-GB" smtClean="0"/>
              <a:t>09/11/2023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C653C-9343-444D-A8B6-CE74466C3D6F}" type="slidenum">
              <a:rPr lang="en-GB" smtClean="0"/>
              <a:t>‹#›</a:t>
            </a:fld>
            <a:endParaRPr lang="en-GB"/>
          </a:p>
        </p:txBody>
      </p:sp>
    </p:spTree>
    <p:extLst>
      <p:ext uri="{BB962C8B-B14F-4D97-AF65-F5344CB8AC3E}">
        <p14:creationId xmlns:p14="http://schemas.microsoft.com/office/powerpoint/2010/main" val="298432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1"/>
            <a:ext cx="2743200" cy="365125"/>
          </a:xfrm>
          <a:prstGeom prst="rect">
            <a:avLst/>
          </a:prstGeom>
        </p:spPr>
        <p:txBody>
          <a:bodyPr/>
          <a:lstStyle/>
          <a:p>
            <a:fld id="{E6789A54-C9A0-40EB-B97A-373A30E2FFF7}" type="datetime1">
              <a:rPr lang="en-US" smtClean="0"/>
              <a:t>11/9/2023</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1"/>
            <a:ext cx="4114800" cy="365125"/>
          </a:xfrm>
          <a:prstGeom prst="rect">
            <a:avLst/>
          </a:prstGeom>
        </p:spPr>
        <p:txBody>
          <a:bodyPr/>
          <a:lstStyle/>
          <a:p>
            <a:r>
              <a:rPr lang="en-US" dirty="0"/>
              <a:t>1</a:t>
            </a:r>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1334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1"/>
            <a:ext cx="2743200" cy="365125"/>
          </a:xfrm>
          <a:prstGeom prst="rect">
            <a:avLst/>
          </a:prstGeom>
        </p:spPr>
        <p:txBody>
          <a:bodyPr/>
          <a:lstStyle/>
          <a:p>
            <a:fld id="{3AA6607E-DECD-4D99-A8C2-C54D51903806}" type="datetime1">
              <a:rPr lang="en-US" smtClean="0"/>
              <a:t>11/9/2023</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64358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1"/>
            <a:ext cx="2743200" cy="365125"/>
          </a:xfrm>
          <a:prstGeom prst="rect">
            <a:avLst/>
          </a:prstGeom>
        </p:spPr>
        <p:txBody>
          <a:bodyPr/>
          <a:lstStyle/>
          <a:p>
            <a:fld id="{F6943D09-8542-4AD9-9A7D-FAB9E85D0550}" type="datetime1">
              <a:rPr lang="en-US" smtClean="0"/>
              <a:t>11/9/2023</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69641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1"/>
            <a:ext cx="2743200" cy="365125"/>
          </a:xfrm>
          <a:prstGeom prst="rect">
            <a:avLst/>
          </a:prstGeom>
        </p:spPr>
        <p:txBody>
          <a:bodyPr/>
          <a:lstStyle/>
          <a:p>
            <a:fld id="{D73196F4-1509-4FAB-9ACA-A2D18F98DF60}" type="datetime1">
              <a:rPr lang="en-US" smtClean="0"/>
              <a:t>11/9/2023</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132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1"/>
            <a:ext cx="2743200" cy="365125"/>
          </a:xfrm>
          <a:prstGeom prst="rect">
            <a:avLst/>
          </a:prstGeom>
        </p:spPr>
        <p:txBody>
          <a:bodyPr/>
          <a:lstStyle/>
          <a:p>
            <a:fld id="{6BE52ACC-C054-4D93-A8BC-C19BB6D9E6A6}" type="datetime1">
              <a:rPr lang="en-US" smtClean="0"/>
              <a:t>11/9/2023</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06590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1"/>
            <a:ext cx="2743200" cy="365125"/>
          </a:xfrm>
          <a:prstGeom prst="rect">
            <a:avLst/>
          </a:prstGeom>
        </p:spPr>
        <p:txBody>
          <a:bodyPr/>
          <a:lstStyle/>
          <a:p>
            <a:fld id="{9D2F6E88-68B6-44CB-8B9A-282A1CB5B9FD}" type="datetime1">
              <a:rPr lang="en-US" smtClean="0"/>
              <a:t>11/9/2023</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64603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1"/>
            <a:ext cx="2743200" cy="365125"/>
          </a:xfrm>
          <a:prstGeom prst="rect">
            <a:avLst/>
          </a:prstGeom>
        </p:spPr>
        <p:txBody>
          <a:bodyPr/>
          <a:lstStyle/>
          <a:p>
            <a:fld id="{AF24DA7C-6948-4454-A930-C4395A34F1DA}" type="datetime1">
              <a:rPr lang="en-US" smtClean="0"/>
              <a:t>11/9/2023</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310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1"/>
            <a:ext cx="2743200" cy="365125"/>
          </a:xfrm>
          <a:prstGeom prst="rect">
            <a:avLst/>
          </a:prstGeom>
        </p:spPr>
        <p:txBody>
          <a:bodyPr/>
          <a:lstStyle/>
          <a:p>
            <a:fld id="{82136979-E5A2-446C-B04E-78995B41A37D}" type="datetime1">
              <a:rPr lang="en-US" smtClean="0"/>
              <a:t>11/9/2023</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43538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1"/>
            <a:ext cx="2743200" cy="365125"/>
          </a:xfrm>
          <a:prstGeom prst="rect">
            <a:avLst/>
          </a:prstGeom>
        </p:spPr>
        <p:txBody>
          <a:bodyPr/>
          <a:lstStyle/>
          <a:p>
            <a:fld id="{734DA7C9-2344-4E13-8621-47FB6AF83550}" type="datetime1">
              <a:rPr lang="en-US" smtClean="0"/>
              <a:t>11/9/2023</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75732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1"/>
            <a:ext cx="2743200" cy="365125"/>
          </a:xfrm>
          <a:prstGeom prst="rect">
            <a:avLst/>
          </a:prstGeom>
        </p:spPr>
        <p:txBody>
          <a:bodyPr/>
          <a:lstStyle/>
          <a:p>
            <a:fld id="{B4AB6E67-B855-41E6-846A-4E1E5419493C}" type="datetime1">
              <a:rPr lang="en-US" smtClean="0"/>
              <a:t>11/9/2023</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65002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1"/>
            <a:ext cx="2743200" cy="365125"/>
          </a:xfrm>
          <a:prstGeom prst="rect">
            <a:avLst/>
          </a:prstGeom>
        </p:spPr>
        <p:txBody>
          <a:bodyPr/>
          <a:lstStyle/>
          <a:p>
            <a:fld id="{B8CCE885-D3FF-4126-A35E-97AB79208B6A}" type="datetime1">
              <a:rPr lang="en-US" smtClean="0"/>
              <a:t>11/9/2023</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865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
        <p:nvSpPr>
          <p:cNvPr id="4" name="Slide Number Placeholder 3">
            <a:extLst>
              <a:ext uri="{FF2B5EF4-FFF2-40B4-BE49-F238E27FC236}">
                <a16:creationId xmlns:a16="http://schemas.microsoft.com/office/drawing/2014/main" id="{678874AC-CA6F-2624-CEF5-D5DBAF4F2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94D5D-344C-429F-91CD-8255D038B4CA}" type="slidenum">
              <a:rPr lang="en-CA" smtClean="0"/>
              <a:t>‹#›</a:t>
            </a:fld>
            <a:endParaRPr lang="en-CA"/>
          </a:p>
        </p:txBody>
      </p:sp>
    </p:spTree>
    <p:extLst>
      <p:ext uri="{BB962C8B-B14F-4D97-AF65-F5344CB8AC3E}">
        <p14:creationId xmlns:p14="http://schemas.microsoft.com/office/powerpoint/2010/main" val="23997568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tinyurl.com/ycxbttav"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hyperlink" Target="https://prutor.ai/clustering-algorithms-mean-shift-algorithm/" TargetMode="External"/><Relationship Id="rId2" Type="http://schemas.openxmlformats.org/officeDocument/2006/relationships/hyperlink" Target="https://developers.google.com/machine-learning/clustering/overview" TargetMode="External"/><Relationship Id="rId1" Type="http://schemas.openxmlformats.org/officeDocument/2006/relationships/slideLayout" Target="../slideLayouts/slideLayout2.xml"/><Relationship Id="rId6" Type="http://schemas.openxmlformats.org/officeDocument/2006/relationships/hyperlink" Target="https://www.freecodecamp.org/news/8-clustering-algorithms-in-machine-learning-that-all-data-scientists-should-know/" TargetMode="External"/><Relationship Id="rId5" Type="http://schemas.openxmlformats.org/officeDocument/2006/relationships/hyperlink" Target="https://www.preprints.org/manuscript/202108.0140/v1" TargetMode="External"/><Relationship Id="rId4" Type="http://schemas.openxmlformats.org/officeDocument/2006/relationships/hyperlink" Target="https://medium.com/@sina.nazeri/comparing-the-state-of-the-art-clustering-algorithms-1e65a08157a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0281-5013-4E23-A6CE-090000A6D2EA}"/>
              </a:ext>
            </a:extLst>
          </p:cNvPr>
          <p:cNvSpPr>
            <a:spLocks noGrp="1"/>
          </p:cNvSpPr>
          <p:nvPr>
            <p:ph type="ctrTitle"/>
          </p:nvPr>
        </p:nvSpPr>
        <p:spPr>
          <a:xfrm>
            <a:off x="1704975" y="1271298"/>
            <a:ext cx="8782050" cy="703417"/>
          </a:xfrm>
          <a:noFill/>
        </p:spPr>
        <p:txBody>
          <a:bodyPr>
            <a:normAutofit/>
          </a:bodyPr>
          <a:lstStyle/>
          <a:p>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Mean Shift Algorithm</a:t>
            </a:r>
          </a:p>
        </p:txBody>
      </p:sp>
      <p:sp>
        <p:nvSpPr>
          <p:cNvPr id="3" name="Subtitle 2">
            <a:extLst>
              <a:ext uri="{FF2B5EF4-FFF2-40B4-BE49-F238E27FC236}">
                <a16:creationId xmlns:a16="http://schemas.microsoft.com/office/drawing/2014/main" id="{D9E7D6DC-3DD7-415F-B111-ECE55C9D4DA9}"/>
              </a:ext>
            </a:extLst>
          </p:cNvPr>
          <p:cNvSpPr>
            <a:spLocks noGrp="1"/>
          </p:cNvSpPr>
          <p:nvPr>
            <p:ph type="subTitle" idx="1"/>
          </p:nvPr>
        </p:nvSpPr>
        <p:spPr>
          <a:xfrm>
            <a:off x="3229632" y="2293580"/>
            <a:ext cx="5732735" cy="1988778"/>
          </a:xfrm>
        </p:spPr>
        <p:txBody>
          <a:bodyPr>
            <a:normAutofit lnSpcReduction="10000"/>
          </a:bodyPr>
          <a:lstStyle/>
          <a:p>
            <a:r>
              <a:rPr lang="en-US" sz="2800" b="1" dirty="0">
                <a:highlight>
                  <a:srgbClr val="FFFFFF"/>
                </a:highlight>
                <a:latin typeface="Times New Roman" panose="02020603050405020304" pitchFamily="18" charset="0"/>
                <a:cs typeface="Times New Roman" panose="02020603050405020304" pitchFamily="18" charset="0"/>
              </a:rPr>
              <a:t>Presented By:</a:t>
            </a:r>
          </a:p>
          <a:p>
            <a:r>
              <a:rPr lang="en-US" sz="2800" dirty="0">
                <a:highlight>
                  <a:srgbClr val="FFFFFF"/>
                </a:highlight>
                <a:latin typeface="Times New Roman" panose="02020603050405020304" pitchFamily="18" charset="0"/>
                <a:cs typeface="Times New Roman" panose="02020603050405020304" pitchFamily="18" charset="0"/>
              </a:rPr>
              <a:t>Eldridge Fernandes</a:t>
            </a:r>
          </a:p>
          <a:p>
            <a:r>
              <a:rPr lang="en-US" sz="2800" dirty="0">
                <a:highlight>
                  <a:srgbClr val="FFFFFF"/>
                </a:highlight>
                <a:latin typeface="Times New Roman" panose="02020603050405020304" pitchFamily="18" charset="0"/>
                <a:cs typeface="Times New Roman" panose="02020603050405020304" pitchFamily="18" charset="0"/>
              </a:rPr>
              <a:t>Rakkshab Iyer </a:t>
            </a:r>
          </a:p>
          <a:p>
            <a:r>
              <a:rPr lang="en-US" sz="2800" dirty="0" err="1">
                <a:highlight>
                  <a:srgbClr val="FFFFFF"/>
                </a:highlight>
                <a:latin typeface="Times New Roman" panose="02020603050405020304" pitchFamily="18" charset="0"/>
                <a:cs typeface="Times New Roman" panose="02020603050405020304" pitchFamily="18" charset="0"/>
              </a:rPr>
              <a:t>Ashvinjeet</a:t>
            </a:r>
            <a:r>
              <a:rPr lang="en-US" sz="2800" dirty="0">
                <a:highlight>
                  <a:srgbClr val="FFFFFF"/>
                </a:highlight>
                <a:latin typeface="Times New Roman" panose="02020603050405020304" pitchFamily="18" charset="0"/>
                <a:cs typeface="Times New Roman" panose="02020603050405020304" pitchFamily="18" charset="0"/>
              </a:rPr>
              <a:t> Singh</a:t>
            </a:r>
          </a:p>
          <a:p>
            <a:endParaRPr lang="en-US" sz="2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DC20D9FF-9C46-72A3-4374-58E17CE1C74B}"/>
              </a:ext>
            </a:extLst>
          </p:cNvPr>
          <p:cNvSpPr txBox="1">
            <a:spLocks/>
          </p:cNvSpPr>
          <p:nvPr/>
        </p:nvSpPr>
        <p:spPr>
          <a:xfrm>
            <a:off x="3418509" y="4282358"/>
            <a:ext cx="5354979" cy="953311"/>
          </a:xfrm>
          <a:prstGeom prst="rect">
            <a:avLst/>
          </a:prstGeom>
        </p:spPr>
        <p:txBody>
          <a:bodyPr vert="horz" lIns="91440" tIns="45720" rIns="91440" bIns="45720" rtlCol="0">
            <a:normAutofit/>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highlight>
                  <a:srgbClr val="FFFFFF"/>
                </a:highlight>
                <a:latin typeface="Times New Roman" panose="02020603050405020304" pitchFamily="18" charset="0"/>
                <a:cs typeface="Times New Roman" panose="02020603050405020304" pitchFamily="18" charset="0"/>
              </a:rPr>
              <a:t>Instructor: Dr. </a:t>
            </a:r>
            <a:r>
              <a:rPr lang="en-US" dirty="0" err="1">
                <a:highlight>
                  <a:srgbClr val="FFFFFF"/>
                </a:highlight>
                <a:latin typeface="Times New Roman" panose="02020603050405020304" pitchFamily="18" charset="0"/>
                <a:cs typeface="Times New Roman" panose="02020603050405020304" pitchFamily="18" charset="0"/>
              </a:rPr>
              <a:t>Yaseer</a:t>
            </a:r>
            <a:r>
              <a:rPr lang="en-US" dirty="0">
                <a:highlight>
                  <a:srgbClr val="FFFFFF"/>
                </a:highlight>
                <a:latin typeface="Times New Roman" panose="02020603050405020304" pitchFamily="18" charset="0"/>
                <a:cs typeface="Times New Roman" panose="02020603050405020304" pitchFamily="18" charset="0"/>
              </a:rPr>
              <a:t> </a:t>
            </a:r>
            <a:r>
              <a:rPr lang="en-US" dirty="0" err="1">
                <a:highlight>
                  <a:srgbClr val="FFFFFF"/>
                </a:highlight>
                <a:latin typeface="Times New Roman" panose="02020603050405020304" pitchFamily="18" charset="0"/>
                <a:cs typeface="Times New Roman" panose="02020603050405020304" pitchFamily="18" charset="0"/>
              </a:rPr>
              <a:t>Alginahi</a:t>
            </a:r>
            <a:endParaRPr lang="en-US" dirty="0">
              <a:highlight>
                <a:srgbClr val="FFFFFF"/>
              </a:highlight>
              <a:latin typeface="Times New Roman" panose="02020603050405020304" pitchFamily="18" charset="0"/>
              <a:cs typeface="Times New Roman" panose="02020603050405020304" pitchFamily="18" charset="0"/>
            </a:endParaRPr>
          </a:p>
          <a:p>
            <a:r>
              <a:rPr lang="en-US" dirty="0">
                <a:highlight>
                  <a:srgbClr val="FFFFFF"/>
                </a:highlight>
                <a:latin typeface="Times New Roman" panose="02020603050405020304" pitchFamily="18" charset="0"/>
                <a:cs typeface="Times New Roman" panose="02020603050405020304" pitchFamily="18" charset="0"/>
              </a:rPr>
              <a:t>Date: November 3</a:t>
            </a:r>
            <a:r>
              <a:rPr lang="en-US" baseline="30000" dirty="0">
                <a:highlight>
                  <a:srgbClr val="FFFFFF"/>
                </a:highlight>
                <a:latin typeface="Times New Roman" panose="02020603050405020304" pitchFamily="18" charset="0"/>
                <a:cs typeface="Times New Roman" panose="02020603050405020304" pitchFamily="18" charset="0"/>
              </a:rPr>
              <a:t>rd</a:t>
            </a:r>
            <a:r>
              <a:rPr lang="en-US" dirty="0">
                <a:highlight>
                  <a:srgbClr val="FFFFFF"/>
                </a:highlight>
                <a:latin typeface="Times New Roman" panose="02020603050405020304" pitchFamily="18" charset="0"/>
                <a:cs typeface="Times New Roman" panose="02020603050405020304" pitchFamily="18" charset="0"/>
              </a:rPr>
              <a:t>, 2023</a:t>
            </a:r>
          </a:p>
        </p:txBody>
      </p:sp>
    </p:spTree>
    <p:extLst>
      <p:ext uri="{BB962C8B-B14F-4D97-AF65-F5344CB8AC3E}">
        <p14:creationId xmlns:p14="http://schemas.microsoft.com/office/powerpoint/2010/main" val="423906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E347-96A9-AF92-FE69-95816B0C8032}"/>
              </a:ext>
            </a:extLst>
          </p:cNvPr>
          <p:cNvSpPr>
            <a:spLocks noGrp="1"/>
          </p:cNvSpPr>
          <p:nvPr>
            <p:ph type="title"/>
          </p:nvPr>
        </p:nvSpPr>
        <p:spPr>
          <a:xfrm>
            <a:off x="1042481" y="515566"/>
            <a:ext cx="10515600" cy="729574"/>
          </a:xfrm>
        </p:spPr>
        <p:txBody>
          <a:bodyPr>
            <a:normAutofit/>
          </a:bodyPr>
          <a:lstStyle/>
          <a:p>
            <a:r>
              <a:rPr lang="en-US" sz="3600" b="1" dirty="0">
                <a:latin typeface="Times New Roman" panose="02020603050405020304" pitchFamily="18" charset="0"/>
                <a:cs typeface="Times New Roman" panose="02020603050405020304" pitchFamily="18" charset="0"/>
              </a:rPr>
              <a:t>Initialization of a Window</a:t>
            </a:r>
            <a:endParaRPr lang="en-CA"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3BEB25-4F8C-DFC6-FC59-5E168A2551C8}"/>
              </a:ext>
            </a:extLst>
          </p:cNvPr>
          <p:cNvPicPr>
            <a:picLocks noChangeAspect="1"/>
          </p:cNvPicPr>
          <p:nvPr/>
        </p:nvPicPr>
        <p:blipFill>
          <a:blip r:embed="rId2"/>
          <a:stretch>
            <a:fillRect/>
          </a:stretch>
        </p:blipFill>
        <p:spPr>
          <a:xfrm>
            <a:off x="672740" y="1974563"/>
            <a:ext cx="6561389" cy="3177815"/>
          </a:xfrm>
          <a:prstGeom prst="rect">
            <a:avLst/>
          </a:prstGeom>
        </p:spPr>
      </p:pic>
      <p:sp>
        <p:nvSpPr>
          <p:cNvPr id="7" name="TextBox 6">
            <a:extLst>
              <a:ext uri="{FF2B5EF4-FFF2-40B4-BE49-F238E27FC236}">
                <a16:creationId xmlns:a16="http://schemas.microsoft.com/office/drawing/2014/main" id="{EF5BF5FA-22FA-2928-D482-3658EE2F8B62}"/>
              </a:ext>
            </a:extLst>
          </p:cNvPr>
          <p:cNvSpPr txBox="1"/>
          <p:nvPr/>
        </p:nvSpPr>
        <p:spPr>
          <a:xfrm>
            <a:off x="7487770" y="1855310"/>
            <a:ext cx="450924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Initialize a random seed (choose any data point)</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With the coordinates of this point as the centroid, consider an imaginary window (size=d)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Window size should be optimal; not too large, not too small</a:t>
            </a:r>
            <a:endParaRPr lang="en-CA"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9004642-2FBC-BE04-ABBB-849E74127D47}"/>
              </a:ext>
            </a:extLst>
          </p:cNvPr>
          <p:cNvSpPr txBox="1"/>
          <p:nvPr/>
        </p:nvSpPr>
        <p:spPr>
          <a:xfrm>
            <a:off x="1353109" y="5456296"/>
            <a:ext cx="5200650" cy="276999"/>
          </a:xfrm>
          <a:prstGeom prst="rect">
            <a:avLst/>
          </a:prstGeom>
          <a:noFill/>
        </p:spPr>
        <p:txBody>
          <a:bodyPr wrap="square" rtlCol="0">
            <a:spAutoFit/>
          </a:bodyPr>
          <a:lstStyle/>
          <a:p>
            <a:pPr algn="ctr"/>
            <a:r>
              <a:rPr lang="en-CA" sz="1200" dirty="0">
                <a:latin typeface="Times New Roman" panose="02020603050405020304" pitchFamily="18" charset="0"/>
                <a:cs typeface="Times New Roman" panose="02020603050405020304" pitchFamily="18" charset="0"/>
              </a:rPr>
              <a:t>Image Courtesy: https://shorturl.at/exGT2</a:t>
            </a:r>
          </a:p>
        </p:txBody>
      </p:sp>
      <p:sp>
        <p:nvSpPr>
          <p:cNvPr id="4" name="Slide Number Placeholder 5">
            <a:extLst>
              <a:ext uri="{FF2B5EF4-FFF2-40B4-BE49-F238E27FC236}">
                <a16:creationId xmlns:a16="http://schemas.microsoft.com/office/drawing/2014/main" id="{F19EC853-6EE0-31F8-041D-55D4FCCFB3DC}"/>
              </a:ext>
            </a:extLst>
          </p:cNvPr>
          <p:cNvSpPr>
            <a:spLocks noGrp="1"/>
          </p:cNvSpPr>
          <p:nvPr>
            <p:ph type="sldNum" sz="quarter" idx="12"/>
          </p:nvPr>
        </p:nvSpPr>
        <p:spPr>
          <a:xfrm>
            <a:off x="319732" y="5733295"/>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362295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4E15-00E4-2376-25D5-79DB47F7F5FD}"/>
              </a:ext>
            </a:extLst>
          </p:cNvPr>
          <p:cNvSpPr>
            <a:spLocks noGrp="1"/>
          </p:cNvSpPr>
          <p:nvPr>
            <p:ph type="title"/>
          </p:nvPr>
        </p:nvSpPr>
        <p:spPr>
          <a:xfrm>
            <a:off x="1042481" y="501649"/>
            <a:ext cx="10515600" cy="796923"/>
          </a:xfrm>
        </p:spPr>
        <p:txBody>
          <a:bodyPr>
            <a:normAutofit/>
          </a:bodyPr>
          <a:lstStyle/>
          <a:p>
            <a:r>
              <a:rPr lang="en-CA" sz="3600" b="1" dirty="0">
                <a:latin typeface="Times New Roman" panose="02020603050405020304" pitchFamily="18" charset="0"/>
                <a:cs typeface="Times New Roman" panose="02020603050405020304" pitchFamily="18" charset="0"/>
              </a:rPr>
              <a:t>Mean-Calculation Phase</a:t>
            </a:r>
          </a:p>
        </p:txBody>
      </p:sp>
      <p:sp>
        <p:nvSpPr>
          <p:cNvPr id="7" name="TextBox 6">
            <a:extLst>
              <a:ext uri="{FF2B5EF4-FFF2-40B4-BE49-F238E27FC236}">
                <a16:creationId xmlns:a16="http://schemas.microsoft.com/office/drawing/2014/main" id="{D9B6E086-1A35-46E7-431A-D48262E4F3E5}"/>
              </a:ext>
            </a:extLst>
          </p:cNvPr>
          <p:cNvSpPr txBox="1"/>
          <p:nvPr/>
        </p:nvSpPr>
        <p:spPr>
          <a:xfrm>
            <a:off x="6825574" y="2014930"/>
            <a:ext cx="5053519"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Calculate the mean coordinates considering all of the data points lying inside the window</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can be a simple mean or weighted mean</a:t>
            </a:r>
          </a:p>
        </p:txBody>
      </p:sp>
      <p:pic>
        <p:nvPicPr>
          <p:cNvPr id="2050" name="Picture 2" descr="circle crop image">
            <a:extLst>
              <a:ext uri="{FF2B5EF4-FFF2-40B4-BE49-F238E27FC236}">
                <a16:creationId xmlns:a16="http://schemas.microsoft.com/office/drawing/2014/main" id="{82A55896-A044-0F78-DD96-0D6F85062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166" y="1547952"/>
            <a:ext cx="3762096" cy="37620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82B2862-0681-E3B6-4221-01DAEA8F4F0F}"/>
              </a:ext>
            </a:extLst>
          </p:cNvPr>
          <p:cNvSpPr txBox="1"/>
          <p:nvPr/>
        </p:nvSpPr>
        <p:spPr>
          <a:xfrm>
            <a:off x="1270889" y="5559428"/>
            <a:ext cx="5200650" cy="276999"/>
          </a:xfrm>
          <a:prstGeom prst="rect">
            <a:avLst/>
          </a:prstGeom>
          <a:noFill/>
        </p:spPr>
        <p:txBody>
          <a:bodyPr wrap="square" rtlCol="0">
            <a:spAutoFit/>
          </a:bodyPr>
          <a:lstStyle/>
          <a:p>
            <a:pPr algn="ctr"/>
            <a:r>
              <a:rPr lang="en-CA" sz="1200" dirty="0">
                <a:latin typeface="Times New Roman" panose="02020603050405020304" pitchFamily="18" charset="0"/>
                <a:cs typeface="Times New Roman" panose="02020603050405020304" pitchFamily="18" charset="0"/>
              </a:rPr>
              <a:t>Image Courtesy: https://shorturl.at/exGT2</a:t>
            </a:r>
          </a:p>
        </p:txBody>
      </p:sp>
      <p:sp>
        <p:nvSpPr>
          <p:cNvPr id="4" name="Slide Number Placeholder 5">
            <a:extLst>
              <a:ext uri="{FF2B5EF4-FFF2-40B4-BE49-F238E27FC236}">
                <a16:creationId xmlns:a16="http://schemas.microsoft.com/office/drawing/2014/main" id="{F96240FB-802E-2EE1-D4A6-890F37FFD2F1}"/>
              </a:ext>
            </a:extLst>
          </p:cNvPr>
          <p:cNvSpPr>
            <a:spLocks noGrp="1"/>
          </p:cNvSpPr>
          <p:nvPr>
            <p:ph type="sldNum" sz="quarter" idx="12"/>
          </p:nvPr>
        </p:nvSpPr>
        <p:spPr>
          <a:xfrm>
            <a:off x="384481" y="5697927"/>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2710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1C9C-54EA-CD93-DAEC-A4AB78F1EB9A}"/>
              </a:ext>
            </a:extLst>
          </p:cNvPr>
          <p:cNvSpPr>
            <a:spLocks noGrp="1"/>
          </p:cNvSpPr>
          <p:nvPr>
            <p:ph type="title"/>
          </p:nvPr>
        </p:nvSpPr>
        <p:spPr>
          <a:xfrm>
            <a:off x="1042480" y="573932"/>
            <a:ext cx="10515600" cy="700391"/>
          </a:xfrm>
        </p:spPr>
        <p:txBody>
          <a:bodyPr>
            <a:normAutofit/>
          </a:bodyPr>
          <a:lstStyle/>
          <a:p>
            <a:r>
              <a:rPr lang="en-US" sz="3600" b="1" dirty="0">
                <a:latin typeface="Times New Roman" panose="02020603050405020304" pitchFamily="18" charset="0"/>
                <a:cs typeface="Times New Roman" panose="02020603050405020304" pitchFamily="18" charset="0"/>
              </a:rPr>
              <a:t>Weighted Mean Calculation</a:t>
            </a:r>
            <a:endParaRPr lang="en-CA"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773D96-290A-2817-3DDC-8D0DB142C225}"/>
              </a:ext>
            </a:extLst>
          </p:cNvPr>
          <p:cNvSpPr>
            <a:spLocks noGrp="1"/>
          </p:cNvSpPr>
          <p:nvPr>
            <p:ph idx="1"/>
          </p:nvPr>
        </p:nvSpPr>
        <p:spPr>
          <a:xfrm>
            <a:off x="1042480" y="1274323"/>
            <a:ext cx="10515600" cy="4351339"/>
          </a:xfrm>
        </p:spPr>
        <p:txBody>
          <a:bodyPr>
            <a:normAutofit/>
          </a:bodyPr>
          <a:lstStyle/>
          <a:p>
            <a:pPr algn="just"/>
            <a:r>
              <a:rPr lang="en-US" dirty="0">
                <a:latin typeface="Times New Roman" panose="02020603050405020304" pitchFamily="18" charset="0"/>
                <a:cs typeface="Times New Roman" panose="02020603050405020304" pitchFamily="18" charset="0"/>
              </a:rPr>
              <a:t>Weighted mean is the mean calculated by assigning weights to the neighboring data based on their distance from the sample point.</a:t>
            </a:r>
          </a:p>
          <a:p>
            <a:pPr algn="just"/>
            <a:r>
              <a:rPr lang="en-US" dirty="0">
                <a:latin typeface="Times New Roman" panose="02020603050405020304" pitchFamily="18" charset="0"/>
                <a:cs typeface="Times New Roman" panose="02020603050405020304" pitchFamily="18" charset="0"/>
              </a:rPr>
              <a:t>Neighbors near the point will have a larger weight as compared to the ones farther away.</a:t>
            </a:r>
          </a:p>
          <a:p>
            <a:pPr algn="just"/>
            <a:r>
              <a:rPr lang="en-US" dirty="0">
                <a:latin typeface="Times New Roman" panose="02020603050405020304" pitchFamily="18" charset="0"/>
                <a:cs typeface="Times New Roman" panose="02020603050405020304" pitchFamily="18" charset="0"/>
              </a:rPr>
              <a:t>Usually weighted mean is preferred since it reduces the impact of the data points farther away from the sample point.</a:t>
            </a:r>
            <a:endParaRPr lang="en-CA" dirty="0">
              <a:latin typeface="Times New Roman" panose="02020603050405020304" pitchFamily="18" charset="0"/>
              <a:cs typeface="Times New Roman" panose="02020603050405020304" pitchFamily="18" charset="0"/>
            </a:endParaRPr>
          </a:p>
        </p:txBody>
      </p:sp>
      <p:sp>
        <p:nvSpPr>
          <p:cNvPr id="5" name="Slide Number Placeholder 5">
            <a:extLst>
              <a:ext uri="{FF2B5EF4-FFF2-40B4-BE49-F238E27FC236}">
                <a16:creationId xmlns:a16="http://schemas.microsoft.com/office/drawing/2014/main" id="{52C38CF2-ADB3-EA9E-D851-8E6A7396E87E}"/>
              </a:ext>
            </a:extLst>
          </p:cNvPr>
          <p:cNvSpPr>
            <a:spLocks noGrp="1"/>
          </p:cNvSpPr>
          <p:nvPr>
            <p:ph type="sldNum" sz="quarter" idx="12"/>
          </p:nvPr>
        </p:nvSpPr>
        <p:spPr>
          <a:xfrm>
            <a:off x="396767" y="5625662"/>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40977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7942-F9E9-2C3A-17E5-71A6C6FFBE06}"/>
              </a:ext>
            </a:extLst>
          </p:cNvPr>
          <p:cNvSpPr>
            <a:spLocks noGrp="1"/>
          </p:cNvSpPr>
          <p:nvPr>
            <p:ph type="title"/>
          </p:nvPr>
        </p:nvSpPr>
        <p:spPr>
          <a:xfrm>
            <a:off x="1042480" y="544748"/>
            <a:ext cx="10515600" cy="690665"/>
          </a:xfrm>
        </p:spPr>
        <p:txBody>
          <a:bodyPr>
            <a:normAutofit/>
          </a:bodyPr>
          <a:lstStyle/>
          <a:p>
            <a:r>
              <a:rPr lang="en-CA" sz="3600" b="1" dirty="0">
                <a:latin typeface="Times New Roman" panose="02020603050405020304" pitchFamily="18" charset="0"/>
                <a:cs typeface="Times New Roman" panose="02020603050405020304" pitchFamily="18" charset="0"/>
              </a:rPr>
              <a:t>Kernel Density Estimation</a:t>
            </a:r>
          </a:p>
        </p:txBody>
      </p:sp>
      <p:sp>
        <p:nvSpPr>
          <p:cNvPr id="3" name="Content Placeholder 2">
            <a:extLst>
              <a:ext uri="{FF2B5EF4-FFF2-40B4-BE49-F238E27FC236}">
                <a16:creationId xmlns:a16="http://schemas.microsoft.com/office/drawing/2014/main" id="{37B455FE-C0A7-328E-2EF3-0A010A593B86}"/>
              </a:ext>
            </a:extLst>
          </p:cNvPr>
          <p:cNvSpPr>
            <a:spLocks noGrp="1"/>
          </p:cNvSpPr>
          <p:nvPr>
            <p:ph idx="1"/>
          </p:nvPr>
        </p:nvSpPr>
        <p:spPr>
          <a:xfrm>
            <a:off x="1042480" y="1253330"/>
            <a:ext cx="10515600" cy="4351339"/>
          </a:xfrm>
        </p:spPr>
        <p:txBody>
          <a:bodyPr>
            <a:normAutofit/>
          </a:bodyPr>
          <a:lstStyle/>
          <a:p>
            <a:pPr algn="just"/>
            <a:r>
              <a:rPr lang="en-CA" dirty="0">
                <a:latin typeface="Times New Roman" panose="02020603050405020304" pitchFamily="18" charset="0"/>
                <a:cs typeface="Times New Roman" panose="02020603050405020304" pitchFamily="18" charset="0"/>
              </a:rPr>
              <a:t>Kernel Density Estimation can be defined as a technique that estimates a real valued function as the weighted average of neighboring observed data.</a:t>
            </a:r>
          </a:p>
          <a:p>
            <a:pPr algn="just"/>
            <a:r>
              <a:rPr lang="en-US" dirty="0">
                <a:latin typeface="Times New Roman" panose="02020603050405020304" pitchFamily="18" charset="0"/>
                <a:cs typeface="Times New Roman" panose="02020603050405020304" pitchFamily="18" charset="0"/>
              </a:rPr>
              <a:t>The weights (kernels) assigned to the features are calculated based on this method.</a:t>
            </a:r>
            <a:endParaRPr lang="en-CA" dirty="0">
              <a:latin typeface="Times New Roman" panose="02020603050405020304" pitchFamily="18" charset="0"/>
              <a:cs typeface="Times New Roman" panose="02020603050405020304" pitchFamily="18" charset="0"/>
            </a:endParaRPr>
          </a:p>
        </p:txBody>
      </p:sp>
      <p:sp>
        <p:nvSpPr>
          <p:cNvPr id="5" name="Slide Number Placeholder 5">
            <a:extLst>
              <a:ext uri="{FF2B5EF4-FFF2-40B4-BE49-F238E27FC236}">
                <a16:creationId xmlns:a16="http://schemas.microsoft.com/office/drawing/2014/main" id="{A42B2E09-445C-6099-887F-EFB9BA6A030E}"/>
              </a:ext>
            </a:extLst>
          </p:cNvPr>
          <p:cNvSpPr>
            <a:spLocks noGrp="1"/>
          </p:cNvSpPr>
          <p:nvPr>
            <p:ph type="sldNum" sz="quarter" idx="12"/>
          </p:nvPr>
        </p:nvSpPr>
        <p:spPr>
          <a:xfrm>
            <a:off x="273748" y="5696444"/>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256479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425D-9DE9-CCDF-5480-8C309796AEC5}"/>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Weight/Kernel 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02AD1D-065C-E058-DAB2-EA12A8B1FFD9}"/>
                  </a:ext>
                </a:extLst>
              </p:cNvPr>
              <p:cNvSpPr>
                <a:spLocks noGrp="1"/>
              </p:cNvSpPr>
              <p:nvPr>
                <p:ph idx="1"/>
              </p:nvPr>
            </p:nvSpPr>
            <p:spPr/>
            <p:txBody>
              <a:bodyPr/>
              <a:lstStyle/>
              <a:p>
                <a:pPr marL="0" indent="0">
                  <a:buNone/>
                </a:pPr>
                <a:r>
                  <a:rPr lang="en-US" dirty="0"/>
                  <a:t>Variable Summary:</a:t>
                </a:r>
              </a:p>
              <a:p>
                <a14:m>
                  <m:oMath xmlns:m="http://schemas.openxmlformats.org/officeDocument/2006/math">
                    <m:sSub>
                      <m:sSubPr>
                        <m:ctrlPr>
                          <a:rPr lang="en-CA" i="1" dirty="0" smtClean="0">
                            <a:solidFill>
                              <a:srgbClr val="836967"/>
                            </a:solidFill>
                            <a:latin typeface="Cambria Math" panose="02040503050406030204" pitchFamily="18" charset="0"/>
                          </a:rPr>
                        </m:ctrlPr>
                      </m:sSubPr>
                      <m:e>
                        <m:r>
                          <m:rPr>
                            <m:sty m:val="p"/>
                          </m:rPr>
                          <a:rPr lang="en-CA" b="0" i="0" dirty="0">
                            <a:latin typeface="Cambria Math" panose="02040503050406030204" pitchFamily="18" charset="0"/>
                          </a:rPr>
                          <m:t>x</m:t>
                        </m:r>
                      </m:e>
                      <m:sub>
                        <m:r>
                          <m:rPr>
                            <m:sty m:val="p"/>
                          </m:rPr>
                          <a:rPr lang="en-US" b="0" i="0" dirty="0" smtClean="0">
                            <a:latin typeface="Cambria Math" panose="02040503050406030204" pitchFamily="18" charset="0"/>
                          </a:rPr>
                          <m:t>s</m:t>
                        </m:r>
                      </m:sub>
                    </m:sSub>
                    <m:r>
                      <a:rPr lang="en-US" b="0" i="0" dirty="0" smtClean="0">
                        <a:latin typeface="Cambria Math" panose="02040503050406030204" pitchFamily="18" charset="0"/>
                      </a:rPr>
                      <m:t> −</m:t>
                    </m:r>
                    <m:r>
                      <m:rPr>
                        <m:sty m:val="p"/>
                      </m:rPr>
                      <a:rPr lang="en-US" b="0" i="0" dirty="0" smtClean="0">
                        <a:latin typeface="Cambria Math" panose="02040503050406030204" pitchFamily="18" charset="0"/>
                      </a:rPr>
                      <m:t>Coordinates</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of</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the</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sample</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point</m:t>
                    </m:r>
                  </m:oMath>
                </a14:m>
                <a:endParaRPr lang="en-CA" dirty="0"/>
              </a:p>
              <a:p>
                <a14:m>
                  <m:oMath xmlns:m="http://schemas.openxmlformats.org/officeDocument/2006/math">
                    <m:sSub>
                      <m:sSubPr>
                        <m:ctrlPr>
                          <a:rPr lang="en-CA" i="1" dirty="0" smtClean="0">
                            <a:solidFill>
                              <a:srgbClr val="836967"/>
                            </a:solidFill>
                            <a:latin typeface="Cambria Math" panose="02040503050406030204" pitchFamily="18" charset="0"/>
                          </a:rPr>
                        </m:ctrlPr>
                      </m:sSubPr>
                      <m:e>
                        <m:r>
                          <m:rPr>
                            <m:sty m:val="p"/>
                          </m:rPr>
                          <a:rPr lang="en-CA" b="0" i="0" dirty="0">
                            <a:latin typeface="Cambria Math" panose="02040503050406030204" pitchFamily="18" charset="0"/>
                          </a:rPr>
                          <m:t>x</m:t>
                        </m:r>
                      </m:e>
                      <m:sub>
                        <m:r>
                          <m:rPr>
                            <m:sty m:val="p"/>
                          </m:rPr>
                          <a:rPr lang="en-CA" b="0" i="0" dirty="0">
                            <a:latin typeface="Cambria Math" panose="02040503050406030204" pitchFamily="18" charset="0"/>
                          </a:rPr>
                          <m:t>n</m:t>
                        </m:r>
                      </m:sub>
                    </m:sSub>
                    <m:r>
                      <a:rPr lang="en-US" b="0" i="0" dirty="0" smtClean="0">
                        <a:latin typeface="Cambria Math" panose="02040503050406030204" pitchFamily="18" charset="0"/>
                      </a:rPr>
                      <m:t> −</m:t>
                    </m:r>
                    <m:r>
                      <m:rPr>
                        <m:sty m:val="p"/>
                      </m:rPr>
                      <a:rPr lang="en-US" b="0" i="0" dirty="0" smtClean="0">
                        <a:latin typeface="Cambria Math" panose="02040503050406030204" pitchFamily="18" charset="0"/>
                      </a:rPr>
                      <m:t>Coordinates</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of</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the</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neighbors</m:t>
                    </m:r>
                  </m:oMath>
                </a14:m>
                <a:endParaRPr lang="en-CA" dirty="0"/>
              </a:p>
              <a:p>
                <a14:m>
                  <m:oMath xmlns:m="http://schemas.openxmlformats.org/officeDocument/2006/math">
                    <m:r>
                      <m:rPr>
                        <m:sty m:val="p"/>
                      </m:rPr>
                      <a:rPr lang="en-CA" b="0" i="0" dirty="0" smtClean="0">
                        <a:latin typeface="Cambria Math" panose="02040503050406030204" pitchFamily="18" charset="0"/>
                      </a:rPr>
                      <m:t>d</m:t>
                    </m:r>
                  </m:oMath>
                </a14:m>
                <a:r>
                  <a:rPr lang="en-CA" dirty="0"/>
                  <a:t> – Size of Window</a:t>
                </a:r>
              </a:p>
              <a:p>
                <a14:m>
                  <m:oMath xmlns:m="http://schemas.openxmlformats.org/officeDocument/2006/math">
                    <m:acc>
                      <m:accPr>
                        <m:chr m:val="̅"/>
                        <m:ctrlPr>
                          <a:rPr lang="en-CA" i="1" dirty="0" smtClean="0">
                            <a:solidFill>
                              <a:srgbClr val="836967"/>
                            </a:solidFill>
                            <a:latin typeface="Cambria Math" panose="02040503050406030204" pitchFamily="18" charset="0"/>
                          </a:rPr>
                        </m:ctrlPr>
                      </m:accPr>
                      <m:e>
                        <m:r>
                          <m:rPr>
                            <m:sty m:val="p"/>
                          </m:rPr>
                          <a:rPr lang="en-CA" b="0" i="0" dirty="0">
                            <a:latin typeface="Cambria Math" panose="02040503050406030204" pitchFamily="18" charset="0"/>
                          </a:rPr>
                          <m:t>x</m:t>
                        </m:r>
                      </m:e>
                    </m:acc>
                    <m:r>
                      <a:rPr lang="en-US" b="0" i="0" dirty="0" smtClean="0">
                        <a:latin typeface="Cambria Math" panose="02040503050406030204" pitchFamily="18" charset="0"/>
                      </a:rPr>
                      <m:t> −</m:t>
                    </m:r>
                    <m:r>
                      <m:rPr>
                        <m:sty m:val="p"/>
                      </m:rPr>
                      <a:rPr lang="en-US" b="0" i="0" dirty="0" smtClean="0">
                        <a:latin typeface="Cambria Math" panose="02040503050406030204" pitchFamily="18" charset="0"/>
                      </a:rPr>
                      <m:t>Normalized</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Distance</m:t>
                    </m:r>
                  </m:oMath>
                </a14:m>
                <a:endParaRPr lang="en-CA" dirty="0"/>
              </a:p>
              <a:p>
                <a14:m>
                  <m:oMath xmlns:m="http://schemas.openxmlformats.org/officeDocument/2006/math">
                    <m:r>
                      <m:rPr>
                        <m:sty m:val="p"/>
                      </m:rPr>
                      <a:rPr lang="en-US" b="0" i="0" dirty="0" smtClean="0">
                        <a:latin typeface="Cambria Math" panose="02040503050406030204" pitchFamily="18" charset="0"/>
                      </a:rPr>
                      <m:t>K</m:t>
                    </m:r>
                    <m:d>
                      <m:dPr>
                        <m:ctrlPr>
                          <a:rPr lang="en-US" i="1" dirty="0" smtClean="0">
                            <a:latin typeface="Cambria Math" panose="02040503050406030204" pitchFamily="18" charset="0"/>
                          </a:rPr>
                        </m:ctrlPr>
                      </m:dPr>
                      <m:e>
                        <m:r>
                          <m:rPr>
                            <m:sty m:val="p"/>
                          </m:rPr>
                          <a:rPr lang="en-US" b="0" i="0" dirty="0" smtClean="0">
                            <a:latin typeface="Cambria Math" panose="02040503050406030204" pitchFamily="18" charset="0"/>
                          </a:rPr>
                          <m:t>x</m:t>
                        </m:r>
                      </m:e>
                    </m:d>
                    <m:r>
                      <a:rPr lang="en-US" b="0" i="0" dirty="0" smtClean="0">
                        <a:latin typeface="Cambria Math" panose="02040503050406030204" pitchFamily="18" charset="0"/>
                      </a:rPr>
                      <m:t> −</m:t>
                    </m:r>
                    <m:r>
                      <m:rPr>
                        <m:sty m:val="p"/>
                      </m:rPr>
                      <a:rPr lang="en-US" b="0" i="0" dirty="0" smtClean="0">
                        <a:latin typeface="Cambria Math" panose="02040503050406030204" pitchFamily="18" charset="0"/>
                      </a:rPr>
                      <m:t>Kernel</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Function</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Gaussian</m:t>
                    </m:r>
                    <m:r>
                      <a:rPr lang="en-US" b="0" i="0" dirty="0" smtClean="0">
                        <a:latin typeface="Cambria Math" panose="02040503050406030204" pitchFamily="18" charset="0"/>
                      </a:rPr>
                      <m:t>)</m:t>
                    </m:r>
                  </m:oMath>
                </a14:m>
                <a:endParaRPr lang="en-CA" dirty="0"/>
              </a:p>
              <a:p>
                <a14:m>
                  <m:oMath xmlns:m="http://schemas.openxmlformats.org/officeDocument/2006/math">
                    <m:sSub>
                      <m:sSubPr>
                        <m:ctrlPr>
                          <a:rPr lang="en-CA" i="1" dirty="0" smtClean="0">
                            <a:solidFill>
                              <a:srgbClr val="836967"/>
                            </a:solidFill>
                            <a:latin typeface="Cambria Math" panose="02040503050406030204" pitchFamily="18" charset="0"/>
                          </a:rPr>
                        </m:ctrlPr>
                      </m:sSubPr>
                      <m:e>
                        <m:r>
                          <m:rPr>
                            <m:sty m:val="p"/>
                          </m:rPr>
                          <a:rPr lang="en-CA" i="0" dirty="0">
                            <a:latin typeface="Cambria Math" panose="02040503050406030204" pitchFamily="18" charset="0"/>
                          </a:rPr>
                          <m:t>x</m:t>
                        </m:r>
                      </m:e>
                      <m:sub>
                        <m:r>
                          <m:rPr>
                            <m:sty m:val="p"/>
                          </m:rPr>
                          <a:rPr lang="en-CA" i="0" dirty="0">
                            <a:latin typeface="Cambria Math" panose="02040503050406030204" pitchFamily="18" charset="0"/>
                          </a:rPr>
                          <m:t>C</m:t>
                        </m:r>
                      </m:sub>
                    </m:sSub>
                    <m:r>
                      <a:rPr lang="en-US" b="0" i="0" dirty="0" smtClean="0">
                        <a:latin typeface="Cambria Math" panose="02040503050406030204" pitchFamily="18" charset="0"/>
                      </a:rPr>
                      <m:t> −</m:t>
                    </m:r>
                    <m:r>
                      <m:rPr>
                        <m:sty m:val="p"/>
                      </m:rPr>
                      <a:rPr lang="en-US" b="0" i="0" dirty="0" smtClean="0">
                        <a:latin typeface="Cambria Math" panose="02040503050406030204" pitchFamily="18" charset="0"/>
                      </a:rPr>
                      <m:t>Centroid</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Coordinates</m:t>
                    </m:r>
                  </m:oMath>
                </a14:m>
                <a:endParaRPr lang="en-CA"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CE02AD1D-065C-E058-DAB2-EA12A8B1FFD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8E18BC85-5DC4-0676-8E64-E2708169F885}"/>
              </a:ext>
            </a:extLst>
          </p:cNvPr>
          <p:cNvSpPr>
            <a:spLocks noGrp="1"/>
          </p:cNvSpPr>
          <p:nvPr>
            <p:ph type="sldNum" sz="quarter" idx="12"/>
          </p:nvPr>
        </p:nvSpPr>
        <p:spPr/>
        <p:txBody>
          <a:bodyPr/>
          <a:lstStyle/>
          <a:p>
            <a:fld id="{2DEBF6B5-A8B6-5742-91AE-8DC29EBB8E42}" type="slidenum">
              <a:rPr lang="en-US" smtClean="0"/>
              <a:t>14</a:t>
            </a:fld>
            <a:endParaRPr lang="en-US"/>
          </a:p>
        </p:txBody>
      </p:sp>
      <p:sp>
        <p:nvSpPr>
          <p:cNvPr id="5" name="Slide Number Placeholder 5">
            <a:extLst>
              <a:ext uri="{FF2B5EF4-FFF2-40B4-BE49-F238E27FC236}">
                <a16:creationId xmlns:a16="http://schemas.microsoft.com/office/drawing/2014/main" id="{2E87DB65-90BE-341D-B67C-0F1D059CEF83}"/>
              </a:ext>
            </a:extLst>
          </p:cNvPr>
          <p:cNvSpPr txBox="1">
            <a:spLocks/>
          </p:cNvSpPr>
          <p:nvPr/>
        </p:nvSpPr>
        <p:spPr>
          <a:xfrm>
            <a:off x="273748" y="5696444"/>
            <a:ext cx="474306" cy="41530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26415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1138-A3A1-9886-AE2C-2384CCD67450}"/>
              </a:ext>
            </a:extLst>
          </p:cNvPr>
          <p:cNvSpPr>
            <a:spLocks noGrp="1"/>
          </p:cNvSpPr>
          <p:nvPr>
            <p:ph type="title"/>
          </p:nvPr>
        </p:nvSpPr>
        <p:spPr>
          <a:xfrm>
            <a:off x="1061936" y="535021"/>
            <a:ext cx="10515600" cy="729575"/>
          </a:xfrm>
        </p:spPr>
        <p:txBody>
          <a:bodyPr>
            <a:normAutofit/>
          </a:bodyPr>
          <a:lstStyle/>
          <a:p>
            <a:r>
              <a:rPr lang="en-US" sz="3600" b="1" dirty="0">
                <a:latin typeface="Times New Roman" panose="02020603050405020304" pitchFamily="18" charset="0"/>
                <a:cs typeface="Times New Roman" panose="02020603050405020304" pitchFamily="18" charset="0"/>
              </a:rPr>
              <a:t>Weight/Kernel Calculation </a:t>
            </a:r>
            <a:r>
              <a:rPr lang="en-CA" sz="3600" b="1" dirty="0">
                <a:latin typeface="Times New Roman" panose="02020603050405020304" pitchFamily="18" charset="0"/>
                <a:cs typeface="Times New Roman" panose="02020603050405020304" pitchFamily="18" charset="0"/>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641A22-694E-3027-4BE2-7821067294E8}"/>
                  </a:ext>
                </a:extLst>
              </p:cNvPr>
              <p:cNvSpPr>
                <a:spLocks noGrp="1"/>
              </p:cNvSpPr>
              <p:nvPr>
                <p:ph idx="1"/>
              </p:nvPr>
            </p:nvSpPr>
            <p:spPr>
              <a:xfrm>
                <a:off x="1061936" y="1264596"/>
                <a:ext cx="10515600" cy="4351339"/>
              </a:xfrm>
            </p:spPr>
            <p:txBody>
              <a:bodyPr>
                <a:normAutofit/>
              </a:bodyPr>
              <a:lstStyle/>
              <a:p>
                <a:r>
                  <a:rPr lang="en-CA" dirty="0">
                    <a:latin typeface="Times New Roman" panose="02020603050405020304" pitchFamily="18" charset="0"/>
                    <a:cs typeface="Times New Roman" panose="02020603050405020304" pitchFamily="18" charset="0"/>
                  </a:rPr>
                  <a:t>The most basic method of weight calculation is with the help of a gaussian function:</a:t>
                </a:r>
              </a:p>
              <a:p>
                <a:pPr marL="0" indent="0">
                  <a:buNone/>
                </a:pPr>
                <a14:m>
                  <m:oMathPara xmlns:m="http://schemas.openxmlformats.org/officeDocument/2006/math">
                    <m:oMathParaPr>
                      <m:jc m:val="centerGroup"/>
                    </m:oMathParaPr>
                    <m:oMath xmlns:m="http://schemas.openxmlformats.org/officeDocument/2006/math">
                      <m:func>
                        <m:funcPr>
                          <m:ctrlPr>
                            <a:rPr lang="en-CA" i="1" dirty="0" smtClean="0">
                              <a:latin typeface="Cambria Math" panose="02040503050406030204" pitchFamily="18" charset="0"/>
                            </a:rPr>
                          </m:ctrlPr>
                        </m:funcPr>
                        <m:fName>
                          <m:r>
                            <m:rPr>
                              <m:sty m:val="p"/>
                            </m:rPr>
                            <a:rPr lang="en-US" b="0" i="0" dirty="0" smtClean="0">
                              <a:latin typeface="Cambria Math" panose="02040503050406030204" pitchFamily="18" charset="0"/>
                            </a:rPr>
                            <m:t>K</m:t>
                          </m:r>
                          <m:d>
                            <m:dPr>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x</m:t>
                              </m:r>
                            </m:e>
                          </m:d>
                          <m:r>
                            <a:rPr lang="en-US" b="0" i="0" dirty="0" smtClean="0">
                              <a:latin typeface="Cambria Math" panose="02040503050406030204" pitchFamily="18" charset="0"/>
                            </a:rPr>
                            <m:t>= </m:t>
                          </m:r>
                          <m:r>
                            <m:rPr>
                              <m:sty m:val="p"/>
                            </m:rPr>
                            <a:rPr lang="en-CA" dirty="0">
                              <a:latin typeface="Cambria Math" panose="02040503050406030204" pitchFamily="18" charset="0"/>
                            </a:rPr>
                            <m:t>exp</m:t>
                          </m:r>
                        </m:fName>
                        <m:e>
                          <m:d>
                            <m:dPr>
                              <m:ctrlPr>
                                <a:rPr lang="en-CA" i="1" dirty="0">
                                  <a:solidFill>
                                    <a:srgbClr val="836967"/>
                                  </a:solidFill>
                                  <a:latin typeface="Cambria Math" panose="02040503050406030204" pitchFamily="18" charset="0"/>
                                </a:rPr>
                              </m:ctrlPr>
                            </m:dPr>
                            <m:e>
                              <m:r>
                                <a:rPr lang="en-CA" i="0" dirty="0">
                                  <a:latin typeface="Cambria Math" panose="02040503050406030204" pitchFamily="18" charset="0"/>
                                </a:rPr>
                                <m:t>−</m:t>
                              </m:r>
                              <m:f>
                                <m:fPr>
                                  <m:ctrlPr>
                                    <a:rPr lang="en-CA" i="1" dirty="0">
                                      <a:solidFill>
                                        <a:srgbClr val="836967"/>
                                      </a:solidFill>
                                      <a:latin typeface="Cambria Math" panose="02040503050406030204" pitchFamily="18" charset="0"/>
                                    </a:rPr>
                                  </m:ctrlPr>
                                </m:fPr>
                                <m:num>
                                  <m:r>
                                    <a:rPr lang="en-CA" i="0" dirty="0">
                                      <a:latin typeface="Cambria Math" panose="02040503050406030204" pitchFamily="18" charset="0"/>
                                    </a:rPr>
                                    <m:t>1</m:t>
                                  </m:r>
                                </m:num>
                                <m:den>
                                  <m:r>
                                    <a:rPr lang="en-CA" i="0" dirty="0">
                                      <a:latin typeface="Cambria Math" panose="02040503050406030204" pitchFamily="18" charset="0"/>
                                    </a:rPr>
                                    <m:t>2</m:t>
                                  </m:r>
                                </m:den>
                              </m:f>
                              <m:r>
                                <a:rPr lang="en-CA" i="0" dirty="0">
                                  <a:latin typeface="Cambria Math" panose="02040503050406030204" pitchFamily="18" charset="0"/>
                                </a:rPr>
                                <m:t>∗</m:t>
                              </m:r>
                              <m:d>
                                <m:dPr>
                                  <m:begChr m:val="‖"/>
                                  <m:endChr m:val="‖"/>
                                  <m:ctrlPr>
                                    <a:rPr lang="en-CA" i="1" dirty="0">
                                      <a:solidFill>
                                        <a:srgbClr val="836967"/>
                                      </a:solidFill>
                                      <a:latin typeface="Cambria Math" panose="02040503050406030204" pitchFamily="18" charset="0"/>
                                    </a:rPr>
                                  </m:ctrlPr>
                                </m:dPr>
                                <m:e>
                                  <m:acc>
                                    <m:accPr>
                                      <m:chr m:val="̅"/>
                                      <m:ctrlPr>
                                        <a:rPr lang="en-US" b="0" i="1" dirty="0" smtClean="0">
                                          <a:solidFill>
                                            <a:srgbClr val="836967"/>
                                          </a:solidFill>
                                          <a:latin typeface="Cambria Math" panose="02040503050406030204" pitchFamily="18" charset="0"/>
                                        </a:rPr>
                                      </m:ctrlPr>
                                    </m:accPr>
                                    <m:e>
                                      <m:r>
                                        <a:rPr lang="en-US" b="0" i="1" dirty="0" smtClean="0">
                                          <a:solidFill>
                                            <a:srgbClr val="836967"/>
                                          </a:solidFill>
                                          <a:latin typeface="Cambria Math" panose="02040503050406030204" pitchFamily="18" charset="0"/>
                                        </a:rPr>
                                        <m:t>𝑥</m:t>
                                      </m:r>
                                    </m:e>
                                  </m:acc>
                                </m:e>
                              </m:d>
                            </m:e>
                          </m:d>
                        </m:e>
                      </m:func>
                    </m:oMath>
                  </m:oMathPara>
                </a14:m>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Where, </a:t>
                </a:r>
                <a14:m>
                  <m:oMath xmlns:m="http://schemas.openxmlformats.org/officeDocument/2006/math">
                    <m:acc>
                      <m:accPr>
                        <m:chr m:val="̅"/>
                        <m:ctrlPr>
                          <a:rPr lang="en-CA" i="1" dirty="0" smtClean="0">
                            <a:solidFill>
                              <a:srgbClr val="836967"/>
                            </a:solidFill>
                            <a:latin typeface="Cambria Math" panose="02040503050406030204" pitchFamily="18" charset="0"/>
                          </a:rPr>
                        </m:ctrlPr>
                      </m:accPr>
                      <m:e>
                        <m:r>
                          <a:rPr lang="en-CA" i="1" dirty="0">
                            <a:latin typeface="Cambria Math" panose="02040503050406030204" pitchFamily="18" charset="0"/>
                          </a:rPr>
                          <m:t>𝑥</m:t>
                        </m:r>
                      </m:e>
                    </m:acc>
                  </m:oMath>
                </a14:m>
                <a:r>
                  <a:rPr lang="en-CA" dirty="0">
                    <a:latin typeface="Times New Roman" panose="02020603050405020304" pitchFamily="18" charset="0"/>
                    <a:cs typeface="Times New Roman" panose="02020603050405020304" pitchFamily="18" charset="0"/>
                  </a:rPr>
                  <a:t> is the normalized distance of the sample point (</a:t>
                </a:r>
                <a:r>
                  <a:rPr lang="en-CA" dirty="0" err="1">
                    <a:latin typeface="Times New Roman" panose="02020603050405020304" pitchFamily="18" charset="0"/>
                    <a:cs typeface="Times New Roman" panose="02020603050405020304" pitchFamily="18" charset="0"/>
                  </a:rPr>
                  <a:t>x</a:t>
                </a:r>
                <a:r>
                  <a:rPr lang="en-CA" baseline="-25000" dirty="0" err="1">
                    <a:latin typeface="Times New Roman" panose="02020603050405020304" pitchFamily="18" charset="0"/>
                    <a:cs typeface="Times New Roman" panose="02020603050405020304" pitchFamily="18" charset="0"/>
                  </a:rPr>
                  <a:t>s</a:t>
                </a:r>
                <a:r>
                  <a:rPr lang="en-CA" dirty="0">
                    <a:latin typeface="Times New Roman" panose="02020603050405020304" pitchFamily="18" charset="0"/>
                    <a:cs typeface="Times New Roman" panose="02020603050405020304" pitchFamily="18" charset="0"/>
                  </a:rPr>
                  <a:t>) from the neighbor (</a:t>
                </a:r>
                <a:r>
                  <a:rPr lang="en-CA" dirty="0" err="1">
                    <a:latin typeface="Times New Roman" panose="02020603050405020304" pitchFamily="18" charset="0"/>
                    <a:cs typeface="Times New Roman" panose="02020603050405020304" pitchFamily="18" charset="0"/>
                  </a:rPr>
                  <a:t>x</a:t>
                </a:r>
                <a:r>
                  <a:rPr lang="en-CA" baseline="-25000" dirty="0" err="1">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acc>
                        <m:accPr>
                          <m:chr m:val="̅"/>
                          <m:ctrlPr>
                            <a:rPr lang="en-CA" i="1" dirty="0" smtClean="0">
                              <a:solidFill>
                                <a:srgbClr val="836967"/>
                              </a:solidFill>
                              <a:latin typeface="Cambria Math" panose="02040503050406030204" pitchFamily="18" charset="0"/>
                            </a:rPr>
                          </m:ctrlPr>
                        </m:accPr>
                        <m:e>
                          <m:r>
                            <a:rPr lang="en-CA" i="1" dirty="0">
                              <a:latin typeface="Cambria Math" panose="02040503050406030204" pitchFamily="18" charset="0"/>
                            </a:rPr>
                            <m:t>𝑥</m:t>
                          </m:r>
                        </m:e>
                      </m:acc>
                      <m:r>
                        <a:rPr lang="en-CA" i="0" dirty="0">
                          <a:latin typeface="Cambria Math" panose="02040503050406030204" pitchFamily="18" charset="0"/>
                        </a:rPr>
                        <m:t>=</m:t>
                      </m:r>
                      <m:f>
                        <m:fPr>
                          <m:ctrlPr>
                            <a:rPr lang="en-CA" i="1" dirty="0">
                              <a:solidFill>
                                <a:srgbClr val="836967"/>
                              </a:solidFill>
                              <a:latin typeface="Cambria Math" panose="02040503050406030204" pitchFamily="18" charset="0"/>
                            </a:rPr>
                          </m:ctrlPr>
                        </m:fPr>
                        <m:num>
                          <m:sSub>
                            <m:sSubPr>
                              <m:ctrlPr>
                                <a:rPr lang="en-CA" i="1" dirty="0">
                                  <a:solidFill>
                                    <a:srgbClr val="836967"/>
                                  </a:solidFill>
                                  <a:latin typeface="Cambria Math" panose="02040503050406030204" pitchFamily="18" charset="0"/>
                                </a:rPr>
                              </m:ctrlPr>
                            </m:sSubPr>
                            <m:e>
                              <m:r>
                                <a:rPr lang="en-CA" i="1" dirty="0">
                                  <a:latin typeface="Cambria Math" panose="02040503050406030204" pitchFamily="18" charset="0"/>
                                </a:rPr>
                                <m:t>𝑥</m:t>
                              </m:r>
                            </m:e>
                            <m:sub>
                              <m:r>
                                <a:rPr lang="en-US" b="0" i="1" dirty="0" smtClean="0">
                                  <a:latin typeface="Cambria Math" panose="02040503050406030204" pitchFamily="18" charset="0"/>
                                </a:rPr>
                                <m:t>𝑠</m:t>
                              </m:r>
                            </m:sub>
                          </m:sSub>
                          <m:r>
                            <a:rPr lang="en-CA" i="0" dirty="0">
                              <a:latin typeface="Cambria Math" panose="02040503050406030204" pitchFamily="18" charset="0"/>
                            </a:rPr>
                            <m:t>−</m:t>
                          </m:r>
                          <m:sSub>
                            <m:sSubPr>
                              <m:ctrlPr>
                                <a:rPr lang="en-CA" i="1" dirty="0">
                                  <a:solidFill>
                                    <a:srgbClr val="836967"/>
                                  </a:solidFill>
                                  <a:latin typeface="Cambria Math" panose="02040503050406030204" pitchFamily="18" charset="0"/>
                                </a:rPr>
                              </m:ctrlPr>
                            </m:sSubPr>
                            <m:e>
                              <m:r>
                                <a:rPr lang="en-CA" i="1" dirty="0">
                                  <a:latin typeface="Cambria Math" panose="02040503050406030204" pitchFamily="18" charset="0"/>
                                </a:rPr>
                                <m:t>𝑥</m:t>
                              </m:r>
                            </m:e>
                            <m:sub>
                              <m:r>
                                <a:rPr lang="en-CA" i="1" dirty="0">
                                  <a:latin typeface="Cambria Math" panose="02040503050406030204" pitchFamily="18" charset="0"/>
                                </a:rPr>
                                <m:t>𝑛</m:t>
                              </m:r>
                            </m:sub>
                          </m:sSub>
                        </m:num>
                        <m:den>
                          <m:r>
                            <a:rPr lang="en-CA" i="1" dirty="0">
                              <a:latin typeface="Cambria Math" panose="02040503050406030204" pitchFamily="18" charset="0"/>
                            </a:rPr>
                            <m:t>𝑑</m:t>
                          </m:r>
                        </m:den>
                      </m:f>
                    </m:oMath>
                  </m:oMathPara>
                </a14:m>
                <a:endParaRPr lang="en-CA"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A641A22-694E-3027-4BE2-7821067294E8}"/>
                  </a:ext>
                </a:extLst>
              </p:cNvPr>
              <p:cNvSpPr>
                <a:spLocks noGrp="1" noRot="1" noChangeAspect="1" noMove="1" noResize="1" noEditPoints="1" noAdjustHandles="1" noChangeArrowheads="1" noChangeShapeType="1" noTextEdit="1"/>
              </p:cNvSpPr>
              <p:nvPr>
                <p:ph idx="1"/>
              </p:nvPr>
            </p:nvSpPr>
            <p:spPr>
              <a:xfrm>
                <a:off x="1061936" y="1264596"/>
                <a:ext cx="10515600" cy="4351339"/>
              </a:xfrm>
              <a:blipFill>
                <a:blip r:embed="rId2"/>
                <a:stretch>
                  <a:fillRect l="-1043" t="-2381"/>
                </a:stretch>
              </a:blipFill>
            </p:spPr>
            <p:txBody>
              <a:bodyPr/>
              <a:lstStyle/>
              <a:p>
                <a:r>
                  <a:rPr lang="en-CA">
                    <a:noFill/>
                  </a:rPr>
                  <a:t> </a:t>
                </a:r>
              </a:p>
            </p:txBody>
          </p:sp>
        </mc:Fallback>
      </mc:AlternateContent>
      <p:sp>
        <p:nvSpPr>
          <p:cNvPr id="5" name="Slide Number Placeholder 5">
            <a:extLst>
              <a:ext uri="{FF2B5EF4-FFF2-40B4-BE49-F238E27FC236}">
                <a16:creationId xmlns:a16="http://schemas.microsoft.com/office/drawing/2014/main" id="{FE2B6AD5-994A-69CE-CA94-488CB84629DE}"/>
              </a:ext>
            </a:extLst>
          </p:cNvPr>
          <p:cNvSpPr>
            <a:spLocks noGrp="1"/>
          </p:cNvSpPr>
          <p:nvPr>
            <p:ph type="sldNum" sz="quarter" idx="12"/>
          </p:nvPr>
        </p:nvSpPr>
        <p:spPr>
          <a:xfrm>
            <a:off x="348393" y="5615935"/>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204906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ADF0-9441-B98D-FF9C-16B3A2E8D00D}"/>
              </a:ext>
            </a:extLst>
          </p:cNvPr>
          <p:cNvSpPr>
            <a:spLocks noGrp="1"/>
          </p:cNvSpPr>
          <p:nvPr>
            <p:ph type="title"/>
          </p:nvPr>
        </p:nvSpPr>
        <p:spPr>
          <a:xfrm>
            <a:off x="1061937" y="654016"/>
            <a:ext cx="10515600" cy="622671"/>
          </a:xfrm>
        </p:spPr>
        <p:txBody>
          <a:bodyPr>
            <a:normAutofit/>
          </a:bodyPr>
          <a:lstStyle/>
          <a:p>
            <a:r>
              <a:rPr lang="en-US" sz="3600" b="1" dirty="0">
                <a:latin typeface="Times New Roman" panose="02020603050405020304" pitchFamily="18" charset="0"/>
                <a:cs typeface="Times New Roman" panose="02020603050405020304" pitchFamily="18" charset="0"/>
              </a:rPr>
              <a:t>Centroid Calculation</a:t>
            </a:r>
            <a:endParaRPr lang="en-CA"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18A74-63AB-2376-70EB-FC7E972D13C8}"/>
                  </a:ext>
                </a:extLst>
              </p:cNvPr>
              <p:cNvSpPr>
                <a:spLocks noGrp="1"/>
              </p:cNvSpPr>
              <p:nvPr>
                <p:ph idx="1"/>
              </p:nvPr>
            </p:nvSpPr>
            <p:spPr>
              <a:xfrm>
                <a:off x="954932" y="1329514"/>
                <a:ext cx="10515600" cy="4351339"/>
              </a:xfrm>
            </p:spPr>
            <p:txBody>
              <a:bodyPr>
                <a:normAutofit/>
              </a:bodyPr>
              <a:lstStyle/>
              <a:p>
                <a:r>
                  <a:rPr lang="en-US" dirty="0">
                    <a:latin typeface="Times New Roman" panose="02020603050405020304" pitchFamily="18" charset="0"/>
                    <a:cs typeface="Times New Roman" panose="02020603050405020304" pitchFamily="18" charset="0"/>
                  </a:rPr>
                  <a:t>The weighted x-coordinate of a single data can be given as:</a:t>
                </a:r>
              </a:p>
              <a:p>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CA" i="1" dirty="0" smtClean="0">
                              <a:latin typeface="Cambria Math" panose="02040503050406030204" pitchFamily="18" charset="0"/>
                            </a:rPr>
                          </m:ctrlPr>
                        </m:funcPr>
                        <m:fName>
                          <m:r>
                            <m:rPr>
                              <m:sty m:val="p"/>
                            </m:rPr>
                            <a:rPr lang="en-US" b="0" i="0" dirty="0" smtClean="0">
                              <a:latin typeface="Cambria Math" panose="02040503050406030204" pitchFamily="18" charset="0"/>
                            </a:rPr>
                            <m:t>K</m:t>
                          </m:r>
                          <m:d>
                            <m:dPr>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x</m:t>
                              </m:r>
                            </m:e>
                          </m:d>
                          <m:r>
                            <a:rPr lang="en-US" b="0" i="0" dirty="0" smtClean="0">
                              <a:latin typeface="Cambria Math" panose="02040503050406030204" pitchFamily="18" charset="0"/>
                            </a:rPr>
                            <m:t>= </m:t>
                          </m:r>
                          <m:r>
                            <m:rPr>
                              <m:sty m:val="p"/>
                            </m:rPr>
                            <a:rPr lang="en-CA" dirty="0">
                              <a:latin typeface="Cambria Math" panose="02040503050406030204" pitchFamily="18" charset="0"/>
                            </a:rPr>
                            <m:t>exp</m:t>
                          </m:r>
                        </m:fName>
                        <m:e>
                          <m:d>
                            <m:dPr>
                              <m:ctrlPr>
                                <a:rPr lang="en-CA" i="1" dirty="0">
                                  <a:solidFill>
                                    <a:srgbClr val="836967"/>
                                  </a:solidFill>
                                  <a:latin typeface="Cambria Math" panose="02040503050406030204" pitchFamily="18" charset="0"/>
                                </a:rPr>
                              </m:ctrlPr>
                            </m:dPr>
                            <m:e>
                              <m:r>
                                <a:rPr lang="en-CA" i="0" dirty="0">
                                  <a:latin typeface="Cambria Math" panose="02040503050406030204" pitchFamily="18" charset="0"/>
                                </a:rPr>
                                <m:t>−</m:t>
                              </m:r>
                              <m:f>
                                <m:fPr>
                                  <m:ctrlPr>
                                    <a:rPr lang="en-CA" i="1" dirty="0">
                                      <a:solidFill>
                                        <a:srgbClr val="836967"/>
                                      </a:solidFill>
                                      <a:latin typeface="Cambria Math" panose="02040503050406030204" pitchFamily="18" charset="0"/>
                                    </a:rPr>
                                  </m:ctrlPr>
                                </m:fPr>
                                <m:num>
                                  <m:r>
                                    <a:rPr lang="en-CA" i="0" dirty="0">
                                      <a:latin typeface="Cambria Math" panose="02040503050406030204" pitchFamily="18" charset="0"/>
                                    </a:rPr>
                                    <m:t>1</m:t>
                                  </m:r>
                                </m:num>
                                <m:den>
                                  <m:r>
                                    <a:rPr lang="en-CA" i="0" dirty="0">
                                      <a:latin typeface="Cambria Math" panose="02040503050406030204" pitchFamily="18" charset="0"/>
                                    </a:rPr>
                                    <m:t>2</m:t>
                                  </m:r>
                                </m:den>
                              </m:f>
                              <m:r>
                                <a:rPr lang="en-CA" i="0" dirty="0">
                                  <a:latin typeface="Cambria Math" panose="02040503050406030204" pitchFamily="18" charset="0"/>
                                </a:rPr>
                                <m:t>∗</m:t>
                              </m:r>
                              <m:d>
                                <m:dPr>
                                  <m:begChr m:val="‖"/>
                                  <m:endChr m:val="‖"/>
                                  <m:ctrlPr>
                                    <a:rPr lang="en-CA" i="1" dirty="0">
                                      <a:solidFill>
                                        <a:srgbClr val="836967"/>
                                      </a:solidFill>
                                      <a:latin typeface="Cambria Math" panose="02040503050406030204" pitchFamily="18" charset="0"/>
                                    </a:rPr>
                                  </m:ctrlPr>
                                </m:dPr>
                                <m:e>
                                  <m:f>
                                    <m:fPr>
                                      <m:ctrlPr>
                                        <a:rPr lang="en-CA" i="1" dirty="0">
                                          <a:solidFill>
                                            <a:srgbClr val="836967"/>
                                          </a:solidFill>
                                          <a:latin typeface="Cambria Math" panose="02040503050406030204" pitchFamily="18" charset="0"/>
                                        </a:rPr>
                                      </m:ctrlPr>
                                    </m:fPr>
                                    <m:num>
                                      <m:sSub>
                                        <m:sSubPr>
                                          <m:ctrlPr>
                                            <a:rPr lang="en-CA" i="1" dirty="0">
                                              <a:solidFill>
                                                <a:srgbClr val="836967"/>
                                              </a:solidFill>
                                              <a:latin typeface="Cambria Math" panose="02040503050406030204" pitchFamily="18" charset="0"/>
                                            </a:rPr>
                                          </m:ctrlPr>
                                        </m:sSubPr>
                                        <m:e>
                                          <m:r>
                                            <a:rPr lang="en-CA" i="1" dirty="0">
                                              <a:latin typeface="Cambria Math" panose="02040503050406030204" pitchFamily="18" charset="0"/>
                                            </a:rPr>
                                            <m:t>𝑥</m:t>
                                          </m:r>
                                        </m:e>
                                        <m:sub>
                                          <m:r>
                                            <a:rPr lang="en-US" i="1" dirty="0">
                                              <a:latin typeface="Cambria Math" panose="02040503050406030204" pitchFamily="18" charset="0"/>
                                            </a:rPr>
                                            <m:t>𝑠</m:t>
                                          </m:r>
                                        </m:sub>
                                      </m:sSub>
                                      <m:r>
                                        <a:rPr lang="en-CA" dirty="0">
                                          <a:latin typeface="Cambria Math" panose="02040503050406030204" pitchFamily="18" charset="0"/>
                                        </a:rPr>
                                        <m:t>−</m:t>
                                      </m:r>
                                      <m:sSub>
                                        <m:sSubPr>
                                          <m:ctrlPr>
                                            <a:rPr lang="en-CA" i="1" dirty="0">
                                              <a:solidFill>
                                                <a:srgbClr val="836967"/>
                                              </a:solidFill>
                                              <a:latin typeface="Cambria Math" panose="02040503050406030204" pitchFamily="18" charset="0"/>
                                            </a:rPr>
                                          </m:ctrlPr>
                                        </m:sSubPr>
                                        <m:e>
                                          <m:r>
                                            <a:rPr lang="en-CA" i="1" dirty="0">
                                              <a:latin typeface="Cambria Math" panose="02040503050406030204" pitchFamily="18" charset="0"/>
                                            </a:rPr>
                                            <m:t>𝑥</m:t>
                                          </m:r>
                                        </m:e>
                                        <m:sub>
                                          <m:r>
                                            <a:rPr lang="en-CA" i="1" dirty="0">
                                              <a:latin typeface="Cambria Math" panose="02040503050406030204" pitchFamily="18" charset="0"/>
                                            </a:rPr>
                                            <m:t>𝑛</m:t>
                                          </m:r>
                                        </m:sub>
                                      </m:sSub>
                                    </m:num>
                                    <m:den>
                                      <m:r>
                                        <a:rPr lang="en-CA" i="1" dirty="0">
                                          <a:latin typeface="Cambria Math" panose="02040503050406030204" pitchFamily="18" charset="0"/>
                                        </a:rPr>
                                        <m:t>𝑑</m:t>
                                      </m:r>
                                    </m:den>
                                  </m:f>
                                </m:e>
                              </m:d>
                            </m:e>
                          </m:d>
                        </m:e>
                      </m:func>
                    </m:oMath>
                  </m:oMathPara>
                </a14:m>
                <a:endParaRPr lang="en-CA"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centroid can be calculated by,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CA" i="1" dirty="0" smtClean="0">
                              <a:solidFill>
                                <a:srgbClr val="836967"/>
                              </a:solidFill>
                              <a:latin typeface="Cambria Math" panose="02040503050406030204" pitchFamily="18" charset="0"/>
                            </a:rPr>
                          </m:ctrlPr>
                        </m:sSubPr>
                        <m:e>
                          <m:r>
                            <a:rPr lang="en-CA" i="1" dirty="0">
                              <a:latin typeface="Cambria Math" panose="02040503050406030204" pitchFamily="18" charset="0"/>
                            </a:rPr>
                            <m:t>𝑥</m:t>
                          </m:r>
                        </m:e>
                        <m:sub>
                          <m:r>
                            <a:rPr lang="en-CA" i="1" dirty="0">
                              <a:latin typeface="Cambria Math" panose="02040503050406030204" pitchFamily="18" charset="0"/>
                            </a:rPr>
                            <m:t>𝐶</m:t>
                          </m:r>
                        </m:sub>
                      </m:sSub>
                      <m:r>
                        <a:rPr lang="en-CA" i="0" dirty="0">
                          <a:latin typeface="Cambria Math" panose="02040503050406030204" pitchFamily="18" charset="0"/>
                        </a:rPr>
                        <m:t>=</m:t>
                      </m:r>
                      <m:f>
                        <m:fPr>
                          <m:ctrlPr>
                            <a:rPr lang="en-CA" i="1" dirty="0">
                              <a:solidFill>
                                <a:srgbClr val="836967"/>
                              </a:solidFill>
                              <a:latin typeface="Cambria Math" panose="02040503050406030204" pitchFamily="18" charset="0"/>
                            </a:rPr>
                          </m:ctrlPr>
                        </m:fPr>
                        <m:num>
                          <m:nary>
                            <m:naryPr>
                              <m:chr m:val="∑"/>
                              <m:limLoc m:val="undOvr"/>
                              <m:grow m:val="on"/>
                              <m:supHide m:val="on"/>
                              <m:ctrlPr>
                                <a:rPr lang="en-CA" i="1" dirty="0">
                                  <a:latin typeface="Cambria Math" panose="02040503050406030204" pitchFamily="18" charset="0"/>
                                </a:rPr>
                              </m:ctrlPr>
                            </m:naryPr>
                            <m:sub>
                              <m:r>
                                <a:rPr lang="en-CA" i="1" dirty="0">
                                  <a:latin typeface="Cambria Math" panose="02040503050406030204" pitchFamily="18" charset="0"/>
                                </a:rPr>
                                <m:t>𝑛</m:t>
                              </m:r>
                            </m:sub>
                            <m:sup/>
                            <m:e>
                              <m:d>
                                <m:dPr>
                                  <m:ctrlPr>
                                    <a:rPr lang="en-CA" i="1" dirty="0">
                                      <a:solidFill>
                                        <a:srgbClr val="836967"/>
                                      </a:solidFill>
                                      <a:latin typeface="Cambria Math" panose="02040503050406030204" pitchFamily="18" charset="0"/>
                                    </a:rPr>
                                  </m:ctrlPr>
                                </m:dPr>
                                <m:e>
                                  <m:sSub>
                                    <m:sSubPr>
                                      <m:ctrlPr>
                                        <a:rPr lang="en-CA" i="1" dirty="0">
                                          <a:solidFill>
                                            <a:srgbClr val="836967"/>
                                          </a:solidFill>
                                          <a:latin typeface="Cambria Math" panose="02040503050406030204" pitchFamily="18" charset="0"/>
                                        </a:rPr>
                                      </m:ctrlPr>
                                    </m:sSubPr>
                                    <m:e>
                                      <m:r>
                                        <a:rPr lang="en-CA" i="1" dirty="0">
                                          <a:latin typeface="Cambria Math" panose="02040503050406030204" pitchFamily="18" charset="0"/>
                                        </a:rPr>
                                        <m:t>𝑥</m:t>
                                      </m:r>
                                    </m:e>
                                    <m:sub>
                                      <m:r>
                                        <a:rPr lang="en-CA" i="1" dirty="0">
                                          <a:latin typeface="Cambria Math" panose="02040503050406030204" pitchFamily="18" charset="0"/>
                                        </a:rPr>
                                        <m:t>𝑛</m:t>
                                      </m:r>
                                    </m:sub>
                                  </m:sSub>
                                  <m:r>
                                    <a:rPr lang="en-CA" i="0" dirty="0">
                                      <a:latin typeface="Cambria Math" panose="02040503050406030204" pitchFamily="18" charset="0"/>
                                    </a:rPr>
                                    <m:t>∗</m:t>
                                  </m:r>
                                  <m:r>
                                    <a:rPr lang="en-IN" b="0" i="1" dirty="0" smtClean="0">
                                      <a:latin typeface="Cambria Math" panose="02040503050406030204" pitchFamily="18" charset="0"/>
                                    </a:rPr>
                                    <m:t>𝐾</m:t>
                                  </m:r>
                                  <m:d>
                                    <m:dPr>
                                      <m:ctrlPr>
                                        <a:rPr lang="en-CA" i="1" dirty="0">
                                          <a:solidFill>
                                            <a:srgbClr val="836967"/>
                                          </a:solidFill>
                                          <a:latin typeface="Cambria Math" panose="02040503050406030204" pitchFamily="18" charset="0"/>
                                        </a:rPr>
                                      </m:ctrlPr>
                                    </m:dPr>
                                    <m:e>
                                      <m:acc>
                                        <m:accPr>
                                          <m:chr m:val="̅"/>
                                          <m:ctrlPr>
                                            <a:rPr lang="en-CA" i="1" dirty="0" smtClean="0">
                                              <a:solidFill>
                                                <a:srgbClr val="836967"/>
                                              </a:solidFill>
                                              <a:latin typeface="Cambria Math" panose="02040503050406030204" pitchFamily="18" charset="0"/>
                                            </a:rPr>
                                          </m:ctrlPr>
                                        </m:accPr>
                                        <m:e>
                                          <m:sSub>
                                            <m:sSubPr>
                                              <m:ctrlPr>
                                                <a:rPr lang="en-CA" i="1" dirty="0" smtClean="0">
                                                  <a:solidFill>
                                                    <a:srgbClr val="836967"/>
                                                  </a:solidFill>
                                                  <a:latin typeface="Cambria Math" panose="02040503050406030204" pitchFamily="18" charset="0"/>
                                                </a:rPr>
                                              </m:ctrlPr>
                                            </m:sSubPr>
                                            <m:e>
                                              <m:r>
                                                <a:rPr lang="en-CA" i="0" dirty="0" smtClean="0">
                                                  <a:latin typeface="Cambria Math" panose="02040503050406030204" pitchFamily="18" charset="0"/>
                                                </a:rPr>
                                                <m:t>𝑥</m:t>
                                              </m:r>
                                            </m:e>
                                            <m:sub>
                                              <m:r>
                                                <a:rPr lang="en-CA" i="0" dirty="0" smtClean="0">
                                                  <a:latin typeface="Cambria Math" panose="02040503050406030204" pitchFamily="18" charset="0"/>
                                                </a:rPr>
                                                <m:t>𝑛</m:t>
                                              </m:r>
                                            </m:sub>
                                          </m:sSub>
                                        </m:e>
                                      </m:acc>
                                    </m:e>
                                  </m:d>
                                </m:e>
                              </m:d>
                            </m:e>
                          </m:nary>
                        </m:num>
                        <m:den>
                          <m:r>
                            <a:rPr lang="en-IN" b="0" i="1" dirty="0" smtClean="0">
                              <a:latin typeface="Cambria Math" panose="02040503050406030204" pitchFamily="18" charset="0"/>
                            </a:rPr>
                            <m:t>𝑛</m:t>
                          </m:r>
                        </m:den>
                      </m:f>
                    </m:oMath>
                  </m:oMathPara>
                </a14:m>
                <a:endParaRPr lang="en-CA"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8518A74-63AB-2376-70EB-FC7E972D13C8}"/>
                  </a:ext>
                </a:extLst>
              </p:cNvPr>
              <p:cNvSpPr>
                <a:spLocks noGrp="1" noRot="1" noChangeAspect="1" noMove="1" noResize="1" noEditPoints="1" noAdjustHandles="1" noChangeArrowheads="1" noChangeShapeType="1" noTextEdit="1"/>
              </p:cNvSpPr>
              <p:nvPr>
                <p:ph idx="1"/>
              </p:nvPr>
            </p:nvSpPr>
            <p:spPr>
              <a:xfrm>
                <a:off x="954932" y="1329514"/>
                <a:ext cx="10515600" cy="4351339"/>
              </a:xfrm>
              <a:blipFill>
                <a:blip r:embed="rId2"/>
                <a:stretch>
                  <a:fillRect l="-1043" t="-2381"/>
                </a:stretch>
              </a:blipFill>
            </p:spPr>
            <p:txBody>
              <a:bodyPr/>
              <a:lstStyle/>
              <a:p>
                <a:r>
                  <a:rPr lang="en-IN">
                    <a:noFill/>
                  </a:rPr>
                  <a:t> </a:t>
                </a:r>
              </a:p>
            </p:txBody>
          </p:sp>
        </mc:Fallback>
      </mc:AlternateContent>
      <p:sp>
        <p:nvSpPr>
          <p:cNvPr id="5" name="Slide Number Placeholder 5">
            <a:extLst>
              <a:ext uri="{FF2B5EF4-FFF2-40B4-BE49-F238E27FC236}">
                <a16:creationId xmlns:a16="http://schemas.microsoft.com/office/drawing/2014/main" id="{3147E2A5-D7D8-AE7E-C3F8-7575F7838F74}"/>
              </a:ext>
            </a:extLst>
          </p:cNvPr>
          <p:cNvSpPr>
            <a:spLocks noGrp="1"/>
          </p:cNvSpPr>
          <p:nvPr>
            <p:ph type="sldNum" sz="quarter" idx="12"/>
          </p:nvPr>
        </p:nvSpPr>
        <p:spPr>
          <a:xfrm>
            <a:off x="283078" y="5716686"/>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418498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D8D5-84D3-E88F-B779-363E35CF2A37}"/>
              </a:ext>
            </a:extLst>
          </p:cNvPr>
          <p:cNvSpPr>
            <a:spLocks noGrp="1"/>
          </p:cNvSpPr>
          <p:nvPr>
            <p:ph type="title"/>
          </p:nvPr>
        </p:nvSpPr>
        <p:spPr>
          <a:xfrm>
            <a:off x="1061936" y="583660"/>
            <a:ext cx="10515600" cy="671210"/>
          </a:xfrm>
        </p:spPr>
        <p:txBody>
          <a:bodyPr>
            <a:normAutofit/>
          </a:bodyPr>
          <a:lstStyle/>
          <a:p>
            <a:r>
              <a:rPr lang="en-US" sz="3600" b="1" dirty="0">
                <a:latin typeface="Times New Roman" panose="02020603050405020304" pitchFamily="18" charset="0"/>
                <a:cs typeface="Times New Roman" panose="02020603050405020304" pitchFamily="18" charset="0"/>
              </a:rPr>
              <a:t>Centroid Calculation (cont.)</a:t>
            </a:r>
            <a:endParaRPr lang="en-CA"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4F1EEF4-3EE1-EB47-D32D-691ACF26E144}"/>
              </a:ext>
            </a:extLst>
          </p:cNvPr>
          <p:cNvSpPr txBox="1"/>
          <p:nvPr/>
        </p:nvSpPr>
        <p:spPr>
          <a:xfrm>
            <a:off x="7490107" y="1922369"/>
            <a:ext cx="450924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Similar procedure is followed to calculate the centroids for all other coordinates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Higher dimensional data would require much more complex calculation and suitable hardware for execution</a:t>
            </a:r>
          </a:p>
        </p:txBody>
      </p:sp>
      <p:pic>
        <p:nvPicPr>
          <p:cNvPr id="9" name="Picture 8">
            <a:extLst>
              <a:ext uri="{FF2B5EF4-FFF2-40B4-BE49-F238E27FC236}">
                <a16:creationId xmlns:a16="http://schemas.microsoft.com/office/drawing/2014/main" id="{ECA21676-17D5-6CC0-4BDD-75612A608F90}"/>
              </a:ext>
            </a:extLst>
          </p:cNvPr>
          <p:cNvPicPr>
            <a:picLocks noChangeAspect="1"/>
          </p:cNvPicPr>
          <p:nvPr/>
        </p:nvPicPr>
        <p:blipFill>
          <a:blip r:embed="rId2"/>
          <a:stretch>
            <a:fillRect/>
          </a:stretch>
        </p:blipFill>
        <p:spPr>
          <a:xfrm>
            <a:off x="625007" y="1922369"/>
            <a:ext cx="6638925" cy="3371850"/>
          </a:xfrm>
          <a:prstGeom prst="rect">
            <a:avLst/>
          </a:prstGeom>
        </p:spPr>
      </p:pic>
      <p:sp>
        <p:nvSpPr>
          <p:cNvPr id="10" name="TextBox 9">
            <a:extLst>
              <a:ext uri="{FF2B5EF4-FFF2-40B4-BE49-F238E27FC236}">
                <a16:creationId xmlns:a16="http://schemas.microsoft.com/office/drawing/2014/main" id="{24240451-FB29-5340-AE5D-58D7C365ABD2}"/>
              </a:ext>
            </a:extLst>
          </p:cNvPr>
          <p:cNvSpPr txBox="1"/>
          <p:nvPr/>
        </p:nvSpPr>
        <p:spPr>
          <a:xfrm>
            <a:off x="1344144" y="5525900"/>
            <a:ext cx="5200650" cy="276999"/>
          </a:xfrm>
          <a:prstGeom prst="rect">
            <a:avLst/>
          </a:prstGeom>
          <a:noFill/>
        </p:spPr>
        <p:txBody>
          <a:bodyPr wrap="square" rtlCol="0">
            <a:spAutoFit/>
          </a:bodyPr>
          <a:lstStyle/>
          <a:p>
            <a:pPr algn="ctr"/>
            <a:r>
              <a:rPr lang="en-CA" sz="1200" dirty="0">
                <a:latin typeface="Times New Roman" panose="02020603050405020304" pitchFamily="18" charset="0"/>
                <a:cs typeface="Times New Roman" panose="02020603050405020304" pitchFamily="18" charset="0"/>
              </a:rPr>
              <a:t>Image Courtesy: https://shorturl.at/exGT2</a:t>
            </a:r>
          </a:p>
        </p:txBody>
      </p:sp>
      <p:sp>
        <p:nvSpPr>
          <p:cNvPr id="4" name="Slide Number Placeholder 5">
            <a:extLst>
              <a:ext uri="{FF2B5EF4-FFF2-40B4-BE49-F238E27FC236}">
                <a16:creationId xmlns:a16="http://schemas.microsoft.com/office/drawing/2014/main" id="{130F54E8-88FF-0261-8B34-74C3859E802C}"/>
              </a:ext>
            </a:extLst>
          </p:cNvPr>
          <p:cNvSpPr>
            <a:spLocks noGrp="1"/>
          </p:cNvSpPr>
          <p:nvPr>
            <p:ph type="sldNum" sz="quarter" idx="12"/>
          </p:nvPr>
        </p:nvSpPr>
        <p:spPr>
          <a:xfrm>
            <a:off x="150701" y="5664399"/>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382051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D8D5-84D3-E88F-B779-363E35CF2A37}"/>
              </a:ext>
            </a:extLst>
          </p:cNvPr>
          <p:cNvSpPr>
            <a:spLocks noGrp="1"/>
          </p:cNvSpPr>
          <p:nvPr>
            <p:ph type="title"/>
          </p:nvPr>
        </p:nvSpPr>
        <p:spPr>
          <a:xfrm>
            <a:off x="1042481" y="544748"/>
            <a:ext cx="10515600" cy="739303"/>
          </a:xfrm>
        </p:spPr>
        <p:txBody>
          <a:bodyPr>
            <a:normAutofit/>
          </a:bodyPr>
          <a:lstStyle/>
          <a:p>
            <a:r>
              <a:rPr lang="en-US" sz="3600" b="1" dirty="0">
                <a:latin typeface="Times New Roman" panose="02020603050405020304" pitchFamily="18" charset="0"/>
                <a:cs typeface="Times New Roman" panose="02020603050405020304" pitchFamily="18" charset="0"/>
              </a:rPr>
              <a:t>Shifting the Window</a:t>
            </a:r>
            <a:endParaRPr lang="en-CA"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6A55B59-21CF-F8F8-4FB3-5D5FEFB0D99E}"/>
              </a:ext>
            </a:extLst>
          </p:cNvPr>
          <p:cNvPicPr>
            <a:picLocks noChangeAspect="1"/>
          </p:cNvPicPr>
          <p:nvPr/>
        </p:nvPicPr>
        <p:blipFill>
          <a:blip r:embed="rId2"/>
          <a:stretch>
            <a:fillRect/>
          </a:stretch>
        </p:blipFill>
        <p:spPr>
          <a:xfrm>
            <a:off x="838200" y="1936377"/>
            <a:ext cx="6508598" cy="3893203"/>
          </a:xfrm>
          <a:prstGeom prst="rect">
            <a:avLst/>
          </a:prstGeom>
        </p:spPr>
      </p:pic>
      <p:sp>
        <p:nvSpPr>
          <p:cNvPr id="7" name="TextBox 6">
            <a:extLst>
              <a:ext uri="{FF2B5EF4-FFF2-40B4-BE49-F238E27FC236}">
                <a16:creationId xmlns:a16="http://schemas.microsoft.com/office/drawing/2014/main" id="{A4F1EEF4-3EE1-EB47-D32D-691ACF26E144}"/>
              </a:ext>
            </a:extLst>
          </p:cNvPr>
          <p:cNvSpPr txBox="1"/>
          <p:nvPr/>
        </p:nvSpPr>
        <p:spPr>
          <a:xfrm>
            <a:off x="7467600" y="1990152"/>
            <a:ext cx="450924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window is shifted to these centroid coordinates so as to make these coordinates the new center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“Mean-Shift Vector” signifies the window shift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unit vector, representing the direction of shift</a:t>
            </a:r>
          </a:p>
        </p:txBody>
      </p:sp>
      <p:sp>
        <p:nvSpPr>
          <p:cNvPr id="3" name="TextBox 2">
            <a:extLst>
              <a:ext uri="{FF2B5EF4-FFF2-40B4-BE49-F238E27FC236}">
                <a16:creationId xmlns:a16="http://schemas.microsoft.com/office/drawing/2014/main" id="{4F4CA4FF-86E9-E570-22C5-12AB1FEBF9F4}"/>
              </a:ext>
            </a:extLst>
          </p:cNvPr>
          <p:cNvSpPr txBox="1"/>
          <p:nvPr/>
        </p:nvSpPr>
        <p:spPr>
          <a:xfrm>
            <a:off x="1492174" y="5829580"/>
            <a:ext cx="5200650" cy="276999"/>
          </a:xfrm>
          <a:prstGeom prst="rect">
            <a:avLst/>
          </a:prstGeom>
          <a:noFill/>
        </p:spPr>
        <p:txBody>
          <a:bodyPr wrap="square" rtlCol="0">
            <a:spAutoFit/>
          </a:bodyPr>
          <a:lstStyle/>
          <a:p>
            <a:pPr algn="ctr"/>
            <a:r>
              <a:rPr lang="en-CA" sz="1200" dirty="0">
                <a:latin typeface="Times New Roman" panose="02020603050405020304" pitchFamily="18" charset="0"/>
                <a:cs typeface="Times New Roman" panose="02020603050405020304" pitchFamily="18" charset="0"/>
              </a:rPr>
              <a:t>Image Courtesy: https://shorturl.at/exGT2</a:t>
            </a:r>
          </a:p>
        </p:txBody>
      </p:sp>
      <p:sp>
        <p:nvSpPr>
          <p:cNvPr id="5" name="Slide Number Placeholder 5">
            <a:extLst>
              <a:ext uri="{FF2B5EF4-FFF2-40B4-BE49-F238E27FC236}">
                <a16:creationId xmlns:a16="http://schemas.microsoft.com/office/drawing/2014/main" id="{EC503D1D-C540-137D-F8AF-812CF82D23A1}"/>
              </a:ext>
            </a:extLst>
          </p:cNvPr>
          <p:cNvSpPr>
            <a:spLocks noGrp="1"/>
          </p:cNvSpPr>
          <p:nvPr>
            <p:ph type="sldNum" sz="quarter" idx="12"/>
          </p:nvPr>
        </p:nvSpPr>
        <p:spPr>
          <a:xfrm>
            <a:off x="184226" y="5691276"/>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369302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D8D5-84D3-E88F-B779-363E35CF2A37}"/>
              </a:ext>
            </a:extLst>
          </p:cNvPr>
          <p:cNvSpPr>
            <a:spLocks noGrp="1"/>
          </p:cNvSpPr>
          <p:nvPr>
            <p:ph type="title"/>
          </p:nvPr>
        </p:nvSpPr>
        <p:spPr>
          <a:xfrm>
            <a:off x="1041545" y="525294"/>
            <a:ext cx="10515600" cy="729574"/>
          </a:xfrm>
        </p:spPr>
        <p:txBody>
          <a:bodyPr>
            <a:normAutofit/>
          </a:bodyPr>
          <a:lstStyle/>
          <a:p>
            <a:r>
              <a:rPr lang="en-US" sz="3600" b="1" dirty="0">
                <a:latin typeface="Times New Roman" panose="02020603050405020304" pitchFamily="18" charset="0"/>
                <a:cs typeface="Times New Roman" panose="02020603050405020304" pitchFamily="18" charset="0"/>
              </a:rPr>
              <a:t>Shifting the Window (cont.)</a:t>
            </a:r>
            <a:endParaRPr lang="en-CA"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4F1EEF4-3EE1-EB47-D32D-691ACF26E144}"/>
              </a:ext>
            </a:extLst>
          </p:cNvPr>
          <p:cNvSpPr txBox="1"/>
          <p:nvPr/>
        </p:nvSpPr>
        <p:spPr>
          <a:xfrm>
            <a:off x="6844552" y="1963872"/>
            <a:ext cx="450924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Again, the new centroid for the shifted window is calculated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window is shifted toward this centroid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process repeats until convergence</a:t>
            </a:r>
          </a:p>
        </p:txBody>
      </p:sp>
      <p:pic>
        <p:nvPicPr>
          <p:cNvPr id="5" name="Picture 4">
            <a:extLst>
              <a:ext uri="{FF2B5EF4-FFF2-40B4-BE49-F238E27FC236}">
                <a16:creationId xmlns:a16="http://schemas.microsoft.com/office/drawing/2014/main" id="{BE2C1949-E1D8-27D3-881C-296BDEDC4F20}"/>
              </a:ext>
            </a:extLst>
          </p:cNvPr>
          <p:cNvPicPr>
            <a:picLocks noChangeAspect="1"/>
          </p:cNvPicPr>
          <p:nvPr/>
        </p:nvPicPr>
        <p:blipFill>
          <a:blip r:embed="rId2"/>
          <a:stretch>
            <a:fillRect/>
          </a:stretch>
        </p:blipFill>
        <p:spPr>
          <a:xfrm>
            <a:off x="1005399" y="1690688"/>
            <a:ext cx="5090601" cy="3749365"/>
          </a:xfrm>
          <a:prstGeom prst="rect">
            <a:avLst/>
          </a:prstGeom>
        </p:spPr>
      </p:pic>
      <p:sp>
        <p:nvSpPr>
          <p:cNvPr id="8" name="TextBox 7">
            <a:extLst>
              <a:ext uri="{FF2B5EF4-FFF2-40B4-BE49-F238E27FC236}">
                <a16:creationId xmlns:a16="http://schemas.microsoft.com/office/drawing/2014/main" id="{CD602F1F-3EF9-3BAB-8A6F-484BE8869E47}"/>
              </a:ext>
            </a:extLst>
          </p:cNvPr>
          <p:cNvSpPr txBox="1"/>
          <p:nvPr/>
        </p:nvSpPr>
        <p:spPr>
          <a:xfrm>
            <a:off x="950374" y="5440053"/>
            <a:ext cx="5200650" cy="276999"/>
          </a:xfrm>
          <a:prstGeom prst="rect">
            <a:avLst/>
          </a:prstGeom>
          <a:noFill/>
        </p:spPr>
        <p:txBody>
          <a:bodyPr wrap="square" rtlCol="0">
            <a:spAutoFit/>
          </a:bodyPr>
          <a:lstStyle/>
          <a:p>
            <a:pPr algn="ctr"/>
            <a:r>
              <a:rPr lang="en-CA" sz="1200" dirty="0">
                <a:latin typeface="Times New Roman" panose="02020603050405020304" pitchFamily="18" charset="0"/>
                <a:cs typeface="Times New Roman" panose="02020603050405020304" pitchFamily="18" charset="0"/>
              </a:rPr>
              <a:t>Image Courtesy: https://shorturl.at/exGT2</a:t>
            </a:r>
          </a:p>
        </p:txBody>
      </p:sp>
      <p:sp>
        <p:nvSpPr>
          <p:cNvPr id="4" name="Slide Number Placeholder 5">
            <a:extLst>
              <a:ext uri="{FF2B5EF4-FFF2-40B4-BE49-F238E27FC236}">
                <a16:creationId xmlns:a16="http://schemas.microsoft.com/office/drawing/2014/main" id="{9BE12B51-BF90-4EC7-EF23-B44E659E95A8}"/>
              </a:ext>
            </a:extLst>
          </p:cNvPr>
          <p:cNvSpPr>
            <a:spLocks noGrp="1"/>
          </p:cNvSpPr>
          <p:nvPr>
            <p:ph type="sldNum" sz="quarter" idx="12"/>
          </p:nvPr>
        </p:nvSpPr>
        <p:spPr>
          <a:xfrm>
            <a:off x="184305" y="5717052"/>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126318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144D-A9C0-2C2D-6AF4-04FF39992DA4}"/>
              </a:ext>
            </a:extLst>
          </p:cNvPr>
          <p:cNvSpPr>
            <a:spLocks noGrp="1"/>
          </p:cNvSpPr>
          <p:nvPr>
            <p:ph type="title"/>
          </p:nvPr>
        </p:nvSpPr>
        <p:spPr>
          <a:xfrm>
            <a:off x="1023026" y="554477"/>
            <a:ext cx="10515600" cy="668378"/>
          </a:xfrm>
        </p:spPr>
        <p:txBody>
          <a:bodyPr>
            <a:normAutofit/>
          </a:bodyPr>
          <a:lstStyle/>
          <a:p>
            <a:r>
              <a:rPr lang="en-US" sz="3600" b="1" dirty="0">
                <a:latin typeface="Times New Roman" panose="02020603050405020304" pitchFamily="18" charset="0"/>
                <a:cs typeface="Times New Roman" panose="02020603050405020304" pitchFamily="18" charset="0"/>
              </a:rPr>
              <a:t>Table of Contents</a:t>
            </a:r>
            <a:endParaRPr lang="en-CA"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199496-D42D-863E-4CFB-8E803C8A1CB1}"/>
              </a:ext>
            </a:extLst>
          </p:cNvPr>
          <p:cNvSpPr>
            <a:spLocks noGrp="1"/>
          </p:cNvSpPr>
          <p:nvPr>
            <p:ph idx="1"/>
          </p:nvPr>
        </p:nvSpPr>
        <p:spPr>
          <a:xfrm>
            <a:off x="1023026" y="1257054"/>
            <a:ext cx="10515600" cy="4556514"/>
          </a:xfrm>
        </p:spPr>
        <p:txBody>
          <a:bodyPr>
            <a:normAutofit/>
          </a:bodyPr>
          <a:lstStyle/>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Clustering – Types and Challenges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Mean-Shift Algorithm</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Gradient Ascent </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How does Mean-Shift algorithm work</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Pros and Cons of the algorithm</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Comparison with other clustering algorithms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Applications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Summary</a:t>
            </a:r>
            <a:endParaRPr lang="en-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481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C297-3162-E155-6BE2-A9D0E2743625}"/>
              </a:ext>
            </a:extLst>
          </p:cNvPr>
          <p:cNvSpPr>
            <a:spLocks noGrp="1"/>
          </p:cNvSpPr>
          <p:nvPr>
            <p:ph type="title"/>
          </p:nvPr>
        </p:nvSpPr>
        <p:spPr>
          <a:xfrm>
            <a:off x="1042481" y="546856"/>
            <a:ext cx="10515600" cy="730444"/>
          </a:xfrm>
        </p:spPr>
        <p:txBody>
          <a:bodyPr>
            <a:normAutofit/>
          </a:bodyPr>
          <a:lstStyle/>
          <a:p>
            <a:r>
              <a:rPr lang="en-US" sz="3600" b="1" dirty="0">
                <a:latin typeface="Times New Roman" panose="02020603050405020304" pitchFamily="18" charset="0"/>
                <a:cs typeface="Times New Roman" panose="02020603050405020304" pitchFamily="18" charset="0"/>
              </a:rPr>
              <a:t>When to Stop? </a:t>
            </a:r>
            <a:endParaRPr lang="en-CA" sz="3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F3741FB-AD4D-19FF-13F9-765A965621C2}"/>
              </a:ext>
            </a:extLst>
          </p:cNvPr>
          <p:cNvPicPr>
            <a:picLocks noChangeAspect="1"/>
          </p:cNvPicPr>
          <p:nvPr/>
        </p:nvPicPr>
        <p:blipFill rotWithShape="1">
          <a:blip r:embed="rId2"/>
          <a:srcRect t="-561"/>
          <a:stretch/>
        </p:blipFill>
        <p:spPr>
          <a:xfrm>
            <a:off x="838200" y="1595718"/>
            <a:ext cx="6408975" cy="3984983"/>
          </a:xfrm>
          <a:prstGeom prst="rect">
            <a:avLst/>
          </a:prstGeom>
        </p:spPr>
      </p:pic>
      <p:sp>
        <p:nvSpPr>
          <p:cNvPr id="9" name="TextBox 8">
            <a:extLst>
              <a:ext uri="{FF2B5EF4-FFF2-40B4-BE49-F238E27FC236}">
                <a16:creationId xmlns:a16="http://schemas.microsoft.com/office/drawing/2014/main" id="{F574497D-6478-8FD4-C180-B20238F3B746}"/>
              </a:ext>
            </a:extLst>
          </p:cNvPr>
          <p:cNvSpPr txBox="1"/>
          <p:nvPr/>
        </p:nvSpPr>
        <p:spPr>
          <a:xfrm>
            <a:off x="7434793" y="1277300"/>
            <a:ext cx="450924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some point, the window's centroid stops changing or more accurately, the changes are insignificant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said that, the window has reached a point with high data density (local maxima) and this point can be treated as a cluster label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known as convergence and signifies end of the loop</a:t>
            </a:r>
          </a:p>
        </p:txBody>
      </p:sp>
      <p:sp>
        <p:nvSpPr>
          <p:cNvPr id="10" name="TextBox 9">
            <a:extLst>
              <a:ext uri="{FF2B5EF4-FFF2-40B4-BE49-F238E27FC236}">
                <a16:creationId xmlns:a16="http://schemas.microsoft.com/office/drawing/2014/main" id="{F963332A-70B7-ECA9-7D99-5BA07DE88155}"/>
              </a:ext>
            </a:extLst>
          </p:cNvPr>
          <p:cNvSpPr txBox="1"/>
          <p:nvPr/>
        </p:nvSpPr>
        <p:spPr>
          <a:xfrm>
            <a:off x="1442362" y="5635628"/>
            <a:ext cx="5200650" cy="276999"/>
          </a:xfrm>
          <a:prstGeom prst="rect">
            <a:avLst/>
          </a:prstGeom>
          <a:noFill/>
        </p:spPr>
        <p:txBody>
          <a:bodyPr wrap="square" rtlCol="0">
            <a:spAutoFit/>
          </a:bodyPr>
          <a:lstStyle/>
          <a:p>
            <a:pPr algn="ctr"/>
            <a:r>
              <a:rPr lang="en-CA" sz="1200" dirty="0">
                <a:latin typeface="Times New Roman" panose="02020603050405020304" pitchFamily="18" charset="0"/>
                <a:cs typeface="Times New Roman" panose="02020603050405020304" pitchFamily="18" charset="0"/>
              </a:rPr>
              <a:t>Image Courtesy: https://shorturl.at/exGT2</a:t>
            </a:r>
          </a:p>
        </p:txBody>
      </p:sp>
      <p:sp>
        <p:nvSpPr>
          <p:cNvPr id="4" name="Slide Number Placeholder 5">
            <a:extLst>
              <a:ext uri="{FF2B5EF4-FFF2-40B4-BE49-F238E27FC236}">
                <a16:creationId xmlns:a16="http://schemas.microsoft.com/office/drawing/2014/main" id="{5B4DF2EF-64CC-46EE-7259-11F3624D6C20}"/>
              </a:ext>
            </a:extLst>
          </p:cNvPr>
          <p:cNvSpPr>
            <a:spLocks noGrp="1"/>
          </p:cNvSpPr>
          <p:nvPr>
            <p:ph type="sldNum" sz="quarter" idx="12"/>
          </p:nvPr>
        </p:nvSpPr>
        <p:spPr>
          <a:xfrm>
            <a:off x="209161" y="5704975"/>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188787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4AF6-879B-386B-D923-514AE95A9811}"/>
              </a:ext>
            </a:extLst>
          </p:cNvPr>
          <p:cNvSpPr>
            <a:spLocks noGrp="1"/>
          </p:cNvSpPr>
          <p:nvPr>
            <p:ph type="title"/>
          </p:nvPr>
        </p:nvSpPr>
        <p:spPr>
          <a:xfrm>
            <a:off x="1031501" y="567083"/>
            <a:ext cx="10515600" cy="719848"/>
          </a:xfrm>
        </p:spPr>
        <p:txBody>
          <a:bodyPr>
            <a:normAutofit/>
          </a:bodyPr>
          <a:lstStyle/>
          <a:p>
            <a:r>
              <a:rPr lang="en-US" sz="3600" b="1" dirty="0">
                <a:latin typeface="Times New Roman" panose="02020603050405020304" pitchFamily="18" charset="0"/>
                <a:cs typeface="Times New Roman" panose="02020603050405020304" pitchFamily="18" charset="0"/>
              </a:rPr>
              <a:t>Algorithm Summary</a:t>
            </a:r>
            <a:endParaRPr lang="en-CA" sz="3600" b="1" dirty="0">
              <a:latin typeface="Times New Roman" panose="02020603050405020304" pitchFamily="18" charset="0"/>
              <a:cs typeface="Times New Roman" panose="02020603050405020304" pitchFamily="18" charset="0"/>
            </a:endParaRPr>
          </a:p>
        </p:txBody>
      </p:sp>
      <p:pic>
        <p:nvPicPr>
          <p:cNvPr id="4098" name="Picture 2" descr="006 Advanced Computer Vision - Object tracking with Mean-Shift and CAMShift  algorithms">
            <a:extLst>
              <a:ext uri="{FF2B5EF4-FFF2-40B4-BE49-F238E27FC236}">
                <a16:creationId xmlns:a16="http://schemas.microsoft.com/office/drawing/2014/main" id="{BB33FBB7-1154-DDE3-A127-88783B2B43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7" t="3335" r="3660" b="6047"/>
          <a:stretch/>
        </p:blipFill>
        <p:spPr bwMode="auto">
          <a:xfrm>
            <a:off x="537881" y="1690688"/>
            <a:ext cx="6508378" cy="42403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3CC0FB-0CB0-FA63-B556-B43F007E5483}"/>
              </a:ext>
            </a:extLst>
          </p:cNvPr>
          <p:cNvSpPr txBox="1"/>
          <p:nvPr/>
        </p:nvSpPr>
        <p:spPr>
          <a:xfrm>
            <a:off x="6005924" y="1829187"/>
            <a:ext cx="4948519"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kernel function and window size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each point: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Center a window on that point</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Compute the mean of the data in the search window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Center the search window at the new mean location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Repeat (</a:t>
            </a:r>
            <a:r>
              <a:rPr lang="en-US" sz="2400" dirty="0" err="1">
                <a:latin typeface="Times New Roman" panose="02020603050405020304" pitchFamily="18" charset="0"/>
                <a:cs typeface="Times New Roman" panose="02020603050405020304" pitchFamily="18" charset="0"/>
              </a:rPr>
              <a:t>b,c</a:t>
            </a:r>
            <a:r>
              <a:rPr lang="en-US" sz="2400" dirty="0">
                <a:latin typeface="Times New Roman" panose="02020603050405020304" pitchFamily="18" charset="0"/>
                <a:cs typeface="Times New Roman" panose="02020603050405020304" pitchFamily="18" charset="0"/>
              </a:rPr>
              <a:t>) until convergence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Assign points that lead to nearby modes to the same cluster</a:t>
            </a:r>
          </a:p>
        </p:txBody>
      </p:sp>
      <p:sp>
        <p:nvSpPr>
          <p:cNvPr id="6" name="TextBox 5">
            <a:extLst>
              <a:ext uri="{FF2B5EF4-FFF2-40B4-BE49-F238E27FC236}">
                <a16:creationId xmlns:a16="http://schemas.microsoft.com/office/drawing/2014/main" id="{230F0564-1106-9046-8A39-DFE0DC3AE673}"/>
              </a:ext>
            </a:extLst>
          </p:cNvPr>
          <p:cNvSpPr txBox="1"/>
          <p:nvPr/>
        </p:nvSpPr>
        <p:spPr>
          <a:xfrm>
            <a:off x="1031501" y="5707172"/>
            <a:ext cx="5200650" cy="276999"/>
          </a:xfrm>
          <a:prstGeom prst="rect">
            <a:avLst/>
          </a:prstGeom>
          <a:noFill/>
        </p:spPr>
        <p:txBody>
          <a:bodyPr wrap="square" rtlCol="0">
            <a:spAutoFit/>
          </a:bodyPr>
          <a:lstStyle/>
          <a:p>
            <a:pPr algn="ctr"/>
            <a:r>
              <a:rPr lang="en-CA" sz="1200" dirty="0">
                <a:latin typeface="Times New Roman" panose="02020603050405020304" pitchFamily="18" charset="0"/>
                <a:cs typeface="Times New Roman" panose="02020603050405020304" pitchFamily="18" charset="0"/>
              </a:rPr>
              <a:t>Image Courtesy: https://shorturl.at/aditM</a:t>
            </a:r>
          </a:p>
        </p:txBody>
      </p:sp>
      <p:sp>
        <p:nvSpPr>
          <p:cNvPr id="4" name="Slide Number Placeholder 5">
            <a:extLst>
              <a:ext uri="{FF2B5EF4-FFF2-40B4-BE49-F238E27FC236}">
                <a16:creationId xmlns:a16="http://schemas.microsoft.com/office/drawing/2014/main" id="{C84ECBFE-04AC-E4A2-A612-DC972486B854}"/>
              </a:ext>
            </a:extLst>
          </p:cNvPr>
          <p:cNvSpPr>
            <a:spLocks noGrp="1"/>
          </p:cNvSpPr>
          <p:nvPr>
            <p:ph type="sldNum" sz="quarter" idx="12"/>
          </p:nvPr>
        </p:nvSpPr>
        <p:spPr>
          <a:xfrm>
            <a:off x="217393" y="5707172"/>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166176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DB0B-62CE-B1D9-9176-A5A0DA5476AC}"/>
              </a:ext>
            </a:extLst>
          </p:cNvPr>
          <p:cNvSpPr>
            <a:spLocks noGrp="1"/>
          </p:cNvSpPr>
          <p:nvPr>
            <p:ph type="title"/>
          </p:nvPr>
        </p:nvSpPr>
        <p:spPr>
          <a:xfrm>
            <a:off x="1071664" y="573932"/>
            <a:ext cx="10515600" cy="700392"/>
          </a:xfrm>
        </p:spPr>
        <p:txBody>
          <a:bodyPr>
            <a:normAutofit/>
          </a:bodyPr>
          <a:lstStyle/>
          <a:p>
            <a:r>
              <a:rPr lang="en-US" sz="3600" b="1" dirty="0">
                <a:latin typeface="Times New Roman" panose="02020603050405020304" pitchFamily="18" charset="0"/>
                <a:cs typeface="Times New Roman" panose="02020603050405020304" pitchFamily="18" charset="0"/>
              </a:rPr>
              <a:t>Pros and Cons</a:t>
            </a:r>
            <a:endParaRPr lang="en-CA" sz="3600"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0FD1454-20AE-55B2-0C88-97EF287BC463}"/>
              </a:ext>
            </a:extLst>
          </p:cNvPr>
          <p:cNvGraphicFramePr>
            <a:graphicFrameLocks noGrp="1"/>
          </p:cNvGraphicFramePr>
          <p:nvPr>
            <p:extLst>
              <p:ext uri="{D42A27DB-BD31-4B8C-83A1-F6EECF244321}">
                <p14:modId xmlns:p14="http://schemas.microsoft.com/office/powerpoint/2010/main" val="3263774075"/>
              </p:ext>
            </p:extLst>
          </p:nvPr>
        </p:nvGraphicFramePr>
        <p:xfrm>
          <a:off x="838200" y="1594127"/>
          <a:ext cx="10515600" cy="4206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36498006"/>
                    </a:ext>
                  </a:extLst>
                </a:gridCol>
                <a:gridCol w="5257800">
                  <a:extLst>
                    <a:ext uri="{9D8B030D-6E8A-4147-A177-3AD203B41FA5}">
                      <a16:colId xmlns:a16="http://schemas.microsoft.com/office/drawing/2014/main" val="3151302005"/>
                    </a:ext>
                  </a:extLst>
                </a:gridCol>
              </a:tblGrid>
              <a:tr h="370840">
                <a:tc>
                  <a:txBody>
                    <a:bodyPr/>
                    <a:lstStyle/>
                    <a:p>
                      <a:pPr algn="ctr"/>
                      <a:r>
                        <a:rPr lang="en-CA" sz="2400" b="1" dirty="0">
                          <a:solidFill>
                            <a:schemeClr val="tx1"/>
                          </a:solidFill>
                          <a:latin typeface="Times New Roman" panose="02020603050405020304" pitchFamily="18" charset="0"/>
                          <a:cs typeface="Times New Roman" panose="02020603050405020304" pitchFamily="18" charset="0"/>
                        </a:rPr>
                        <a:t>Pro’s</a:t>
                      </a:r>
                    </a:p>
                  </a:txBody>
                  <a:tcPr>
                    <a:solidFill>
                      <a:srgbClr val="FDCD07"/>
                    </a:solidFill>
                  </a:tcPr>
                </a:tc>
                <a:tc>
                  <a:txBody>
                    <a:bodyPr/>
                    <a:lstStyle/>
                    <a:p>
                      <a:pPr algn="ctr"/>
                      <a:r>
                        <a:rPr lang="en-CA" sz="2400" b="1" dirty="0">
                          <a:solidFill>
                            <a:schemeClr val="tx1"/>
                          </a:solidFill>
                          <a:latin typeface="Times New Roman" panose="02020603050405020304" pitchFamily="18" charset="0"/>
                          <a:cs typeface="Times New Roman" panose="02020603050405020304" pitchFamily="18" charset="0"/>
                        </a:rPr>
                        <a:t>Con’s</a:t>
                      </a:r>
                    </a:p>
                  </a:txBody>
                  <a:tcPr>
                    <a:solidFill>
                      <a:srgbClr val="FDCD07"/>
                    </a:solidFill>
                  </a:tcPr>
                </a:tc>
                <a:extLst>
                  <a:ext uri="{0D108BD9-81ED-4DB2-BD59-A6C34878D82A}">
                    <a16:rowId xmlns:a16="http://schemas.microsoft.com/office/drawing/2014/main" val="847860840"/>
                  </a:ext>
                </a:extLst>
              </a:tr>
              <a:tr h="370840">
                <a:tc>
                  <a:txBody>
                    <a:bodyPr/>
                    <a:lstStyle/>
                    <a:p>
                      <a:r>
                        <a:rPr lang="en-CA" sz="2400" dirty="0">
                          <a:latin typeface="Times New Roman" panose="02020603050405020304" pitchFamily="18" charset="0"/>
                          <a:cs typeface="Times New Roman" panose="02020603050405020304" pitchFamily="18" charset="0"/>
                        </a:rPr>
                        <a:t>No model assumption is made like K-means</a:t>
                      </a:r>
                    </a:p>
                  </a:txBody>
                  <a:tcPr>
                    <a:solidFill>
                      <a:srgbClr val="F4EFB2"/>
                    </a:solidFill>
                  </a:tcPr>
                </a:tc>
                <a:tc>
                  <a:txBody>
                    <a:bodyPr/>
                    <a:lstStyle/>
                    <a:p>
                      <a:r>
                        <a:rPr lang="en-CA" sz="2400" dirty="0">
                          <a:latin typeface="Times New Roman" panose="02020603050405020304" pitchFamily="18" charset="0"/>
                          <a:cs typeface="Times New Roman" panose="02020603050405020304" pitchFamily="18" charset="0"/>
                        </a:rPr>
                        <a:t>Doesn’t perform well in high dimensional cases</a:t>
                      </a:r>
                    </a:p>
                  </a:txBody>
                  <a:tcPr>
                    <a:solidFill>
                      <a:srgbClr val="F4EFB2"/>
                    </a:solidFill>
                  </a:tcPr>
                </a:tc>
                <a:extLst>
                  <a:ext uri="{0D108BD9-81ED-4DB2-BD59-A6C34878D82A}">
                    <a16:rowId xmlns:a16="http://schemas.microsoft.com/office/drawing/2014/main" val="828844856"/>
                  </a:ext>
                </a:extLst>
              </a:tr>
              <a:tr h="370840">
                <a:tc>
                  <a:txBody>
                    <a:bodyPr/>
                    <a:lstStyle/>
                    <a:p>
                      <a:r>
                        <a:rPr lang="en-US" sz="2400" dirty="0">
                          <a:latin typeface="Times New Roman" panose="02020603050405020304" pitchFamily="18" charset="0"/>
                          <a:cs typeface="Times New Roman" panose="02020603050405020304" pitchFamily="18" charset="0"/>
                        </a:rPr>
                        <a:t>Application-independent tool and its model doesn’t assume prior shape</a:t>
                      </a:r>
                      <a:endParaRPr lang="en-CA" sz="2400" dirty="0">
                        <a:latin typeface="Times New Roman" panose="02020603050405020304" pitchFamily="18" charset="0"/>
                        <a:cs typeface="Times New Roman" panose="02020603050405020304" pitchFamily="18" charset="0"/>
                      </a:endParaRPr>
                    </a:p>
                  </a:txBody>
                  <a:tcPr>
                    <a:solidFill>
                      <a:srgbClr val="FFFFBD"/>
                    </a:solidFill>
                  </a:tcPr>
                </a:tc>
                <a:tc>
                  <a:txBody>
                    <a:bodyPr/>
                    <a:lstStyle/>
                    <a:p>
                      <a:r>
                        <a:rPr lang="en-CA" sz="2400" dirty="0">
                          <a:latin typeface="Times New Roman" panose="02020603050405020304" pitchFamily="18" charset="0"/>
                          <a:cs typeface="Times New Roman" panose="02020603050405020304" pitchFamily="18" charset="0"/>
                        </a:rPr>
                        <a:t>Computational expensive and no control on specific number of clusters</a:t>
                      </a:r>
                    </a:p>
                  </a:txBody>
                  <a:tcPr>
                    <a:solidFill>
                      <a:srgbClr val="FFFFBD"/>
                    </a:solidFill>
                  </a:tcPr>
                </a:tc>
                <a:extLst>
                  <a:ext uri="{0D108BD9-81ED-4DB2-BD59-A6C34878D82A}">
                    <a16:rowId xmlns:a16="http://schemas.microsoft.com/office/drawing/2014/main" val="1378406298"/>
                  </a:ext>
                </a:extLst>
              </a:tr>
              <a:tr h="370840">
                <a:tc>
                  <a:txBody>
                    <a:bodyPr/>
                    <a:lstStyle/>
                    <a:p>
                      <a:r>
                        <a:rPr lang="en-CA" sz="2400" dirty="0">
                          <a:latin typeface="Times New Roman" panose="02020603050405020304" pitchFamily="18" charset="0"/>
                          <a:cs typeface="Times New Roman" panose="02020603050405020304" pitchFamily="18" charset="0"/>
                        </a:rPr>
                        <a:t>The number of clusters is determined by the algorithm with respect to the data</a:t>
                      </a:r>
                    </a:p>
                  </a:txBody>
                  <a:tcPr>
                    <a:solidFill>
                      <a:srgbClr val="F4EFB2"/>
                    </a:solidFill>
                  </a:tcPr>
                </a:tc>
                <a:tc>
                  <a:txBody>
                    <a:bodyPr/>
                    <a:lstStyle/>
                    <a:p>
                      <a:r>
                        <a:rPr lang="en-CA" sz="2400" dirty="0">
                          <a:latin typeface="Times New Roman" panose="02020603050405020304" pitchFamily="18" charset="0"/>
                          <a:cs typeface="Times New Roman" panose="02020603050405020304" pitchFamily="18" charset="0"/>
                        </a:rPr>
                        <a:t>Cannot differentiate between meaningful and meaningless modes</a:t>
                      </a:r>
                    </a:p>
                  </a:txBody>
                  <a:tcPr>
                    <a:solidFill>
                      <a:srgbClr val="F4EFB2"/>
                    </a:solidFill>
                  </a:tcPr>
                </a:tc>
                <a:extLst>
                  <a:ext uri="{0D108BD9-81ED-4DB2-BD59-A6C34878D82A}">
                    <a16:rowId xmlns:a16="http://schemas.microsoft.com/office/drawing/2014/main" val="3704041477"/>
                  </a:ext>
                </a:extLst>
              </a:tr>
              <a:tr h="370840">
                <a:tc>
                  <a:txBody>
                    <a:bodyPr/>
                    <a:lstStyle/>
                    <a:p>
                      <a:r>
                        <a:rPr lang="en-CA" sz="2400" dirty="0">
                          <a:latin typeface="Times New Roman" panose="02020603050405020304" pitchFamily="18" charset="0"/>
                          <a:cs typeface="Times New Roman" panose="02020603050405020304" pitchFamily="18" charset="0"/>
                        </a:rPr>
                        <a:t>Local minima issues like K-means are averted</a:t>
                      </a:r>
                    </a:p>
                  </a:txBody>
                  <a:tcPr>
                    <a:solidFill>
                      <a:srgbClr val="FFFFBD"/>
                    </a:solidFill>
                  </a:tcPr>
                </a:tc>
                <a:tc>
                  <a:txBody>
                    <a:bodyPr/>
                    <a:lstStyle/>
                    <a:p>
                      <a:r>
                        <a:rPr lang="en-US" sz="2400" dirty="0" err="1">
                          <a:latin typeface="Times New Roman" panose="02020603050405020304" pitchFamily="18" charset="0"/>
                          <a:cs typeface="Times New Roman" panose="02020603050405020304" pitchFamily="18" charset="0"/>
                        </a:rPr>
                        <a:t>Inapproriate</a:t>
                      </a:r>
                      <a:r>
                        <a:rPr lang="en-US" sz="2400" dirty="0">
                          <a:latin typeface="Times New Roman" panose="02020603050405020304" pitchFamily="18" charset="0"/>
                          <a:cs typeface="Times New Roman" panose="02020603050405020304" pitchFamily="18" charset="0"/>
                        </a:rPr>
                        <a:t> window size can cause modes to be merged or shallow modes</a:t>
                      </a:r>
                      <a:endParaRPr lang="en-CA" sz="2400" dirty="0">
                        <a:latin typeface="Times New Roman" panose="02020603050405020304" pitchFamily="18" charset="0"/>
                        <a:cs typeface="Times New Roman" panose="02020603050405020304" pitchFamily="18" charset="0"/>
                      </a:endParaRPr>
                    </a:p>
                  </a:txBody>
                  <a:tcPr>
                    <a:solidFill>
                      <a:srgbClr val="FFFFBD"/>
                    </a:solidFill>
                  </a:tcPr>
                </a:tc>
                <a:extLst>
                  <a:ext uri="{0D108BD9-81ED-4DB2-BD59-A6C34878D82A}">
                    <a16:rowId xmlns:a16="http://schemas.microsoft.com/office/drawing/2014/main" val="2763024647"/>
                  </a:ext>
                </a:extLst>
              </a:tr>
              <a:tr h="370840">
                <a:tc>
                  <a:txBody>
                    <a:bodyPr/>
                    <a:lstStyle/>
                    <a:p>
                      <a:r>
                        <a:rPr lang="en-CA" sz="2400" dirty="0">
                          <a:latin typeface="Times New Roman" panose="02020603050405020304" pitchFamily="18" charset="0"/>
                          <a:cs typeface="Times New Roman" panose="02020603050405020304" pitchFamily="18" charset="0"/>
                        </a:rPr>
                        <a:t>Robust to Outlier problems </a:t>
                      </a:r>
                    </a:p>
                  </a:txBody>
                  <a:tcPr>
                    <a:solidFill>
                      <a:srgbClr val="F4EFB2"/>
                    </a:solidFill>
                  </a:tcPr>
                </a:tc>
                <a:tc>
                  <a:txBody>
                    <a:bodyPr/>
                    <a:lstStyle/>
                    <a:p>
                      <a:r>
                        <a:rPr lang="en-US" sz="2400" dirty="0">
                          <a:latin typeface="Times New Roman" panose="02020603050405020304" pitchFamily="18" charset="0"/>
                          <a:cs typeface="Times New Roman" panose="02020603050405020304" pitchFamily="18" charset="0"/>
                        </a:rPr>
                        <a:t>Often requires adaptive window size</a:t>
                      </a:r>
                      <a:endParaRPr lang="en-CA" sz="2400" dirty="0">
                        <a:latin typeface="Times New Roman" panose="02020603050405020304" pitchFamily="18" charset="0"/>
                        <a:cs typeface="Times New Roman" panose="02020603050405020304" pitchFamily="18" charset="0"/>
                      </a:endParaRPr>
                    </a:p>
                  </a:txBody>
                  <a:tcPr>
                    <a:solidFill>
                      <a:srgbClr val="F4EFB2"/>
                    </a:solidFill>
                  </a:tcPr>
                </a:tc>
                <a:extLst>
                  <a:ext uri="{0D108BD9-81ED-4DB2-BD59-A6C34878D82A}">
                    <a16:rowId xmlns:a16="http://schemas.microsoft.com/office/drawing/2014/main" val="3149396162"/>
                  </a:ext>
                </a:extLst>
              </a:tr>
            </a:tbl>
          </a:graphicData>
        </a:graphic>
      </p:graphicFrame>
      <p:sp>
        <p:nvSpPr>
          <p:cNvPr id="4" name="Slide Number Placeholder 5">
            <a:extLst>
              <a:ext uri="{FF2B5EF4-FFF2-40B4-BE49-F238E27FC236}">
                <a16:creationId xmlns:a16="http://schemas.microsoft.com/office/drawing/2014/main" id="{F9DBFC53-FDF7-BEAB-B55E-2B3C45028A23}"/>
              </a:ext>
            </a:extLst>
          </p:cNvPr>
          <p:cNvSpPr>
            <a:spLocks noGrp="1"/>
          </p:cNvSpPr>
          <p:nvPr>
            <p:ph type="sldNum" sz="quarter" idx="12"/>
          </p:nvPr>
        </p:nvSpPr>
        <p:spPr>
          <a:xfrm>
            <a:off x="245755" y="5696444"/>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782595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C8C8-CC23-A2EB-579B-28A0A84742A3}"/>
              </a:ext>
            </a:extLst>
          </p:cNvPr>
          <p:cNvSpPr>
            <a:spLocks noGrp="1"/>
          </p:cNvSpPr>
          <p:nvPr>
            <p:ph type="title" idx="4294967295"/>
          </p:nvPr>
        </p:nvSpPr>
        <p:spPr>
          <a:xfrm>
            <a:off x="1001949" y="544749"/>
            <a:ext cx="10910888" cy="749030"/>
          </a:xfrm>
        </p:spPr>
        <p:txBody>
          <a:bodyPr vert="horz" lIns="91440" tIns="45720" rIns="91440" bIns="45720" rtlCol="0" anchor="ctr">
            <a:normAutofit/>
          </a:bodyPr>
          <a:lstStyle/>
          <a:p>
            <a:pPr defTabSz="914400"/>
            <a:r>
              <a:rPr lang="en-US" sz="3600" b="1" kern="1200" dirty="0">
                <a:solidFill>
                  <a:schemeClr val="tx1"/>
                </a:solidFill>
                <a:latin typeface="Times New Roman" panose="02020603050405020304" pitchFamily="18" charset="0"/>
                <a:cs typeface="Times New Roman" panose="02020603050405020304" pitchFamily="18" charset="0"/>
              </a:rPr>
              <a:t>Comparison with Other Clustering Methods</a:t>
            </a:r>
          </a:p>
        </p:txBody>
      </p:sp>
      <p:sp>
        <p:nvSpPr>
          <p:cNvPr id="4" name="Slide Number Placeholder 5">
            <a:extLst>
              <a:ext uri="{FF2B5EF4-FFF2-40B4-BE49-F238E27FC236}">
                <a16:creationId xmlns:a16="http://schemas.microsoft.com/office/drawing/2014/main" id="{0D93D878-0B7B-DDC9-4B05-BCCF4B94F5C0}"/>
              </a:ext>
            </a:extLst>
          </p:cNvPr>
          <p:cNvSpPr txBox="1">
            <a:spLocks/>
          </p:cNvSpPr>
          <p:nvPr/>
        </p:nvSpPr>
        <p:spPr>
          <a:xfrm>
            <a:off x="267923" y="5802353"/>
            <a:ext cx="474306" cy="41530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Times New Roman" panose="02020603050405020304" pitchFamily="18" charset="0"/>
                <a:cs typeface="Times New Roman" panose="02020603050405020304" pitchFamily="18" charset="0"/>
              </a:rPr>
              <a:t>21</a:t>
            </a:r>
          </a:p>
        </p:txBody>
      </p:sp>
      <p:pic>
        <p:nvPicPr>
          <p:cNvPr id="6" name="Picture 5" descr="A white rectangular box with black text">
            <a:extLst>
              <a:ext uri="{FF2B5EF4-FFF2-40B4-BE49-F238E27FC236}">
                <a16:creationId xmlns:a16="http://schemas.microsoft.com/office/drawing/2014/main" id="{DB6F4731-E39D-82E1-6A4E-5513928E5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36" y="1528294"/>
            <a:ext cx="11007306" cy="3801412"/>
          </a:xfrm>
          <a:prstGeom prst="rect">
            <a:avLst/>
          </a:prstGeom>
        </p:spPr>
      </p:pic>
      <p:sp>
        <p:nvSpPr>
          <p:cNvPr id="9" name="TextBox 8">
            <a:extLst>
              <a:ext uri="{FF2B5EF4-FFF2-40B4-BE49-F238E27FC236}">
                <a16:creationId xmlns:a16="http://schemas.microsoft.com/office/drawing/2014/main" id="{C5CBF092-6B86-E836-7152-CA1A0925932D}"/>
              </a:ext>
            </a:extLst>
          </p:cNvPr>
          <p:cNvSpPr txBox="1"/>
          <p:nvPr/>
        </p:nvSpPr>
        <p:spPr>
          <a:xfrm>
            <a:off x="1001949" y="5052707"/>
            <a:ext cx="10523112" cy="276999"/>
          </a:xfrm>
          <a:prstGeom prst="rect">
            <a:avLst/>
          </a:prstGeom>
          <a:noFill/>
        </p:spPr>
        <p:txBody>
          <a:bodyPr wrap="square">
            <a:spAutoFit/>
          </a:bodyPr>
          <a:lstStyle/>
          <a:p>
            <a:pPr algn="ctr"/>
            <a:r>
              <a:rPr lang="en-IN" sz="1200" dirty="0">
                <a:latin typeface="Times New Roman"/>
                <a:cs typeface="Times New Roman"/>
              </a:rPr>
              <a:t>Image Source: https://shorturl.at/ekGPQ</a:t>
            </a:r>
            <a:endParaRPr lang="en-IN" sz="1200" dirty="0"/>
          </a:p>
        </p:txBody>
      </p:sp>
    </p:spTree>
    <p:extLst>
      <p:ext uri="{BB962C8B-B14F-4D97-AF65-F5344CB8AC3E}">
        <p14:creationId xmlns:p14="http://schemas.microsoft.com/office/powerpoint/2010/main" val="2224345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map of a mountain&#10;&#10;Description automatically generated">
            <a:extLst>
              <a:ext uri="{FF2B5EF4-FFF2-40B4-BE49-F238E27FC236}">
                <a16:creationId xmlns:a16="http://schemas.microsoft.com/office/drawing/2014/main" id="{22264C29-A624-0AC5-AED5-F0E74C87AE7B}"/>
              </a:ext>
            </a:extLst>
          </p:cNvPr>
          <p:cNvPicPr>
            <a:picLocks noChangeAspect="1"/>
          </p:cNvPicPr>
          <p:nvPr/>
        </p:nvPicPr>
        <p:blipFill>
          <a:blip r:embed="rId2"/>
          <a:stretch>
            <a:fillRect/>
          </a:stretch>
        </p:blipFill>
        <p:spPr>
          <a:xfrm>
            <a:off x="8873787" y="1919429"/>
            <a:ext cx="2908030" cy="1890220"/>
          </a:xfrm>
          <a:prstGeom prst="rect">
            <a:avLst/>
          </a:prstGeom>
        </p:spPr>
      </p:pic>
      <p:sp>
        <p:nvSpPr>
          <p:cNvPr id="2" name="Title 1">
            <a:extLst>
              <a:ext uri="{FF2B5EF4-FFF2-40B4-BE49-F238E27FC236}">
                <a16:creationId xmlns:a16="http://schemas.microsoft.com/office/drawing/2014/main" id="{7B254443-89BF-03C3-6E83-8D6DF591A7D2}"/>
              </a:ext>
            </a:extLst>
          </p:cNvPr>
          <p:cNvSpPr>
            <a:spLocks noGrp="1"/>
          </p:cNvSpPr>
          <p:nvPr>
            <p:ph type="title"/>
          </p:nvPr>
        </p:nvSpPr>
        <p:spPr>
          <a:xfrm>
            <a:off x="1040665" y="524571"/>
            <a:ext cx="10741152" cy="706674"/>
          </a:xfrm>
        </p:spPr>
        <p:txBody>
          <a:bodyPr anchor="b">
            <a:normAutofit/>
          </a:bodyPr>
          <a:lstStyle/>
          <a:p>
            <a:r>
              <a:rPr lang="en-US" sz="3600" b="1" dirty="0">
                <a:latin typeface="Times New Roman" panose="02020603050405020304" pitchFamily="18" charset="0"/>
                <a:cs typeface="Times New Roman" panose="02020603050405020304" pitchFamily="18" charset="0"/>
              </a:rPr>
              <a:t>Applications of Mean-Shift Algorithm</a:t>
            </a:r>
            <a:endParaRPr lang="en-CA"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C48E8A-D168-CC7F-767B-C8E67582D258}"/>
              </a:ext>
            </a:extLst>
          </p:cNvPr>
          <p:cNvSpPr>
            <a:spLocks noGrp="1"/>
          </p:cNvSpPr>
          <p:nvPr>
            <p:ph idx="1"/>
          </p:nvPr>
        </p:nvSpPr>
        <p:spPr>
          <a:xfrm>
            <a:off x="1040665" y="1974805"/>
            <a:ext cx="5483352" cy="3672144"/>
          </a:xfrm>
        </p:spPr>
        <p:txBody>
          <a:bodyPr>
            <a:normAutofit/>
          </a:bodyPr>
          <a:lstStyle/>
          <a:p>
            <a:r>
              <a:rPr lang="en-US" sz="2400" dirty="0">
                <a:latin typeface="Times New Roman" panose="02020603050405020304" pitchFamily="18" charset="0"/>
                <a:cs typeface="Times New Roman" panose="02020603050405020304" pitchFamily="18" charset="0"/>
              </a:rPr>
              <a:t>Video Object Tracking</a:t>
            </a:r>
          </a:p>
          <a:p>
            <a:r>
              <a:rPr lang="en-US" sz="2400" dirty="0">
                <a:latin typeface="Times New Roman" panose="02020603050405020304" pitchFamily="18" charset="0"/>
                <a:cs typeface="Times New Roman" panose="02020603050405020304" pitchFamily="18" charset="0"/>
              </a:rPr>
              <a:t>Anomaly detection</a:t>
            </a:r>
          </a:p>
          <a:p>
            <a:r>
              <a:rPr lang="en-US" sz="2400" dirty="0">
                <a:latin typeface="Times New Roman" panose="02020603050405020304" pitchFamily="18" charset="0"/>
                <a:cs typeface="Times New Roman" panose="02020603050405020304" pitchFamily="18" charset="0"/>
              </a:rPr>
              <a:t>Image segmentation</a:t>
            </a:r>
          </a:p>
          <a:p>
            <a:r>
              <a:rPr lang="en-US" sz="2400" dirty="0">
                <a:latin typeface="Times New Roman" panose="02020603050405020304" pitchFamily="18" charset="0"/>
                <a:cs typeface="Times New Roman" panose="02020603050405020304" pitchFamily="18" charset="0"/>
              </a:rPr>
              <a:t>Image denoising</a:t>
            </a:r>
          </a:p>
          <a:p>
            <a:r>
              <a:rPr lang="en-IN" sz="2400" b="0" i="0" dirty="0">
                <a:effectLst/>
                <a:latin typeface="Times New Roman" panose="02020603050405020304" pitchFamily="18" charset="0"/>
                <a:cs typeface="Times New Roman" panose="02020603050405020304" pitchFamily="18" charset="0"/>
              </a:rPr>
              <a:t>Spatial Data Analysis</a:t>
            </a:r>
          </a:p>
          <a:p>
            <a:r>
              <a:rPr lang="en-IN" sz="2400" dirty="0">
                <a:latin typeface="Times New Roman" panose="02020603050405020304" pitchFamily="18" charset="0"/>
                <a:cs typeface="Times New Roman" panose="02020603050405020304" pitchFamily="18" charset="0"/>
              </a:rPr>
              <a:t>Document categorization and topic modelling</a:t>
            </a:r>
          </a:p>
          <a:p>
            <a:r>
              <a:rPr lang="en-IN" sz="2400" dirty="0">
                <a:latin typeface="Times New Roman" panose="02020603050405020304" pitchFamily="18" charset="0"/>
                <a:cs typeface="Times New Roman" panose="02020603050405020304" pitchFamily="18" charset="0"/>
              </a:rPr>
              <a:t>Remote sensing</a:t>
            </a:r>
            <a:endParaRPr lang="en-US"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p:txBody>
      </p:sp>
      <p:pic>
        <p:nvPicPr>
          <p:cNvPr id="10" name="Picture 9" descr="A collage of a drawing of a street&#10;&#10;Description automatically generated">
            <a:extLst>
              <a:ext uri="{FF2B5EF4-FFF2-40B4-BE49-F238E27FC236}">
                <a16:creationId xmlns:a16="http://schemas.microsoft.com/office/drawing/2014/main" id="{85AE329C-21CE-A899-AE8B-BAA49C23EBC4}"/>
              </a:ext>
            </a:extLst>
          </p:cNvPr>
          <p:cNvPicPr>
            <a:picLocks noChangeAspect="1"/>
          </p:cNvPicPr>
          <p:nvPr/>
        </p:nvPicPr>
        <p:blipFill>
          <a:blip r:embed="rId3"/>
          <a:stretch>
            <a:fillRect/>
          </a:stretch>
        </p:blipFill>
        <p:spPr>
          <a:xfrm>
            <a:off x="5738846" y="1352284"/>
            <a:ext cx="3532036" cy="1245042"/>
          </a:xfrm>
          <a:prstGeom prst="rect">
            <a:avLst/>
          </a:prstGeom>
        </p:spPr>
      </p:pic>
      <p:pic>
        <p:nvPicPr>
          <p:cNvPr id="8" name="Picture 7" descr="A close-up of a hand&#10;&#10;Description automatically generated">
            <a:extLst>
              <a:ext uri="{FF2B5EF4-FFF2-40B4-BE49-F238E27FC236}">
                <a16:creationId xmlns:a16="http://schemas.microsoft.com/office/drawing/2014/main" id="{810B0518-2FD7-ACF4-FBA6-AA25D19BECB0}"/>
              </a:ext>
            </a:extLst>
          </p:cNvPr>
          <p:cNvPicPr>
            <a:picLocks noChangeAspect="1"/>
          </p:cNvPicPr>
          <p:nvPr/>
        </p:nvPicPr>
        <p:blipFill>
          <a:blip r:embed="rId4"/>
          <a:stretch>
            <a:fillRect/>
          </a:stretch>
        </p:blipFill>
        <p:spPr>
          <a:xfrm>
            <a:off x="6096000" y="3851560"/>
            <a:ext cx="3530309" cy="1403297"/>
          </a:xfrm>
          <a:prstGeom prst="rect">
            <a:avLst/>
          </a:prstGeom>
        </p:spPr>
      </p:pic>
      <p:cxnSp>
        <p:nvCxnSpPr>
          <p:cNvPr id="12" name="Straight Connector 11">
            <a:extLst>
              <a:ext uri="{FF2B5EF4-FFF2-40B4-BE49-F238E27FC236}">
                <a16:creationId xmlns:a16="http://schemas.microsoft.com/office/drawing/2014/main" id="{DA9C05D8-A95B-2BAD-9B9A-7D11C633AB8A}"/>
              </a:ext>
            </a:extLst>
          </p:cNvPr>
          <p:cNvCxnSpPr/>
          <p:nvPr/>
        </p:nvCxnSpPr>
        <p:spPr>
          <a:xfrm>
            <a:off x="736973" y="1628246"/>
            <a:ext cx="4795982" cy="0"/>
          </a:xfrm>
          <a:prstGeom prst="line">
            <a:avLst/>
          </a:prstGeom>
          <a:ln w="857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95AFD747-695C-96A3-5C52-B526F21697F1}"/>
              </a:ext>
            </a:extLst>
          </p:cNvPr>
          <p:cNvSpPr>
            <a:spLocks noGrp="1"/>
          </p:cNvSpPr>
          <p:nvPr>
            <p:ph type="sldNum" sz="quarter" idx="12"/>
          </p:nvPr>
        </p:nvSpPr>
        <p:spPr>
          <a:xfrm>
            <a:off x="174473" y="5743149"/>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22</a:t>
            </a:r>
          </a:p>
        </p:txBody>
      </p:sp>
      <p:sp>
        <p:nvSpPr>
          <p:cNvPr id="4" name="TextBox 3">
            <a:extLst>
              <a:ext uri="{FF2B5EF4-FFF2-40B4-BE49-F238E27FC236}">
                <a16:creationId xmlns:a16="http://schemas.microsoft.com/office/drawing/2014/main" id="{6113C388-1019-9528-879F-BECB0C9D9CBC}"/>
              </a:ext>
            </a:extLst>
          </p:cNvPr>
          <p:cNvSpPr txBox="1"/>
          <p:nvPr/>
        </p:nvSpPr>
        <p:spPr>
          <a:xfrm>
            <a:off x="6077470" y="5462283"/>
            <a:ext cx="5073865" cy="276999"/>
          </a:xfrm>
          <a:prstGeom prst="rect">
            <a:avLst/>
          </a:prstGeom>
          <a:noFill/>
        </p:spPr>
        <p:txBody>
          <a:bodyPr wrap="square" lIns="91440" tIns="45720" rIns="91440" bIns="45720" rtlCol="0" anchor="t">
            <a:spAutoFit/>
          </a:bodyPr>
          <a:lstStyle/>
          <a:p>
            <a:pPr algn="ctr"/>
            <a:r>
              <a:rPr lang="en-IN" sz="1200" dirty="0">
                <a:latin typeface="Times New Roman"/>
                <a:cs typeface="Times New Roman"/>
              </a:rPr>
              <a:t>Image Source: https://shorturl.at/ekGPQ</a:t>
            </a:r>
          </a:p>
        </p:txBody>
      </p:sp>
    </p:spTree>
    <p:extLst>
      <p:ext uri="{BB962C8B-B14F-4D97-AF65-F5344CB8AC3E}">
        <p14:creationId xmlns:p14="http://schemas.microsoft.com/office/powerpoint/2010/main" val="310291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10CE10-481E-5DB7-C356-B057526AEB26}"/>
              </a:ext>
            </a:extLst>
          </p:cNvPr>
          <p:cNvSpPr txBox="1"/>
          <p:nvPr/>
        </p:nvSpPr>
        <p:spPr>
          <a:xfrm>
            <a:off x="648780" y="457199"/>
            <a:ext cx="980797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Implementation of Mean shift Algorithm</a:t>
            </a:r>
          </a:p>
        </p:txBody>
      </p:sp>
      <p:sp>
        <p:nvSpPr>
          <p:cNvPr id="2" name="Slide Number Placeholder 5">
            <a:extLst>
              <a:ext uri="{FF2B5EF4-FFF2-40B4-BE49-F238E27FC236}">
                <a16:creationId xmlns:a16="http://schemas.microsoft.com/office/drawing/2014/main" id="{28589887-B5CC-C6CD-6CFF-FC53C31B9FCC}"/>
              </a:ext>
            </a:extLst>
          </p:cNvPr>
          <p:cNvSpPr>
            <a:spLocks noGrp="1"/>
          </p:cNvSpPr>
          <p:nvPr>
            <p:ph type="sldNum" sz="quarter" idx="12"/>
          </p:nvPr>
        </p:nvSpPr>
        <p:spPr>
          <a:xfrm>
            <a:off x="174473" y="5743149"/>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23</a:t>
            </a:r>
          </a:p>
        </p:txBody>
      </p:sp>
      <p:sp>
        <p:nvSpPr>
          <p:cNvPr id="3" name="TextBox 2">
            <a:extLst>
              <a:ext uri="{FF2B5EF4-FFF2-40B4-BE49-F238E27FC236}">
                <a16:creationId xmlns:a16="http://schemas.microsoft.com/office/drawing/2014/main" id="{AB166E1B-CA83-6234-D9B3-022619849259}"/>
              </a:ext>
            </a:extLst>
          </p:cNvPr>
          <p:cNvSpPr txBox="1"/>
          <p:nvPr/>
        </p:nvSpPr>
        <p:spPr>
          <a:xfrm>
            <a:off x="733331" y="1086416"/>
            <a:ext cx="959667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Implementation of a machine learning model to precisely segment features and objects in high-resolution aerial photos taken by unmanned aerial vehicles (UAVs) in order to facilitate environmental monitoring, object detection, and precise land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Code reference:-https://tinyurl.com/Google-collab</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Article reference:-</a:t>
            </a:r>
            <a:r>
              <a:rPr lang="en-US" dirty="0">
                <a:latin typeface="Times New Roman" panose="02020603050405020304" pitchFamily="18" charset="0"/>
                <a:cs typeface="Times New Roman" panose="02020603050405020304" pitchFamily="18" charset="0"/>
                <a:hlinkClick r:id="rId2"/>
              </a:rPr>
              <a:t>Medium</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7EFD99B-44F5-9BA2-387C-FB8FE461FF54}"/>
              </a:ext>
            </a:extLst>
          </p:cNvPr>
          <p:cNvPicPr>
            <a:picLocks noChangeAspect="1"/>
          </p:cNvPicPr>
          <p:nvPr/>
        </p:nvPicPr>
        <p:blipFill>
          <a:blip r:embed="rId3"/>
          <a:stretch>
            <a:fillRect/>
          </a:stretch>
        </p:blipFill>
        <p:spPr>
          <a:xfrm>
            <a:off x="733330" y="2589463"/>
            <a:ext cx="5508721" cy="3182121"/>
          </a:xfrm>
          <a:prstGeom prst="rect">
            <a:avLst/>
          </a:prstGeom>
        </p:spPr>
      </p:pic>
      <p:sp>
        <p:nvSpPr>
          <p:cNvPr id="8" name="Rectangle 7">
            <a:extLst>
              <a:ext uri="{FF2B5EF4-FFF2-40B4-BE49-F238E27FC236}">
                <a16:creationId xmlns:a16="http://schemas.microsoft.com/office/drawing/2014/main" id="{93D8D561-163A-9E10-E04E-399335554685}"/>
              </a:ext>
            </a:extLst>
          </p:cNvPr>
          <p:cNvSpPr/>
          <p:nvPr/>
        </p:nvSpPr>
        <p:spPr>
          <a:xfrm>
            <a:off x="7616857" y="3765588"/>
            <a:ext cx="3252247" cy="115949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Here we have imported all the libraries required for the implementation </a:t>
            </a:r>
          </a:p>
        </p:txBody>
      </p:sp>
      <p:cxnSp>
        <p:nvCxnSpPr>
          <p:cNvPr id="11" name="Straight Arrow Connector 10">
            <a:extLst>
              <a:ext uri="{FF2B5EF4-FFF2-40B4-BE49-F238E27FC236}">
                <a16:creationId xmlns:a16="http://schemas.microsoft.com/office/drawing/2014/main" id="{CB0D650E-8EDE-F80E-558D-6519A575A834}"/>
              </a:ext>
            </a:extLst>
          </p:cNvPr>
          <p:cNvCxnSpPr>
            <a:stCxn id="8" idx="1"/>
          </p:cNvCxnSpPr>
          <p:nvPr/>
        </p:nvCxnSpPr>
        <p:spPr>
          <a:xfrm flipH="1" flipV="1">
            <a:off x="6242051" y="4345336"/>
            <a:ext cx="13748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284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6A6FD33B-0E9A-DAC8-7A3E-24F09BCD3AA8}"/>
              </a:ext>
            </a:extLst>
          </p:cNvPr>
          <p:cNvSpPr>
            <a:spLocks noGrp="1"/>
          </p:cNvSpPr>
          <p:nvPr>
            <p:ph type="sldNum" sz="quarter" idx="12"/>
          </p:nvPr>
        </p:nvSpPr>
        <p:spPr>
          <a:xfrm>
            <a:off x="174473" y="5743149"/>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24</a:t>
            </a:r>
          </a:p>
        </p:txBody>
      </p:sp>
      <p:pic>
        <p:nvPicPr>
          <p:cNvPr id="4" name="Picture 3">
            <a:extLst>
              <a:ext uri="{FF2B5EF4-FFF2-40B4-BE49-F238E27FC236}">
                <a16:creationId xmlns:a16="http://schemas.microsoft.com/office/drawing/2014/main" id="{28A2E71D-78B5-F791-3659-882270F67BE6}"/>
              </a:ext>
            </a:extLst>
          </p:cNvPr>
          <p:cNvPicPr>
            <a:picLocks noChangeAspect="1"/>
          </p:cNvPicPr>
          <p:nvPr/>
        </p:nvPicPr>
        <p:blipFill>
          <a:blip r:embed="rId2"/>
          <a:stretch>
            <a:fillRect/>
          </a:stretch>
        </p:blipFill>
        <p:spPr>
          <a:xfrm>
            <a:off x="1029024" y="633741"/>
            <a:ext cx="4792353" cy="4762770"/>
          </a:xfrm>
          <a:prstGeom prst="rect">
            <a:avLst/>
          </a:prstGeom>
        </p:spPr>
      </p:pic>
      <p:sp>
        <p:nvSpPr>
          <p:cNvPr id="5" name="Rectangle 4">
            <a:extLst>
              <a:ext uri="{FF2B5EF4-FFF2-40B4-BE49-F238E27FC236}">
                <a16:creationId xmlns:a16="http://schemas.microsoft.com/office/drawing/2014/main" id="{66C195C9-D651-CA9C-2617-C868A86D8B15}"/>
              </a:ext>
            </a:extLst>
          </p:cNvPr>
          <p:cNvSpPr/>
          <p:nvPr/>
        </p:nvSpPr>
        <p:spPr>
          <a:xfrm>
            <a:off x="7315200" y="2307980"/>
            <a:ext cx="3847776" cy="13043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Imported a local image to collab notebook of a drone shot a field</a:t>
            </a:r>
          </a:p>
        </p:txBody>
      </p:sp>
      <p:cxnSp>
        <p:nvCxnSpPr>
          <p:cNvPr id="7" name="Straight Arrow Connector 6">
            <a:extLst>
              <a:ext uri="{FF2B5EF4-FFF2-40B4-BE49-F238E27FC236}">
                <a16:creationId xmlns:a16="http://schemas.microsoft.com/office/drawing/2014/main" id="{F097B259-A096-13A1-5B9E-8214FE19ABF0}"/>
              </a:ext>
            </a:extLst>
          </p:cNvPr>
          <p:cNvCxnSpPr>
            <a:cxnSpLocks/>
            <a:stCxn id="5" idx="1"/>
          </p:cNvCxnSpPr>
          <p:nvPr/>
        </p:nvCxnSpPr>
        <p:spPr>
          <a:xfrm flipH="1">
            <a:off x="5821377" y="2960157"/>
            <a:ext cx="149382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23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4C5B1D-DCD8-A962-00EC-6B8930901989}"/>
              </a:ext>
            </a:extLst>
          </p:cNvPr>
          <p:cNvSpPr>
            <a:spLocks noGrp="1"/>
          </p:cNvSpPr>
          <p:nvPr>
            <p:ph type="sldNum" sz="quarter" idx="12"/>
          </p:nvPr>
        </p:nvSpPr>
        <p:spPr/>
        <p:txBody>
          <a:bodyPr/>
          <a:lstStyle/>
          <a:p>
            <a:fld id="{2DEBF6B5-A8B6-5742-91AE-8DC29EBB8E42}" type="slidenum">
              <a:rPr lang="en-US" smtClean="0"/>
              <a:t>27</a:t>
            </a:fld>
            <a:endParaRPr lang="en-US"/>
          </a:p>
        </p:txBody>
      </p:sp>
      <p:pic>
        <p:nvPicPr>
          <p:cNvPr id="4" name="Picture 3">
            <a:extLst>
              <a:ext uri="{FF2B5EF4-FFF2-40B4-BE49-F238E27FC236}">
                <a16:creationId xmlns:a16="http://schemas.microsoft.com/office/drawing/2014/main" id="{EAC9C7E4-7DDF-74FE-8AFC-662BEDE2B80B}"/>
              </a:ext>
            </a:extLst>
          </p:cNvPr>
          <p:cNvPicPr>
            <a:picLocks noChangeAspect="1"/>
          </p:cNvPicPr>
          <p:nvPr/>
        </p:nvPicPr>
        <p:blipFill>
          <a:blip r:embed="rId2"/>
          <a:stretch>
            <a:fillRect/>
          </a:stretch>
        </p:blipFill>
        <p:spPr>
          <a:xfrm>
            <a:off x="848008" y="1572709"/>
            <a:ext cx="8305800" cy="561975"/>
          </a:xfrm>
          <a:prstGeom prst="rect">
            <a:avLst/>
          </a:prstGeom>
        </p:spPr>
      </p:pic>
      <p:sp>
        <p:nvSpPr>
          <p:cNvPr id="6" name="TextBox 5">
            <a:extLst>
              <a:ext uri="{FF2B5EF4-FFF2-40B4-BE49-F238E27FC236}">
                <a16:creationId xmlns:a16="http://schemas.microsoft.com/office/drawing/2014/main" id="{E804FA1B-0D22-F366-829B-0DBAD56AEE0D}"/>
              </a:ext>
            </a:extLst>
          </p:cNvPr>
          <p:cNvSpPr txBox="1"/>
          <p:nvPr/>
        </p:nvSpPr>
        <p:spPr>
          <a:xfrm>
            <a:off x="775203" y="642858"/>
            <a:ext cx="10378666" cy="830997"/>
          </a:xfrm>
          <a:prstGeom prst="rect">
            <a:avLst/>
          </a:prstGeom>
          <a:noFill/>
        </p:spPr>
        <p:txBody>
          <a:bodyPr wrap="square">
            <a:spAutoFit/>
          </a:bodyPr>
          <a:lstStyle/>
          <a:p>
            <a:r>
              <a:rPr lang="en-US" sz="1600" b="0" i="0" dirty="0">
                <a:solidFill>
                  <a:srgbClr val="242424"/>
                </a:solidFill>
                <a:effectLst/>
                <a:latin typeface="Times New Roman" panose="02020603050405020304" pitchFamily="18" charset="0"/>
                <a:cs typeface="Times New Roman" panose="02020603050405020304" pitchFamily="18" charset="0"/>
              </a:rPr>
              <a:t>Mean shift builds on kernel density estimation. Kernel density estimation estimate PDF(probability density function) for a set of data. t works by placing a kernel on each point in the data set. A kernel has a mathematical algorithm for weighting function generally user in convolution. There are many different kernels. But the most popular one is the </a:t>
            </a:r>
            <a:r>
              <a:rPr lang="en-US" sz="1600" b="1" i="0" dirty="0">
                <a:solidFill>
                  <a:srgbClr val="242424"/>
                </a:solidFill>
                <a:effectLst/>
                <a:latin typeface="Times New Roman" panose="02020603050405020304" pitchFamily="18" charset="0"/>
                <a:cs typeface="Times New Roman" panose="02020603050405020304" pitchFamily="18" charset="0"/>
              </a:rPr>
              <a:t>Gaussian</a:t>
            </a:r>
            <a:r>
              <a:rPr lang="en-US" sz="1600" b="0" i="0" dirty="0">
                <a:solidFill>
                  <a:srgbClr val="242424"/>
                </a:solidFill>
                <a:effectLst/>
                <a:latin typeface="Times New Roman" panose="02020603050405020304" pitchFamily="18" charset="0"/>
                <a:cs typeface="Times New Roman" panose="02020603050405020304" pitchFamily="18" charset="0"/>
              </a:rPr>
              <a:t> kernel.</a:t>
            </a:r>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D76D384-67A8-872A-4811-655CF4AE597F}"/>
              </a:ext>
            </a:extLst>
          </p:cNvPr>
          <p:cNvSpPr/>
          <p:nvPr/>
        </p:nvSpPr>
        <p:spPr>
          <a:xfrm>
            <a:off x="9515192" y="1577896"/>
            <a:ext cx="2082297" cy="11135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Here are we calculating the best bandwidth which is specified by feature selection</a:t>
            </a:r>
          </a:p>
        </p:txBody>
      </p:sp>
      <p:cxnSp>
        <p:nvCxnSpPr>
          <p:cNvPr id="9" name="Straight Arrow Connector 8">
            <a:extLst>
              <a:ext uri="{FF2B5EF4-FFF2-40B4-BE49-F238E27FC236}">
                <a16:creationId xmlns:a16="http://schemas.microsoft.com/office/drawing/2014/main" id="{F14ECEC6-7E70-71D1-0B34-46CBC1BEDC94}"/>
              </a:ext>
            </a:extLst>
          </p:cNvPr>
          <p:cNvCxnSpPr>
            <a:endCxn id="4" idx="3"/>
          </p:cNvCxnSpPr>
          <p:nvPr/>
        </p:nvCxnSpPr>
        <p:spPr>
          <a:xfrm flipH="1">
            <a:off x="9153808" y="1853696"/>
            <a:ext cx="37043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0DC9CBB-25FB-A025-62AD-BA9F72DB64FA}"/>
              </a:ext>
            </a:extLst>
          </p:cNvPr>
          <p:cNvPicPr>
            <a:picLocks noChangeAspect="1"/>
          </p:cNvPicPr>
          <p:nvPr/>
        </p:nvPicPr>
        <p:blipFill>
          <a:blip r:embed="rId3"/>
          <a:stretch>
            <a:fillRect/>
          </a:stretch>
        </p:blipFill>
        <p:spPr>
          <a:xfrm>
            <a:off x="697398" y="4157023"/>
            <a:ext cx="8447355" cy="644486"/>
          </a:xfrm>
          <a:prstGeom prst="rect">
            <a:avLst/>
          </a:prstGeom>
        </p:spPr>
      </p:pic>
      <p:sp>
        <p:nvSpPr>
          <p:cNvPr id="12" name="Rectangle 11">
            <a:extLst>
              <a:ext uri="{FF2B5EF4-FFF2-40B4-BE49-F238E27FC236}">
                <a16:creationId xmlns:a16="http://schemas.microsoft.com/office/drawing/2014/main" id="{0DD44A1C-D009-850F-4B2B-3D1BE217B769}"/>
              </a:ext>
            </a:extLst>
          </p:cNvPr>
          <p:cNvSpPr/>
          <p:nvPr/>
        </p:nvSpPr>
        <p:spPr>
          <a:xfrm>
            <a:off x="9515191" y="4020014"/>
            <a:ext cx="2082297" cy="11135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Bin seeding helps to speed up the algorithm on a backend</a:t>
            </a:r>
          </a:p>
        </p:txBody>
      </p:sp>
      <p:cxnSp>
        <p:nvCxnSpPr>
          <p:cNvPr id="13" name="Straight Arrow Connector 12">
            <a:extLst>
              <a:ext uri="{FF2B5EF4-FFF2-40B4-BE49-F238E27FC236}">
                <a16:creationId xmlns:a16="http://schemas.microsoft.com/office/drawing/2014/main" id="{FC35541F-2B4F-FAA8-906B-6722DF563457}"/>
              </a:ext>
            </a:extLst>
          </p:cNvPr>
          <p:cNvCxnSpPr/>
          <p:nvPr/>
        </p:nvCxnSpPr>
        <p:spPr>
          <a:xfrm flipH="1">
            <a:off x="9144753" y="4512365"/>
            <a:ext cx="37043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1254320-A1D7-C381-6FD0-247659F1F943}"/>
              </a:ext>
            </a:extLst>
          </p:cNvPr>
          <p:cNvSpPr txBox="1"/>
          <p:nvPr/>
        </p:nvSpPr>
        <p:spPr>
          <a:xfrm>
            <a:off x="706452" y="2400349"/>
            <a:ext cx="8305801" cy="584775"/>
          </a:xfrm>
          <a:prstGeom prst="rect">
            <a:avLst/>
          </a:prstGeom>
          <a:noFill/>
        </p:spPr>
        <p:txBody>
          <a:bodyPr wrap="square" rtlCol="0">
            <a:spAutoFit/>
          </a:bodyPr>
          <a:lstStyle/>
          <a:p>
            <a:r>
              <a:rPr lang="en-US" sz="1600" b="0" i="0" dirty="0">
                <a:solidFill>
                  <a:srgbClr val="242424"/>
                </a:solidFill>
                <a:effectLst/>
                <a:latin typeface="Times New Roman" panose="02020603050405020304" pitchFamily="18" charset="0"/>
                <a:cs typeface="Times New Roman" panose="02020603050405020304" pitchFamily="18" charset="0"/>
              </a:rPr>
              <a:t>Here the bandwidths are calculated as 3 and 5, respectively. calculated that 0.13559591178830535 and 0.034407035660636826.</a:t>
            </a:r>
            <a:endParaRPr lang="en-IN" sz="16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07186FE-FEC6-85E6-D605-91D993D4E670}"/>
              </a:ext>
            </a:extLst>
          </p:cNvPr>
          <p:cNvSpPr txBox="1"/>
          <p:nvPr/>
        </p:nvSpPr>
        <p:spPr>
          <a:xfrm>
            <a:off x="706452" y="2979195"/>
            <a:ext cx="10329722"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Next step is clustering,</a:t>
            </a:r>
            <a:br>
              <a:rPr lang="en-IN" sz="1600" dirty="0">
                <a:latin typeface="Times New Roman" panose="02020603050405020304" pitchFamily="18" charset="0"/>
                <a:cs typeface="Times New Roman" panose="02020603050405020304" pitchFamily="18" charset="0"/>
              </a:rPr>
            </a:br>
            <a:r>
              <a:rPr lang="en-US" sz="1600" b="1" i="0" dirty="0" err="1">
                <a:solidFill>
                  <a:srgbClr val="242424"/>
                </a:solidFill>
                <a:effectLst/>
                <a:latin typeface="Times New Roman" panose="02020603050405020304" pitchFamily="18" charset="0"/>
                <a:cs typeface="Times New Roman" panose="02020603050405020304" pitchFamily="18" charset="0"/>
              </a:rPr>
              <a:t>cluster_all</a:t>
            </a:r>
            <a:r>
              <a:rPr lang="en-US" sz="1600" b="0" i="0" dirty="0">
                <a:solidFill>
                  <a:srgbClr val="242424"/>
                </a:solidFill>
                <a:effectLst/>
                <a:latin typeface="Times New Roman" panose="02020603050405020304" pitchFamily="18" charset="0"/>
                <a:cs typeface="Times New Roman" panose="02020603050405020304" pitchFamily="18" charset="0"/>
              </a:rPr>
              <a:t> parameter can be set False. That means that if the dataset have noise depends on clusters, these point never passing values. That properties is quite useful if you want to eliminate anomaly of the image.</a:t>
            </a:r>
            <a:endParaRPr lang="en-IN" sz="1600"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93335C42-8FA2-1BAF-D8EB-3DBE40D2D936}"/>
              </a:ext>
            </a:extLst>
          </p:cNvPr>
          <p:cNvSpPr txBox="1">
            <a:spLocks/>
          </p:cNvSpPr>
          <p:nvPr/>
        </p:nvSpPr>
        <p:spPr>
          <a:xfrm>
            <a:off x="273748" y="5696444"/>
            <a:ext cx="474306" cy="41530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Times New Roman" panose="02020603050405020304" pitchFamily="18" charset="0"/>
                <a:cs typeface="Times New Roman" panose="02020603050405020304" pitchFamily="18" charset="0"/>
              </a:rPr>
              <a:t>25</a:t>
            </a:r>
          </a:p>
        </p:txBody>
      </p:sp>
    </p:spTree>
    <p:extLst>
      <p:ext uri="{BB962C8B-B14F-4D97-AF65-F5344CB8AC3E}">
        <p14:creationId xmlns:p14="http://schemas.microsoft.com/office/powerpoint/2010/main" val="1251388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48D108-4F81-4E93-1E3A-11BF2313F297}"/>
              </a:ext>
            </a:extLst>
          </p:cNvPr>
          <p:cNvSpPr>
            <a:spLocks noGrp="1"/>
          </p:cNvSpPr>
          <p:nvPr>
            <p:ph type="sldNum" sz="quarter" idx="12"/>
          </p:nvPr>
        </p:nvSpPr>
        <p:spPr/>
        <p:txBody>
          <a:bodyPr/>
          <a:lstStyle/>
          <a:p>
            <a:fld id="{2DEBF6B5-A8B6-5742-91AE-8DC29EBB8E42}" type="slidenum">
              <a:rPr lang="en-US" smtClean="0"/>
              <a:t>28</a:t>
            </a:fld>
            <a:endParaRPr lang="en-US"/>
          </a:p>
        </p:txBody>
      </p:sp>
      <p:pic>
        <p:nvPicPr>
          <p:cNvPr id="4" name="Picture 3">
            <a:extLst>
              <a:ext uri="{FF2B5EF4-FFF2-40B4-BE49-F238E27FC236}">
                <a16:creationId xmlns:a16="http://schemas.microsoft.com/office/drawing/2014/main" id="{ED32F176-DB25-2D73-7C4A-2298947B6EF4}"/>
              </a:ext>
            </a:extLst>
          </p:cNvPr>
          <p:cNvPicPr>
            <a:picLocks noChangeAspect="1"/>
          </p:cNvPicPr>
          <p:nvPr/>
        </p:nvPicPr>
        <p:blipFill>
          <a:blip r:embed="rId2"/>
          <a:stretch>
            <a:fillRect/>
          </a:stretch>
        </p:blipFill>
        <p:spPr>
          <a:xfrm>
            <a:off x="532932" y="228092"/>
            <a:ext cx="9016421" cy="2905125"/>
          </a:xfrm>
          <a:prstGeom prst="rect">
            <a:avLst/>
          </a:prstGeom>
        </p:spPr>
      </p:pic>
      <p:sp>
        <p:nvSpPr>
          <p:cNvPr id="5" name="Rectangle 4">
            <a:extLst>
              <a:ext uri="{FF2B5EF4-FFF2-40B4-BE49-F238E27FC236}">
                <a16:creationId xmlns:a16="http://schemas.microsoft.com/office/drawing/2014/main" id="{F9E1A0A5-4A45-967E-12B3-7DF74BC9B1D1}"/>
              </a:ext>
            </a:extLst>
          </p:cNvPr>
          <p:cNvSpPr/>
          <p:nvPr/>
        </p:nvSpPr>
        <p:spPr>
          <a:xfrm>
            <a:off x="9910737" y="1191397"/>
            <a:ext cx="2082297" cy="11135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Here the final code to plot all the images with different bandwidths</a:t>
            </a:r>
          </a:p>
        </p:txBody>
      </p:sp>
      <p:cxnSp>
        <p:nvCxnSpPr>
          <p:cNvPr id="6" name="Straight Arrow Connector 5">
            <a:extLst>
              <a:ext uri="{FF2B5EF4-FFF2-40B4-BE49-F238E27FC236}">
                <a16:creationId xmlns:a16="http://schemas.microsoft.com/office/drawing/2014/main" id="{3547E80A-CC3E-F1D7-D8F5-59F3D46B4212}"/>
              </a:ext>
            </a:extLst>
          </p:cNvPr>
          <p:cNvCxnSpPr/>
          <p:nvPr/>
        </p:nvCxnSpPr>
        <p:spPr>
          <a:xfrm flipH="1">
            <a:off x="9549353" y="1467197"/>
            <a:ext cx="37043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BBEB437-ADD0-157A-DF40-40E4D30FF828}"/>
              </a:ext>
            </a:extLst>
          </p:cNvPr>
          <p:cNvPicPr>
            <a:picLocks noChangeAspect="1"/>
          </p:cNvPicPr>
          <p:nvPr/>
        </p:nvPicPr>
        <p:blipFill>
          <a:blip r:embed="rId3"/>
          <a:stretch>
            <a:fillRect/>
          </a:stretch>
        </p:blipFill>
        <p:spPr>
          <a:xfrm>
            <a:off x="532932" y="3133217"/>
            <a:ext cx="2552337" cy="2631567"/>
          </a:xfrm>
          <a:prstGeom prst="rect">
            <a:avLst/>
          </a:prstGeom>
        </p:spPr>
      </p:pic>
      <p:pic>
        <p:nvPicPr>
          <p:cNvPr id="10" name="Picture 9">
            <a:extLst>
              <a:ext uri="{FF2B5EF4-FFF2-40B4-BE49-F238E27FC236}">
                <a16:creationId xmlns:a16="http://schemas.microsoft.com/office/drawing/2014/main" id="{73B2172E-C844-6F49-AD97-07E6D2F2F8D5}"/>
              </a:ext>
            </a:extLst>
          </p:cNvPr>
          <p:cNvPicPr>
            <a:picLocks noChangeAspect="1"/>
          </p:cNvPicPr>
          <p:nvPr/>
        </p:nvPicPr>
        <p:blipFill>
          <a:blip r:embed="rId4"/>
          <a:stretch>
            <a:fillRect/>
          </a:stretch>
        </p:blipFill>
        <p:spPr>
          <a:xfrm>
            <a:off x="3346467" y="3242819"/>
            <a:ext cx="3439108" cy="2631567"/>
          </a:xfrm>
          <a:prstGeom prst="rect">
            <a:avLst/>
          </a:prstGeom>
        </p:spPr>
      </p:pic>
      <p:pic>
        <p:nvPicPr>
          <p:cNvPr id="12" name="Picture 11">
            <a:extLst>
              <a:ext uri="{FF2B5EF4-FFF2-40B4-BE49-F238E27FC236}">
                <a16:creationId xmlns:a16="http://schemas.microsoft.com/office/drawing/2014/main" id="{4052A46C-FA42-EB42-823E-AB2D8EE056DB}"/>
              </a:ext>
            </a:extLst>
          </p:cNvPr>
          <p:cNvPicPr>
            <a:picLocks noChangeAspect="1"/>
          </p:cNvPicPr>
          <p:nvPr/>
        </p:nvPicPr>
        <p:blipFill>
          <a:blip r:embed="rId5"/>
          <a:stretch>
            <a:fillRect/>
          </a:stretch>
        </p:blipFill>
        <p:spPr>
          <a:xfrm>
            <a:off x="7068728" y="3137736"/>
            <a:ext cx="3338422" cy="2627047"/>
          </a:xfrm>
          <a:prstGeom prst="rect">
            <a:avLst/>
          </a:prstGeom>
        </p:spPr>
      </p:pic>
      <p:cxnSp>
        <p:nvCxnSpPr>
          <p:cNvPr id="14" name="Connector: Elbow 13">
            <a:extLst>
              <a:ext uri="{FF2B5EF4-FFF2-40B4-BE49-F238E27FC236}">
                <a16:creationId xmlns:a16="http://schemas.microsoft.com/office/drawing/2014/main" id="{FE710C56-F5AC-3A00-C880-E66072CCEE16}"/>
              </a:ext>
            </a:extLst>
          </p:cNvPr>
          <p:cNvCxnSpPr>
            <a:stCxn id="5" idx="2"/>
            <a:endCxn id="12" idx="3"/>
          </p:cNvCxnSpPr>
          <p:nvPr/>
        </p:nvCxnSpPr>
        <p:spPr>
          <a:xfrm rot="5400000">
            <a:off x="9606375" y="3105748"/>
            <a:ext cx="2146287" cy="54473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94B90E4F-EF67-E093-CAF1-8875B558FF3C}"/>
              </a:ext>
            </a:extLst>
          </p:cNvPr>
          <p:cNvSpPr txBox="1">
            <a:spLocks/>
          </p:cNvSpPr>
          <p:nvPr/>
        </p:nvSpPr>
        <p:spPr>
          <a:xfrm>
            <a:off x="273748" y="5696444"/>
            <a:ext cx="474306" cy="41530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665415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D757-CFD8-55A3-5115-17AC57309D3F}"/>
              </a:ext>
            </a:extLst>
          </p:cNvPr>
          <p:cNvSpPr>
            <a:spLocks noGrp="1"/>
          </p:cNvSpPr>
          <p:nvPr>
            <p:ph type="title"/>
          </p:nvPr>
        </p:nvSpPr>
        <p:spPr>
          <a:xfrm>
            <a:off x="1081391" y="535021"/>
            <a:ext cx="10515600" cy="718309"/>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CA"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73AB39-472A-C10F-3305-2F54C6400F49}"/>
              </a:ext>
            </a:extLst>
          </p:cNvPr>
          <p:cNvSpPr>
            <a:spLocks noGrp="1"/>
          </p:cNvSpPr>
          <p:nvPr>
            <p:ph idx="1"/>
          </p:nvPr>
        </p:nvSpPr>
        <p:spPr>
          <a:xfrm>
            <a:off x="1081391" y="1253330"/>
            <a:ext cx="10766898" cy="4777819"/>
          </a:xfrm>
        </p:spPr>
        <p:txBody>
          <a:bodyPr>
            <a:normAutofit fontScale="92500" lnSpcReduction="20000"/>
          </a:bodyPr>
          <a:lstStyle/>
          <a:p>
            <a:pPr marL="0" indent="0">
              <a:lnSpc>
                <a:spcPct val="110000"/>
              </a:lnSpc>
              <a:buNone/>
            </a:pPr>
            <a:r>
              <a:rPr lang="en-US" sz="2200" dirty="0">
                <a:latin typeface="Times New Roman" panose="02020603050405020304" pitchFamily="18" charset="0"/>
                <a:cs typeface="Times New Roman" panose="02020603050405020304" pitchFamily="18" charset="0"/>
              </a:rPr>
              <a:t>[1] </a:t>
            </a:r>
            <a:r>
              <a:rPr lang="en-US" sz="2200" dirty="0">
                <a:solidFill>
                  <a:prstClr val="black"/>
                </a:solidFill>
                <a:latin typeface="Times New Roman" panose="02020603050405020304" pitchFamily="18" charset="0"/>
                <a:cs typeface="Times New Roman" panose="02020603050405020304" pitchFamily="18" charset="0"/>
              </a:rPr>
              <a:t>Robust Analysis of Feature Space: Color Image Segmentation,” by D. </a:t>
            </a:r>
            <a:r>
              <a:rPr lang="en-US" sz="2200" dirty="0" err="1">
                <a:solidFill>
                  <a:prstClr val="black"/>
                </a:solidFill>
                <a:latin typeface="Times New Roman" panose="02020603050405020304" pitchFamily="18" charset="0"/>
                <a:cs typeface="Times New Roman" panose="02020603050405020304" pitchFamily="18" charset="0"/>
              </a:rPr>
              <a:t>Comaniciu</a:t>
            </a:r>
            <a:r>
              <a:rPr lang="en-US" sz="2200" dirty="0">
                <a:solidFill>
                  <a:prstClr val="black"/>
                </a:solidFill>
                <a:latin typeface="Times New Roman" panose="02020603050405020304" pitchFamily="18" charset="0"/>
                <a:cs typeface="Times New Roman" panose="02020603050405020304" pitchFamily="18" charset="0"/>
              </a:rPr>
              <a:t> and </a:t>
            </a:r>
            <a:r>
              <a:rPr lang="en-US" sz="2200" dirty="0" err="1">
                <a:solidFill>
                  <a:prstClr val="black"/>
                </a:solidFill>
                <a:latin typeface="Times New Roman" panose="02020603050405020304" pitchFamily="18" charset="0"/>
                <a:cs typeface="Times New Roman" panose="02020603050405020304" pitchFamily="18" charset="0"/>
              </a:rPr>
              <a:t>P.Meer</a:t>
            </a:r>
            <a:r>
              <a:rPr lang="en-US" sz="2200" dirty="0">
                <a:solidFill>
                  <a:prstClr val="black"/>
                </a:solidFill>
                <a:latin typeface="Times New Roman" panose="02020603050405020304" pitchFamily="18" charset="0"/>
                <a:cs typeface="Times New Roman" panose="02020603050405020304" pitchFamily="18" charset="0"/>
              </a:rPr>
              <a:t>, CVPR 1997, pp. 750-755.</a:t>
            </a:r>
          </a:p>
          <a:p>
            <a:pPr marL="0" indent="0">
              <a:lnSpc>
                <a:spcPct val="110000"/>
              </a:lnSpc>
              <a:buNone/>
            </a:pPr>
            <a:r>
              <a:rPr lang="en-US" sz="2200"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hlinkClick r:id="rId2"/>
              </a:rPr>
              <a:t>https://developers.google.com/machine-learning/clustering/overview</a:t>
            </a:r>
            <a:endParaRPr lang="en-US" sz="2200" dirty="0">
              <a:latin typeface="Times New Roman" panose="02020603050405020304" pitchFamily="18" charset="0"/>
              <a:cs typeface="Times New Roman" panose="02020603050405020304" pitchFamily="18" charset="0"/>
            </a:endParaRPr>
          </a:p>
          <a:p>
            <a:pPr marL="0" indent="0">
              <a:lnSpc>
                <a:spcPct val="110000"/>
              </a:lnSpc>
              <a:buNone/>
            </a:pPr>
            <a:r>
              <a:rPr lang="en-US" sz="2200" dirty="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hlinkClick r:id="rId3"/>
              </a:rPr>
              <a:t>https://prutor.ai/clustering-algorithms-mean-shift-algorithm/</a:t>
            </a:r>
            <a:endParaRPr lang="en-US" sz="2200" dirty="0">
              <a:latin typeface="Times New Roman" panose="02020603050405020304" pitchFamily="18" charset="0"/>
              <a:cs typeface="Times New Roman" panose="02020603050405020304" pitchFamily="18" charset="0"/>
            </a:endParaRPr>
          </a:p>
          <a:p>
            <a:pPr marL="0" indent="0">
              <a:lnSpc>
                <a:spcPct val="110000"/>
              </a:lnSpc>
              <a:buNone/>
            </a:pPr>
            <a:r>
              <a:rPr lang="en-US" sz="2200" dirty="0">
                <a:latin typeface="Times New Roman" panose="02020603050405020304" pitchFamily="18" charset="0"/>
                <a:cs typeface="Times New Roman" panose="02020603050405020304" pitchFamily="18" charset="0"/>
              </a:rPr>
              <a:t>[4] </a:t>
            </a:r>
            <a:r>
              <a:rPr lang="en-US" sz="2200" dirty="0">
                <a:latin typeface="Times New Roman" panose="02020603050405020304" pitchFamily="18" charset="0"/>
                <a:cs typeface="Times New Roman" panose="02020603050405020304" pitchFamily="18" charset="0"/>
                <a:hlinkClick r:id="rId4"/>
              </a:rPr>
              <a:t>https://medium.com/@sina.nazeri/comparing-the-state-of-the-art-clustering-algorithms-1e65a08157a1</a:t>
            </a:r>
            <a:endParaRPr lang="en-US" sz="2200" dirty="0">
              <a:latin typeface="Times New Roman" panose="02020603050405020304" pitchFamily="18" charset="0"/>
              <a:cs typeface="Times New Roman" panose="02020603050405020304" pitchFamily="18" charset="0"/>
            </a:endParaRPr>
          </a:p>
          <a:p>
            <a:pPr marL="0" indent="0">
              <a:lnSpc>
                <a:spcPct val="110000"/>
              </a:lnSpc>
              <a:buNone/>
            </a:pPr>
            <a:r>
              <a:rPr lang="en-US" sz="2200" dirty="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hlinkClick r:id="rId4"/>
              </a:rPr>
              <a:t>https://medium.com/@sina.nazeri/comparing-the-state-of-the-art-clustering-algorithms-1e65a08157a1</a:t>
            </a:r>
            <a:endParaRPr lang="en-US" sz="2200" dirty="0">
              <a:latin typeface="Times New Roman" panose="02020603050405020304" pitchFamily="18" charset="0"/>
              <a:cs typeface="Times New Roman" panose="02020603050405020304" pitchFamily="18" charset="0"/>
            </a:endParaRPr>
          </a:p>
          <a:p>
            <a:pPr marL="0" indent="0">
              <a:lnSpc>
                <a:spcPct val="110000"/>
              </a:lnSpc>
              <a:buNone/>
            </a:pPr>
            <a:r>
              <a:rPr lang="en-US" sz="220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hlinkClick r:id="rId5"/>
              </a:rPr>
              <a:t>https://www.preprints.org/manuscript/202108.0140/v1</a:t>
            </a:r>
            <a:endParaRPr lang="en-US" sz="2200" dirty="0">
              <a:latin typeface="Times New Roman" panose="02020603050405020304" pitchFamily="18" charset="0"/>
              <a:cs typeface="Times New Roman" panose="02020603050405020304" pitchFamily="18" charset="0"/>
            </a:endParaRPr>
          </a:p>
          <a:p>
            <a:pPr marL="0" indent="0">
              <a:lnSpc>
                <a:spcPct val="110000"/>
              </a:lnSpc>
              <a:buNone/>
            </a:pPr>
            <a:r>
              <a:rPr lang="en-US" sz="2200" dirty="0">
                <a:latin typeface="Times New Roman" panose="02020603050405020304" pitchFamily="18" charset="0"/>
                <a:cs typeface="Times New Roman" panose="02020603050405020304" pitchFamily="18" charset="0"/>
              </a:rPr>
              <a:t>[7] </a:t>
            </a:r>
            <a:r>
              <a:rPr lang="en-US" sz="2200" dirty="0">
                <a:latin typeface="Times New Roman" panose="02020603050405020304" pitchFamily="18" charset="0"/>
                <a:cs typeface="Times New Roman" panose="02020603050405020304" pitchFamily="18" charset="0"/>
                <a:hlinkClick r:id="rId6"/>
              </a:rPr>
              <a:t>https://www.freecodecamp.org/news/8-clustering-algorithms-in-machine-learning-that-all-data-scientists-should-know/</a:t>
            </a:r>
            <a:endParaRPr lang="en-US" sz="2200" dirty="0">
              <a:latin typeface="Times New Roman" panose="02020603050405020304" pitchFamily="18" charset="0"/>
              <a:cs typeface="Times New Roman" panose="02020603050405020304" pitchFamily="18" charset="0"/>
            </a:endParaRPr>
          </a:p>
          <a:p>
            <a:pPr marL="0" indent="0">
              <a:lnSpc>
                <a:spcPct val="110000"/>
              </a:lnSpc>
              <a:buNone/>
            </a:pPr>
            <a:r>
              <a:rPr lang="en-US" sz="2200" dirty="0">
                <a:latin typeface="Times New Roman" panose="02020603050405020304" pitchFamily="18" charset="0"/>
                <a:cs typeface="Times New Roman" panose="02020603050405020304" pitchFamily="18" charset="0"/>
              </a:rPr>
              <a:t>[8] https://github.com/EmirKorkutUnal/A-Comparison-of-Clustering-Algorithms-K-means-MeanShift-DBSCAN-in-Python</a:t>
            </a:r>
          </a:p>
          <a:p>
            <a:pPr marL="0" inden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19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C1C3-C684-372B-D3DC-E757B6926AEA}"/>
              </a:ext>
            </a:extLst>
          </p:cNvPr>
          <p:cNvSpPr>
            <a:spLocks noGrp="1"/>
          </p:cNvSpPr>
          <p:nvPr>
            <p:ph type="title"/>
          </p:nvPr>
        </p:nvSpPr>
        <p:spPr>
          <a:xfrm>
            <a:off x="1022135" y="551827"/>
            <a:ext cx="10515600" cy="627095"/>
          </a:xfrm>
        </p:spPr>
        <p:txBody>
          <a:bodyPr>
            <a:normAutofit/>
          </a:bodyPr>
          <a:lstStyle/>
          <a:p>
            <a:r>
              <a:rPr lang="en-US" sz="3600" b="1" dirty="0">
                <a:latin typeface="Times New Roman" panose="02020603050405020304" pitchFamily="18" charset="0"/>
                <a:cs typeface="Times New Roman" panose="02020603050405020304" pitchFamily="18" charset="0"/>
              </a:rPr>
              <a:t>What is Clustering?</a:t>
            </a:r>
            <a:endParaRPr lang="en-CA" sz="36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11B72F2-0799-2062-2D9E-447A533133C0}"/>
              </a:ext>
            </a:extLst>
          </p:cNvPr>
          <p:cNvSpPr>
            <a:spLocks noGrp="1"/>
          </p:cNvSpPr>
          <p:nvPr>
            <p:ph type="sldNum" sz="quarter" idx="12"/>
          </p:nvPr>
        </p:nvSpPr>
        <p:spPr>
          <a:xfrm>
            <a:off x="547829" y="5802171"/>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1</a:t>
            </a:r>
          </a:p>
        </p:txBody>
      </p:sp>
      <p:sp>
        <p:nvSpPr>
          <p:cNvPr id="4" name="TextBox 3">
            <a:extLst>
              <a:ext uri="{FF2B5EF4-FFF2-40B4-BE49-F238E27FC236}">
                <a16:creationId xmlns:a16="http://schemas.microsoft.com/office/drawing/2014/main" id="{CE0703FD-C72F-C079-51A3-963C1D3B08C3}"/>
              </a:ext>
            </a:extLst>
          </p:cNvPr>
          <p:cNvSpPr txBox="1"/>
          <p:nvPr/>
        </p:nvSpPr>
        <p:spPr>
          <a:xfrm>
            <a:off x="1022136" y="1292587"/>
            <a:ext cx="5815698" cy="4524315"/>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Clustering is the process of finding a pattern in a collection of </a:t>
            </a:r>
            <a:r>
              <a:rPr lang="en-IN" sz="2400" dirty="0" err="1">
                <a:latin typeface="Times New Roman" panose="02020603050405020304" pitchFamily="18" charset="0"/>
                <a:cs typeface="Times New Roman" panose="02020603050405020304" pitchFamily="18" charset="0"/>
              </a:rPr>
              <a:t>unlabeled</a:t>
            </a:r>
            <a:r>
              <a:rPr lang="en-IN" sz="2400" dirty="0">
                <a:latin typeface="Times New Roman" panose="02020603050405020304" pitchFamily="18" charset="0"/>
                <a:cs typeface="Times New Roman" panose="02020603050405020304" pitchFamily="18" charset="0"/>
              </a:rPr>
              <a:t> data based on the similarity feature.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reduces a set of infinite values into finite values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Similarity Feature measures similarity between examples and compresses them into a relevant cluster with its respective cluster ID</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helps deals with challenges like outliers, missing data, and categorical versus numerical data</a:t>
            </a:r>
          </a:p>
        </p:txBody>
      </p:sp>
      <p:pic>
        <p:nvPicPr>
          <p:cNvPr id="5" name="Content Placeholder 11">
            <a:extLst>
              <a:ext uri="{FF2B5EF4-FFF2-40B4-BE49-F238E27FC236}">
                <a16:creationId xmlns:a16="http://schemas.microsoft.com/office/drawing/2014/main" id="{43E8190A-2FBA-02B9-C0AE-BE6E848396DB}"/>
              </a:ext>
            </a:extLst>
          </p:cNvPr>
          <p:cNvPicPr>
            <a:picLocks noChangeAspect="1"/>
          </p:cNvPicPr>
          <p:nvPr/>
        </p:nvPicPr>
        <p:blipFill>
          <a:blip r:embed="rId2"/>
          <a:stretch>
            <a:fillRect/>
          </a:stretch>
        </p:blipFill>
        <p:spPr>
          <a:xfrm>
            <a:off x="6837833" y="1696583"/>
            <a:ext cx="5181600" cy="3878161"/>
          </a:xfrm>
          <a:prstGeom prst="rect">
            <a:avLst/>
          </a:prstGeom>
        </p:spPr>
      </p:pic>
      <p:sp>
        <p:nvSpPr>
          <p:cNvPr id="7" name="TextBox 6">
            <a:extLst>
              <a:ext uri="{FF2B5EF4-FFF2-40B4-BE49-F238E27FC236}">
                <a16:creationId xmlns:a16="http://schemas.microsoft.com/office/drawing/2014/main" id="{BF808B57-5715-5A55-3DCF-1F9F347AFE0C}"/>
              </a:ext>
            </a:extLst>
          </p:cNvPr>
          <p:cNvSpPr txBox="1"/>
          <p:nvPr/>
        </p:nvSpPr>
        <p:spPr>
          <a:xfrm>
            <a:off x="6945568" y="1234918"/>
            <a:ext cx="5073865" cy="461665"/>
          </a:xfrm>
          <a:prstGeom prst="rect">
            <a:avLst/>
          </a:prstGeom>
          <a:noFill/>
        </p:spPr>
        <p:txBody>
          <a:bodyPr wrap="square" lIns="91440" tIns="45720" rIns="91440" bIns="45720" rtlCol="0" anchor="t">
            <a:spAutoFit/>
          </a:bodyPr>
          <a:lstStyle/>
          <a:p>
            <a:pPr algn="ctr"/>
            <a:r>
              <a:rPr lang="en-IN" sz="2400" dirty="0">
                <a:latin typeface="Times New Roman"/>
                <a:cs typeface="Times New Roman"/>
              </a:rPr>
              <a:t>Cluster formation of similar features</a:t>
            </a:r>
          </a:p>
        </p:txBody>
      </p:sp>
      <p:sp>
        <p:nvSpPr>
          <p:cNvPr id="3" name="TextBox 2">
            <a:extLst>
              <a:ext uri="{FF2B5EF4-FFF2-40B4-BE49-F238E27FC236}">
                <a16:creationId xmlns:a16="http://schemas.microsoft.com/office/drawing/2014/main" id="{F838DE08-6403-B7C1-B9D5-B77CAE430877}"/>
              </a:ext>
            </a:extLst>
          </p:cNvPr>
          <p:cNvSpPr txBox="1"/>
          <p:nvPr/>
        </p:nvSpPr>
        <p:spPr>
          <a:xfrm>
            <a:off x="6837833" y="5574744"/>
            <a:ext cx="5181600" cy="276999"/>
          </a:xfrm>
          <a:prstGeom prst="rect">
            <a:avLst/>
          </a:prstGeom>
          <a:noFill/>
        </p:spPr>
        <p:txBody>
          <a:bodyPr wrap="square" lIns="91440" tIns="45720" rIns="91440" bIns="45720" rtlCol="0" anchor="t">
            <a:spAutoFit/>
          </a:bodyPr>
          <a:lstStyle/>
          <a:p>
            <a:pPr algn="ctr"/>
            <a:r>
              <a:rPr lang="en-IN" sz="1200" dirty="0">
                <a:latin typeface="Times New Roman"/>
                <a:cs typeface="Times New Roman"/>
              </a:rPr>
              <a:t>Image Source: Taken from [1]</a:t>
            </a:r>
          </a:p>
        </p:txBody>
      </p:sp>
    </p:spTree>
    <p:extLst>
      <p:ext uri="{BB962C8B-B14F-4D97-AF65-F5344CB8AC3E}">
        <p14:creationId xmlns:p14="http://schemas.microsoft.com/office/powerpoint/2010/main" val="40621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88E1-48A4-72E6-5A6D-A547D6B5D22D}"/>
              </a:ext>
            </a:extLst>
          </p:cNvPr>
          <p:cNvSpPr>
            <a:spLocks noGrp="1"/>
          </p:cNvSpPr>
          <p:nvPr>
            <p:ph type="title"/>
          </p:nvPr>
        </p:nvSpPr>
        <p:spPr>
          <a:xfrm>
            <a:off x="1052208" y="527114"/>
            <a:ext cx="10515600" cy="695467"/>
          </a:xfrm>
        </p:spPr>
        <p:txBody>
          <a:bodyPr>
            <a:normAutofit/>
          </a:bodyPr>
          <a:lstStyle/>
          <a:p>
            <a:r>
              <a:rPr lang="en-US" sz="3600" b="1" dirty="0">
                <a:latin typeface="Times New Roman" panose="02020603050405020304" pitchFamily="18" charset="0"/>
                <a:cs typeface="Times New Roman" panose="02020603050405020304" pitchFamily="18" charset="0"/>
              </a:rPr>
              <a:t>Types of Clustering</a:t>
            </a:r>
            <a:endParaRPr lang="en-CA"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C547C5-CB30-0551-CB4D-AD5E474B0690}"/>
              </a:ext>
            </a:extLst>
          </p:cNvPr>
          <p:cNvPicPr>
            <a:picLocks noChangeAspect="1"/>
          </p:cNvPicPr>
          <p:nvPr/>
        </p:nvPicPr>
        <p:blipFill>
          <a:blip r:embed="rId2"/>
          <a:stretch>
            <a:fillRect/>
          </a:stretch>
        </p:blipFill>
        <p:spPr>
          <a:xfrm>
            <a:off x="1052208" y="1307332"/>
            <a:ext cx="8377897" cy="4549361"/>
          </a:xfrm>
          <a:prstGeom prst="rect">
            <a:avLst/>
          </a:prstGeom>
        </p:spPr>
      </p:pic>
      <p:sp>
        <p:nvSpPr>
          <p:cNvPr id="4" name="Slide Number Placeholder 5">
            <a:extLst>
              <a:ext uri="{FF2B5EF4-FFF2-40B4-BE49-F238E27FC236}">
                <a16:creationId xmlns:a16="http://schemas.microsoft.com/office/drawing/2014/main" id="{D05E531C-1E67-EDEC-802E-DF3B82F331B6}"/>
              </a:ext>
            </a:extLst>
          </p:cNvPr>
          <p:cNvSpPr>
            <a:spLocks noGrp="1"/>
          </p:cNvSpPr>
          <p:nvPr>
            <p:ph type="sldNum" sz="quarter" idx="12"/>
          </p:nvPr>
        </p:nvSpPr>
        <p:spPr>
          <a:xfrm>
            <a:off x="577902" y="5759266"/>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2</a:t>
            </a:r>
          </a:p>
        </p:txBody>
      </p:sp>
      <p:sp>
        <p:nvSpPr>
          <p:cNvPr id="3" name="TextBox 2">
            <a:extLst>
              <a:ext uri="{FF2B5EF4-FFF2-40B4-BE49-F238E27FC236}">
                <a16:creationId xmlns:a16="http://schemas.microsoft.com/office/drawing/2014/main" id="{AD83CE8B-5AC4-14B6-7E21-2B451BA574B2}"/>
              </a:ext>
            </a:extLst>
          </p:cNvPr>
          <p:cNvSpPr txBox="1"/>
          <p:nvPr/>
        </p:nvSpPr>
        <p:spPr>
          <a:xfrm>
            <a:off x="3166585" y="5695012"/>
            <a:ext cx="5073865" cy="369332"/>
          </a:xfrm>
          <a:prstGeom prst="rect">
            <a:avLst/>
          </a:prstGeom>
          <a:noFill/>
        </p:spPr>
        <p:txBody>
          <a:bodyPr wrap="square" lIns="91440" tIns="45720" rIns="91440" bIns="45720" rtlCol="0" anchor="t">
            <a:spAutoFit/>
          </a:bodyPr>
          <a:lstStyle/>
          <a:p>
            <a:r>
              <a:rPr lang="en-IN" dirty="0">
                <a:latin typeface="Times New Roman"/>
                <a:cs typeface="Times New Roman"/>
              </a:rPr>
              <a:t>Image Source: Taken from [1]</a:t>
            </a:r>
          </a:p>
        </p:txBody>
      </p:sp>
    </p:spTree>
    <p:extLst>
      <p:ext uri="{BB962C8B-B14F-4D97-AF65-F5344CB8AC3E}">
        <p14:creationId xmlns:p14="http://schemas.microsoft.com/office/powerpoint/2010/main" val="380651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5ACB-D084-EB36-E56D-4375E04FF7F8}"/>
              </a:ext>
            </a:extLst>
          </p:cNvPr>
          <p:cNvSpPr>
            <a:spLocks noGrp="1"/>
          </p:cNvSpPr>
          <p:nvPr>
            <p:ph type="title"/>
          </p:nvPr>
        </p:nvSpPr>
        <p:spPr>
          <a:xfrm>
            <a:off x="1032754" y="501648"/>
            <a:ext cx="10515600" cy="733766"/>
          </a:xfrm>
        </p:spPr>
        <p:txBody>
          <a:bodyPr>
            <a:normAutofit/>
          </a:bodyPr>
          <a:lstStyle/>
          <a:p>
            <a:r>
              <a:rPr lang="en-US" sz="3600" b="1" dirty="0">
                <a:latin typeface="Times New Roman" panose="02020603050405020304" pitchFamily="18" charset="0"/>
                <a:cs typeface="Times New Roman" panose="02020603050405020304" pitchFamily="18" charset="0"/>
              </a:rPr>
              <a:t>Challenges in Clustering</a:t>
            </a:r>
            <a:endParaRPr lang="en-CA"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0A345E-EF71-89F0-5A7C-5A00F92C9941}"/>
              </a:ext>
            </a:extLst>
          </p:cNvPr>
          <p:cNvSpPr>
            <a:spLocks noGrp="1"/>
          </p:cNvSpPr>
          <p:nvPr>
            <p:ph idx="1"/>
          </p:nvPr>
        </p:nvSpPr>
        <p:spPr>
          <a:xfrm>
            <a:off x="1032754" y="1253330"/>
            <a:ext cx="10515600" cy="4351339"/>
          </a:xfrm>
        </p:spPr>
        <p:txBody>
          <a:bodyPr>
            <a:normAutofit/>
          </a:bodyPr>
          <a:lstStyle/>
          <a:p>
            <a:r>
              <a:rPr lang="en-CA" dirty="0">
                <a:latin typeface="Times New Roman" panose="02020603050405020304" pitchFamily="18" charset="0"/>
                <a:cs typeface="Times New Roman" panose="02020603050405020304" pitchFamily="18" charset="0"/>
              </a:rPr>
              <a:t>Algorithm should scale to your dataset </a:t>
            </a:r>
          </a:p>
          <a:p>
            <a:r>
              <a:rPr lang="en-CA" dirty="0">
                <a:latin typeface="Times New Roman" panose="02020603050405020304" pitchFamily="18" charset="0"/>
                <a:cs typeface="Times New Roman" panose="02020603050405020304" pitchFamily="18" charset="0"/>
              </a:rPr>
              <a:t>Number of clusters may be unknown</a:t>
            </a:r>
          </a:p>
          <a:p>
            <a:r>
              <a:rPr lang="en-CA" dirty="0">
                <a:latin typeface="Times New Roman" panose="02020603050405020304" pitchFamily="18" charset="0"/>
                <a:cs typeface="Times New Roman" panose="02020603050405020304" pitchFamily="18" charset="0"/>
              </a:rPr>
              <a:t>Datasets have millions of records and clustering algorithms will not be able to scale it efficiently as the runtime increases as the square of the number of examples ,i.e., </a:t>
            </a:r>
            <a:r>
              <a:rPr lang="en-CA"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CA" baseline="30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CA"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5" name="Slide Number Placeholder 5">
            <a:extLst>
              <a:ext uri="{FF2B5EF4-FFF2-40B4-BE49-F238E27FC236}">
                <a16:creationId xmlns:a16="http://schemas.microsoft.com/office/drawing/2014/main" id="{EBFDFC1E-B34A-435A-B118-165B8880C171}"/>
              </a:ext>
            </a:extLst>
          </p:cNvPr>
          <p:cNvSpPr>
            <a:spLocks noGrp="1"/>
          </p:cNvSpPr>
          <p:nvPr>
            <p:ph type="sldNum" sz="quarter" idx="12"/>
          </p:nvPr>
        </p:nvSpPr>
        <p:spPr>
          <a:xfrm>
            <a:off x="643646" y="5622585"/>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162768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4DD1-942E-5C72-2C5C-311EF6CE5BA7}"/>
              </a:ext>
            </a:extLst>
          </p:cNvPr>
          <p:cNvSpPr>
            <a:spLocks noGrp="1"/>
          </p:cNvSpPr>
          <p:nvPr>
            <p:ph type="title"/>
          </p:nvPr>
        </p:nvSpPr>
        <p:spPr>
          <a:xfrm>
            <a:off x="1023025" y="579135"/>
            <a:ext cx="10515600" cy="685462"/>
          </a:xfrm>
        </p:spPr>
        <p:txBody>
          <a:bodyPr>
            <a:normAutofit/>
          </a:bodyPr>
          <a:lstStyle/>
          <a:p>
            <a:r>
              <a:rPr lang="en-US" sz="3600" b="1" dirty="0">
                <a:latin typeface="Times New Roman" panose="02020603050405020304" pitchFamily="18" charset="0"/>
                <a:ea typeface="Meiryo" panose="020B0604030504040204" pitchFamily="34" charset="-128"/>
                <a:cs typeface="Times New Roman" panose="02020603050405020304" pitchFamily="18" charset="0"/>
              </a:rPr>
              <a:t>Mean-Shift Algorithm</a:t>
            </a:r>
            <a:endParaRPr lang="en-CA" sz="3600" b="1" dirty="0">
              <a:latin typeface="Times New Roman" panose="02020603050405020304" pitchFamily="18" charset="0"/>
              <a:ea typeface="Meiryo" panose="020B0604030504040204"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4889B67C-72BA-BCD0-0B18-25076C763DF2}"/>
              </a:ext>
            </a:extLst>
          </p:cNvPr>
          <p:cNvSpPr>
            <a:spLocks noGrp="1"/>
          </p:cNvSpPr>
          <p:nvPr>
            <p:ph idx="1"/>
          </p:nvPr>
        </p:nvSpPr>
        <p:spPr>
          <a:xfrm>
            <a:off x="1023025" y="1264597"/>
            <a:ext cx="10515600" cy="4351339"/>
          </a:xfrm>
        </p:spPr>
        <p:txBody>
          <a:bodyPr>
            <a:normAutofit/>
          </a:bodyPr>
          <a:lstStyle/>
          <a:p>
            <a:r>
              <a:rPr lang="en-US" dirty="0">
                <a:latin typeface="Times New Roman" panose="02020603050405020304" pitchFamily="18" charset="0"/>
                <a:cs typeface="Times New Roman" panose="02020603050405020304" pitchFamily="18" charset="0"/>
              </a:rPr>
              <a:t>It is a non-parametric feature-space mathematical analysis technique</a:t>
            </a:r>
          </a:p>
          <a:p>
            <a:r>
              <a:rPr lang="en-US" dirty="0">
                <a:latin typeface="Times New Roman" panose="02020603050405020304" pitchFamily="18" charset="0"/>
                <a:cs typeface="Times New Roman" panose="02020603050405020304" pitchFamily="18" charset="0"/>
              </a:rPr>
              <a:t>Mean Shift algorithm calculates maxima and minima of a density function</a:t>
            </a:r>
          </a:p>
          <a:p>
            <a:r>
              <a:rPr lang="en-US" dirty="0">
                <a:latin typeface="Times New Roman" panose="02020603050405020304" pitchFamily="18" charset="0"/>
                <a:cs typeface="Times New Roman" panose="02020603050405020304" pitchFamily="18" charset="0"/>
              </a:rPr>
              <a:t>Assigns data-points to the clusters iteratively by shifting points towards the mode (highest density data points) </a:t>
            </a:r>
          </a:p>
          <a:p>
            <a:r>
              <a:rPr lang="en-US" dirty="0">
                <a:latin typeface="Times New Roman" panose="02020603050405020304" pitchFamily="18" charset="0"/>
                <a:cs typeface="Times New Roman" panose="02020603050405020304" pitchFamily="18" charset="0"/>
              </a:rPr>
              <a:t>The kernel is shifted iteratively to a higher density region until convergence and the shift is defined by a mean shift vector</a:t>
            </a:r>
          </a:p>
        </p:txBody>
      </p:sp>
      <p:sp>
        <p:nvSpPr>
          <p:cNvPr id="5" name="Slide Number Placeholder 5">
            <a:extLst>
              <a:ext uri="{FF2B5EF4-FFF2-40B4-BE49-F238E27FC236}">
                <a16:creationId xmlns:a16="http://schemas.microsoft.com/office/drawing/2014/main" id="{15DA8213-0A1D-0EDB-96D6-692A0DF846DF}"/>
              </a:ext>
            </a:extLst>
          </p:cNvPr>
          <p:cNvSpPr>
            <a:spLocks noGrp="1"/>
          </p:cNvSpPr>
          <p:nvPr>
            <p:ph type="sldNum" sz="quarter" idx="12"/>
          </p:nvPr>
        </p:nvSpPr>
        <p:spPr>
          <a:xfrm>
            <a:off x="548719" y="5615936"/>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50634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ean Shift Clustering Overview">
            <a:extLst>
              <a:ext uri="{FF2B5EF4-FFF2-40B4-BE49-F238E27FC236}">
                <a16:creationId xmlns:a16="http://schemas.microsoft.com/office/drawing/2014/main" id="{DBC7D607-06E3-DA4D-108A-FEA6B380CA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6" t="5838" r="2142" b="6251"/>
          <a:stretch/>
        </p:blipFill>
        <p:spPr bwMode="auto">
          <a:xfrm>
            <a:off x="6559420" y="1265086"/>
            <a:ext cx="5494215" cy="36850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3F0C44-CE67-47D3-8BA0-3A4AD89F6DC7}"/>
              </a:ext>
            </a:extLst>
          </p:cNvPr>
          <p:cNvSpPr>
            <a:spLocks noGrp="1"/>
          </p:cNvSpPr>
          <p:nvPr>
            <p:ph type="title"/>
          </p:nvPr>
        </p:nvSpPr>
        <p:spPr>
          <a:xfrm>
            <a:off x="1074615" y="630741"/>
            <a:ext cx="10515600" cy="634345"/>
          </a:xfrm>
        </p:spPr>
        <p:txBody>
          <a:bodyPr>
            <a:normAutofit/>
          </a:bodyPr>
          <a:lstStyle/>
          <a:p>
            <a:r>
              <a:rPr lang="en-US" sz="3600" b="1" dirty="0">
                <a:latin typeface="Times New Roman" panose="02020603050405020304" pitchFamily="18" charset="0"/>
                <a:cs typeface="Times New Roman" panose="02020603050405020304" pitchFamily="18" charset="0"/>
              </a:rPr>
              <a:t>Gradient Ascent</a:t>
            </a:r>
          </a:p>
        </p:txBody>
      </p:sp>
      <p:sp>
        <p:nvSpPr>
          <p:cNvPr id="3" name="Content Placeholder 2">
            <a:extLst>
              <a:ext uri="{FF2B5EF4-FFF2-40B4-BE49-F238E27FC236}">
                <a16:creationId xmlns:a16="http://schemas.microsoft.com/office/drawing/2014/main" id="{CA666157-67C5-42CD-A70D-44F7DD00AEE3}"/>
              </a:ext>
            </a:extLst>
          </p:cNvPr>
          <p:cNvSpPr>
            <a:spLocks noGrp="1"/>
          </p:cNvSpPr>
          <p:nvPr>
            <p:ph idx="1"/>
          </p:nvPr>
        </p:nvSpPr>
        <p:spPr>
          <a:xfrm>
            <a:off x="1074615" y="1265086"/>
            <a:ext cx="5388938" cy="4351339"/>
          </a:xfrm>
        </p:spPr>
        <p:txBody>
          <a:bodyPr>
            <a:normAutofit/>
          </a:bodyPr>
          <a:lstStyle/>
          <a:p>
            <a:r>
              <a:rPr lang="en-US" sz="2400" dirty="0">
                <a:latin typeface="Times New Roman" panose="02020603050405020304" pitchFamily="18" charset="0"/>
                <a:cs typeface="Times New Roman" panose="02020603050405020304" pitchFamily="18" charset="0"/>
              </a:rPr>
              <a:t>Gradient ascent is based on the principle of locating the greatest point on a function and then moving in the direction of the gradient</a:t>
            </a:r>
          </a:p>
          <a:p>
            <a:r>
              <a:rPr lang="en-US" sz="2400" dirty="0">
                <a:latin typeface="Times New Roman" panose="02020603050405020304" pitchFamily="18" charset="0"/>
                <a:cs typeface="Times New Roman" panose="02020603050405020304" pitchFamily="18" charset="0"/>
              </a:rPr>
              <a:t>In simpler terms, moving uphill, from a region of lower density to a higher density point</a:t>
            </a:r>
          </a:p>
        </p:txBody>
      </p:sp>
      <p:sp>
        <p:nvSpPr>
          <p:cNvPr id="7" name="Slide Number Placeholder 5">
            <a:extLst>
              <a:ext uri="{FF2B5EF4-FFF2-40B4-BE49-F238E27FC236}">
                <a16:creationId xmlns:a16="http://schemas.microsoft.com/office/drawing/2014/main" id="{7449E720-A612-7C84-C5CF-98A6663980A8}"/>
              </a:ext>
            </a:extLst>
          </p:cNvPr>
          <p:cNvSpPr>
            <a:spLocks noGrp="1"/>
          </p:cNvSpPr>
          <p:nvPr>
            <p:ph type="sldNum" sz="quarter" idx="12"/>
          </p:nvPr>
        </p:nvSpPr>
        <p:spPr>
          <a:xfrm>
            <a:off x="600309" y="5620302"/>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5</a:t>
            </a:r>
          </a:p>
        </p:txBody>
      </p:sp>
      <p:sp>
        <p:nvSpPr>
          <p:cNvPr id="5" name="TextBox 4">
            <a:extLst>
              <a:ext uri="{FF2B5EF4-FFF2-40B4-BE49-F238E27FC236}">
                <a16:creationId xmlns:a16="http://schemas.microsoft.com/office/drawing/2014/main" id="{F459CE66-59C3-0EF6-6A86-EB3DEB44C0CA}"/>
              </a:ext>
            </a:extLst>
          </p:cNvPr>
          <p:cNvSpPr txBox="1"/>
          <p:nvPr/>
        </p:nvSpPr>
        <p:spPr>
          <a:xfrm>
            <a:off x="6559420" y="4950140"/>
            <a:ext cx="5494215" cy="276999"/>
          </a:xfrm>
          <a:prstGeom prst="rect">
            <a:avLst/>
          </a:prstGeom>
          <a:noFill/>
        </p:spPr>
        <p:txBody>
          <a:bodyPr wrap="square" lIns="91440" tIns="45720" rIns="91440" bIns="45720" rtlCol="0" anchor="t">
            <a:spAutoFit/>
          </a:bodyPr>
          <a:lstStyle/>
          <a:p>
            <a:pPr algn="ctr"/>
            <a:r>
              <a:rPr lang="en-IN" sz="1200" dirty="0">
                <a:latin typeface="Times New Roman"/>
                <a:cs typeface="Times New Roman"/>
              </a:rPr>
              <a:t>Image Source: Taken from [1]</a:t>
            </a:r>
          </a:p>
        </p:txBody>
      </p:sp>
    </p:spTree>
    <p:extLst>
      <p:ext uri="{BB962C8B-B14F-4D97-AF65-F5344CB8AC3E}">
        <p14:creationId xmlns:p14="http://schemas.microsoft.com/office/powerpoint/2010/main" val="152935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BEBA-1F7A-6C4C-6832-D657BE551026}"/>
              </a:ext>
            </a:extLst>
          </p:cNvPr>
          <p:cNvSpPr>
            <a:spLocks noGrp="1"/>
          </p:cNvSpPr>
          <p:nvPr>
            <p:ph type="title"/>
          </p:nvPr>
        </p:nvSpPr>
        <p:spPr>
          <a:xfrm>
            <a:off x="1032753" y="540224"/>
            <a:ext cx="10515600" cy="695190"/>
          </a:xfrm>
        </p:spPr>
        <p:txBody>
          <a:bodyPr>
            <a:normAutofit/>
          </a:bodyPr>
          <a:lstStyle/>
          <a:p>
            <a:r>
              <a:rPr lang="en-US" sz="3600" b="1" dirty="0">
                <a:latin typeface="Times New Roman" panose="02020603050405020304" pitchFamily="18" charset="0"/>
                <a:cs typeface="Times New Roman" panose="02020603050405020304" pitchFamily="18" charset="0"/>
              </a:rPr>
              <a:t>Basic Idea</a:t>
            </a:r>
            <a:endParaRPr lang="en-CA"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543859-E109-8C3D-D79A-A68E86898885}"/>
              </a:ext>
            </a:extLst>
          </p:cNvPr>
          <p:cNvSpPr>
            <a:spLocks noGrp="1"/>
          </p:cNvSpPr>
          <p:nvPr>
            <p:ph idx="1"/>
          </p:nvPr>
        </p:nvSpPr>
        <p:spPr>
          <a:xfrm>
            <a:off x="1032753" y="1253330"/>
            <a:ext cx="10515600" cy="4351339"/>
          </a:xfrm>
        </p:spPr>
        <p:txBody>
          <a:bodyPr>
            <a:normAutofit/>
          </a:bodyPr>
          <a:lstStyle/>
          <a:p>
            <a:r>
              <a:rPr lang="en-US" dirty="0">
                <a:latin typeface="Times New Roman" panose="02020603050405020304" pitchFamily="18" charset="0"/>
                <a:cs typeface="Times New Roman" panose="02020603050405020304" pitchFamily="18" charset="0"/>
              </a:rPr>
              <a:t>A flexible approach to density estimation (“how many data points are in a certain region?”)</a:t>
            </a:r>
          </a:p>
          <a:p>
            <a:r>
              <a:rPr lang="en-US" dirty="0">
                <a:latin typeface="Times New Roman" panose="02020603050405020304" pitchFamily="18" charset="0"/>
                <a:cs typeface="Times New Roman" panose="02020603050405020304" pitchFamily="18" charset="0"/>
              </a:rPr>
              <a:t>Find the local modes of this density</a:t>
            </a:r>
          </a:p>
          <a:p>
            <a:r>
              <a:rPr lang="en-US" dirty="0">
                <a:latin typeface="Times New Roman" panose="02020603050405020304" pitchFamily="18" charset="0"/>
                <a:cs typeface="Times New Roman" panose="02020603050405020304" pitchFamily="18" charset="0"/>
              </a:rPr>
              <a:t>All points that “belong” or “lead” to the same mode form a cluster</a:t>
            </a:r>
            <a:endParaRPr lang="en-CA" dirty="0">
              <a:latin typeface="Times New Roman" panose="02020603050405020304" pitchFamily="18" charset="0"/>
              <a:cs typeface="Times New Roman" panose="02020603050405020304" pitchFamily="18" charset="0"/>
            </a:endParaRPr>
          </a:p>
        </p:txBody>
      </p:sp>
      <p:sp>
        <p:nvSpPr>
          <p:cNvPr id="5" name="Slide Number Placeholder 5">
            <a:extLst>
              <a:ext uri="{FF2B5EF4-FFF2-40B4-BE49-F238E27FC236}">
                <a16:creationId xmlns:a16="http://schemas.microsoft.com/office/drawing/2014/main" id="{F4BD41C3-FBEC-C954-E8CE-C0D2CD72FFD0}"/>
              </a:ext>
            </a:extLst>
          </p:cNvPr>
          <p:cNvSpPr>
            <a:spLocks noGrp="1"/>
          </p:cNvSpPr>
          <p:nvPr>
            <p:ph type="sldNum" sz="quarter" idx="12"/>
          </p:nvPr>
        </p:nvSpPr>
        <p:spPr>
          <a:xfrm>
            <a:off x="558447" y="5622585"/>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61435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4904-D4FB-E712-22D5-77C0B0057745}"/>
              </a:ext>
            </a:extLst>
          </p:cNvPr>
          <p:cNvSpPr>
            <a:spLocks noGrp="1"/>
          </p:cNvSpPr>
          <p:nvPr>
            <p:ph type="title"/>
          </p:nvPr>
        </p:nvSpPr>
        <p:spPr>
          <a:xfrm>
            <a:off x="1052209" y="2017189"/>
            <a:ext cx="10515600" cy="1411811"/>
          </a:xfrm>
        </p:spPr>
        <p:txBody>
          <a:bodyPr>
            <a:normAutofit/>
          </a:bodyPr>
          <a:lstStyle/>
          <a:p>
            <a:pPr algn="ctr"/>
            <a:r>
              <a:rPr lang="en-US" sz="3600" b="1" dirty="0">
                <a:latin typeface="Times New Roman" panose="02020603050405020304" pitchFamily="18" charset="0"/>
                <a:cs typeface="Times New Roman" panose="02020603050405020304" pitchFamily="18" charset="0"/>
              </a:rPr>
              <a:t>How Does the Mean-Shift Algorithm Work?</a:t>
            </a:r>
            <a:endParaRPr lang="en-CA" sz="3600" b="1" dirty="0">
              <a:latin typeface="Times New Roman" panose="02020603050405020304" pitchFamily="18" charset="0"/>
              <a:cs typeface="Times New Roman" panose="02020603050405020304" pitchFamily="18" charset="0"/>
            </a:endParaRPr>
          </a:p>
        </p:txBody>
      </p:sp>
      <p:sp>
        <p:nvSpPr>
          <p:cNvPr id="4" name="Slide Number Placeholder 5">
            <a:extLst>
              <a:ext uri="{FF2B5EF4-FFF2-40B4-BE49-F238E27FC236}">
                <a16:creationId xmlns:a16="http://schemas.microsoft.com/office/drawing/2014/main" id="{312DF4CB-F7AB-5F65-D3B7-C3A00AEE9D5B}"/>
              </a:ext>
            </a:extLst>
          </p:cNvPr>
          <p:cNvSpPr>
            <a:spLocks noGrp="1"/>
          </p:cNvSpPr>
          <p:nvPr>
            <p:ph type="sldNum" sz="quarter" idx="12"/>
          </p:nvPr>
        </p:nvSpPr>
        <p:spPr>
          <a:xfrm>
            <a:off x="577903" y="5677782"/>
            <a:ext cx="474306" cy="415303"/>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1987325814"/>
      </p:ext>
    </p:extLst>
  </p:cSld>
  <p:clrMapOvr>
    <a:masterClrMapping/>
  </p:clrMapOvr>
</p:sld>
</file>

<file path=ppt/theme/theme1.xml><?xml version="1.0" encoding="utf-8"?>
<a:theme xmlns:a="http://schemas.openxmlformats.org/drawingml/2006/main" name="1_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1483</Words>
  <Application>Microsoft Office PowerPoint</Application>
  <PresentationFormat>Widescreen</PresentationFormat>
  <Paragraphs>180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1_Office Theme</vt:lpstr>
      <vt:lpstr>Mean Shift Algorithm</vt:lpstr>
      <vt:lpstr>Table of Contents</vt:lpstr>
      <vt:lpstr>What is Clustering?</vt:lpstr>
      <vt:lpstr>Types of Clustering</vt:lpstr>
      <vt:lpstr>Challenges in Clustering</vt:lpstr>
      <vt:lpstr>Mean-Shift Algorithm</vt:lpstr>
      <vt:lpstr>Gradient Ascent</vt:lpstr>
      <vt:lpstr>Basic Idea</vt:lpstr>
      <vt:lpstr>How Does the Mean-Shift Algorithm Work?</vt:lpstr>
      <vt:lpstr>Initialization of a Window</vt:lpstr>
      <vt:lpstr>Mean-Calculation Phase</vt:lpstr>
      <vt:lpstr>Weighted Mean Calculation</vt:lpstr>
      <vt:lpstr>Kernel Density Estimation</vt:lpstr>
      <vt:lpstr>Weight/Kernel Calculation</vt:lpstr>
      <vt:lpstr>Weight/Kernel Calculation (cont.)</vt:lpstr>
      <vt:lpstr>Centroid Calculation</vt:lpstr>
      <vt:lpstr>Centroid Calculation (cont.)</vt:lpstr>
      <vt:lpstr>Shifting the Window</vt:lpstr>
      <vt:lpstr>Shifting the Window (cont.)</vt:lpstr>
      <vt:lpstr>When to Stop? </vt:lpstr>
      <vt:lpstr>Algorithm Summary</vt:lpstr>
      <vt:lpstr>Pros and Cons</vt:lpstr>
      <vt:lpstr>Comparison with Other Clustering Methods</vt:lpstr>
      <vt:lpstr>Applications of Mean-Shift Algorithm</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Group-24</dc:title>
  <dc:creator>Altamash Yar</dc:creator>
  <cp:lastModifiedBy>Jiayuan Wang</cp:lastModifiedBy>
  <cp:revision>97</cp:revision>
  <dcterms:created xsi:type="dcterms:W3CDTF">2023-09-28T21:26:11Z</dcterms:created>
  <dcterms:modified xsi:type="dcterms:W3CDTF">2023-11-09T16:12:05Z</dcterms:modified>
</cp:coreProperties>
</file>