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72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e9OlQYCLXJBMd0RLTB1oZBmvJ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63" autoAdjust="0"/>
  </p:normalViewPr>
  <p:slideViewPr>
    <p:cSldViewPr snapToGrid="0">
      <p:cViewPr varScale="1">
        <p:scale>
          <a:sx n="72" d="100"/>
          <a:sy n="72" d="100"/>
        </p:scale>
        <p:origin x="9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-3ZYGmLJ-4&amp;t=127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Video : https://www.youtube.com/watch?v=65G5xkWXTTk</a:t>
            </a:r>
            <a:br>
              <a:rPr lang="en-US" dirty="0"/>
            </a:br>
            <a:r>
              <a:rPr lang="en-US" dirty="0"/>
              <a:t>pdf: https://drive.google.com/file/d/1z29PIrXRIYvjWEL3Cpk4adpbEQpEsrnh/view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dirty="0"/>
          </a:p>
        </p:txBody>
      </p:sp>
      <p:sp>
        <p:nvSpPr>
          <p:cNvPr id="201" name="Google Shape;20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044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d17984e8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28d17984e8b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g28d17984e8b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d17984e8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28d17984e8b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https://www.youtube.com/watch?v=W-3ZYGmLJ-4&amp;t=127s</a:t>
            </a:r>
            <a:r>
              <a:rPr lang="en-US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g28d17984e8b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d17984e8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8d17984e8b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/>
          </a:p>
        </p:txBody>
      </p:sp>
      <p:sp>
        <p:nvSpPr>
          <p:cNvPr id="167" name="Google Shape;167;g28d17984e8b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d17984e8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28d17984e8b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28d17984e8b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d17984e8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28d17984e8b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28d17984e8b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d17984e8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8d17984e8b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24" name="Google Shape;124;g28d17984e8b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d17984e8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8d17984e8b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g28d17984e8b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sldNum" idx="12"/>
          </p:nvPr>
        </p:nvSpPr>
        <p:spPr>
          <a:xfrm>
            <a:off x="24095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sldNum" idx="12"/>
          </p:nvPr>
        </p:nvSpPr>
        <p:spPr>
          <a:xfrm>
            <a:off x="1256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/>
          <p:nvPr/>
        </p:nvSpPr>
        <p:spPr>
          <a:xfrm>
            <a:off x="1256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1"/>
          <p:cNvSpPr txBox="1"/>
          <p:nvPr/>
        </p:nvSpPr>
        <p:spPr>
          <a:xfrm>
            <a:off x="1256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2"/>
          <p:cNvSpPr txBox="1"/>
          <p:nvPr/>
        </p:nvSpPr>
        <p:spPr>
          <a:xfrm>
            <a:off x="1256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/>
          <p:nvPr/>
        </p:nvSpPr>
        <p:spPr>
          <a:xfrm>
            <a:off x="1256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/>
          <p:nvPr/>
        </p:nvSpPr>
        <p:spPr>
          <a:xfrm>
            <a:off x="1256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/>
          <p:nvPr/>
        </p:nvSpPr>
        <p:spPr>
          <a:xfrm>
            <a:off x="1256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 rot="5400000">
            <a:off x="7133432" y="1956596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4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/>
          <p:nvPr/>
        </p:nvSpPr>
        <p:spPr>
          <a:xfrm>
            <a:off x="1256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" name="Google Shape;12;p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5943600"/>
            <a:ext cx="121920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24095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5G5xkWXTTk&amp;ab_channel=mohammadrkie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../Downloads/New%20Recording%20-%2010_21_2023,%2011_02_54%20PM.html" TargetMode="External"/><Relationship Id="rId4" Type="http://schemas.openxmlformats.org/officeDocument/2006/relationships/hyperlink" Target="https://drive.google.com/file/d/1z29PIrXRIYvjWEL3Cpk4adpbEQpEsrnh/view?usp=drive_link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types-2-c1291d4f04b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dunn-index-and-db-index-cluster-validity-indices-set-1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Resources </a:t>
            </a:r>
            <a:endParaRPr dirty="0"/>
          </a:p>
        </p:txBody>
      </p:sp>
      <p:sp>
        <p:nvSpPr>
          <p:cNvPr id="204" name="Google Shape;204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Video</a:t>
            </a:r>
            <a:r>
              <a:rPr lang="en-US" dirty="0">
                <a:solidFill>
                  <a:schemeClr val="tx1"/>
                </a:solidFill>
              </a:rPr>
              <a:t> (recording of presentation)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 dirty="0">
                <a:solidFill>
                  <a:schemeClr val="tx1"/>
                </a:solidFill>
                <a:hlinkClick r:id="rId3"/>
              </a:rPr>
              <a:t>https://www.youtube.com/watch?v=65G5xkWXTTk&amp;ab_channel=mohammadrkieh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sz="2000"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r>
              <a:rPr lang="en-US" u="sng" dirty="0">
                <a:solidFill>
                  <a:schemeClr val="hlink"/>
                </a:solidFill>
                <a:hlinkClick r:id="rId4"/>
              </a:rPr>
              <a:t>PDF</a:t>
            </a:r>
            <a:r>
              <a:rPr lang="en-US" dirty="0">
                <a:solidFill>
                  <a:schemeClr val="tx1"/>
                </a:solidFill>
                <a:hlinkClick r:id="rId5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(notes in pdf format)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5" name="Google Shape;205;p21"/>
          <p:cNvSpPr txBox="1">
            <a:spLocks noGrp="1"/>
          </p:cNvSpPr>
          <p:nvPr>
            <p:ph type="sldNum" idx="12"/>
          </p:nvPr>
        </p:nvSpPr>
        <p:spPr>
          <a:xfrm>
            <a:off x="1256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270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27" y="374552"/>
            <a:ext cx="10515600" cy="1325563"/>
          </a:xfrm>
        </p:spPr>
        <p:txBody>
          <a:bodyPr/>
          <a:lstStyle/>
          <a:p>
            <a:r>
              <a:rPr lang="en-US" dirty="0"/>
              <a:t>Mathematical Concept – Steps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459"/>
          <a:stretch/>
        </p:blipFill>
        <p:spPr>
          <a:xfrm>
            <a:off x="125627" y="1913641"/>
            <a:ext cx="11364911" cy="4153540"/>
          </a:xfrm>
          <a:prstGeom prst="rect">
            <a:avLst/>
          </a:prstGeom>
        </p:spPr>
      </p:pic>
      <p:sp>
        <p:nvSpPr>
          <p:cNvPr id="6" name="Google Shape;95;g28d17984e8b_0_2"/>
          <p:cNvSpPr txBox="1"/>
          <p:nvPr/>
        </p:nvSpPr>
        <p:spPr>
          <a:xfrm>
            <a:off x="1382477" y="6138712"/>
            <a:ext cx="266162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Mathematical Concept Steps [5]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199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27" y="310035"/>
            <a:ext cx="10515600" cy="1325563"/>
          </a:xfrm>
        </p:spPr>
        <p:txBody>
          <a:bodyPr/>
          <a:lstStyle/>
          <a:p>
            <a:r>
              <a:rPr lang="en-US" dirty="0"/>
              <a:t>Mathematical Concept – Steps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76" y="1529272"/>
            <a:ext cx="9516672" cy="4314225"/>
          </a:xfrm>
          <a:prstGeom prst="rect">
            <a:avLst/>
          </a:prstGeom>
        </p:spPr>
      </p:pic>
      <p:sp>
        <p:nvSpPr>
          <p:cNvPr id="6" name="Google Shape;95;g28d17984e8b_0_2"/>
          <p:cNvSpPr txBox="1"/>
          <p:nvPr/>
        </p:nvSpPr>
        <p:spPr>
          <a:xfrm>
            <a:off x="1241075" y="6255408"/>
            <a:ext cx="266162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Mathematical Concept Steps [5]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5902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d17984e8b_0_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Pseudocode </a:t>
            </a:r>
            <a:endParaRPr/>
          </a:p>
        </p:txBody>
      </p:sp>
      <p:sp>
        <p:nvSpPr>
          <p:cNvPr id="154" name="Google Shape;154;g28d17984e8b_0_32"/>
          <p:cNvSpPr txBox="1">
            <a:spLocks noGrp="1"/>
          </p:cNvSpPr>
          <p:nvPr>
            <p:ph type="sldNum" idx="12"/>
          </p:nvPr>
        </p:nvSpPr>
        <p:spPr>
          <a:xfrm>
            <a:off x="105579" y="636736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55" name="Google Shape;155;g28d17984e8b_0_32"/>
          <p:cNvPicPr preferRelativeResize="0"/>
          <p:nvPr/>
        </p:nvPicPr>
        <p:blipFill rotWithShape="1">
          <a:blip r:embed="rId3">
            <a:alphaModFix/>
          </a:blip>
          <a:srcRect b="29337"/>
          <a:stretch/>
        </p:blipFill>
        <p:spPr>
          <a:xfrm>
            <a:off x="522363" y="2018845"/>
            <a:ext cx="10831437" cy="22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d17984e8b_0_39"/>
          <p:cNvSpPr txBox="1">
            <a:spLocks noGrp="1"/>
          </p:cNvSpPr>
          <p:nvPr>
            <p:ph type="title"/>
          </p:nvPr>
        </p:nvSpPr>
        <p:spPr>
          <a:xfrm>
            <a:off x="805150" y="3320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Code</a:t>
            </a:r>
            <a:endParaRPr dirty="0"/>
          </a:p>
        </p:txBody>
      </p:sp>
      <p:sp>
        <p:nvSpPr>
          <p:cNvPr id="162" name="Google Shape;162;g28d17984e8b_0_39"/>
          <p:cNvSpPr txBox="1">
            <a:spLocks noGrp="1"/>
          </p:cNvSpPr>
          <p:nvPr>
            <p:ph type="sldNum" idx="12"/>
          </p:nvPr>
        </p:nvSpPr>
        <p:spPr>
          <a:xfrm>
            <a:off x="0" y="640041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847" y="96717"/>
            <a:ext cx="6057900" cy="5947447"/>
          </a:xfrm>
          <a:prstGeom prst="rect">
            <a:avLst/>
          </a:prstGeom>
        </p:spPr>
      </p:pic>
      <p:sp>
        <p:nvSpPr>
          <p:cNvPr id="6" name="Google Shape;170;g28d17984e8b_0_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9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Skfuzz</a:t>
            </a:r>
            <a:r>
              <a:rPr lang="en-US" dirty="0"/>
              <a:t> library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24296" y="6279522"/>
            <a:ext cx="3683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Fuzzy Clustering Python Implementation [1] </a:t>
            </a: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d17984e8b_0_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Advantages</a:t>
            </a:r>
            <a:endParaRPr/>
          </a:p>
        </p:txBody>
      </p:sp>
      <p:sp>
        <p:nvSpPr>
          <p:cNvPr id="170" name="Google Shape;170;g28d17984e8b_0_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Flexibility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Robustness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No preset number of clusters </a:t>
            </a:r>
            <a:endParaRPr dirty="0"/>
          </a:p>
        </p:txBody>
      </p:sp>
      <p:sp>
        <p:nvSpPr>
          <p:cNvPr id="171" name="Google Shape;171;g28d17984e8b_0_53"/>
          <p:cNvSpPr txBox="1">
            <a:spLocks noGrp="1"/>
          </p:cNvSpPr>
          <p:nvPr>
            <p:ph type="sldNum" idx="12"/>
          </p:nvPr>
        </p:nvSpPr>
        <p:spPr>
          <a:xfrm>
            <a:off x="0" y="638940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172" name="Google Shape;172;g28d17984e8b_0_53" descr="Disadvantage Images – Browse 31,097 Stock Photos, Vectors, and Video |  Adobe Stock"/>
          <p:cNvPicPr preferRelativeResize="0"/>
          <p:nvPr/>
        </p:nvPicPr>
        <p:blipFill rotWithShape="1">
          <a:blip r:embed="rId3">
            <a:alphaModFix/>
          </a:blip>
          <a:srcRect l="10347" t="12453" r="52545" b="13650"/>
          <a:stretch/>
        </p:blipFill>
        <p:spPr>
          <a:xfrm>
            <a:off x="7998245" y="1646099"/>
            <a:ext cx="2985571" cy="2972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Disadvantages </a:t>
            </a:r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Complexity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Model selection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Deciding on the number of clusters 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sldNum" idx="12"/>
          </p:nvPr>
        </p:nvSpPr>
        <p:spPr>
          <a:xfrm>
            <a:off x="109151" y="641401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181" name="Google Shape;181;p19" descr="Disadvantage Images – Browse 31,097 Stock Photos, Vectors, and Video |  Adobe Stock"/>
          <p:cNvPicPr preferRelativeResize="0"/>
          <p:nvPr/>
        </p:nvPicPr>
        <p:blipFill rotWithShape="1">
          <a:blip r:embed="rId3">
            <a:alphaModFix/>
          </a:blip>
          <a:srcRect l="50728" t="11551" r="9822" b="11159"/>
          <a:stretch/>
        </p:blipFill>
        <p:spPr>
          <a:xfrm>
            <a:off x="7696200" y="1468003"/>
            <a:ext cx="3133381" cy="3069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188205" y="38615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The Dunn Index (DI)</a:t>
            </a:r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body" idx="1"/>
          </p:nvPr>
        </p:nvSpPr>
        <p:spPr>
          <a:xfrm>
            <a:off x="188205" y="1777206"/>
            <a:ext cx="10515600" cy="43513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sldNum" idx="12"/>
          </p:nvPr>
        </p:nvSpPr>
        <p:spPr>
          <a:xfrm>
            <a:off x="109151" y="641401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71171" y="1991742"/>
            <a:ext cx="5227046" cy="3572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d17984e8b_0_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References </a:t>
            </a:r>
            <a:endParaRPr/>
          </a:p>
        </p:txBody>
      </p:sp>
      <p:sp>
        <p:nvSpPr>
          <p:cNvPr id="197" name="Google Shape;197;g28d17984e8b_0_46"/>
          <p:cNvSpPr txBox="1">
            <a:spLocks noGrp="1"/>
          </p:cNvSpPr>
          <p:nvPr>
            <p:ph type="body" idx="1"/>
          </p:nvPr>
        </p:nvSpPr>
        <p:spPr>
          <a:xfrm>
            <a:off x="507693" y="144003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6883"/>
              <a:buNone/>
            </a:pPr>
            <a:r>
              <a:rPr lang="en-US" dirty="0"/>
              <a:t>[1] Rajesh </a:t>
            </a:r>
            <a:r>
              <a:rPr lang="en-US" dirty="0" err="1"/>
              <a:t>Khadka</a:t>
            </a:r>
            <a:r>
              <a:rPr lang="en-US" dirty="0"/>
              <a:t>, “Machine Learning Types #2 - Towards Data Science,” </a:t>
            </a:r>
            <a:r>
              <a:rPr lang="en-US" i="1" dirty="0"/>
              <a:t>Medium</a:t>
            </a:r>
            <a:r>
              <a:rPr lang="en-US" dirty="0"/>
              <a:t>, Sep. 07, 2017.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https://towardsdatascience.com/machine-learning-types-2-c1291d4f04b1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6883"/>
              <a:buNone/>
            </a:pPr>
            <a:r>
              <a:rPr lang="en-US" dirty="0"/>
              <a:t>[2] J. C. </a:t>
            </a:r>
            <a:r>
              <a:rPr lang="en-US" dirty="0" err="1"/>
              <a:t>Bezdek</a:t>
            </a:r>
            <a:r>
              <a:rPr lang="en-US" dirty="0"/>
              <a:t>, </a:t>
            </a:r>
            <a:r>
              <a:rPr lang="en-US" i="1" dirty="0"/>
              <a:t>Pattern Recognition with Fuzzy Objective Function Algorithms</a:t>
            </a:r>
            <a:r>
              <a:rPr lang="en-US" dirty="0"/>
              <a:t>. Springer Science &amp; Business Media, 2013.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6883"/>
              <a:buNone/>
            </a:pPr>
            <a:r>
              <a:rPr lang="en-US" dirty="0"/>
              <a:t>‌[3] </a:t>
            </a:r>
            <a:r>
              <a:rPr lang="en-US" dirty="0" err="1"/>
              <a:t>Witold</a:t>
            </a:r>
            <a:r>
              <a:rPr lang="en-US" dirty="0"/>
              <a:t> </a:t>
            </a:r>
            <a:r>
              <a:rPr lang="en-US" dirty="0" err="1"/>
              <a:t>Pedrycz</a:t>
            </a:r>
            <a:r>
              <a:rPr lang="en-US" dirty="0"/>
              <a:t>, </a:t>
            </a:r>
            <a:r>
              <a:rPr lang="en-US" i="1" dirty="0"/>
              <a:t>An Introduction to Computing with Fuzzy Sets</a:t>
            </a:r>
            <a:r>
              <a:rPr lang="en-US" dirty="0"/>
              <a:t>. Springer Nature, 2020.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6883"/>
              <a:buNone/>
            </a:pPr>
            <a:r>
              <a:rPr lang="en-US" dirty="0"/>
              <a:t>[4] “Day 71 - Fuzzy C-Means Clustering Implementation,” </a:t>
            </a:r>
            <a:r>
              <a:rPr lang="en-US" i="1" dirty="0"/>
              <a:t>www.youtube.com</a:t>
            </a:r>
            <a:r>
              <a:rPr lang="en-US" dirty="0"/>
              <a:t>. https://www.youtube.com/watch?v=W-3ZYGmLJ-4&amp;list=PPSV (accessed Oct. 17, 2023)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6883"/>
              <a:buNone/>
            </a:pPr>
            <a:r>
              <a:rPr lang="en-US" dirty="0"/>
              <a:t>[5] “Dunn index and DB index - Cluster Validity indices | Set 1,” </a:t>
            </a:r>
            <a:r>
              <a:rPr lang="en-US" i="1" dirty="0" err="1"/>
              <a:t>GeeksforGeeks</a:t>
            </a:r>
            <a:r>
              <a:rPr lang="en-US" dirty="0"/>
              <a:t>, May 09, 2019.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https://www.geeksforgeeks.org/dunn-index-and-db-index-cluster-validity-indices-set-1/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6883"/>
              <a:buNone/>
            </a:pPr>
            <a:r>
              <a:rPr lang="en-US" dirty="0"/>
              <a:t>[6] “Fuzzy c-means,” </a:t>
            </a:r>
            <a:r>
              <a:rPr lang="en-US" i="1" dirty="0"/>
              <a:t>www.youtube.com</a:t>
            </a:r>
            <a:r>
              <a:rPr lang="en-US" dirty="0"/>
              <a:t>. https://www.youtube.com/watch?v=zr50h_91gOw&amp;ab_channel=jeff (accessed Oct. 20, 2023).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6883"/>
              <a:buNone/>
            </a:pPr>
            <a:r>
              <a:rPr lang="en-US" dirty="0"/>
              <a:t>‌[7]“Day 70 - Fuzzy C-Means Clustering Algorithm,” </a:t>
            </a:r>
            <a:r>
              <a:rPr lang="en-US" i="1" dirty="0"/>
              <a:t>www.youtube.com</a:t>
            </a:r>
            <a:r>
              <a:rPr lang="en-US" dirty="0"/>
              <a:t>. https://www.youtube.com/watch?v=VhYt7nxOKKs&amp;ab_channel=DataSciencewithSharan (accessed Oct. 20, 2023).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6883"/>
              <a:buNone/>
            </a:pPr>
            <a:r>
              <a:rPr lang="en-US" dirty="0"/>
              <a:t>[8]“Fuzzy C Means Clustering Algorithm Solved Example | Clustering Algorithm in ML &amp; DL by Mahesh </a:t>
            </a:r>
            <a:r>
              <a:rPr lang="en-US" dirty="0" err="1"/>
              <a:t>Huddar</a:t>
            </a:r>
            <a:r>
              <a:rPr lang="en-US" dirty="0"/>
              <a:t>,” </a:t>
            </a:r>
            <a:r>
              <a:rPr lang="en-US" i="1" dirty="0"/>
              <a:t>www.youtube.com</a:t>
            </a:r>
            <a:r>
              <a:rPr lang="en-US" dirty="0"/>
              <a:t>. https://www.youtube.com/watch?v=X7co6-U4BJY&amp;t=230s&amp;ab_channel=MaheshHuddar (accessed Oct. 20, 2023).‌</a:t>
            </a:r>
            <a:endParaRPr dirty="0"/>
          </a:p>
        </p:txBody>
      </p:sp>
      <p:sp>
        <p:nvSpPr>
          <p:cNvPr id="198" name="Google Shape;198;g28d17984e8b_0_46"/>
          <p:cNvSpPr txBox="1">
            <a:spLocks noGrp="1"/>
          </p:cNvSpPr>
          <p:nvPr>
            <p:ph type="sldNum" idx="12"/>
          </p:nvPr>
        </p:nvSpPr>
        <p:spPr>
          <a:xfrm>
            <a:off x="0" y="640041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1524000" y="1122375"/>
            <a:ext cx="9144000" cy="11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Fuzzy Clustering </a:t>
            </a:r>
            <a:endParaRPr dirty="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9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Mohammad Rkieh (104928868)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Instructor: Dr. Yasser </a:t>
            </a:r>
            <a:r>
              <a:rPr lang="en-US" dirty="0" err="1"/>
              <a:t>Alginahi</a:t>
            </a:r>
            <a:endParaRPr lang="en-US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Date: 3</a:t>
            </a:r>
            <a:r>
              <a:rPr lang="en-US" baseline="30000" dirty="0"/>
              <a:t>rd</a:t>
            </a:r>
            <a:r>
              <a:rPr lang="en-US" dirty="0"/>
              <a:t> of November, 2023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241" y="2743678"/>
            <a:ext cx="3167141" cy="251412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"/>
          <p:cNvSpPr txBox="1">
            <a:spLocks noGrp="1"/>
          </p:cNvSpPr>
          <p:nvPr>
            <p:ph type="sldNum" idx="12"/>
          </p:nvPr>
        </p:nvSpPr>
        <p:spPr>
          <a:xfrm>
            <a:off x="24095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1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Introduction </a:t>
            </a:r>
            <a:endParaRPr/>
          </a:p>
          <a:p>
            <a:pPr marL="635001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Hard Clustering Limitation &amp; Solution</a:t>
            </a:r>
            <a:endParaRPr/>
          </a:p>
          <a:p>
            <a:pPr marL="635001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Fuzzy C-Means (FCM) algorithm</a:t>
            </a:r>
            <a:endParaRPr/>
          </a:p>
          <a:p>
            <a:pPr marL="635001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Applications </a:t>
            </a:r>
            <a:endParaRPr/>
          </a:p>
          <a:p>
            <a:pPr marL="635001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Mathematical Concept</a:t>
            </a:r>
            <a:endParaRPr/>
          </a:p>
          <a:p>
            <a:pPr marL="635001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Pseudocode</a:t>
            </a:r>
            <a:endParaRPr/>
          </a:p>
          <a:p>
            <a:pPr marL="635001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Code (Python) </a:t>
            </a:r>
            <a:endParaRPr/>
          </a:p>
          <a:p>
            <a:pPr marL="635001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Evaluation </a:t>
            </a:r>
            <a:endParaRPr/>
          </a:p>
          <a:p>
            <a:pPr marL="177801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635001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sldNum" idx="12"/>
          </p:nvPr>
        </p:nvSpPr>
        <p:spPr>
          <a:xfrm>
            <a:off x="193713" y="63119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d17984e8b_0_2"/>
          <p:cNvSpPr txBox="1">
            <a:spLocks noGrp="1"/>
          </p:cNvSpPr>
          <p:nvPr>
            <p:ph type="title"/>
          </p:nvPr>
        </p:nvSpPr>
        <p:spPr>
          <a:xfrm>
            <a:off x="51375" y="64000"/>
            <a:ext cx="3086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1" name="Google Shape;91;g28d17984e8b_0_2"/>
          <p:cNvSpPr txBox="1">
            <a:spLocks noGrp="1"/>
          </p:cNvSpPr>
          <p:nvPr>
            <p:ph type="sldNum" idx="12"/>
          </p:nvPr>
        </p:nvSpPr>
        <p:spPr>
          <a:xfrm>
            <a:off x="51375" y="633386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92" name="Google Shape;92;g28d17984e8b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40" y="261075"/>
            <a:ext cx="7817008" cy="525363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8d17984e8b_0_2"/>
          <p:cNvSpPr/>
          <p:nvPr/>
        </p:nvSpPr>
        <p:spPr>
          <a:xfrm>
            <a:off x="4831836" y="2102992"/>
            <a:ext cx="970845" cy="903111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28d17984e8b_0_2"/>
          <p:cNvSpPr txBox="1">
            <a:spLocks noGrp="1"/>
          </p:cNvSpPr>
          <p:nvPr>
            <p:ph type="body" idx="1"/>
          </p:nvPr>
        </p:nvSpPr>
        <p:spPr>
          <a:xfrm>
            <a:off x="196362" y="1245333"/>
            <a:ext cx="3860609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Unsupervised- learning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Clustering </a:t>
            </a:r>
            <a:endParaRPr/>
          </a:p>
        </p:txBody>
      </p:sp>
      <p:sp>
        <p:nvSpPr>
          <p:cNvPr id="95" name="Google Shape;95;g28d17984e8b_0_2"/>
          <p:cNvSpPr txBox="1"/>
          <p:nvPr/>
        </p:nvSpPr>
        <p:spPr>
          <a:xfrm>
            <a:off x="6331550" y="5596525"/>
            <a:ext cx="248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Machine Learning Diagram [1]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Limitation of Hard Clustering </a:t>
            </a:r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109151" y="641401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l="2384" t="23476" r="54102"/>
          <a:stretch/>
        </p:blipFill>
        <p:spPr>
          <a:xfrm>
            <a:off x="666045" y="2314223"/>
            <a:ext cx="4941542" cy="291559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666044" y="1741488"/>
            <a:ext cx="5088875" cy="52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1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Hard Clustering (k-means) </a:t>
            </a:r>
            <a:endParaRPr/>
          </a:p>
          <a:p>
            <a:pPr marL="635001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105" name="Google Shape;105;p2" descr="Download Panda Eating Bamboo Royalty-Free Stock Illustration Image - Pixabay"/>
          <p:cNvPicPr preferRelativeResize="0"/>
          <p:nvPr/>
        </p:nvPicPr>
        <p:blipFill rotWithShape="1">
          <a:blip r:embed="rId4">
            <a:alphaModFix/>
          </a:blip>
          <a:srcRect l="12116" t="8889" r="5920" b="12577"/>
          <a:stretch/>
        </p:blipFill>
        <p:spPr>
          <a:xfrm>
            <a:off x="8722139" y="2983276"/>
            <a:ext cx="2897437" cy="277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2"/>
          <p:cNvGrpSpPr/>
          <p:nvPr/>
        </p:nvGrpSpPr>
        <p:grpSpPr>
          <a:xfrm>
            <a:off x="7845290" y="92877"/>
            <a:ext cx="4273819" cy="1909578"/>
            <a:chOff x="7845290" y="92877"/>
            <a:chExt cx="4273819" cy="1909578"/>
          </a:xfrm>
        </p:grpSpPr>
        <p:pic>
          <p:nvPicPr>
            <p:cNvPr id="107" name="Google Shape;107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45290" y="92877"/>
              <a:ext cx="4273819" cy="19095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2"/>
            <p:cNvSpPr/>
            <p:nvPr/>
          </p:nvSpPr>
          <p:spPr>
            <a:xfrm>
              <a:off x="9982199" y="1047666"/>
              <a:ext cx="2136910" cy="95478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"/>
          <p:cNvSpPr txBox="1"/>
          <p:nvPr/>
        </p:nvSpPr>
        <p:spPr>
          <a:xfrm>
            <a:off x="1437800" y="5359325"/>
            <a:ext cx="322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Hard Clustering Membership Function [2]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Solution 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109151" y="641401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l="54143" t="23476" r="1986"/>
          <a:stretch/>
        </p:blipFill>
        <p:spPr>
          <a:xfrm>
            <a:off x="838200" y="2565724"/>
            <a:ext cx="4981936" cy="291559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564650" y="1817262"/>
            <a:ext cx="5088875" cy="52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1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 Clustering (fuzzy) </a:t>
            </a:r>
            <a:endParaRPr/>
          </a:p>
          <a:p>
            <a:pPr marL="635001" marR="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0052" y="168651"/>
            <a:ext cx="4273819" cy="190957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1437800" y="5617500"/>
            <a:ext cx="322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 Clustering Membership Function [2]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d17984e8b_0_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Fuzzy C-Means (FCM) algorithm</a:t>
            </a:r>
            <a:endParaRPr/>
          </a:p>
        </p:txBody>
      </p:sp>
      <p:sp>
        <p:nvSpPr>
          <p:cNvPr id="127" name="Google Shape;127;g28d17984e8b_0_10"/>
          <p:cNvSpPr txBox="1">
            <a:spLocks noGrp="1"/>
          </p:cNvSpPr>
          <p:nvPr>
            <p:ph type="sldNum" idx="12"/>
          </p:nvPr>
        </p:nvSpPr>
        <p:spPr>
          <a:xfrm>
            <a:off x="0" y="631176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28" name="Google Shape;128;g28d17984e8b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62156" y="1344058"/>
            <a:ext cx="2602162" cy="3452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8d17984e8b_0_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088875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1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Flexible clustering algorithm</a:t>
            </a:r>
          </a:p>
          <a:p>
            <a:pPr marL="635001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Soft Clustering version of K-Means</a:t>
            </a:r>
            <a:endParaRPr dirty="0"/>
          </a:p>
          <a:p>
            <a:pPr marL="177801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 </a:t>
            </a:r>
            <a:endParaRPr dirty="0"/>
          </a:p>
          <a:p>
            <a:pPr marL="635001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d17984e8b_0_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Applications</a:t>
            </a:r>
            <a:endParaRPr/>
          </a:p>
        </p:txBody>
      </p:sp>
      <p:sp>
        <p:nvSpPr>
          <p:cNvPr id="136" name="Google Shape;136;g28d17984e8b_0_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Pattern Recognition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Marketing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Medical Diagnosis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Image Segmentation </a:t>
            </a:r>
            <a:endParaRPr/>
          </a:p>
        </p:txBody>
      </p:sp>
      <p:sp>
        <p:nvSpPr>
          <p:cNvPr id="137" name="Google Shape;137;g28d17984e8b_0_17"/>
          <p:cNvSpPr txBox="1">
            <a:spLocks noGrp="1"/>
          </p:cNvSpPr>
          <p:nvPr>
            <p:ph type="sldNum" idx="12"/>
          </p:nvPr>
        </p:nvSpPr>
        <p:spPr>
          <a:xfrm>
            <a:off x="0" y="63894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Mathematical Concept - Variables </a:t>
            </a:r>
            <a:endParaRPr dirty="0"/>
          </a:p>
        </p:txBody>
      </p:sp>
      <p:sp>
        <p:nvSpPr>
          <p:cNvPr id="144" name="Google Shape;144;p18"/>
          <p:cNvSpPr txBox="1">
            <a:spLocks noGrp="1"/>
          </p:cNvSpPr>
          <p:nvPr>
            <p:ph type="sldNum" idx="12"/>
          </p:nvPr>
        </p:nvSpPr>
        <p:spPr>
          <a:xfrm>
            <a:off x="1256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30" y="1325563"/>
            <a:ext cx="7722441" cy="30165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Windsor Yellow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586</Words>
  <Application>Microsoft Office PowerPoint</Application>
  <PresentationFormat>Widescreen</PresentationFormat>
  <Paragraphs>99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1_Office Theme</vt:lpstr>
      <vt:lpstr>Resources </vt:lpstr>
      <vt:lpstr>Fuzzy Clustering </vt:lpstr>
      <vt:lpstr>Table of Contents</vt:lpstr>
      <vt:lpstr>Introduction</vt:lpstr>
      <vt:lpstr>Limitation of Hard Clustering </vt:lpstr>
      <vt:lpstr>Solution </vt:lpstr>
      <vt:lpstr>Fuzzy C-Means (FCM) algorithm</vt:lpstr>
      <vt:lpstr>Applications</vt:lpstr>
      <vt:lpstr>Mathematical Concept - Variables </vt:lpstr>
      <vt:lpstr>Mathematical Concept – Steps (1)</vt:lpstr>
      <vt:lpstr>Mathematical Concept – Steps (2)</vt:lpstr>
      <vt:lpstr>Pseudocode </vt:lpstr>
      <vt:lpstr>Code</vt:lpstr>
      <vt:lpstr>Advantages</vt:lpstr>
      <vt:lpstr>Disadvantages </vt:lpstr>
      <vt:lpstr>The Dunn Index (DI)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Clustering</dc:title>
  <dc:creator>Altamash Yar</dc:creator>
  <cp:lastModifiedBy>Yasser Alginahi</cp:lastModifiedBy>
  <cp:revision>12</cp:revision>
  <dcterms:created xsi:type="dcterms:W3CDTF">2023-09-28T21:26:11Z</dcterms:created>
  <dcterms:modified xsi:type="dcterms:W3CDTF">2023-11-10T23:29:16Z</dcterms:modified>
</cp:coreProperties>
</file>