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Play"/>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regular.fnt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Pl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67d497bc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67d497b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67d497bc9_3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67d497bc9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67d497bc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f67d497bc9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67d497bc9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67d497bc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67d497bc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f67d497bc9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67d497bc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67d497bc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67d497bc9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67d497bc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67d497bc9_3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67d497bc9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67d497bc9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67d497bc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67d497bc9_3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67d497bc9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i.org/10.1016/j.eswa.2003.12.002" TargetMode="External"/><Relationship Id="rId4" Type="http://schemas.openxmlformats.org/officeDocument/2006/relationships/hyperlink" Target="https://www.researchgate.net/publication/325092899_Customer_Profitability_Analysis_Cost_System_Purposes_and_Decision_Making_Process_A_Research_Framework" TargetMode="External"/><Relationship Id="rId5" Type="http://schemas.openxmlformats.org/officeDocument/2006/relationships/hyperlink" Target="https://doi.org/10.1007/978-3-319-11680-8_2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stock-trading-with-rl.herokuapp.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https://lh5.googleusercontent.com/j7Ls_vbKtRxdnDBfbOpGURj9YiFopNGdIM6Kni8LFjJLkuL-dM0u-OU7bkvXbXWzmEWvRtQd51iRQ1Yk-NqjoD2KnvMnPYR6_q5f0vpAIrOpnxWE3ssO6KqdsyWHpN5H2z-y_y_cfDKt7876sA" id="84" name="Google Shape;84;p13"/>
          <p:cNvPicPr preferRelativeResize="0"/>
          <p:nvPr/>
        </p:nvPicPr>
        <p:blipFill rotWithShape="1">
          <a:blip r:embed="rId3">
            <a:alphaModFix/>
          </a:blip>
          <a:srcRect b="0" l="0" r="0" t="0"/>
          <a:stretch/>
        </p:blipFill>
        <p:spPr>
          <a:xfrm>
            <a:off x="155526" y="81751"/>
            <a:ext cx="1789650" cy="1057975"/>
          </a:xfrm>
          <a:prstGeom prst="rect">
            <a:avLst/>
          </a:prstGeom>
          <a:noFill/>
          <a:ln>
            <a:noFill/>
          </a:ln>
        </p:spPr>
      </p:pic>
      <p:sp>
        <p:nvSpPr>
          <p:cNvPr id="85" name="Google Shape;85;p13"/>
          <p:cNvSpPr txBox="1"/>
          <p:nvPr/>
        </p:nvSpPr>
        <p:spPr>
          <a:xfrm>
            <a:off x="1835700" y="655325"/>
            <a:ext cx="8520600" cy="1421400"/>
          </a:xfrm>
          <a:prstGeom prst="rect">
            <a:avLst/>
          </a:prstGeom>
          <a:noFill/>
          <a:ln>
            <a:noFill/>
          </a:ln>
          <a:effectLst>
            <a:outerShdw blurRad="57150" rotWithShape="0" algn="bl" dir="5400000" dist="19050">
              <a:srgbClr val="FFFFFF">
                <a:alpha val="4902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IN" sz="2500">
                <a:solidFill>
                  <a:srgbClr val="FF0000"/>
                </a:solidFill>
                <a:latin typeface="Play"/>
                <a:ea typeface="Play"/>
                <a:cs typeface="Play"/>
                <a:sym typeface="Play"/>
              </a:rPr>
              <a:t>OPTIMIZING STOCK TRADING STRATEGY WITH K-MEANS CLUSTERING</a:t>
            </a:r>
            <a:endParaRPr b="1" sz="4300">
              <a:solidFill>
                <a:srgbClr val="FF0000"/>
              </a:solidFill>
              <a:latin typeface="Play"/>
              <a:ea typeface="Play"/>
              <a:cs typeface="Play"/>
              <a:sym typeface="Play"/>
            </a:endParaRPr>
          </a:p>
        </p:txBody>
      </p:sp>
      <p:sp>
        <p:nvSpPr>
          <p:cNvPr id="86" name="Google Shape;86;p13"/>
          <p:cNvSpPr txBox="1"/>
          <p:nvPr/>
        </p:nvSpPr>
        <p:spPr>
          <a:xfrm>
            <a:off x="1858500" y="1944675"/>
            <a:ext cx="8475000" cy="1421400"/>
          </a:xfrm>
          <a:prstGeom prst="rect">
            <a:avLst/>
          </a:prstGeom>
          <a:noFill/>
          <a:ln>
            <a:noFill/>
          </a:ln>
          <a:effectLst>
            <a:outerShdw blurRad="214313" rotWithShape="0" algn="bl" dir="660000" dist="114300">
              <a:srgbClr val="FFFFFF"/>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dk1"/>
                </a:solidFill>
                <a:latin typeface="Play"/>
                <a:ea typeface="Play"/>
                <a:cs typeface="Play"/>
                <a:sym typeface="Play"/>
              </a:rPr>
              <a:t>M</a:t>
            </a:r>
            <a:r>
              <a:rPr b="1" lang="en-IN" sz="2000">
                <a:solidFill>
                  <a:schemeClr val="dk1"/>
                </a:solidFill>
                <a:latin typeface="Play"/>
                <a:ea typeface="Play"/>
                <a:cs typeface="Play"/>
                <a:sym typeface="Play"/>
              </a:rPr>
              <a:t>ini</a:t>
            </a:r>
            <a:r>
              <a:rPr b="1" i="0" lang="en-IN" sz="2000" u="none" cap="none" strike="noStrike">
                <a:solidFill>
                  <a:schemeClr val="dk1"/>
                </a:solidFill>
                <a:latin typeface="Play"/>
                <a:ea typeface="Play"/>
                <a:cs typeface="Play"/>
                <a:sym typeface="Play"/>
              </a:rPr>
              <a:t> Project</a:t>
            </a:r>
            <a:endParaRPr b="1" i="0" sz="2000" u="none" cap="none" strike="noStrike">
              <a:solidFill>
                <a:schemeClr val="dk1"/>
              </a:solidFill>
              <a:latin typeface="Play"/>
              <a:ea typeface="Play"/>
              <a:cs typeface="Play"/>
              <a:sym typeface="Play"/>
            </a:endParaRPr>
          </a:p>
          <a:p>
            <a:pPr indent="0" lvl="0" marL="0" marR="0" rtl="0" algn="ctr">
              <a:lnSpc>
                <a:spcPct val="100000"/>
              </a:lnSpc>
              <a:spcBef>
                <a:spcPts val="1000"/>
              </a:spcBef>
              <a:spcAft>
                <a:spcPts val="0"/>
              </a:spcAft>
              <a:buClr>
                <a:srgbClr val="000000"/>
              </a:buClr>
              <a:buSzPts val="2000"/>
              <a:buFont typeface="Arial"/>
              <a:buNone/>
            </a:pPr>
            <a:r>
              <a:t/>
            </a:r>
            <a:endParaRPr b="1" sz="2000">
              <a:solidFill>
                <a:schemeClr val="dk1"/>
              </a:solidFill>
              <a:latin typeface="Play"/>
              <a:ea typeface="Play"/>
              <a:cs typeface="Play"/>
              <a:sym typeface="Play"/>
            </a:endParaRPr>
          </a:p>
          <a:p>
            <a:pPr indent="0" lvl="0" marL="0" rtl="0" algn="ctr">
              <a:lnSpc>
                <a:spcPct val="90000"/>
              </a:lnSpc>
              <a:spcBef>
                <a:spcPts val="1000"/>
              </a:spcBef>
              <a:spcAft>
                <a:spcPts val="0"/>
              </a:spcAft>
              <a:buClr>
                <a:schemeClr val="dk1"/>
              </a:buClr>
              <a:buSzPts val="3100"/>
              <a:buFont typeface="Calibri"/>
              <a:buNone/>
            </a:pPr>
            <a:r>
              <a:rPr b="1" lang="en-IN" sz="2000">
                <a:solidFill>
                  <a:schemeClr val="dk1"/>
                </a:solidFill>
                <a:latin typeface="Play"/>
                <a:ea typeface="Play"/>
                <a:cs typeface="Play"/>
                <a:sym typeface="Play"/>
              </a:rPr>
              <a:t>Big Data Analytics[BDA]</a:t>
            </a:r>
            <a:endParaRPr b="1" sz="2000">
              <a:solidFill>
                <a:schemeClr val="dk1"/>
              </a:solidFill>
              <a:latin typeface="Play"/>
              <a:ea typeface="Play"/>
              <a:cs typeface="Play"/>
              <a:sym typeface="Play"/>
            </a:endParaRPr>
          </a:p>
          <a:p>
            <a:pPr indent="0" lvl="0" marL="0" marR="0" rtl="0" algn="ctr">
              <a:lnSpc>
                <a:spcPct val="100000"/>
              </a:lnSpc>
              <a:spcBef>
                <a:spcPts val="0"/>
              </a:spcBef>
              <a:spcAft>
                <a:spcPts val="1000"/>
              </a:spcAft>
              <a:buClr>
                <a:srgbClr val="000000"/>
              </a:buClr>
              <a:buSzPts val="2000"/>
              <a:buFont typeface="Arial"/>
              <a:buNone/>
            </a:pPr>
            <a:r>
              <a:t/>
            </a:r>
            <a:endParaRPr sz="2000">
              <a:solidFill>
                <a:schemeClr val="dk1"/>
              </a:solidFill>
              <a:latin typeface="Play"/>
              <a:ea typeface="Play"/>
              <a:cs typeface="Play"/>
              <a:sym typeface="Play"/>
            </a:endParaRPr>
          </a:p>
        </p:txBody>
      </p:sp>
      <p:sp>
        <p:nvSpPr>
          <p:cNvPr id="87" name="Google Shape;87;p13"/>
          <p:cNvSpPr txBox="1"/>
          <p:nvPr/>
        </p:nvSpPr>
        <p:spPr>
          <a:xfrm>
            <a:off x="3589650" y="3490675"/>
            <a:ext cx="50127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600">
                <a:solidFill>
                  <a:schemeClr val="dk1"/>
                </a:solidFill>
                <a:latin typeface="Play"/>
                <a:ea typeface="Play"/>
                <a:cs typeface="Play"/>
                <a:sym typeface="Play"/>
              </a:rPr>
              <a:t>Department of Computer Engineering</a:t>
            </a:r>
            <a:endParaRPr sz="1600">
              <a:solidFill>
                <a:schemeClr val="dk1"/>
              </a:solidFill>
              <a:latin typeface="Play"/>
              <a:ea typeface="Play"/>
              <a:cs typeface="Play"/>
              <a:sym typeface="Play"/>
            </a:endParaRPr>
          </a:p>
          <a:p>
            <a:pPr indent="0" lvl="0" marL="0" rtl="0" algn="ctr">
              <a:spcBef>
                <a:spcPts val="0"/>
              </a:spcBef>
              <a:spcAft>
                <a:spcPts val="0"/>
              </a:spcAft>
              <a:buNone/>
            </a:pPr>
            <a:r>
              <a:rPr b="1" lang="en-IN" sz="1600">
                <a:solidFill>
                  <a:schemeClr val="dk1"/>
                </a:solidFill>
                <a:latin typeface="Play"/>
                <a:ea typeface="Play"/>
                <a:cs typeface="Play"/>
                <a:sym typeface="Play"/>
              </a:rPr>
              <a:t>TERNA ENGINEERING COLLEGE </a:t>
            </a:r>
            <a:endParaRPr sz="1600">
              <a:solidFill>
                <a:schemeClr val="dk1"/>
              </a:solidFill>
              <a:latin typeface="Play"/>
              <a:ea typeface="Play"/>
              <a:cs typeface="Play"/>
              <a:sym typeface="Play"/>
            </a:endParaRPr>
          </a:p>
          <a:p>
            <a:pPr indent="0" lvl="0" marL="0" rtl="0" algn="ctr">
              <a:spcBef>
                <a:spcPts val="0"/>
              </a:spcBef>
              <a:spcAft>
                <a:spcPts val="0"/>
              </a:spcAft>
              <a:buNone/>
            </a:pPr>
            <a:r>
              <a:rPr lang="en-IN" sz="1600">
                <a:solidFill>
                  <a:schemeClr val="dk1"/>
                </a:solidFill>
                <a:latin typeface="Play"/>
                <a:ea typeface="Play"/>
                <a:cs typeface="Play"/>
                <a:sym typeface="Play"/>
              </a:rPr>
              <a:t>Nerul (W), Navi Mumbai 400706</a:t>
            </a:r>
            <a:endParaRPr sz="1600">
              <a:solidFill>
                <a:schemeClr val="dk1"/>
              </a:solidFill>
              <a:latin typeface="Play"/>
              <a:ea typeface="Play"/>
              <a:cs typeface="Play"/>
              <a:sym typeface="Play"/>
            </a:endParaRPr>
          </a:p>
          <a:p>
            <a:pPr indent="0" lvl="0" marL="0" rtl="0" algn="ctr">
              <a:spcBef>
                <a:spcPts val="0"/>
              </a:spcBef>
              <a:spcAft>
                <a:spcPts val="0"/>
              </a:spcAft>
              <a:buNone/>
            </a:pPr>
            <a:r>
              <a:t/>
            </a:r>
            <a:endParaRPr sz="1600">
              <a:solidFill>
                <a:schemeClr val="dk1"/>
              </a:solidFill>
              <a:latin typeface="Play"/>
              <a:ea typeface="Play"/>
              <a:cs typeface="Play"/>
              <a:sym typeface="Play"/>
            </a:endParaRPr>
          </a:p>
          <a:p>
            <a:pPr indent="0" lvl="0" marL="0" rtl="0" algn="ctr">
              <a:spcBef>
                <a:spcPts val="0"/>
              </a:spcBef>
              <a:spcAft>
                <a:spcPts val="0"/>
              </a:spcAft>
              <a:buNone/>
            </a:pPr>
            <a:r>
              <a:rPr b="1" lang="en-IN" sz="1600">
                <a:solidFill>
                  <a:schemeClr val="dk1"/>
                </a:solidFill>
                <a:latin typeface="Play"/>
                <a:ea typeface="Play"/>
                <a:cs typeface="Play"/>
                <a:sym typeface="Play"/>
              </a:rPr>
              <a:t>FINAL PRESENTATION</a:t>
            </a:r>
            <a:endParaRPr b="1" sz="1600">
              <a:solidFill>
                <a:schemeClr val="dk1"/>
              </a:solidFill>
              <a:latin typeface="Play"/>
              <a:ea typeface="Play"/>
              <a:cs typeface="Play"/>
              <a:sym typeface="Play"/>
            </a:endParaRPr>
          </a:p>
        </p:txBody>
      </p:sp>
      <p:sp>
        <p:nvSpPr>
          <p:cNvPr id="88" name="Google Shape;88;p13"/>
          <p:cNvSpPr txBox="1"/>
          <p:nvPr/>
        </p:nvSpPr>
        <p:spPr>
          <a:xfrm>
            <a:off x="442300" y="5291150"/>
            <a:ext cx="3434100" cy="80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1600" u="none" cap="none" strike="noStrike">
                <a:solidFill>
                  <a:schemeClr val="dk1"/>
                </a:solidFill>
                <a:latin typeface="Play"/>
                <a:ea typeface="Play"/>
                <a:cs typeface="Play"/>
                <a:sym typeface="Play"/>
              </a:rPr>
              <a:t>Under the Guidance of :</a:t>
            </a:r>
            <a:br>
              <a:rPr b="1" i="0" lang="en-IN" sz="1600" u="none" cap="none" strike="noStrike">
                <a:solidFill>
                  <a:schemeClr val="dk1"/>
                </a:solidFill>
                <a:latin typeface="Play"/>
                <a:ea typeface="Play"/>
                <a:cs typeface="Play"/>
                <a:sym typeface="Play"/>
              </a:rPr>
            </a:br>
            <a:r>
              <a:rPr b="1" i="0" lang="en-IN" sz="1600" u="none" cap="none" strike="noStrike">
                <a:solidFill>
                  <a:schemeClr val="dk1"/>
                </a:solidFill>
                <a:latin typeface="Play"/>
                <a:ea typeface="Play"/>
                <a:cs typeface="Play"/>
                <a:sym typeface="Play"/>
              </a:rPr>
              <a:t>Prof. </a:t>
            </a:r>
            <a:r>
              <a:rPr b="1" lang="en-IN" sz="1600">
                <a:solidFill>
                  <a:schemeClr val="dk1"/>
                </a:solidFill>
                <a:latin typeface="Play"/>
                <a:ea typeface="Play"/>
                <a:cs typeface="Play"/>
                <a:sym typeface="Play"/>
              </a:rPr>
              <a:t>D. M. Bavkar</a:t>
            </a:r>
            <a:endParaRPr b="1" i="0" sz="1600" u="none" cap="none" strike="noStrike">
              <a:solidFill>
                <a:schemeClr val="dk1"/>
              </a:solidFill>
              <a:latin typeface="Play"/>
              <a:ea typeface="Play"/>
              <a:cs typeface="Play"/>
              <a:sym typeface="Play"/>
            </a:endParaRPr>
          </a:p>
        </p:txBody>
      </p:sp>
      <p:sp>
        <p:nvSpPr>
          <p:cNvPr id="89" name="Google Shape;89;p13"/>
          <p:cNvSpPr txBox="1"/>
          <p:nvPr/>
        </p:nvSpPr>
        <p:spPr>
          <a:xfrm>
            <a:off x="8833875" y="4806900"/>
            <a:ext cx="156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chemeClr val="dk1"/>
                </a:solidFill>
                <a:latin typeface="Play"/>
                <a:ea typeface="Play"/>
                <a:cs typeface="Play"/>
                <a:sym typeface="Play"/>
              </a:rPr>
              <a:t>Group Members:    </a:t>
            </a:r>
            <a:endParaRPr b="1">
              <a:solidFill>
                <a:schemeClr val="dk1"/>
              </a:solidFill>
            </a:endParaRPr>
          </a:p>
        </p:txBody>
      </p:sp>
      <p:sp>
        <p:nvSpPr>
          <p:cNvPr id="90" name="Google Shape;90;p13"/>
          <p:cNvSpPr txBox="1"/>
          <p:nvPr/>
        </p:nvSpPr>
        <p:spPr>
          <a:xfrm>
            <a:off x="8663325" y="5216900"/>
            <a:ext cx="1910400" cy="954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1600" u="none" cap="none" strike="noStrike">
                <a:latin typeface="Play"/>
                <a:ea typeface="Play"/>
                <a:cs typeface="Play"/>
                <a:sym typeface="Play"/>
              </a:rPr>
              <a:t>  </a:t>
            </a:r>
            <a:r>
              <a:rPr b="1" lang="en-IN" sz="1600">
                <a:latin typeface="Play"/>
                <a:ea typeface="Play"/>
                <a:cs typeface="Play"/>
                <a:sym typeface="Play"/>
              </a:rPr>
              <a:t>Amey Thakur</a:t>
            </a:r>
            <a:endParaRPr b="1" sz="1600">
              <a:latin typeface="Play"/>
              <a:ea typeface="Play"/>
              <a:cs typeface="Play"/>
              <a:sym typeface="Play"/>
            </a:endParaRPr>
          </a:p>
          <a:p>
            <a:pPr indent="0" lvl="0" marL="0" marR="0" rtl="0" algn="ctr">
              <a:lnSpc>
                <a:spcPct val="100000"/>
              </a:lnSpc>
              <a:spcBef>
                <a:spcPts val="0"/>
              </a:spcBef>
              <a:spcAft>
                <a:spcPts val="0"/>
              </a:spcAft>
              <a:buClr>
                <a:srgbClr val="000000"/>
              </a:buClr>
              <a:buSzPts val="1800"/>
              <a:buFont typeface="Arial"/>
              <a:buNone/>
            </a:pPr>
            <a:r>
              <a:rPr b="1" lang="en-IN" sz="1600">
                <a:latin typeface="Play"/>
                <a:ea typeface="Play"/>
                <a:cs typeface="Play"/>
                <a:sym typeface="Play"/>
              </a:rPr>
              <a:t>Hasan Rizvi</a:t>
            </a:r>
            <a:endParaRPr b="1" sz="1600">
              <a:latin typeface="Play"/>
              <a:ea typeface="Play"/>
              <a:cs typeface="Play"/>
              <a:sym typeface="Play"/>
            </a:endParaRPr>
          </a:p>
          <a:p>
            <a:pPr indent="0" lvl="0" marL="0" marR="0" rtl="0" algn="ctr">
              <a:lnSpc>
                <a:spcPct val="100000"/>
              </a:lnSpc>
              <a:spcBef>
                <a:spcPts val="0"/>
              </a:spcBef>
              <a:spcAft>
                <a:spcPts val="0"/>
              </a:spcAft>
              <a:buClr>
                <a:srgbClr val="000000"/>
              </a:buClr>
              <a:buSzPts val="1800"/>
              <a:buFont typeface="Arial"/>
              <a:buNone/>
            </a:pPr>
            <a:r>
              <a:rPr b="1" lang="en-IN" sz="1600">
                <a:latin typeface="Play"/>
                <a:ea typeface="Play"/>
                <a:cs typeface="Play"/>
                <a:sym typeface="Play"/>
              </a:rPr>
              <a:t>Mega Satish</a:t>
            </a:r>
            <a:endParaRPr b="1" i="0" sz="1600" u="none" cap="none" strike="noStrike">
              <a:latin typeface="Play"/>
              <a:ea typeface="Play"/>
              <a:cs typeface="Play"/>
              <a:sym typeface="Play"/>
            </a:endParaRPr>
          </a:p>
        </p:txBody>
      </p:sp>
      <p:sp>
        <p:nvSpPr>
          <p:cNvPr id="91" name="Google Shape;91;p13"/>
          <p:cNvSpPr txBox="1"/>
          <p:nvPr/>
        </p:nvSpPr>
        <p:spPr>
          <a:xfrm>
            <a:off x="10573725" y="5216900"/>
            <a:ext cx="869700" cy="954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IN" sz="1600">
                <a:solidFill>
                  <a:schemeClr val="dk1"/>
                </a:solidFill>
                <a:latin typeface="Play"/>
                <a:ea typeface="Play"/>
                <a:cs typeface="Play"/>
                <a:sym typeface="Play"/>
              </a:rPr>
              <a:t>B-50</a:t>
            </a:r>
            <a:endParaRPr b="1" sz="1600">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800"/>
              <a:buFont typeface="Arial"/>
              <a:buNone/>
            </a:pPr>
            <a:r>
              <a:rPr b="1" lang="en-IN" sz="1600">
                <a:solidFill>
                  <a:schemeClr val="dk1"/>
                </a:solidFill>
                <a:latin typeface="Play"/>
                <a:ea typeface="Play"/>
                <a:cs typeface="Play"/>
                <a:sym typeface="Play"/>
              </a:rPr>
              <a:t>B-51</a:t>
            </a:r>
            <a:endParaRPr b="1" sz="1600">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800"/>
              <a:buFont typeface="Arial"/>
              <a:buNone/>
            </a:pPr>
            <a:r>
              <a:rPr b="1" lang="en-IN" sz="1600">
                <a:solidFill>
                  <a:schemeClr val="dk1"/>
                </a:solidFill>
                <a:latin typeface="Play"/>
                <a:ea typeface="Play"/>
                <a:cs typeface="Play"/>
                <a:sym typeface="Play"/>
              </a:rPr>
              <a:t>B-58</a:t>
            </a:r>
            <a:endParaRPr b="1" sz="1600">
              <a:solidFill>
                <a:schemeClr val="dk1"/>
              </a:solidFill>
              <a:latin typeface="Play"/>
              <a:ea typeface="Play"/>
              <a:cs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838200" y="0"/>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IN" sz="2600">
                <a:latin typeface="Play"/>
                <a:ea typeface="Play"/>
                <a:cs typeface="Play"/>
                <a:sym typeface="Play"/>
              </a:rPr>
              <a:t>SNAPSHOTS</a:t>
            </a:r>
            <a:endParaRPr b="1" sz="2600">
              <a:latin typeface="Play"/>
              <a:ea typeface="Play"/>
              <a:cs typeface="Play"/>
              <a:sym typeface="Play"/>
            </a:endParaRPr>
          </a:p>
        </p:txBody>
      </p:sp>
      <p:sp>
        <p:nvSpPr>
          <p:cNvPr id="146" name="Google Shape;146;p22"/>
          <p:cNvSpPr txBox="1"/>
          <p:nvPr/>
        </p:nvSpPr>
        <p:spPr>
          <a:xfrm>
            <a:off x="838200" y="1453975"/>
            <a:ext cx="10515600" cy="868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900">
              <a:solidFill>
                <a:srgbClr val="202124"/>
              </a:solidFill>
              <a:latin typeface="Play"/>
              <a:ea typeface="Play"/>
              <a:cs typeface="Play"/>
              <a:sym typeface="Play"/>
            </a:endParaRPr>
          </a:p>
          <a:p>
            <a:pPr indent="0" lvl="0" marL="0" rtl="0" algn="just">
              <a:lnSpc>
                <a:spcPct val="115000"/>
              </a:lnSpc>
              <a:spcBef>
                <a:spcPts val="0"/>
              </a:spcBef>
              <a:spcAft>
                <a:spcPts val="0"/>
              </a:spcAft>
              <a:buNone/>
            </a:pPr>
            <a:r>
              <a:t/>
            </a:r>
            <a:endParaRPr sz="1050">
              <a:solidFill>
                <a:srgbClr val="333333"/>
              </a:solidFill>
              <a:highlight>
                <a:srgbClr val="FCFCFC"/>
              </a:highlight>
              <a:latin typeface="Play"/>
              <a:ea typeface="Play"/>
              <a:cs typeface="Play"/>
              <a:sym typeface="Play"/>
            </a:endParaRPr>
          </a:p>
          <a:p>
            <a:pPr indent="0" lvl="0" marL="0" rtl="0" algn="just">
              <a:lnSpc>
                <a:spcPct val="115000"/>
              </a:lnSpc>
              <a:spcBef>
                <a:spcPts val="0"/>
              </a:spcBef>
              <a:spcAft>
                <a:spcPts val="0"/>
              </a:spcAft>
              <a:buNone/>
            </a:pPr>
            <a:r>
              <a:t/>
            </a:r>
            <a:endParaRPr sz="1050">
              <a:solidFill>
                <a:srgbClr val="333333"/>
              </a:solidFill>
              <a:highlight>
                <a:srgbClr val="FCFCFC"/>
              </a:highlight>
              <a:latin typeface="Play"/>
              <a:ea typeface="Play"/>
              <a:cs typeface="Play"/>
              <a:sym typeface="Play"/>
            </a:endParaRPr>
          </a:p>
        </p:txBody>
      </p:sp>
      <p:pic>
        <p:nvPicPr>
          <p:cNvPr id="147" name="Google Shape;147;p22"/>
          <p:cNvPicPr preferRelativeResize="0"/>
          <p:nvPr/>
        </p:nvPicPr>
        <p:blipFill>
          <a:blip r:embed="rId3">
            <a:alphaModFix/>
          </a:blip>
          <a:stretch>
            <a:fillRect/>
          </a:stretch>
        </p:blipFill>
        <p:spPr>
          <a:xfrm>
            <a:off x="1533450" y="1299800"/>
            <a:ext cx="9025900" cy="514267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838200" y="215500"/>
            <a:ext cx="10515600" cy="869400"/>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Clr>
                <a:schemeClr val="dk1"/>
              </a:buClr>
              <a:buSzPts val="1100"/>
              <a:buFont typeface="Arial"/>
              <a:buNone/>
            </a:pPr>
            <a:r>
              <a:rPr b="1" lang="en-IN" sz="2600">
                <a:latin typeface="Play"/>
                <a:ea typeface="Play"/>
                <a:cs typeface="Play"/>
                <a:sym typeface="Play"/>
              </a:rPr>
              <a:t>REFERENCES</a:t>
            </a:r>
            <a:r>
              <a:rPr b="1" lang="en-IN" sz="2600">
                <a:latin typeface="Play"/>
                <a:ea typeface="Play"/>
                <a:cs typeface="Play"/>
                <a:sym typeface="Play"/>
              </a:rPr>
              <a:t> </a:t>
            </a:r>
            <a:endParaRPr sz="2600"/>
          </a:p>
        </p:txBody>
      </p:sp>
      <p:sp>
        <p:nvSpPr>
          <p:cNvPr id="153" name="Google Shape;153;p23"/>
          <p:cNvSpPr txBox="1"/>
          <p:nvPr>
            <p:ph idx="1" type="body"/>
          </p:nvPr>
        </p:nvSpPr>
        <p:spPr>
          <a:xfrm>
            <a:off x="838200" y="1084900"/>
            <a:ext cx="10515600" cy="4953300"/>
          </a:xfrm>
          <a:prstGeom prst="rect">
            <a:avLst/>
          </a:prstGeom>
          <a:noFill/>
          <a:ln>
            <a:noFill/>
          </a:ln>
        </p:spPr>
        <p:txBody>
          <a:bodyPr anchorCtr="0" anchor="ctr"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t/>
            </a:r>
            <a:endParaRPr b="1" sz="1600">
              <a:latin typeface="Play"/>
              <a:ea typeface="Play"/>
              <a:cs typeface="Play"/>
              <a:sym typeface="Play"/>
            </a:endParaRPr>
          </a:p>
          <a:p>
            <a:pPr indent="-330200" lvl="0" marL="457200" rtl="0" algn="just">
              <a:lnSpc>
                <a:spcPct val="115000"/>
              </a:lnSpc>
              <a:spcBef>
                <a:spcPts val="0"/>
              </a:spcBef>
              <a:spcAft>
                <a:spcPts val="0"/>
              </a:spcAft>
              <a:buSzPts val="1600"/>
              <a:buFont typeface="Play"/>
              <a:buAutoNum type="arabicPeriod"/>
            </a:pPr>
            <a:r>
              <a:rPr lang="en-IN" sz="1600">
                <a:latin typeface="Play"/>
                <a:ea typeface="Play"/>
                <a:cs typeface="Play"/>
                <a:sym typeface="Play"/>
              </a:rPr>
              <a:t>Segmentation of stock trading customers according to potential value (2004) </a:t>
            </a:r>
            <a:r>
              <a:rPr lang="en-IN" sz="1600" u="sng">
                <a:solidFill>
                  <a:srgbClr val="1155CC"/>
                </a:solidFill>
                <a:latin typeface="Play"/>
                <a:ea typeface="Play"/>
                <a:cs typeface="Play"/>
                <a:sym typeface="Play"/>
                <a:hlinkClick r:id="rId3">
                  <a:extLst>
                    <a:ext uri="{A12FA001-AC4F-418D-AE19-62706E023703}">
                      <ahyp:hlinkClr val="tx"/>
                    </a:ext>
                  </a:extLst>
                </a:hlinkClick>
              </a:rPr>
              <a:t>https://doi.org/10.1016/j.eswa.2003.12.002</a:t>
            </a:r>
            <a:endParaRPr sz="1600">
              <a:latin typeface="Play"/>
              <a:ea typeface="Play"/>
              <a:cs typeface="Play"/>
              <a:sym typeface="Play"/>
            </a:endParaRPr>
          </a:p>
          <a:p>
            <a:pPr indent="0" lvl="0" marL="0" rtl="0" algn="just">
              <a:lnSpc>
                <a:spcPct val="115000"/>
              </a:lnSpc>
              <a:spcBef>
                <a:spcPts val="0"/>
              </a:spcBef>
              <a:spcAft>
                <a:spcPts val="0"/>
              </a:spcAft>
              <a:buClr>
                <a:schemeClr val="dk1"/>
              </a:buClr>
              <a:buSzPts val="1100"/>
              <a:buFont typeface="Arial"/>
              <a:buNone/>
            </a:pPr>
            <a:r>
              <a:t/>
            </a:r>
            <a:endParaRPr sz="1600">
              <a:latin typeface="Play"/>
              <a:ea typeface="Play"/>
              <a:cs typeface="Play"/>
              <a:sym typeface="Play"/>
            </a:endParaRPr>
          </a:p>
          <a:p>
            <a:pPr indent="-330200" lvl="0" marL="457200" rtl="0" algn="just">
              <a:lnSpc>
                <a:spcPct val="115000"/>
              </a:lnSpc>
              <a:spcBef>
                <a:spcPts val="0"/>
              </a:spcBef>
              <a:spcAft>
                <a:spcPts val="0"/>
              </a:spcAft>
              <a:buSzPts val="1600"/>
              <a:buFont typeface="Play"/>
              <a:buAutoNum type="arabicPeriod"/>
            </a:pPr>
            <a:r>
              <a:rPr lang="en-IN" sz="1600">
                <a:latin typeface="Play"/>
                <a:ea typeface="Play"/>
                <a:cs typeface="Play"/>
                <a:sym typeface="Play"/>
              </a:rPr>
              <a:t>Customer Profitability Analysis, Cost System Purposes and Decision Making Process: A Research Framework</a:t>
            </a:r>
            <a:endParaRPr sz="1600">
              <a:latin typeface="Play"/>
              <a:ea typeface="Play"/>
              <a:cs typeface="Play"/>
              <a:sym typeface="Play"/>
            </a:endParaRPr>
          </a:p>
          <a:p>
            <a:pPr indent="0" lvl="0" marL="0" rtl="0" algn="just">
              <a:lnSpc>
                <a:spcPct val="115000"/>
              </a:lnSpc>
              <a:spcBef>
                <a:spcPts val="0"/>
              </a:spcBef>
              <a:spcAft>
                <a:spcPts val="0"/>
              </a:spcAft>
              <a:buClr>
                <a:schemeClr val="dk1"/>
              </a:buClr>
              <a:buSzPts val="1100"/>
              <a:buFont typeface="Arial"/>
              <a:buNone/>
            </a:pPr>
            <a:r>
              <a:t/>
            </a:r>
            <a:endParaRPr sz="1600">
              <a:latin typeface="Play"/>
              <a:ea typeface="Play"/>
              <a:cs typeface="Play"/>
              <a:sym typeface="Play"/>
            </a:endParaRPr>
          </a:p>
          <a:p>
            <a:pPr indent="-330200" lvl="0" marL="457200" rtl="0" algn="just">
              <a:lnSpc>
                <a:spcPct val="115000"/>
              </a:lnSpc>
              <a:spcBef>
                <a:spcPts val="0"/>
              </a:spcBef>
              <a:spcAft>
                <a:spcPts val="0"/>
              </a:spcAft>
              <a:buSzPts val="1600"/>
              <a:buFont typeface="Play"/>
              <a:buAutoNum type="arabicPeriod"/>
            </a:pPr>
            <a:r>
              <a:rPr lang="en-IN" sz="1600">
                <a:uFill>
                  <a:noFill/>
                </a:uFill>
                <a:latin typeface="Play"/>
                <a:ea typeface="Play"/>
                <a:cs typeface="Play"/>
                <a:sym typeface="Play"/>
                <a:hlinkClick r:id="rId4"/>
              </a:rPr>
              <a:t>https://www.researchgate.net/publication/325092899_Customer_Profitability_Analysis_Cost_System_Purposes_and_Decision_Making_Process_A_Research_Framework</a:t>
            </a:r>
            <a:endParaRPr sz="1600">
              <a:latin typeface="Play"/>
              <a:ea typeface="Play"/>
              <a:cs typeface="Play"/>
              <a:sym typeface="Play"/>
            </a:endParaRPr>
          </a:p>
          <a:p>
            <a:pPr indent="0" lvl="0" marL="457200" rtl="0" algn="just">
              <a:lnSpc>
                <a:spcPct val="115000"/>
              </a:lnSpc>
              <a:spcBef>
                <a:spcPts val="0"/>
              </a:spcBef>
              <a:spcAft>
                <a:spcPts val="0"/>
              </a:spcAft>
              <a:buClr>
                <a:schemeClr val="dk1"/>
              </a:buClr>
              <a:buSzPts val="1100"/>
              <a:buFont typeface="Arial"/>
              <a:buNone/>
            </a:pPr>
            <a:r>
              <a:t/>
            </a:r>
            <a:endParaRPr sz="1600">
              <a:latin typeface="Play"/>
              <a:ea typeface="Play"/>
              <a:cs typeface="Play"/>
              <a:sym typeface="Play"/>
            </a:endParaRPr>
          </a:p>
          <a:p>
            <a:pPr indent="-330200" lvl="0" marL="457200" rtl="0" algn="just">
              <a:lnSpc>
                <a:spcPct val="115000"/>
              </a:lnSpc>
              <a:spcBef>
                <a:spcPts val="0"/>
              </a:spcBef>
              <a:spcAft>
                <a:spcPts val="0"/>
              </a:spcAft>
              <a:buSzPts val="1600"/>
              <a:buFont typeface="Play"/>
              <a:buAutoNum type="arabicPeriod"/>
            </a:pPr>
            <a:r>
              <a:rPr lang="en-IN" sz="1600">
                <a:latin typeface="Play"/>
                <a:ea typeface="Play"/>
                <a:cs typeface="Play"/>
                <a:sym typeface="Play"/>
              </a:rPr>
              <a:t>Van Hieu D., Meesad P. (2015) Fast K-Means Clustering for Very Large Datasets Based on MapReduce Combined with a New Cutting Method. In: Nguyen VH., Le AC., Huynh VN. (eds) Knowledge and Systems Engineering. </a:t>
            </a:r>
            <a:r>
              <a:rPr i="1" lang="en-IN" sz="1600">
                <a:latin typeface="Play"/>
                <a:ea typeface="Play"/>
                <a:cs typeface="Play"/>
                <a:sym typeface="Play"/>
              </a:rPr>
              <a:t>Advances in Intelligent Systems and Computing</a:t>
            </a:r>
            <a:r>
              <a:rPr lang="en-IN" sz="1600">
                <a:latin typeface="Play"/>
                <a:ea typeface="Play"/>
                <a:cs typeface="Play"/>
                <a:sym typeface="Play"/>
              </a:rPr>
              <a:t>, vol 326. Springer, Cham. </a:t>
            </a:r>
            <a:r>
              <a:rPr lang="en-IN" sz="1600" u="sng">
                <a:solidFill>
                  <a:srgbClr val="1155CC"/>
                </a:solidFill>
                <a:latin typeface="Play"/>
                <a:ea typeface="Play"/>
                <a:cs typeface="Play"/>
                <a:sym typeface="Play"/>
                <a:hlinkClick r:id="rId5">
                  <a:extLst>
                    <a:ext uri="{A12FA001-AC4F-418D-AE19-62706E023703}">
                      <ahyp:hlinkClr val="tx"/>
                    </a:ext>
                  </a:extLst>
                </a:hlinkClick>
              </a:rPr>
              <a:t>https://doi.org/10.1007/978-3-319-11680-8_23</a:t>
            </a:r>
            <a:endParaRPr sz="1600">
              <a:latin typeface="Play"/>
              <a:ea typeface="Play"/>
              <a:cs typeface="Play"/>
              <a:sym typeface="Play"/>
            </a:endParaRPr>
          </a:p>
          <a:p>
            <a:pPr indent="0" lvl="0" marL="0" rtl="0" algn="just">
              <a:lnSpc>
                <a:spcPct val="115000"/>
              </a:lnSpc>
              <a:spcBef>
                <a:spcPts val="0"/>
              </a:spcBef>
              <a:spcAft>
                <a:spcPts val="0"/>
              </a:spcAft>
              <a:buClr>
                <a:schemeClr val="dk1"/>
              </a:buClr>
              <a:buSzPts val="1100"/>
              <a:buFont typeface="Arial"/>
              <a:buNone/>
            </a:pPr>
            <a:r>
              <a:t/>
            </a:r>
            <a:endParaRPr sz="1600">
              <a:latin typeface="Play"/>
              <a:ea typeface="Play"/>
              <a:cs typeface="Play"/>
              <a:sym typeface="Play"/>
            </a:endParaRPr>
          </a:p>
          <a:p>
            <a:pPr indent="-330200" lvl="0" marL="457200" rtl="0" algn="just">
              <a:lnSpc>
                <a:spcPct val="115000"/>
              </a:lnSpc>
              <a:spcBef>
                <a:spcPts val="0"/>
              </a:spcBef>
              <a:spcAft>
                <a:spcPts val="0"/>
              </a:spcAft>
              <a:buClr>
                <a:srgbClr val="202124"/>
              </a:buClr>
              <a:buSzPts val="1600"/>
              <a:buFont typeface="Play"/>
              <a:buAutoNum type="arabicPeriod"/>
            </a:pPr>
            <a:r>
              <a:rPr lang="en-IN" sz="1600">
                <a:solidFill>
                  <a:srgbClr val="202124"/>
                </a:solidFill>
                <a:highlight>
                  <a:srgbClr val="FFFFFF"/>
                </a:highlight>
                <a:latin typeface="Play"/>
                <a:ea typeface="Play"/>
                <a:cs typeface="Play"/>
                <a:sym typeface="Play"/>
              </a:rPr>
              <a:t>E. N. Desokey, A. Badr and A. F. Hegazy (2017) "Enhancing stock prediction clustering using K-means with genetic algorithm," </a:t>
            </a:r>
            <a:r>
              <a:rPr i="1" lang="en-IN" sz="1600">
                <a:solidFill>
                  <a:srgbClr val="202124"/>
                </a:solidFill>
                <a:highlight>
                  <a:srgbClr val="FFFFFF"/>
                </a:highlight>
                <a:latin typeface="Play"/>
                <a:ea typeface="Play"/>
                <a:cs typeface="Play"/>
                <a:sym typeface="Play"/>
              </a:rPr>
              <a:t>2017 13th International Computer Engineering Conference (ICENCO)</a:t>
            </a:r>
            <a:r>
              <a:rPr lang="en-IN" sz="1600">
                <a:solidFill>
                  <a:srgbClr val="202124"/>
                </a:solidFill>
                <a:highlight>
                  <a:srgbClr val="FFFFFF"/>
                </a:highlight>
                <a:latin typeface="Play"/>
                <a:ea typeface="Play"/>
                <a:cs typeface="Play"/>
                <a:sym typeface="Play"/>
              </a:rPr>
              <a:t>, pp. 256-261,      doi: 10.1109/ICENCO.2017.8289797.</a:t>
            </a:r>
            <a:endParaRPr sz="1600">
              <a:latin typeface="Play"/>
              <a:ea typeface="Play"/>
              <a:cs typeface="Play"/>
              <a:sym typeface="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4294967295" type="title"/>
          </p:nvPr>
        </p:nvSpPr>
        <p:spPr>
          <a:xfrm>
            <a:off x="838200" y="276615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Clr>
                <a:schemeClr val="dk1"/>
              </a:buClr>
              <a:buSzPts val="1100"/>
              <a:buFont typeface="Arial"/>
              <a:buNone/>
            </a:pPr>
            <a:r>
              <a:rPr b="1" lang="en-IN" sz="5000">
                <a:solidFill>
                  <a:srgbClr val="FF0000"/>
                </a:solidFill>
                <a:latin typeface="Play"/>
                <a:ea typeface="Play"/>
                <a:cs typeface="Play"/>
                <a:sym typeface="Play"/>
              </a:rPr>
              <a:t>THANK YOU</a:t>
            </a:r>
            <a:endParaRPr sz="5000">
              <a:solidFill>
                <a:srgbClr val="FF0000"/>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idx="1" type="body"/>
          </p:nvPr>
        </p:nvSpPr>
        <p:spPr>
          <a:xfrm>
            <a:off x="838200" y="1738350"/>
            <a:ext cx="10515600" cy="4351200"/>
          </a:xfrm>
          <a:prstGeom prst="rect">
            <a:avLst/>
          </a:prstGeom>
          <a:noFill/>
          <a:ln>
            <a:noFill/>
          </a:ln>
        </p:spPr>
        <p:txBody>
          <a:bodyPr anchorCtr="0" anchor="ctr" bIns="45700" lIns="91425" spcFirstLastPara="1" rIns="91425" wrap="square" tIns="45700">
            <a:normAutofit/>
          </a:bodyPr>
          <a:lstStyle/>
          <a:p>
            <a:pPr indent="-355600" lvl="0" marL="4114800" rtl="0" algn="just">
              <a:lnSpc>
                <a:spcPct val="150000"/>
              </a:lnSpc>
              <a:spcBef>
                <a:spcPts val="0"/>
              </a:spcBef>
              <a:spcAft>
                <a:spcPts val="0"/>
              </a:spcAft>
              <a:buSzPts val="2000"/>
              <a:buFont typeface="Play"/>
              <a:buAutoNum type="arabicPeriod"/>
            </a:pPr>
            <a:r>
              <a:rPr lang="en-IN" sz="2000">
                <a:latin typeface="Play"/>
                <a:ea typeface="Play"/>
                <a:cs typeface="Play"/>
                <a:sym typeface="Play"/>
              </a:rPr>
              <a:t>Introduction </a:t>
            </a:r>
            <a:endParaRPr sz="2000">
              <a:latin typeface="Play"/>
              <a:ea typeface="Play"/>
              <a:cs typeface="Play"/>
              <a:sym typeface="Play"/>
            </a:endParaRPr>
          </a:p>
          <a:p>
            <a:pPr indent="-355600" lvl="0" marL="4114800" rtl="0" algn="just">
              <a:lnSpc>
                <a:spcPct val="150000"/>
              </a:lnSpc>
              <a:spcBef>
                <a:spcPts val="0"/>
              </a:spcBef>
              <a:spcAft>
                <a:spcPts val="0"/>
              </a:spcAft>
              <a:buSzPts val="2000"/>
              <a:buFont typeface="Play"/>
              <a:buAutoNum type="arabicPeriod"/>
            </a:pPr>
            <a:r>
              <a:rPr lang="en-IN" sz="2000">
                <a:latin typeface="Play"/>
                <a:ea typeface="Play"/>
                <a:cs typeface="Play"/>
                <a:sym typeface="Play"/>
              </a:rPr>
              <a:t>Literature Survey</a:t>
            </a:r>
            <a:endParaRPr sz="2000">
              <a:latin typeface="Play"/>
              <a:ea typeface="Play"/>
              <a:cs typeface="Play"/>
              <a:sym typeface="Play"/>
            </a:endParaRPr>
          </a:p>
          <a:p>
            <a:pPr indent="-355600" lvl="0" marL="4114800" rtl="0" algn="just">
              <a:lnSpc>
                <a:spcPct val="150000"/>
              </a:lnSpc>
              <a:spcBef>
                <a:spcPts val="0"/>
              </a:spcBef>
              <a:spcAft>
                <a:spcPts val="0"/>
              </a:spcAft>
              <a:buSzPts val="2000"/>
              <a:buFont typeface="Play"/>
              <a:buAutoNum type="arabicPeriod"/>
            </a:pPr>
            <a:r>
              <a:rPr lang="en-IN" sz="2000">
                <a:latin typeface="Play"/>
                <a:ea typeface="Play"/>
                <a:cs typeface="Play"/>
                <a:sym typeface="Play"/>
              </a:rPr>
              <a:t>Problem Statement</a:t>
            </a:r>
            <a:endParaRPr sz="2000">
              <a:latin typeface="Play"/>
              <a:ea typeface="Play"/>
              <a:cs typeface="Play"/>
              <a:sym typeface="Play"/>
            </a:endParaRPr>
          </a:p>
          <a:p>
            <a:pPr indent="-355600" lvl="0" marL="4114800" rtl="0" algn="just">
              <a:lnSpc>
                <a:spcPct val="150000"/>
              </a:lnSpc>
              <a:spcBef>
                <a:spcPts val="0"/>
              </a:spcBef>
              <a:spcAft>
                <a:spcPts val="0"/>
              </a:spcAft>
              <a:buSzPts val="2000"/>
              <a:buFont typeface="Play"/>
              <a:buAutoNum type="arabicPeriod"/>
            </a:pPr>
            <a:r>
              <a:rPr lang="en-IN" sz="2000">
                <a:latin typeface="Play"/>
                <a:ea typeface="Play"/>
                <a:cs typeface="Play"/>
                <a:sym typeface="Play"/>
              </a:rPr>
              <a:t>Proposed Methodology</a:t>
            </a:r>
            <a:endParaRPr sz="2000">
              <a:latin typeface="Play"/>
              <a:ea typeface="Play"/>
              <a:cs typeface="Play"/>
              <a:sym typeface="Play"/>
            </a:endParaRPr>
          </a:p>
          <a:p>
            <a:pPr indent="-355600" lvl="0" marL="4114800" rtl="0" algn="just">
              <a:lnSpc>
                <a:spcPct val="150000"/>
              </a:lnSpc>
              <a:spcBef>
                <a:spcPts val="0"/>
              </a:spcBef>
              <a:spcAft>
                <a:spcPts val="0"/>
              </a:spcAft>
              <a:buSzPts val="2000"/>
              <a:buFont typeface="Play"/>
              <a:buAutoNum type="arabicPeriod"/>
            </a:pPr>
            <a:r>
              <a:rPr lang="en-IN" sz="2000">
                <a:latin typeface="Play"/>
                <a:ea typeface="Play"/>
                <a:cs typeface="Play"/>
                <a:sym typeface="Play"/>
              </a:rPr>
              <a:t>Model Deployment  </a:t>
            </a:r>
            <a:endParaRPr sz="2000">
              <a:latin typeface="Play"/>
              <a:ea typeface="Play"/>
              <a:cs typeface="Play"/>
              <a:sym typeface="Play"/>
            </a:endParaRPr>
          </a:p>
          <a:p>
            <a:pPr indent="-355600" lvl="0" marL="4114800" rtl="0" algn="just">
              <a:lnSpc>
                <a:spcPct val="150000"/>
              </a:lnSpc>
              <a:spcBef>
                <a:spcPts val="0"/>
              </a:spcBef>
              <a:spcAft>
                <a:spcPts val="0"/>
              </a:spcAft>
              <a:buSzPts val="2000"/>
              <a:buFont typeface="Play"/>
              <a:buAutoNum type="arabicPeriod"/>
            </a:pPr>
            <a:r>
              <a:rPr lang="en-IN" sz="2000">
                <a:latin typeface="Play"/>
                <a:ea typeface="Play"/>
                <a:cs typeface="Play"/>
                <a:sym typeface="Play"/>
              </a:rPr>
              <a:t>Snapshots</a:t>
            </a:r>
            <a:endParaRPr sz="2000">
              <a:latin typeface="Play"/>
              <a:ea typeface="Play"/>
              <a:cs typeface="Play"/>
              <a:sym typeface="Play"/>
            </a:endParaRPr>
          </a:p>
          <a:p>
            <a:pPr indent="-355600" lvl="0" marL="4114800" rtl="0" algn="just">
              <a:lnSpc>
                <a:spcPct val="150000"/>
              </a:lnSpc>
              <a:spcBef>
                <a:spcPts val="0"/>
              </a:spcBef>
              <a:spcAft>
                <a:spcPts val="0"/>
              </a:spcAft>
              <a:buSzPts val="2000"/>
              <a:buFont typeface="Play"/>
              <a:buAutoNum type="arabicPeriod"/>
            </a:pPr>
            <a:r>
              <a:rPr lang="en-IN" sz="2000">
                <a:latin typeface="Play"/>
                <a:ea typeface="Play"/>
                <a:cs typeface="Play"/>
                <a:sym typeface="Play"/>
              </a:rPr>
              <a:t>Conclusion</a:t>
            </a:r>
            <a:endParaRPr sz="2000">
              <a:latin typeface="Play"/>
              <a:ea typeface="Play"/>
              <a:cs typeface="Play"/>
              <a:sym typeface="Play"/>
            </a:endParaRPr>
          </a:p>
          <a:p>
            <a:pPr indent="0" lvl="0" marL="4114800" rtl="0" algn="just">
              <a:lnSpc>
                <a:spcPct val="150000"/>
              </a:lnSpc>
              <a:spcBef>
                <a:spcPts val="0"/>
              </a:spcBef>
              <a:spcAft>
                <a:spcPts val="0"/>
              </a:spcAft>
              <a:buNone/>
            </a:pPr>
            <a:r>
              <a:t/>
            </a:r>
            <a:endParaRPr sz="2000">
              <a:latin typeface="Play"/>
              <a:ea typeface="Play"/>
              <a:cs typeface="Play"/>
              <a:sym typeface="Play"/>
            </a:endParaRPr>
          </a:p>
          <a:p>
            <a:pPr indent="0" lvl="0" marL="4114800" rtl="0" algn="just">
              <a:lnSpc>
                <a:spcPct val="150000"/>
              </a:lnSpc>
              <a:spcBef>
                <a:spcPts val="0"/>
              </a:spcBef>
              <a:spcAft>
                <a:spcPts val="0"/>
              </a:spcAft>
              <a:buNone/>
            </a:pPr>
            <a:r>
              <a:rPr lang="en-IN" sz="2000">
                <a:latin typeface="Play"/>
                <a:ea typeface="Play"/>
                <a:cs typeface="Play"/>
                <a:sym typeface="Play"/>
              </a:rPr>
              <a:t>References</a:t>
            </a:r>
            <a:endParaRPr sz="2000">
              <a:latin typeface="Play"/>
              <a:ea typeface="Play"/>
              <a:cs typeface="Play"/>
              <a:sym typeface="Play"/>
            </a:endParaRPr>
          </a:p>
        </p:txBody>
      </p:sp>
      <p:sp>
        <p:nvSpPr>
          <p:cNvPr id="97" name="Google Shape;97;p14"/>
          <p:cNvSpPr txBox="1"/>
          <p:nvPr/>
        </p:nvSpPr>
        <p:spPr>
          <a:xfrm>
            <a:off x="838200" y="691500"/>
            <a:ext cx="10515600" cy="5850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IN" sz="2600">
                <a:solidFill>
                  <a:schemeClr val="dk1"/>
                </a:solidFill>
                <a:latin typeface="Play"/>
                <a:ea typeface="Play"/>
                <a:cs typeface="Play"/>
                <a:sym typeface="Play"/>
              </a:rPr>
              <a:t>INDEX</a:t>
            </a:r>
            <a:r>
              <a:rPr b="1" lang="en-IN" sz="2600">
                <a:solidFill>
                  <a:schemeClr val="dk1"/>
                </a:solidFill>
                <a:latin typeface="Play"/>
                <a:ea typeface="Play"/>
                <a:cs typeface="Play"/>
                <a:sym typeface="Play"/>
              </a:rPr>
              <a:t> </a:t>
            </a:r>
            <a:endParaRPr sz="2600">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idx="1" type="body"/>
          </p:nvPr>
        </p:nvSpPr>
        <p:spPr>
          <a:xfrm>
            <a:off x="838200" y="1690701"/>
            <a:ext cx="10515600" cy="4486200"/>
          </a:xfrm>
          <a:prstGeom prst="rect">
            <a:avLst/>
          </a:prstGeom>
          <a:noFill/>
          <a:ln>
            <a:noFill/>
          </a:ln>
        </p:spPr>
        <p:txBody>
          <a:bodyPr anchorCtr="0" anchor="t" bIns="45700" lIns="91425" spcFirstLastPara="1" rIns="91425" wrap="square" tIns="45700">
            <a:noAutofit/>
          </a:bodyPr>
          <a:lstStyle/>
          <a:p>
            <a:pPr indent="-355600" lvl="0" marL="457200" rtl="0" algn="just">
              <a:lnSpc>
                <a:spcPct val="150000"/>
              </a:lnSpc>
              <a:spcBef>
                <a:spcPts val="0"/>
              </a:spcBef>
              <a:spcAft>
                <a:spcPts val="0"/>
              </a:spcAft>
              <a:buSzPts val="2000"/>
              <a:buFont typeface="Play"/>
              <a:buChar char="➔"/>
            </a:pPr>
            <a:r>
              <a:rPr lang="en-IN" sz="2000">
                <a:latin typeface="Play"/>
                <a:ea typeface="Play"/>
                <a:cs typeface="Play"/>
                <a:sym typeface="Play"/>
              </a:rPr>
              <a:t>We propose to determine a single exchange-traded fund (SPY) investing strategy that will maximise our total wealth.</a:t>
            </a:r>
            <a:endParaRPr sz="2000">
              <a:latin typeface="Play"/>
              <a:ea typeface="Play"/>
              <a:cs typeface="Play"/>
              <a:sym typeface="Play"/>
            </a:endParaRPr>
          </a:p>
          <a:p>
            <a:pPr indent="0" lvl="0" marL="457200" rtl="0" algn="just">
              <a:lnSpc>
                <a:spcPct val="150000"/>
              </a:lnSpc>
              <a:spcBef>
                <a:spcPts val="0"/>
              </a:spcBef>
              <a:spcAft>
                <a:spcPts val="0"/>
              </a:spcAft>
              <a:buNone/>
            </a:pPr>
            <a:r>
              <a:t/>
            </a:r>
            <a:endParaRPr sz="2000">
              <a:latin typeface="Play"/>
              <a:ea typeface="Play"/>
              <a:cs typeface="Play"/>
              <a:sym typeface="Play"/>
            </a:endParaRPr>
          </a:p>
          <a:p>
            <a:pPr indent="-355600" lvl="0" marL="457200" rtl="0" algn="just">
              <a:lnSpc>
                <a:spcPct val="150000"/>
              </a:lnSpc>
              <a:spcBef>
                <a:spcPts val="0"/>
              </a:spcBef>
              <a:spcAft>
                <a:spcPts val="0"/>
              </a:spcAft>
              <a:buSzPts val="2000"/>
              <a:buFont typeface="Play"/>
              <a:buChar char="➔"/>
            </a:pPr>
            <a:r>
              <a:rPr lang="en-IN" sz="2000">
                <a:latin typeface="Play"/>
                <a:ea typeface="Play"/>
                <a:cs typeface="Play"/>
                <a:sym typeface="Play"/>
              </a:rPr>
              <a:t>We intend to forecast future price fluctuations for a specific stock.</a:t>
            </a:r>
            <a:endParaRPr sz="2000">
              <a:latin typeface="Play"/>
              <a:ea typeface="Play"/>
              <a:cs typeface="Play"/>
              <a:sym typeface="Play"/>
            </a:endParaRPr>
          </a:p>
          <a:p>
            <a:pPr indent="0" lvl="0" marL="0" rtl="0" algn="just">
              <a:lnSpc>
                <a:spcPct val="150000"/>
              </a:lnSpc>
              <a:spcBef>
                <a:spcPts val="0"/>
              </a:spcBef>
              <a:spcAft>
                <a:spcPts val="0"/>
              </a:spcAft>
              <a:buClr>
                <a:schemeClr val="dk1"/>
              </a:buClr>
              <a:buSzPts val="1100"/>
              <a:buNone/>
            </a:pPr>
            <a:r>
              <a:t/>
            </a:r>
            <a:endParaRPr sz="2000">
              <a:latin typeface="Play"/>
              <a:ea typeface="Play"/>
              <a:cs typeface="Play"/>
              <a:sym typeface="Play"/>
            </a:endParaRPr>
          </a:p>
          <a:p>
            <a:pPr indent="-355600" lvl="0" marL="457200" rtl="0" algn="just">
              <a:lnSpc>
                <a:spcPct val="150000"/>
              </a:lnSpc>
              <a:spcBef>
                <a:spcPts val="0"/>
              </a:spcBef>
              <a:spcAft>
                <a:spcPts val="0"/>
              </a:spcAft>
              <a:buSzPts val="2000"/>
              <a:buFont typeface="Play"/>
              <a:buChar char="➔"/>
            </a:pPr>
            <a:r>
              <a:rPr lang="en-IN" sz="2000">
                <a:latin typeface="Play"/>
                <a:ea typeface="Play"/>
                <a:cs typeface="Play"/>
                <a:sym typeface="Play"/>
              </a:rPr>
              <a:t>We develop a predictor for multiple firms using these trained RL models that forecasts the every day close stock prices.</a:t>
            </a:r>
            <a:endParaRPr sz="2000">
              <a:latin typeface="Play"/>
              <a:ea typeface="Play"/>
              <a:cs typeface="Play"/>
              <a:sym typeface="Play"/>
            </a:endParaRPr>
          </a:p>
          <a:p>
            <a:pPr indent="0" lvl="0" marL="0" rtl="0" algn="just">
              <a:lnSpc>
                <a:spcPct val="150000"/>
              </a:lnSpc>
              <a:spcBef>
                <a:spcPts val="0"/>
              </a:spcBef>
              <a:spcAft>
                <a:spcPts val="0"/>
              </a:spcAft>
              <a:buNone/>
            </a:pPr>
            <a:r>
              <a:t/>
            </a:r>
            <a:endParaRPr sz="2000">
              <a:latin typeface="Play"/>
              <a:ea typeface="Play"/>
              <a:cs typeface="Play"/>
              <a:sym typeface="Play"/>
            </a:endParaRPr>
          </a:p>
          <a:p>
            <a:pPr indent="-355600" lvl="0" marL="457200" rtl="0" algn="just">
              <a:lnSpc>
                <a:spcPct val="150000"/>
              </a:lnSpc>
              <a:spcBef>
                <a:spcPts val="0"/>
              </a:spcBef>
              <a:spcAft>
                <a:spcPts val="0"/>
              </a:spcAft>
              <a:buSzPts val="2000"/>
              <a:buFont typeface="Play"/>
              <a:buChar char="➔"/>
            </a:pPr>
            <a:r>
              <a:rPr lang="en-IN" sz="2000">
                <a:latin typeface="Play"/>
                <a:ea typeface="Play"/>
                <a:cs typeface="Play"/>
                <a:sym typeface="Play"/>
              </a:rPr>
              <a:t>The goal of this project is to learn and get hands-on experience in Data Analytics and Machine Learning.</a:t>
            </a:r>
            <a:endParaRPr sz="2000">
              <a:latin typeface="Play"/>
              <a:ea typeface="Play"/>
              <a:cs typeface="Play"/>
              <a:sym typeface="Play"/>
            </a:endParaRPr>
          </a:p>
        </p:txBody>
      </p:sp>
      <p:sp>
        <p:nvSpPr>
          <p:cNvPr id="103" name="Google Shape;103;p15"/>
          <p:cNvSpPr txBox="1"/>
          <p:nvPr/>
        </p:nvSpPr>
        <p:spPr>
          <a:xfrm>
            <a:off x="838200" y="691500"/>
            <a:ext cx="10515600" cy="5850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IN" sz="2600">
                <a:solidFill>
                  <a:schemeClr val="dk1"/>
                </a:solidFill>
                <a:latin typeface="Play"/>
                <a:ea typeface="Play"/>
                <a:cs typeface="Play"/>
                <a:sym typeface="Play"/>
              </a:rPr>
              <a:t>ABSTRACT</a:t>
            </a:r>
            <a:endParaRPr sz="2600">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55600" lvl="0" marL="457200" rtl="0" algn="just">
              <a:lnSpc>
                <a:spcPct val="150000"/>
              </a:lnSpc>
              <a:spcBef>
                <a:spcPts val="0"/>
              </a:spcBef>
              <a:spcAft>
                <a:spcPts val="0"/>
              </a:spcAft>
              <a:buSzPts val="2000"/>
              <a:buFont typeface="Play"/>
              <a:buChar char="➔"/>
            </a:pPr>
            <a:r>
              <a:rPr lang="en-IN" sz="2000">
                <a:latin typeface="Play"/>
                <a:ea typeface="Play"/>
                <a:cs typeface="Play"/>
                <a:sym typeface="Play"/>
              </a:rPr>
              <a:t>The main emphasis and objective of our project is to analyse given raw data and do exploratory data analysis in order to fully comprehend and identify patterns. </a:t>
            </a:r>
            <a:endParaRPr sz="2000">
              <a:latin typeface="Play"/>
              <a:ea typeface="Play"/>
              <a:cs typeface="Play"/>
              <a:sym typeface="Play"/>
            </a:endParaRPr>
          </a:p>
          <a:p>
            <a:pPr indent="0" lvl="0" marL="0" rtl="0" algn="just">
              <a:lnSpc>
                <a:spcPct val="150000"/>
              </a:lnSpc>
              <a:spcBef>
                <a:spcPts val="0"/>
              </a:spcBef>
              <a:spcAft>
                <a:spcPts val="0"/>
              </a:spcAft>
              <a:buNone/>
            </a:pPr>
            <a:r>
              <a:t/>
            </a:r>
            <a:endParaRPr sz="2000">
              <a:latin typeface="Play"/>
              <a:ea typeface="Play"/>
              <a:cs typeface="Play"/>
              <a:sym typeface="Play"/>
            </a:endParaRPr>
          </a:p>
          <a:p>
            <a:pPr indent="-355600" lvl="0" marL="457200" rtl="0" algn="just">
              <a:lnSpc>
                <a:spcPct val="150000"/>
              </a:lnSpc>
              <a:spcBef>
                <a:spcPts val="0"/>
              </a:spcBef>
              <a:spcAft>
                <a:spcPts val="0"/>
              </a:spcAft>
              <a:buSzPts val="2000"/>
              <a:buFont typeface="Play"/>
              <a:buChar char="➔"/>
            </a:pPr>
            <a:r>
              <a:rPr lang="en-IN" sz="2000">
                <a:latin typeface="Play"/>
                <a:ea typeface="Play"/>
                <a:cs typeface="Play"/>
                <a:sym typeface="Play"/>
              </a:rPr>
              <a:t>Then, using a Neural Network approach, construct a model and train it to get the desired outcomes. </a:t>
            </a:r>
            <a:endParaRPr sz="2000">
              <a:latin typeface="Play"/>
              <a:ea typeface="Play"/>
              <a:cs typeface="Play"/>
              <a:sym typeface="Play"/>
            </a:endParaRPr>
          </a:p>
          <a:p>
            <a:pPr indent="0" lvl="0" marL="0" rtl="0" algn="just">
              <a:lnSpc>
                <a:spcPct val="150000"/>
              </a:lnSpc>
              <a:spcBef>
                <a:spcPts val="0"/>
              </a:spcBef>
              <a:spcAft>
                <a:spcPts val="0"/>
              </a:spcAft>
              <a:buNone/>
            </a:pPr>
            <a:r>
              <a:t/>
            </a:r>
            <a:endParaRPr sz="2000">
              <a:latin typeface="Play"/>
              <a:ea typeface="Play"/>
              <a:cs typeface="Play"/>
              <a:sym typeface="Play"/>
            </a:endParaRPr>
          </a:p>
          <a:p>
            <a:pPr indent="-355600" lvl="0" marL="457200" rtl="0" algn="just">
              <a:lnSpc>
                <a:spcPct val="150000"/>
              </a:lnSpc>
              <a:spcBef>
                <a:spcPts val="0"/>
              </a:spcBef>
              <a:spcAft>
                <a:spcPts val="0"/>
              </a:spcAft>
              <a:buSzPts val="2000"/>
              <a:buFont typeface="Play"/>
              <a:buChar char="➔"/>
            </a:pPr>
            <a:r>
              <a:rPr lang="en-IN" sz="2000">
                <a:latin typeface="Play"/>
                <a:ea typeface="Play"/>
                <a:cs typeface="Play"/>
                <a:sym typeface="Play"/>
              </a:rPr>
              <a:t>Finally, it will be deployed as a web application. </a:t>
            </a:r>
            <a:endParaRPr sz="2000">
              <a:latin typeface="Play"/>
              <a:ea typeface="Play"/>
              <a:cs typeface="Play"/>
              <a:sym typeface="Play"/>
            </a:endParaRPr>
          </a:p>
        </p:txBody>
      </p:sp>
      <p:sp>
        <p:nvSpPr>
          <p:cNvPr id="109" name="Google Shape;109;p16"/>
          <p:cNvSpPr txBox="1"/>
          <p:nvPr/>
        </p:nvSpPr>
        <p:spPr>
          <a:xfrm>
            <a:off x="838200" y="691500"/>
            <a:ext cx="10515600" cy="5850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IN" sz="2600">
                <a:solidFill>
                  <a:schemeClr val="dk1"/>
                </a:solidFill>
                <a:latin typeface="Play"/>
                <a:ea typeface="Play"/>
                <a:cs typeface="Play"/>
                <a:sym typeface="Play"/>
              </a:rPr>
              <a:t>PROBLEM STATEMENT</a:t>
            </a:r>
            <a:endParaRPr sz="2600">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838200" y="12827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IN" sz="2600">
                <a:latin typeface="Play"/>
                <a:ea typeface="Play"/>
                <a:cs typeface="Play"/>
                <a:sym typeface="Play"/>
              </a:rPr>
              <a:t>LITERATURE SURVEY</a:t>
            </a:r>
            <a:endParaRPr b="1" sz="2600">
              <a:latin typeface="Play"/>
              <a:ea typeface="Play"/>
              <a:cs typeface="Play"/>
              <a:sym typeface="Play"/>
            </a:endParaRPr>
          </a:p>
        </p:txBody>
      </p:sp>
      <p:sp>
        <p:nvSpPr>
          <p:cNvPr id="115" name="Google Shape;115;p17"/>
          <p:cNvSpPr txBox="1"/>
          <p:nvPr/>
        </p:nvSpPr>
        <p:spPr>
          <a:xfrm>
            <a:off x="838200" y="1453975"/>
            <a:ext cx="10515600" cy="4922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IN" sz="1800">
                <a:solidFill>
                  <a:srgbClr val="202124"/>
                </a:solidFill>
                <a:latin typeface="Play"/>
                <a:ea typeface="Play"/>
                <a:cs typeface="Play"/>
                <a:sym typeface="Play"/>
              </a:rPr>
              <a:t>To get a better understanding of K-Means Clustering and its uses for the stock trading strategy, we referred to the following papers:</a:t>
            </a:r>
            <a:endParaRPr sz="1800">
              <a:solidFill>
                <a:srgbClr val="202124"/>
              </a:solidFill>
              <a:latin typeface="Play"/>
              <a:ea typeface="Play"/>
              <a:cs typeface="Play"/>
              <a:sym typeface="Play"/>
            </a:endParaRPr>
          </a:p>
          <a:p>
            <a:pPr indent="0" lvl="0" marL="0" rtl="0" algn="just">
              <a:lnSpc>
                <a:spcPct val="115000"/>
              </a:lnSpc>
              <a:spcBef>
                <a:spcPts val="0"/>
              </a:spcBef>
              <a:spcAft>
                <a:spcPts val="0"/>
              </a:spcAft>
              <a:buNone/>
            </a:pPr>
            <a:r>
              <a:t/>
            </a:r>
            <a:endParaRPr sz="1800">
              <a:solidFill>
                <a:srgbClr val="202124"/>
              </a:solidFill>
              <a:latin typeface="Play"/>
              <a:ea typeface="Play"/>
              <a:cs typeface="Play"/>
              <a:sym typeface="Play"/>
            </a:endParaRPr>
          </a:p>
          <a:p>
            <a:pPr indent="-342900" lvl="0" marL="457200" rtl="0" algn="just">
              <a:lnSpc>
                <a:spcPct val="115000"/>
              </a:lnSpc>
              <a:spcBef>
                <a:spcPts val="0"/>
              </a:spcBef>
              <a:spcAft>
                <a:spcPts val="0"/>
              </a:spcAft>
              <a:buClr>
                <a:srgbClr val="202124"/>
              </a:buClr>
              <a:buSzPts val="1800"/>
              <a:buFont typeface="Play"/>
              <a:buChar char="➔"/>
            </a:pPr>
            <a:r>
              <a:rPr lang="en-IN" sz="1800">
                <a:solidFill>
                  <a:srgbClr val="202124"/>
                </a:solidFill>
                <a:latin typeface="Play"/>
                <a:ea typeface="Play"/>
                <a:cs typeface="Play"/>
                <a:sym typeface="Play"/>
              </a:rPr>
              <a:t>“</a:t>
            </a:r>
            <a:r>
              <a:rPr lang="en-IN" sz="1800">
                <a:solidFill>
                  <a:srgbClr val="202124"/>
                </a:solidFill>
                <a:latin typeface="Play"/>
                <a:ea typeface="Play"/>
                <a:cs typeface="Play"/>
                <a:sym typeface="Play"/>
              </a:rPr>
              <a:t>Fast K-Means Clustering for Very Large Datasets Based on MapReduce Combined with a New Cutting Method”, by Duong Van Hieu and Phayung Meesad. This paper gives an overview of the importance of the K-Means Clustering Algorithm for Big Data. This paper presents a new approach for reducing the number of iterations of the K-Means algorithm which can be applied to very large dataset clustering. </a:t>
            </a:r>
            <a:endParaRPr sz="1800">
              <a:solidFill>
                <a:srgbClr val="202124"/>
              </a:solidFill>
              <a:latin typeface="Play"/>
              <a:ea typeface="Play"/>
              <a:cs typeface="Play"/>
              <a:sym typeface="Play"/>
            </a:endParaRPr>
          </a:p>
          <a:p>
            <a:pPr indent="0" lvl="0" marL="0" rtl="0" algn="just">
              <a:lnSpc>
                <a:spcPct val="115000"/>
              </a:lnSpc>
              <a:spcBef>
                <a:spcPts val="0"/>
              </a:spcBef>
              <a:spcAft>
                <a:spcPts val="0"/>
              </a:spcAft>
              <a:buNone/>
            </a:pPr>
            <a:r>
              <a:t/>
            </a:r>
            <a:endParaRPr sz="1800">
              <a:solidFill>
                <a:srgbClr val="202124"/>
              </a:solidFill>
              <a:latin typeface="Play"/>
              <a:ea typeface="Play"/>
              <a:cs typeface="Play"/>
              <a:sym typeface="Play"/>
            </a:endParaRPr>
          </a:p>
          <a:p>
            <a:pPr indent="-342900" lvl="0" marL="457200" rtl="0" algn="just">
              <a:lnSpc>
                <a:spcPct val="115000"/>
              </a:lnSpc>
              <a:spcBef>
                <a:spcPts val="0"/>
              </a:spcBef>
              <a:spcAft>
                <a:spcPts val="0"/>
              </a:spcAft>
              <a:buClr>
                <a:srgbClr val="202124"/>
              </a:buClr>
              <a:buSzPts val="1800"/>
              <a:buFont typeface="Play"/>
              <a:buChar char="➔"/>
            </a:pPr>
            <a:r>
              <a:rPr lang="en-IN" sz="1800">
                <a:solidFill>
                  <a:srgbClr val="202124"/>
                </a:solidFill>
                <a:latin typeface="Play"/>
                <a:ea typeface="Play"/>
                <a:cs typeface="Play"/>
                <a:sym typeface="Play"/>
              </a:rPr>
              <a:t>“Enhancing stock prediction clustering using K-means with genetic algorithm”, by E. N. Desokey, A. Badr and A. F. Hegazy.  The main objectives of this paper are to optimize the clustering of stock market prediction and to examine the impact of applying genetic algorithm optimization with the k-means clustering algorithm. The evaluation shows that using genetic algorithm and k-means clustering algorithm with Chi-square similarity measure achieved the highest accuracy with the least sum of square distances.</a:t>
            </a:r>
            <a:endParaRPr sz="1800">
              <a:solidFill>
                <a:srgbClr val="333333"/>
              </a:solidFill>
              <a:highlight>
                <a:srgbClr val="FCFCFC"/>
              </a:highlight>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1" type="body"/>
          </p:nvPr>
        </p:nvSpPr>
        <p:spPr>
          <a:xfrm>
            <a:off x="838200" y="1246900"/>
            <a:ext cx="10515600" cy="4718100"/>
          </a:xfrm>
          <a:prstGeom prst="rect">
            <a:avLst/>
          </a:prstGeom>
        </p:spPr>
        <p:txBody>
          <a:bodyPr anchorCtr="0" anchor="t" bIns="45700" lIns="91425" spcFirstLastPara="1" rIns="91425" wrap="square" tIns="45700">
            <a:noAutofit/>
          </a:bodyPr>
          <a:lstStyle/>
          <a:p>
            <a:pPr indent="-355600" lvl="0" marL="457200" rtl="0" algn="just">
              <a:lnSpc>
                <a:spcPct val="140000"/>
              </a:lnSpc>
              <a:spcBef>
                <a:spcPts val="1000"/>
              </a:spcBef>
              <a:spcAft>
                <a:spcPts val="0"/>
              </a:spcAft>
              <a:buSzPts val="2000"/>
              <a:buFont typeface="Play"/>
              <a:buChar char="➔"/>
            </a:pPr>
            <a:r>
              <a:rPr lang="en-IN" sz="2000">
                <a:latin typeface="Play"/>
                <a:ea typeface="Play"/>
                <a:cs typeface="Play"/>
                <a:sym typeface="Play"/>
              </a:rPr>
              <a:t>We've always been captivated by the stock market's seeming unpredictability. So, for a day trader, deciding what to trade is the first and most important step.</a:t>
            </a:r>
            <a:endParaRPr sz="2000">
              <a:latin typeface="Play"/>
              <a:ea typeface="Play"/>
              <a:cs typeface="Play"/>
              <a:sym typeface="Play"/>
            </a:endParaRPr>
          </a:p>
          <a:p>
            <a:pPr indent="0" lvl="0" marL="0" rtl="0" algn="just">
              <a:lnSpc>
                <a:spcPct val="140000"/>
              </a:lnSpc>
              <a:spcBef>
                <a:spcPts val="1000"/>
              </a:spcBef>
              <a:spcAft>
                <a:spcPts val="0"/>
              </a:spcAft>
              <a:buNone/>
            </a:pPr>
            <a:r>
              <a:t/>
            </a:r>
            <a:endParaRPr sz="2000">
              <a:latin typeface="Play"/>
              <a:ea typeface="Play"/>
              <a:cs typeface="Play"/>
              <a:sym typeface="Play"/>
            </a:endParaRPr>
          </a:p>
          <a:p>
            <a:pPr indent="-355600" lvl="0" marL="457200" rtl="0" algn="just">
              <a:lnSpc>
                <a:spcPct val="140000"/>
              </a:lnSpc>
              <a:spcBef>
                <a:spcPts val="1000"/>
              </a:spcBef>
              <a:spcAft>
                <a:spcPts val="0"/>
              </a:spcAft>
              <a:buSzPts val="2000"/>
              <a:buFont typeface="Play"/>
              <a:buChar char="➔"/>
            </a:pPr>
            <a:r>
              <a:rPr lang="en-IN" sz="2000">
                <a:latin typeface="Play"/>
                <a:ea typeface="Play"/>
                <a:cs typeface="Play"/>
                <a:sym typeface="Play"/>
              </a:rPr>
              <a:t>Day traders should look for equities with plenty of liquidity, moderate to high volatility, and a large number of followers. Isolating the present market trend from any surrounding noise and then capitalising on that trend is the key to finding the appropriate stocks for intraday trading.</a:t>
            </a:r>
            <a:endParaRPr sz="2000">
              <a:latin typeface="Play"/>
              <a:ea typeface="Play"/>
              <a:cs typeface="Play"/>
              <a:sym typeface="Play"/>
            </a:endParaRPr>
          </a:p>
          <a:p>
            <a:pPr indent="0" lvl="0" marL="0" rtl="0" algn="just">
              <a:lnSpc>
                <a:spcPct val="140000"/>
              </a:lnSpc>
              <a:spcBef>
                <a:spcPts val="1000"/>
              </a:spcBef>
              <a:spcAft>
                <a:spcPts val="0"/>
              </a:spcAft>
              <a:buSzPts val="935"/>
              <a:buNone/>
            </a:pPr>
            <a:r>
              <a:t/>
            </a:r>
            <a:endParaRPr sz="2000">
              <a:latin typeface="Play"/>
              <a:ea typeface="Play"/>
              <a:cs typeface="Play"/>
              <a:sym typeface="Play"/>
            </a:endParaRPr>
          </a:p>
          <a:p>
            <a:pPr indent="-355600" lvl="0" marL="457200" rtl="0" algn="just">
              <a:lnSpc>
                <a:spcPct val="140000"/>
              </a:lnSpc>
              <a:spcBef>
                <a:spcPts val="1000"/>
              </a:spcBef>
              <a:spcAft>
                <a:spcPts val="0"/>
              </a:spcAft>
              <a:buSzPts val="2000"/>
              <a:buFont typeface="Play"/>
              <a:buChar char="➔"/>
            </a:pPr>
            <a:r>
              <a:rPr lang="en-IN" sz="2000">
                <a:latin typeface="Play"/>
                <a:ea typeface="Play"/>
                <a:cs typeface="Play"/>
                <a:sym typeface="Play"/>
              </a:rPr>
              <a:t>It's critical to devise a well-balanced, low-risk plan that will benefit the majority of individuals. One such technique that we propose  uses  K-means clustering to generate automated trading strategies based on previous data.</a:t>
            </a:r>
            <a:endParaRPr sz="2000">
              <a:latin typeface="Play"/>
              <a:ea typeface="Play"/>
              <a:cs typeface="Play"/>
              <a:sym typeface="Play"/>
            </a:endParaRPr>
          </a:p>
        </p:txBody>
      </p:sp>
      <p:sp>
        <p:nvSpPr>
          <p:cNvPr id="121" name="Google Shape;121;p18"/>
          <p:cNvSpPr txBox="1"/>
          <p:nvPr/>
        </p:nvSpPr>
        <p:spPr>
          <a:xfrm>
            <a:off x="838200" y="354850"/>
            <a:ext cx="10515600" cy="5850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IN" sz="2600">
                <a:solidFill>
                  <a:schemeClr val="dk1"/>
                </a:solidFill>
                <a:latin typeface="Play"/>
                <a:ea typeface="Play"/>
                <a:cs typeface="Play"/>
                <a:sym typeface="Play"/>
              </a:rPr>
              <a:t>INTRODUCTION</a:t>
            </a:r>
            <a:endParaRPr sz="2600">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12827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IN" sz="2600">
                <a:latin typeface="Play"/>
                <a:ea typeface="Play"/>
                <a:cs typeface="Play"/>
                <a:sym typeface="Play"/>
              </a:rPr>
              <a:t>METHODOLOGY</a:t>
            </a:r>
            <a:endParaRPr b="1" sz="2600">
              <a:latin typeface="Play"/>
              <a:ea typeface="Play"/>
              <a:cs typeface="Play"/>
              <a:sym typeface="Play"/>
            </a:endParaRPr>
          </a:p>
        </p:txBody>
      </p:sp>
      <p:sp>
        <p:nvSpPr>
          <p:cNvPr id="127" name="Google Shape;127;p19"/>
          <p:cNvSpPr txBox="1"/>
          <p:nvPr/>
        </p:nvSpPr>
        <p:spPr>
          <a:xfrm>
            <a:off x="838200" y="1453975"/>
            <a:ext cx="10515600" cy="509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IN" sz="2000">
                <a:solidFill>
                  <a:schemeClr val="dk1"/>
                </a:solidFill>
                <a:latin typeface="Play"/>
                <a:ea typeface="Play"/>
                <a:cs typeface="Play"/>
                <a:sym typeface="Play"/>
              </a:rPr>
              <a:t>K-Means Clustering</a:t>
            </a:r>
            <a:endParaRPr sz="2000">
              <a:solidFill>
                <a:schemeClr val="dk1"/>
              </a:solidFill>
              <a:latin typeface="Play"/>
              <a:ea typeface="Play"/>
              <a:cs typeface="Play"/>
              <a:sym typeface="Play"/>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Play"/>
              <a:ea typeface="Play"/>
              <a:cs typeface="Play"/>
              <a:sym typeface="Play"/>
            </a:endParaRPr>
          </a:p>
          <a:p>
            <a:pPr indent="-355600" lvl="0" marL="457200" rtl="0" algn="just">
              <a:lnSpc>
                <a:spcPct val="115000"/>
              </a:lnSpc>
              <a:spcBef>
                <a:spcPts val="0"/>
              </a:spcBef>
              <a:spcAft>
                <a:spcPts val="0"/>
              </a:spcAft>
              <a:buClr>
                <a:schemeClr val="dk1"/>
              </a:buClr>
              <a:buSzPts val="2000"/>
              <a:buFont typeface="Play"/>
              <a:buChar char="➔"/>
            </a:pPr>
            <a:r>
              <a:rPr lang="en-IN" sz="2000">
                <a:solidFill>
                  <a:schemeClr val="dk1"/>
                </a:solidFill>
                <a:latin typeface="Play"/>
                <a:ea typeface="Play"/>
                <a:cs typeface="Play"/>
                <a:sym typeface="Play"/>
              </a:rPr>
              <a:t>To process the learning data, the K-means algorithm in data mining starts with the first group of randomly selected centroids, which are used as the beginning points for every cluster, and then performs iterative (repetitive) calculations to optimize the positions of the centroids.</a:t>
            </a:r>
            <a:endParaRPr sz="2000">
              <a:solidFill>
                <a:schemeClr val="dk1"/>
              </a:solidFill>
              <a:latin typeface="Play"/>
              <a:ea typeface="Play"/>
              <a:cs typeface="Play"/>
              <a:sym typeface="Play"/>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Play"/>
              <a:ea typeface="Play"/>
              <a:cs typeface="Play"/>
              <a:sym typeface="Play"/>
            </a:endParaRPr>
          </a:p>
          <a:p>
            <a:pPr indent="-355600" lvl="0" marL="457200" rtl="0" algn="just">
              <a:lnSpc>
                <a:spcPct val="115000"/>
              </a:lnSpc>
              <a:spcBef>
                <a:spcPts val="0"/>
              </a:spcBef>
              <a:spcAft>
                <a:spcPts val="0"/>
              </a:spcAft>
              <a:buClr>
                <a:schemeClr val="dk1"/>
              </a:buClr>
              <a:buSzPts val="2000"/>
              <a:buFont typeface="Play"/>
              <a:buChar char="➔"/>
            </a:pPr>
            <a:r>
              <a:rPr lang="en-IN" sz="2000">
                <a:solidFill>
                  <a:schemeClr val="dk1"/>
                </a:solidFill>
                <a:latin typeface="Play"/>
                <a:ea typeface="Play"/>
                <a:cs typeface="Play"/>
                <a:sym typeface="Play"/>
              </a:rPr>
              <a:t>It halts creating and optimizing clusters when either:</a:t>
            </a:r>
            <a:endParaRPr sz="2000">
              <a:solidFill>
                <a:schemeClr val="dk1"/>
              </a:solidFill>
              <a:latin typeface="Play"/>
              <a:ea typeface="Play"/>
              <a:cs typeface="Play"/>
              <a:sym typeface="Play"/>
            </a:endParaRPr>
          </a:p>
          <a:p>
            <a:pPr indent="-355600" lvl="1" marL="914400" rtl="0" algn="just">
              <a:lnSpc>
                <a:spcPct val="115000"/>
              </a:lnSpc>
              <a:spcBef>
                <a:spcPts val="0"/>
              </a:spcBef>
              <a:spcAft>
                <a:spcPts val="0"/>
              </a:spcAft>
              <a:buClr>
                <a:schemeClr val="dk1"/>
              </a:buClr>
              <a:buSzPts val="2000"/>
              <a:buFont typeface="Play"/>
              <a:buChar char="◆"/>
            </a:pPr>
            <a:r>
              <a:rPr lang="en-IN" sz="2000">
                <a:solidFill>
                  <a:schemeClr val="dk1"/>
                </a:solidFill>
                <a:latin typeface="Play"/>
                <a:ea typeface="Play"/>
                <a:cs typeface="Play"/>
                <a:sym typeface="Play"/>
              </a:rPr>
              <a:t>The centroids have stabilized — there is no change in their values because the clustering has been successful.</a:t>
            </a:r>
            <a:endParaRPr sz="2000">
              <a:solidFill>
                <a:schemeClr val="dk1"/>
              </a:solidFill>
              <a:latin typeface="Play"/>
              <a:ea typeface="Play"/>
              <a:cs typeface="Play"/>
              <a:sym typeface="Play"/>
            </a:endParaRPr>
          </a:p>
          <a:p>
            <a:pPr indent="-355600" lvl="1" marL="914400" rtl="0" algn="just">
              <a:lnSpc>
                <a:spcPct val="115000"/>
              </a:lnSpc>
              <a:spcBef>
                <a:spcPts val="0"/>
              </a:spcBef>
              <a:spcAft>
                <a:spcPts val="0"/>
              </a:spcAft>
              <a:buClr>
                <a:schemeClr val="dk1"/>
              </a:buClr>
              <a:buSzPts val="2000"/>
              <a:buFont typeface="Play"/>
              <a:buChar char="◆"/>
            </a:pPr>
            <a:r>
              <a:rPr lang="en-IN" sz="2000">
                <a:solidFill>
                  <a:schemeClr val="dk1"/>
                </a:solidFill>
                <a:latin typeface="Play"/>
                <a:ea typeface="Play"/>
                <a:cs typeface="Play"/>
                <a:sym typeface="Play"/>
              </a:rPr>
              <a:t>The defined number of iterations has been achieved.</a:t>
            </a:r>
            <a:endParaRPr sz="2000">
              <a:solidFill>
                <a:schemeClr val="dk1"/>
              </a:solidFill>
              <a:latin typeface="Play"/>
              <a:ea typeface="Play"/>
              <a:cs typeface="Play"/>
              <a:sym typeface="Play"/>
            </a:endParaRPr>
          </a:p>
          <a:p>
            <a:pPr indent="0" lvl="0" marL="0" rtl="0" algn="just">
              <a:lnSpc>
                <a:spcPct val="115000"/>
              </a:lnSpc>
              <a:spcBef>
                <a:spcPts val="0"/>
              </a:spcBef>
              <a:spcAft>
                <a:spcPts val="0"/>
              </a:spcAft>
              <a:buNone/>
            </a:pPr>
            <a:r>
              <a:t/>
            </a:r>
            <a:endParaRPr sz="2000">
              <a:solidFill>
                <a:srgbClr val="202124"/>
              </a:solidFill>
              <a:latin typeface="Play"/>
              <a:ea typeface="Play"/>
              <a:cs typeface="Play"/>
              <a:sym typeface="Play"/>
            </a:endParaRPr>
          </a:p>
          <a:p>
            <a:pPr indent="0" lvl="0" marL="0" rtl="0" algn="just">
              <a:lnSpc>
                <a:spcPct val="115000"/>
              </a:lnSpc>
              <a:spcBef>
                <a:spcPts val="0"/>
              </a:spcBef>
              <a:spcAft>
                <a:spcPts val="0"/>
              </a:spcAft>
              <a:buNone/>
            </a:pPr>
            <a:r>
              <a:t/>
            </a:r>
            <a:endParaRPr sz="2000">
              <a:solidFill>
                <a:srgbClr val="333333"/>
              </a:solidFill>
              <a:highlight>
                <a:srgbClr val="FCFCFC"/>
              </a:highlight>
              <a:latin typeface="Play"/>
              <a:ea typeface="Play"/>
              <a:cs typeface="Play"/>
              <a:sym typeface="Play"/>
            </a:endParaRPr>
          </a:p>
          <a:p>
            <a:pPr indent="0" lvl="0" marL="0" rtl="0" algn="just">
              <a:lnSpc>
                <a:spcPct val="115000"/>
              </a:lnSpc>
              <a:spcBef>
                <a:spcPts val="0"/>
              </a:spcBef>
              <a:spcAft>
                <a:spcPts val="0"/>
              </a:spcAft>
              <a:buNone/>
            </a:pPr>
            <a:r>
              <a:t/>
            </a:r>
            <a:endParaRPr sz="2000">
              <a:solidFill>
                <a:srgbClr val="333333"/>
              </a:solidFill>
              <a:highlight>
                <a:srgbClr val="FCFCFC"/>
              </a:highlight>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838200" y="504800"/>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IN" sz="2600">
                <a:latin typeface="Play"/>
                <a:ea typeface="Play"/>
                <a:cs typeface="Play"/>
                <a:sym typeface="Play"/>
              </a:rPr>
              <a:t>MODEL DEPLOYMENT</a:t>
            </a:r>
            <a:endParaRPr b="1" sz="2600">
              <a:latin typeface="Play"/>
              <a:ea typeface="Play"/>
              <a:cs typeface="Play"/>
              <a:sym typeface="Play"/>
            </a:endParaRPr>
          </a:p>
        </p:txBody>
      </p:sp>
      <p:sp>
        <p:nvSpPr>
          <p:cNvPr id="133" name="Google Shape;133;p20"/>
          <p:cNvSpPr txBox="1"/>
          <p:nvPr/>
        </p:nvSpPr>
        <p:spPr>
          <a:xfrm>
            <a:off x="838200" y="2028300"/>
            <a:ext cx="10515600" cy="2801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IN" sz="2000">
                <a:solidFill>
                  <a:schemeClr val="dk1"/>
                </a:solidFill>
                <a:latin typeface="Play"/>
                <a:ea typeface="Play"/>
                <a:cs typeface="Play"/>
                <a:sym typeface="Play"/>
              </a:rPr>
              <a:t>The necessary files for model deployment are the following:</a:t>
            </a:r>
            <a:endParaRPr sz="2000">
              <a:solidFill>
                <a:schemeClr val="dk1"/>
              </a:solidFill>
              <a:latin typeface="Play"/>
              <a:ea typeface="Play"/>
              <a:cs typeface="Play"/>
              <a:sym typeface="Play"/>
            </a:endParaRPr>
          </a:p>
          <a:p>
            <a:pPr indent="-355600" lvl="0" marL="457200" rtl="0" algn="just">
              <a:lnSpc>
                <a:spcPct val="150000"/>
              </a:lnSpc>
              <a:spcBef>
                <a:spcPts val="0"/>
              </a:spcBef>
              <a:spcAft>
                <a:spcPts val="0"/>
              </a:spcAft>
              <a:buClr>
                <a:schemeClr val="dk1"/>
              </a:buClr>
              <a:buSzPts val="2000"/>
              <a:buFont typeface="Play"/>
              <a:buAutoNum type="arabicPeriod"/>
            </a:pPr>
            <a:r>
              <a:rPr lang="en-IN" sz="2000">
                <a:solidFill>
                  <a:schemeClr val="dk1"/>
                </a:solidFill>
                <a:uFill>
                  <a:noFill/>
                </a:uFill>
                <a:latin typeface="Play"/>
                <a:ea typeface="Play"/>
                <a:cs typeface="Play"/>
                <a:sym typeface="Play"/>
                <a:hlinkClick r:id="rId3">
                  <a:extLst>
                    <a:ext uri="{A12FA001-AC4F-418D-AE19-62706E023703}">
                      <ahyp:hlinkClr val="tx"/>
                    </a:ext>
                  </a:extLst>
                </a:hlinkClick>
              </a:rPr>
              <a:t>app.py</a:t>
            </a:r>
            <a:endParaRPr sz="2000">
              <a:solidFill>
                <a:schemeClr val="dk1"/>
              </a:solidFill>
              <a:latin typeface="Play"/>
              <a:ea typeface="Play"/>
              <a:cs typeface="Play"/>
              <a:sym typeface="Play"/>
            </a:endParaRPr>
          </a:p>
          <a:p>
            <a:pPr indent="-355600" lvl="0" marL="457200" rtl="0" algn="just">
              <a:lnSpc>
                <a:spcPct val="150000"/>
              </a:lnSpc>
              <a:spcBef>
                <a:spcPts val="0"/>
              </a:spcBef>
              <a:spcAft>
                <a:spcPts val="0"/>
              </a:spcAft>
              <a:buClr>
                <a:schemeClr val="dk1"/>
              </a:buClr>
              <a:buSzPts val="2000"/>
              <a:buFont typeface="Play"/>
              <a:buAutoNum type="arabicPeriod"/>
            </a:pPr>
            <a:r>
              <a:rPr lang="en-IN" sz="2000">
                <a:solidFill>
                  <a:schemeClr val="dk1"/>
                </a:solidFill>
                <a:latin typeface="Play"/>
                <a:ea typeface="Play"/>
                <a:cs typeface="Play"/>
                <a:sym typeface="Play"/>
              </a:rPr>
              <a:t>requirement.txt - Contains a list of all the dependencies that your code requires in order to function properly.</a:t>
            </a:r>
            <a:endParaRPr sz="2000">
              <a:solidFill>
                <a:schemeClr val="dk1"/>
              </a:solidFill>
              <a:latin typeface="Play"/>
              <a:ea typeface="Play"/>
              <a:cs typeface="Play"/>
              <a:sym typeface="Play"/>
            </a:endParaRPr>
          </a:p>
          <a:p>
            <a:pPr indent="-355600" lvl="0" marL="457200" rtl="0" algn="just">
              <a:lnSpc>
                <a:spcPct val="150000"/>
              </a:lnSpc>
              <a:spcBef>
                <a:spcPts val="0"/>
              </a:spcBef>
              <a:spcAft>
                <a:spcPts val="0"/>
              </a:spcAft>
              <a:buClr>
                <a:schemeClr val="dk1"/>
              </a:buClr>
              <a:buSzPts val="2000"/>
              <a:buFont typeface="Play"/>
              <a:buAutoNum type="arabicPeriod"/>
            </a:pPr>
            <a:r>
              <a:rPr lang="en-IN" sz="2000">
                <a:solidFill>
                  <a:schemeClr val="dk1"/>
                </a:solidFill>
                <a:latin typeface="Play"/>
                <a:ea typeface="Play"/>
                <a:cs typeface="Play"/>
                <a:sym typeface="Play"/>
              </a:rPr>
              <a:t>Procfile - In an app, a Procfile is a list of process types.</a:t>
            </a:r>
            <a:endParaRPr sz="2000">
              <a:solidFill>
                <a:schemeClr val="dk1"/>
              </a:solidFill>
              <a:latin typeface="Play"/>
              <a:ea typeface="Play"/>
              <a:cs typeface="Play"/>
              <a:sym typeface="Play"/>
            </a:endParaRPr>
          </a:p>
          <a:p>
            <a:pPr indent="-355600" lvl="0" marL="457200" rtl="0" algn="just">
              <a:lnSpc>
                <a:spcPct val="150000"/>
              </a:lnSpc>
              <a:spcBef>
                <a:spcPts val="0"/>
              </a:spcBef>
              <a:spcAft>
                <a:spcPts val="0"/>
              </a:spcAft>
              <a:buClr>
                <a:schemeClr val="dk1"/>
              </a:buClr>
              <a:buSzPts val="2000"/>
              <a:buFont typeface="Play"/>
              <a:buAutoNum type="arabicPeriod"/>
            </a:pPr>
            <a:r>
              <a:rPr lang="en-IN" sz="2000">
                <a:solidFill>
                  <a:schemeClr val="dk1"/>
                </a:solidFill>
                <a:latin typeface="Play"/>
                <a:ea typeface="Play"/>
                <a:cs typeface="Play"/>
                <a:sym typeface="Play"/>
              </a:rPr>
              <a:t>setup.sh </a:t>
            </a:r>
            <a:endParaRPr sz="2000">
              <a:solidFill>
                <a:srgbClr val="333333"/>
              </a:solidFill>
              <a:highlight>
                <a:srgbClr val="FCFCFC"/>
              </a:highlight>
              <a:latin typeface="Play"/>
              <a:ea typeface="Play"/>
              <a:cs typeface="Play"/>
              <a:sym typeface="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838200" y="128275"/>
            <a:ext cx="10515600" cy="807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IN" sz="2600">
                <a:latin typeface="Play"/>
                <a:ea typeface="Play"/>
                <a:cs typeface="Play"/>
                <a:sym typeface="Play"/>
              </a:rPr>
              <a:t>SNAPSHOTS</a:t>
            </a:r>
            <a:endParaRPr b="1" sz="2600">
              <a:latin typeface="Play"/>
              <a:ea typeface="Play"/>
              <a:cs typeface="Play"/>
              <a:sym typeface="Play"/>
            </a:endParaRPr>
          </a:p>
        </p:txBody>
      </p:sp>
      <p:sp>
        <p:nvSpPr>
          <p:cNvPr id="139" name="Google Shape;139;p21"/>
          <p:cNvSpPr txBox="1"/>
          <p:nvPr/>
        </p:nvSpPr>
        <p:spPr>
          <a:xfrm>
            <a:off x="838200" y="1453975"/>
            <a:ext cx="10515600" cy="868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900">
              <a:solidFill>
                <a:srgbClr val="202124"/>
              </a:solidFill>
              <a:latin typeface="Play"/>
              <a:ea typeface="Play"/>
              <a:cs typeface="Play"/>
              <a:sym typeface="Play"/>
            </a:endParaRPr>
          </a:p>
          <a:p>
            <a:pPr indent="0" lvl="0" marL="0" rtl="0" algn="just">
              <a:lnSpc>
                <a:spcPct val="115000"/>
              </a:lnSpc>
              <a:spcBef>
                <a:spcPts val="0"/>
              </a:spcBef>
              <a:spcAft>
                <a:spcPts val="0"/>
              </a:spcAft>
              <a:buNone/>
            </a:pPr>
            <a:r>
              <a:t/>
            </a:r>
            <a:endParaRPr sz="1050">
              <a:solidFill>
                <a:srgbClr val="333333"/>
              </a:solidFill>
              <a:highlight>
                <a:srgbClr val="FCFCFC"/>
              </a:highlight>
              <a:latin typeface="Play"/>
              <a:ea typeface="Play"/>
              <a:cs typeface="Play"/>
              <a:sym typeface="Play"/>
            </a:endParaRPr>
          </a:p>
          <a:p>
            <a:pPr indent="0" lvl="0" marL="0" rtl="0" algn="just">
              <a:lnSpc>
                <a:spcPct val="115000"/>
              </a:lnSpc>
              <a:spcBef>
                <a:spcPts val="0"/>
              </a:spcBef>
              <a:spcAft>
                <a:spcPts val="0"/>
              </a:spcAft>
              <a:buNone/>
            </a:pPr>
            <a:r>
              <a:t/>
            </a:r>
            <a:endParaRPr sz="1050">
              <a:solidFill>
                <a:srgbClr val="333333"/>
              </a:solidFill>
              <a:highlight>
                <a:srgbClr val="FCFCFC"/>
              </a:highlight>
              <a:latin typeface="Play"/>
              <a:ea typeface="Play"/>
              <a:cs typeface="Play"/>
              <a:sym typeface="Play"/>
            </a:endParaRPr>
          </a:p>
        </p:txBody>
      </p:sp>
      <p:pic>
        <p:nvPicPr>
          <p:cNvPr id="140" name="Google Shape;140;p21"/>
          <p:cNvPicPr preferRelativeResize="0"/>
          <p:nvPr/>
        </p:nvPicPr>
        <p:blipFill>
          <a:blip r:embed="rId3">
            <a:alphaModFix/>
          </a:blip>
          <a:stretch>
            <a:fillRect/>
          </a:stretch>
        </p:blipFill>
        <p:spPr>
          <a:xfrm>
            <a:off x="1543700" y="1192125"/>
            <a:ext cx="9104600" cy="5187500"/>
          </a:xfrm>
          <a:prstGeom prst="rect">
            <a:avLst/>
          </a:prstGeom>
          <a:noFill/>
          <a:ln cap="flat" cmpd="sng" w="25400">
            <a:solidFill>
              <a:srgbClr val="202124"/>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