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EF62D0-EAF0-4EED-94D5-25B024B431B3}">
  <a:tblStyle styleId="{5AEF62D0-EAF0-4EED-94D5-25B024B431B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ocalhost:3000/"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eejiehi.r.bh.d.sendibt3.com/tr/cl/uz9oVRcO4Zz_OEK8k1LzOflRqF8PmSVM_Fcee15Pm3BlSBcALyAGhabG0ZdZRjh50QmWCrkFGGCv0kHkQ5aDXJ312gJonfVKUdiorR1Wg-oUC_ELsdMq3dvjYBD_vptCLuoa9_1O_1dtoRIl6EyzSc3z7kIAiXTkaM9vtUCH6gDg9pcj6PFe8e6G3qRATRH_4ptldM_hWgEP9glB6PFvDrNyjtWf" TargetMode="External"/><Relationship Id="rId4" Type="http://schemas.openxmlformats.org/officeDocument/2006/relationships/hyperlink" Target="https://eejiehi.r.bh.d.sendibt3.com/tr/cl/uz9oVRcO4Zz_OEK8k1LzOflRqF8PmSVM_Fcee15Pm3BlSBcALyAGhabG0ZdZRjh50QmWCrkFGGCv0kHkQ5aDXJ312gJonfVKUdiorR1Wg-oUC_ELsdMq3dvjYBD_vptCLuoa9_1O_1dtoRIl6EyzSc3z7kIAiXTkaM9vtUCH6gDg9pcj6PFe8e6G3qRATRH_4ptldM_hWgEP9glB6PFvDrNyjtW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2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1" i="0" lang="en-GB" sz="1400" u="none" cap="none" strike="noStrike">
                <a:solidFill>
                  <a:schemeClr val="dk1"/>
                </a:solidFill>
                <a:latin typeface="Times New Roman"/>
                <a:ea typeface="Times New Roman"/>
                <a:cs typeface="Times New Roman"/>
                <a:sym typeface="Times New Roman"/>
              </a:rPr>
              <a:t>TERNA ENGINEERING COLLEGE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Times New Roman"/>
                <a:ea typeface="Times New Roman"/>
                <a:cs typeface="Times New Roman"/>
                <a:sym typeface="Times New Roman"/>
              </a:rPr>
              <a:t>Department of Computer Engineering</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Nerul (W), Navi Mumbai 400706</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Times New Roman"/>
                <a:ea typeface="Times New Roman"/>
                <a:cs typeface="Times New Roman"/>
                <a:sym typeface="Times New Roman"/>
              </a:rPr>
              <a:t>Group ID: </a:t>
            </a:r>
            <a:r>
              <a:rPr b="1" lang="en-GB">
                <a:solidFill>
                  <a:schemeClr val="dk1"/>
                </a:solidFill>
                <a:latin typeface="Times New Roman"/>
                <a:ea typeface="Times New Roman"/>
                <a:cs typeface="Times New Roman"/>
                <a:sym typeface="Times New Roman"/>
              </a:rPr>
              <a:t>TN04</a:t>
            </a:r>
            <a:r>
              <a:rPr b="1" i="0" lang="en-GB" sz="1400" u="none" cap="none" strike="noStrike">
                <a:solidFill>
                  <a:schemeClr val="dk1"/>
                </a:solidFill>
                <a:latin typeface="Times New Roman"/>
                <a:ea typeface="Times New Roman"/>
                <a:cs typeface="Times New Roman"/>
                <a:sym typeface="Times New Roman"/>
              </a:rPr>
              <a:t>CS73</a:t>
            </a:r>
            <a:endParaRPr b="1" i="0" sz="1400" u="none" cap="none" strike="noStrike">
              <a:solidFill>
                <a:schemeClr val="dk1"/>
              </a:solidFill>
              <a:latin typeface="Times New Roman"/>
              <a:ea typeface="Times New Roman"/>
              <a:cs typeface="Times New Roman"/>
              <a:sym typeface="Times New Roman"/>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2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dk1"/>
                </a:solidFill>
                <a:latin typeface="Times New Roman"/>
                <a:ea typeface="Times New Roman"/>
                <a:cs typeface="Times New Roman"/>
                <a:sym typeface="Times New Roman"/>
              </a:rPr>
              <a:t>QuadTree Visualizer</a:t>
            </a:r>
            <a:endParaRPr b="1" i="0" sz="3000" u="none" cap="none" strike="noStrike">
              <a:solidFill>
                <a:srgbClr val="FF0000"/>
              </a:solidFill>
              <a:latin typeface="Times New Roman"/>
              <a:ea typeface="Times New Roman"/>
              <a:cs typeface="Times New Roman"/>
              <a:sym typeface="Times New Roman"/>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{5AEF62D0-EAF0-4EED-94D5-25B024B431B3}</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Times New Roman"/>
                          <a:ea typeface="Times New Roman"/>
                          <a:cs typeface="Times New Roman"/>
                          <a:sym typeface="Times New Roman"/>
                        </a:rPr>
                        <a:t>AMEY THAKUR</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TU3F1819127</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Times New Roman"/>
                          <a:ea typeface="Times New Roman"/>
                          <a:cs typeface="Times New Roman"/>
                          <a:sym typeface="Times New Roman"/>
                        </a:rPr>
                        <a:t>HASAN RIZVI</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TU3F1819130</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Times New Roman"/>
                          <a:ea typeface="Times New Roman"/>
                          <a:cs typeface="Times New Roman"/>
                          <a:sym typeface="Times New Roman"/>
                        </a:rPr>
                        <a:t>MEGA SATISH</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TU3F1819139</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Times New Roman"/>
                          <a:ea typeface="Times New Roman"/>
                          <a:cs typeface="Times New Roman"/>
                          <a:sym typeface="Times New Roman"/>
                        </a:rPr>
                        <a:t>AJAY DAVARE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TU3F1718006</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091700"/>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Times New Roman"/>
                <a:ea typeface="Times New Roman"/>
                <a:cs typeface="Times New Roman"/>
                <a:sym typeface="Times New Roman"/>
              </a:rPr>
              <a:t>Group Members:</a:t>
            </a:r>
            <a:endParaRPr b="0" i="0" sz="1400" u="none" cap="none" strike="noStrike">
              <a:solidFill>
                <a:schemeClr val="dk1"/>
              </a:solidFill>
              <a:latin typeface="Times New Roman"/>
              <a:ea typeface="Times New Roman"/>
              <a:cs typeface="Times New Roman"/>
              <a:sym typeface="Times New Roman"/>
            </a:endParaRPr>
          </a:p>
        </p:txBody>
      </p:sp>
      <p:sp>
        <p:nvSpPr>
          <p:cNvPr id="59" name="Google Shape;59;p13"/>
          <p:cNvSpPr txBox="1"/>
          <p:nvPr/>
        </p:nvSpPr>
        <p:spPr>
          <a:xfrm>
            <a:off x="3112375" y="22931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Times New Roman"/>
                <a:ea typeface="Times New Roman"/>
                <a:cs typeface="Times New Roman"/>
                <a:sym typeface="Times New Roman"/>
              </a:rPr>
              <a:t>Under the Guidance of :</a:t>
            </a:r>
            <a:br>
              <a:rPr b="0" i="0" lang="en-GB" sz="1400" u="none" cap="none" strike="noStrike">
                <a:solidFill>
                  <a:srgbClr val="000000"/>
                </a:solidFill>
                <a:latin typeface="Times New Roman"/>
                <a:ea typeface="Times New Roman"/>
                <a:cs typeface="Times New Roman"/>
                <a:sym typeface="Times New Roman"/>
              </a:rPr>
            </a:br>
            <a:r>
              <a:rPr b="1" i="0" lang="en-GB" sz="1400" u="none" cap="none" strike="noStrike">
                <a:solidFill>
                  <a:srgbClr val="000000"/>
                </a:solidFill>
                <a:latin typeface="Times New Roman"/>
                <a:ea typeface="Times New Roman"/>
                <a:cs typeface="Times New Roman"/>
                <a:sym typeface="Times New Roman"/>
              </a:rPr>
              <a:t>Prof. Randeep Kaur Kahlon</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Times New Roman"/>
                <a:ea typeface="Times New Roman"/>
                <a:cs typeface="Times New Roman"/>
                <a:sym typeface="Times New Roman"/>
              </a:rPr>
              <a:t>THE BIG BANG MODEL</a:t>
            </a:r>
            <a:endParaRPr b="1" i="0" sz="2000" u="none" cap="none" strike="noStrike">
              <a:solidFill>
                <a:srgbClr val="000000"/>
              </a:solidFill>
              <a:latin typeface="Times New Roman"/>
              <a:ea typeface="Times New Roman"/>
              <a:cs typeface="Times New Roman"/>
              <a:sym typeface="Times New Roman"/>
            </a:endParaRPr>
          </a:p>
        </p:txBody>
      </p:sp>
      <p:sp>
        <p:nvSpPr>
          <p:cNvPr id="119" name="Google Shape;119;p22"/>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There is no planning required for this.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Suitable for small projects.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Very few resources are required.</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As there is no proper planning hence it does not require managerial staffs.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Easy to implement.</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It develops the skills of the newcomers.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Very much flexible for the developers working on it.</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REQUIREMENTS, TOOLS &amp; TECHNOLOGIES</a:t>
            </a:r>
            <a:endParaRPr b="1" i="0" sz="2000" u="none" cap="none" strike="noStrike">
              <a:solidFill>
                <a:schemeClr val="dk1"/>
              </a:solidFill>
              <a:latin typeface="Times New Roman"/>
              <a:ea typeface="Times New Roman"/>
              <a:cs typeface="Times New Roman"/>
              <a:sym typeface="Times New Roman"/>
            </a:endParaRPr>
          </a:p>
        </p:txBody>
      </p:sp>
      <p:sp>
        <p:nvSpPr>
          <p:cNvPr id="125" name="Google Shape;125;p23"/>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sz="1400" u="none" cap="none" strike="noStrike">
                <a:solidFill>
                  <a:srgbClr val="000000"/>
                </a:solidFill>
                <a:latin typeface="Times New Roman"/>
                <a:ea typeface="Times New Roman"/>
                <a:cs typeface="Times New Roman"/>
                <a:sym typeface="Times New Roman"/>
              </a:rPr>
              <a:t>S</a:t>
            </a:r>
            <a:r>
              <a:rPr b="1" lang="en-GB">
                <a:latin typeface="Times New Roman"/>
                <a:ea typeface="Times New Roman"/>
                <a:cs typeface="Times New Roman"/>
                <a:sym typeface="Times New Roman"/>
              </a:rPr>
              <a:t>oftware Requirements</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GitHub</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VSCode</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Web Browser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200"/>
              <a:buFont typeface="Arial"/>
              <a:buNone/>
            </a:pPr>
            <a:r>
              <a:rPr b="1" i="0" lang="en-GB" sz="1400" u="none" cap="none" strike="noStrike">
                <a:solidFill>
                  <a:srgbClr val="000000"/>
                </a:solidFill>
                <a:latin typeface="Times New Roman"/>
                <a:ea typeface="Times New Roman"/>
                <a:cs typeface="Times New Roman"/>
                <a:sym typeface="Times New Roman"/>
              </a:rPr>
              <a:t>H</a:t>
            </a:r>
            <a:r>
              <a:rPr b="1" lang="en-GB">
                <a:latin typeface="Times New Roman"/>
                <a:ea typeface="Times New Roman"/>
                <a:cs typeface="Times New Roman"/>
                <a:sym typeface="Times New Roman"/>
              </a:rPr>
              <a:t>ardware Requirements</a:t>
            </a:r>
            <a:endParaRPr b="1" i="0" sz="1400" u="sng"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4</a:t>
            </a:r>
            <a:r>
              <a:rPr b="0" i="0" lang="en-GB" sz="1400" u="none" cap="none" strike="noStrike">
                <a:solidFill>
                  <a:srgbClr val="000000"/>
                </a:solidFill>
                <a:latin typeface="Times New Roman"/>
                <a:ea typeface="Times New Roman"/>
                <a:cs typeface="Times New Roman"/>
                <a:sym typeface="Times New Roman"/>
              </a:rPr>
              <a:t> GB RAM</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Any Operating System</a:t>
            </a:r>
            <a:endParaRPr b="1" i="0" sz="1400" u="sng" cap="none" strike="noStrike">
              <a:solidFill>
                <a:srgbClr val="000000"/>
              </a:solidFill>
              <a:latin typeface="Times New Roman"/>
              <a:ea typeface="Times New Roman"/>
              <a:cs typeface="Times New Roman"/>
              <a:sym typeface="Times New Roman"/>
            </a:endParaRPr>
          </a:p>
        </p:txBody>
      </p:sp>
      <p:sp>
        <p:nvSpPr>
          <p:cNvPr id="126" name="Google Shape;126;p23"/>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sz="1400" u="none" cap="none" strike="noStrike">
                <a:solidFill>
                  <a:srgbClr val="000000"/>
                </a:solidFill>
                <a:latin typeface="Times New Roman"/>
                <a:ea typeface="Times New Roman"/>
                <a:cs typeface="Times New Roman"/>
                <a:sym typeface="Times New Roman"/>
              </a:rPr>
              <a:t>T</a:t>
            </a:r>
            <a:r>
              <a:rPr b="1" lang="en-GB">
                <a:latin typeface="Times New Roman"/>
                <a:ea typeface="Times New Roman"/>
                <a:cs typeface="Times New Roman"/>
                <a:sym typeface="Times New Roman"/>
              </a:rPr>
              <a:t>ools Used</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NPM Dependencies</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CMD/Terminal</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200"/>
              <a:buFont typeface="Arial"/>
              <a:buNone/>
            </a:pPr>
            <a:r>
              <a:rPr b="1" i="0" lang="en-GB" sz="1400" u="none" cap="none" strike="noStrike">
                <a:solidFill>
                  <a:srgbClr val="000000"/>
                </a:solidFill>
                <a:latin typeface="Times New Roman"/>
                <a:ea typeface="Times New Roman"/>
                <a:cs typeface="Times New Roman"/>
                <a:sym typeface="Times New Roman"/>
              </a:rPr>
              <a:t>T</a:t>
            </a:r>
            <a:r>
              <a:rPr b="1" lang="en-GB">
                <a:latin typeface="Times New Roman"/>
                <a:ea typeface="Times New Roman"/>
                <a:cs typeface="Times New Roman"/>
                <a:sym typeface="Times New Roman"/>
              </a:rPr>
              <a:t>echnologies Used</a:t>
            </a:r>
            <a:endParaRPr b="1"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HTML 5.0</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CSS 3.0</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JavaScript, v. ES13</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TypeScript, v.4.6.3</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Node.js, v17.9.0</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Next.js, v10.0.5</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React, v17.0.1</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USE CASES</a:t>
            </a:r>
            <a:endParaRPr b="1" i="0" sz="2000" u="none" cap="none" strike="noStrike">
              <a:solidFill>
                <a:schemeClr val="dk1"/>
              </a:solidFill>
              <a:latin typeface="Times New Roman"/>
              <a:ea typeface="Times New Roman"/>
              <a:cs typeface="Times New Roman"/>
              <a:sym typeface="Times New Roman"/>
            </a:endParaRPr>
          </a:p>
        </p:txBody>
      </p:sp>
      <p:pic>
        <p:nvPicPr>
          <p:cNvPr id="132" name="Google Shape;132;p24"/>
          <p:cNvPicPr preferRelativeResize="0"/>
          <p:nvPr/>
        </p:nvPicPr>
        <p:blipFill rotWithShape="1">
          <a:blip r:embed="rId3">
            <a:alphaModFix/>
          </a:blip>
          <a:srcRect b="0" l="0" r="0" t="0"/>
          <a:stretch/>
        </p:blipFill>
        <p:spPr>
          <a:xfrm>
            <a:off x="4782225" y="700050"/>
            <a:ext cx="3894800" cy="3871925"/>
          </a:xfrm>
          <a:prstGeom prst="rect">
            <a:avLst/>
          </a:prstGeom>
          <a:noFill/>
          <a:ln cap="flat" cmpd="sng" w="9525">
            <a:solidFill>
              <a:schemeClr val="dk1"/>
            </a:solidFill>
            <a:prstDash val="solid"/>
            <a:round/>
            <a:headEnd len="sm" w="sm" type="none"/>
            <a:tailEnd len="sm" w="sm" type="none"/>
          </a:ln>
        </p:spPr>
      </p:pic>
      <p:sp>
        <p:nvSpPr>
          <p:cNvPr id="133" name="Google Shape;133;p24"/>
          <p:cNvSpPr txBox="1"/>
          <p:nvPr/>
        </p:nvSpPr>
        <p:spPr>
          <a:xfrm>
            <a:off x="271200" y="813100"/>
            <a:ext cx="4208400" cy="37590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Use Cases of QuadTree includes:</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Image Processing</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Sparse Data Storage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Spatial Indexing</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lt1"/>
              </a:buClr>
              <a:buSzPts val="1400"/>
              <a:buFont typeface="Times New Roman"/>
              <a:buChar char="➔"/>
            </a:pPr>
            <a:r>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Examples:</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Computer Graphics, Games, Movies</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Computer Vision, CAD, Street Maps </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(Google Maps/Google Earth)</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15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Visualization (Graphing Complex Functions)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rotWithShape="1">
          <a:blip r:embed="rId3">
            <a:alphaModFix/>
          </a:blip>
          <a:srcRect b="0" l="6740" r="3266" t="3735"/>
          <a:stretch/>
        </p:blipFill>
        <p:spPr>
          <a:xfrm>
            <a:off x="1061263" y="882650"/>
            <a:ext cx="7021475" cy="3895725"/>
          </a:xfrm>
          <a:prstGeom prst="rect">
            <a:avLst/>
          </a:prstGeom>
          <a:noFill/>
          <a:ln>
            <a:noFill/>
          </a:ln>
        </p:spPr>
      </p:pic>
      <p:sp>
        <p:nvSpPr>
          <p:cNvPr id="139" name="Google Shape;139;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MODEL ARCHITECTURE</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b="0" l="6974" r="6053" t="0"/>
          <a:stretch/>
        </p:blipFill>
        <p:spPr>
          <a:xfrm>
            <a:off x="2953313" y="690700"/>
            <a:ext cx="3237376" cy="4387850"/>
          </a:xfrm>
          <a:prstGeom prst="rect">
            <a:avLst/>
          </a:prstGeom>
          <a:noFill/>
          <a:ln>
            <a:noFill/>
          </a:ln>
        </p:spPr>
      </p:pic>
      <p:sp>
        <p:nvSpPr>
          <p:cNvPr id="145" name="Google Shape;145;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WORKFLOW OF QUADTREE VISUALIZER</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EXPERIMENTAL SETUP</a:t>
            </a:r>
            <a:endParaRPr b="1" i="0" sz="2000" u="none" cap="none" strike="noStrike">
              <a:solidFill>
                <a:schemeClr val="dk1"/>
              </a:solidFill>
              <a:latin typeface="Times New Roman"/>
              <a:ea typeface="Times New Roman"/>
              <a:cs typeface="Times New Roman"/>
              <a:sym typeface="Times New Roman"/>
            </a:endParaRPr>
          </a:p>
        </p:txBody>
      </p:sp>
      <p:sp>
        <p:nvSpPr>
          <p:cNvPr id="151" name="Google Shape;151;p27"/>
          <p:cNvSpPr txBox="1"/>
          <p:nvPr/>
        </p:nvSpPr>
        <p:spPr>
          <a:xfrm>
            <a:off x="270900" y="690700"/>
            <a:ext cx="8357400" cy="15837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rgbClr val="000000"/>
              </a:buClr>
              <a:buSzPts val="1400"/>
              <a:buFont typeface="Times New Roman"/>
              <a:buChar char="-"/>
            </a:pPr>
            <a:r>
              <a:rPr b="0" i="0" lang="en-GB" sz="1400" u="none" cap="none" strike="noStrike">
                <a:solidFill>
                  <a:srgbClr val="000000"/>
                </a:solidFill>
                <a:latin typeface="Times New Roman"/>
                <a:ea typeface="Times New Roman"/>
                <a:cs typeface="Times New Roman"/>
                <a:sym typeface="Times New Roman"/>
              </a:rPr>
              <a:t>Since we are using Next.js in our project, we first need to have Node.js. The web application is currently working on </a:t>
            </a:r>
            <a:r>
              <a:rPr b="0" i="0" lang="en-GB" sz="14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http://localhost:3000</a:t>
            </a:r>
            <a:r>
              <a:rPr b="0" i="0" lang="en-GB"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0"/>
              </a:buClr>
              <a:buSzPts val="1400"/>
              <a:buFont typeface="Play"/>
              <a:buChar char="-"/>
            </a:pPr>
            <a:r>
              <a:rPr b="0" i="0" lang="en-GB" sz="1400" u="none" cap="none" strike="noStrike">
                <a:solidFill>
                  <a:srgbClr val="000000"/>
                </a:solidFill>
                <a:latin typeface="Times New Roman"/>
                <a:ea typeface="Times New Roman"/>
                <a:cs typeface="Times New Roman"/>
                <a:sym typeface="Times New Roman"/>
              </a:rPr>
              <a:t>To run the application locally, we need to install the packages required using the npm command: </a:t>
            </a:r>
            <a:r>
              <a:rPr b="1" i="1" lang="en-GB" sz="1400" u="none" cap="none" strike="noStrike">
                <a:solidFill>
                  <a:srgbClr val="000000"/>
                </a:solidFill>
                <a:latin typeface="Times New Roman"/>
                <a:ea typeface="Times New Roman"/>
                <a:cs typeface="Times New Roman"/>
                <a:sym typeface="Times New Roman"/>
              </a:rPr>
              <a:t>npm install package.json</a:t>
            </a:r>
            <a:endParaRPr b="1" i="1" sz="1400" u="none" cap="none" strike="noStrike">
              <a:solidFill>
                <a:srgbClr val="000000"/>
              </a:solidFill>
              <a:latin typeface="Times New Roman"/>
              <a:ea typeface="Times New Roman"/>
              <a:cs typeface="Times New Roman"/>
              <a:sym typeface="Times New Roman"/>
            </a:endParaRPr>
          </a:p>
        </p:txBody>
      </p:sp>
      <p:pic>
        <p:nvPicPr>
          <p:cNvPr id="152" name="Google Shape;152;p27"/>
          <p:cNvPicPr preferRelativeResize="0"/>
          <p:nvPr/>
        </p:nvPicPr>
        <p:blipFill rotWithShape="1">
          <a:blip r:embed="rId4">
            <a:alphaModFix/>
          </a:blip>
          <a:srcRect b="9974" l="0" r="0" t="0"/>
          <a:stretch/>
        </p:blipFill>
        <p:spPr>
          <a:xfrm>
            <a:off x="1335238" y="2190800"/>
            <a:ext cx="6473526" cy="28066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EXPERIMENTAL SETUP</a:t>
            </a:r>
            <a:endParaRPr b="1" i="0" sz="2000" u="none" cap="none" strike="noStrike">
              <a:solidFill>
                <a:schemeClr val="dk1"/>
              </a:solidFill>
              <a:latin typeface="Times New Roman"/>
              <a:ea typeface="Times New Roman"/>
              <a:cs typeface="Times New Roman"/>
              <a:sym typeface="Times New Roman"/>
            </a:endParaRPr>
          </a:p>
        </p:txBody>
      </p:sp>
      <p:sp>
        <p:nvSpPr>
          <p:cNvPr id="158" name="Google Shape;158;p28"/>
          <p:cNvSpPr txBox="1"/>
          <p:nvPr/>
        </p:nvSpPr>
        <p:spPr>
          <a:xfrm>
            <a:off x="307225" y="764675"/>
            <a:ext cx="8529600" cy="723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Times New Roman"/>
                <a:ea typeface="Times New Roman"/>
                <a:cs typeface="Times New Roman"/>
                <a:sym typeface="Times New Roman"/>
              </a:rPr>
              <a:t>After installing all the dependencies, we then run the command: </a:t>
            </a:r>
            <a:r>
              <a:rPr b="1" i="1" lang="en-GB" sz="1400" u="none" cap="none" strike="noStrike">
                <a:solidFill>
                  <a:schemeClr val="dk1"/>
                </a:solidFill>
                <a:latin typeface="Times New Roman"/>
                <a:ea typeface="Times New Roman"/>
                <a:cs typeface="Times New Roman"/>
                <a:sym typeface="Times New Roman"/>
              </a:rPr>
              <a:t>npm run dev</a:t>
            </a:r>
            <a:r>
              <a:rPr b="0" i="0" lang="en-GB" sz="1400" u="none" cap="none" strike="noStrike">
                <a:solidFill>
                  <a:schemeClr val="dk1"/>
                </a:solidFill>
                <a:latin typeface="Times New Roman"/>
                <a:ea typeface="Times New Roman"/>
                <a:cs typeface="Times New Roman"/>
                <a:sym typeface="Times New Roman"/>
              </a:rPr>
              <a:t>. This command will run the developer server. </a:t>
            </a:r>
            <a:endParaRPr b="0" i="0" sz="1400" u="none" cap="none" strike="noStrike">
              <a:solidFill>
                <a:srgbClr val="000000"/>
              </a:solidFill>
              <a:latin typeface="Times New Roman"/>
              <a:ea typeface="Times New Roman"/>
              <a:cs typeface="Times New Roman"/>
              <a:sym typeface="Times New Roman"/>
            </a:endParaRPr>
          </a:p>
        </p:txBody>
      </p:sp>
      <p:pic>
        <p:nvPicPr>
          <p:cNvPr id="159" name="Google Shape;159;p28"/>
          <p:cNvPicPr preferRelativeResize="0"/>
          <p:nvPr/>
        </p:nvPicPr>
        <p:blipFill rotWithShape="1">
          <a:blip r:embed="rId3">
            <a:alphaModFix/>
          </a:blip>
          <a:srcRect b="0" l="0" r="0" t="0"/>
          <a:stretch/>
        </p:blipFill>
        <p:spPr>
          <a:xfrm>
            <a:off x="787613" y="1561950"/>
            <a:ext cx="7568774" cy="33569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SNAPSHOTS</a:t>
            </a:r>
            <a:endParaRPr b="1" i="0" sz="2000" u="none" cap="none" strike="noStrike">
              <a:solidFill>
                <a:schemeClr val="dk1"/>
              </a:solidFill>
              <a:latin typeface="Times New Roman"/>
              <a:ea typeface="Times New Roman"/>
              <a:cs typeface="Times New Roman"/>
              <a:sym typeface="Times New Roman"/>
            </a:endParaRPr>
          </a:p>
        </p:txBody>
      </p:sp>
      <p:pic>
        <p:nvPicPr>
          <p:cNvPr id="165" name="Google Shape;165;p29"/>
          <p:cNvPicPr preferRelativeResize="0"/>
          <p:nvPr/>
        </p:nvPicPr>
        <p:blipFill rotWithShape="1">
          <a:blip r:embed="rId3">
            <a:alphaModFix/>
          </a:blip>
          <a:srcRect b="0" l="0" r="0" t="0"/>
          <a:stretch/>
        </p:blipFill>
        <p:spPr>
          <a:xfrm>
            <a:off x="270901" y="774175"/>
            <a:ext cx="5772001" cy="4179725"/>
          </a:xfrm>
          <a:prstGeom prst="rect">
            <a:avLst/>
          </a:prstGeom>
          <a:noFill/>
          <a:ln cap="flat" cmpd="sng" w="25400">
            <a:solidFill>
              <a:srgbClr val="000000"/>
            </a:solidFill>
            <a:prstDash val="solid"/>
            <a:miter lim="8000"/>
            <a:headEnd len="sm" w="sm" type="none"/>
            <a:tailEnd len="sm" w="sm" type="none"/>
          </a:ln>
        </p:spPr>
      </p:pic>
      <p:sp>
        <p:nvSpPr>
          <p:cNvPr id="166" name="Google Shape;166;p29"/>
          <p:cNvSpPr txBox="1"/>
          <p:nvPr/>
        </p:nvSpPr>
        <p:spPr>
          <a:xfrm>
            <a:off x="6727375"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Homepage</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SNAPSHOTS</a:t>
            </a:r>
            <a:endParaRPr b="1" i="0" sz="2000" u="none" cap="none" strike="noStrike">
              <a:solidFill>
                <a:schemeClr val="dk1"/>
              </a:solidFill>
              <a:latin typeface="Times New Roman"/>
              <a:ea typeface="Times New Roman"/>
              <a:cs typeface="Times New Roman"/>
              <a:sym typeface="Times New Roman"/>
            </a:endParaRPr>
          </a:p>
        </p:txBody>
      </p:sp>
      <p:sp>
        <p:nvSpPr>
          <p:cNvPr id="172" name="Google Shape;172;p30"/>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Spawn Bodies</a:t>
            </a:r>
            <a:endParaRPr b="1" i="0" sz="1400" u="none" cap="none" strike="noStrike">
              <a:solidFill>
                <a:srgbClr val="000000"/>
              </a:solidFill>
              <a:latin typeface="Times New Roman"/>
              <a:ea typeface="Times New Roman"/>
              <a:cs typeface="Times New Roman"/>
              <a:sym typeface="Times New Roman"/>
            </a:endParaRPr>
          </a:p>
        </p:txBody>
      </p:sp>
      <p:pic>
        <p:nvPicPr>
          <p:cNvPr id="173" name="Google Shape;173;p30"/>
          <p:cNvPicPr preferRelativeResize="0"/>
          <p:nvPr/>
        </p:nvPicPr>
        <p:blipFill rotWithShape="1">
          <a:blip r:embed="rId3">
            <a:alphaModFix/>
          </a:blip>
          <a:srcRect b="0" l="0" r="0" t="0"/>
          <a:stretch/>
        </p:blipFill>
        <p:spPr>
          <a:xfrm>
            <a:off x="414087" y="786075"/>
            <a:ext cx="5743125" cy="4155925"/>
          </a:xfrm>
          <a:prstGeom prst="rect">
            <a:avLst/>
          </a:prstGeom>
          <a:noFill/>
          <a:ln cap="flat" cmpd="sng" w="25400">
            <a:solidFill>
              <a:srgbClr val="131417"/>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SNAPSHOTS</a:t>
            </a:r>
            <a:endParaRPr b="1" i="0" sz="2000" u="none" cap="none" strike="noStrike">
              <a:solidFill>
                <a:schemeClr val="dk1"/>
              </a:solidFill>
              <a:latin typeface="Times New Roman"/>
              <a:ea typeface="Times New Roman"/>
              <a:cs typeface="Times New Roman"/>
              <a:sym typeface="Times New Roman"/>
            </a:endParaRPr>
          </a:p>
        </p:txBody>
      </p:sp>
      <p:sp>
        <p:nvSpPr>
          <p:cNvPr id="179" name="Google Shape;179;p31"/>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Random Bodies</a:t>
            </a:r>
            <a:endParaRPr b="1" i="0" sz="1400" u="none" cap="none" strike="noStrike">
              <a:solidFill>
                <a:srgbClr val="000000"/>
              </a:solidFill>
              <a:latin typeface="Times New Roman"/>
              <a:ea typeface="Times New Roman"/>
              <a:cs typeface="Times New Roman"/>
              <a:sym typeface="Times New Roman"/>
            </a:endParaRPr>
          </a:p>
        </p:txBody>
      </p:sp>
      <p:pic>
        <p:nvPicPr>
          <p:cNvPr id="180" name="Google Shape;180;p31"/>
          <p:cNvPicPr preferRelativeResize="0"/>
          <p:nvPr/>
        </p:nvPicPr>
        <p:blipFill rotWithShape="1">
          <a:blip r:embed="rId3">
            <a:alphaModFix/>
          </a:blip>
          <a:srcRect b="0" l="0" r="0" t="0"/>
          <a:stretch/>
        </p:blipFill>
        <p:spPr>
          <a:xfrm>
            <a:off x="389313" y="690688"/>
            <a:ext cx="5941616" cy="43004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70900" y="837550"/>
            <a:ext cx="8602200" cy="3389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Many </a:t>
            </a:r>
            <a:r>
              <a:rPr i="0" lang="en-GB" u="none" cap="none" strike="noStrike">
                <a:solidFill>
                  <a:schemeClr val="dk1"/>
                </a:solidFill>
                <a:latin typeface="Times New Roman"/>
                <a:ea typeface="Times New Roman"/>
                <a:cs typeface="Times New Roman"/>
                <a:sym typeface="Times New Roman"/>
              </a:rPr>
              <a:t>digital map applications have the need to present large quantities of precise point data on the map. Such data can be weather information, the population in towns, etc. With the </a:t>
            </a:r>
            <a:r>
              <a:rPr lang="en-GB">
                <a:solidFill>
                  <a:schemeClr val="dk1"/>
                </a:solidFill>
                <a:latin typeface="Times New Roman"/>
                <a:ea typeface="Times New Roman"/>
                <a:cs typeface="Times New Roman"/>
                <a:sym typeface="Times New Roman"/>
              </a:rPr>
              <a:t>advancements in data science/ML</a:t>
            </a:r>
            <a:r>
              <a:rPr i="0" lang="en-GB" u="none" cap="none" strike="noStrike">
                <a:solidFill>
                  <a:schemeClr val="dk1"/>
                </a:solidFill>
                <a:latin typeface="Times New Roman"/>
                <a:ea typeface="Times New Roman"/>
                <a:cs typeface="Times New Roman"/>
                <a:sym typeface="Times New Roman"/>
              </a:rPr>
              <a:t>, we expect such data will grow at a rapid pace. How to visualize such magnitude of data becomes a problem. </a:t>
            </a:r>
            <a:r>
              <a:rPr lang="en-GB">
                <a:solidFill>
                  <a:schemeClr val="dk1"/>
                </a:solidFill>
                <a:latin typeface="Times New Roman"/>
                <a:ea typeface="Times New Roman"/>
                <a:cs typeface="Times New Roman"/>
                <a:sym typeface="Times New Roman"/>
              </a:rPr>
              <a:t> QuadTree is a data structure in which each internal node has exactly four children. </a:t>
            </a:r>
            <a:r>
              <a:rPr lang="en-GB">
                <a:solidFill>
                  <a:schemeClr val="dk1"/>
                </a:solidFill>
                <a:highlight>
                  <a:srgbClr val="FFFFFF"/>
                </a:highlight>
                <a:latin typeface="Times New Roman"/>
                <a:ea typeface="Times New Roman"/>
                <a:cs typeface="Times New Roman"/>
                <a:sym typeface="Times New Roman"/>
              </a:rPr>
              <a:t>Quadtrees are trees implemented to efficiently store data of points on a two-dimensional space. </a:t>
            </a:r>
            <a:r>
              <a:rPr i="0" lang="en-GB" u="none" cap="none" strike="noStrike">
                <a:solidFill>
                  <a:schemeClr val="dk1"/>
                </a:solidFill>
                <a:latin typeface="Times New Roman"/>
                <a:ea typeface="Times New Roman"/>
                <a:cs typeface="Times New Roman"/>
                <a:sym typeface="Times New Roman"/>
              </a:rPr>
              <a:t>This project aims to build an efficient visualizer for interactively visualizing </a:t>
            </a:r>
            <a:r>
              <a:rPr lang="en-GB">
                <a:solidFill>
                  <a:schemeClr val="dk1"/>
                </a:solidFill>
                <a:latin typeface="Times New Roman"/>
                <a:ea typeface="Times New Roman"/>
                <a:cs typeface="Times New Roman"/>
                <a:sym typeface="Times New Roman"/>
              </a:rPr>
              <a:t>the</a:t>
            </a:r>
            <a:r>
              <a:rPr i="0" lang="en-GB" u="none" cap="none" strike="noStrike">
                <a:solidFill>
                  <a:schemeClr val="dk1"/>
                </a:solidFill>
                <a:latin typeface="Times New Roman"/>
                <a:ea typeface="Times New Roman"/>
                <a:cs typeface="Times New Roman"/>
                <a:sym typeface="Times New Roman"/>
              </a:rPr>
              <a:t> data</a:t>
            </a:r>
            <a:r>
              <a:rPr lang="en-GB">
                <a:solidFill>
                  <a:schemeClr val="dk1"/>
                </a:solidFill>
                <a:latin typeface="Times New Roman"/>
                <a:ea typeface="Times New Roman"/>
                <a:cs typeface="Times New Roman"/>
                <a:sym typeface="Times New Roman"/>
              </a:rPr>
              <a:t>. In this project, we will be using collision detection to illustrate the functionalities of QuadTree.</a:t>
            </a:r>
            <a:endParaRPr b="1" i="0" u="sng" cap="none" strike="noStrike">
              <a:solidFill>
                <a:schemeClr val="dk1"/>
              </a:solidFill>
              <a:latin typeface="Times New Roman"/>
              <a:ea typeface="Times New Roman"/>
              <a:cs typeface="Times New Roman"/>
              <a:sym typeface="Times New Roman"/>
            </a:endParaRPr>
          </a:p>
        </p:txBody>
      </p:sp>
      <p:sp>
        <p:nvSpPr>
          <p:cNvPr id="65" name="Google Shape;65;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ABSTRACT</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PROJECT PLAN 											     </a:t>
            </a:r>
            <a:endParaRPr b="0" i="0" sz="1200" u="none" cap="none" strike="noStrike">
              <a:solidFill>
                <a:schemeClr val="dk1"/>
              </a:solidFill>
              <a:latin typeface="Times New Roman"/>
              <a:ea typeface="Times New Roman"/>
              <a:cs typeface="Times New Roman"/>
              <a:sym typeface="Times New Roman"/>
            </a:endParaRPr>
          </a:p>
        </p:txBody>
      </p:sp>
      <p:pic>
        <p:nvPicPr>
          <p:cNvPr id="186" name="Google Shape;186;p32"/>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GANTT CHART											     </a:t>
            </a:r>
            <a:endParaRPr b="0" i="0" sz="1200" u="none" cap="none" strike="noStrike">
              <a:solidFill>
                <a:schemeClr val="dk1"/>
              </a:solidFill>
              <a:latin typeface="Times New Roman"/>
              <a:ea typeface="Times New Roman"/>
              <a:cs typeface="Times New Roman"/>
              <a:sym typeface="Times New Roman"/>
            </a:endParaRPr>
          </a:p>
        </p:txBody>
      </p:sp>
      <p:pic>
        <p:nvPicPr>
          <p:cNvPr id="192" name="Google Shape;192;p33"/>
          <p:cNvPicPr preferRelativeResize="0"/>
          <p:nvPr/>
        </p:nvPicPr>
        <p:blipFill rotWithShape="1">
          <a:blip r:embed="rId3">
            <a:alphaModFix/>
          </a:blip>
          <a:srcRect b="0" l="0" r="0" t="14434"/>
          <a:stretch/>
        </p:blipFill>
        <p:spPr>
          <a:xfrm>
            <a:off x="150088" y="1019400"/>
            <a:ext cx="8843825" cy="364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nvSpPr>
        <p:spPr>
          <a:xfrm>
            <a:off x="270900" y="784575"/>
            <a:ext cx="8602200" cy="2712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It can be concluded quadtrees are extremely powerful data structures that are still heavily under-utilised in both the industry and community applications. By the time of completion of this project we’ve learned to develop scalable and reusable codebases for large projects, understood the fundamentals of API build and interaction, developed a visualization tool and understood how to function in a time-bound manner and collaborate at scale across various tasks and disciplines. </a:t>
            </a:r>
            <a:endParaRPr b="0" i="0" sz="1400" u="none" cap="none" strike="noStrike">
              <a:solidFill>
                <a:schemeClr val="dk1"/>
              </a:solidFill>
              <a:latin typeface="Times New Roman"/>
              <a:ea typeface="Times New Roman"/>
              <a:cs typeface="Times New Roman"/>
              <a:sym typeface="Times New Roman"/>
            </a:endParaRPr>
          </a:p>
        </p:txBody>
      </p:sp>
      <p:sp>
        <p:nvSpPr>
          <p:cNvPr id="198" name="Google Shape;198;p3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CONCLUSION</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WHAT HAVE WE LEARNT SO FAR…</a:t>
            </a:r>
            <a:endParaRPr b="1" i="0" sz="2000" u="none" cap="none" strike="noStrike">
              <a:solidFill>
                <a:schemeClr val="dk1"/>
              </a:solidFill>
              <a:latin typeface="Times New Roman"/>
              <a:ea typeface="Times New Roman"/>
              <a:cs typeface="Times New Roman"/>
              <a:sym typeface="Times New Roman"/>
            </a:endParaRPr>
          </a:p>
        </p:txBody>
      </p:sp>
      <p:sp>
        <p:nvSpPr>
          <p:cNvPr id="204" name="Google Shape;204;p35"/>
          <p:cNvSpPr txBox="1"/>
          <p:nvPr/>
        </p:nvSpPr>
        <p:spPr>
          <a:xfrm>
            <a:off x="270900" y="845600"/>
            <a:ext cx="8602200" cy="3797100"/>
          </a:xfrm>
          <a:prstGeom prst="rect">
            <a:avLst/>
          </a:prstGeom>
          <a:noFill/>
          <a:ln>
            <a:noFill/>
          </a:ln>
        </p:spPr>
        <p:txBody>
          <a:bodyPr anchorCtr="0" anchor="ctr" bIns="91425" lIns="91425" spcFirstLastPara="1" rIns="91425" wrap="square" tIns="91425">
            <a:noAutofit/>
          </a:bodyPr>
          <a:lstStyle/>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adopt the practice of pair-programming and co-ordinate in a group to develop the project.</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develop scalable and reusable codebases for large projects.</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understand the fundamentals of API build and interaction.</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be acclimatised with a unique data structure like Quadtree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understand the scope of research and public work still needed to fully utilise the power of this data structure.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To know how to function in a time-bound manner and collaborate at scale across various tasks and disciplines.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RESEARCH PAPER</a:t>
            </a:r>
            <a:endParaRPr b="1" i="0" sz="2000" u="none" cap="none" strike="noStrike">
              <a:solidFill>
                <a:schemeClr val="dk1"/>
              </a:solidFill>
              <a:latin typeface="Times New Roman"/>
              <a:ea typeface="Times New Roman"/>
              <a:cs typeface="Times New Roman"/>
              <a:sym typeface="Times New Roman"/>
            </a:endParaRPr>
          </a:p>
        </p:txBody>
      </p:sp>
      <p:sp>
        <p:nvSpPr>
          <p:cNvPr id="210" name="Google Shape;210;p36"/>
          <p:cNvSpPr txBox="1"/>
          <p:nvPr/>
        </p:nvSpPr>
        <p:spPr>
          <a:xfrm>
            <a:off x="270900" y="845600"/>
            <a:ext cx="8602200" cy="19860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Paper Citation</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Randeep Kaur Kahlon, Amey Thakur, Hasan Rizvi, Mega Satish, Ajay Davare. </a:t>
            </a:r>
            <a:r>
              <a:rPr b="0" i="1" lang="en-GB" sz="1400" u="none" cap="none" strike="noStrike">
                <a:solidFill>
                  <a:schemeClr val="dk1"/>
                </a:solidFill>
                <a:latin typeface="Times New Roman"/>
                <a:ea typeface="Times New Roman"/>
                <a:cs typeface="Times New Roman"/>
                <a:sym typeface="Times New Roman"/>
              </a:rPr>
              <a:t>“QuadTree Visualizer”</a:t>
            </a:r>
            <a:r>
              <a:rPr b="0" i="0" lang="en-GB" sz="1400" u="none" cap="none" strike="noStrike">
                <a:solidFill>
                  <a:schemeClr val="dk1"/>
                </a:solidFill>
                <a:latin typeface="Times New Roman"/>
                <a:ea typeface="Times New Roman"/>
                <a:cs typeface="Times New Roman"/>
                <a:sym typeface="Times New Roman"/>
              </a:rPr>
              <a:t>, Volume 11, Issue 4, International Journal of Engineering Research &amp; Technology (IJERT), 2022, ISSN:  2278-0181,</a:t>
            </a:r>
            <a:r>
              <a:rPr b="0" i="0" lang="en-GB" sz="1400" u="none" cap="none" strike="noStrike">
                <a:solidFill>
                  <a:schemeClr val="hlink"/>
                </a:solidFill>
                <a:uFill>
                  <a:noFill/>
                </a:uFill>
                <a:latin typeface="Times New Roman"/>
                <a:ea typeface="Times New Roman"/>
                <a:cs typeface="Times New Roman"/>
                <a:sym typeface="Times New Roman"/>
                <a:hlinkClick r:id="rId3"/>
              </a:rPr>
              <a:t> </a:t>
            </a:r>
            <a:r>
              <a:rPr b="0" i="0" lang="en-GB" sz="1400" u="sng" cap="none" strike="noStrike">
                <a:solidFill>
                  <a:srgbClr val="0000FF"/>
                </a:solidFill>
                <a:latin typeface="Times New Roman"/>
                <a:ea typeface="Times New Roman"/>
                <a:cs typeface="Times New Roman"/>
                <a:sym typeface="Times New Roman"/>
                <a:hlinkClick r:id="rId4">
                  <a:extLst>
                    <a:ext uri="{A12FA001-AC4F-418D-AE19-62706E023703}">
                      <ahyp:hlinkClr val="tx"/>
                    </a:ext>
                  </a:extLst>
                </a:hlinkClick>
              </a:rPr>
              <a:t>www.ijert.org</a:t>
            </a:r>
            <a:endParaRPr b="0" i="0" sz="14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7"/>
          <p:cNvGraphicFramePr/>
          <p:nvPr/>
        </p:nvGraphicFramePr>
        <p:xfrm>
          <a:off x="270900" y="690698"/>
          <a:ext cx="3000000" cy="3000000"/>
        </p:xfrm>
        <a:graphic>
          <a:graphicData uri="http://schemas.openxmlformats.org/drawingml/2006/table">
            <a:tbl>
              <a:tblPr>
                <a:noFill/>
                <a:tableStyleId>{5AEF62D0-EAF0-4EED-94D5-25B024B431B3}</a:tableStyleId>
              </a:tblPr>
              <a:tblGrid>
                <a:gridCol w="478275"/>
                <a:gridCol w="8123925"/>
              </a:tblGrid>
              <a:tr h="416150">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[1]</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Q. Cai and Y. Zhou, "A quadtree-based hierarchical clustering method for visualizing large point dataset," 2016 Sixth International Conference on Information Science and Technology (ICIST), 2016, pp. 372-375, doi: 10.1109/ICIST.2016.7483441.</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286100">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[2]</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“An effective way to represent quadtrees” Communications of the ACM, Volume 25, Issue 12, Dec 1982 pp 905–910, doi:10.1145/358728.358741.</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16150">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[3]</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000" cap="none" strike="noStrike">
                          <a:solidFill>
                            <a:schemeClr val="dk1"/>
                          </a:solidFill>
                          <a:latin typeface="Times New Roman"/>
                          <a:ea typeface="Times New Roman"/>
                          <a:cs typeface="Times New Roman"/>
                          <a:sym typeface="Times New Roman"/>
                        </a:rPr>
                        <a:t>“Optimal quadtree construction algorithms” Computer Vision, Graphics, and Image Processing, Volume 37, Issue 3, March 1987, pp 402–419,  doi:10.1016/0734-189X(87)90045-4.</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2270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[4]</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28600" lvl="0" marL="22860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Sullivan, Gary J., and Richard L. Baker. "Efficient quadtree coding of images and video." IEEE Transactions on image processing 3, no. 3 (1994): 327-33</a:t>
                      </a:r>
                      <a:r>
                        <a:rPr lang="en-GB" sz="1000">
                          <a:solidFill>
                            <a:schemeClr val="dk1"/>
                          </a:solidFill>
                          <a:latin typeface="Times New Roman"/>
                          <a:ea typeface="Times New Roman"/>
                          <a:cs typeface="Times New Roman"/>
                          <a:sym typeface="Times New Roman"/>
                        </a:rPr>
                        <a:t>1</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3060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[5]</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Berg, Mark de, Marcel Roeloffzen, and Bettina Speckmann. "Kinetic compressed quadtrees in the black-box model with applications to collision detection for low-density scenes." In European Symposium on Algorithms, pp. 383-394. Springer, Berlin, Heidelberg, 2012.</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1615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[6]</a:t>
                      </a:r>
                      <a:endParaRPr sz="1000"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Sharma, Praveen K., and Harish N. Dixit. "Energetics of a bouncing drop: Coefficient of restitution, bubble entrapment, and escape." Physics of Fluids 32,</a:t>
                      </a:r>
                      <a:r>
                        <a:rPr lang="en-GB" sz="1000">
                          <a:solidFill>
                            <a:schemeClr val="dk1"/>
                          </a:solidFill>
                          <a:latin typeface="Times New Roman"/>
                          <a:ea typeface="Times New Roman"/>
                          <a:cs typeface="Times New Roman"/>
                          <a:sym typeface="Times New Roman"/>
                        </a:rPr>
                        <a:t> </a:t>
                      </a:r>
                      <a:r>
                        <a:rPr lang="en-GB" sz="1000">
                          <a:solidFill>
                            <a:schemeClr val="dk1"/>
                          </a:solidFill>
                          <a:latin typeface="Times New Roman"/>
                          <a:ea typeface="Times New Roman"/>
                          <a:cs typeface="Times New Roman"/>
                          <a:sym typeface="Times New Roman"/>
                        </a:rPr>
                        <a:t>no. 11 (2020): 112107.</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1615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[7]</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Mathew, Reji, and David S. Taubman. "Quad-tree motion modeling with leaf merging." IEEE Transactions on Circuits and Systems for Video Technology 20, no. 10 (2010): 1331-1345.</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1615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[8]</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Tilkov, Stefan, and Steve Vinoski. "Node. js: Using JavaScript to build high-performance network programs." IEEE Internet Computing 14, no. 6 (2010): 80-83.</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2270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[9]</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Fenton, Steve, Fenton, and Spearing. “Pro TypeScript.” Apress, 2014</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22700">
                <a:tc>
                  <a:txBody>
                    <a:bodyPr/>
                    <a:lstStyle/>
                    <a:p>
                      <a:pPr indent="0" lvl="0" marL="0" marR="0" rtl="0" algn="just">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[10]</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000">
                          <a:solidFill>
                            <a:schemeClr val="dk1"/>
                          </a:solidFill>
                          <a:latin typeface="Times New Roman"/>
                          <a:ea typeface="Times New Roman"/>
                          <a:cs typeface="Times New Roman"/>
                          <a:sym typeface="Times New Roman"/>
                        </a:rPr>
                        <a:t>Cantelon, Mike, Marc Harter, T. J. Holowaychuk, and Nathan Rajlich. “Node. js in action.” Greenwich: Manning, 2014.</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16" name="Google Shape;216;p3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REFERENCES</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8"/>
          <p:cNvPicPr preferRelativeResize="0"/>
          <p:nvPr/>
        </p:nvPicPr>
        <p:blipFill rotWithShape="1">
          <a:blip r:embed="rId3">
            <a:alphaModFix/>
          </a:blip>
          <a:srcRect b="0" l="0" r="0" t="0"/>
          <a:stretch/>
        </p:blipFill>
        <p:spPr>
          <a:xfrm>
            <a:off x="2590150" y="1324263"/>
            <a:ext cx="3963699" cy="249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What is QuadTree?</a:t>
            </a:r>
            <a:endParaRPr b="0" i="0" sz="1400" u="none" cap="none" strike="noStrike">
              <a:solidFill>
                <a:schemeClr val="dk1"/>
              </a:solidFill>
              <a:latin typeface="Times New Roman"/>
              <a:ea typeface="Times New Roman"/>
              <a:cs typeface="Times New Roman"/>
              <a:sym typeface="Times New Roman"/>
            </a:endParaRPr>
          </a:p>
        </p:txBody>
      </p:sp>
      <p:pic>
        <p:nvPicPr>
          <p:cNvPr id="71" name="Google Shape;71;p15"/>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2" name="Google Shape;72;p15"/>
          <p:cNvCxnSpPr>
            <a:stCxn id="70" idx="2"/>
            <a:endCxn id="73" idx="0"/>
          </p:cNvCxnSpPr>
          <p:nvPr/>
        </p:nvCxnSpPr>
        <p:spPr>
          <a:xfrm>
            <a:off x="1559700" y="2046525"/>
            <a:ext cx="0" cy="518400"/>
          </a:xfrm>
          <a:prstGeom prst="straightConnector1">
            <a:avLst/>
          </a:prstGeom>
          <a:noFill/>
          <a:ln cap="flat" cmpd="sng" w="9525">
            <a:solidFill>
              <a:schemeClr val="dk1"/>
            </a:solidFill>
            <a:prstDash val="solid"/>
            <a:round/>
            <a:headEnd len="sm" w="sm" type="none"/>
            <a:tailEnd len="med" w="med" type="triangle"/>
          </a:ln>
        </p:spPr>
      </p:cxnSp>
      <p:sp>
        <p:nvSpPr>
          <p:cNvPr id="73" name="Google Shape;73;p15"/>
          <p:cNvSpPr txBox="1"/>
          <p:nvPr/>
        </p:nvSpPr>
        <p:spPr>
          <a:xfrm>
            <a:off x="271200" y="2565025"/>
            <a:ext cx="2577000" cy="15030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A data structure for organizing objects based on their locations in a two-dimensional space.</a:t>
            </a:r>
            <a:endParaRPr b="0" i="0" sz="1400" u="none" cap="none" strike="noStrike">
              <a:solidFill>
                <a:schemeClr val="dk1"/>
              </a:solidFill>
              <a:latin typeface="Times New Roman"/>
              <a:ea typeface="Times New Roman"/>
              <a:cs typeface="Times New Roman"/>
              <a:sym typeface="Times New Roman"/>
            </a:endParaRPr>
          </a:p>
        </p:txBody>
      </p:sp>
      <p:sp>
        <p:nvSpPr>
          <p:cNvPr id="74" name="Google Shape;74;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INTRODUCTION</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3548" r="0" t="0"/>
          <a:stretch/>
        </p:blipFill>
        <p:spPr>
          <a:xfrm>
            <a:off x="270800" y="983913"/>
            <a:ext cx="4112960" cy="2575800"/>
          </a:xfrm>
          <a:prstGeom prst="rect">
            <a:avLst/>
          </a:prstGeom>
          <a:noFill/>
          <a:ln cap="flat" cmpd="sng" w="9525">
            <a:solidFill>
              <a:schemeClr val="dk1"/>
            </a:solidFill>
            <a:prstDash val="solid"/>
            <a:round/>
            <a:headEnd len="sm" w="sm" type="none"/>
            <a:tailEnd len="sm" w="sm" type="none"/>
          </a:ln>
        </p:spPr>
      </p:pic>
      <p:sp>
        <p:nvSpPr>
          <p:cNvPr id="80" name="Google Shape;80;p16"/>
          <p:cNvSpPr txBox="1"/>
          <p:nvPr/>
        </p:nvSpPr>
        <p:spPr>
          <a:xfrm>
            <a:off x="5068300" y="983913"/>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The QuadTree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Times New Roman"/>
              <a:ea typeface="Times New Roman"/>
              <a:cs typeface="Times New Roman"/>
              <a:sym typeface="Times New Roman"/>
            </a:endParaRPr>
          </a:p>
        </p:txBody>
      </p:sp>
      <p:cxnSp>
        <p:nvCxnSpPr>
          <p:cNvPr id="81" name="Google Shape;81;p16"/>
          <p:cNvCxnSpPr>
            <a:stCxn id="80" idx="1"/>
            <a:endCxn id="79" idx="3"/>
          </p:cNvCxnSpPr>
          <p:nvPr/>
        </p:nvCxnSpPr>
        <p:spPr>
          <a:xfrm rot="10800000">
            <a:off x="4383700" y="2271813"/>
            <a:ext cx="684600" cy="0"/>
          </a:xfrm>
          <a:prstGeom prst="straightConnector1">
            <a:avLst/>
          </a:prstGeom>
          <a:noFill/>
          <a:ln cap="flat" cmpd="sng" w="9525">
            <a:solidFill>
              <a:schemeClr val="dk1"/>
            </a:solidFill>
            <a:prstDash val="solid"/>
            <a:round/>
            <a:headEnd len="sm" w="sm" type="none"/>
            <a:tailEnd len="med" w="med" type="triangle"/>
          </a:ln>
        </p:spPr>
      </p:cxnSp>
      <p:sp>
        <p:nvSpPr>
          <p:cNvPr id="82" name="Google Shape;82;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INTRODUCTION</a:t>
            </a:r>
            <a:endParaRPr b="1" i="0" sz="2000" u="none" cap="none" strike="noStrike">
              <a:solidFill>
                <a:schemeClr val="dk1"/>
              </a:solidFill>
              <a:latin typeface="Times New Roman"/>
              <a:ea typeface="Times New Roman"/>
              <a:cs typeface="Times New Roman"/>
              <a:sym typeface="Times New Roman"/>
            </a:endParaRPr>
          </a:p>
        </p:txBody>
      </p:sp>
      <p:sp>
        <p:nvSpPr>
          <p:cNvPr id="83" name="Google Shape;83;p16"/>
          <p:cNvSpPr txBox="1"/>
          <p:nvPr/>
        </p:nvSpPr>
        <p:spPr>
          <a:xfrm>
            <a:off x="270900" y="3852950"/>
            <a:ext cx="83328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So to speak in layman’s term, a </a:t>
            </a:r>
            <a:r>
              <a:rPr i="1" lang="en-GB">
                <a:solidFill>
                  <a:schemeClr val="dk1"/>
                </a:solidFill>
                <a:latin typeface="Times New Roman"/>
                <a:ea typeface="Times New Roman"/>
                <a:cs typeface="Times New Roman"/>
                <a:sym typeface="Times New Roman"/>
              </a:rPr>
              <a:t>quadtree</a:t>
            </a:r>
            <a:r>
              <a:rPr lang="en-GB">
                <a:solidFill>
                  <a:schemeClr val="dk1"/>
                </a:solidFill>
                <a:latin typeface="Times New Roman"/>
                <a:ea typeface="Times New Roman"/>
                <a:cs typeface="Times New Roman"/>
                <a:sym typeface="Times New Roman"/>
              </a:rPr>
              <a:t> is a tree whose nodes either are leaves or have 4 children. The children are ordered 1, 2, 3, 4.</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238350" y="766850"/>
            <a:ext cx="8667300" cy="416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This project's objective is to implement a quadtree visualizer that can be helpful in understanding working of QuadTree.</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QuadTree aims to be: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Versatile (can be used in dynamic and static contexts)</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Simple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Lightweight</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Easy to use</a:t>
            </a:r>
            <a:endParaRPr b="0" i="0" sz="1400" u="none" cap="none" strike="noStrike">
              <a:solidFill>
                <a:schemeClr val="dk1"/>
              </a:solidFill>
              <a:latin typeface="Times New Roman"/>
              <a:ea typeface="Times New Roman"/>
              <a:cs typeface="Times New Roman"/>
              <a:sym typeface="Times New Roman"/>
            </a:endParaRPr>
          </a:p>
          <a:p>
            <a:pPr indent="-317500" lvl="0" marL="9144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Fast</a:t>
            </a:r>
            <a:endParaRPr b="1" i="0" sz="1400" u="sng" cap="none" strike="noStrike">
              <a:solidFill>
                <a:schemeClr val="dk1"/>
              </a:solidFill>
              <a:latin typeface="Times New Roman"/>
              <a:ea typeface="Times New Roman"/>
              <a:cs typeface="Times New Roman"/>
              <a:sym typeface="Times New Roman"/>
            </a:endParaRPr>
          </a:p>
        </p:txBody>
      </p:sp>
      <p:sp>
        <p:nvSpPr>
          <p:cNvPr id="89" name="Google Shape;89;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OBJECTIVES</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238350" y="697350"/>
            <a:ext cx="8667300" cy="1949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30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We propose to develop a QuadTree library and a visualization tool for the same. </a:t>
            </a:r>
            <a:endParaRPr>
              <a:solidFill>
                <a:schemeClr val="dk1"/>
              </a:solidFill>
              <a:latin typeface="Times New Roman"/>
              <a:ea typeface="Times New Roman"/>
              <a:cs typeface="Times New Roman"/>
              <a:sym typeface="Times New Roman"/>
            </a:endParaRPr>
          </a:p>
          <a:p>
            <a:pPr indent="-317500" lvl="0" marL="457200" rtl="0" algn="just">
              <a:lnSpc>
                <a:spcPct val="200000"/>
              </a:lnSpc>
              <a:spcBef>
                <a:spcPts val="30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This project aims to build an efficient visualizer for interactively visualizing the data. </a:t>
            </a:r>
            <a:endParaRPr>
              <a:solidFill>
                <a:schemeClr val="dk1"/>
              </a:solidFill>
              <a:latin typeface="Times New Roman"/>
              <a:ea typeface="Times New Roman"/>
              <a:cs typeface="Times New Roman"/>
              <a:sym typeface="Times New Roman"/>
            </a:endParaRPr>
          </a:p>
          <a:p>
            <a:pPr indent="-317500" lvl="0" marL="457200" rtl="0" algn="just">
              <a:lnSpc>
                <a:spcPct val="200000"/>
              </a:lnSpc>
              <a:spcBef>
                <a:spcPts val="30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In this project, we will be using collision detection to illustrate the functionalities of QuadTree.</a:t>
            </a:r>
            <a:endParaRPr>
              <a:solidFill>
                <a:schemeClr val="dk1"/>
              </a:solidFill>
              <a:latin typeface="Times New Roman"/>
              <a:ea typeface="Times New Roman"/>
              <a:cs typeface="Times New Roman"/>
              <a:sym typeface="Times New Roman"/>
            </a:endParaRPr>
          </a:p>
        </p:txBody>
      </p:sp>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SCOPE</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9"/>
          <p:cNvGraphicFramePr/>
          <p:nvPr/>
        </p:nvGraphicFramePr>
        <p:xfrm>
          <a:off x="270888" y="908975"/>
          <a:ext cx="3000000" cy="3000000"/>
        </p:xfrm>
        <a:graphic>
          <a:graphicData uri="http://schemas.openxmlformats.org/drawingml/2006/table">
            <a:tbl>
              <a:tblPr>
                <a:noFill/>
                <a:tableStyleId>{5AEF62D0-EAF0-4EED-94D5-25B024B431B3}</a:tableStyleId>
              </a:tblPr>
              <a:tblGrid>
                <a:gridCol w="1470625"/>
                <a:gridCol w="3621525"/>
                <a:gridCol w="3510050"/>
              </a:tblGrid>
              <a:tr h="1502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Author’s Name</a:t>
                      </a:r>
                      <a:endParaRPr b="1" sz="14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Title and Year of Publication</a:t>
                      </a:r>
                      <a:endParaRPr b="1" sz="14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Findings</a:t>
                      </a:r>
                      <a:endParaRPr b="1" sz="1400" u="none" cap="none" strike="noStrike">
                        <a:latin typeface="Times New Roman"/>
                        <a:ea typeface="Times New Roman"/>
                        <a:cs typeface="Times New Roman"/>
                        <a:sym typeface="Times New Roman"/>
                      </a:endParaRPr>
                    </a:p>
                  </a:txBody>
                  <a:tcPr marT="91425" marB="91425" marR="91425" marL="91425" anchor="ctr"/>
                </a:tc>
              </a:tr>
              <a:tr h="104737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Irene Gargantini</a:t>
                      </a:r>
                      <a:endParaRPr sz="1200">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lang="en-GB" sz="1200" cap="none" strike="noStrike">
                          <a:latin typeface="Times New Roman"/>
                          <a:ea typeface="Times New Roman"/>
                          <a:cs typeface="Times New Roman"/>
                          <a:sym typeface="Times New Roman"/>
                        </a:rPr>
                        <a:t>Qing Cai</a:t>
                      </a:r>
                      <a:r>
                        <a:rPr lang="en-GB" sz="1200" u="none" cap="none" strike="noStrike">
                          <a:solidFill>
                            <a:schemeClr val="dk1"/>
                          </a:solidFill>
                          <a:latin typeface="Times New Roman"/>
                          <a:ea typeface="Times New Roman"/>
                          <a:cs typeface="Times New Roman"/>
                          <a:sym typeface="Times New Roman"/>
                        </a:rPr>
                        <a:t>, Yimin Zhou</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An effective way to represent quadtrees, 1982</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rgbClr val="000000"/>
                        </a:buClr>
                        <a:buSzPts val="1200"/>
                        <a:buFont typeface="Arial"/>
                        <a:buNone/>
                      </a:pPr>
                      <a:r>
                        <a:rPr lang="en-GB" sz="1200">
                          <a:solidFill>
                            <a:schemeClr val="dk1"/>
                          </a:solidFill>
                          <a:latin typeface="Times New Roman"/>
                          <a:ea typeface="Times New Roman"/>
                          <a:cs typeface="Times New Roman"/>
                          <a:sym typeface="Times New Roman"/>
                        </a:rPr>
                        <a:t>This paper proposes a new structure very similar to quadtree, called as “linear quadtree” and different algorithms used to represent that structure. The linear quadtree saves 66% of the computer storage required by regular quadtrees.</a:t>
                      </a:r>
                      <a:endParaRPr sz="1200" u="none" cap="none" strike="noStrike">
                        <a:latin typeface="Times New Roman"/>
                        <a:ea typeface="Times New Roman"/>
                        <a:cs typeface="Times New Roman"/>
                        <a:sym typeface="Times New Roman"/>
                      </a:endParaRPr>
                    </a:p>
                  </a:txBody>
                  <a:tcPr marT="91425" marB="91425" marR="91425" marL="91425" anchor="ctr"/>
                </a:tc>
              </a:tr>
              <a:tr h="1049025">
                <a:tc>
                  <a:txBody>
                    <a:bodyPr/>
                    <a:lstStyle/>
                    <a:p>
                      <a:pPr indent="0" lvl="0" marL="0" marR="0" rtl="0" algn="ctr">
                        <a:lnSpc>
                          <a:spcPct val="115000"/>
                        </a:lnSpc>
                        <a:spcBef>
                          <a:spcPts val="0"/>
                        </a:spcBef>
                        <a:spcAft>
                          <a:spcPts val="0"/>
                        </a:spcAft>
                        <a:buClr>
                          <a:schemeClr val="dk1"/>
                        </a:buClr>
                        <a:buSzPts val="1100"/>
                        <a:buFont typeface="Arial"/>
                        <a:buNone/>
                      </a:pPr>
                      <a:r>
                        <a:rPr lang="en-GB" sz="1200" u="none" cap="none" strike="noStrike">
                          <a:solidFill>
                            <a:schemeClr val="dk1"/>
                          </a:solidFill>
                          <a:latin typeface="Times New Roman"/>
                          <a:ea typeface="Times New Roman"/>
                          <a:cs typeface="Times New Roman"/>
                          <a:sym typeface="Times New Roman"/>
                        </a:rPr>
                        <a:t>Clifford A.Shaffer, Hanan Samet</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lang="en-GB" sz="1200" u="none" cap="none" strike="noStrike">
                          <a:solidFill>
                            <a:schemeClr val="dk1"/>
                          </a:solidFill>
                          <a:latin typeface="Times New Roman"/>
                          <a:ea typeface="Times New Roman"/>
                          <a:cs typeface="Times New Roman"/>
                          <a:sym typeface="Times New Roman"/>
                        </a:rPr>
                        <a:t>Optimal quadtree construction algorithms, 1987</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latin typeface="Times New Roman"/>
                          <a:ea typeface="Times New Roman"/>
                          <a:cs typeface="Times New Roman"/>
                          <a:sym typeface="Times New Roman"/>
                        </a:rPr>
                        <a:t>In this paper, an algorithm for constructing a quadtree in time proportionate to the number of blocks in a given picture is described. </a:t>
                      </a:r>
                      <a:endParaRPr sz="1200" u="none" cap="none" strike="noStrike">
                        <a:latin typeface="Times New Roman"/>
                        <a:ea typeface="Times New Roman"/>
                        <a:cs typeface="Times New Roman"/>
                        <a:sym typeface="Times New Roman"/>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200"/>
                        <a:buFont typeface="Arial"/>
                        <a:buNone/>
                      </a:pPr>
                      <a:r>
                        <a:rPr lang="en-GB" sz="1200">
                          <a:solidFill>
                            <a:schemeClr val="dk1"/>
                          </a:solidFill>
                          <a:latin typeface="Times New Roman"/>
                          <a:ea typeface="Times New Roman"/>
                          <a:cs typeface="Times New Roman"/>
                          <a:sym typeface="Times New Roman"/>
                        </a:rPr>
                        <a:t>Qing Cai, Yimin Zhou</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200"/>
                        <a:buFont typeface="Arial"/>
                        <a:buNone/>
                      </a:pPr>
                      <a:r>
                        <a:rPr lang="en-GB" sz="1200">
                          <a:solidFill>
                            <a:schemeClr val="dk1"/>
                          </a:solidFill>
                          <a:latin typeface="Times New Roman"/>
                          <a:ea typeface="Times New Roman"/>
                          <a:cs typeface="Times New Roman"/>
                          <a:sym typeface="Times New Roman"/>
                        </a:rPr>
                        <a:t>A quadtree-based hierarchical clustering method for visualizing large point dataset, 2016</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200"/>
                        <a:buFont typeface="Arial"/>
                        <a:buNone/>
                      </a:pPr>
                      <a:r>
                        <a:rPr lang="en-GB" sz="1200">
                          <a:solidFill>
                            <a:schemeClr val="dk1"/>
                          </a:solidFill>
                          <a:latin typeface="Times New Roman"/>
                          <a:ea typeface="Times New Roman"/>
                          <a:cs typeface="Times New Roman"/>
                          <a:sym typeface="Times New Roman"/>
                        </a:rPr>
                        <a:t>This paper introduces a new clustering method with quadtree spatial indexing. It explains a grid- based, partitioning, hierarchical clustering method on quadtree file system storage. </a:t>
                      </a:r>
                      <a:endParaRPr sz="1200" u="none" cap="none" strike="noStrike">
                        <a:latin typeface="Times New Roman"/>
                        <a:ea typeface="Times New Roman"/>
                        <a:cs typeface="Times New Roman"/>
                        <a:sym typeface="Times New Roman"/>
                      </a:endParaRPr>
                    </a:p>
                  </a:txBody>
                  <a:tcPr marT="91425" marB="91425" marR="91425" marL="91425" anchor="ctr"/>
                </a:tc>
              </a:tr>
            </a:tbl>
          </a:graphicData>
        </a:graphic>
      </p:graphicFrame>
      <p:sp>
        <p:nvSpPr>
          <p:cNvPr id="101" name="Google Shape;101;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LITERATURE SURVEY</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270900" y="826925"/>
            <a:ext cx="8602200" cy="26895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The importance of data nowadays has increased significantly, as we are living in a data driven society. Many digital map applications have the need to present large quantities of precise point data on the map. With the development of the , we expect such data will grow at a rapid pace. However, visualizing and looking for a data point in  such a magnitude of data becomes a problem. We are proposing the implementation of a quadtree visualizer to visualize data more easily</a:t>
            </a:r>
            <a:r>
              <a:rPr lang="en-GB">
                <a:solidFill>
                  <a:schemeClr val="dk1"/>
                </a:solidFill>
                <a:latin typeface="Times New Roman"/>
                <a:ea typeface="Times New Roman"/>
                <a:cs typeface="Times New Roman"/>
                <a:sym typeface="Times New Roman"/>
              </a:rPr>
              <a:t>.</a:t>
            </a:r>
            <a:endParaRPr b="0" i="0" sz="1400" u="none" cap="none" strike="noStrike">
              <a:solidFill>
                <a:schemeClr val="dk1"/>
              </a:solidFill>
              <a:latin typeface="Times New Roman"/>
              <a:ea typeface="Times New Roman"/>
              <a:cs typeface="Times New Roman"/>
              <a:sym typeface="Times New Roman"/>
            </a:endParaRPr>
          </a:p>
        </p:txBody>
      </p:sp>
      <p:sp>
        <p:nvSpPr>
          <p:cNvPr id="107" name="Google Shape;107;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PROBLEM STATEMENT</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Times New Roman"/>
                <a:ea typeface="Times New Roman"/>
                <a:cs typeface="Times New Roman"/>
                <a:sym typeface="Times New Roman"/>
              </a:rPr>
              <a:t>THE BIG BANG MODEL</a:t>
            </a:r>
            <a:endParaRPr b="1" i="0" sz="2000" u="none" cap="none" strike="noStrike">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b="0" l="0" r="0" t="23248"/>
          <a:stretch/>
        </p:blipFill>
        <p:spPr>
          <a:xfrm>
            <a:off x="72529" y="944271"/>
            <a:ext cx="8999549" cy="359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