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Play"/>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D16FDF-F77F-4144-9803-2B336B42468F}">
  <a:tblStyle styleId="{13D16FDF-F77F-4144-9803-2B336B42468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489DEC37-D741-4DE6-941B-DE07AF8D67ED}"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Play-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Pl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5aaad01e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25aaad01e7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2428d01b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122428d01bf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2428d01b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122428d01bf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2428d01b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122428d01bf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2428d01b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2428d01b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5a717ba1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125a717ba17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5a717ba1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125a717ba17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53f569380_5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1253f569380_5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53f56939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1253f569399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53f56939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1253f569399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53f56939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1253f569399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253f569380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1253f569380_1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2428d01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2428d01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2428d01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2428d01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2428d01e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122428d01e7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2428d01e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122428d01e7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2428d01e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122428d01e7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2428d01e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122428d01e7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2428d01e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122428d01e7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2428d01e7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122428d01e7_0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22428d01e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22428d01e7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253f569380_5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1253f569380_5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5a717ba1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125a717ba17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5a717ba1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125a717ba17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5a717ba1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125a717ba17_0_2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253f56939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1253f569399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5a717ba17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125a717ba17_0_2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25aaad01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25aaad01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253f569380_5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1253f569380_5_3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25a539d0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125a539d00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253f569380_5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1253f569380_5_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5a717ba1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125a717ba17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5a717ba1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125a717ba17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5a717ba1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125a717ba17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53f5693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1253f56939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2428d01b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22428d01bf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2428d01b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122428d01bf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1.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ieeexplore.ieee.org/author/37085799206"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localhost:3000/" TargetMode="Externa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dl.acm.org/toc/cgip/1987/37/3" TargetMode="External"/><Relationship Id="rId4" Type="http://schemas.openxmlformats.org/officeDocument/2006/relationships/hyperlink" Target="https://doi.org/10.1016/0734-189X(87)90045-4"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eejiehi.r.bh.d.sendibt3.com/tr/cl/uz9oVRcO4Zz_OEK8k1LzOflRqF8PmSVM_Fcee15Pm3BlSBcALyAGhabG0ZdZRjh50QmWCrkFGGCv0kHkQ5aDXJ312gJonfVKUdiorR1Wg-oUC_ELsdMq3dvjYBD_vptCLuoa9_1O_1dtoRIl6EyzSc3z7kIAiXTkaM9vtUCH6gDg9pcj6PFe8e6G3qRATRH_4ptldM_hWgEP9glB6PFvDrNyjtWf"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065650" y="1013850"/>
            <a:ext cx="5012700" cy="146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400"/>
              <a:buFont typeface="Arial"/>
              <a:buNone/>
            </a:pPr>
            <a:r>
              <a:rPr b="1" lang="en-GB">
                <a:solidFill>
                  <a:schemeClr val="dk1"/>
                </a:solidFill>
                <a:latin typeface="Play"/>
                <a:ea typeface="Play"/>
                <a:cs typeface="Play"/>
                <a:sym typeface="Play"/>
              </a:rPr>
              <a:t>TERNA ENGINEERING COLLEGE </a:t>
            </a:r>
            <a:endParaRPr b="1">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Department of Computer Engineering</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Nerul (W), Navi Mumbai 400706</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1" lang="en-GB">
                <a:solidFill>
                  <a:schemeClr val="dk1"/>
                </a:solidFill>
                <a:latin typeface="Play"/>
                <a:ea typeface="Play"/>
                <a:cs typeface="Play"/>
                <a:sym typeface="Play"/>
              </a:rPr>
              <a:t>Major-Project-II </a:t>
            </a:r>
            <a:r>
              <a:rPr b="1" i="0" lang="en-GB" sz="1400" u="none" cap="none" strike="noStrike">
                <a:solidFill>
                  <a:schemeClr val="dk1"/>
                </a:solidFill>
                <a:latin typeface="Play"/>
                <a:ea typeface="Play"/>
                <a:cs typeface="Play"/>
                <a:sym typeface="Play"/>
              </a:rPr>
              <a:t>P</a:t>
            </a:r>
            <a:r>
              <a:rPr b="1" lang="en-GB">
                <a:solidFill>
                  <a:schemeClr val="dk1"/>
                </a:solidFill>
                <a:latin typeface="Play"/>
                <a:ea typeface="Play"/>
                <a:cs typeface="Play"/>
                <a:sym typeface="Play"/>
              </a:rPr>
              <a:t>resentation</a:t>
            </a:r>
            <a:endParaRPr b="1"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Group ID: PHI–CS</a:t>
            </a:r>
            <a:r>
              <a:rPr b="1" lang="en-GB">
                <a:solidFill>
                  <a:schemeClr val="dk1"/>
                </a:solidFill>
                <a:latin typeface="Play"/>
                <a:ea typeface="Play"/>
                <a:cs typeface="Play"/>
                <a:sym typeface="Play"/>
              </a:rPr>
              <a:t>-</a:t>
            </a:r>
            <a:r>
              <a:rPr b="1" i="0" lang="en-GB" sz="1400" u="none" cap="none" strike="noStrike">
                <a:solidFill>
                  <a:schemeClr val="dk1"/>
                </a:solidFill>
                <a:latin typeface="Play"/>
                <a:ea typeface="Play"/>
                <a:cs typeface="Play"/>
                <a:sym typeface="Play"/>
              </a:rPr>
              <a:t>73</a:t>
            </a:r>
            <a:endParaRPr b="1" i="0" sz="1400" u="none" cap="none" strike="noStrike">
              <a:solidFill>
                <a:schemeClr val="dk1"/>
              </a:solidFill>
              <a:latin typeface="Play"/>
              <a:ea typeface="Play"/>
              <a:cs typeface="Play"/>
              <a:sym typeface="Play"/>
            </a:endParaRPr>
          </a:p>
        </p:txBody>
      </p:sp>
      <p:pic>
        <p:nvPicPr>
          <p:cNvPr descr="https://lh5.googleusercontent.com/j7Ls_vbKtRxdnDBfbOpGURj9YiFopNGdIM6Kni8LFjJLkuL-dM0u-OU7bkvXbXWzmEWvRtQd51iRQ1Yk-NqjoD2KnvMnPYR6_q5f0vpAIrOpnxWE3ssO6KqdsyWHpN5H2z-y_y_cfDKt7876sA" id="55" name="Google Shape;55;p13"/>
          <p:cNvPicPr preferRelativeResize="0"/>
          <p:nvPr/>
        </p:nvPicPr>
        <p:blipFill rotWithShape="1">
          <a:blip r:embed="rId3">
            <a:alphaModFix/>
          </a:blip>
          <a:srcRect b="0" l="0" r="0" t="0"/>
          <a:stretch/>
        </p:blipFill>
        <p:spPr>
          <a:xfrm>
            <a:off x="155520" y="81745"/>
            <a:ext cx="1709654" cy="1010680"/>
          </a:xfrm>
          <a:prstGeom prst="rect">
            <a:avLst/>
          </a:prstGeom>
          <a:noFill/>
          <a:ln>
            <a:noFill/>
          </a:ln>
        </p:spPr>
      </p:pic>
      <p:sp>
        <p:nvSpPr>
          <p:cNvPr id="56" name="Google Shape;56;p13"/>
          <p:cNvSpPr txBox="1"/>
          <p:nvPr>
            <p:ph idx="4294967295" type="ctrTitle"/>
          </p:nvPr>
        </p:nvSpPr>
        <p:spPr>
          <a:xfrm>
            <a:off x="311700" y="160325"/>
            <a:ext cx="8520600" cy="853500"/>
          </a:xfrm>
          <a:prstGeom prst="rect">
            <a:avLst/>
          </a:prstGeom>
          <a:noFill/>
          <a:ln>
            <a:noFill/>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GB" sz="3000">
                <a:latin typeface="Play"/>
                <a:ea typeface="Play"/>
                <a:cs typeface="Play"/>
                <a:sym typeface="Play"/>
              </a:rPr>
              <a:t>QuadTree Visualizer</a:t>
            </a:r>
            <a:endParaRPr b="1" i="0" sz="3000" u="none" cap="none" strike="noStrike">
              <a:solidFill>
                <a:srgbClr val="FF0000"/>
              </a:solidFill>
              <a:latin typeface="Play"/>
              <a:ea typeface="Play"/>
              <a:cs typeface="Play"/>
              <a:sym typeface="Play"/>
            </a:endParaRPr>
          </a:p>
        </p:txBody>
      </p:sp>
      <p:graphicFrame>
        <p:nvGraphicFramePr>
          <p:cNvPr id="57" name="Google Shape;57;p13"/>
          <p:cNvGraphicFramePr/>
          <p:nvPr/>
        </p:nvGraphicFramePr>
        <p:xfrm>
          <a:off x="2970138" y="3587443"/>
          <a:ext cx="3000000" cy="3000000"/>
        </p:xfrm>
        <a:graphic>
          <a:graphicData uri="http://schemas.openxmlformats.org/drawingml/2006/table">
            <a:tbl>
              <a:tblPr>
                <a:noFill/>
                <a:tableStyleId>{13D16FDF-F77F-4144-9803-2B336B42468F}</a:tableStyleId>
              </a:tblPr>
              <a:tblGrid>
                <a:gridCol w="1662375"/>
                <a:gridCol w="1541350"/>
              </a:tblGrid>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Play"/>
                          <a:ea typeface="Play"/>
                          <a:cs typeface="Play"/>
                          <a:sym typeface="Play"/>
                        </a:rPr>
                        <a:t>AMEY THAKUR</a:t>
                      </a:r>
                      <a:endParaRPr b="1"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Play"/>
                          <a:ea typeface="Play"/>
                          <a:cs typeface="Play"/>
                          <a:sym typeface="Play"/>
                        </a:rPr>
                        <a:t>TU3F1819127</a:t>
                      </a:r>
                      <a:endParaRPr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Play"/>
                          <a:ea typeface="Play"/>
                          <a:cs typeface="Play"/>
                          <a:sym typeface="Play"/>
                        </a:rPr>
                        <a:t>HASAN RIZVI</a:t>
                      </a:r>
                      <a:endParaRPr b="1"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Play"/>
                          <a:ea typeface="Play"/>
                          <a:cs typeface="Play"/>
                          <a:sym typeface="Play"/>
                        </a:rPr>
                        <a:t>TU3F1819130</a:t>
                      </a:r>
                      <a:endParaRPr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Play"/>
                          <a:ea typeface="Play"/>
                          <a:cs typeface="Play"/>
                          <a:sym typeface="Play"/>
                        </a:rPr>
                        <a:t>MEGA SATISH</a:t>
                      </a:r>
                      <a:endParaRPr b="1"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Play"/>
                          <a:ea typeface="Play"/>
                          <a:cs typeface="Play"/>
                          <a:sym typeface="Play"/>
                        </a:rPr>
                        <a:t>TU3F1819139</a:t>
                      </a:r>
                      <a:endParaRPr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Play"/>
                          <a:ea typeface="Play"/>
                          <a:cs typeface="Play"/>
                          <a:sym typeface="Play"/>
                        </a:rPr>
                        <a:t>AJAY DAVARE</a:t>
                      </a:r>
                      <a:endParaRPr b="1"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Play"/>
                          <a:ea typeface="Play"/>
                          <a:cs typeface="Play"/>
                          <a:sym typeface="Play"/>
                        </a:rPr>
                        <a:t>TU3F1718006</a:t>
                      </a:r>
                      <a:endParaRPr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
        <p:nvSpPr>
          <p:cNvPr id="58" name="Google Shape;58;p13"/>
          <p:cNvSpPr txBox="1"/>
          <p:nvPr/>
        </p:nvSpPr>
        <p:spPr>
          <a:xfrm>
            <a:off x="3695275" y="3166525"/>
            <a:ext cx="1895700" cy="390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GB">
                <a:solidFill>
                  <a:schemeClr val="dk1"/>
                </a:solidFill>
                <a:latin typeface="Play"/>
                <a:ea typeface="Play"/>
                <a:cs typeface="Play"/>
                <a:sym typeface="Play"/>
              </a:rPr>
              <a:t>Group Members:</a:t>
            </a:r>
            <a:endParaRPr b="0" i="0" sz="1400" u="none" cap="none" strike="noStrike">
              <a:solidFill>
                <a:schemeClr val="dk1"/>
              </a:solidFill>
              <a:latin typeface="Play"/>
              <a:ea typeface="Play"/>
              <a:cs typeface="Play"/>
              <a:sym typeface="Play"/>
            </a:endParaRPr>
          </a:p>
        </p:txBody>
      </p:sp>
      <p:sp>
        <p:nvSpPr>
          <p:cNvPr id="59" name="Google Shape;59;p13"/>
          <p:cNvSpPr txBox="1"/>
          <p:nvPr/>
        </p:nvSpPr>
        <p:spPr>
          <a:xfrm>
            <a:off x="3112375" y="2579098"/>
            <a:ext cx="3061500" cy="557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400" u="none" cap="none" strike="noStrike">
                <a:solidFill>
                  <a:srgbClr val="000000"/>
                </a:solidFill>
                <a:latin typeface="Play"/>
                <a:ea typeface="Play"/>
                <a:cs typeface="Play"/>
                <a:sym typeface="Play"/>
              </a:rPr>
              <a:t>Under the Guidance of :</a:t>
            </a:r>
            <a:br>
              <a:rPr b="0" i="0" lang="en-GB" sz="1400" u="none" cap="none" strike="noStrike">
                <a:solidFill>
                  <a:srgbClr val="000000"/>
                </a:solidFill>
                <a:latin typeface="Play"/>
                <a:ea typeface="Play"/>
                <a:cs typeface="Play"/>
                <a:sym typeface="Play"/>
              </a:rPr>
            </a:br>
            <a:r>
              <a:rPr b="1" i="0" lang="en-GB" sz="1400" u="none" cap="none" strike="noStrike">
                <a:solidFill>
                  <a:srgbClr val="000000"/>
                </a:solidFill>
                <a:latin typeface="Play"/>
                <a:ea typeface="Play"/>
                <a:cs typeface="Play"/>
                <a:sym typeface="Play"/>
              </a:rPr>
              <a:t>Prof. Randeep Kaur Kahlon</a:t>
            </a:r>
            <a:endParaRPr b="1" i="0" sz="1400" u="none" cap="none" strike="noStrike">
              <a:solidFill>
                <a:srgbClr val="000000"/>
              </a:solidFill>
              <a:latin typeface="Play"/>
              <a:ea typeface="Play"/>
              <a:cs typeface="Play"/>
              <a:sym typeface="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nvSpPr>
        <p:spPr>
          <a:xfrm>
            <a:off x="374075" y="394300"/>
            <a:ext cx="2577000" cy="492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How does QuadTree Works?</a:t>
            </a:r>
            <a:endParaRPr b="0" i="0" sz="1400" u="none" cap="none" strike="noStrike">
              <a:solidFill>
                <a:schemeClr val="dk1"/>
              </a:solidFill>
              <a:latin typeface="Play"/>
              <a:ea typeface="Play"/>
              <a:cs typeface="Play"/>
              <a:sym typeface="Play"/>
            </a:endParaRPr>
          </a:p>
        </p:txBody>
      </p:sp>
      <p:sp>
        <p:nvSpPr>
          <p:cNvPr id="132" name="Google Shape;132;p22"/>
          <p:cNvSpPr txBox="1"/>
          <p:nvPr/>
        </p:nvSpPr>
        <p:spPr>
          <a:xfrm>
            <a:off x="162575" y="14869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Subdivide into uniform blocks</a:t>
            </a:r>
            <a:endParaRPr b="0" i="0" sz="1400" u="none" cap="none" strike="noStrike">
              <a:solidFill>
                <a:schemeClr val="dk1"/>
              </a:solidFill>
              <a:latin typeface="Play"/>
              <a:ea typeface="Play"/>
              <a:cs typeface="Play"/>
              <a:sym typeface="Play"/>
            </a:endParaRPr>
          </a:p>
        </p:txBody>
      </p:sp>
      <p:cxnSp>
        <p:nvCxnSpPr>
          <p:cNvPr id="133" name="Google Shape;133;p22"/>
          <p:cNvCxnSpPr>
            <a:stCxn id="131" idx="2"/>
            <a:endCxn id="132" idx="0"/>
          </p:cNvCxnSpPr>
          <p:nvPr/>
        </p:nvCxnSpPr>
        <p:spPr>
          <a:xfrm>
            <a:off x="1662575" y="886900"/>
            <a:ext cx="0" cy="600000"/>
          </a:xfrm>
          <a:prstGeom prst="straightConnector1">
            <a:avLst/>
          </a:prstGeom>
          <a:noFill/>
          <a:ln cap="flat" cmpd="sng" w="9525">
            <a:solidFill>
              <a:schemeClr val="dk1"/>
            </a:solidFill>
            <a:prstDash val="solid"/>
            <a:round/>
            <a:headEnd len="sm" w="sm" type="none"/>
            <a:tailEnd len="med" w="med" type="triangle"/>
          </a:ln>
        </p:spPr>
      </p:cxnSp>
      <p:pic>
        <p:nvPicPr>
          <p:cNvPr id="134" name="Google Shape;134;p22"/>
          <p:cNvPicPr preferRelativeResize="0"/>
          <p:nvPr/>
        </p:nvPicPr>
        <p:blipFill rotWithShape="1">
          <a:blip r:embed="rId3">
            <a:alphaModFix/>
          </a:blip>
          <a:srcRect b="0" l="0" r="0" t="0"/>
          <a:stretch/>
        </p:blipFill>
        <p:spPr>
          <a:xfrm>
            <a:off x="3932200" y="152400"/>
            <a:ext cx="4830716" cy="4838701"/>
          </a:xfrm>
          <a:prstGeom prst="rect">
            <a:avLst/>
          </a:prstGeom>
          <a:noFill/>
          <a:ln cap="flat" cmpd="sng" w="9525">
            <a:solidFill>
              <a:schemeClr val="dk1"/>
            </a:solidFill>
            <a:prstDash val="solid"/>
            <a:round/>
            <a:headEnd len="sm" w="sm" type="none"/>
            <a:tailEnd len="sm" w="sm" type="none"/>
          </a:ln>
        </p:spPr>
      </p:pic>
      <p:pic>
        <p:nvPicPr>
          <p:cNvPr id="135" name="Google Shape;135;p22"/>
          <p:cNvPicPr preferRelativeResize="0"/>
          <p:nvPr/>
        </p:nvPicPr>
        <p:blipFill rotWithShape="1">
          <a:blip r:embed="rId4">
            <a:alphaModFix/>
          </a:blip>
          <a:srcRect b="0" l="0" r="0" t="0"/>
          <a:stretch/>
        </p:blipFill>
        <p:spPr>
          <a:xfrm>
            <a:off x="3932200" y="152400"/>
            <a:ext cx="4830725" cy="4822769"/>
          </a:xfrm>
          <a:prstGeom prst="rect">
            <a:avLst/>
          </a:prstGeom>
          <a:noFill/>
          <a:ln cap="flat" cmpd="sng" w="9525">
            <a:solidFill>
              <a:schemeClr val="dk1"/>
            </a:solidFill>
            <a:prstDash val="solid"/>
            <a:round/>
            <a:headEnd len="sm" w="sm" type="none"/>
            <a:tailEnd len="sm" w="sm" type="none"/>
          </a:ln>
        </p:spPr>
      </p:pic>
      <p:sp>
        <p:nvSpPr>
          <p:cNvPr id="136" name="Google Shape;136;p22"/>
          <p:cNvSpPr txBox="1"/>
          <p:nvPr/>
        </p:nvSpPr>
        <p:spPr>
          <a:xfrm>
            <a:off x="162575" y="21630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Merge Similar Brothers</a:t>
            </a:r>
            <a:endParaRPr b="0" i="0" sz="1400" u="none" cap="none" strike="noStrike">
              <a:solidFill>
                <a:schemeClr val="dk1"/>
              </a:solidFill>
              <a:latin typeface="Play"/>
              <a:ea typeface="Play"/>
              <a:cs typeface="Play"/>
              <a:sym typeface="Play"/>
            </a:endParaRPr>
          </a:p>
        </p:txBody>
      </p:sp>
      <p:pic>
        <p:nvPicPr>
          <p:cNvPr id="137" name="Google Shape;137;p22"/>
          <p:cNvPicPr preferRelativeResize="0"/>
          <p:nvPr/>
        </p:nvPicPr>
        <p:blipFill rotWithShape="1">
          <a:blip r:embed="rId5">
            <a:alphaModFix/>
          </a:blip>
          <a:srcRect b="0" l="0" r="0" t="0"/>
          <a:stretch/>
        </p:blipFill>
        <p:spPr>
          <a:xfrm>
            <a:off x="3932200" y="152388"/>
            <a:ext cx="4830725" cy="4822790"/>
          </a:xfrm>
          <a:prstGeom prst="rect">
            <a:avLst/>
          </a:prstGeom>
          <a:noFill/>
          <a:ln cap="flat" cmpd="sng" w="9525">
            <a:solidFill>
              <a:schemeClr val="dk1"/>
            </a:solidFill>
            <a:prstDash val="solid"/>
            <a:round/>
            <a:headEnd len="sm" w="sm" type="none"/>
            <a:tailEnd len="sm" w="sm" type="none"/>
          </a:ln>
        </p:spPr>
      </p:pic>
      <p:sp>
        <p:nvSpPr>
          <p:cNvPr id="138" name="Google Shape;138;p22"/>
          <p:cNvSpPr txBox="1"/>
          <p:nvPr/>
        </p:nvSpPr>
        <p:spPr>
          <a:xfrm>
            <a:off x="162575" y="28391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Subdivide Non-homogenous Cells</a:t>
            </a:r>
            <a:endParaRPr b="0" i="0" sz="1400" u="none" cap="none" strike="noStrike">
              <a:solidFill>
                <a:schemeClr val="dk1"/>
              </a:solidFill>
              <a:latin typeface="Play"/>
              <a:ea typeface="Play"/>
              <a:cs typeface="Play"/>
              <a:sym typeface="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nvSpPr>
        <p:spPr>
          <a:xfrm>
            <a:off x="374075" y="394300"/>
            <a:ext cx="2577000" cy="492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How does QuadTree Works?</a:t>
            </a:r>
            <a:endParaRPr b="0" i="0" sz="1400" u="none" cap="none" strike="noStrike">
              <a:solidFill>
                <a:schemeClr val="dk1"/>
              </a:solidFill>
              <a:latin typeface="Play"/>
              <a:ea typeface="Play"/>
              <a:cs typeface="Play"/>
              <a:sym typeface="Play"/>
            </a:endParaRPr>
          </a:p>
        </p:txBody>
      </p:sp>
      <p:sp>
        <p:nvSpPr>
          <p:cNvPr id="144" name="Google Shape;144;p23"/>
          <p:cNvSpPr txBox="1"/>
          <p:nvPr/>
        </p:nvSpPr>
        <p:spPr>
          <a:xfrm>
            <a:off x="162575" y="14869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Subdivide into uniform blocks</a:t>
            </a:r>
            <a:endParaRPr b="0" i="0" sz="1400" u="none" cap="none" strike="noStrike">
              <a:solidFill>
                <a:schemeClr val="dk1"/>
              </a:solidFill>
              <a:latin typeface="Play"/>
              <a:ea typeface="Play"/>
              <a:cs typeface="Play"/>
              <a:sym typeface="Play"/>
            </a:endParaRPr>
          </a:p>
        </p:txBody>
      </p:sp>
      <p:cxnSp>
        <p:nvCxnSpPr>
          <p:cNvPr id="145" name="Google Shape;145;p23"/>
          <p:cNvCxnSpPr>
            <a:stCxn id="143" idx="2"/>
            <a:endCxn id="144" idx="0"/>
          </p:cNvCxnSpPr>
          <p:nvPr/>
        </p:nvCxnSpPr>
        <p:spPr>
          <a:xfrm>
            <a:off x="1662575" y="886900"/>
            <a:ext cx="0" cy="600000"/>
          </a:xfrm>
          <a:prstGeom prst="straightConnector1">
            <a:avLst/>
          </a:prstGeom>
          <a:noFill/>
          <a:ln cap="flat" cmpd="sng" w="9525">
            <a:solidFill>
              <a:schemeClr val="dk1"/>
            </a:solidFill>
            <a:prstDash val="solid"/>
            <a:round/>
            <a:headEnd len="sm" w="sm" type="none"/>
            <a:tailEnd len="med" w="med" type="triangle"/>
          </a:ln>
        </p:spPr>
      </p:cxnSp>
      <p:pic>
        <p:nvPicPr>
          <p:cNvPr id="146" name="Google Shape;146;p23"/>
          <p:cNvPicPr preferRelativeResize="0"/>
          <p:nvPr/>
        </p:nvPicPr>
        <p:blipFill rotWithShape="1">
          <a:blip r:embed="rId3">
            <a:alphaModFix/>
          </a:blip>
          <a:srcRect b="0" l="0" r="0" t="0"/>
          <a:stretch/>
        </p:blipFill>
        <p:spPr>
          <a:xfrm>
            <a:off x="3932200" y="152400"/>
            <a:ext cx="4830716" cy="4838701"/>
          </a:xfrm>
          <a:prstGeom prst="rect">
            <a:avLst/>
          </a:prstGeom>
          <a:noFill/>
          <a:ln cap="flat" cmpd="sng" w="9525">
            <a:solidFill>
              <a:schemeClr val="dk1"/>
            </a:solidFill>
            <a:prstDash val="solid"/>
            <a:round/>
            <a:headEnd len="sm" w="sm" type="none"/>
            <a:tailEnd len="sm" w="sm" type="none"/>
          </a:ln>
        </p:spPr>
      </p:pic>
      <p:pic>
        <p:nvPicPr>
          <p:cNvPr id="147" name="Google Shape;147;p23"/>
          <p:cNvPicPr preferRelativeResize="0"/>
          <p:nvPr/>
        </p:nvPicPr>
        <p:blipFill rotWithShape="1">
          <a:blip r:embed="rId4">
            <a:alphaModFix/>
          </a:blip>
          <a:srcRect b="0" l="0" r="0" t="0"/>
          <a:stretch/>
        </p:blipFill>
        <p:spPr>
          <a:xfrm>
            <a:off x="3932200" y="152400"/>
            <a:ext cx="4830725" cy="4822769"/>
          </a:xfrm>
          <a:prstGeom prst="rect">
            <a:avLst/>
          </a:prstGeom>
          <a:noFill/>
          <a:ln cap="flat" cmpd="sng" w="9525">
            <a:solidFill>
              <a:schemeClr val="dk1"/>
            </a:solidFill>
            <a:prstDash val="solid"/>
            <a:round/>
            <a:headEnd len="sm" w="sm" type="none"/>
            <a:tailEnd len="sm" w="sm" type="none"/>
          </a:ln>
        </p:spPr>
      </p:pic>
      <p:sp>
        <p:nvSpPr>
          <p:cNvPr id="148" name="Google Shape;148;p23"/>
          <p:cNvSpPr txBox="1"/>
          <p:nvPr/>
        </p:nvSpPr>
        <p:spPr>
          <a:xfrm>
            <a:off x="162575" y="21630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Merge Similar Brothers</a:t>
            </a:r>
            <a:endParaRPr b="0" i="0" sz="1400" u="none" cap="none" strike="noStrike">
              <a:solidFill>
                <a:schemeClr val="dk1"/>
              </a:solidFill>
              <a:latin typeface="Play"/>
              <a:ea typeface="Play"/>
              <a:cs typeface="Play"/>
              <a:sym typeface="Play"/>
            </a:endParaRPr>
          </a:p>
        </p:txBody>
      </p:sp>
      <p:pic>
        <p:nvPicPr>
          <p:cNvPr id="149" name="Google Shape;149;p23"/>
          <p:cNvPicPr preferRelativeResize="0"/>
          <p:nvPr/>
        </p:nvPicPr>
        <p:blipFill rotWithShape="1">
          <a:blip r:embed="rId5">
            <a:alphaModFix/>
          </a:blip>
          <a:srcRect b="0" l="0" r="0" t="0"/>
          <a:stretch/>
        </p:blipFill>
        <p:spPr>
          <a:xfrm>
            <a:off x="3932200" y="152400"/>
            <a:ext cx="4830725" cy="4822790"/>
          </a:xfrm>
          <a:prstGeom prst="rect">
            <a:avLst/>
          </a:prstGeom>
          <a:noFill/>
          <a:ln cap="flat" cmpd="sng" w="9525">
            <a:solidFill>
              <a:schemeClr val="dk1"/>
            </a:solidFill>
            <a:prstDash val="solid"/>
            <a:round/>
            <a:headEnd len="sm" w="sm" type="none"/>
            <a:tailEnd len="sm" w="sm" type="none"/>
          </a:ln>
        </p:spPr>
      </p:pic>
      <p:sp>
        <p:nvSpPr>
          <p:cNvPr id="150" name="Google Shape;150;p23"/>
          <p:cNvSpPr txBox="1"/>
          <p:nvPr/>
        </p:nvSpPr>
        <p:spPr>
          <a:xfrm>
            <a:off x="162575" y="28391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Subdivide Non-homogenous Cells</a:t>
            </a:r>
            <a:endParaRPr b="0" i="0" sz="1400" u="none" cap="none" strike="noStrike">
              <a:solidFill>
                <a:schemeClr val="dk1"/>
              </a:solidFill>
              <a:latin typeface="Play"/>
              <a:ea typeface="Play"/>
              <a:cs typeface="Play"/>
              <a:sym typeface="Play"/>
            </a:endParaRPr>
          </a:p>
        </p:txBody>
      </p:sp>
      <p:pic>
        <p:nvPicPr>
          <p:cNvPr id="151" name="Google Shape;151;p23"/>
          <p:cNvPicPr preferRelativeResize="0"/>
          <p:nvPr/>
        </p:nvPicPr>
        <p:blipFill rotWithShape="1">
          <a:blip r:embed="rId6">
            <a:alphaModFix/>
          </a:blip>
          <a:srcRect b="0" l="0" r="0" t="0"/>
          <a:stretch/>
        </p:blipFill>
        <p:spPr>
          <a:xfrm>
            <a:off x="3932200" y="152400"/>
            <a:ext cx="4830725" cy="4822771"/>
          </a:xfrm>
          <a:prstGeom prst="rect">
            <a:avLst/>
          </a:prstGeom>
          <a:noFill/>
          <a:ln cap="flat" cmpd="sng" w="9525">
            <a:solidFill>
              <a:schemeClr val="dk1"/>
            </a:solidFill>
            <a:prstDash val="solid"/>
            <a:round/>
            <a:headEnd len="sm" w="sm" type="none"/>
            <a:tailEnd len="sm" w="sm" type="none"/>
          </a:ln>
        </p:spPr>
      </p:pic>
      <p:sp>
        <p:nvSpPr>
          <p:cNvPr id="152" name="Google Shape;152;p23"/>
          <p:cNvSpPr txBox="1"/>
          <p:nvPr/>
        </p:nvSpPr>
        <p:spPr>
          <a:xfrm>
            <a:off x="311375" y="35152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Group Identical Blocks </a:t>
            </a:r>
            <a:endParaRPr b="1" i="0" sz="1400" u="none" cap="none" strike="noStrike">
              <a:solidFill>
                <a:schemeClr val="dk1"/>
              </a:solidFill>
              <a:latin typeface="Play"/>
              <a:ea typeface="Play"/>
              <a:cs typeface="Play"/>
              <a:sym typeface="Play"/>
            </a:endParaRPr>
          </a:p>
          <a:p>
            <a:pPr indent="0" lvl="0" marL="0" marR="0" rtl="0" algn="ctr">
              <a:lnSpc>
                <a:spcPct val="150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to get regions</a:t>
            </a:r>
            <a:endParaRPr b="1" i="0" sz="1400" u="none" cap="none" strike="noStrike">
              <a:solidFill>
                <a:schemeClr val="dk1"/>
              </a:solidFill>
              <a:latin typeface="Play"/>
              <a:ea typeface="Play"/>
              <a:cs typeface="Play"/>
              <a:sym typeface="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nvSpPr>
        <p:spPr>
          <a:xfrm>
            <a:off x="270900" y="232475"/>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GB" sz="2000">
                <a:latin typeface="Play"/>
                <a:ea typeface="Play"/>
                <a:cs typeface="Play"/>
                <a:sym typeface="Play"/>
              </a:rPr>
              <a:t>USE CASES OF QUADTREE</a:t>
            </a:r>
            <a:endParaRPr b="1" i="0" sz="2000" u="none" cap="none" strike="noStrike">
              <a:latin typeface="Play"/>
              <a:ea typeface="Play"/>
              <a:cs typeface="Play"/>
              <a:sym typeface="Play"/>
            </a:endParaRPr>
          </a:p>
        </p:txBody>
      </p:sp>
      <p:sp>
        <p:nvSpPr>
          <p:cNvPr id="158" name="Google Shape;158;p24"/>
          <p:cNvSpPr txBox="1"/>
          <p:nvPr/>
        </p:nvSpPr>
        <p:spPr>
          <a:xfrm>
            <a:off x="411150" y="897800"/>
            <a:ext cx="3648000" cy="1963800"/>
          </a:xfrm>
          <a:prstGeom prst="rect">
            <a:avLst/>
          </a:prstGeom>
          <a:noFill/>
          <a:ln>
            <a:noFill/>
          </a:ln>
        </p:spPr>
        <p:txBody>
          <a:bodyPr anchorCtr="0" anchor="ctr" bIns="91425" lIns="91425" spcFirstLastPara="1" rIns="91425" wrap="square" tIns="91425">
            <a:noAutofit/>
          </a:bodyPr>
          <a:lstStyle/>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Use Cases of QuadTree includes:</a:t>
            </a:r>
            <a:endParaRPr>
              <a:solidFill>
                <a:schemeClr val="dk1"/>
              </a:solidFill>
              <a:latin typeface="Play"/>
              <a:ea typeface="Play"/>
              <a:cs typeface="Play"/>
              <a:sym typeface="Play"/>
            </a:endParaRPr>
          </a:p>
          <a:p>
            <a:pPr indent="-317500" lvl="0" marL="9144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Image Processing</a:t>
            </a:r>
            <a:endParaRPr>
              <a:solidFill>
                <a:schemeClr val="dk1"/>
              </a:solidFill>
              <a:latin typeface="Play"/>
              <a:ea typeface="Play"/>
              <a:cs typeface="Play"/>
              <a:sym typeface="Play"/>
            </a:endParaRPr>
          </a:p>
          <a:p>
            <a:pPr indent="-317500" lvl="0" marL="9144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Sparse Data Storage</a:t>
            </a:r>
            <a:endParaRPr>
              <a:solidFill>
                <a:schemeClr val="dk1"/>
              </a:solidFill>
              <a:latin typeface="Play"/>
              <a:ea typeface="Play"/>
              <a:cs typeface="Play"/>
              <a:sym typeface="Play"/>
            </a:endParaRPr>
          </a:p>
          <a:p>
            <a:pPr indent="-317500" lvl="0" marL="9144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Spatial Indexing</a:t>
            </a:r>
            <a:endParaRPr>
              <a:solidFill>
                <a:schemeClr val="dk1"/>
              </a:solidFill>
              <a:latin typeface="Play"/>
              <a:ea typeface="Play"/>
              <a:cs typeface="Play"/>
              <a:sym typeface="Pl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nvSpPr>
        <p:spPr>
          <a:xfrm>
            <a:off x="1888500" y="4134100"/>
            <a:ext cx="5367000" cy="8130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Left shows the compressed image with the tree bounding boxes while the right shows just the compressed image.</a:t>
            </a:r>
            <a:endParaRPr b="0" i="0" sz="1400" u="none" cap="none" strike="noStrike">
              <a:solidFill>
                <a:schemeClr val="dk1"/>
              </a:solidFill>
              <a:latin typeface="Play"/>
              <a:ea typeface="Play"/>
              <a:cs typeface="Play"/>
              <a:sym typeface="Play"/>
            </a:endParaRPr>
          </a:p>
        </p:txBody>
      </p:sp>
      <p:sp>
        <p:nvSpPr>
          <p:cNvPr id="164" name="Google Shape;164;p25"/>
          <p:cNvSpPr txBox="1"/>
          <p:nvPr/>
        </p:nvSpPr>
        <p:spPr>
          <a:xfrm>
            <a:off x="2835501" y="733550"/>
            <a:ext cx="3323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step by step</a:t>
            </a:r>
            <a:endParaRPr b="1" i="0" sz="1400" u="none" cap="none" strike="noStrike">
              <a:solidFill>
                <a:schemeClr val="dk1"/>
              </a:solidFill>
              <a:latin typeface="Play"/>
              <a:ea typeface="Play"/>
              <a:cs typeface="Play"/>
              <a:sym typeface="Play"/>
            </a:endParaRPr>
          </a:p>
        </p:txBody>
      </p:sp>
      <p:pic>
        <p:nvPicPr>
          <p:cNvPr id="165" name="Google Shape;165;p25"/>
          <p:cNvPicPr preferRelativeResize="0"/>
          <p:nvPr/>
        </p:nvPicPr>
        <p:blipFill rotWithShape="1">
          <a:blip r:embed="rId3">
            <a:alphaModFix/>
          </a:blip>
          <a:srcRect b="0" l="0" r="0" t="0"/>
          <a:stretch/>
        </p:blipFill>
        <p:spPr>
          <a:xfrm>
            <a:off x="1813738" y="1230004"/>
            <a:ext cx="5366925" cy="2683475"/>
          </a:xfrm>
          <a:prstGeom prst="rect">
            <a:avLst/>
          </a:prstGeom>
          <a:noFill/>
          <a:ln cap="flat" cmpd="sng" w="9525">
            <a:solidFill>
              <a:schemeClr val="dk1"/>
            </a:solidFill>
            <a:prstDash val="solid"/>
            <a:round/>
            <a:headEnd len="sm" w="sm" type="none"/>
            <a:tailEnd len="sm" w="sm" type="none"/>
          </a:ln>
        </p:spPr>
      </p:pic>
      <p:sp>
        <p:nvSpPr>
          <p:cNvPr id="166" name="Google Shape;166;p25"/>
          <p:cNvSpPr txBox="1"/>
          <p:nvPr/>
        </p:nvSpPr>
        <p:spPr>
          <a:xfrm>
            <a:off x="270900" y="240950"/>
            <a:ext cx="8602200" cy="4926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2000"/>
              <a:buFont typeface="Arial"/>
              <a:buNone/>
            </a:pPr>
            <a:r>
              <a:rPr b="1" lang="en-GB" sz="2000">
                <a:latin typeface="Play"/>
                <a:ea typeface="Play"/>
                <a:cs typeface="Play"/>
                <a:sym typeface="Play"/>
              </a:rPr>
              <a:t>USE CASE </a:t>
            </a:r>
            <a:r>
              <a:rPr lang="en-GB" sz="2000">
                <a:latin typeface="Play"/>
                <a:ea typeface="Play"/>
                <a:cs typeface="Play"/>
                <a:sym typeface="Play"/>
              </a:rPr>
              <a:t>- QuadTree compression of an image</a:t>
            </a:r>
            <a:endParaRPr i="0" sz="2000" u="none" cap="none" strike="noStrike">
              <a:latin typeface="Play"/>
              <a:ea typeface="Play"/>
              <a:cs typeface="Play"/>
              <a:sym typeface="Pl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graphicFrame>
        <p:nvGraphicFramePr>
          <p:cNvPr id="171" name="Google Shape;171;p26"/>
          <p:cNvGraphicFramePr/>
          <p:nvPr/>
        </p:nvGraphicFramePr>
        <p:xfrm>
          <a:off x="270888" y="908975"/>
          <a:ext cx="3000000" cy="3000000"/>
        </p:xfrm>
        <a:graphic>
          <a:graphicData uri="http://schemas.openxmlformats.org/drawingml/2006/table">
            <a:tbl>
              <a:tblPr>
                <a:noFill/>
                <a:tableStyleId>{489DEC37-D741-4DE6-941B-DE07AF8D67ED}</a:tableStyleId>
              </a:tblPr>
              <a:tblGrid>
                <a:gridCol w="1470625"/>
                <a:gridCol w="3621525"/>
                <a:gridCol w="3510050"/>
              </a:tblGrid>
              <a:tr h="150250">
                <a:tc>
                  <a:txBody>
                    <a:bodyPr/>
                    <a:lstStyle/>
                    <a:p>
                      <a:pPr indent="0" lvl="0" marL="0" rtl="0" algn="ctr">
                        <a:lnSpc>
                          <a:spcPct val="115000"/>
                        </a:lnSpc>
                        <a:spcBef>
                          <a:spcPts val="0"/>
                        </a:spcBef>
                        <a:spcAft>
                          <a:spcPts val="0"/>
                        </a:spcAft>
                        <a:buNone/>
                      </a:pPr>
                      <a:r>
                        <a:rPr b="1" lang="en-GB">
                          <a:latin typeface="Play"/>
                          <a:ea typeface="Play"/>
                          <a:cs typeface="Play"/>
                          <a:sym typeface="Play"/>
                        </a:rPr>
                        <a:t>Author’s Name</a:t>
                      </a:r>
                      <a:endParaRPr b="1">
                        <a:latin typeface="Play"/>
                        <a:ea typeface="Play"/>
                        <a:cs typeface="Play"/>
                        <a:sym typeface="Play"/>
                      </a:endParaRPr>
                    </a:p>
                  </a:txBody>
                  <a:tcPr marT="91425" marB="91425" marR="91425" marL="91425" anchor="ctr"/>
                </a:tc>
                <a:tc>
                  <a:txBody>
                    <a:bodyPr/>
                    <a:lstStyle/>
                    <a:p>
                      <a:pPr indent="0" lvl="0" marL="0" rtl="0" algn="ctr">
                        <a:lnSpc>
                          <a:spcPct val="115000"/>
                        </a:lnSpc>
                        <a:spcBef>
                          <a:spcPts val="0"/>
                        </a:spcBef>
                        <a:spcAft>
                          <a:spcPts val="0"/>
                        </a:spcAft>
                        <a:buNone/>
                      </a:pPr>
                      <a:r>
                        <a:rPr b="1" lang="en-GB">
                          <a:latin typeface="Play"/>
                          <a:ea typeface="Play"/>
                          <a:cs typeface="Play"/>
                          <a:sym typeface="Play"/>
                        </a:rPr>
                        <a:t>Title and Year of Publication</a:t>
                      </a:r>
                      <a:endParaRPr b="1">
                        <a:latin typeface="Play"/>
                        <a:ea typeface="Play"/>
                        <a:cs typeface="Play"/>
                        <a:sym typeface="Play"/>
                      </a:endParaRPr>
                    </a:p>
                  </a:txBody>
                  <a:tcPr marT="91425" marB="91425" marR="91425" marL="91425" anchor="ctr"/>
                </a:tc>
                <a:tc>
                  <a:txBody>
                    <a:bodyPr/>
                    <a:lstStyle/>
                    <a:p>
                      <a:pPr indent="0" lvl="0" marL="0" rtl="0" algn="ctr">
                        <a:lnSpc>
                          <a:spcPct val="115000"/>
                        </a:lnSpc>
                        <a:spcBef>
                          <a:spcPts val="0"/>
                        </a:spcBef>
                        <a:spcAft>
                          <a:spcPts val="0"/>
                        </a:spcAft>
                        <a:buNone/>
                      </a:pPr>
                      <a:r>
                        <a:rPr b="1" lang="en-GB">
                          <a:latin typeface="Play"/>
                          <a:ea typeface="Play"/>
                          <a:cs typeface="Play"/>
                          <a:sym typeface="Play"/>
                        </a:rPr>
                        <a:t>Findings</a:t>
                      </a:r>
                      <a:endParaRPr b="1">
                        <a:latin typeface="Play"/>
                        <a:ea typeface="Play"/>
                        <a:cs typeface="Play"/>
                        <a:sym typeface="Play"/>
                      </a:endParaRPr>
                    </a:p>
                  </a:txBody>
                  <a:tcPr marT="91425" marB="91425" marR="91425" marL="91425" anchor="ctr"/>
                </a:tc>
              </a:tr>
              <a:tr h="1047375">
                <a:tc>
                  <a:txBody>
                    <a:bodyPr/>
                    <a:lstStyle/>
                    <a:p>
                      <a:pPr indent="0" lvl="0" marL="0" rtl="0" algn="ctr">
                        <a:lnSpc>
                          <a:spcPct val="115000"/>
                        </a:lnSpc>
                        <a:spcBef>
                          <a:spcPts val="0"/>
                        </a:spcBef>
                        <a:spcAft>
                          <a:spcPts val="0"/>
                        </a:spcAft>
                        <a:buNone/>
                      </a:pPr>
                      <a:r>
                        <a:rPr lang="en-GB" sz="1200">
                          <a:solidFill>
                            <a:schemeClr val="dk1"/>
                          </a:solidFill>
                          <a:uFill>
                            <a:noFill/>
                          </a:uFill>
                          <a:latin typeface="Play"/>
                          <a:ea typeface="Play"/>
                          <a:cs typeface="Play"/>
                          <a:sym typeface="Play"/>
                          <a:hlinkClick r:id="rId3">
                            <a:extLst>
                              <a:ext uri="{A12FA001-AC4F-418D-AE19-62706E023703}">
                                <ahyp:hlinkClr val="tx"/>
                              </a:ext>
                            </a:extLst>
                          </a:hlinkClick>
                        </a:rPr>
                        <a:t>Qing Cai</a:t>
                      </a:r>
                      <a:r>
                        <a:rPr lang="en-GB" sz="1200">
                          <a:solidFill>
                            <a:schemeClr val="dk1"/>
                          </a:solidFill>
                          <a:latin typeface="Play"/>
                          <a:ea typeface="Play"/>
                          <a:cs typeface="Play"/>
                          <a:sym typeface="Play"/>
                        </a:rPr>
                        <a:t>, Yimin Zhou</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ctr">
                        <a:lnSpc>
                          <a:spcPct val="115000"/>
                        </a:lnSpc>
                        <a:spcBef>
                          <a:spcPts val="0"/>
                        </a:spcBef>
                        <a:spcAft>
                          <a:spcPts val="0"/>
                        </a:spcAft>
                        <a:buNone/>
                      </a:pPr>
                      <a:r>
                        <a:rPr lang="en-GB" sz="1200">
                          <a:solidFill>
                            <a:schemeClr val="dk1"/>
                          </a:solidFill>
                          <a:latin typeface="Play"/>
                          <a:ea typeface="Play"/>
                          <a:cs typeface="Play"/>
                          <a:sym typeface="Play"/>
                        </a:rPr>
                        <a:t>A quadtree-based hierarchical clustering method for visualizing large point dataset, 2016</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just">
                        <a:lnSpc>
                          <a:spcPct val="115000"/>
                        </a:lnSpc>
                        <a:spcBef>
                          <a:spcPts val="0"/>
                        </a:spcBef>
                        <a:spcAft>
                          <a:spcPts val="0"/>
                        </a:spcAft>
                        <a:buNone/>
                      </a:pPr>
                      <a:r>
                        <a:rPr lang="en-GB" sz="1200">
                          <a:latin typeface="Play"/>
                          <a:ea typeface="Play"/>
                          <a:cs typeface="Play"/>
                          <a:sym typeface="Play"/>
                        </a:rPr>
                        <a:t>This paper introduces a new clustering method with quadtree spatial indexing. </a:t>
                      </a:r>
                      <a:r>
                        <a:rPr lang="en-GB" sz="1200">
                          <a:solidFill>
                            <a:schemeClr val="dk1"/>
                          </a:solidFill>
                          <a:latin typeface="Play"/>
                          <a:ea typeface="Play"/>
                          <a:cs typeface="Play"/>
                          <a:sym typeface="Play"/>
                        </a:rPr>
                        <a:t>It explains a grid- based, partitioning, hierarchical clustering method on quadtree file system storage. </a:t>
                      </a:r>
                      <a:endParaRPr sz="1200">
                        <a:latin typeface="Play"/>
                        <a:ea typeface="Play"/>
                        <a:cs typeface="Play"/>
                        <a:sym typeface="Play"/>
                      </a:endParaRPr>
                    </a:p>
                  </a:txBody>
                  <a:tcPr marT="91425" marB="91425" marR="91425" marL="91425" anchor="ctr"/>
                </a:tc>
              </a:tr>
              <a:tr h="1049025">
                <a:tc>
                  <a:txBody>
                    <a:bodyPr/>
                    <a:lstStyle/>
                    <a:p>
                      <a:pPr indent="0" lvl="0" marL="0" rtl="0" algn="ctr">
                        <a:lnSpc>
                          <a:spcPct val="115000"/>
                        </a:lnSpc>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Clifford A.Shaffer, Hanan Samet</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ctr">
                        <a:lnSpc>
                          <a:spcPct val="115000"/>
                        </a:lnSpc>
                        <a:spcBef>
                          <a:spcPts val="2400"/>
                        </a:spcBef>
                        <a:spcAft>
                          <a:spcPts val="600"/>
                        </a:spcAft>
                        <a:buClr>
                          <a:schemeClr val="dk1"/>
                        </a:buClr>
                        <a:buSzPts val="1100"/>
                        <a:buFont typeface="Arial"/>
                        <a:buNone/>
                      </a:pPr>
                      <a:r>
                        <a:rPr lang="en-GB" sz="1200">
                          <a:solidFill>
                            <a:schemeClr val="dk1"/>
                          </a:solidFill>
                          <a:latin typeface="Play"/>
                          <a:ea typeface="Play"/>
                          <a:cs typeface="Play"/>
                          <a:sym typeface="Play"/>
                        </a:rPr>
                        <a:t>Optimal quadtree construction algorithms, 1987</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just">
                        <a:lnSpc>
                          <a:spcPct val="115000"/>
                        </a:lnSpc>
                        <a:spcBef>
                          <a:spcPts val="0"/>
                        </a:spcBef>
                        <a:spcAft>
                          <a:spcPts val="0"/>
                        </a:spcAft>
                        <a:buClr>
                          <a:schemeClr val="dk1"/>
                        </a:buClr>
                        <a:buSzPts val="1100"/>
                        <a:buFont typeface="Arial"/>
                        <a:buNone/>
                      </a:pPr>
                      <a:r>
                        <a:rPr lang="en-GB" sz="1200">
                          <a:latin typeface="Play"/>
                          <a:ea typeface="Play"/>
                          <a:cs typeface="Play"/>
                          <a:sym typeface="Play"/>
                        </a:rPr>
                        <a:t>In this paper, an algorithm is for constructing a quadtree in time proportionate to the number of blocks in a given picture is described. </a:t>
                      </a:r>
                      <a:endParaRPr sz="1200">
                        <a:latin typeface="Play"/>
                        <a:ea typeface="Play"/>
                        <a:cs typeface="Play"/>
                        <a:sym typeface="Play"/>
                      </a:endParaRPr>
                    </a:p>
                  </a:txBody>
                  <a:tcPr marT="91425" marB="91425" marR="91425" marL="91425" anchor="ctr"/>
                </a:tc>
              </a:tr>
              <a:tr h="1034850">
                <a:tc>
                  <a:txBody>
                    <a:bodyPr/>
                    <a:lstStyle/>
                    <a:p>
                      <a:pPr indent="0" lvl="0" marL="0" rtl="0" algn="ctr">
                        <a:lnSpc>
                          <a:spcPct val="115000"/>
                        </a:lnSpc>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Irene Gargantini</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ctr">
                        <a:lnSpc>
                          <a:spcPct val="114130"/>
                        </a:lnSpc>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An effective way to represent quadtrees, 1982</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just">
                        <a:lnSpc>
                          <a:spcPct val="115000"/>
                        </a:lnSpc>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This paper proposes a new structure very similar to quadtree, called as “linear quadtree” and different algorithms used to represent that structure. The linear quadtree saves 66% of the computer storage required by regular quadtrees.</a:t>
                      </a:r>
                      <a:endParaRPr sz="1200">
                        <a:latin typeface="Play"/>
                        <a:ea typeface="Play"/>
                        <a:cs typeface="Play"/>
                        <a:sym typeface="Play"/>
                      </a:endParaRPr>
                    </a:p>
                  </a:txBody>
                  <a:tcPr marT="91425" marB="91425" marR="91425" marL="91425" anchor="ctr"/>
                </a:tc>
              </a:tr>
            </a:tbl>
          </a:graphicData>
        </a:graphic>
      </p:graphicFrame>
      <p:sp>
        <p:nvSpPr>
          <p:cNvPr id="172" name="Google Shape;172;p2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LITERATURE SURVEY</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nvSpPr>
        <p:spPr>
          <a:xfrm>
            <a:off x="270900" y="826925"/>
            <a:ext cx="8602200" cy="30816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200000"/>
              </a:lnSpc>
              <a:spcBef>
                <a:spcPts val="0"/>
              </a:spcBef>
              <a:spcAft>
                <a:spcPts val="0"/>
              </a:spcAft>
              <a:buClr>
                <a:schemeClr val="dk1"/>
              </a:buClr>
              <a:buSzPts val="1400"/>
              <a:buFont typeface="Play"/>
              <a:buChar char="-"/>
            </a:pPr>
            <a:r>
              <a:rPr b="0" i="0" lang="en-GB" u="none" cap="none" strike="noStrike">
                <a:solidFill>
                  <a:schemeClr val="dk1"/>
                </a:solidFill>
                <a:latin typeface="Play"/>
                <a:ea typeface="Play"/>
                <a:cs typeface="Play"/>
                <a:sym typeface="Play"/>
              </a:rPr>
              <a:t>The importance of data nowadays has increased significantly, as we are living in a data driven society. Many digital map applications have the need to present large quantities of precise point data on the map. With the development of the Internet of Things, we expect such data will grow at a rapid pace. However, visualizing and looking for a data point in  such a magnitude of data becomes a problem. We are proposing the implementation of a quadtree </a:t>
            </a:r>
            <a:r>
              <a:rPr lang="en-GB">
                <a:solidFill>
                  <a:schemeClr val="dk1"/>
                </a:solidFill>
                <a:latin typeface="Play"/>
                <a:ea typeface="Play"/>
                <a:cs typeface="Play"/>
                <a:sym typeface="Play"/>
              </a:rPr>
              <a:t>visualizer</a:t>
            </a:r>
            <a:r>
              <a:rPr b="0" i="0" lang="en-GB" u="none" cap="none" strike="noStrike">
                <a:solidFill>
                  <a:schemeClr val="dk1"/>
                </a:solidFill>
                <a:latin typeface="Play"/>
                <a:ea typeface="Play"/>
                <a:cs typeface="Play"/>
                <a:sym typeface="Play"/>
              </a:rPr>
              <a:t> to visualize data more easily for any programmers.</a:t>
            </a:r>
            <a:endParaRPr b="0" i="0" u="none" cap="none" strike="noStrike">
              <a:solidFill>
                <a:schemeClr val="dk1"/>
              </a:solidFill>
              <a:latin typeface="Play"/>
              <a:ea typeface="Play"/>
              <a:cs typeface="Play"/>
              <a:sym typeface="Play"/>
            </a:endParaRPr>
          </a:p>
        </p:txBody>
      </p:sp>
      <p:sp>
        <p:nvSpPr>
          <p:cNvPr id="178" name="Google Shape;178;p2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PROBLEM STATEMENT</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nvSpPr>
        <p:spPr>
          <a:xfrm>
            <a:off x="238350" y="766850"/>
            <a:ext cx="8667300" cy="3748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This project's objective is to </a:t>
            </a:r>
            <a:r>
              <a:rPr lang="en-GB">
                <a:solidFill>
                  <a:schemeClr val="dk1"/>
                </a:solidFill>
                <a:latin typeface="Play"/>
                <a:ea typeface="Play"/>
                <a:cs typeface="Play"/>
                <a:sym typeface="Play"/>
              </a:rPr>
              <a:t>implement a quadtree visualizer</a:t>
            </a:r>
            <a:r>
              <a:rPr b="0" i="0" lang="en-GB" sz="1400" u="none" cap="none" strike="noStrike">
                <a:solidFill>
                  <a:schemeClr val="dk1"/>
                </a:solidFill>
                <a:latin typeface="Play"/>
                <a:ea typeface="Play"/>
                <a:cs typeface="Play"/>
                <a:sym typeface="Play"/>
              </a:rPr>
              <a:t> that can be</a:t>
            </a:r>
            <a:r>
              <a:rPr lang="en-GB">
                <a:solidFill>
                  <a:schemeClr val="dk1"/>
                </a:solidFill>
                <a:latin typeface="Play"/>
                <a:ea typeface="Play"/>
                <a:cs typeface="Play"/>
                <a:sym typeface="Play"/>
              </a:rPr>
              <a:t> helpful in understanding working of QuadTree.</a:t>
            </a:r>
            <a:endParaRPr b="0" i="0" sz="1400" u="none" cap="none" strike="noStrike">
              <a:solidFill>
                <a:schemeClr val="dk1"/>
              </a:solidFill>
              <a:latin typeface="Play"/>
              <a:ea typeface="Play"/>
              <a:cs typeface="Play"/>
              <a:sym typeface="Play"/>
            </a:endParaRPr>
          </a:p>
          <a:p>
            <a:pPr indent="0" lvl="0" marL="0" marR="0" rtl="0" algn="ctr">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Play"/>
              <a:ea typeface="Play"/>
              <a:cs typeface="Play"/>
              <a:sym typeface="Play"/>
            </a:endParaRPr>
          </a:p>
          <a:p>
            <a:pPr indent="457200" lvl="0" marL="1371600" marR="0" rtl="0" algn="just">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Quad</a:t>
            </a:r>
            <a:r>
              <a:rPr lang="en-GB">
                <a:solidFill>
                  <a:schemeClr val="dk1"/>
                </a:solidFill>
                <a:latin typeface="Play"/>
                <a:ea typeface="Play"/>
                <a:cs typeface="Play"/>
                <a:sym typeface="Play"/>
              </a:rPr>
              <a:t>T</a:t>
            </a:r>
            <a:r>
              <a:rPr b="0" i="0" lang="en-GB" sz="1400" u="none" cap="none" strike="noStrike">
                <a:solidFill>
                  <a:schemeClr val="dk1"/>
                </a:solidFill>
                <a:latin typeface="Play"/>
                <a:ea typeface="Play"/>
                <a:cs typeface="Play"/>
                <a:sym typeface="Play"/>
              </a:rPr>
              <a:t>ree aims to be:</a:t>
            </a:r>
            <a:endParaRPr b="0" i="0" sz="1400" u="none" cap="none" strike="noStrike">
              <a:solidFill>
                <a:schemeClr val="dk1"/>
              </a:solidFill>
              <a:latin typeface="Play"/>
              <a:ea typeface="Play"/>
              <a:cs typeface="Play"/>
              <a:sym typeface="Play"/>
            </a:endParaRPr>
          </a:p>
          <a:p>
            <a:pPr indent="-317500" lvl="0" marL="2286000" marR="0" rtl="0" algn="just">
              <a:lnSpc>
                <a:spcPct val="150000"/>
              </a:lnSpc>
              <a:spcBef>
                <a:spcPts val="120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Versatile (can be used in dynamic and static contexts)</a:t>
            </a:r>
            <a:endParaRPr b="0" i="0" sz="1400" u="none" cap="none" strike="noStrike">
              <a:solidFill>
                <a:schemeClr val="dk1"/>
              </a:solidFill>
              <a:latin typeface="Play"/>
              <a:ea typeface="Play"/>
              <a:cs typeface="Play"/>
              <a:sym typeface="Play"/>
            </a:endParaRPr>
          </a:p>
          <a:p>
            <a:pPr indent="-317500" lvl="0" marL="22860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Simple</a:t>
            </a:r>
            <a:endParaRPr b="0" i="0" sz="1400" u="none" cap="none" strike="noStrike">
              <a:solidFill>
                <a:schemeClr val="dk1"/>
              </a:solidFill>
              <a:latin typeface="Play"/>
              <a:ea typeface="Play"/>
              <a:cs typeface="Play"/>
              <a:sym typeface="Play"/>
            </a:endParaRPr>
          </a:p>
          <a:p>
            <a:pPr indent="-317500" lvl="0" marL="22860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Lightweight</a:t>
            </a:r>
            <a:endParaRPr b="0" i="0" sz="1400" u="none" cap="none" strike="noStrike">
              <a:solidFill>
                <a:schemeClr val="dk1"/>
              </a:solidFill>
              <a:latin typeface="Play"/>
              <a:ea typeface="Play"/>
              <a:cs typeface="Play"/>
              <a:sym typeface="Play"/>
            </a:endParaRPr>
          </a:p>
          <a:p>
            <a:pPr indent="-317500" lvl="0" marL="22860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Easy to use</a:t>
            </a:r>
            <a:endParaRPr b="0" i="0" sz="1400" u="none" cap="none" strike="noStrike">
              <a:solidFill>
                <a:schemeClr val="dk1"/>
              </a:solidFill>
              <a:latin typeface="Play"/>
              <a:ea typeface="Play"/>
              <a:cs typeface="Play"/>
              <a:sym typeface="Play"/>
            </a:endParaRPr>
          </a:p>
          <a:p>
            <a:pPr indent="-317500" lvl="0" marL="22860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Fast</a:t>
            </a:r>
            <a:endParaRPr b="1" i="0" sz="1400" u="sng" cap="none" strike="noStrike">
              <a:solidFill>
                <a:schemeClr val="dk1"/>
              </a:solidFill>
              <a:latin typeface="Play"/>
              <a:ea typeface="Play"/>
              <a:cs typeface="Play"/>
              <a:sym typeface="Play"/>
            </a:endParaRPr>
          </a:p>
        </p:txBody>
      </p:sp>
      <p:sp>
        <p:nvSpPr>
          <p:cNvPr id="184" name="Google Shape;184;p28"/>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OBJECTIVES</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nvSpPr>
        <p:spPr>
          <a:xfrm>
            <a:off x="271200" y="700050"/>
            <a:ext cx="8602200" cy="1346700"/>
          </a:xfrm>
          <a:prstGeom prst="rect">
            <a:avLst/>
          </a:prstGeom>
          <a:noFill/>
          <a:ln>
            <a:noFill/>
          </a:ln>
        </p:spPr>
        <p:txBody>
          <a:bodyPr anchorCtr="0" anchor="ctr" bIns="91425" lIns="91425" spcFirstLastPara="1" rIns="91425" wrap="square" tIns="91425">
            <a:noAutofit/>
          </a:bodyPr>
          <a:lstStyle/>
          <a:p>
            <a:pPr indent="-317500" lvl="0" marL="1828800" marR="0" rtl="0" algn="just">
              <a:lnSpc>
                <a:spcPct val="150000"/>
              </a:lnSpc>
              <a:spcBef>
                <a:spcPts val="30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Computer Graphics, Games, Movies</a:t>
            </a:r>
            <a:endParaRPr b="0" i="0" sz="1400" u="none" cap="none" strike="noStrike">
              <a:solidFill>
                <a:schemeClr val="dk1"/>
              </a:solidFill>
              <a:latin typeface="Play"/>
              <a:ea typeface="Play"/>
              <a:cs typeface="Play"/>
              <a:sym typeface="Play"/>
            </a:endParaRPr>
          </a:p>
          <a:p>
            <a:pPr indent="-317500" lvl="0" marL="18288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Computer Vision, CAD, Street Maps (Google Maps/Google Earth)</a:t>
            </a:r>
            <a:endParaRPr b="0" i="0" sz="1400" u="none" cap="none" strike="noStrike">
              <a:solidFill>
                <a:schemeClr val="dk1"/>
              </a:solidFill>
              <a:latin typeface="Play"/>
              <a:ea typeface="Play"/>
              <a:cs typeface="Play"/>
              <a:sym typeface="Play"/>
            </a:endParaRPr>
          </a:p>
          <a:p>
            <a:pPr indent="-317500" lvl="0" marL="18288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Visualization (Graphing Complex Functions)</a:t>
            </a:r>
            <a:endParaRPr b="0" i="0" sz="1400" u="none" cap="none" strike="noStrike">
              <a:solidFill>
                <a:schemeClr val="dk1"/>
              </a:solidFill>
              <a:latin typeface="Play"/>
              <a:ea typeface="Play"/>
              <a:cs typeface="Play"/>
              <a:sym typeface="Play"/>
            </a:endParaRPr>
          </a:p>
        </p:txBody>
      </p:sp>
      <p:sp>
        <p:nvSpPr>
          <p:cNvPr id="190" name="Google Shape;190;p29"/>
          <p:cNvSpPr txBox="1"/>
          <p:nvPr/>
        </p:nvSpPr>
        <p:spPr>
          <a:xfrm>
            <a:off x="271200" y="207450"/>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SC</a:t>
            </a:r>
            <a:r>
              <a:rPr b="1" lang="en-GB" sz="2000">
                <a:solidFill>
                  <a:schemeClr val="dk1"/>
                </a:solidFill>
                <a:latin typeface="Play"/>
                <a:ea typeface="Play"/>
                <a:cs typeface="Play"/>
                <a:sym typeface="Play"/>
              </a:rPr>
              <a:t>OPE</a:t>
            </a:r>
            <a:endParaRPr b="1" i="0" sz="2000" u="none" cap="none" strike="noStrike">
              <a:solidFill>
                <a:schemeClr val="dk1"/>
              </a:solidFill>
              <a:latin typeface="Play"/>
              <a:ea typeface="Play"/>
              <a:cs typeface="Play"/>
              <a:sym typeface="Play"/>
            </a:endParaRPr>
          </a:p>
        </p:txBody>
      </p:sp>
      <p:pic>
        <p:nvPicPr>
          <p:cNvPr id="191" name="Google Shape;191;p29"/>
          <p:cNvPicPr preferRelativeResize="0"/>
          <p:nvPr/>
        </p:nvPicPr>
        <p:blipFill rotWithShape="1">
          <a:blip r:embed="rId3">
            <a:alphaModFix/>
          </a:blip>
          <a:srcRect b="0" l="0" r="0" t="0"/>
          <a:stretch/>
        </p:blipFill>
        <p:spPr>
          <a:xfrm>
            <a:off x="3491676" y="2324600"/>
            <a:ext cx="2266925" cy="2266925"/>
          </a:xfrm>
          <a:prstGeom prst="rect">
            <a:avLst/>
          </a:prstGeom>
          <a:noFill/>
          <a:ln cap="flat" cmpd="sng" w="9525">
            <a:solidFill>
              <a:schemeClr val="dk1"/>
            </a:solidFill>
            <a:prstDash val="solid"/>
            <a:round/>
            <a:headEnd len="sm" w="sm" type="none"/>
            <a:tailEnd len="sm" w="sm" type="none"/>
          </a:ln>
        </p:spPr>
      </p:pic>
      <p:pic>
        <p:nvPicPr>
          <p:cNvPr id="192" name="Google Shape;192;p29"/>
          <p:cNvPicPr preferRelativeResize="0"/>
          <p:nvPr/>
        </p:nvPicPr>
        <p:blipFill rotWithShape="1">
          <a:blip r:embed="rId4">
            <a:alphaModFix/>
          </a:blip>
          <a:srcRect b="0" l="0" r="0" t="4479"/>
          <a:stretch/>
        </p:blipFill>
        <p:spPr>
          <a:xfrm>
            <a:off x="324338" y="2324600"/>
            <a:ext cx="2373183" cy="2266925"/>
          </a:xfrm>
          <a:prstGeom prst="rect">
            <a:avLst/>
          </a:prstGeom>
          <a:noFill/>
          <a:ln cap="flat" cmpd="sng" w="9525">
            <a:solidFill>
              <a:schemeClr val="dk1"/>
            </a:solidFill>
            <a:prstDash val="solid"/>
            <a:round/>
            <a:headEnd len="sm" w="sm" type="none"/>
            <a:tailEnd len="sm" w="sm" type="none"/>
          </a:ln>
        </p:spPr>
      </p:pic>
      <p:pic>
        <p:nvPicPr>
          <p:cNvPr id="193" name="Google Shape;193;p29"/>
          <p:cNvPicPr preferRelativeResize="0"/>
          <p:nvPr/>
        </p:nvPicPr>
        <p:blipFill rotWithShape="1">
          <a:blip r:embed="rId5">
            <a:alphaModFix/>
          </a:blip>
          <a:srcRect b="0" l="0" r="0" t="0"/>
          <a:stretch/>
        </p:blipFill>
        <p:spPr>
          <a:xfrm>
            <a:off x="6552763" y="2331271"/>
            <a:ext cx="2266899" cy="2253579"/>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nvSpPr>
        <p:spPr>
          <a:xfrm>
            <a:off x="271200" y="207450"/>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latin typeface="Play"/>
                <a:ea typeface="Play"/>
                <a:cs typeface="Play"/>
                <a:sym typeface="Play"/>
              </a:rPr>
              <a:t>THE BIG BANG MODEL</a:t>
            </a:r>
            <a:endParaRPr b="1" i="0" sz="2000" u="none" cap="none" strike="noStrike">
              <a:latin typeface="Play"/>
              <a:ea typeface="Play"/>
              <a:cs typeface="Play"/>
              <a:sym typeface="Play"/>
            </a:endParaRPr>
          </a:p>
        </p:txBody>
      </p:sp>
      <p:pic>
        <p:nvPicPr>
          <p:cNvPr id="199" name="Google Shape;199;p30"/>
          <p:cNvPicPr preferRelativeResize="0"/>
          <p:nvPr/>
        </p:nvPicPr>
        <p:blipFill>
          <a:blip r:embed="rId3">
            <a:alphaModFix/>
          </a:blip>
          <a:stretch>
            <a:fillRect/>
          </a:stretch>
        </p:blipFill>
        <p:spPr>
          <a:xfrm>
            <a:off x="1079613" y="876425"/>
            <a:ext cx="6984776" cy="3631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nvSpPr>
        <p:spPr>
          <a:xfrm>
            <a:off x="271200" y="207450"/>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latin typeface="Play"/>
                <a:ea typeface="Play"/>
                <a:cs typeface="Play"/>
                <a:sym typeface="Play"/>
              </a:rPr>
              <a:t>THE BIG BANG MODEL</a:t>
            </a:r>
            <a:endParaRPr b="1" i="0" sz="2000" u="none" cap="none" strike="noStrike">
              <a:latin typeface="Play"/>
              <a:ea typeface="Play"/>
              <a:cs typeface="Play"/>
              <a:sym typeface="Play"/>
            </a:endParaRPr>
          </a:p>
        </p:txBody>
      </p:sp>
      <p:sp>
        <p:nvSpPr>
          <p:cNvPr id="205" name="Google Shape;205;p31"/>
          <p:cNvSpPr txBox="1"/>
          <p:nvPr/>
        </p:nvSpPr>
        <p:spPr>
          <a:xfrm>
            <a:off x="392075" y="832325"/>
            <a:ext cx="7603800" cy="3338700"/>
          </a:xfrm>
          <a:prstGeom prst="rect">
            <a:avLst/>
          </a:prstGeom>
          <a:noFill/>
          <a:ln>
            <a:noFill/>
          </a:ln>
        </p:spPr>
        <p:txBody>
          <a:bodyPr anchorCtr="0" anchor="ctr" bIns="91425" lIns="91425" spcFirstLastPara="1" rIns="91425" wrap="square" tIns="91425">
            <a:noAutofit/>
          </a:bodyPr>
          <a:lstStyle/>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There is no planning required for this.</a:t>
            </a:r>
            <a:endParaRPr>
              <a:solidFill>
                <a:schemeClr val="dk1"/>
              </a:solidFill>
              <a:latin typeface="Play"/>
              <a:ea typeface="Play"/>
              <a:cs typeface="Play"/>
              <a:sym typeface="Play"/>
            </a:endParaRPr>
          </a:p>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Suitable for small projects.</a:t>
            </a:r>
            <a:endParaRPr>
              <a:solidFill>
                <a:schemeClr val="dk1"/>
              </a:solidFill>
              <a:latin typeface="Play"/>
              <a:ea typeface="Play"/>
              <a:cs typeface="Play"/>
              <a:sym typeface="Play"/>
            </a:endParaRPr>
          </a:p>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Very few resources are required.</a:t>
            </a:r>
            <a:endParaRPr>
              <a:solidFill>
                <a:schemeClr val="dk1"/>
              </a:solidFill>
              <a:latin typeface="Play"/>
              <a:ea typeface="Play"/>
              <a:cs typeface="Play"/>
              <a:sym typeface="Play"/>
            </a:endParaRPr>
          </a:p>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As there is no proper planning hence it does not require managerial staffs.</a:t>
            </a:r>
            <a:endParaRPr>
              <a:solidFill>
                <a:schemeClr val="dk1"/>
              </a:solidFill>
              <a:latin typeface="Play"/>
              <a:ea typeface="Play"/>
              <a:cs typeface="Play"/>
              <a:sym typeface="Play"/>
            </a:endParaRPr>
          </a:p>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Easy to implement.</a:t>
            </a:r>
            <a:endParaRPr>
              <a:solidFill>
                <a:schemeClr val="dk1"/>
              </a:solidFill>
              <a:latin typeface="Play"/>
              <a:ea typeface="Play"/>
              <a:cs typeface="Play"/>
              <a:sym typeface="Play"/>
            </a:endParaRPr>
          </a:p>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It develops the skills of the newcomers.</a:t>
            </a:r>
            <a:endParaRPr>
              <a:solidFill>
                <a:schemeClr val="dk1"/>
              </a:solidFill>
              <a:latin typeface="Play"/>
              <a:ea typeface="Play"/>
              <a:cs typeface="Play"/>
              <a:sym typeface="Play"/>
            </a:endParaRPr>
          </a:p>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Very much flexible for the developers working on i</a:t>
            </a:r>
            <a:r>
              <a:rPr lang="en-GB">
                <a:solidFill>
                  <a:schemeClr val="dk1"/>
                </a:solidFill>
                <a:latin typeface="Play"/>
                <a:ea typeface="Play"/>
                <a:cs typeface="Play"/>
                <a:sym typeface="Play"/>
              </a:rPr>
              <a:t>t.</a:t>
            </a:r>
            <a:endParaRPr>
              <a:solidFill>
                <a:schemeClr val="dk1"/>
              </a:solidFill>
              <a:latin typeface="Play"/>
              <a:ea typeface="Play"/>
              <a:cs typeface="Play"/>
              <a:sym typeface="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2028300" y="737113"/>
            <a:ext cx="5087400" cy="9036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An application capable of presenting a view of the QuadTree.</a:t>
            </a:r>
            <a:endParaRPr>
              <a:solidFill>
                <a:schemeClr val="dk1"/>
              </a:solidFill>
              <a:latin typeface="Play"/>
              <a:ea typeface="Play"/>
              <a:cs typeface="Play"/>
              <a:sym typeface="Play"/>
            </a:endParaRPr>
          </a:p>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Design and development of QuadTree view and data model.</a:t>
            </a:r>
            <a:endParaRPr b="0" i="0" sz="1400" u="none" cap="none" strike="noStrike">
              <a:solidFill>
                <a:schemeClr val="dk1"/>
              </a:solidFill>
              <a:latin typeface="Play"/>
              <a:ea typeface="Play"/>
              <a:cs typeface="Play"/>
              <a:sym typeface="Play"/>
            </a:endParaRPr>
          </a:p>
        </p:txBody>
      </p:sp>
      <p:pic>
        <p:nvPicPr>
          <p:cNvPr id="65" name="Google Shape;65;p14"/>
          <p:cNvPicPr preferRelativeResize="0"/>
          <p:nvPr/>
        </p:nvPicPr>
        <p:blipFill rotWithShape="1">
          <a:blip r:embed="rId3">
            <a:alphaModFix/>
          </a:blip>
          <a:srcRect b="0" l="0" r="0" t="0"/>
          <a:stretch/>
        </p:blipFill>
        <p:spPr>
          <a:xfrm>
            <a:off x="2999250" y="1640725"/>
            <a:ext cx="3145500" cy="3145500"/>
          </a:xfrm>
          <a:prstGeom prst="rect">
            <a:avLst/>
          </a:prstGeom>
          <a:noFill/>
          <a:ln cap="flat" cmpd="sng" w="9525">
            <a:solidFill>
              <a:schemeClr val="dk1"/>
            </a:solidFill>
            <a:prstDash val="solid"/>
            <a:round/>
            <a:headEnd len="sm" w="sm" type="none"/>
            <a:tailEnd len="sm" w="sm" type="none"/>
          </a:ln>
        </p:spPr>
      </p:pic>
      <p:sp>
        <p:nvSpPr>
          <p:cNvPr id="66" name="Google Shape;66;p14"/>
          <p:cNvSpPr txBox="1"/>
          <p:nvPr/>
        </p:nvSpPr>
        <p:spPr>
          <a:xfrm>
            <a:off x="270900" y="244525"/>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PROJECT GOAL</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2"/>
          <p:cNvPicPr preferRelativeResize="0"/>
          <p:nvPr/>
        </p:nvPicPr>
        <p:blipFill rotWithShape="1">
          <a:blip r:embed="rId3">
            <a:alphaModFix/>
          </a:blip>
          <a:srcRect b="0" l="6740" r="3266" t="3735"/>
          <a:stretch/>
        </p:blipFill>
        <p:spPr>
          <a:xfrm>
            <a:off x="1061263" y="882650"/>
            <a:ext cx="7021475" cy="3895725"/>
          </a:xfrm>
          <a:prstGeom prst="rect">
            <a:avLst/>
          </a:prstGeom>
          <a:noFill/>
          <a:ln>
            <a:noFill/>
          </a:ln>
        </p:spPr>
      </p:pic>
      <p:sp>
        <p:nvSpPr>
          <p:cNvPr id="211" name="Google Shape;211;p32"/>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MODEL ARCHITECTURE</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3"/>
          <p:cNvPicPr preferRelativeResize="0"/>
          <p:nvPr/>
        </p:nvPicPr>
        <p:blipFill rotWithShape="1">
          <a:blip r:embed="rId3">
            <a:alphaModFix/>
          </a:blip>
          <a:srcRect b="0" l="6975" r="6053" t="0"/>
          <a:stretch/>
        </p:blipFill>
        <p:spPr>
          <a:xfrm>
            <a:off x="2953313" y="690700"/>
            <a:ext cx="3237376" cy="4387850"/>
          </a:xfrm>
          <a:prstGeom prst="rect">
            <a:avLst/>
          </a:prstGeom>
          <a:noFill/>
          <a:ln>
            <a:noFill/>
          </a:ln>
        </p:spPr>
      </p:pic>
      <p:sp>
        <p:nvSpPr>
          <p:cNvPr id="217" name="Google Shape;217;p33"/>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WORKFLOW OF QUADTREE</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EXPERIMENTAL SETUP</a:t>
            </a:r>
            <a:endParaRPr b="1" i="0" sz="2000" u="none" cap="none" strike="noStrike">
              <a:solidFill>
                <a:schemeClr val="dk1"/>
              </a:solidFill>
              <a:latin typeface="Play"/>
              <a:ea typeface="Play"/>
              <a:cs typeface="Play"/>
              <a:sym typeface="Play"/>
            </a:endParaRPr>
          </a:p>
        </p:txBody>
      </p:sp>
      <p:sp>
        <p:nvSpPr>
          <p:cNvPr id="223" name="Google Shape;223;p34"/>
          <p:cNvSpPr txBox="1"/>
          <p:nvPr/>
        </p:nvSpPr>
        <p:spPr>
          <a:xfrm>
            <a:off x="270900" y="690700"/>
            <a:ext cx="8357400" cy="15837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SzPts val="1400"/>
              <a:buFont typeface="Play"/>
              <a:buChar char="-"/>
            </a:pPr>
            <a:r>
              <a:rPr lang="en-GB">
                <a:latin typeface="Play"/>
                <a:ea typeface="Play"/>
                <a:cs typeface="Play"/>
                <a:sym typeface="Play"/>
              </a:rPr>
              <a:t>Since we are using Next.js in our project, we first need to have Node.js. The web application is currently working on </a:t>
            </a:r>
            <a:r>
              <a:rPr lang="en-GB" u="sng">
                <a:solidFill>
                  <a:srgbClr val="0000FF"/>
                </a:solidFill>
                <a:latin typeface="Play"/>
                <a:ea typeface="Play"/>
                <a:cs typeface="Play"/>
                <a:sym typeface="Play"/>
                <a:hlinkClick r:id="rId3">
                  <a:extLst>
                    <a:ext uri="{A12FA001-AC4F-418D-AE19-62706E023703}">
                      <ahyp:hlinkClr val="tx"/>
                    </a:ext>
                  </a:extLst>
                </a:hlinkClick>
              </a:rPr>
              <a:t>http://localhost:3000</a:t>
            </a:r>
            <a:r>
              <a:rPr lang="en-GB">
                <a:latin typeface="Play"/>
                <a:ea typeface="Play"/>
                <a:cs typeface="Play"/>
                <a:sym typeface="Play"/>
              </a:rPr>
              <a:t>.</a:t>
            </a:r>
            <a:endParaRPr>
              <a:latin typeface="Play"/>
              <a:ea typeface="Play"/>
              <a:cs typeface="Play"/>
              <a:sym typeface="Play"/>
            </a:endParaRPr>
          </a:p>
          <a:p>
            <a:pPr indent="-317500" lvl="0" marL="457200" rtl="0" algn="just">
              <a:lnSpc>
                <a:spcPct val="150000"/>
              </a:lnSpc>
              <a:spcBef>
                <a:spcPts val="0"/>
              </a:spcBef>
              <a:spcAft>
                <a:spcPts val="0"/>
              </a:spcAft>
              <a:buSzPts val="1400"/>
              <a:buFont typeface="Play"/>
              <a:buChar char="-"/>
            </a:pPr>
            <a:r>
              <a:rPr lang="en-GB">
                <a:latin typeface="Play"/>
                <a:ea typeface="Play"/>
                <a:cs typeface="Play"/>
                <a:sym typeface="Play"/>
              </a:rPr>
              <a:t>To run the application locally, we need to install the packages required using the npm command: </a:t>
            </a:r>
            <a:r>
              <a:rPr b="1" i="1" lang="en-GB">
                <a:latin typeface="Play"/>
                <a:ea typeface="Play"/>
                <a:cs typeface="Play"/>
                <a:sym typeface="Play"/>
              </a:rPr>
              <a:t>npm install package.json</a:t>
            </a:r>
            <a:endParaRPr b="1" i="1">
              <a:latin typeface="Play"/>
              <a:ea typeface="Play"/>
              <a:cs typeface="Play"/>
              <a:sym typeface="Play"/>
            </a:endParaRPr>
          </a:p>
        </p:txBody>
      </p:sp>
      <p:pic>
        <p:nvPicPr>
          <p:cNvPr id="224" name="Google Shape;224;p34"/>
          <p:cNvPicPr preferRelativeResize="0"/>
          <p:nvPr/>
        </p:nvPicPr>
        <p:blipFill rotWithShape="1">
          <a:blip r:embed="rId4">
            <a:alphaModFix/>
          </a:blip>
          <a:srcRect b="9974" l="0" r="0" t="0"/>
          <a:stretch/>
        </p:blipFill>
        <p:spPr>
          <a:xfrm>
            <a:off x="1335238" y="2190800"/>
            <a:ext cx="6473526" cy="280662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EXPERIMENTAL SETUP</a:t>
            </a:r>
            <a:endParaRPr b="1" i="0" sz="2000" u="none" cap="none" strike="noStrike">
              <a:solidFill>
                <a:schemeClr val="dk1"/>
              </a:solidFill>
              <a:latin typeface="Play"/>
              <a:ea typeface="Play"/>
              <a:cs typeface="Play"/>
              <a:sym typeface="Play"/>
            </a:endParaRPr>
          </a:p>
        </p:txBody>
      </p:sp>
      <p:sp>
        <p:nvSpPr>
          <p:cNvPr id="230" name="Google Shape;230;p35"/>
          <p:cNvSpPr txBox="1"/>
          <p:nvPr/>
        </p:nvSpPr>
        <p:spPr>
          <a:xfrm>
            <a:off x="307225" y="764675"/>
            <a:ext cx="8529600" cy="7233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After installing all the dependencies, we then run the command: </a:t>
            </a:r>
            <a:r>
              <a:rPr b="1" i="1" lang="en-GB">
                <a:solidFill>
                  <a:schemeClr val="dk1"/>
                </a:solidFill>
                <a:latin typeface="Play"/>
                <a:ea typeface="Play"/>
                <a:cs typeface="Play"/>
                <a:sym typeface="Play"/>
              </a:rPr>
              <a:t>npm run dev</a:t>
            </a:r>
            <a:r>
              <a:rPr lang="en-GB">
                <a:solidFill>
                  <a:schemeClr val="dk1"/>
                </a:solidFill>
                <a:latin typeface="Play"/>
                <a:ea typeface="Play"/>
                <a:cs typeface="Play"/>
                <a:sym typeface="Play"/>
              </a:rPr>
              <a:t>. This command will run the developer server. </a:t>
            </a:r>
            <a:endParaRPr>
              <a:latin typeface="Play"/>
              <a:ea typeface="Play"/>
              <a:cs typeface="Play"/>
              <a:sym typeface="Play"/>
            </a:endParaRPr>
          </a:p>
        </p:txBody>
      </p:sp>
      <p:pic>
        <p:nvPicPr>
          <p:cNvPr id="231" name="Google Shape;231;p35"/>
          <p:cNvPicPr preferRelativeResize="0"/>
          <p:nvPr/>
        </p:nvPicPr>
        <p:blipFill>
          <a:blip r:embed="rId3">
            <a:alphaModFix/>
          </a:blip>
          <a:stretch>
            <a:fillRect/>
          </a:stretch>
        </p:blipFill>
        <p:spPr>
          <a:xfrm>
            <a:off x="787613" y="1561950"/>
            <a:ext cx="7568774" cy="335690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pic>
        <p:nvPicPr>
          <p:cNvPr id="237" name="Google Shape;237;p36"/>
          <p:cNvPicPr preferRelativeResize="0"/>
          <p:nvPr/>
        </p:nvPicPr>
        <p:blipFill>
          <a:blip r:embed="rId3">
            <a:alphaModFix/>
          </a:blip>
          <a:stretch>
            <a:fillRect/>
          </a:stretch>
        </p:blipFill>
        <p:spPr>
          <a:xfrm>
            <a:off x="270901" y="774175"/>
            <a:ext cx="5772001" cy="4179725"/>
          </a:xfrm>
          <a:prstGeom prst="rect">
            <a:avLst/>
          </a:prstGeom>
          <a:noFill/>
          <a:ln cap="flat" cmpd="sng" w="25400">
            <a:solidFill>
              <a:srgbClr val="000000"/>
            </a:solidFill>
            <a:prstDash val="solid"/>
            <a:miter lim="8000"/>
            <a:headEnd len="sm" w="sm" type="none"/>
            <a:tailEnd len="sm" w="sm" type="none"/>
          </a:ln>
        </p:spPr>
      </p:pic>
      <p:sp>
        <p:nvSpPr>
          <p:cNvPr id="238" name="Google Shape;238;p36"/>
          <p:cNvSpPr txBox="1"/>
          <p:nvPr/>
        </p:nvSpPr>
        <p:spPr>
          <a:xfrm>
            <a:off x="6727375" y="2371650"/>
            <a:ext cx="194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Play"/>
                <a:ea typeface="Play"/>
                <a:cs typeface="Play"/>
                <a:sym typeface="Play"/>
              </a:rPr>
              <a:t>Homepage</a:t>
            </a:r>
            <a:endParaRPr b="1">
              <a:latin typeface="Play"/>
              <a:ea typeface="Play"/>
              <a:cs typeface="Play"/>
              <a:sym typeface="Pl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sp>
        <p:nvSpPr>
          <p:cNvPr id="244" name="Google Shape;244;p37"/>
          <p:cNvSpPr txBox="1"/>
          <p:nvPr/>
        </p:nvSpPr>
        <p:spPr>
          <a:xfrm>
            <a:off x="6716950" y="2371650"/>
            <a:ext cx="194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Play"/>
                <a:ea typeface="Play"/>
                <a:cs typeface="Play"/>
                <a:sym typeface="Play"/>
              </a:rPr>
              <a:t>Clear QuadTree</a:t>
            </a:r>
            <a:endParaRPr b="1">
              <a:latin typeface="Play"/>
              <a:ea typeface="Play"/>
              <a:cs typeface="Play"/>
              <a:sym typeface="Play"/>
            </a:endParaRPr>
          </a:p>
        </p:txBody>
      </p:sp>
      <p:pic>
        <p:nvPicPr>
          <p:cNvPr id="245" name="Google Shape;245;p37"/>
          <p:cNvPicPr preferRelativeResize="0"/>
          <p:nvPr/>
        </p:nvPicPr>
        <p:blipFill>
          <a:blip r:embed="rId3">
            <a:alphaModFix/>
          </a:blip>
          <a:stretch>
            <a:fillRect/>
          </a:stretch>
        </p:blipFill>
        <p:spPr>
          <a:xfrm>
            <a:off x="416975" y="790038"/>
            <a:ext cx="5714178" cy="41480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sp>
        <p:nvSpPr>
          <p:cNvPr id="251" name="Google Shape;251;p38"/>
          <p:cNvSpPr txBox="1"/>
          <p:nvPr/>
        </p:nvSpPr>
        <p:spPr>
          <a:xfrm>
            <a:off x="6716950" y="2371650"/>
            <a:ext cx="194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Play"/>
                <a:ea typeface="Play"/>
                <a:cs typeface="Play"/>
                <a:sym typeface="Play"/>
              </a:rPr>
              <a:t>Spawn Bodies</a:t>
            </a:r>
            <a:endParaRPr b="1">
              <a:latin typeface="Play"/>
              <a:ea typeface="Play"/>
              <a:cs typeface="Play"/>
              <a:sym typeface="Play"/>
            </a:endParaRPr>
          </a:p>
        </p:txBody>
      </p:sp>
      <p:pic>
        <p:nvPicPr>
          <p:cNvPr id="252" name="Google Shape;252;p38"/>
          <p:cNvPicPr preferRelativeResize="0"/>
          <p:nvPr/>
        </p:nvPicPr>
        <p:blipFill>
          <a:blip r:embed="rId3">
            <a:alphaModFix/>
          </a:blip>
          <a:stretch>
            <a:fillRect/>
          </a:stretch>
        </p:blipFill>
        <p:spPr>
          <a:xfrm>
            <a:off x="414087" y="786075"/>
            <a:ext cx="5743125" cy="4155925"/>
          </a:xfrm>
          <a:prstGeom prst="rect">
            <a:avLst/>
          </a:prstGeom>
          <a:noFill/>
          <a:ln cap="flat" cmpd="sng" w="25400">
            <a:solidFill>
              <a:srgbClr val="131417"/>
            </a:solidFill>
            <a:prstDash val="solid"/>
            <a:miter lim="8000"/>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sp>
        <p:nvSpPr>
          <p:cNvPr id="258" name="Google Shape;258;p39"/>
          <p:cNvSpPr txBox="1"/>
          <p:nvPr/>
        </p:nvSpPr>
        <p:spPr>
          <a:xfrm>
            <a:off x="6716950" y="2371650"/>
            <a:ext cx="194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Play"/>
                <a:ea typeface="Play"/>
                <a:cs typeface="Play"/>
                <a:sym typeface="Play"/>
              </a:rPr>
              <a:t>Random</a:t>
            </a:r>
            <a:r>
              <a:rPr b="1" lang="en-GB">
                <a:latin typeface="Play"/>
                <a:ea typeface="Play"/>
                <a:cs typeface="Play"/>
                <a:sym typeface="Play"/>
              </a:rPr>
              <a:t> Bodies</a:t>
            </a:r>
            <a:endParaRPr b="1">
              <a:latin typeface="Play"/>
              <a:ea typeface="Play"/>
              <a:cs typeface="Play"/>
              <a:sym typeface="Play"/>
            </a:endParaRPr>
          </a:p>
        </p:txBody>
      </p:sp>
      <p:pic>
        <p:nvPicPr>
          <p:cNvPr id="259" name="Google Shape;259;p39"/>
          <p:cNvPicPr preferRelativeResize="0"/>
          <p:nvPr/>
        </p:nvPicPr>
        <p:blipFill>
          <a:blip r:embed="rId3">
            <a:alphaModFix/>
          </a:blip>
          <a:stretch>
            <a:fillRect/>
          </a:stretch>
        </p:blipFill>
        <p:spPr>
          <a:xfrm>
            <a:off x="389313" y="690688"/>
            <a:ext cx="5941616" cy="43004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sp>
        <p:nvSpPr>
          <p:cNvPr id="265" name="Google Shape;265;p40"/>
          <p:cNvSpPr txBox="1"/>
          <p:nvPr/>
        </p:nvSpPr>
        <p:spPr>
          <a:xfrm>
            <a:off x="6664775" y="2543525"/>
            <a:ext cx="1940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Play"/>
                <a:ea typeface="Play"/>
                <a:cs typeface="Play"/>
                <a:sym typeface="Play"/>
              </a:rPr>
              <a:t>Spawn &amp; </a:t>
            </a:r>
            <a:r>
              <a:rPr b="1" lang="en-GB">
                <a:latin typeface="Play"/>
                <a:ea typeface="Play"/>
                <a:cs typeface="Play"/>
                <a:sym typeface="Play"/>
              </a:rPr>
              <a:t>Random Bodies</a:t>
            </a:r>
            <a:endParaRPr b="1">
              <a:latin typeface="Play"/>
              <a:ea typeface="Play"/>
              <a:cs typeface="Play"/>
              <a:sym typeface="Play"/>
            </a:endParaRPr>
          </a:p>
        </p:txBody>
      </p:sp>
      <p:pic>
        <p:nvPicPr>
          <p:cNvPr id="266" name="Google Shape;266;p40"/>
          <p:cNvPicPr preferRelativeResize="0"/>
          <p:nvPr/>
        </p:nvPicPr>
        <p:blipFill>
          <a:blip r:embed="rId3">
            <a:alphaModFix/>
          </a:blip>
          <a:stretch>
            <a:fillRect/>
          </a:stretch>
        </p:blipFill>
        <p:spPr>
          <a:xfrm>
            <a:off x="387450" y="777325"/>
            <a:ext cx="5611451" cy="41480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REQUIREMENTS, TOOLS &amp; TECHNOLOGIES</a:t>
            </a:r>
            <a:endParaRPr b="1" i="0" sz="2000" u="none" cap="none" strike="noStrike">
              <a:solidFill>
                <a:schemeClr val="dk1"/>
              </a:solidFill>
              <a:latin typeface="Play"/>
              <a:ea typeface="Play"/>
              <a:cs typeface="Play"/>
              <a:sym typeface="Play"/>
            </a:endParaRPr>
          </a:p>
        </p:txBody>
      </p:sp>
      <p:sp>
        <p:nvSpPr>
          <p:cNvPr id="272" name="Google Shape;272;p41"/>
          <p:cNvSpPr txBox="1"/>
          <p:nvPr/>
        </p:nvSpPr>
        <p:spPr>
          <a:xfrm>
            <a:off x="714500" y="896700"/>
            <a:ext cx="2964900" cy="36594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rgbClr val="000000"/>
              </a:buClr>
              <a:buSzPts val="1200"/>
              <a:buFont typeface="Arial"/>
              <a:buNone/>
            </a:pPr>
            <a:r>
              <a:rPr b="1" i="0" lang="en-GB" u="none" cap="none" strike="noStrike">
                <a:solidFill>
                  <a:srgbClr val="000000"/>
                </a:solidFill>
                <a:latin typeface="Play"/>
                <a:ea typeface="Play"/>
                <a:cs typeface="Play"/>
                <a:sym typeface="Play"/>
              </a:rPr>
              <a:t>SOFTWARE REQUIREMENTS</a:t>
            </a:r>
            <a:endParaRPr b="0" i="0" u="none" cap="none" strike="noStrike">
              <a:solidFill>
                <a:srgbClr val="000000"/>
              </a:solidFill>
              <a:latin typeface="Play"/>
              <a:ea typeface="Play"/>
              <a:cs typeface="Play"/>
              <a:sym typeface="Play"/>
            </a:endParaRPr>
          </a:p>
          <a:p>
            <a:pPr indent="-317500" lvl="0" marL="457200" marR="0" rtl="0" algn="l">
              <a:lnSpc>
                <a:spcPct val="200000"/>
              </a:lnSpc>
              <a:spcBef>
                <a:spcPts val="0"/>
              </a:spcBef>
              <a:spcAft>
                <a:spcPts val="0"/>
              </a:spcAft>
              <a:buClr>
                <a:srgbClr val="000000"/>
              </a:buClr>
              <a:buSzPts val="1400"/>
              <a:buFont typeface="Play"/>
              <a:buChar char="➔"/>
            </a:pPr>
            <a:r>
              <a:rPr lang="en-GB">
                <a:latin typeface="Play"/>
                <a:ea typeface="Play"/>
                <a:cs typeface="Play"/>
                <a:sym typeface="Play"/>
              </a:rPr>
              <a:t>GitHub</a:t>
            </a:r>
            <a:endParaRPr>
              <a:latin typeface="Play"/>
              <a:ea typeface="Play"/>
              <a:cs typeface="Play"/>
              <a:sym typeface="Play"/>
            </a:endParaRPr>
          </a:p>
          <a:p>
            <a:pPr indent="-317500" lvl="0" marL="457200" marR="0" rtl="0" algn="l">
              <a:lnSpc>
                <a:spcPct val="200000"/>
              </a:lnSpc>
              <a:spcBef>
                <a:spcPts val="0"/>
              </a:spcBef>
              <a:spcAft>
                <a:spcPts val="0"/>
              </a:spcAft>
              <a:buSzPts val="1400"/>
              <a:buFont typeface="Play"/>
              <a:buChar char="➔"/>
            </a:pPr>
            <a:r>
              <a:rPr lang="en-GB">
                <a:latin typeface="Play"/>
                <a:ea typeface="Play"/>
                <a:cs typeface="Play"/>
                <a:sym typeface="Play"/>
              </a:rPr>
              <a:t>VSCode</a:t>
            </a:r>
            <a:endParaRPr>
              <a:latin typeface="Play"/>
              <a:ea typeface="Play"/>
              <a:cs typeface="Play"/>
              <a:sym typeface="Play"/>
            </a:endParaRPr>
          </a:p>
          <a:p>
            <a:pPr indent="-317500" lvl="0" marL="457200" marR="0" rtl="0" algn="l">
              <a:lnSpc>
                <a:spcPct val="200000"/>
              </a:lnSpc>
              <a:spcBef>
                <a:spcPts val="0"/>
              </a:spcBef>
              <a:spcAft>
                <a:spcPts val="0"/>
              </a:spcAft>
              <a:buClr>
                <a:srgbClr val="000000"/>
              </a:buClr>
              <a:buSzPts val="1400"/>
              <a:buFont typeface="Play"/>
              <a:buChar char="➔"/>
            </a:pPr>
            <a:r>
              <a:rPr lang="en-GB">
                <a:solidFill>
                  <a:srgbClr val="000000"/>
                </a:solidFill>
                <a:latin typeface="Play"/>
                <a:ea typeface="Play"/>
                <a:cs typeface="Play"/>
                <a:sym typeface="Play"/>
              </a:rPr>
              <a:t>Web Browser</a:t>
            </a:r>
            <a:endParaRPr>
              <a:latin typeface="Play"/>
              <a:ea typeface="Play"/>
              <a:cs typeface="Play"/>
              <a:sym typeface="Play"/>
            </a:endParaRPr>
          </a:p>
          <a:p>
            <a:pPr indent="0" lvl="0" marL="0" marR="0" rtl="0" algn="l">
              <a:lnSpc>
                <a:spcPct val="200000"/>
              </a:lnSpc>
              <a:spcBef>
                <a:spcPts val="0"/>
              </a:spcBef>
              <a:spcAft>
                <a:spcPts val="0"/>
              </a:spcAft>
              <a:buNone/>
            </a:pPr>
            <a:r>
              <a:t/>
            </a:r>
            <a:endParaRPr>
              <a:latin typeface="Play"/>
              <a:ea typeface="Play"/>
              <a:cs typeface="Play"/>
              <a:sym typeface="Play"/>
            </a:endParaRPr>
          </a:p>
          <a:p>
            <a:pPr indent="0" lvl="0" marL="0" marR="0" rtl="0" algn="l">
              <a:lnSpc>
                <a:spcPct val="200000"/>
              </a:lnSpc>
              <a:spcBef>
                <a:spcPts val="0"/>
              </a:spcBef>
              <a:spcAft>
                <a:spcPts val="0"/>
              </a:spcAft>
              <a:buClr>
                <a:srgbClr val="000000"/>
              </a:buClr>
              <a:buSzPts val="1200"/>
              <a:buFont typeface="Arial"/>
              <a:buNone/>
            </a:pPr>
            <a:r>
              <a:rPr b="1" i="0" lang="en-GB" u="none" cap="none" strike="noStrike">
                <a:solidFill>
                  <a:srgbClr val="000000"/>
                </a:solidFill>
                <a:latin typeface="Play"/>
                <a:ea typeface="Play"/>
                <a:cs typeface="Play"/>
                <a:sym typeface="Play"/>
              </a:rPr>
              <a:t>HARDWARE REQUIREMENTS</a:t>
            </a:r>
            <a:endParaRPr b="1" i="0" u="sng" cap="none" strike="noStrike">
              <a:solidFill>
                <a:srgbClr val="000000"/>
              </a:solidFill>
              <a:latin typeface="Play"/>
              <a:ea typeface="Play"/>
              <a:cs typeface="Play"/>
              <a:sym typeface="Play"/>
            </a:endParaRPr>
          </a:p>
          <a:p>
            <a:pPr indent="-317500" lvl="0" marL="457200" marR="0" rtl="0" algn="l">
              <a:lnSpc>
                <a:spcPct val="200000"/>
              </a:lnSpc>
              <a:spcBef>
                <a:spcPts val="0"/>
              </a:spcBef>
              <a:spcAft>
                <a:spcPts val="0"/>
              </a:spcAft>
              <a:buClr>
                <a:srgbClr val="000000"/>
              </a:buClr>
              <a:buSzPts val="1400"/>
              <a:buFont typeface="Play"/>
              <a:buChar char="➔"/>
            </a:pPr>
            <a:r>
              <a:rPr lang="en-GB">
                <a:latin typeface="Play"/>
                <a:ea typeface="Play"/>
                <a:cs typeface="Play"/>
                <a:sym typeface="Play"/>
              </a:rPr>
              <a:t>4</a:t>
            </a:r>
            <a:r>
              <a:rPr b="0" i="0" lang="en-GB" u="none" cap="none" strike="noStrike">
                <a:solidFill>
                  <a:srgbClr val="000000"/>
                </a:solidFill>
                <a:latin typeface="Play"/>
                <a:ea typeface="Play"/>
                <a:cs typeface="Play"/>
                <a:sym typeface="Play"/>
              </a:rPr>
              <a:t> GB RAM</a:t>
            </a:r>
            <a:endParaRPr b="0" i="0" u="none" cap="none" strike="noStrike">
              <a:solidFill>
                <a:srgbClr val="000000"/>
              </a:solidFill>
              <a:latin typeface="Play"/>
              <a:ea typeface="Play"/>
              <a:cs typeface="Play"/>
              <a:sym typeface="Play"/>
            </a:endParaRPr>
          </a:p>
          <a:p>
            <a:pPr indent="-317500" lvl="0" marL="457200" marR="0" rtl="0" algn="l">
              <a:lnSpc>
                <a:spcPct val="200000"/>
              </a:lnSpc>
              <a:spcBef>
                <a:spcPts val="0"/>
              </a:spcBef>
              <a:spcAft>
                <a:spcPts val="0"/>
              </a:spcAft>
              <a:buClr>
                <a:srgbClr val="000000"/>
              </a:buClr>
              <a:buSzPts val="1400"/>
              <a:buFont typeface="Play"/>
              <a:buChar char="➔"/>
            </a:pPr>
            <a:r>
              <a:rPr b="0" i="0" lang="en-GB" u="none" cap="none" strike="noStrike">
                <a:solidFill>
                  <a:srgbClr val="000000"/>
                </a:solidFill>
                <a:latin typeface="Play"/>
                <a:ea typeface="Play"/>
                <a:cs typeface="Play"/>
                <a:sym typeface="Play"/>
              </a:rPr>
              <a:t>Any Operating System</a:t>
            </a:r>
            <a:endParaRPr b="1" i="0" u="sng" cap="none" strike="noStrike">
              <a:solidFill>
                <a:srgbClr val="000000"/>
              </a:solidFill>
              <a:latin typeface="Play"/>
              <a:ea typeface="Play"/>
              <a:cs typeface="Play"/>
              <a:sym typeface="Play"/>
            </a:endParaRPr>
          </a:p>
        </p:txBody>
      </p:sp>
      <p:sp>
        <p:nvSpPr>
          <p:cNvPr id="273" name="Google Shape;273;p41"/>
          <p:cNvSpPr txBox="1"/>
          <p:nvPr/>
        </p:nvSpPr>
        <p:spPr>
          <a:xfrm>
            <a:off x="4659550" y="896700"/>
            <a:ext cx="2599800" cy="41028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200"/>
              <a:buFont typeface="Arial"/>
              <a:buNone/>
            </a:pPr>
            <a:r>
              <a:rPr b="1" i="0" lang="en-GB" u="none" cap="none" strike="noStrike">
                <a:solidFill>
                  <a:srgbClr val="000000"/>
                </a:solidFill>
                <a:latin typeface="Play"/>
                <a:ea typeface="Play"/>
                <a:cs typeface="Play"/>
                <a:sym typeface="Play"/>
              </a:rPr>
              <a:t>TOOLS USED</a:t>
            </a:r>
            <a:endParaRPr b="0" i="0" u="none" cap="none" strike="noStrike">
              <a:solidFill>
                <a:srgbClr val="000000"/>
              </a:solidFill>
              <a:latin typeface="Play"/>
              <a:ea typeface="Play"/>
              <a:cs typeface="Play"/>
              <a:sym typeface="Play"/>
            </a:endParaRPr>
          </a:p>
          <a:p>
            <a:pPr indent="-317500" lvl="0" marL="457200" marR="0" rtl="0" algn="l">
              <a:lnSpc>
                <a:spcPct val="150000"/>
              </a:lnSpc>
              <a:spcBef>
                <a:spcPts val="0"/>
              </a:spcBef>
              <a:spcAft>
                <a:spcPts val="0"/>
              </a:spcAft>
              <a:buClr>
                <a:srgbClr val="000000"/>
              </a:buClr>
              <a:buSzPts val="1400"/>
              <a:buFont typeface="Play"/>
              <a:buChar char="➔"/>
            </a:pPr>
            <a:r>
              <a:rPr lang="en-GB">
                <a:latin typeface="Play"/>
                <a:ea typeface="Play"/>
                <a:cs typeface="Play"/>
                <a:sym typeface="Play"/>
              </a:rPr>
              <a:t>NPM Dependencies</a:t>
            </a:r>
            <a:endParaRPr b="0" i="0" u="none" cap="none" strike="noStrike">
              <a:solidFill>
                <a:srgbClr val="000000"/>
              </a:solidFill>
              <a:latin typeface="Play"/>
              <a:ea typeface="Play"/>
              <a:cs typeface="Play"/>
              <a:sym typeface="Play"/>
            </a:endParaRPr>
          </a:p>
          <a:p>
            <a:pPr indent="-317500" lvl="0" marL="457200" marR="0" rtl="0" algn="l">
              <a:lnSpc>
                <a:spcPct val="150000"/>
              </a:lnSpc>
              <a:spcBef>
                <a:spcPts val="0"/>
              </a:spcBef>
              <a:spcAft>
                <a:spcPts val="0"/>
              </a:spcAft>
              <a:buClr>
                <a:srgbClr val="000000"/>
              </a:buClr>
              <a:buSzPts val="1400"/>
              <a:buFont typeface="Play"/>
              <a:buChar char="➔"/>
            </a:pPr>
            <a:r>
              <a:rPr lang="en-GB">
                <a:solidFill>
                  <a:srgbClr val="000000"/>
                </a:solidFill>
                <a:latin typeface="Play"/>
                <a:ea typeface="Play"/>
                <a:cs typeface="Play"/>
                <a:sym typeface="Play"/>
              </a:rPr>
              <a:t>CMD/Terminal</a:t>
            </a:r>
            <a:endParaRPr>
              <a:solidFill>
                <a:srgbClr val="000000"/>
              </a:solidFill>
              <a:latin typeface="Play"/>
              <a:ea typeface="Play"/>
              <a:cs typeface="Play"/>
              <a:sym typeface="Play"/>
            </a:endParaRPr>
          </a:p>
          <a:p>
            <a:pPr indent="0" lvl="0" marL="0" marR="0" rtl="0" algn="l">
              <a:lnSpc>
                <a:spcPct val="150000"/>
              </a:lnSpc>
              <a:spcBef>
                <a:spcPts val="0"/>
              </a:spcBef>
              <a:spcAft>
                <a:spcPts val="0"/>
              </a:spcAft>
              <a:buClr>
                <a:srgbClr val="000000"/>
              </a:buClr>
              <a:buSzPts val="1200"/>
              <a:buFont typeface="Arial"/>
              <a:buNone/>
            </a:pPr>
            <a:r>
              <a:t/>
            </a:r>
            <a:endParaRPr>
              <a:latin typeface="Play"/>
              <a:ea typeface="Play"/>
              <a:cs typeface="Play"/>
              <a:sym typeface="Play"/>
            </a:endParaRPr>
          </a:p>
          <a:p>
            <a:pPr indent="0" lvl="0" marL="0" marR="0" rtl="0" algn="l">
              <a:lnSpc>
                <a:spcPct val="150000"/>
              </a:lnSpc>
              <a:spcBef>
                <a:spcPts val="0"/>
              </a:spcBef>
              <a:spcAft>
                <a:spcPts val="0"/>
              </a:spcAft>
              <a:buClr>
                <a:srgbClr val="000000"/>
              </a:buClr>
              <a:buSzPts val="1200"/>
              <a:buFont typeface="Arial"/>
              <a:buNone/>
            </a:pPr>
            <a:r>
              <a:rPr b="1" i="0" lang="en-GB" u="none" cap="none" strike="noStrike">
                <a:solidFill>
                  <a:srgbClr val="000000"/>
                </a:solidFill>
                <a:latin typeface="Play"/>
                <a:ea typeface="Play"/>
                <a:cs typeface="Play"/>
                <a:sym typeface="Play"/>
              </a:rPr>
              <a:t>TECHNOLOGIES USED</a:t>
            </a:r>
            <a:endParaRPr b="1" i="0" u="none" cap="none" strike="noStrike">
              <a:solidFill>
                <a:srgbClr val="000000"/>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HTML 5.0</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CSS 3.0</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JavaScript, v. ES13</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TypeScript, v.4.6.3</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Node.js, v17.9.0</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Next.js, v10.0.5</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React, v17.0.1</a:t>
            </a:r>
            <a:endParaRPr>
              <a:latin typeface="Play"/>
              <a:ea typeface="Play"/>
              <a:cs typeface="Play"/>
              <a:sym typeface="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nvSpPr>
        <p:spPr>
          <a:xfrm>
            <a:off x="270900" y="837550"/>
            <a:ext cx="8602200" cy="32859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200000"/>
              </a:lnSpc>
              <a:spcBef>
                <a:spcPts val="30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Develop a program that can show a QuadTree view and data model architecture.</a:t>
            </a:r>
            <a:r>
              <a:rPr lang="en-GB">
                <a:solidFill>
                  <a:schemeClr val="dk1"/>
                </a:solidFill>
                <a:latin typeface="Play"/>
                <a:ea typeface="Play"/>
                <a:cs typeface="Play"/>
                <a:sym typeface="Play"/>
              </a:rPr>
              <a:t> </a:t>
            </a:r>
            <a:r>
              <a:rPr b="0" i="0" lang="en-GB" sz="1400" u="none" cap="none" strike="noStrike">
                <a:solidFill>
                  <a:schemeClr val="dk1"/>
                </a:solidFill>
                <a:latin typeface="Play"/>
                <a:ea typeface="Play"/>
                <a:cs typeface="Play"/>
                <a:sym typeface="Play"/>
              </a:rPr>
              <a:t>Many digital map applications have the need to present large quantities of precise point data on the map. Such data can be weather information, the population in towns, etc. With the development of Internet of Things, we expect such data will grow at a rapid pace. How to visualize such magnitude of data becomes a problem.</a:t>
            </a:r>
            <a:r>
              <a:rPr lang="en-GB">
                <a:solidFill>
                  <a:schemeClr val="dk1"/>
                </a:solidFill>
                <a:latin typeface="Play"/>
                <a:ea typeface="Play"/>
                <a:cs typeface="Play"/>
                <a:sym typeface="Play"/>
              </a:rPr>
              <a:t> </a:t>
            </a:r>
            <a:r>
              <a:rPr b="0" i="0" lang="en-GB" sz="1400" u="none" cap="none" strike="noStrike">
                <a:solidFill>
                  <a:schemeClr val="dk1"/>
                </a:solidFill>
                <a:latin typeface="Play"/>
                <a:ea typeface="Play"/>
                <a:cs typeface="Play"/>
                <a:sym typeface="Play"/>
              </a:rPr>
              <a:t>This project aims to build an efficient </a:t>
            </a:r>
            <a:r>
              <a:rPr lang="en-GB">
                <a:solidFill>
                  <a:schemeClr val="dk1"/>
                </a:solidFill>
                <a:latin typeface="Play"/>
                <a:ea typeface="Play"/>
                <a:cs typeface="Play"/>
                <a:sym typeface="Play"/>
              </a:rPr>
              <a:t>visualizer</a:t>
            </a:r>
            <a:r>
              <a:rPr b="0" i="0" lang="en-GB" sz="1400" u="none" cap="none" strike="noStrike">
                <a:solidFill>
                  <a:schemeClr val="dk1"/>
                </a:solidFill>
                <a:latin typeface="Play"/>
                <a:ea typeface="Play"/>
                <a:cs typeface="Play"/>
                <a:sym typeface="Play"/>
              </a:rPr>
              <a:t> for interactively visualizing such data, using a combination of grid-based clustering and hierarchical clustering, along with quadtree spatial indexing.</a:t>
            </a:r>
            <a:endParaRPr b="1" i="0" sz="1400" u="sng" cap="none" strike="noStrike">
              <a:solidFill>
                <a:schemeClr val="dk1"/>
              </a:solidFill>
              <a:latin typeface="Play"/>
              <a:ea typeface="Play"/>
              <a:cs typeface="Play"/>
              <a:sym typeface="Play"/>
            </a:endParaRPr>
          </a:p>
        </p:txBody>
      </p:sp>
      <p:sp>
        <p:nvSpPr>
          <p:cNvPr id="72" name="Google Shape;72;p15"/>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ABSTRACT</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PROJECT PLAN 											     </a:t>
            </a:r>
            <a:endParaRPr i="0" sz="1200" u="none" cap="none" strike="noStrike">
              <a:solidFill>
                <a:schemeClr val="dk1"/>
              </a:solidFill>
              <a:latin typeface="Play"/>
              <a:ea typeface="Play"/>
              <a:cs typeface="Play"/>
              <a:sym typeface="Play"/>
            </a:endParaRPr>
          </a:p>
        </p:txBody>
      </p:sp>
      <p:pic>
        <p:nvPicPr>
          <p:cNvPr id="279" name="Google Shape;279;p42"/>
          <p:cNvPicPr preferRelativeResize="0"/>
          <p:nvPr/>
        </p:nvPicPr>
        <p:blipFill rotWithShape="1">
          <a:blip r:embed="rId3">
            <a:alphaModFix/>
          </a:blip>
          <a:srcRect b="0" l="0" r="0" t="842"/>
          <a:stretch/>
        </p:blipFill>
        <p:spPr>
          <a:xfrm>
            <a:off x="3820350" y="75563"/>
            <a:ext cx="4024675" cy="4992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GANTT CHART</a:t>
            </a:r>
            <a:r>
              <a:rPr b="1" lang="en-GB" sz="2000">
                <a:solidFill>
                  <a:schemeClr val="dk1"/>
                </a:solidFill>
                <a:latin typeface="Play"/>
                <a:ea typeface="Play"/>
                <a:cs typeface="Play"/>
                <a:sym typeface="Play"/>
              </a:rPr>
              <a:t>											     </a:t>
            </a:r>
            <a:endParaRPr i="0" sz="1200" u="none" cap="none" strike="noStrike">
              <a:solidFill>
                <a:schemeClr val="dk1"/>
              </a:solidFill>
              <a:latin typeface="Play"/>
              <a:ea typeface="Play"/>
              <a:cs typeface="Play"/>
              <a:sym typeface="Play"/>
            </a:endParaRPr>
          </a:p>
        </p:txBody>
      </p:sp>
      <p:pic>
        <p:nvPicPr>
          <p:cNvPr id="285" name="Google Shape;285;p43"/>
          <p:cNvPicPr preferRelativeResize="0"/>
          <p:nvPr/>
        </p:nvPicPr>
        <p:blipFill rotWithShape="1">
          <a:blip r:embed="rId3">
            <a:alphaModFix/>
          </a:blip>
          <a:srcRect b="0" l="0" r="0" t="14434"/>
          <a:stretch/>
        </p:blipFill>
        <p:spPr>
          <a:xfrm>
            <a:off x="150088" y="1019400"/>
            <a:ext cx="8843825" cy="3647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nvSpPr>
        <p:spPr>
          <a:xfrm>
            <a:off x="271200" y="207450"/>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EXPECTED OUTCOMES</a:t>
            </a:r>
            <a:endParaRPr b="1" i="0" sz="2000" u="none" cap="none" strike="noStrike">
              <a:solidFill>
                <a:schemeClr val="dk1"/>
              </a:solidFill>
              <a:latin typeface="Play"/>
              <a:ea typeface="Play"/>
              <a:cs typeface="Play"/>
              <a:sym typeface="Play"/>
            </a:endParaRPr>
          </a:p>
        </p:txBody>
      </p:sp>
      <p:sp>
        <p:nvSpPr>
          <p:cNvPr id="291" name="Google Shape;291;p44"/>
          <p:cNvSpPr txBox="1"/>
          <p:nvPr/>
        </p:nvSpPr>
        <p:spPr>
          <a:xfrm>
            <a:off x="271200" y="841675"/>
            <a:ext cx="8602200" cy="18984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317500" lvl="0" marL="4572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A generic Quadtree</a:t>
            </a:r>
            <a:r>
              <a:rPr lang="en-GB">
                <a:solidFill>
                  <a:schemeClr val="dk1"/>
                </a:solidFill>
                <a:latin typeface="Play"/>
                <a:ea typeface="Play"/>
                <a:cs typeface="Play"/>
                <a:sym typeface="Play"/>
              </a:rPr>
              <a:t> Visualizer Web App</a:t>
            </a:r>
            <a:r>
              <a:rPr b="0" i="0" lang="en-GB" sz="1400" u="none" cap="none" strike="noStrike">
                <a:solidFill>
                  <a:schemeClr val="dk1"/>
                </a:solidFill>
                <a:latin typeface="Play"/>
                <a:ea typeface="Play"/>
                <a:cs typeface="Play"/>
                <a:sym typeface="Play"/>
              </a:rPr>
              <a:t>, which can be used by anyone to visualize a quadtree.</a:t>
            </a:r>
            <a:br>
              <a:rPr b="0" i="0" lang="en-GB" sz="1400" u="none" cap="none" strike="noStrike">
                <a:solidFill>
                  <a:schemeClr val="dk1"/>
                </a:solidFill>
                <a:latin typeface="Play"/>
                <a:ea typeface="Play"/>
                <a:cs typeface="Play"/>
                <a:sym typeface="Play"/>
              </a:rPr>
            </a:br>
            <a:endParaRPr b="0" i="0" sz="1400" u="none" cap="none" strike="noStrike">
              <a:solidFill>
                <a:schemeClr val="dk1"/>
              </a:solidFill>
              <a:latin typeface="Play"/>
              <a:ea typeface="Play"/>
              <a:cs typeface="Play"/>
              <a:sym typeface="Play"/>
            </a:endParaRPr>
          </a:p>
          <a:p>
            <a:pPr indent="-317500" lvl="0" marL="4572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The </a:t>
            </a:r>
            <a:r>
              <a:rPr lang="en-GB">
                <a:solidFill>
                  <a:schemeClr val="dk1"/>
                </a:solidFill>
                <a:latin typeface="Play"/>
                <a:ea typeface="Play"/>
                <a:cs typeface="Play"/>
                <a:sym typeface="Play"/>
              </a:rPr>
              <a:t>application</a:t>
            </a:r>
            <a:r>
              <a:rPr b="0" i="0" lang="en-GB" sz="1400" u="none" cap="none" strike="noStrike">
                <a:solidFill>
                  <a:schemeClr val="dk1"/>
                </a:solidFill>
                <a:latin typeface="Play"/>
                <a:ea typeface="Play"/>
                <a:cs typeface="Play"/>
                <a:sym typeface="Play"/>
              </a:rPr>
              <a:t> should be easy to use and the visualisation must be simple yet functional.</a:t>
            </a:r>
            <a:endParaRPr b="0" i="0" sz="1400" u="none" cap="none" strike="noStrike">
              <a:solidFill>
                <a:schemeClr val="dk1"/>
              </a:solidFill>
              <a:latin typeface="Play"/>
              <a:ea typeface="Play"/>
              <a:cs typeface="Play"/>
              <a:sym typeface="Play"/>
            </a:endParaRPr>
          </a:p>
          <a:p>
            <a:pPr indent="0" lvl="0" marL="457200" marR="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marR="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Users should be able to manipulate the quadtree by adding, deleting the data points.</a:t>
            </a:r>
            <a:endParaRPr b="0" i="0" sz="1400" u="none" cap="none" strike="noStrike">
              <a:solidFill>
                <a:schemeClr val="dk1"/>
              </a:solidFill>
              <a:latin typeface="Play"/>
              <a:ea typeface="Play"/>
              <a:cs typeface="Play"/>
              <a:sym typeface="Play"/>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5"/>
          <p:cNvSpPr txBox="1"/>
          <p:nvPr/>
        </p:nvSpPr>
        <p:spPr>
          <a:xfrm>
            <a:off x="270900" y="878100"/>
            <a:ext cx="8602200" cy="21684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We explored a type of tree data structure named Quadtree, that can be used to represent 2-D spaces. In the process we learnt how/why they are used in a range of applications from scaling up internet services to handle millions of requests per minute to their ever-present use in geolocation based services like Maps and how we can build applications/libraries to implement the same in our apps/services.</a:t>
            </a:r>
            <a:endParaRPr>
              <a:solidFill>
                <a:schemeClr val="dk1"/>
              </a:solidFill>
              <a:latin typeface="Play"/>
              <a:ea typeface="Play"/>
              <a:cs typeface="Play"/>
              <a:sym typeface="Play"/>
            </a:endParaRPr>
          </a:p>
        </p:txBody>
      </p:sp>
      <p:sp>
        <p:nvSpPr>
          <p:cNvPr id="297" name="Google Shape;297;p45"/>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CONCLUSION</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WHAT HAVE WE LEARNT SO FAR…</a:t>
            </a:r>
            <a:endParaRPr b="1" i="0" sz="2000" u="none" cap="none" strike="noStrike">
              <a:solidFill>
                <a:schemeClr val="dk1"/>
              </a:solidFill>
              <a:latin typeface="Play"/>
              <a:ea typeface="Play"/>
              <a:cs typeface="Play"/>
              <a:sym typeface="Play"/>
            </a:endParaRPr>
          </a:p>
        </p:txBody>
      </p:sp>
      <p:sp>
        <p:nvSpPr>
          <p:cNvPr id="303" name="Google Shape;303;p46"/>
          <p:cNvSpPr txBox="1"/>
          <p:nvPr/>
        </p:nvSpPr>
        <p:spPr>
          <a:xfrm>
            <a:off x="270900" y="845600"/>
            <a:ext cx="8602200" cy="3797100"/>
          </a:xfrm>
          <a:prstGeom prst="rect">
            <a:avLst/>
          </a:prstGeom>
          <a:noFill/>
          <a:ln>
            <a:noFill/>
          </a:ln>
        </p:spPr>
        <p:txBody>
          <a:bodyPr anchorCtr="0" anchor="ctr" bIns="91425" lIns="91425" spcFirstLastPara="1" rIns="91425" wrap="square" tIns="91425">
            <a:noAutofit/>
          </a:bodyPr>
          <a:lstStyle/>
          <a:p>
            <a:pPr indent="-317500" lvl="0" marL="914400" rtl="0" algn="just">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To adopt the practice of pair-programming and co-ordinate in a group to develop the project.</a:t>
            </a:r>
            <a:endParaRPr>
              <a:solidFill>
                <a:schemeClr val="dk1"/>
              </a:solidFill>
              <a:latin typeface="Play"/>
              <a:ea typeface="Play"/>
              <a:cs typeface="Play"/>
              <a:sym typeface="Play"/>
            </a:endParaRPr>
          </a:p>
          <a:p>
            <a:pPr indent="-317500" lvl="0" marL="914400" rtl="0" algn="just">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To develop scalable and reusable codebases for large projects.</a:t>
            </a:r>
            <a:endParaRPr>
              <a:solidFill>
                <a:schemeClr val="dk1"/>
              </a:solidFill>
              <a:latin typeface="Play"/>
              <a:ea typeface="Play"/>
              <a:cs typeface="Play"/>
              <a:sym typeface="Play"/>
            </a:endParaRPr>
          </a:p>
          <a:p>
            <a:pPr indent="-317500" lvl="0" marL="914400" rtl="0" algn="just">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To understand the fundamentals of API build and interaction.</a:t>
            </a:r>
            <a:endParaRPr>
              <a:solidFill>
                <a:schemeClr val="dk1"/>
              </a:solidFill>
              <a:latin typeface="Play"/>
              <a:ea typeface="Play"/>
              <a:cs typeface="Play"/>
              <a:sym typeface="Play"/>
            </a:endParaRPr>
          </a:p>
          <a:p>
            <a:pPr indent="-317500" lvl="0" marL="914400" rtl="0" algn="just">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To be acclimatised with a unique data structure like Quadtree</a:t>
            </a:r>
            <a:endParaRPr>
              <a:solidFill>
                <a:schemeClr val="dk1"/>
              </a:solidFill>
              <a:latin typeface="Play"/>
              <a:ea typeface="Play"/>
              <a:cs typeface="Play"/>
              <a:sym typeface="Play"/>
            </a:endParaRPr>
          </a:p>
          <a:p>
            <a:pPr indent="-317500" lvl="0" marL="914400" rtl="0" algn="just">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To understand the scope of research and public work still needed to fully utilise the power of this data structure.</a:t>
            </a:r>
            <a:endParaRPr>
              <a:solidFill>
                <a:schemeClr val="dk1"/>
              </a:solidFill>
              <a:latin typeface="Play"/>
              <a:ea typeface="Play"/>
              <a:cs typeface="Play"/>
              <a:sym typeface="Play"/>
            </a:endParaRPr>
          </a:p>
          <a:p>
            <a:pPr indent="-317500" lvl="0" marL="914400" rtl="0" algn="just">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To know how to function in a time-bound manner and collaborate at scale across various tasks and disciplines.</a:t>
            </a:r>
            <a:endParaRPr>
              <a:latin typeface="Play"/>
              <a:ea typeface="Play"/>
              <a:cs typeface="Play"/>
              <a:sym typeface="Play"/>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graphicFrame>
        <p:nvGraphicFramePr>
          <p:cNvPr id="308" name="Google Shape;308;p47"/>
          <p:cNvGraphicFramePr/>
          <p:nvPr/>
        </p:nvGraphicFramePr>
        <p:xfrm>
          <a:off x="270900" y="915098"/>
          <a:ext cx="3000000" cy="3000000"/>
        </p:xfrm>
        <a:graphic>
          <a:graphicData uri="http://schemas.openxmlformats.org/drawingml/2006/table">
            <a:tbl>
              <a:tblPr>
                <a:noFill/>
                <a:tableStyleId>{489DEC37-D741-4DE6-941B-DE07AF8D67ED}</a:tableStyleId>
              </a:tblPr>
              <a:tblGrid>
                <a:gridCol w="478275"/>
                <a:gridCol w="8123925"/>
              </a:tblGrid>
              <a:tr h="1104975">
                <a:tc>
                  <a:txBody>
                    <a:bodyPr/>
                    <a:lstStyle/>
                    <a:p>
                      <a:pPr indent="0" lvl="0" marL="0" rtl="0" algn="just">
                        <a:lnSpc>
                          <a:spcPct val="150000"/>
                        </a:lnSpc>
                        <a:spcBef>
                          <a:spcPts val="0"/>
                        </a:spcBef>
                        <a:spcAft>
                          <a:spcPts val="0"/>
                        </a:spcAft>
                        <a:buNone/>
                      </a:pPr>
                      <a:r>
                        <a:rPr lang="en-GB">
                          <a:latin typeface="Play"/>
                          <a:ea typeface="Play"/>
                          <a:cs typeface="Play"/>
                          <a:sym typeface="Play"/>
                        </a:rPr>
                        <a:t>[1]</a:t>
                      </a:r>
                      <a:endParaRPr>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just">
                        <a:lnSpc>
                          <a:spcPct val="150000"/>
                        </a:lnSpc>
                        <a:spcBef>
                          <a:spcPts val="1800"/>
                        </a:spcBef>
                        <a:spcAft>
                          <a:spcPts val="0"/>
                        </a:spcAft>
                        <a:buNone/>
                      </a:pPr>
                      <a:r>
                        <a:rPr lang="en-GB">
                          <a:solidFill>
                            <a:schemeClr val="dk1"/>
                          </a:solidFill>
                          <a:latin typeface="Play"/>
                          <a:ea typeface="Play"/>
                          <a:cs typeface="Play"/>
                          <a:sym typeface="Play"/>
                        </a:rPr>
                        <a:t>Q. Cai and Y. Zhou, "A quadtree-based hierarchical clustering method for visualizing large point dataset," 2016 Sixth International Conference on Information Science and Technology (ICIST), 2016, pp. 372-375, doi: 10.1109/ICIST.2016.7483441.</a:t>
                      </a:r>
                      <a:endParaRPr>
                        <a:solidFill>
                          <a:schemeClr val="dk1"/>
                        </a:solidFill>
                        <a:latin typeface="Play"/>
                        <a:ea typeface="Play"/>
                        <a:cs typeface="Play"/>
                        <a:sym typeface="Play"/>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763725">
                <a:tc>
                  <a:txBody>
                    <a:bodyPr/>
                    <a:lstStyle/>
                    <a:p>
                      <a:pPr indent="0" lvl="0" marL="0" rtl="0" algn="just">
                        <a:lnSpc>
                          <a:spcPct val="150000"/>
                        </a:lnSpc>
                        <a:spcBef>
                          <a:spcPts val="0"/>
                        </a:spcBef>
                        <a:spcAft>
                          <a:spcPts val="0"/>
                        </a:spcAft>
                        <a:buNone/>
                      </a:pPr>
                      <a:r>
                        <a:rPr lang="en-GB">
                          <a:latin typeface="Play"/>
                          <a:ea typeface="Play"/>
                          <a:cs typeface="Play"/>
                          <a:sym typeface="Play"/>
                        </a:rPr>
                        <a:t>[2]</a:t>
                      </a:r>
                      <a:endParaRPr>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just">
                        <a:lnSpc>
                          <a:spcPct val="150000"/>
                        </a:lnSpc>
                        <a:spcBef>
                          <a:spcPts val="1800"/>
                        </a:spcBef>
                        <a:spcAft>
                          <a:spcPts val="0"/>
                        </a:spcAft>
                        <a:buNone/>
                      </a:pPr>
                      <a:r>
                        <a:rPr lang="en-GB">
                          <a:solidFill>
                            <a:schemeClr val="dk1"/>
                          </a:solidFill>
                          <a:latin typeface="Play"/>
                          <a:ea typeface="Play"/>
                          <a:cs typeface="Play"/>
                          <a:sym typeface="Play"/>
                        </a:rPr>
                        <a:t>“An effective way to represent quadtrees” Communications of the ACM, Volume 25, Issue 12, Dec 1982 pp 905–910, doi:10.1145/358728.358741.</a:t>
                      </a:r>
                      <a:endParaRPr>
                        <a:solidFill>
                          <a:schemeClr val="dk1"/>
                        </a:solidFill>
                        <a:latin typeface="Play"/>
                        <a:ea typeface="Play"/>
                        <a:cs typeface="Play"/>
                        <a:sym typeface="Play"/>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763725">
                <a:tc>
                  <a:txBody>
                    <a:bodyPr/>
                    <a:lstStyle/>
                    <a:p>
                      <a:pPr indent="0" lvl="0" marL="0" rtl="0" algn="just">
                        <a:lnSpc>
                          <a:spcPct val="150000"/>
                        </a:lnSpc>
                        <a:spcBef>
                          <a:spcPts val="0"/>
                        </a:spcBef>
                        <a:spcAft>
                          <a:spcPts val="0"/>
                        </a:spcAft>
                        <a:buNone/>
                      </a:pPr>
                      <a:r>
                        <a:rPr lang="en-GB">
                          <a:latin typeface="Play"/>
                          <a:ea typeface="Play"/>
                          <a:cs typeface="Play"/>
                          <a:sym typeface="Play"/>
                        </a:rPr>
                        <a:t>[3]</a:t>
                      </a:r>
                      <a:endParaRPr>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just">
                        <a:lnSpc>
                          <a:spcPct val="150000"/>
                        </a:lnSpc>
                        <a:spcBef>
                          <a:spcPts val="1800"/>
                        </a:spcBef>
                        <a:spcAft>
                          <a:spcPts val="0"/>
                        </a:spcAft>
                        <a:buNone/>
                      </a:pPr>
                      <a:r>
                        <a:rPr lang="en-GB">
                          <a:solidFill>
                            <a:schemeClr val="dk1"/>
                          </a:solidFill>
                          <a:latin typeface="Play"/>
                          <a:ea typeface="Play"/>
                          <a:cs typeface="Play"/>
                          <a:sym typeface="Play"/>
                        </a:rPr>
                        <a:t>“Optimal quadtree construction algorithms” </a:t>
                      </a:r>
                      <a:r>
                        <a:rPr lang="en-GB">
                          <a:solidFill>
                            <a:schemeClr val="dk1"/>
                          </a:solidFill>
                          <a:uFill>
                            <a:noFill/>
                          </a:uFill>
                          <a:latin typeface="Play"/>
                          <a:ea typeface="Play"/>
                          <a:cs typeface="Play"/>
                          <a:sym typeface="Play"/>
                          <a:hlinkClick r:id="rId3">
                            <a:extLst>
                              <a:ext uri="{A12FA001-AC4F-418D-AE19-62706E023703}">
                                <ahyp:hlinkClr val="tx"/>
                              </a:ext>
                            </a:extLst>
                          </a:hlinkClick>
                        </a:rPr>
                        <a:t>Computer Vision, Graphics, and Image Processing, Volume 37, Issue 3</a:t>
                      </a:r>
                      <a:r>
                        <a:rPr lang="en-GB">
                          <a:solidFill>
                            <a:schemeClr val="dk1"/>
                          </a:solidFill>
                          <a:latin typeface="Play"/>
                          <a:ea typeface="Play"/>
                          <a:cs typeface="Play"/>
                          <a:sym typeface="Play"/>
                        </a:rPr>
                        <a:t>, March 1987, pp 402–419,  </a:t>
                      </a:r>
                      <a:r>
                        <a:rPr lang="en-GB">
                          <a:solidFill>
                            <a:schemeClr val="dk1"/>
                          </a:solidFill>
                          <a:uFill>
                            <a:noFill/>
                          </a:uFill>
                          <a:latin typeface="Play"/>
                          <a:ea typeface="Play"/>
                          <a:cs typeface="Play"/>
                          <a:sym typeface="Play"/>
                          <a:hlinkClick r:id="rId4">
                            <a:extLst>
                              <a:ext uri="{A12FA001-AC4F-418D-AE19-62706E023703}">
                                <ahyp:hlinkClr val="tx"/>
                              </a:ext>
                            </a:extLst>
                          </a:hlinkClick>
                        </a:rPr>
                        <a:t>doi:10.1016/0734-189X(87)90045-4</a:t>
                      </a:r>
                      <a:r>
                        <a:rPr lang="en-GB">
                          <a:solidFill>
                            <a:schemeClr val="dk1"/>
                          </a:solidFill>
                          <a:latin typeface="Play"/>
                          <a:ea typeface="Play"/>
                          <a:cs typeface="Play"/>
                          <a:sym typeface="Play"/>
                        </a:rPr>
                        <a:t>.</a:t>
                      </a:r>
                      <a:endParaRPr>
                        <a:solidFill>
                          <a:schemeClr val="dk1"/>
                        </a:solidFill>
                        <a:latin typeface="Play"/>
                        <a:ea typeface="Play"/>
                        <a:cs typeface="Play"/>
                        <a:sym typeface="Play"/>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
        <p:nvSpPr>
          <p:cNvPr id="309" name="Google Shape;309;p4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REFERENCES</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8"/>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RESEARCH PAPER</a:t>
            </a:r>
            <a:endParaRPr b="1" i="0" sz="2000" u="none" cap="none" strike="noStrike">
              <a:solidFill>
                <a:schemeClr val="dk1"/>
              </a:solidFill>
              <a:latin typeface="Play"/>
              <a:ea typeface="Play"/>
              <a:cs typeface="Play"/>
              <a:sym typeface="Play"/>
            </a:endParaRPr>
          </a:p>
        </p:txBody>
      </p:sp>
      <p:sp>
        <p:nvSpPr>
          <p:cNvPr id="315" name="Google Shape;315;p48"/>
          <p:cNvSpPr txBox="1"/>
          <p:nvPr/>
        </p:nvSpPr>
        <p:spPr>
          <a:xfrm>
            <a:off x="271200" y="841675"/>
            <a:ext cx="8519400" cy="20013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200000"/>
              </a:lnSpc>
              <a:spcBef>
                <a:spcPts val="0"/>
              </a:spcBef>
              <a:spcAft>
                <a:spcPts val="0"/>
              </a:spcAft>
              <a:buNone/>
            </a:pPr>
            <a:r>
              <a:rPr lang="en-GB">
                <a:solidFill>
                  <a:schemeClr val="dk1"/>
                </a:solidFill>
                <a:latin typeface="Play"/>
                <a:ea typeface="Play"/>
                <a:cs typeface="Play"/>
                <a:sym typeface="Play"/>
              </a:rPr>
              <a:t>Paper Citation</a:t>
            </a:r>
            <a:endParaRPr>
              <a:solidFill>
                <a:schemeClr val="dk1"/>
              </a:solidFill>
              <a:latin typeface="Play"/>
              <a:ea typeface="Play"/>
              <a:cs typeface="Play"/>
              <a:sym typeface="Play"/>
            </a:endParaRPr>
          </a:p>
          <a:p>
            <a:pPr indent="-317500" lvl="0" marL="457200" marR="0" rtl="0" algn="just">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Randeep Kaur Kahlon, Amey Thakur, Hasan Rizvi, Mega Satish, Ajay Davare. </a:t>
            </a:r>
            <a:r>
              <a:rPr i="1" lang="en-GB">
                <a:solidFill>
                  <a:schemeClr val="dk1"/>
                </a:solidFill>
                <a:latin typeface="Play"/>
                <a:ea typeface="Play"/>
                <a:cs typeface="Play"/>
                <a:sym typeface="Play"/>
              </a:rPr>
              <a:t>“QuadTree Visualizer”</a:t>
            </a:r>
            <a:r>
              <a:rPr lang="en-GB">
                <a:solidFill>
                  <a:schemeClr val="dk1"/>
                </a:solidFill>
                <a:latin typeface="Play"/>
                <a:ea typeface="Play"/>
                <a:cs typeface="Play"/>
                <a:sym typeface="Play"/>
              </a:rPr>
              <a:t>, Volume 11, Issue 4, International Journal of Engineering Research &amp; Technology (IJERT), 2022, ISSN:  2278-0181, </a:t>
            </a:r>
            <a:r>
              <a:rPr lang="en-GB">
                <a:solidFill>
                  <a:srgbClr val="0000FF"/>
                </a:solidFill>
                <a:uFill>
                  <a:noFill/>
                </a:uFill>
                <a:latin typeface="Play"/>
                <a:ea typeface="Play"/>
                <a:cs typeface="Play"/>
                <a:sym typeface="Play"/>
                <a:hlinkClick r:id="rId3">
                  <a:extLst>
                    <a:ext uri="{A12FA001-AC4F-418D-AE19-62706E023703}">
                      <ahyp:hlinkClr val="tx"/>
                    </a:ext>
                  </a:extLst>
                </a:hlinkClick>
              </a:rPr>
              <a:t>www.ijert.org</a:t>
            </a:r>
            <a:endParaRPr i="0" cap="none" strike="noStrike">
              <a:solidFill>
                <a:srgbClr val="0000FF"/>
              </a:solidFill>
              <a:latin typeface="Play"/>
              <a:ea typeface="Play"/>
              <a:cs typeface="Play"/>
              <a:sym typeface="Play"/>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9"/>
          <p:cNvSpPr txBox="1"/>
          <p:nvPr>
            <p:ph type="title"/>
          </p:nvPr>
        </p:nvSpPr>
        <p:spPr>
          <a:xfrm>
            <a:off x="311700" y="420750"/>
            <a:ext cx="8520600" cy="4302000"/>
          </a:xfrm>
          <a:prstGeom prst="rect">
            <a:avLst/>
          </a:prstGeom>
          <a:noFill/>
          <a:ln cap="flat" cmpd="sng" w="9525">
            <a:solidFill>
              <a:srgbClr val="FFFFFF"/>
            </a:solidFill>
            <a:prstDash val="solid"/>
            <a:round/>
            <a:headEnd len="sm" w="sm" type="none"/>
            <a:tailEnd len="sm" w="sm" type="none"/>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b="1" lang="en-GB" sz="3600">
                <a:latin typeface="Play"/>
                <a:ea typeface="Play"/>
                <a:cs typeface="Play"/>
                <a:sym typeface="Play"/>
              </a:rPr>
              <a:t>THANK YOU</a:t>
            </a:r>
            <a:endParaRPr b="1" sz="3600">
              <a:latin typeface="Play"/>
              <a:ea typeface="Play"/>
              <a:cs typeface="Play"/>
              <a:sym typeface="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271200" y="1553925"/>
            <a:ext cx="2577000" cy="492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What is QuadTree?</a:t>
            </a:r>
            <a:endParaRPr b="0" i="0" sz="1400" u="none" cap="none" strike="noStrike">
              <a:solidFill>
                <a:schemeClr val="dk1"/>
              </a:solidFill>
              <a:latin typeface="Play"/>
              <a:ea typeface="Play"/>
              <a:cs typeface="Play"/>
              <a:sym typeface="Play"/>
            </a:endParaRPr>
          </a:p>
        </p:txBody>
      </p:sp>
      <p:pic>
        <p:nvPicPr>
          <p:cNvPr id="78" name="Google Shape;78;p16"/>
          <p:cNvPicPr preferRelativeResize="0"/>
          <p:nvPr/>
        </p:nvPicPr>
        <p:blipFill rotWithShape="1">
          <a:blip r:embed="rId3">
            <a:alphaModFix/>
          </a:blip>
          <a:srcRect b="0" l="0" r="0" t="0"/>
          <a:stretch/>
        </p:blipFill>
        <p:spPr>
          <a:xfrm>
            <a:off x="2991675" y="1279275"/>
            <a:ext cx="5881732" cy="3221475"/>
          </a:xfrm>
          <a:prstGeom prst="rect">
            <a:avLst/>
          </a:prstGeom>
          <a:noFill/>
          <a:ln cap="flat" cmpd="sng" w="9525">
            <a:solidFill>
              <a:schemeClr val="dk1"/>
            </a:solidFill>
            <a:prstDash val="solid"/>
            <a:round/>
            <a:headEnd len="sm" w="sm" type="none"/>
            <a:tailEnd len="sm" w="sm" type="none"/>
          </a:ln>
        </p:spPr>
      </p:pic>
      <p:cxnSp>
        <p:nvCxnSpPr>
          <p:cNvPr id="79" name="Google Shape;79;p16"/>
          <p:cNvCxnSpPr>
            <a:endCxn id="80" idx="0"/>
          </p:cNvCxnSpPr>
          <p:nvPr/>
        </p:nvCxnSpPr>
        <p:spPr>
          <a:xfrm flipH="1">
            <a:off x="1559700" y="2086525"/>
            <a:ext cx="5100" cy="478500"/>
          </a:xfrm>
          <a:prstGeom prst="straightConnector1">
            <a:avLst/>
          </a:prstGeom>
          <a:noFill/>
          <a:ln cap="flat" cmpd="sng" w="9525">
            <a:solidFill>
              <a:schemeClr val="dk1"/>
            </a:solidFill>
            <a:prstDash val="solid"/>
            <a:round/>
            <a:headEnd len="sm" w="sm" type="none"/>
            <a:tailEnd len="med" w="med" type="triangle"/>
          </a:ln>
        </p:spPr>
      </p:cxnSp>
      <p:sp>
        <p:nvSpPr>
          <p:cNvPr id="80" name="Google Shape;80;p16"/>
          <p:cNvSpPr txBox="1"/>
          <p:nvPr/>
        </p:nvSpPr>
        <p:spPr>
          <a:xfrm>
            <a:off x="271200" y="2565025"/>
            <a:ext cx="2577000" cy="1708800"/>
          </a:xfrm>
          <a:prstGeom prst="rect">
            <a:avLst/>
          </a:prstGeom>
          <a:noFill/>
          <a:ln>
            <a:noFill/>
          </a:ln>
        </p:spPr>
        <p:txBody>
          <a:bodyPr anchorCtr="0" anchor="ctr" bIns="91425" lIns="91425" spcFirstLastPara="1" rIns="91425" wrap="square" tIns="91425">
            <a:noAutofit/>
          </a:bodyPr>
          <a:lstStyle/>
          <a:p>
            <a:pPr indent="0" lvl="0" marL="0" marR="0" rtl="0" algn="ctr">
              <a:lnSpc>
                <a:spcPct val="20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A data structure for organizing objects based on their locations in a two-dimensional space.</a:t>
            </a:r>
            <a:endParaRPr b="0" i="0" sz="1400" u="none" cap="none" strike="noStrike">
              <a:solidFill>
                <a:schemeClr val="dk1"/>
              </a:solidFill>
              <a:latin typeface="Play"/>
              <a:ea typeface="Play"/>
              <a:cs typeface="Play"/>
              <a:sym typeface="Play"/>
            </a:endParaRPr>
          </a:p>
        </p:txBody>
      </p:sp>
      <p:sp>
        <p:nvSpPr>
          <p:cNvPr id="81" name="Google Shape;81;p1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INTRODUCTION</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p:cNvPicPr preferRelativeResize="0"/>
          <p:nvPr/>
        </p:nvPicPr>
        <p:blipFill rotWithShape="1">
          <a:blip r:embed="rId3">
            <a:alphaModFix/>
          </a:blip>
          <a:srcRect b="0" l="3549" r="0" t="0"/>
          <a:stretch/>
        </p:blipFill>
        <p:spPr>
          <a:xfrm>
            <a:off x="270925" y="1556388"/>
            <a:ext cx="4112960" cy="2575800"/>
          </a:xfrm>
          <a:prstGeom prst="rect">
            <a:avLst/>
          </a:prstGeom>
          <a:noFill/>
          <a:ln cap="flat" cmpd="sng" w="9525">
            <a:solidFill>
              <a:schemeClr val="dk1"/>
            </a:solidFill>
            <a:prstDash val="solid"/>
            <a:round/>
            <a:headEnd len="sm" w="sm" type="none"/>
            <a:tailEnd len="sm" w="sm" type="none"/>
          </a:ln>
        </p:spPr>
      </p:pic>
      <p:sp>
        <p:nvSpPr>
          <p:cNvPr id="87" name="Google Shape;87;p17"/>
          <p:cNvSpPr txBox="1"/>
          <p:nvPr/>
        </p:nvSpPr>
        <p:spPr>
          <a:xfrm>
            <a:off x="5068425" y="1556388"/>
            <a:ext cx="3535500" cy="2575800"/>
          </a:xfrm>
          <a:prstGeom prst="rect">
            <a:avLst/>
          </a:prstGeom>
          <a:noFill/>
          <a:ln>
            <a:noFill/>
          </a:ln>
        </p:spPr>
        <p:txBody>
          <a:bodyPr anchorCtr="0" anchor="ctr" bIns="91425" lIns="91425" spcFirstLastPara="1" rIns="91425" wrap="square" tIns="91425">
            <a:noAutofit/>
          </a:bodyPr>
          <a:lstStyle/>
          <a:p>
            <a:pPr indent="0" lvl="0" marL="0" marR="0" rtl="0" algn="just">
              <a:lnSpc>
                <a:spcPct val="20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The </a:t>
            </a:r>
            <a:r>
              <a:rPr lang="en-GB">
                <a:solidFill>
                  <a:schemeClr val="dk1"/>
                </a:solidFill>
                <a:latin typeface="Play"/>
                <a:ea typeface="Play"/>
                <a:cs typeface="Play"/>
                <a:sym typeface="Play"/>
              </a:rPr>
              <a:t>Q</a:t>
            </a:r>
            <a:r>
              <a:rPr b="0" i="0" lang="en-GB" sz="1400" u="none" cap="none" strike="noStrike">
                <a:solidFill>
                  <a:schemeClr val="dk1"/>
                </a:solidFill>
                <a:latin typeface="Play"/>
                <a:ea typeface="Play"/>
                <a:cs typeface="Play"/>
                <a:sym typeface="Play"/>
              </a:rPr>
              <a:t>uad</a:t>
            </a:r>
            <a:r>
              <a:rPr lang="en-GB">
                <a:solidFill>
                  <a:schemeClr val="dk1"/>
                </a:solidFill>
                <a:latin typeface="Play"/>
                <a:ea typeface="Play"/>
                <a:cs typeface="Play"/>
                <a:sym typeface="Play"/>
              </a:rPr>
              <a:t>T</a:t>
            </a:r>
            <a:r>
              <a:rPr b="0" i="0" lang="en-GB" sz="1400" u="none" cap="none" strike="noStrike">
                <a:solidFill>
                  <a:schemeClr val="dk1"/>
                </a:solidFill>
                <a:latin typeface="Play"/>
                <a:ea typeface="Play"/>
                <a:cs typeface="Play"/>
                <a:sym typeface="Play"/>
              </a:rPr>
              <a:t>ree partitioning strategy divides space into four quadrants at each level. When a quadrant contains more than one object, the tree subdivides that region into four smaller quadrants, adding a level to the tree.</a:t>
            </a:r>
            <a:endParaRPr b="0" i="0" sz="1400" u="none" cap="none" strike="noStrike">
              <a:solidFill>
                <a:schemeClr val="dk1"/>
              </a:solidFill>
              <a:latin typeface="Play"/>
              <a:ea typeface="Play"/>
              <a:cs typeface="Play"/>
              <a:sym typeface="Play"/>
            </a:endParaRPr>
          </a:p>
        </p:txBody>
      </p:sp>
      <p:cxnSp>
        <p:nvCxnSpPr>
          <p:cNvPr id="88" name="Google Shape;88;p17"/>
          <p:cNvCxnSpPr>
            <a:stCxn id="87" idx="1"/>
            <a:endCxn id="86" idx="3"/>
          </p:cNvCxnSpPr>
          <p:nvPr/>
        </p:nvCxnSpPr>
        <p:spPr>
          <a:xfrm rot="10800000">
            <a:off x="4383825" y="2844288"/>
            <a:ext cx="684600" cy="0"/>
          </a:xfrm>
          <a:prstGeom prst="straightConnector1">
            <a:avLst/>
          </a:prstGeom>
          <a:noFill/>
          <a:ln cap="flat" cmpd="sng" w="9525">
            <a:solidFill>
              <a:schemeClr val="dk1"/>
            </a:solidFill>
            <a:prstDash val="solid"/>
            <a:round/>
            <a:headEnd len="sm" w="sm" type="none"/>
            <a:tailEnd len="med" w="med" type="triangle"/>
          </a:ln>
        </p:spPr>
      </p:cxnSp>
      <p:sp>
        <p:nvSpPr>
          <p:cNvPr id="89" name="Google Shape;89;p17"/>
          <p:cNvSpPr txBox="1"/>
          <p:nvPr/>
        </p:nvSpPr>
        <p:spPr>
          <a:xfrm>
            <a:off x="270900" y="923438"/>
            <a:ext cx="411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80000"/>
              </a:lnSpc>
              <a:spcBef>
                <a:spcPts val="500"/>
              </a:spcBef>
              <a:spcAft>
                <a:spcPts val="500"/>
              </a:spcAft>
              <a:buClr>
                <a:srgbClr val="000000"/>
              </a:buClr>
              <a:buSzPts val="1400"/>
              <a:buFont typeface="Arial"/>
              <a:buNone/>
            </a:pPr>
            <a:r>
              <a:rPr b="0" i="0" lang="en-GB" sz="1400" u="none" cap="none" strike="noStrike">
                <a:solidFill>
                  <a:schemeClr val="dk1"/>
                </a:solidFill>
                <a:latin typeface="Play"/>
                <a:ea typeface="Play"/>
                <a:cs typeface="Play"/>
                <a:sym typeface="Play"/>
              </a:rPr>
              <a:t>A similar partitioning is also known as a </a:t>
            </a:r>
            <a:r>
              <a:rPr b="0" i="1" lang="en-GB" sz="1400" u="none" cap="none" strike="noStrike">
                <a:solidFill>
                  <a:schemeClr val="dk1"/>
                </a:solidFill>
                <a:latin typeface="Play"/>
                <a:ea typeface="Play"/>
                <a:cs typeface="Play"/>
                <a:sym typeface="Play"/>
              </a:rPr>
              <a:t>Q-tree</a:t>
            </a:r>
            <a:r>
              <a:rPr b="0" i="0" lang="en-GB" sz="1400" u="none" cap="none" strike="noStrike">
                <a:solidFill>
                  <a:schemeClr val="dk1"/>
                </a:solidFill>
                <a:latin typeface="Play"/>
                <a:ea typeface="Play"/>
                <a:cs typeface="Play"/>
                <a:sym typeface="Play"/>
              </a:rPr>
              <a:t>. </a:t>
            </a:r>
            <a:endParaRPr b="0" i="0" sz="1400" u="none" cap="none" strike="noStrike">
              <a:solidFill>
                <a:schemeClr val="dk1"/>
              </a:solidFill>
              <a:latin typeface="Arial"/>
              <a:ea typeface="Arial"/>
              <a:cs typeface="Arial"/>
              <a:sym typeface="Arial"/>
            </a:endParaRPr>
          </a:p>
        </p:txBody>
      </p:sp>
      <p:sp>
        <p:nvSpPr>
          <p:cNvPr id="90" name="Google Shape;90;p1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INTRODUCTION</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INTRODUCTION</a:t>
            </a:r>
            <a:endParaRPr b="1" i="0" sz="2000" u="none" cap="none" strike="noStrike">
              <a:solidFill>
                <a:schemeClr val="dk1"/>
              </a:solidFill>
              <a:latin typeface="Play"/>
              <a:ea typeface="Play"/>
              <a:cs typeface="Play"/>
              <a:sym typeface="Play"/>
            </a:endParaRPr>
          </a:p>
        </p:txBody>
      </p:sp>
      <p:sp>
        <p:nvSpPr>
          <p:cNvPr id="96" name="Google Shape;96;p18"/>
          <p:cNvSpPr txBox="1"/>
          <p:nvPr/>
        </p:nvSpPr>
        <p:spPr>
          <a:xfrm>
            <a:off x="251400" y="690700"/>
            <a:ext cx="8641200" cy="43431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Types of QuadTree</a:t>
            </a:r>
            <a:r>
              <a:rPr b="1" lang="en-GB">
                <a:solidFill>
                  <a:schemeClr val="dk1"/>
                </a:solidFill>
                <a:latin typeface="Play"/>
                <a:ea typeface="Play"/>
                <a:cs typeface="Play"/>
                <a:sym typeface="Play"/>
              </a:rPr>
              <a:t>:</a:t>
            </a:r>
            <a:endParaRPr b="1">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Point QuadTree</a:t>
            </a:r>
            <a:endParaRPr>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Edge QuadTree</a:t>
            </a:r>
            <a:endParaRPr>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Polygonal Map QuadTree.</a:t>
            </a:r>
            <a:endParaRPr>
              <a:solidFill>
                <a:schemeClr val="dk1"/>
              </a:solidFill>
              <a:latin typeface="Play"/>
              <a:ea typeface="Play"/>
              <a:cs typeface="Play"/>
              <a:sym typeface="Play"/>
            </a:endParaRPr>
          </a:p>
          <a:p>
            <a:pPr indent="0" lvl="0" marL="0" rtl="0" algn="l">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l">
              <a:lnSpc>
                <a:spcPct val="150000"/>
              </a:lnSpc>
              <a:spcBef>
                <a:spcPts val="500"/>
              </a:spcBef>
              <a:spcAft>
                <a:spcPts val="0"/>
              </a:spcAft>
              <a:buClr>
                <a:schemeClr val="dk1"/>
              </a:buClr>
              <a:buSzPts val="1400"/>
              <a:buFont typeface="Play"/>
              <a:buChar char="-"/>
            </a:pPr>
            <a:r>
              <a:rPr lang="en-GB">
                <a:solidFill>
                  <a:schemeClr val="dk1"/>
                </a:solidFill>
                <a:latin typeface="Play"/>
                <a:ea typeface="Play"/>
                <a:cs typeface="Play"/>
                <a:sym typeface="Play"/>
              </a:rPr>
              <a:t>All forms of quadtrees share some common features:</a:t>
            </a:r>
            <a:endParaRPr>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They decompose space into adaptable cells.</a:t>
            </a:r>
            <a:endParaRPr>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Each cell (or bucket) has a maximum capacity. When maximum capacity is reached, the bucket splits.</a:t>
            </a:r>
            <a:endParaRPr>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The tree directory follows the spatial decomposition of the quadtree.</a:t>
            </a:r>
            <a:endParaRPr>
              <a:solidFill>
                <a:schemeClr val="dk1"/>
              </a:solidFill>
              <a:latin typeface="Play"/>
              <a:ea typeface="Play"/>
              <a:cs typeface="Play"/>
              <a:sym typeface="Play"/>
            </a:endParaRPr>
          </a:p>
          <a:p>
            <a:pPr indent="0" lvl="0" marL="0" rtl="0" algn="l">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So to speak in layman’s term, a </a:t>
            </a:r>
            <a:r>
              <a:rPr i="1" lang="en-GB">
                <a:solidFill>
                  <a:schemeClr val="dk1"/>
                </a:solidFill>
                <a:latin typeface="Play"/>
                <a:ea typeface="Play"/>
                <a:cs typeface="Play"/>
                <a:sym typeface="Play"/>
              </a:rPr>
              <a:t>quadtree</a:t>
            </a:r>
            <a:r>
              <a:rPr lang="en-GB">
                <a:solidFill>
                  <a:schemeClr val="dk1"/>
                </a:solidFill>
                <a:latin typeface="Play"/>
                <a:ea typeface="Play"/>
                <a:cs typeface="Play"/>
                <a:sym typeface="Play"/>
              </a:rPr>
              <a:t> is a tree whose nodes either are leaves or have 4 children. The children are ordered 1, 2, 3, 4.</a:t>
            </a:r>
            <a:endParaRPr>
              <a:solidFill>
                <a:schemeClr val="dk1"/>
              </a:solidFill>
              <a:latin typeface="Play"/>
              <a:ea typeface="Play"/>
              <a:cs typeface="Play"/>
              <a:sym typeface="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nvSpPr>
        <p:spPr>
          <a:xfrm>
            <a:off x="4664700" y="999825"/>
            <a:ext cx="4208400" cy="39564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150000"/>
              </a:lnSpc>
              <a:spcBef>
                <a:spcPts val="120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The main disadvantage of quadtrees is that it is almost impossible to compare two images that differ only in rotation or translation. This is because the quadtree representation of such images will be so totally different.</a:t>
            </a:r>
            <a:endParaRPr b="0" i="0" sz="1400" u="none" cap="none" strike="noStrike">
              <a:solidFill>
                <a:schemeClr val="dk1"/>
              </a:solidFill>
              <a:latin typeface="Play"/>
              <a:ea typeface="Play"/>
              <a:cs typeface="Play"/>
              <a:sym typeface="Play"/>
            </a:endParaRPr>
          </a:p>
          <a:p>
            <a:pPr indent="-317500" lvl="0" marL="457200" marR="0" rtl="0" algn="just">
              <a:lnSpc>
                <a:spcPct val="150000"/>
              </a:lnSpc>
              <a:spcBef>
                <a:spcPts val="120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The algorithms available for rotation of an image are restricted to rotations of 90 degrees (or multiples thereof). No other rotation is available, nor is there a facility for translation.</a:t>
            </a:r>
            <a:endParaRPr b="0" i="0" sz="1400" u="none" cap="none" strike="noStrike">
              <a:solidFill>
                <a:schemeClr val="dk1"/>
              </a:solidFill>
              <a:latin typeface="Play"/>
              <a:ea typeface="Play"/>
              <a:cs typeface="Play"/>
              <a:sym typeface="Play"/>
            </a:endParaRPr>
          </a:p>
        </p:txBody>
      </p:sp>
      <p:pic>
        <p:nvPicPr>
          <p:cNvPr id="102" name="Google Shape;102;p19"/>
          <p:cNvPicPr preferRelativeResize="0"/>
          <p:nvPr/>
        </p:nvPicPr>
        <p:blipFill rotWithShape="1">
          <a:blip r:embed="rId3">
            <a:alphaModFix/>
          </a:blip>
          <a:srcRect b="0" l="0" r="0" t="0"/>
          <a:stretch/>
        </p:blipFill>
        <p:spPr>
          <a:xfrm>
            <a:off x="271200" y="2638125"/>
            <a:ext cx="1871746" cy="2309575"/>
          </a:xfrm>
          <a:prstGeom prst="rect">
            <a:avLst/>
          </a:prstGeom>
          <a:noFill/>
          <a:ln cap="flat" cmpd="sng" w="9525">
            <a:solidFill>
              <a:schemeClr val="dk1"/>
            </a:solidFill>
            <a:prstDash val="solid"/>
            <a:round/>
            <a:headEnd len="sm" w="sm" type="none"/>
            <a:tailEnd len="sm" w="sm" type="none"/>
          </a:ln>
        </p:spPr>
      </p:pic>
      <p:pic>
        <p:nvPicPr>
          <p:cNvPr id="103" name="Google Shape;103;p19"/>
          <p:cNvPicPr preferRelativeResize="0"/>
          <p:nvPr/>
        </p:nvPicPr>
        <p:blipFill rotWithShape="1">
          <a:blip r:embed="rId4">
            <a:alphaModFix/>
          </a:blip>
          <a:srcRect b="0" l="2780" r="-2780" t="0"/>
          <a:stretch/>
        </p:blipFill>
        <p:spPr>
          <a:xfrm>
            <a:off x="2303325" y="999825"/>
            <a:ext cx="2019300" cy="1638300"/>
          </a:xfrm>
          <a:prstGeom prst="rect">
            <a:avLst/>
          </a:prstGeom>
          <a:noFill/>
          <a:ln cap="flat" cmpd="sng" w="9525">
            <a:solidFill>
              <a:schemeClr val="dk1"/>
            </a:solidFill>
            <a:prstDash val="solid"/>
            <a:round/>
            <a:headEnd len="sm" w="sm" type="none"/>
            <a:tailEnd len="sm" w="sm" type="none"/>
          </a:ln>
        </p:spPr>
      </p:pic>
      <p:sp>
        <p:nvSpPr>
          <p:cNvPr id="104" name="Google Shape;104;p19"/>
          <p:cNvSpPr txBox="1"/>
          <p:nvPr/>
        </p:nvSpPr>
        <p:spPr>
          <a:xfrm>
            <a:off x="271200" y="1572688"/>
            <a:ext cx="13746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First Image</a:t>
            </a:r>
            <a:endParaRPr b="0" i="0" sz="1400" u="none" cap="none" strike="noStrike">
              <a:solidFill>
                <a:schemeClr val="dk1"/>
              </a:solidFill>
              <a:latin typeface="Play"/>
              <a:ea typeface="Play"/>
              <a:cs typeface="Play"/>
              <a:sym typeface="Play"/>
            </a:endParaRPr>
          </a:p>
        </p:txBody>
      </p:sp>
      <p:cxnSp>
        <p:nvCxnSpPr>
          <p:cNvPr id="105" name="Google Shape;105;p19"/>
          <p:cNvCxnSpPr>
            <a:stCxn id="104" idx="3"/>
            <a:endCxn id="103" idx="1"/>
          </p:cNvCxnSpPr>
          <p:nvPr/>
        </p:nvCxnSpPr>
        <p:spPr>
          <a:xfrm>
            <a:off x="1645800" y="1818988"/>
            <a:ext cx="657600" cy="0"/>
          </a:xfrm>
          <a:prstGeom prst="straightConnector1">
            <a:avLst/>
          </a:prstGeom>
          <a:noFill/>
          <a:ln cap="flat" cmpd="sng" w="9525">
            <a:solidFill>
              <a:schemeClr val="dk1"/>
            </a:solidFill>
            <a:prstDash val="solid"/>
            <a:round/>
            <a:headEnd len="sm" w="sm" type="none"/>
            <a:tailEnd len="med" w="med" type="triangle"/>
          </a:ln>
        </p:spPr>
      </p:cxnSp>
      <p:sp>
        <p:nvSpPr>
          <p:cNvPr id="106" name="Google Shape;106;p19"/>
          <p:cNvSpPr txBox="1"/>
          <p:nvPr/>
        </p:nvSpPr>
        <p:spPr>
          <a:xfrm>
            <a:off x="2948025" y="3546613"/>
            <a:ext cx="13746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Rotated Image</a:t>
            </a:r>
            <a:endParaRPr b="0" i="0" sz="1400" u="none" cap="none" strike="noStrike">
              <a:solidFill>
                <a:schemeClr val="dk1"/>
              </a:solidFill>
              <a:latin typeface="Play"/>
              <a:ea typeface="Play"/>
              <a:cs typeface="Play"/>
              <a:sym typeface="Play"/>
            </a:endParaRPr>
          </a:p>
        </p:txBody>
      </p:sp>
      <p:cxnSp>
        <p:nvCxnSpPr>
          <p:cNvPr id="107" name="Google Shape;107;p19"/>
          <p:cNvCxnSpPr>
            <a:stCxn id="106" idx="1"/>
            <a:endCxn id="102" idx="3"/>
          </p:cNvCxnSpPr>
          <p:nvPr/>
        </p:nvCxnSpPr>
        <p:spPr>
          <a:xfrm rot="10800000">
            <a:off x="2142825" y="3792913"/>
            <a:ext cx="805200" cy="0"/>
          </a:xfrm>
          <a:prstGeom prst="straightConnector1">
            <a:avLst/>
          </a:prstGeom>
          <a:noFill/>
          <a:ln cap="flat" cmpd="sng" w="9525">
            <a:solidFill>
              <a:schemeClr val="dk1"/>
            </a:solidFill>
            <a:prstDash val="solid"/>
            <a:round/>
            <a:headEnd len="sm" w="sm" type="none"/>
            <a:tailEnd len="med" w="med" type="triangle"/>
          </a:ln>
        </p:spPr>
      </p:cxnSp>
      <p:sp>
        <p:nvSpPr>
          <p:cNvPr id="108" name="Google Shape;108;p19"/>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LIMITATIONS OF QUADTREE</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nvSpPr>
        <p:spPr>
          <a:xfrm>
            <a:off x="374075" y="394300"/>
            <a:ext cx="2577000" cy="492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How does QuadTree Works?</a:t>
            </a:r>
            <a:endParaRPr b="0" i="0" sz="1400" u="none" cap="none" strike="noStrike">
              <a:solidFill>
                <a:schemeClr val="dk1"/>
              </a:solidFill>
              <a:latin typeface="Play"/>
              <a:ea typeface="Play"/>
              <a:cs typeface="Play"/>
              <a:sym typeface="Play"/>
            </a:endParaRPr>
          </a:p>
        </p:txBody>
      </p:sp>
      <p:sp>
        <p:nvSpPr>
          <p:cNvPr id="114" name="Google Shape;114;p20"/>
          <p:cNvSpPr txBox="1"/>
          <p:nvPr/>
        </p:nvSpPr>
        <p:spPr>
          <a:xfrm>
            <a:off x="162575" y="14869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Subdivide into uniform blocks</a:t>
            </a:r>
            <a:endParaRPr b="0" i="0" sz="1400" u="none" cap="none" strike="noStrike">
              <a:solidFill>
                <a:schemeClr val="dk1"/>
              </a:solidFill>
              <a:latin typeface="Play"/>
              <a:ea typeface="Play"/>
              <a:cs typeface="Play"/>
              <a:sym typeface="Play"/>
            </a:endParaRPr>
          </a:p>
        </p:txBody>
      </p:sp>
      <p:cxnSp>
        <p:nvCxnSpPr>
          <p:cNvPr id="115" name="Google Shape;115;p20"/>
          <p:cNvCxnSpPr>
            <a:stCxn id="113" idx="2"/>
            <a:endCxn id="114" idx="0"/>
          </p:cNvCxnSpPr>
          <p:nvPr/>
        </p:nvCxnSpPr>
        <p:spPr>
          <a:xfrm>
            <a:off x="1662575" y="886900"/>
            <a:ext cx="0" cy="600000"/>
          </a:xfrm>
          <a:prstGeom prst="straightConnector1">
            <a:avLst/>
          </a:prstGeom>
          <a:noFill/>
          <a:ln cap="flat" cmpd="sng" w="9525">
            <a:solidFill>
              <a:schemeClr val="dk1"/>
            </a:solidFill>
            <a:prstDash val="solid"/>
            <a:round/>
            <a:headEnd len="sm" w="sm" type="none"/>
            <a:tailEnd len="med" w="med" type="triangle"/>
          </a:ln>
        </p:spPr>
      </p:cxnSp>
      <p:pic>
        <p:nvPicPr>
          <p:cNvPr id="116" name="Google Shape;116;p20"/>
          <p:cNvPicPr preferRelativeResize="0"/>
          <p:nvPr/>
        </p:nvPicPr>
        <p:blipFill rotWithShape="1">
          <a:blip r:embed="rId3">
            <a:alphaModFix/>
          </a:blip>
          <a:srcRect b="0" l="0" r="0" t="0"/>
          <a:stretch/>
        </p:blipFill>
        <p:spPr>
          <a:xfrm>
            <a:off x="3932200" y="152400"/>
            <a:ext cx="4830716" cy="483870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nvSpPr>
        <p:spPr>
          <a:xfrm>
            <a:off x="374075" y="394300"/>
            <a:ext cx="2577000" cy="492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How does QuadTree Works?</a:t>
            </a:r>
            <a:endParaRPr b="0" i="0" sz="1400" u="none" cap="none" strike="noStrike">
              <a:solidFill>
                <a:schemeClr val="dk1"/>
              </a:solidFill>
              <a:latin typeface="Play"/>
              <a:ea typeface="Play"/>
              <a:cs typeface="Play"/>
              <a:sym typeface="Play"/>
            </a:endParaRPr>
          </a:p>
        </p:txBody>
      </p:sp>
      <p:sp>
        <p:nvSpPr>
          <p:cNvPr id="122" name="Google Shape;122;p21"/>
          <p:cNvSpPr txBox="1"/>
          <p:nvPr/>
        </p:nvSpPr>
        <p:spPr>
          <a:xfrm>
            <a:off x="162575" y="14869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Subdivide into uniform blocks</a:t>
            </a:r>
            <a:endParaRPr b="0" i="0" sz="1400" u="none" cap="none" strike="noStrike">
              <a:solidFill>
                <a:schemeClr val="dk1"/>
              </a:solidFill>
              <a:latin typeface="Play"/>
              <a:ea typeface="Play"/>
              <a:cs typeface="Play"/>
              <a:sym typeface="Play"/>
            </a:endParaRPr>
          </a:p>
        </p:txBody>
      </p:sp>
      <p:cxnSp>
        <p:nvCxnSpPr>
          <p:cNvPr id="123" name="Google Shape;123;p21"/>
          <p:cNvCxnSpPr>
            <a:stCxn id="121" idx="2"/>
            <a:endCxn id="122" idx="0"/>
          </p:cNvCxnSpPr>
          <p:nvPr/>
        </p:nvCxnSpPr>
        <p:spPr>
          <a:xfrm>
            <a:off x="1662575" y="886900"/>
            <a:ext cx="0" cy="600000"/>
          </a:xfrm>
          <a:prstGeom prst="straightConnector1">
            <a:avLst/>
          </a:prstGeom>
          <a:noFill/>
          <a:ln cap="flat" cmpd="sng" w="9525">
            <a:solidFill>
              <a:schemeClr val="dk1"/>
            </a:solidFill>
            <a:prstDash val="solid"/>
            <a:round/>
            <a:headEnd len="sm" w="sm" type="none"/>
            <a:tailEnd len="med" w="med" type="triangle"/>
          </a:ln>
        </p:spPr>
      </p:cxnSp>
      <p:pic>
        <p:nvPicPr>
          <p:cNvPr id="124" name="Google Shape;124;p21"/>
          <p:cNvPicPr preferRelativeResize="0"/>
          <p:nvPr/>
        </p:nvPicPr>
        <p:blipFill rotWithShape="1">
          <a:blip r:embed="rId3">
            <a:alphaModFix/>
          </a:blip>
          <a:srcRect b="0" l="0" r="0" t="0"/>
          <a:stretch/>
        </p:blipFill>
        <p:spPr>
          <a:xfrm>
            <a:off x="3932200" y="152400"/>
            <a:ext cx="4830716" cy="4838701"/>
          </a:xfrm>
          <a:prstGeom prst="rect">
            <a:avLst/>
          </a:prstGeom>
          <a:noFill/>
          <a:ln cap="flat" cmpd="sng" w="9525">
            <a:solidFill>
              <a:schemeClr val="dk1"/>
            </a:solidFill>
            <a:prstDash val="solid"/>
            <a:round/>
            <a:headEnd len="sm" w="sm" type="none"/>
            <a:tailEnd len="sm" w="sm" type="none"/>
          </a:ln>
        </p:spPr>
      </p:pic>
      <p:pic>
        <p:nvPicPr>
          <p:cNvPr id="125" name="Google Shape;125;p21"/>
          <p:cNvPicPr preferRelativeResize="0"/>
          <p:nvPr/>
        </p:nvPicPr>
        <p:blipFill rotWithShape="1">
          <a:blip r:embed="rId4">
            <a:alphaModFix/>
          </a:blip>
          <a:srcRect b="0" l="0" r="0" t="0"/>
          <a:stretch/>
        </p:blipFill>
        <p:spPr>
          <a:xfrm>
            <a:off x="3932200" y="152400"/>
            <a:ext cx="4830725" cy="4822769"/>
          </a:xfrm>
          <a:prstGeom prst="rect">
            <a:avLst/>
          </a:prstGeom>
          <a:noFill/>
          <a:ln cap="flat" cmpd="sng" w="9525">
            <a:solidFill>
              <a:schemeClr val="dk1"/>
            </a:solidFill>
            <a:prstDash val="solid"/>
            <a:round/>
            <a:headEnd len="sm" w="sm" type="none"/>
            <a:tailEnd len="sm" w="sm" type="none"/>
          </a:ln>
        </p:spPr>
      </p:pic>
      <p:sp>
        <p:nvSpPr>
          <p:cNvPr id="126" name="Google Shape;126;p21"/>
          <p:cNvSpPr txBox="1"/>
          <p:nvPr/>
        </p:nvSpPr>
        <p:spPr>
          <a:xfrm>
            <a:off x="162575" y="21630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Merge Similar Brothers</a:t>
            </a:r>
            <a:endParaRPr b="0" i="0" sz="1400" u="none" cap="none" strike="noStrike">
              <a:solidFill>
                <a:schemeClr val="dk1"/>
              </a:solidFill>
              <a:latin typeface="Play"/>
              <a:ea typeface="Play"/>
              <a:cs typeface="Play"/>
              <a:sym typeface="Pl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