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lay"/>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EE8520-466F-422F-B435-A667B6E7C5FB}">
  <a:tblStyle styleId="{C2EE8520-466F-422F-B435-A667B6E7C5F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lay-bold.fntdata"/><Relationship Id="rId21" Type="http://schemas.openxmlformats.org/officeDocument/2006/relationships/slide" Target="slides/slide15.xml"/><Relationship Id="rId43" Type="http://schemas.openxmlformats.org/officeDocument/2006/relationships/font" Target="fonts/Play-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213ea62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26213ea62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213ea62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6213ea62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6213ea62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26213ea62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6213ea62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26213ea622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6213ea62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26213ea622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6213ea62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26213ea622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213ea62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26213ea622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213ea62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26213ea622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6213ea62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26213ea622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6213ea62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26213ea62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localhost:3000/" TargetMode="Externa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www.ijert.org/quadtree-visualize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29825"/>
            <a:ext cx="5012700" cy="399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UNIVERSITY OF MUMBAI AFFILIATED INSTITUTE</a:t>
            </a:r>
            <a:endParaRPr b="1">
              <a:solidFill>
                <a:schemeClr val="dk1"/>
              </a:solidFill>
              <a:latin typeface="Play"/>
              <a:ea typeface="Play"/>
              <a:cs typeface="Play"/>
              <a:sym typeface="Play"/>
            </a:endParaRPr>
          </a:p>
          <a:p>
            <a:pPr indent="0" lvl="0" marL="0" marR="0" rtl="0" algn="ctr">
              <a:lnSpc>
                <a:spcPct val="115000"/>
              </a:lnSpc>
              <a:spcBef>
                <a:spcPts val="0"/>
              </a:spcBef>
              <a:spcAft>
                <a:spcPts val="0"/>
              </a:spcAft>
              <a:buClr>
                <a:schemeClr val="dk1"/>
              </a:buClr>
              <a:buSzPts val="1400"/>
              <a:buFont typeface="Arial"/>
              <a:buNone/>
            </a:pPr>
            <a:r>
              <a:rPr b="1" i="0" lang="en-GB" sz="1400" u="none" cap="none" strike="noStrike">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15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i="0" sz="1400" u="none" cap="none" strike="noStrike">
              <a:solidFill>
                <a:schemeClr val="dk1"/>
              </a:solidFill>
              <a:latin typeface="Play"/>
              <a:ea typeface="Play"/>
              <a:cs typeface="Play"/>
              <a:sym typeface="Play"/>
            </a:endParaRPr>
          </a:p>
          <a:p>
            <a:pPr indent="0" lvl="0" marL="0" marR="0" rtl="0" algn="ctr">
              <a:lnSpc>
                <a:spcPct val="115000"/>
              </a:lnSpc>
              <a:spcBef>
                <a:spcPts val="0"/>
              </a:spcBef>
              <a:spcAft>
                <a:spcPts val="0"/>
              </a:spcAft>
              <a:buClr>
                <a:srgbClr val="000000"/>
              </a:buClr>
              <a:buSzPts val="1400"/>
              <a:buFont typeface="Arial"/>
              <a:buNone/>
            </a:pPr>
            <a:r>
              <a:t/>
            </a:r>
            <a:endParaRPr b="1" sz="1000">
              <a:solidFill>
                <a:schemeClr val="dk1"/>
              </a:solidFill>
              <a:latin typeface="Play"/>
              <a:ea typeface="Play"/>
              <a:cs typeface="Play"/>
              <a:sym typeface="Play"/>
            </a:endParaRPr>
          </a:p>
          <a:p>
            <a:pPr indent="0" lvl="0" marL="0" marR="0" rtl="0" algn="ctr">
              <a:lnSpc>
                <a:spcPct val="115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a:t>
            </a:r>
            <a:r>
              <a:rPr b="1" lang="en-GB">
                <a:solidFill>
                  <a:schemeClr val="dk1"/>
                </a:solidFill>
                <a:latin typeface="Play"/>
                <a:ea typeface="Play"/>
                <a:cs typeface="Play"/>
                <a:sym typeface="Play"/>
              </a:rPr>
              <a:t>TN04</a:t>
            </a:r>
            <a:r>
              <a:rPr b="1" i="0" lang="en-GB" sz="1400" u="none" cap="none" strike="noStrike">
                <a:solidFill>
                  <a:schemeClr val="dk1"/>
                </a:solidFill>
                <a:latin typeface="Play"/>
                <a:ea typeface="Play"/>
                <a:cs typeface="Play"/>
                <a:sym typeface="Play"/>
              </a:rPr>
              <a:t>CS73</a:t>
            </a:r>
            <a:endParaRPr b="1" i="0" sz="1400" u="none" cap="none" strike="noStrike">
              <a:solidFill>
                <a:schemeClr val="dk1"/>
              </a:solidFill>
              <a:latin typeface="Play"/>
              <a:ea typeface="Play"/>
              <a:cs typeface="Play"/>
              <a:sym typeface="Play"/>
            </a:endParaRPr>
          </a:p>
          <a:p>
            <a:pPr indent="0" lvl="0" marL="0" marR="0" rtl="0" algn="ctr">
              <a:lnSpc>
                <a:spcPct val="115000"/>
              </a:lnSpc>
              <a:spcBef>
                <a:spcPts val="0"/>
              </a:spcBef>
              <a:spcAft>
                <a:spcPts val="0"/>
              </a:spcAft>
              <a:buClr>
                <a:srgbClr val="000000"/>
              </a:buClr>
              <a:buSzPts val="1400"/>
              <a:buFont typeface="Arial"/>
              <a:buNone/>
            </a:pPr>
            <a:r>
              <a:t/>
            </a:r>
            <a:endParaRPr b="1" sz="1000">
              <a:solidFill>
                <a:schemeClr val="dk1"/>
              </a:solidFill>
              <a:latin typeface="Play"/>
              <a:ea typeface="Play"/>
              <a:cs typeface="Play"/>
              <a:sym typeface="Play"/>
            </a:endParaRPr>
          </a:p>
          <a:p>
            <a:pPr indent="0" lvl="0" marL="0" rtl="0" algn="ctr">
              <a:lnSpc>
                <a:spcPct val="115000"/>
              </a:lnSpc>
              <a:spcBef>
                <a:spcPts val="0"/>
              </a:spcBef>
              <a:spcAft>
                <a:spcPts val="0"/>
              </a:spcAft>
              <a:buClr>
                <a:schemeClr val="dk1"/>
              </a:buClr>
              <a:buSzPts val="1800"/>
              <a:buFont typeface="Arial"/>
              <a:buNone/>
            </a:pPr>
            <a:r>
              <a:rPr lang="en-GB">
                <a:solidFill>
                  <a:schemeClr val="dk1"/>
                </a:solidFill>
                <a:latin typeface="Play"/>
                <a:ea typeface="Play"/>
                <a:cs typeface="Play"/>
                <a:sym typeface="Play"/>
              </a:rPr>
              <a:t>Under the Guidance of :</a:t>
            </a:r>
            <a:br>
              <a:rPr lang="en-GB">
                <a:solidFill>
                  <a:schemeClr val="dk1"/>
                </a:solidFill>
                <a:latin typeface="Play"/>
                <a:ea typeface="Play"/>
                <a:cs typeface="Play"/>
                <a:sym typeface="Play"/>
              </a:rPr>
            </a:br>
            <a:r>
              <a:rPr b="1" lang="en-GB">
                <a:solidFill>
                  <a:schemeClr val="dk1"/>
                </a:solidFill>
                <a:latin typeface="Play"/>
                <a:ea typeface="Play"/>
                <a:cs typeface="Play"/>
                <a:sym typeface="Play"/>
              </a:rPr>
              <a:t>Prof. Randeep Kaur Kahlon</a:t>
            </a:r>
            <a:endParaRPr b="1">
              <a:solidFill>
                <a:schemeClr val="dk1"/>
              </a:solidFill>
              <a:latin typeface="Play"/>
              <a:ea typeface="Play"/>
              <a:cs typeface="Play"/>
              <a:sym typeface="Play"/>
            </a:endParaRPr>
          </a:p>
          <a:p>
            <a:pPr indent="0" lvl="0" marL="0" rtl="0" algn="ctr">
              <a:lnSpc>
                <a:spcPct val="115000"/>
              </a:lnSpc>
              <a:spcBef>
                <a:spcPts val="0"/>
              </a:spcBef>
              <a:spcAft>
                <a:spcPts val="0"/>
              </a:spcAft>
              <a:buClr>
                <a:schemeClr val="dk1"/>
              </a:buClr>
              <a:buSzPts val="1800"/>
              <a:buFont typeface="Arial"/>
              <a:buNone/>
            </a:pPr>
            <a:r>
              <a:t/>
            </a:r>
            <a:endParaRPr b="1" sz="1000">
              <a:solidFill>
                <a:schemeClr val="dk1"/>
              </a:solidFill>
              <a:latin typeface="Play"/>
              <a:ea typeface="Play"/>
              <a:cs typeface="Play"/>
              <a:sym typeface="Play"/>
            </a:endParaRPr>
          </a:p>
          <a:p>
            <a:pPr indent="0" lvl="0" marL="0" rtl="0" algn="ctr">
              <a:spcBef>
                <a:spcPts val="0"/>
              </a:spcBef>
              <a:spcAft>
                <a:spcPts val="0"/>
              </a:spcAft>
              <a:buClr>
                <a:schemeClr val="dk1"/>
              </a:buClr>
              <a:buSzPts val="1800"/>
              <a:buFont typeface="Arial"/>
              <a:buNone/>
            </a:pPr>
            <a:r>
              <a:rPr lang="en-GB">
                <a:solidFill>
                  <a:schemeClr val="dk1"/>
                </a:solidFill>
                <a:latin typeface="Play"/>
                <a:ea typeface="Play"/>
                <a:cs typeface="Play"/>
                <a:sym typeface="Play"/>
              </a:rPr>
              <a:t>Group Members:</a:t>
            </a:r>
            <a:endParaRPr b="1">
              <a:solidFill>
                <a:schemeClr val="dk1"/>
              </a:solidFill>
              <a:latin typeface="Play"/>
              <a:ea typeface="Play"/>
              <a:cs typeface="Play"/>
              <a:sym typeface="Play"/>
            </a:endParaRPr>
          </a:p>
          <a:p>
            <a:pPr indent="0" lvl="0" marL="0" rtl="0" algn="ctr">
              <a:lnSpc>
                <a:spcPct val="115000"/>
              </a:lnSpc>
              <a:spcBef>
                <a:spcPts val="0"/>
              </a:spcBef>
              <a:spcAft>
                <a:spcPts val="0"/>
              </a:spcAft>
              <a:buClr>
                <a:schemeClr val="dk1"/>
              </a:buClr>
              <a:buSzPts val="1800"/>
              <a:buFont typeface="Arial"/>
              <a:buNone/>
            </a:pPr>
            <a:r>
              <a:t/>
            </a:r>
            <a:endParaRPr b="1">
              <a:solidFill>
                <a:schemeClr val="dk1"/>
              </a:solidFill>
              <a:latin typeface="Play"/>
              <a:ea typeface="Play"/>
              <a:cs typeface="Play"/>
              <a:sym typeface="Play"/>
            </a:endParaRPr>
          </a:p>
          <a:p>
            <a:pPr indent="0" lvl="0" marL="0" rtl="0" algn="ctr">
              <a:lnSpc>
                <a:spcPct val="115000"/>
              </a:lnSpc>
              <a:spcBef>
                <a:spcPts val="0"/>
              </a:spcBef>
              <a:spcAft>
                <a:spcPts val="0"/>
              </a:spcAft>
              <a:buClr>
                <a:schemeClr val="dk1"/>
              </a:buClr>
              <a:buSzPts val="1800"/>
              <a:buFont typeface="Arial"/>
              <a:buNone/>
            </a:pPr>
            <a:r>
              <a:t/>
            </a:r>
            <a:endParaRPr b="1">
              <a:solidFill>
                <a:schemeClr val="dk1"/>
              </a:solidFill>
              <a:latin typeface="Play"/>
              <a:ea typeface="Play"/>
              <a:cs typeface="Play"/>
              <a:sym typeface="Play"/>
            </a:endParaRPr>
          </a:p>
        </p:txBody>
      </p:sp>
      <p:sp>
        <p:nvSpPr>
          <p:cNvPr id="55" name="Google Shape;55;p13"/>
          <p:cNvSpPr txBox="1"/>
          <p:nvPr>
            <p:ph idx="4294967295" type="ctrTitle"/>
          </p:nvPr>
        </p:nvSpPr>
        <p:spPr>
          <a:xfrm>
            <a:off x="311688" y="176313"/>
            <a:ext cx="8520600" cy="853500"/>
          </a:xfrm>
          <a:prstGeom prst="rect">
            <a:avLst/>
          </a:prstGeom>
          <a:noFill/>
          <a:ln>
            <a:noFill/>
          </a:ln>
          <a:effectLst>
            <a:outerShdw blurRad="57150" rotWithShape="0" algn="bl" dir="5400000" dist="19050">
              <a:srgbClr val="FFFFFF">
                <a:alpha val="4862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rgbClr val="FF0000"/>
                </a:solidFill>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6" name="Google Shape;56;p13"/>
          <p:cNvGraphicFramePr/>
          <p:nvPr/>
        </p:nvGraphicFramePr>
        <p:xfrm>
          <a:off x="2423051" y="3452193"/>
          <a:ext cx="3000000" cy="3000000"/>
        </p:xfrm>
        <a:graphic>
          <a:graphicData uri="http://schemas.openxmlformats.org/drawingml/2006/table">
            <a:tbl>
              <a:tblPr>
                <a:noFill/>
                <a:tableStyleId>{C2EE8520-466F-422F-B435-A667B6E7C5FB}</a:tableStyleId>
              </a:tblPr>
              <a:tblGrid>
                <a:gridCol w="2230125"/>
                <a:gridCol w="2067775"/>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a:t>
                      </a:r>
                      <a:r>
                        <a:rPr b="1" lang="en-GB" sz="1200">
                          <a:latin typeface="Play"/>
                          <a:ea typeface="Play"/>
                          <a:cs typeface="Play"/>
                          <a:sym typeface="Play"/>
                        </a:rPr>
                        <a:t>MAHENDRA</a:t>
                      </a:r>
                      <a:r>
                        <a:rPr b="1" lang="en-GB" sz="1200" u="none" cap="none" strike="noStrike">
                          <a:latin typeface="Play"/>
                          <a:ea typeface="Play"/>
                          <a:cs typeface="Play"/>
                          <a:sym typeface="Play"/>
                        </a:rPr>
                        <a:t>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MEHDI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0900">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RAMESH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37" name="Google Shape;137;p22"/>
          <p:cNvPicPr preferRelativeResize="0"/>
          <p:nvPr/>
        </p:nvPicPr>
        <p:blipFill rotWithShape="1">
          <a:blip r:embed="rId3">
            <a:alphaModFix/>
          </a:blip>
          <a:srcRect b="0" l="0" r="0" t="0"/>
          <a:stretch/>
        </p:blipFill>
        <p:spPr>
          <a:xfrm>
            <a:off x="271200" y="2638125"/>
            <a:ext cx="1871746" cy="2309575"/>
          </a:xfrm>
          <a:prstGeom prst="rect">
            <a:avLst/>
          </a:prstGeom>
          <a:noFill/>
          <a:ln cap="flat" cmpd="sng" w="19050">
            <a:solidFill>
              <a:schemeClr val="dk1"/>
            </a:solidFill>
            <a:prstDash val="solid"/>
            <a:round/>
            <a:headEnd len="sm" w="sm" type="none"/>
            <a:tailEnd len="sm" w="sm" type="none"/>
          </a:ln>
        </p:spPr>
      </p:pic>
      <p:pic>
        <p:nvPicPr>
          <p:cNvPr id="138" name="Google Shape;138;p22"/>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19050">
            <a:solidFill>
              <a:schemeClr val="dk1"/>
            </a:solidFill>
            <a:prstDash val="solid"/>
            <a:round/>
            <a:headEnd len="sm" w="sm" type="none"/>
            <a:tailEnd len="sm" w="sm" type="none"/>
          </a:ln>
        </p:spPr>
      </p:pic>
      <p:sp>
        <p:nvSpPr>
          <p:cNvPr id="139" name="Google Shape;139;p22"/>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40" name="Google Shape;140;p22"/>
          <p:cNvCxnSpPr>
            <a:stCxn id="139" idx="3"/>
            <a:endCxn id="138"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41" name="Google Shape;141;p22"/>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42" name="Google Shape;142;p22"/>
          <p:cNvCxnSpPr>
            <a:stCxn id="141" idx="1"/>
            <a:endCxn id="137"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43" name="Google Shape;143;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nvSpPr>
        <p:spPr>
          <a:xfrm>
            <a:off x="238350" y="766850"/>
            <a:ext cx="8667300" cy="416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This project's objective is to implement a quadtree visualizer that can be helpful in understanding working of QuadTree.</a:t>
            </a:r>
            <a:endParaRPr i="0" sz="1400" u="none" cap="none" strike="noStrike">
              <a:solidFill>
                <a:schemeClr val="dk1"/>
              </a:solidFill>
              <a:latin typeface="Play"/>
              <a:ea typeface="Play"/>
              <a:cs typeface="Play"/>
              <a:sym typeface="Play"/>
            </a:endParaRPr>
          </a:p>
          <a:p>
            <a:pPr indent="0" lvl="0" marL="0" marR="0" rtl="0" algn="just">
              <a:lnSpc>
                <a:spcPct val="200000"/>
              </a:lnSpc>
              <a:spcBef>
                <a:spcPts val="0"/>
              </a:spcBef>
              <a:spcAft>
                <a:spcPts val="0"/>
              </a:spcAft>
              <a:buClr>
                <a:srgbClr val="000000"/>
              </a:buClr>
              <a:buSzPts val="1400"/>
              <a:buFont typeface="Arial"/>
              <a:buNone/>
            </a:pPr>
            <a:r>
              <a:t/>
            </a:r>
            <a:endParaRPr i="0" sz="1400" u="none" cap="none" strike="noStrike">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QuadTree aims to be:</a:t>
            </a:r>
            <a:endParaRPr i="0" sz="1400" u="none"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Versatile (can be used in dynamic and static contexts)</a:t>
            </a:r>
            <a:endParaRPr i="0" sz="1400" u="none"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Simple</a:t>
            </a:r>
            <a:endParaRPr i="0" sz="1400" u="none"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Lightweight</a:t>
            </a:r>
            <a:endParaRPr i="0" sz="1400" u="none"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Easy to use</a:t>
            </a:r>
            <a:endParaRPr i="0" sz="1400" u="none"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49" name="Google Shape;149;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238350" y="697350"/>
            <a:ext cx="8667300" cy="1949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300"/>
              </a:spcBef>
              <a:spcAft>
                <a:spcPts val="0"/>
              </a:spcAft>
              <a:buClr>
                <a:schemeClr val="dk1"/>
              </a:buClr>
              <a:buSzPts val="1400"/>
              <a:buFont typeface="Play"/>
              <a:buChar char="-"/>
            </a:pPr>
            <a:r>
              <a:rPr lang="en-GB">
                <a:solidFill>
                  <a:schemeClr val="dk1"/>
                </a:solidFill>
                <a:latin typeface="Play"/>
                <a:ea typeface="Play"/>
                <a:cs typeface="Play"/>
                <a:sym typeface="Play"/>
              </a:rPr>
              <a:t>We propose to develop a QuadTree library and a visualization tool for the same. </a:t>
            </a:r>
            <a:endParaRPr>
              <a:solidFill>
                <a:schemeClr val="dk1"/>
              </a:solidFill>
              <a:latin typeface="Play"/>
              <a:ea typeface="Play"/>
              <a:cs typeface="Play"/>
              <a:sym typeface="Play"/>
            </a:endParaRPr>
          </a:p>
          <a:p>
            <a:pPr indent="-317500" lvl="0" marL="457200" rtl="0" algn="just">
              <a:lnSpc>
                <a:spcPct val="200000"/>
              </a:lnSpc>
              <a:spcBef>
                <a:spcPts val="300"/>
              </a:spcBef>
              <a:spcAft>
                <a:spcPts val="0"/>
              </a:spcAft>
              <a:buClr>
                <a:schemeClr val="dk1"/>
              </a:buClr>
              <a:buSzPts val="1400"/>
              <a:buFont typeface="Play"/>
              <a:buChar char="-"/>
            </a:pPr>
            <a:r>
              <a:rPr lang="en-GB">
                <a:solidFill>
                  <a:schemeClr val="dk1"/>
                </a:solidFill>
                <a:latin typeface="Play"/>
                <a:ea typeface="Play"/>
                <a:cs typeface="Play"/>
                <a:sym typeface="Play"/>
              </a:rPr>
              <a:t>This project aims to build an efficient visualizer for interactively visualizing the data. </a:t>
            </a:r>
            <a:endParaRPr>
              <a:solidFill>
                <a:schemeClr val="dk1"/>
              </a:solidFill>
              <a:latin typeface="Play"/>
              <a:ea typeface="Play"/>
              <a:cs typeface="Play"/>
              <a:sym typeface="Play"/>
            </a:endParaRPr>
          </a:p>
          <a:p>
            <a:pPr indent="-317500" lvl="0" marL="457200" rtl="0" algn="just">
              <a:lnSpc>
                <a:spcPct val="200000"/>
              </a:lnSpc>
              <a:spcBef>
                <a:spcPts val="300"/>
              </a:spcBef>
              <a:spcAft>
                <a:spcPts val="0"/>
              </a:spcAft>
              <a:buClr>
                <a:schemeClr val="dk1"/>
              </a:buClr>
              <a:buSzPts val="1400"/>
              <a:buFont typeface="Play"/>
              <a:buChar char="-"/>
            </a:pPr>
            <a:r>
              <a:rPr lang="en-GB">
                <a:solidFill>
                  <a:schemeClr val="dk1"/>
                </a:solidFill>
                <a:latin typeface="Play"/>
                <a:ea typeface="Play"/>
                <a:cs typeface="Play"/>
                <a:sym typeface="Play"/>
              </a:rPr>
              <a:t>In this project, we will be using collision detection to illustrate the functionalities of QuadTree.</a:t>
            </a:r>
            <a:endParaRPr>
              <a:solidFill>
                <a:schemeClr val="dk1"/>
              </a:solidFill>
              <a:latin typeface="Play"/>
              <a:ea typeface="Play"/>
              <a:cs typeface="Play"/>
              <a:sym typeface="Play"/>
            </a:endParaRPr>
          </a:p>
        </p:txBody>
      </p:sp>
      <p:sp>
        <p:nvSpPr>
          <p:cNvPr id="155" name="Google Shape;155;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SCOPE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25"/>
          <p:cNvGraphicFramePr/>
          <p:nvPr/>
        </p:nvGraphicFramePr>
        <p:xfrm>
          <a:off x="270888" y="880900"/>
          <a:ext cx="3000000" cy="3000000"/>
        </p:xfrm>
        <a:graphic>
          <a:graphicData uri="http://schemas.openxmlformats.org/drawingml/2006/table">
            <a:tbl>
              <a:tblPr>
                <a:noFill/>
                <a:tableStyleId>{C2EE8520-466F-422F-B435-A667B6E7C5FB}</a:tableStyleId>
              </a:tblPr>
              <a:tblGrid>
                <a:gridCol w="1414525"/>
                <a:gridCol w="3107125"/>
                <a:gridCol w="4080550"/>
              </a:tblGrid>
              <a:tr h="1502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Play"/>
                          <a:ea typeface="Play"/>
                          <a:cs typeface="Play"/>
                          <a:sym typeface="Play"/>
                        </a:rPr>
                        <a:t>Author’s Name</a:t>
                      </a:r>
                      <a:endParaRPr b="1" sz="14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Play"/>
                          <a:ea typeface="Play"/>
                          <a:cs typeface="Play"/>
                          <a:sym typeface="Play"/>
                        </a:rPr>
                        <a:t>Title and Year of Publication</a:t>
                      </a:r>
                      <a:endParaRPr b="1" sz="14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Play"/>
                          <a:ea typeface="Play"/>
                          <a:cs typeface="Play"/>
                          <a:sym typeface="Play"/>
                        </a:rPr>
                        <a:t>Findings</a:t>
                      </a:r>
                      <a:endParaRPr b="1" sz="14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04737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latin typeface="Play"/>
                        <a:ea typeface="Play"/>
                        <a:cs typeface="Play"/>
                        <a:sym typeface="Play"/>
                      </a:endParaRPr>
                    </a:p>
                    <a:p>
                      <a:pPr indent="0" lvl="0" marL="0" marR="0" rtl="0" algn="ctr">
                        <a:lnSpc>
                          <a:spcPct val="115000"/>
                        </a:lnSpc>
                        <a:spcBef>
                          <a:spcPts val="0"/>
                        </a:spcBef>
                        <a:spcAft>
                          <a:spcPts val="0"/>
                        </a:spcAft>
                        <a:buClr>
                          <a:srgbClr val="000000"/>
                        </a:buClr>
                        <a:buSzPts val="1200"/>
                        <a:buFont typeface="Arial"/>
                        <a:buNone/>
                      </a:pPr>
                      <a:r>
                        <a:rPr lang="en-GB" sz="1200" cap="none" strike="noStrike">
                          <a:latin typeface="Play"/>
                          <a:ea typeface="Play"/>
                          <a:cs typeface="Play"/>
                          <a:sym typeface="Play"/>
                        </a:rPr>
                        <a:t>Qing Cai</a:t>
                      </a:r>
                      <a:r>
                        <a:rPr lang="en-GB" sz="1200" u="none" cap="none" strike="noStrike">
                          <a:solidFill>
                            <a:schemeClr val="dk1"/>
                          </a:solidFill>
                          <a:latin typeface="Play"/>
                          <a:ea typeface="Play"/>
                          <a:cs typeface="Play"/>
                          <a:sym typeface="Play"/>
                        </a:rPr>
                        <a:t>, </a:t>
                      </a:r>
                      <a:endParaRPr sz="1200" u="none" cap="none" strike="noStrike">
                        <a:solidFill>
                          <a:schemeClr val="dk1"/>
                        </a:solidFill>
                        <a:latin typeface="Play"/>
                        <a:ea typeface="Play"/>
                        <a:cs typeface="Play"/>
                        <a:sym typeface="Play"/>
                      </a:endParaRPr>
                    </a:p>
                    <a:p>
                      <a:pPr indent="0" lvl="0" marL="0" marR="0" rtl="0" algn="ctr">
                        <a:lnSpc>
                          <a:spcPct val="115000"/>
                        </a:lnSpc>
                        <a:spcBef>
                          <a:spcPts val="0"/>
                        </a:spcBef>
                        <a:spcAft>
                          <a:spcPts val="0"/>
                        </a:spcAft>
                        <a:buClr>
                          <a:srgbClr val="000000"/>
                        </a:buClr>
                        <a:buSzPts val="1200"/>
                        <a:buFont typeface="Arial"/>
                        <a:buNone/>
                      </a:pPr>
                      <a:r>
                        <a:rPr lang="en-GB" sz="1200" u="none" cap="none" strike="noStrike">
                          <a:solidFill>
                            <a:schemeClr val="dk1"/>
                          </a:solidFill>
                          <a:latin typeface="Play"/>
                          <a:ea typeface="Play"/>
                          <a:cs typeface="Play"/>
                          <a:sym typeface="Play"/>
                        </a:rPr>
                        <a:t>Yimin Zhou</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2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049025">
                <a:tc>
                  <a:txBody>
                    <a:bodyPr/>
                    <a:lstStyle/>
                    <a:p>
                      <a:pPr indent="0" lvl="0" marL="0" marR="0" rtl="0" algn="ctr">
                        <a:lnSpc>
                          <a:spcPct val="115000"/>
                        </a:lnSpc>
                        <a:spcBef>
                          <a:spcPts val="0"/>
                        </a:spcBef>
                        <a:spcAft>
                          <a:spcPts val="0"/>
                        </a:spcAft>
                        <a:buClr>
                          <a:schemeClr val="dk1"/>
                        </a:buClr>
                        <a:buSzPts val="1100"/>
                        <a:buFont typeface="Arial"/>
                        <a:buNone/>
                      </a:pPr>
                      <a:r>
                        <a:rPr lang="en-GB" sz="1200" u="none" cap="none" strike="noStrike">
                          <a:solidFill>
                            <a:schemeClr val="dk1"/>
                          </a:solidFill>
                          <a:latin typeface="Play"/>
                          <a:ea typeface="Play"/>
                          <a:cs typeface="Play"/>
                          <a:sym typeface="Play"/>
                        </a:rPr>
                        <a:t>Clifford A.Shaffer, </a:t>
                      </a:r>
                      <a:endParaRPr sz="1200" u="none" cap="none" strike="noStrike">
                        <a:solidFill>
                          <a:schemeClr val="dk1"/>
                        </a:solidFill>
                        <a:latin typeface="Play"/>
                        <a:ea typeface="Play"/>
                        <a:cs typeface="Play"/>
                        <a:sym typeface="Play"/>
                      </a:endParaRPr>
                    </a:p>
                    <a:p>
                      <a:pPr indent="0" lvl="0" marL="0" marR="0" rtl="0" algn="ctr">
                        <a:lnSpc>
                          <a:spcPct val="115000"/>
                        </a:lnSpc>
                        <a:spcBef>
                          <a:spcPts val="0"/>
                        </a:spcBef>
                        <a:spcAft>
                          <a:spcPts val="0"/>
                        </a:spcAft>
                        <a:buClr>
                          <a:schemeClr val="dk1"/>
                        </a:buClr>
                        <a:buSzPts val="1100"/>
                        <a:buFont typeface="Arial"/>
                        <a:buNone/>
                      </a:pPr>
                      <a:r>
                        <a:rPr lang="en-GB" sz="1200" u="none" cap="none" strike="noStrike">
                          <a:solidFill>
                            <a:schemeClr val="dk1"/>
                          </a:solidFill>
                          <a:latin typeface="Play"/>
                          <a:ea typeface="Play"/>
                          <a:cs typeface="Play"/>
                          <a:sym typeface="Play"/>
                        </a:rPr>
                        <a:t>Hanan Samet</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GB" sz="1200" u="none" cap="none" strike="noStrike">
                          <a:solidFill>
                            <a:schemeClr val="dk1"/>
                          </a:solidFill>
                          <a:latin typeface="Play"/>
                          <a:ea typeface="Play"/>
                          <a:cs typeface="Play"/>
                          <a:sym typeface="Play"/>
                        </a:rPr>
                        <a:t>Optimal quadtree construction algorithms, 1987</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chemeClr val="dk1"/>
                        </a:buClr>
                        <a:buSzPts val="1100"/>
                        <a:buFont typeface="Arial"/>
                        <a:buNone/>
                      </a:pPr>
                      <a:r>
                        <a:rPr lang="en-GB" sz="1200" u="none" cap="none" strike="noStrike">
                          <a:latin typeface="Play"/>
                          <a:ea typeface="Play"/>
                          <a:cs typeface="Play"/>
                          <a:sym typeface="Play"/>
                        </a:rPr>
                        <a:t>In this paper, an algorithm for constructing a quadtree in time proportionate to the number of blocks in a given picture is described. </a:t>
                      </a:r>
                      <a:endParaRPr sz="12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034850">
                <a:tc>
                  <a:txBody>
                    <a:bodyPr/>
                    <a:lstStyle/>
                    <a:p>
                      <a:pPr indent="0" lvl="0" marL="0" rtl="0" algn="ctr">
                        <a:lnSpc>
                          <a:spcPct val="115000"/>
                        </a:lnSpc>
                        <a:spcBef>
                          <a:spcPts val="0"/>
                        </a:spcBef>
                        <a:spcAft>
                          <a:spcPts val="0"/>
                        </a:spcAft>
                        <a:buClr>
                          <a:schemeClr val="dk1"/>
                        </a:buClr>
                        <a:buSzPts val="1200"/>
                        <a:buFont typeface="Arial"/>
                        <a:buNone/>
                      </a:pPr>
                      <a:r>
                        <a:rPr lang="en-GB" sz="1200">
                          <a:solidFill>
                            <a:schemeClr val="dk1"/>
                          </a:solidFill>
                          <a:latin typeface="Play"/>
                          <a:ea typeface="Play"/>
                          <a:cs typeface="Play"/>
                          <a:sym typeface="Play"/>
                        </a:rPr>
                        <a:t>Qing Cai, </a:t>
                      </a:r>
                      <a:endParaRPr sz="1200">
                        <a:solidFill>
                          <a:schemeClr val="dk1"/>
                        </a:solidFill>
                        <a:latin typeface="Play"/>
                        <a:ea typeface="Play"/>
                        <a:cs typeface="Play"/>
                        <a:sym typeface="Play"/>
                      </a:endParaRPr>
                    </a:p>
                    <a:p>
                      <a:pPr indent="0" lvl="0" marL="0" rtl="0" algn="ctr">
                        <a:lnSpc>
                          <a:spcPct val="115000"/>
                        </a:lnSpc>
                        <a:spcBef>
                          <a:spcPts val="0"/>
                        </a:spcBef>
                        <a:spcAft>
                          <a:spcPts val="0"/>
                        </a:spcAft>
                        <a:buClr>
                          <a:schemeClr val="dk1"/>
                        </a:buClr>
                        <a:buSzPts val="1200"/>
                        <a:buFont typeface="Arial"/>
                        <a:buNone/>
                      </a:pPr>
                      <a:r>
                        <a:rPr lang="en-GB" sz="1200">
                          <a:solidFill>
                            <a:schemeClr val="dk1"/>
                          </a:solidFill>
                          <a:latin typeface="Play"/>
                          <a:ea typeface="Play"/>
                          <a:cs typeface="Play"/>
                          <a:sym typeface="Play"/>
                        </a:rPr>
                        <a:t>Yimin Zhou</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200"/>
                        <a:buFont typeface="Arial"/>
                        <a:buNone/>
                      </a:pPr>
                      <a:r>
                        <a:rPr lang="en-GB" sz="1200">
                          <a:solidFill>
                            <a:schemeClr val="dk1"/>
                          </a:solidFill>
                          <a:latin typeface="Play"/>
                          <a:ea typeface="Play"/>
                          <a:cs typeface="Play"/>
                          <a:sym typeface="Play"/>
                        </a:rPr>
                        <a:t>A quadtree-based hierarchical clustering method for visualizing large point dataset, 2016</a:t>
                      </a:r>
                      <a:endParaRPr sz="1200" u="none" cap="none" strike="noStrike">
                        <a:solidFill>
                          <a:schemeClr val="dk1"/>
                        </a:solidFill>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Clr>
                          <a:schemeClr val="dk1"/>
                        </a:buClr>
                        <a:buSzPts val="1200"/>
                        <a:buFont typeface="Arial"/>
                        <a:buNone/>
                      </a:pPr>
                      <a:r>
                        <a:rPr lang="en-GB" sz="1200">
                          <a:solidFill>
                            <a:schemeClr val="dk1"/>
                          </a:solidFill>
                          <a:latin typeface="Play"/>
                          <a:ea typeface="Play"/>
                          <a:cs typeface="Play"/>
                          <a:sym typeface="Play"/>
                        </a:rPr>
                        <a:t>This paper introduces a new clustering method with quadtree spatial indexing. It explains a grid- based, partitioning, hierarchical clustering method on quadtree file system storage. </a:t>
                      </a:r>
                      <a:endParaRPr sz="1200" u="none" cap="none" strike="noStrike">
                        <a:latin typeface="Play"/>
                        <a:ea typeface="Play"/>
                        <a:cs typeface="Play"/>
                        <a:sym typeface="Play"/>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61" name="Google Shape;161;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270900" y="826925"/>
            <a:ext cx="8602200" cy="26895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 we expect such data will grow at a rapid pace. However, visualizing and looking for a data point in  such a magnitude of data becomes a problem. We are proposing the implementation of a quadtree visualizer to visualize data more easily</a:t>
            </a:r>
            <a:r>
              <a:rPr lang="en-GB">
                <a:solidFill>
                  <a:schemeClr val="dk1"/>
                </a:solidFill>
                <a:latin typeface="Play"/>
                <a:ea typeface="Play"/>
                <a:cs typeface="Play"/>
                <a:sym typeface="Play"/>
              </a:rPr>
              <a:t>.</a:t>
            </a:r>
            <a:endParaRPr i="0" sz="1400" u="none" cap="none" strike="noStrike">
              <a:solidFill>
                <a:schemeClr val="dk1"/>
              </a:solidFill>
              <a:latin typeface="Play"/>
              <a:ea typeface="Play"/>
              <a:cs typeface="Play"/>
              <a:sym typeface="Play"/>
            </a:endParaRPr>
          </a:p>
        </p:txBody>
      </p:sp>
      <p:sp>
        <p:nvSpPr>
          <p:cNvPr id="167" name="Google Shape;167;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Play"/>
                <a:ea typeface="Play"/>
                <a:cs typeface="Play"/>
                <a:sym typeface="Play"/>
              </a:rPr>
              <a:t>THE BIG BANG MODEL</a:t>
            </a:r>
            <a:endParaRPr b="1" i="0" sz="2000" u="none" cap="none" strike="noStrike">
              <a:solidFill>
                <a:srgbClr val="000000"/>
              </a:solidFill>
              <a:latin typeface="Play"/>
              <a:ea typeface="Play"/>
              <a:cs typeface="Play"/>
              <a:sym typeface="Play"/>
            </a:endParaRPr>
          </a:p>
        </p:txBody>
      </p:sp>
      <p:pic>
        <p:nvPicPr>
          <p:cNvPr id="173" name="Google Shape;173;p27"/>
          <p:cNvPicPr preferRelativeResize="0"/>
          <p:nvPr/>
        </p:nvPicPr>
        <p:blipFill rotWithShape="1">
          <a:blip r:embed="rId3">
            <a:alphaModFix/>
          </a:blip>
          <a:srcRect b="0" l="0" r="0" t="23248"/>
          <a:stretch/>
        </p:blipFill>
        <p:spPr>
          <a:xfrm>
            <a:off x="72529" y="944271"/>
            <a:ext cx="8999549" cy="359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Play"/>
                <a:ea typeface="Play"/>
                <a:cs typeface="Play"/>
                <a:sym typeface="Play"/>
              </a:rPr>
              <a:t>THE BIG BANG MODEL</a:t>
            </a:r>
            <a:endParaRPr b="1" i="0" sz="2000" u="none" cap="none" strike="noStrike">
              <a:solidFill>
                <a:srgbClr val="000000"/>
              </a:solidFill>
              <a:latin typeface="Play"/>
              <a:ea typeface="Play"/>
              <a:cs typeface="Play"/>
              <a:sym typeface="Play"/>
            </a:endParaRPr>
          </a:p>
        </p:txBody>
      </p:sp>
      <p:sp>
        <p:nvSpPr>
          <p:cNvPr id="179" name="Google Shape;179;p28"/>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There is no planning required for this.</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Suitable for small projects.</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Very few resources are required.</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As there is no proper planning hence it does not require managerial staffs.</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Easy to implement.</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It develops the skills of the newcomers.</a:t>
            </a:r>
            <a:endParaRPr i="0" sz="1400" u="none" cap="none" strike="noStrike">
              <a:solidFill>
                <a:schemeClr val="dk1"/>
              </a:solidFill>
              <a:latin typeface="Play"/>
              <a:ea typeface="Play"/>
              <a:cs typeface="Play"/>
              <a:sym typeface="Play"/>
            </a:endParaRPr>
          </a:p>
          <a:p>
            <a:pPr indent="-317500" lvl="0" marL="457200" marR="0" rtl="0" algn="l">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Very much flexible for the developers working on it.</a:t>
            </a:r>
            <a:endParaRPr i="0" sz="1400" u="none" cap="none" strike="noStrike">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185" name="Google Shape;185;p29"/>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sz="1400" u="none" cap="none" strike="noStrike">
                <a:solidFill>
                  <a:srgbClr val="000000"/>
                </a:solidFill>
                <a:latin typeface="Play"/>
                <a:ea typeface="Play"/>
                <a:cs typeface="Play"/>
                <a:sym typeface="Play"/>
              </a:rPr>
              <a:t>S</a:t>
            </a:r>
            <a:r>
              <a:rPr b="1" lang="en-GB">
                <a:latin typeface="Play"/>
                <a:ea typeface="Play"/>
                <a:cs typeface="Play"/>
                <a:sym typeface="Play"/>
              </a:rPr>
              <a:t>oftware Requirements</a:t>
            </a:r>
            <a:endParaRPr i="0" sz="140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GitHub</a:t>
            </a:r>
            <a:endParaRPr i="0" sz="140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VSCode</a:t>
            </a:r>
            <a:endParaRPr i="0" sz="140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Web Browser</a:t>
            </a:r>
            <a:endParaRPr i="0" sz="1400" u="none" cap="none" strike="noStrike">
              <a:solidFill>
                <a:srgbClr val="000000"/>
              </a:solidFill>
              <a:latin typeface="Play"/>
              <a:ea typeface="Play"/>
              <a:cs typeface="Play"/>
              <a:sym typeface="Play"/>
            </a:endParaRPr>
          </a:p>
          <a:p>
            <a:pPr indent="0" lvl="0" marL="0" marR="0" rtl="0" algn="l">
              <a:lnSpc>
                <a:spcPct val="200000"/>
              </a:lnSpc>
              <a:spcBef>
                <a:spcPts val="0"/>
              </a:spcBef>
              <a:spcAft>
                <a:spcPts val="0"/>
              </a:spcAft>
              <a:buClr>
                <a:srgbClr val="000000"/>
              </a:buClr>
              <a:buSzPts val="1400"/>
              <a:buFont typeface="Arial"/>
              <a:buNone/>
            </a:pPr>
            <a:r>
              <a:t/>
            </a:r>
            <a:endParaRPr i="0" sz="1400" u="none" cap="none" strike="noStrike">
              <a:solidFill>
                <a:srgbClr val="000000"/>
              </a:solidFill>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sz="1400" u="none" cap="none" strike="noStrike">
                <a:solidFill>
                  <a:srgbClr val="000000"/>
                </a:solidFill>
                <a:latin typeface="Play"/>
                <a:ea typeface="Play"/>
                <a:cs typeface="Play"/>
                <a:sym typeface="Play"/>
              </a:rPr>
              <a:t>H</a:t>
            </a:r>
            <a:r>
              <a:rPr b="1" lang="en-GB">
                <a:latin typeface="Play"/>
                <a:ea typeface="Play"/>
                <a:cs typeface="Play"/>
                <a:sym typeface="Play"/>
              </a:rPr>
              <a:t>ardware Requirements</a:t>
            </a:r>
            <a:endParaRPr b="1" i="0" sz="140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4</a:t>
            </a:r>
            <a:r>
              <a:rPr i="0" lang="en-GB" sz="1400" u="none" cap="none" strike="noStrike">
                <a:solidFill>
                  <a:srgbClr val="000000"/>
                </a:solidFill>
                <a:latin typeface="Play"/>
                <a:ea typeface="Play"/>
                <a:cs typeface="Play"/>
                <a:sym typeface="Play"/>
              </a:rPr>
              <a:t> GB RAM</a:t>
            </a:r>
            <a:endParaRPr i="0" sz="140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Any Operating System</a:t>
            </a:r>
            <a:endParaRPr b="1" i="0" sz="1400" u="sng" cap="none" strike="noStrike">
              <a:solidFill>
                <a:srgbClr val="000000"/>
              </a:solidFill>
              <a:latin typeface="Play"/>
              <a:ea typeface="Play"/>
              <a:cs typeface="Play"/>
              <a:sym typeface="Play"/>
            </a:endParaRPr>
          </a:p>
        </p:txBody>
      </p:sp>
      <p:sp>
        <p:nvSpPr>
          <p:cNvPr id="186" name="Google Shape;186;p29"/>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sz="1400" u="none" cap="none" strike="noStrike">
                <a:solidFill>
                  <a:srgbClr val="000000"/>
                </a:solidFill>
                <a:latin typeface="Play"/>
                <a:ea typeface="Play"/>
                <a:cs typeface="Play"/>
                <a:sym typeface="Play"/>
              </a:rPr>
              <a:t>T</a:t>
            </a:r>
            <a:r>
              <a:rPr b="1" lang="en-GB">
                <a:latin typeface="Play"/>
                <a:ea typeface="Play"/>
                <a:cs typeface="Play"/>
                <a:sym typeface="Play"/>
              </a:rPr>
              <a:t>ools Used</a:t>
            </a:r>
            <a:endParaRPr i="0" sz="140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NPM Dependencies</a:t>
            </a:r>
            <a:endParaRPr i="0" sz="140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CMD/Terminal</a:t>
            </a:r>
            <a:endParaRPr i="0" sz="1400" u="none" cap="none" strike="noStrike">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i="0" sz="1400" u="none" cap="none" strike="noStrike">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sz="1400" u="none" cap="none" strike="noStrike">
                <a:solidFill>
                  <a:srgbClr val="000000"/>
                </a:solidFill>
                <a:latin typeface="Play"/>
                <a:ea typeface="Play"/>
                <a:cs typeface="Play"/>
                <a:sym typeface="Play"/>
              </a:rPr>
              <a:t>T</a:t>
            </a:r>
            <a:r>
              <a:rPr b="1" lang="en-GB">
                <a:latin typeface="Play"/>
                <a:ea typeface="Play"/>
                <a:cs typeface="Play"/>
                <a:sym typeface="Play"/>
              </a:rPr>
              <a:t>echnologies Used</a:t>
            </a:r>
            <a:endParaRPr b="1"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HTML 5.0</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CSS 3.0</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JavaScript, v. ES13</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TypeScript, v.4.6.3</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Node.js, v17.9.0</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Next.js, v10.0.5</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React, v17.0.1</a:t>
            </a:r>
            <a:endParaRPr i="0" sz="1400" u="none" cap="none" strike="noStrike">
              <a:solidFill>
                <a:srgbClr val="000000"/>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USE CASES</a:t>
            </a:r>
            <a:endParaRPr b="1" i="0" sz="2000" u="none" cap="none" strike="noStrike">
              <a:solidFill>
                <a:schemeClr val="dk1"/>
              </a:solidFill>
              <a:latin typeface="Play"/>
              <a:ea typeface="Play"/>
              <a:cs typeface="Play"/>
              <a:sym typeface="Play"/>
            </a:endParaRPr>
          </a:p>
        </p:txBody>
      </p:sp>
      <p:pic>
        <p:nvPicPr>
          <p:cNvPr id="192" name="Google Shape;192;p30"/>
          <p:cNvPicPr preferRelativeResize="0"/>
          <p:nvPr/>
        </p:nvPicPr>
        <p:blipFill rotWithShape="1">
          <a:blip r:embed="rId3">
            <a:alphaModFix/>
          </a:blip>
          <a:srcRect b="0" l="0" r="0" t="0"/>
          <a:stretch/>
        </p:blipFill>
        <p:spPr>
          <a:xfrm>
            <a:off x="4782225" y="700050"/>
            <a:ext cx="3894800" cy="3871925"/>
          </a:xfrm>
          <a:prstGeom prst="rect">
            <a:avLst/>
          </a:prstGeom>
          <a:noFill/>
          <a:ln cap="flat" cmpd="sng" w="9525">
            <a:solidFill>
              <a:schemeClr val="dk1"/>
            </a:solidFill>
            <a:prstDash val="solid"/>
            <a:round/>
            <a:headEnd len="sm" w="sm" type="none"/>
            <a:tailEnd len="sm" w="sm" type="none"/>
          </a:ln>
        </p:spPr>
      </p:pic>
      <p:sp>
        <p:nvSpPr>
          <p:cNvPr id="193" name="Google Shape;193;p30"/>
          <p:cNvSpPr txBox="1"/>
          <p:nvPr/>
        </p:nvSpPr>
        <p:spPr>
          <a:xfrm>
            <a:off x="271200" y="813100"/>
            <a:ext cx="4208400" cy="37590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Use Cases of QuadTree includes:</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Image Processing</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Sparse Data Storage</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Spatial Indexing</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lt1"/>
              </a:buClr>
              <a:buSzPts val="1400"/>
              <a:buFont typeface="Play"/>
              <a:buChar char="➔"/>
            </a:pPr>
            <a:r>
              <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Examples:</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Computer Graphics, Games, Movies</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Computer Vision, CAD, Street Maps </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(Google Maps/Google Earth)</a:t>
            </a:r>
            <a:endParaRPr i="0" sz="1400" u="none" cap="none" strike="noStrike">
              <a:solidFill>
                <a:schemeClr val="dk1"/>
              </a:solidFill>
              <a:latin typeface="Play"/>
              <a:ea typeface="Play"/>
              <a:cs typeface="Play"/>
              <a:sym typeface="Play"/>
            </a:endParaRPr>
          </a:p>
          <a:p>
            <a:pPr indent="-317500" lvl="0" marL="9144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Visualization (Graphing Complex Functions)</a:t>
            </a:r>
            <a:endParaRPr i="0" sz="1400" u="none" cap="none" strike="noStrike">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nvSpPr>
        <p:spPr>
          <a:xfrm>
            <a:off x="1888500" y="4134100"/>
            <a:ext cx="5367000" cy="813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Left shows the compressed image with the tree bounding boxes while the right shows just the compressed image.</a:t>
            </a:r>
            <a:endParaRPr b="0" i="0" sz="1400" u="none" cap="none" strike="noStrike">
              <a:solidFill>
                <a:schemeClr val="dk1"/>
              </a:solidFill>
              <a:latin typeface="Play"/>
              <a:ea typeface="Play"/>
              <a:cs typeface="Play"/>
              <a:sym typeface="Play"/>
            </a:endParaRPr>
          </a:p>
        </p:txBody>
      </p:sp>
      <p:sp>
        <p:nvSpPr>
          <p:cNvPr id="199" name="Google Shape;199;p31"/>
          <p:cNvSpPr txBox="1"/>
          <p:nvPr/>
        </p:nvSpPr>
        <p:spPr>
          <a:xfrm>
            <a:off x="2835501" y="733550"/>
            <a:ext cx="332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S</a:t>
            </a:r>
            <a:r>
              <a:rPr b="1" i="0" lang="en-GB" sz="1400" u="none" cap="none" strike="noStrike">
                <a:solidFill>
                  <a:schemeClr val="dk1"/>
                </a:solidFill>
                <a:latin typeface="Play"/>
                <a:ea typeface="Play"/>
                <a:cs typeface="Play"/>
                <a:sym typeface="Play"/>
              </a:rPr>
              <a:t>tep</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by</a:t>
            </a:r>
            <a:r>
              <a:rPr b="1" lang="en-GB">
                <a:solidFill>
                  <a:schemeClr val="dk1"/>
                </a:solidFill>
                <a:latin typeface="Play"/>
                <a:ea typeface="Play"/>
                <a:cs typeface="Play"/>
                <a:sym typeface="Play"/>
              </a:rPr>
              <a:t>-S</a:t>
            </a:r>
            <a:r>
              <a:rPr b="1" i="0" lang="en-GB" sz="1400" u="none" cap="none" strike="noStrike">
                <a:solidFill>
                  <a:schemeClr val="dk1"/>
                </a:solidFill>
                <a:latin typeface="Play"/>
                <a:ea typeface="Play"/>
                <a:cs typeface="Play"/>
                <a:sym typeface="Play"/>
              </a:rPr>
              <a:t>tep</a:t>
            </a:r>
            <a:endParaRPr b="1" i="0" sz="1400" u="none" cap="none" strike="noStrike">
              <a:solidFill>
                <a:schemeClr val="dk1"/>
              </a:solidFill>
              <a:latin typeface="Play"/>
              <a:ea typeface="Play"/>
              <a:cs typeface="Play"/>
              <a:sym typeface="Play"/>
            </a:endParaRPr>
          </a:p>
        </p:txBody>
      </p:sp>
      <p:pic>
        <p:nvPicPr>
          <p:cNvPr id="200" name="Google Shape;200;p31"/>
          <p:cNvPicPr preferRelativeResize="0"/>
          <p:nvPr/>
        </p:nvPicPr>
        <p:blipFill rotWithShape="1">
          <a:blip r:embed="rId3">
            <a:alphaModFix/>
          </a:blip>
          <a:srcRect b="0" l="0" r="0" t="0"/>
          <a:stretch/>
        </p:blipFill>
        <p:spPr>
          <a:xfrm>
            <a:off x="1813738" y="1230004"/>
            <a:ext cx="5366925" cy="2683475"/>
          </a:xfrm>
          <a:prstGeom prst="rect">
            <a:avLst/>
          </a:prstGeom>
          <a:noFill/>
          <a:ln cap="flat" cmpd="sng" w="9525">
            <a:solidFill>
              <a:schemeClr val="dk1"/>
            </a:solidFill>
            <a:prstDash val="solid"/>
            <a:round/>
            <a:headEnd len="sm" w="sm" type="none"/>
            <a:tailEnd len="sm" w="sm" type="none"/>
          </a:ln>
        </p:spPr>
      </p:pic>
      <p:sp>
        <p:nvSpPr>
          <p:cNvPr id="201" name="Google Shape;201;p31"/>
          <p:cNvSpPr txBox="1"/>
          <p:nvPr/>
        </p:nvSpPr>
        <p:spPr>
          <a:xfrm>
            <a:off x="270900" y="240950"/>
            <a:ext cx="8602200" cy="492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Play"/>
                <a:ea typeface="Play"/>
                <a:cs typeface="Play"/>
                <a:sym typeface="Play"/>
              </a:rPr>
              <a:t>USE CASE </a:t>
            </a:r>
            <a:r>
              <a:rPr b="0" i="0" lang="en-GB" sz="2000" u="none" cap="none" strike="noStrike">
                <a:solidFill>
                  <a:srgbClr val="000000"/>
                </a:solidFill>
                <a:latin typeface="Play"/>
                <a:ea typeface="Play"/>
                <a:cs typeface="Play"/>
                <a:sym typeface="Play"/>
              </a:rPr>
              <a:t>- </a:t>
            </a:r>
            <a:r>
              <a:rPr b="0" i="0" lang="en-GB" sz="1800" u="none" cap="none" strike="noStrike">
                <a:solidFill>
                  <a:srgbClr val="000000"/>
                </a:solidFill>
                <a:latin typeface="Play"/>
                <a:ea typeface="Play"/>
                <a:cs typeface="Play"/>
                <a:sym typeface="Play"/>
              </a:rPr>
              <a:t>QuadTree compression of an image</a:t>
            </a:r>
            <a:endParaRPr b="0" i="0" sz="1800" u="none" cap="none" strike="noStrike">
              <a:solidFill>
                <a:srgbClr val="00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028300" y="737124"/>
            <a:ext cx="5087400" cy="8154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2" name="Google Shape;62;p14"/>
          <p:cNvPicPr preferRelativeResize="0"/>
          <p:nvPr/>
        </p:nvPicPr>
        <p:blipFill rotWithShape="1">
          <a:blip r:embed="rId3">
            <a:alphaModFix/>
          </a:blip>
          <a:srcRect b="0" l="0" r="0" t="0"/>
          <a:stretch/>
        </p:blipFill>
        <p:spPr>
          <a:xfrm>
            <a:off x="2901363" y="1631375"/>
            <a:ext cx="3341275" cy="3341275"/>
          </a:xfrm>
          <a:prstGeom prst="rect">
            <a:avLst/>
          </a:prstGeom>
          <a:noFill/>
          <a:ln cap="flat" cmpd="sng" w="19050">
            <a:solidFill>
              <a:schemeClr val="dk1"/>
            </a:solidFill>
            <a:prstDash val="solid"/>
            <a:round/>
            <a:headEnd len="sm" w="sm" type="none"/>
            <a:tailEnd len="sm" w="sm" type="none"/>
          </a:ln>
        </p:spPr>
      </p:pic>
      <p:sp>
        <p:nvSpPr>
          <p:cNvPr id="63" name="Google Shape;63;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b="0" l="6740" r="3266" t="3735"/>
          <a:stretch/>
        </p:blipFill>
        <p:spPr>
          <a:xfrm>
            <a:off x="1061263" y="882650"/>
            <a:ext cx="7021475" cy="3895725"/>
          </a:xfrm>
          <a:prstGeom prst="rect">
            <a:avLst/>
          </a:prstGeom>
          <a:noFill/>
          <a:ln>
            <a:noFill/>
          </a:ln>
        </p:spPr>
      </p:pic>
      <p:sp>
        <p:nvSpPr>
          <p:cNvPr id="207" name="Google Shape;207;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MODEL ARCHITECTURE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nvPicPr>
        <p:blipFill rotWithShape="1">
          <a:blip r:embed="rId3">
            <a:alphaModFix/>
          </a:blip>
          <a:srcRect b="0" l="6974" r="6053" t="0"/>
          <a:stretch/>
        </p:blipFill>
        <p:spPr>
          <a:xfrm>
            <a:off x="2953313" y="690700"/>
            <a:ext cx="3237376" cy="4387850"/>
          </a:xfrm>
          <a:prstGeom prst="rect">
            <a:avLst/>
          </a:prstGeom>
          <a:noFill/>
          <a:ln cap="flat" cmpd="sng" w="19050">
            <a:solidFill>
              <a:schemeClr val="dk1"/>
            </a:solidFill>
            <a:prstDash val="solid"/>
            <a:round/>
            <a:headEnd len="sm" w="sm" type="none"/>
            <a:tailEnd len="sm" w="sm" type="none"/>
          </a:ln>
        </p:spPr>
      </p:pic>
      <p:sp>
        <p:nvSpPr>
          <p:cNvPr id="213" name="Google Shape;213;p3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WORKFLOW OF QUADTREE VISUALIZER</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19" name="Google Shape;219;p34"/>
          <p:cNvSpPr txBox="1"/>
          <p:nvPr/>
        </p:nvSpPr>
        <p:spPr>
          <a:xfrm>
            <a:off x="270900" y="690700"/>
            <a:ext cx="8357400" cy="15000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Since we are using Next.js in our project, we first need to have Node.js. The web application is currently working on </a:t>
            </a:r>
            <a:r>
              <a:rPr i="0" lang="en-GB" sz="1400" u="sng" cap="none" strike="noStrike">
                <a:solidFill>
                  <a:srgbClr val="0000FF"/>
                </a:solidFill>
                <a:latin typeface="Play"/>
                <a:ea typeface="Play"/>
                <a:cs typeface="Play"/>
                <a:sym typeface="Play"/>
                <a:hlinkClick r:id="rId3">
                  <a:extLst>
                    <a:ext uri="{A12FA001-AC4F-418D-AE19-62706E023703}">
                      <ahyp:hlinkClr val="tx"/>
                    </a:ext>
                  </a:extLst>
                </a:hlinkClick>
              </a:rPr>
              <a:t>http://localhost:3000</a:t>
            </a:r>
            <a:r>
              <a:rPr i="0" lang="en-GB" sz="1400" u="none" cap="none" strike="noStrike">
                <a:solidFill>
                  <a:srgbClr val="000000"/>
                </a:solidFill>
                <a:latin typeface="Play"/>
                <a:ea typeface="Play"/>
                <a:cs typeface="Play"/>
                <a:sym typeface="Play"/>
              </a:rPr>
              <a:t>.</a:t>
            </a:r>
            <a:endParaRPr i="0" sz="1400" u="none" cap="none" strike="noStrike">
              <a:solidFill>
                <a:srgbClr val="000000"/>
              </a:solidFill>
              <a:latin typeface="Play"/>
              <a:ea typeface="Play"/>
              <a:cs typeface="Play"/>
              <a:sym typeface="Play"/>
            </a:endParaRPr>
          </a:p>
          <a:p>
            <a:pPr indent="-317500" lvl="0" marL="457200" marR="0" rtl="0" algn="just">
              <a:lnSpc>
                <a:spcPct val="150000"/>
              </a:lnSpc>
              <a:spcBef>
                <a:spcPts val="0"/>
              </a:spcBef>
              <a:spcAft>
                <a:spcPts val="0"/>
              </a:spcAft>
              <a:buClr>
                <a:srgbClr val="000000"/>
              </a:buClr>
              <a:buSzPts val="1400"/>
              <a:buFont typeface="Play"/>
              <a:buChar char="-"/>
            </a:pPr>
            <a:r>
              <a:rPr i="0" lang="en-GB" sz="1400" u="none" cap="none" strike="noStrike">
                <a:solidFill>
                  <a:srgbClr val="000000"/>
                </a:solidFill>
                <a:latin typeface="Play"/>
                <a:ea typeface="Play"/>
                <a:cs typeface="Play"/>
                <a:sym typeface="Play"/>
              </a:rPr>
              <a:t>To run the application locally, we need to install the packages required using the npm command: </a:t>
            </a:r>
            <a:r>
              <a:rPr b="1" i="1" lang="en-GB" sz="1400" u="none" cap="none" strike="noStrike">
                <a:solidFill>
                  <a:srgbClr val="000000"/>
                </a:solidFill>
                <a:latin typeface="Play"/>
                <a:ea typeface="Play"/>
                <a:cs typeface="Play"/>
                <a:sym typeface="Play"/>
              </a:rPr>
              <a:t>npm install package.json</a:t>
            </a:r>
            <a:endParaRPr b="1" i="1" sz="1400" u="none" cap="none" strike="noStrike">
              <a:solidFill>
                <a:srgbClr val="000000"/>
              </a:solidFill>
              <a:latin typeface="Play"/>
              <a:ea typeface="Play"/>
              <a:cs typeface="Play"/>
              <a:sym typeface="Play"/>
            </a:endParaRPr>
          </a:p>
        </p:txBody>
      </p:sp>
      <p:pic>
        <p:nvPicPr>
          <p:cNvPr id="220" name="Google Shape;220;p34"/>
          <p:cNvPicPr preferRelativeResize="0"/>
          <p:nvPr/>
        </p:nvPicPr>
        <p:blipFill rotWithShape="1">
          <a:blip r:embed="rId4">
            <a:alphaModFix/>
          </a:blip>
          <a:srcRect b="9974" l="0" r="0" t="0"/>
          <a:stretch/>
        </p:blipFill>
        <p:spPr>
          <a:xfrm>
            <a:off x="1335238" y="2190800"/>
            <a:ext cx="6473526" cy="2806625"/>
          </a:xfrm>
          <a:prstGeom prst="rect">
            <a:avLst/>
          </a:prstGeom>
          <a:noFill/>
          <a:ln cap="flat" cmpd="sng" w="19050">
            <a:solidFill>
              <a:srgbClr val="000000"/>
            </a:solidFill>
            <a:prstDash val="solid"/>
            <a:miter lim="8000"/>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EXPERIMENTAL SETUP</a:t>
            </a:r>
            <a:endParaRPr b="1" i="0" sz="2000" u="none" cap="none" strike="noStrike">
              <a:solidFill>
                <a:schemeClr val="dk1"/>
              </a:solidFill>
              <a:latin typeface="Play"/>
              <a:ea typeface="Play"/>
              <a:cs typeface="Play"/>
              <a:sym typeface="Play"/>
            </a:endParaRPr>
          </a:p>
        </p:txBody>
      </p:sp>
      <p:sp>
        <p:nvSpPr>
          <p:cNvPr id="226" name="Google Shape;226;p35"/>
          <p:cNvSpPr txBox="1"/>
          <p:nvPr/>
        </p:nvSpPr>
        <p:spPr>
          <a:xfrm>
            <a:off x="307200" y="764675"/>
            <a:ext cx="8529600" cy="723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After installing all the dependencies, we then run the command: </a:t>
            </a:r>
            <a:r>
              <a:rPr b="1" i="1" lang="en-GB" sz="1400" u="none" cap="none" strike="noStrike">
                <a:solidFill>
                  <a:schemeClr val="dk1"/>
                </a:solidFill>
                <a:latin typeface="Play"/>
                <a:ea typeface="Play"/>
                <a:cs typeface="Play"/>
                <a:sym typeface="Play"/>
              </a:rPr>
              <a:t>npm run dev</a:t>
            </a:r>
            <a:r>
              <a:rPr i="0" lang="en-GB" sz="1400" u="none" cap="none" strike="noStrike">
                <a:solidFill>
                  <a:schemeClr val="dk1"/>
                </a:solidFill>
                <a:latin typeface="Play"/>
                <a:ea typeface="Play"/>
                <a:cs typeface="Play"/>
                <a:sym typeface="Play"/>
              </a:rPr>
              <a:t>. </a:t>
            </a:r>
            <a:endParaRPr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This command will run the developer server. </a:t>
            </a:r>
            <a:endParaRPr i="0" sz="1400" u="none" cap="none" strike="noStrike">
              <a:solidFill>
                <a:srgbClr val="000000"/>
              </a:solidFill>
              <a:latin typeface="Play"/>
              <a:ea typeface="Play"/>
              <a:cs typeface="Play"/>
              <a:sym typeface="Play"/>
            </a:endParaRPr>
          </a:p>
        </p:txBody>
      </p:sp>
      <p:pic>
        <p:nvPicPr>
          <p:cNvPr id="227" name="Google Shape;227;p35"/>
          <p:cNvPicPr preferRelativeResize="0"/>
          <p:nvPr/>
        </p:nvPicPr>
        <p:blipFill rotWithShape="1">
          <a:blip r:embed="rId3">
            <a:alphaModFix/>
          </a:blip>
          <a:srcRect b="0" l="0" r="0" t="0"/>
          <a:stretch/>
        </p:blipFill>
        <p:spPr>
          <a:xfrm>
            <a:off x="787613" y="1636750"/>
            <a:ext cx="7568774" cy="3356908"/>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233" name="Google Shape;233;p36"/>
          <p:cNvPicPr preferRelativeResize="0"/>
          <p:nvPr/>
        </p:nvPicPr>
        <p:blipFill rotWithShape="1">
          <a:blip r:embed="rId3">
            <a:alphaModFix/>
          </a:blip>
          <a:srcRect b="0" l="0" r="0" t="0"/>
          <a:stretch/>
        </p:blipFill>
        <p:spPr>
          <a:xfrm>
            <a:off x="270901" y="774175"/>
            <a:ext cx="5772001" cy="4179725"/>
          </a:xfrm>
          <a:prstGeom prst="rect">
            <a:avLst/>
          </a:prstGeom>
          <a:noFill/>
          <a:ln cap="flat" cmpd="sng" w="19050">
            <a:solidFill>
              <a:srgbClr val="000000"/>
            </a:solidFill>
            <a:prstDash val="solid"/>
            <a:miter lim="8000"/>
            <a:headEnd len="sm" w="sm" type="none"/>
            <a:tailEnd len="sm" w="sm" type="none"/>
          </a:ln>
        </p:spPr>
      </p:pic>
      <p:sp>
        <p:nvSpPr>
          <p:cNvPr id="234" name="Google Shape;234;p36"/>
          <p:cNvSpPr txBox="1"/>
          <p:nvPr/>
        </p:nvSpPr>
        <p:spPr>
          <a:xfrm>
            <a:off x="6727375"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Play"/>
                <a:ea typeface="Play"/>
                <a:cs typeface="Play"/>
                <a:sym typeface="Play"/>
              </a:rPr>
              <a:t>Homepage</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40" name="Google Shape;240;p37"/>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Play"/>
                <a:ea typeface="Play"/>
                <a:cs typeface="Play"/>
                <a:sym typeface="Play"/>
              </a:rPr>
              <a:t>Clear QuadTree</a:t>
            </a:r>
            <a:endParaRPr b="1" i="0" sz="1400" u="none" cap="none" strike="noStrike">
              <a:solidFill>
                <a:srgbClr val="000000"/>
              </a:solidFill>
              <a:latin typeface="Play"/>
              <a:ea typeface="Play"/>
              <a:cs typeface="Play"/>
              <a:sym typeface="Play"/>
            </a:endParaRPr>
          </a:p>
        </p:txBody>
      </p:sp>
      <p:pic>
        <p:nvPicPr>
          <p:cNvPr id="241" name="Google Shape;241;p37"/>
          <p:cNvPicPr preferRelativeResize="0"/>
          <p:nvPr/>
        </p:nvPicPr>
        <p:blipFill rotWithShape="1">
          <a:blip r:embed="rId3">
            <a:alphaModFix/>
          </a:blip>
          <a:srcRect b="0" l="0" r="0" t="0"/>
          <a:stretch/>
        </p:blipFill>
        <p:spPr>
          <a:xfrm>
            <a:off x="416975" y="790038"/>
            <a:ext cx="5714180" cy="4147999"/>
          </a:xfrm>
          <a:prstGeom prst="rect">
            <a:avLst/>
          </a:prstGeom>
          <a:noFill/>
          <a:ln cap="flat" cmpd="sng" w="19050">
            <a:solidFill>
              <a:srgbClr val="000000"/>
            </a:solidFill>
            <a:prstDash val="solid"/>
            <a:miter lim="8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47" name="Google Shape;247;p38"/>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Play"/>
                <a:ea typeface="Play"/>
                <a:cs typeface="Play"/>
                <a:sym typeface="Play"/>
              </a:rPr>
              <a:t>Spawn Bodies</a:t>
            </a:r>
            <a:endParaRPr b="1" i="0" sz="1400" u="none" cap="none" strike="noStrike">
              <a:solidFill>
                <a:srgbClr val="000000"/>
              </a:solidFill>
              <a:latin typeface="Play"/>
              <a:ea typeface="Play"/>
              <a:cs typeface="Play"/>
              <a:sym typeface="Play"/>
            </a:endParaRPr>
          </a:p>
        </p:txBody>
      </p:sp>
      <p:pic>
        <p:nvPicPr>
          <p:cNvPr id="248" name="Google Shape;248;p38"/>
          <p:cNvPicPr preferRelativeResize="0"/>
          <p:nvPr/>
        </p:nvPicPr>
        <p:blipFill rotWithShape="1">
          <a:blip r:embed="rId3">
            <a:alphaModFix/>
          </a:blip>
          <a:srcRect b="0" l="0" r="0" t="0"/>
          <a:stretch/>
        </p:blipFill>
        <p:spPr>
          <a:xfrm>
            <a:off x="414087" y="786075"/>
            <a:ext cx="5743125" cy="4155925"/>
          </a:xfrm>
          <a:prstGeom prst="rect">
            <a:avLst/>
          </a:prstGeom>
          <a:noFill/>
          <a:ln cap="flat" cmpd="sng" w="19050">
            <a:solidFill>
              <a:srgbClr val="131417"/>
            </a:solidFill>
            <a:prstDash val="solid"/>
            <a:miter lim="8000"/>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270900" y="14197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54" name="Google Shape;254;p39"/>
          <p:cNvSpPr txBox="1"/>
          <p:nvPr/>
        </p:nvSpPr>
        <p:spPr>
          <a:xfrm>
            <a:off x="6716950" y="2371650"/>
            <a:ext cx="1940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Play"/>
                <a:ea typeface="Play"/>
                <a:cs typeface="Play"/>
                <a:sym typeface="Play"/>
              </a:rPr>
              <a:t>Random Bodies</a:t>
            </a:r>
            <a:endParaRPr b="1" i="0" sz="1400" u="none" cap="none" strike="noStrike">
              <a:solidFill>
                <a:srgbClr val="000000"/>
              </a:solidFill>
              <a:latin typeface="Play"/>
              <a:ea typeface="Play"/>
              <a:cs typeface="Play"/>
              <a:sym typeface="Play"/>
            </a:endParaRPr>
          </a:p>
        </p:txBody>
      </p:sp>
      <p:pic>
        <p:nvPicPr>
          <p:cNvPr id="255" name="Google Shape;255;p39"/>
          <p:cNvPicPr preferRelativeResize="0"/>
          <p:nvPr/>
        </p:nvPicPr>
        <p:blipFill rotWithShape="1">
          <a:blip r:embed="rId3">
            <a:alphaModFix/>
          </a:blip>
          <a:srcRect b="0" l="0" r="0" t="0"/>
          <a:stretch/>
        </p:blipFill>
        <p:spPr>
          <a:xfrm>
            <a:off x="389313" y="690688"/>
            <a:ext cx="5941616" cy="4300400"/>
          </a:xfrm>
          <a:prstGeom prst="rect">
            <a:avLst/>
          </a:prstGeom>
          <a:noFill/>
          <a:ln cap="flat" cmpd="sng" w="19050">
            <a:solidFill>
              <a:srgbClr val="000000"/>
            </a:solidFill>
            <a:prstDash val="solid"/>
            <a:miter lim="8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261" name="Google Shape;261;p40"/>
          <p:cNvSpPr txBox="1"/>
          <p:nvPr/>
        </p:nvSpPr>
        <p:spPr>
          <a:xfrm>
            <a:off x="6664775" y="2543525"/>
            <a:ext cx="1940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Play"/>
                <a:ea typeface="Play"/>
                <a:cs typeface="Play"/>
                <a:sym typeface="Play"/>
              </a:rPr>
              <a:t>Spawn &amp; Random Bodies</a:t>
            </a:r>
            <a:endParaRPr b="1" i="0" sz="1400" u="none" cap="none" strike="noStrike">
              <a:solidFill>
                <a:srgbClr val="000000"/>
              </a:solidFill>
              <a:latin typeface="Play"/>
              <a:ea typeface="Play"/>
              <a:cs typeface="Play"/>
              <a:sym typeface="Play"/>
            </a:endParaRPr>
          </a:p>
        </p:txBody>
      </p:sp>
      <p:pic>
        <p:nvPicPr>
          <p:cNvPr id="262" name="Google Shape;262;p40"/>
          <p:cNvPicPr preferRelativeResize="0"/>
          <p:nvPr/>
        </p:nvPicPr>
        <p:blipFill rotWithShape="1">
          <a:blip r:embed="rId3">
            <a:alphaModFix/>
          </a:blip>
          <a:srcRect b="0" l="0" r="0" t="0"/>
          <a:stretch/>
        </p:blipFill>
        <p:spPr>
          <a:xfrm>
            <a:off x="387450" y="777325"/>
            <a:ext cx="5611452" cy="4147999"/>
          </a:xfrm>
          <a:prstGeom prst="rect">
            <a:avLst/>
          </a:prstGeom>
          <a:noFill/>
          <a:ln cap="flat" cmpd="sng" w="1905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PROJECT PLAN</a:t>
            </a:r>
            <a:endParaRPr i="0" sz="2000" u="none" cap="none" strike="noStrike">
              <a:solidFill>
                <a:schemeClr val="dk1"/>
              </a:solidFill>
              <a:latin typeface="Play"/>
              <a:ea typeface="Play"/>
              <a:cs typeface="Play"/>
              <a:sym typeface="Play"/>
            </a:endParaRPr>
          </a:p>
        </p:txBody>
      </p:sp>
      <p:pic>
        <p:nvPicPr>
          <p:cNvPr id="268" name="Google Shape;268;p41"/>
          <p:cNvPicPr preferRelativeResize="0"/>
          <p:nvPr/>
        </p:nvPicPr>
        <p:blipFill rotWithShape="1">
          <a:blip r:embed="rId3">
            <a:alphaModFix/>
          </a:blip>
          <a:srcRect b="0" l="0" r="0" t="842"/>
          <a:stretch/>
        </p:blipFill>
        <p:spPr>
          <a:xfrm>
            <a:off x="3820350" y="75563"/>
            <a:ext cx="4024675" cy="49923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70900" y="837550"/>
            <a:ext cx="8602200" cy="37260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lang="en-GB">
                <a:solidFill>
                  <a:schemeClr val="dk1"/>
                </a:solidFill>
                <a:latin typeface="Play"/>
                <a:ea typeface="Play"/>
                <a:cs typeface="Play"/>
                <a:sym typeface="Play"/>
              </a:rPr>
              <a:t>Many </a:t>
            </a:r>
            <a:r>
              <a:rPr i="0" lang="en-GB" u="none" cap="none" strike="noStrike">
                <a:solidFill>
                  <a:schemeClr val="dk1"/>
                </a:solidFill>
                <a:latin typeface="Play"/>
                <a:ea typeface="Play"/>
                <a:cs typeface="Play"/>
                <a:sym typeface="Play"/>
              </a:rPr>
              <a:t>digital map applications have the need to present large quantities of precise point data on the map. Such data can be weather information, the population in towns, etc. With the </a:t>
            </a:r>
            <a:r>
              <a:rPr lang="en-GB">
                <a:solidFill>
                  <a:schemeClr val="dk1"/>
                </a:solidFill>
                <a:latin typeface="Play"/>
                <a:ea typeface="Play"/>
                <a:cs typeface="Play"/>
                <a:sym typeface="Play"/>
              </a:rPr>
              <a:t>advancements in data science/ML</a:t>
            </a:r>
            <a:r>
              <a:rPr i="0" lang="en-GB" u="none" cap="none" strike="noStrike">
                <a:solidFill>
                  <a:schemeClr val="dk1"/>
                </a:solidFill>
                <a:latin typeface="Play"/>
                <a:ea typeface="Play"/>
                <a:cs typeface="Play"/>
                <a:sym typeface="Play"/>
              </a:rPr>
              <a:t>, we expect such data will grow at a rapid pace. How to visualize such magnitude of data becomes a problem. </a:t>
            </a:r>
            <a:r>
              <a:rPr lang="en-GB">
                <a:solidFill>
                  <a:schemeClr val="dk1"/>
                </a:solidFill>
                <a:latin typeface="Play"/>
                <a:ea typeface="Play"/>
                <a:cs typeface="Play"/>
                <a:sym typeface="Play"/>
              </a:rPr>
              <a:t> QuadTree is a data structure in which each internal node has exactly four children. </a:t>
            </a:r>
            <a:r>
              <a:rPr lang="en-GB">
                <a:solidFill>
                  <a:schemeClr val="dk1"/>
                </a:solidFill>
                <a:highlight>
                  <a:srgbClr val="FFFFFF"/>
                </a:highlight>
                <a:latin typeface="Play"/>
                <a:ea typeface="Play"/>
                <a:cs typeface="Play"/>
                <a:sym typeface="Play"/>
              </a:rPr>
              <a:t>Quadtrees are trees implemented to efficiently store data of points on a two-dimensional space. </a:t>
            </a:r>
            <a:r>
              <a:rPr i="0" lang="en-GB" u="none" cap="none" strike="noStrike">
                <a:solidFill>
                  <a:schemeClr val="dk1"/>
                </a:solidFill>
                <a:latin typeface="Play"/>
                <a:ea typeface="Play"/>
                <a:cs typeface="Play"/>
                <a:sym typeface="Play"/>
              </a:rPr>
              <a:t>This project aims to build an efficient visualizer for interactively visualizing </a:t>
            </a:r>
            <a:r>
              <a:rPr lang="en-GB">
                <a:solidFill>
                  <a:schemeClr val="dk1"/>
                </a:solidFill>
                <a:latin typeface="Play"/>
                <a:ea typeface="Play"/>
                <a:cs typeface="Play"/>
                <a:sym typeface="Play"/>
              </a:rPr>
              <a:t>the</a:t>
            </a:r>
            <a:r>
              <a:rPr i="0" lang="en-GB" u="none" cap="none" strike="noStrike">
                <a:solidFill>
                  <a:schemeClr val="dk1"/>
                </a:solidFill>
                <a:latin typeface="Play"/>
                <a:ea typeface="Play"/>
                <a:cs typeface="Play"/>
                <a:sym typeface="Play"/>
              </a:rPr>
              <a:t> data</a:t>
            </a:r>
            <a:r>
              <a:rPr lang="en-GB">
                <a:solidFill>
                  <a:schemeClr val="dk1"/>
                </a:solidFill>
                <a:latin typeface="Play"/>
                <a:ea typeface="Play"/>
                <a:cs typeface="Play"/>
                <a:sym typeface="Play"/>
              </a:rPr>
              <a:t>. In this project, we will be using collision detection to illustrate the functionalities of QuadTree.</a:t>
            </a:r>
            <a:endParaRPr b="1" i="0" u="sng" cap="none" strike="noStrike">
              <a:solidFill>
                <a:schemeClr val="dk1"/>
              </a:solidFill>
              <a:latin typeface="Play"/>
              <a:ea typeface="Play"/>
              <a:cs typeface="Play"/>
              <a:sym typeface="Play"/>
            </a:endParaRPr>
          </a:p>
        </p:txBody>
      </p:sp>
      <p:sp>
        <p:nvSpPr>
          <p:cNvPr id="69" name="Google Shape;69;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GANTT CHAR</a:t>
            </a:r>
            <a:r>
              <a:rPr b="1" lang="en-GB" sz="2000">
                <a:solidFill>
                  <a:schemeClr val="dk1"/>
                </a:solidFill>
                <a:latin typeface="Play"/>
                <a:ea typeface="Play"/>
                <a:cs typeface="Play"/>
                <a:sym typeface="Play"/>
              </a:rPr>
              <a:t>T</a:t>
            </a:r>
            <a:endParaRPr i="0" sz="2000" u="none" cap="none" strike="noStrike">
              <a:solidFill>
                <a:schemeClr val="dk1"/>
              </a:solidFill>
              <a:latin typeface="Play"/>
              <a:ea typeface="Play"/>
              <a:cs typeface="Play"/>
              <a:sym typeface="Play"/>
            </a:endParaRPr>
          </a:p>
        </p:txBody>
      </p:sp>
      <p:pic>
        <p:nvPicPr>
          <p:cNvPr id="274" name="Google Shape;274;p42"/>
          <p:cNvPicPr preferRelativeResize="0"/>
          <p:nvPr/>
        </p:nvPicPr>
        <p:blipFill rotWithShape="1">
          <a:blip r:embed="rId3">
            <a:alphaModFix/>
          </a:blip>
          <a:srcRect b="0" l="0" r="0" t="14434"/>
          <a:stretch/>
        </p:blipFill>
        <p:spPr>
          <a:xfrm>
            <a:off x="150088" y="907175"/>
            <a:ext cx="8843824" cy="36471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280" name="Google Shape;280;p43"/>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 Visualizer Web App,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application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nvSpPr>
        <p:spPr>
          <a:xfrm>
            <a:off x="270900" y="784575"/>
            <a:ext cx="8602200" cy="2712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It can be concluded quadtrees are extremely powerful data structures that are still heavily under-utilised in both the industry and community applications. By the time of completion of this project we’ve learned to develop scalable and reusable codebases for large projects, understood the fundamentals of API build and interaction, developed a visualization tool and understood how to function in a time-bound manner and collaborate at scale across various tasks and disciplines. </a:t>
            </a:r>
            <a:endParaRPr i="0" sz="1400" u="none" cap="none" strike="noStrike">
              <a:solidFill>
                <a:schemeClr val="dk1"/>
              </a:solidFill>
              <a:latin typeface="Play"/>
              <a:ea typeface="Play"/>
              <a:cs typeface="Play"/>
              <a:sym typeface="Play"/>
            </a:endParaRPr>
          </a:p>
        </p:txBody>
      </p:sp>
      <p:sp>
        <p:nvSpPr>
          <p:cNvPr id="286" name="Google Shape;286;p4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WHAT HAVE WE LEARNT SO FAR…</a:t>
            </a:r>
            <a:endParaRPr b="1" i="0" sz="2000" u="none" cap="none" strike="noStrike">
              <a:solidFill>
                <a:schemeClr val="dk1"/>
              </a:solidFill>
              <a:latin typeface="Play"/>
              <a:ea typeface="Play"/>
              <a:cs typeface="Play"/>
              <a:sym typeface="Play"/>
            </a:endParaRPr>
          </a:p>
        </p:txBody>
      </p:sp>
      <p:sp>
        <p:nvSpPr>
          <p:cNvPr id="292" name="Google Shape;292;p45"/>
          <p:cNvSpPr txBox="1"/>
          <p:nvPr/>
        </p:nvSpPr>
        <p:spPr>
          <a:xfrm>
            <a:off x="270900" y="780125"/>
            <a:ext cx="8602200" cy="3797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adopt the practice of pair-programming and co-ordinate in a group to develop the project.</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develop scalable and reusable codebases for large projects.</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understand the fundamentals of API build and interaction.</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be acclimatised with a unique data structure like Quadtree</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understand the scope of research and public work still needed to fully utilise the power of this data structure.</a:t>
            </a:r>
            <a:endParaRPr>
              <a:solidFill>
                <a:schemeClr val="dk1"/>
              </a:solidFill>
              <a:latin typeface="Play"/>
              <a:ea typeface="Play"/>
              <a:cs typeface="Play"/>
              <a:sym typeface="Play"/>
            </a:endParaRPr>
          </a:p>
          <a:p>
            <a:pPr indent="-317500" lvl="0" marL="457200" marR="0" rtl="0" algn="just">
              <a:lnSpc>
                <a:spcPct val="200000"/>
              </a:lnSpc>
              <a:spcBef>
                <a:spcPts val="0"/>
              </a:spcBef>
              <a:spcAft>
                <a:spcPts val="0"/>
              </a:spcAft>
              <a:buClr>
                <a:schemeClr val="dk1"/>
              </a:buClr>
              <a:buSzPts val="1400"/>
              <a:buFont typeface="Play"/>
              <a:buChar char="-"/>
            </a:pPr>
            <a:r>
              <a:rPr i="0" lang="en-GB" sz="1400" u="none" cap="none" strike="noStrike">
                <a:solidFill>
                  <a:schemeClr val="dk1"/>
                </a:solidFill>
                <a:latin typeface="Play"/>
                <a:ea typeface="Play"/>
                <a:cs typeface="Play"/>
                <a:sym typeface="Play"/>
              </a:rPr>
              <a:t>To know how to function in a time-bound manner and collaborate at scale across various tasks and disciplines.</a:t>
            </a:r>
            <a:endParaRPr i="0" sz="1400" u="none" cap="none" strike="noStrike">
              <a:solidFill>
                <a:srgbClr val="000000"/>
              </a:solidFill>
              <a:latin typeface="Play"/>
              <a:ea typeface="Play"/>
              <a:cs typeface="Play"/>
              <a:sym typeface="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RESEARCH PAPER</a:t>
            </a:r>
            <a:endParaRPr b="1" i="0" sz="2000" u="none" cap="none" strike="noStrike">
              <a:solidFill>
                <a:schemeClr val="dk1"/>
              </a:solidFill>
              <a:latin typeface="Play"/>
              <a:ea typeface="Play"/>
              <a:cs typeface="Play"/>
              <a:sym typeface="Play"/>
            </a:endParaRPr>
          </a:p>
        </p:txBody>
      </p:sp>
      <p:sp>
        <p:nvSpPr>
          <p:cNvPr id="298" name="Google Shape;298;p46"/>
          <p:cNvSpPr txBox="1"/>
          <p:nvPr/>
        </p:nvSpPr>
        <p:spPr>
          <a:xfrm>
            <a:off x="382200" y="789500"/>
            <a:ext cx="8379600" cy="25584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lang="en-GB" u="sng" cap="none" strike="noStrike">
                <a:solidFill>
                  <a:schemeClr val="dk1"/>
                </a:solidFill>
                <a:latin typeface="Play"/>
                <a:ea typeface="Play"/>
                <a:cs typeface="Play"/>
                <a:sym typeface="Play"/>
              </a:rPr>
              <a:t>Paper Citation</a:t>
            </a:r>
            <a:endParaRPr u="sng" cap="none" strike="noStrike">
              <a:solidFill>
                <a:schemeClr val="dk1"/>
              </a:solidFill>
              <a:latin typeface="Play"/>
              <a:ea typeface="Play"/>
              <a:cs typeface="Play"/>
              <a:sym typeface="Play"/>
            </a:endParaRPr>
          </a:p>
          <a:p>
            <a:pPr indent="-317500" lvl="0" marL="914400" marR="0" rtl="0" algn="just">
              <a:lnSpc>
                <a:spcPct val="200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Amey Thakur , Mega Satish , Randeep Kaur Kahlon , Hasan Rizvi, Ajay Davare, 2022, </a:t>
            </a:r>
            <a:r>
              <a:rPr i="1" lang="en-GB">
                <a:solidFill>
                  <a:schemeClr val="dk1"/>
                </a:solidFill>
                <a:highlight>
                  <a:srgbClr val="FFFFFF"/>
                </a:highlight>
                <a:latin typeface="Play"/>
                <a:ea typeface="Play"/>
                <a:cs typeface="Play"/>
                <a:sym typeface="Play"/>
              </a:rPr>
              <a:t>QuadTree Visualizer</a:t>
            </a:r>
            <a:r>
              <a:rPr lang="en-GB">
                <a:solidFill>
                  <a:schemeClr val="dk1"/>
                </a:solidFill>
                <a:highlight>
                  <a:srgbClr val="FFFFFF"/>
                </a:highlight>
                <a:latin typeface="Play"/>
                <a:ea typeface="Play"/>
                <a:cs typeface="Play"/>
                <a:sym typeface="Play"/>
              </a:rPr>
              <a:t>, INTERNATIONAL JOURNAL OF ENGINEERING RESEARCH &amp; TECHNOLOGY (IJERT) Volume 11, Issue 04 (April 2022), </a:t>
            </a:r>
            <a:r>
              <a:rPr lang="en-GB" u="sng">
                <a:solidFill>
                  <a:srgbClr val="0000FF"/>
                </a:solidFill>
                <a:highlight>
                  <a:srgbClr val="FFFFFF"/>
                </a:highlight>
                <a:latin typeface="Play"/>
                <a:ea typeface="Play"/>
                <a:cs typeface="Play"/>
                <a:sym typeface="Play"/>
                <a:hlinkClick r:id="rId3">
                  <a:extLst>
                    <a:ext uri="{A12FA001-AC4F-418D-AE19-62706E023703}">
                      <ahyp:hlinkClr val="tx"/>
                    </a:ext>
                  </a:extLst>
                </a:hlinkClick>
              </a:rPr>
              <a:t>https://www.ijert.org/quadtree-visualizer</a:t>
            </a:r>
            <a:endParaRPr i="0" u="none" cap="none" strike="noStrike">
              <a:solidFill>
                <a:srgbClr val="0000FF"/>
              </a:solidFill>
              <a:latin typeface="Play"/>
              <a:ea typeface="Play"/>
              <a:cs typeface="Play"/>
              <a:sym typeface="Pl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aphicFrame>
        <p:nvGraphicFramePr>
          <p:cNvPr id="303" name="Google Shape;303;p47"/>
          <p:cNvGraphicFramePr/>
          <p:nvPr/>
        </p:nvGraphicFramePr>
        <p:xfrm>
          <a:off x="270900" y="718748"/>
          <a:ext cx="3000000" cy="3000000"/>
        </p:xfrm>
        <a:graphic>
          <a:graphicData uri="http://schemas.openxmlformats.org/drawingml/2006/table">
            <a:tbl>
              <a:tblPr>
                <a:noFill/>
                <a:tableStyleId>{C2EE8520-466F-422F-B435-A667B6E7C5FB}</a:tableStyleId>
              </a:tblPr>
              <a:tblGrid>
                <a:gridCol w="478275"/>
                <a:gridCol w="8123925"/>
              </a:tblGrid>
              <a:tr h="446250">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[1]</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46250">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[2]</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“An effective way to represent quadtrees” Communications of the ACM, Volume 25, Issue 12, Dec 1982 pp 905–910, doi:10.1145/358728.358741.</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46250">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[3]</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lang="en-GB" sz="1200" cap="none" strike="noStrike">
                          <a:solidFill>
                            <a:schemeClr val="dk1"/>
                          </a:solidFill>
                          <a:latin typeface="Play"/>
                          <a:ea typeface="Play"/>
                          <a:cs typeface="Play"/>
                          <a:sym typeface="Play"/>
                        </a:rPr>
                        <a:t>“Optimal quadtree construction algorithms” Computer Vision, Graphics, and Image Processing, Volume 37, Issue 3, March 1987, pp 402–419,  doi:10.1016/0734-189X(87)90045-4.</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46250">
                <a:tc>
                  <a:txBody>
                    <a:bodyPr/>
                    <a:lstStyle/>
                    <a:p>
                      <a:pPr indent="0" lvl="0" marL="0" marR="0" rtl="0" algn="just">
                        <a:lnSpc>
                          <a:spcPct val="100000"/>
                        </a:lnSpc>
                        <a:spcBef>
                          <a:spcPts val="0"/>
                        </a:spcBef>
                        <a:spcAft>
                          <a:spcPts val="0"/>
                        </a:spcAft>
                        <a:buNone/>
                      </a:pPr>
                      <a:r>
                        <a:rPr lang="en-GB" sz="1200">
                          <a:solidFill>
                            <a:schemeClr val="dk1"/>
                          </a:solidFill>
                          <a:latin typeface="Play"/>
                          <a:ea typeface="Play"/>
                          <a:cs typeface="Play"/>
                          <a:sym typeface="Play"/>
                        </a:rPr>
                        <a:t>[4]</a:t>
                      </a:r>
                      <a:endParaRPr sz="1200" cap="none" strike="noStrike">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28600" lvl="0" marL="228600" rtl="0" algn="just">
                        <a:lnSpc>
                          <a:spcPct val="100000"/>
                        </a:lnSpc>
                        <a:spcBef>
                          <a:spcPts val="1200"/>
                        </a:spcBef>
                        <a:spcAft>
                          <a:spcPts val="1200"/>
                        </a:spcAft>
                        <a:buNone/>
                      </a:pPr>
                      <a:r>
                        <a:rPr lang="en-GB" sz="1200">
                          <a:solidFill>
                            <a:schemeClr val="dk1"/>
                          </a:solidFill>
                          <a:latin typeface="Play"/>
                          <a:ea typeface="Play"/>
                          <a:cs typeface="Play"/>
                          <a:sym typeface="Play"/>
                        </a:rPr>
                        <a:t>Sullivan, Gary J., and Richard L. Baker. "Efficient quadtree coding of images and video." IEEE Transactions on image processing 3, no. 3  (1994): 327-331</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46250">
                <a:tc>
                  <a:txBody>
                    <a:bodyPr/>
                    <a:lstStyle/>
                    <a:p>
                      <a:pPr indent="0" lvl="0" marL="0" marR="0" rtl="0" algn="just">
                        <a:lnSpc>
                          <a:spcPct val="100000"/>
                        </a:lnSpc>
                        <a:spcBef>
                          <a:spcPts val="0"/>
                        </a:spcBef>
                        <a:spcAft>
                          <a:spcPts val="0"/>
                        </a:spcAft>
                        <a:buNone/>
                      </a:pPr>
                      <a:r>
                        <a:rPr lang="en-GB" sz="1200">
                          <a:solidFill>
                            <a:schemeClr val="dk1"/>
                          </a:solidFill>
                          <a:latin typeface="Play"/>
                          <a:ea typeface="Play"/>
                          <a:cs typeface="Play"/>
                          <a:sym typeface="Play"/>
                        </a:rPr>
                        <a:t>[5]</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200">
                          <a:solidFill>
                            <a:schemeClr val="dk1"/>
                          </a:solidFill>
                          <a:latin typeface="Play"/>
                          <a:ea typeface="Play"/>
                          <a:cs typeface="Play"/>
                          <a:sym typeface="Play"/>
                        </a:rPr>
                        <a:t>Mathew, Reji, and David S. Taubman. "Quad-tree motion modeling with leaf merging." IEEE Transactions on Circuits and Systems for Video Technology 20, no. 10 (2010): 1331-1345.</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446250">
                <a:tc>
                  <a:txBody>
                    <a:bodyPr/>
                    <a:lstStyle/>
                    <a:p>
                      <a:pPr indent="0" lvl="0" marL="0" marR="0" rtl="0" algn="just">
                        <a:lnSpc>
                          <a:spcPct val="100000"/>
                        </a:lnSpc>
                        <a:spcBef>
                          <a:spcPts val="0"/>
                        </a:spcBef>
                        <a:spcAft>
                          <a:spcPts val="0"/>
                        </a:spcAft>
                        <a:buNone/>
                      </a:pPr>
                      <a:r>
                        <a:rPr lang="en-GB" sz="1200">
                          <a:solidFill>
                            <a:schemeClr val="dk1"/>
                          </a:solidFill>
                          <a:latin typeface="Play"/>
                          <a:ea typeface="Play"/>
                          <a:cs typeface="Play"/>
                          <a:sym typeface="Play"/>
                        </a:rPr>
                        <a:t>[6]</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200">
                          <a:solidFill>
                            <a:schemeClr val="dk1"/>
                          </a:solidFill>
                          <a:latin typeface="Play"/>
                          <a:ea typeface="Play"/>
                          <a:cs typeface="Play"/>
                          <a:sym typeface="Play"/>
                        </a:rPr>
                        <a:t>Tilkov, Stefan, and Steve Vinoski. "Node. js: Using JavaScript to build high-performance network programs." IEEE Internet Computing 14, no. 6 (2010): 80-83.</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800">
                <a:tc>
                  <a:txBody>
                    <a:bodyPr/>
                    <a:lstStyle/>
                    <a:p>
                      <a:pPr indent="0" lvl="0" marL="0" marR="0" rtl="0" algn="just">
                        <a:lnSpc>
                          <a:spcPct val="100000"/>
                        </a:lnSpc>
                        <a:spcBef>
                          <a:spcPts val="0"/>
                        </a:spcBef>
                        <a:spcAft>
                          <a:spcPts val="0"/>
                        </a:spcAft>
                        <a:buNone/>
                      </a:pPr>
                      <a:r>
                        <a:rPr lang="en-GB" sz="1200">
                          <a:solidFill>
                            <a:schemeClr val="dk1"/>
                          </a:solidFill>
                          <a:latin typeface="Play"/>
                          <a:ea typeface="Play"/>
                          <a:cs typeface="Play"/>
                          <a:sym typeface="Play"/>
                        </a:rPr>
                        <a:t>[7]</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200">
                          <a:solidFill>
                            <a:schemeClr val="dk1"/>
                          </a:solidFill>
                          <a:latin typeface="Play"/>
                          <a:ea typeface="Play"/>
                          <a:cs typeface="Play"/>
                          <a:sym typeface="Play"/>
                        </a:rPr>
                        <a:t>Fenton, Steve, Fenton, and Spearing. “Pro TypeScript.” Apress, 2014</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06800">
                <a:tc>
                  <a:txBody>
                    <a:bodyPr/>
                    <a:lstStyle/>
                    <a:p>
                      <a:pPr indent="0" lvl="0" marL="0" marR="0" rtl="0" algn="just">
                        <a:lnSpc>
                          <a:spcPct val="100000"/>
                        </a:lnSpc>
                        <a:spcBef>
                          <a:spcPts val="0"/>
                        </a:spcBef>
                        <a:spcAft>
                          <a:spcPts val="0"/>
                        </a:spcAft>
                        <a:buNone/>
                      </a:pPr>
                      <a:r>
                        <a:rPr lang="en-GB" sz="1200">
                          <a:solidFill>
                            <a:schemeClr val="dk1"/>
                          </a:solidFill>
                          <a:latin typeface="Play"/>
                          <a:ea typeface="Play"/>
                          <a:cs typeface="Play"/>
                          <a:sym typeface="Play"/>
                        </a:rPr>
                        <a:t>[8]</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1200">
                          <a:solidFill>
                            <a:schemeClr val="dk1"/>
                          </a:solidFill>
                          <a:latin typeface="Play"/>
                          <a:ea typeface="Play"/>
                          <a:cs typeface="Play"/>
                          <a:sym typeface="Play"/>
                        </a:rPr>
                        <a:t>Cantelon, Mike, Marc Harter, T. J. Holowaychuk, and Nathan Rajlich. “Node. js in action.” Greenwich: Manning, 2014.</a:t>
                      </a:r>
                      <a:endParaRPr sz="1200">
                        <a:solidFill>
                          <a:schemeClr val="dk1"/>
                        </a:solidFill>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304" name="Google Shape;304;p47"/>
          <p:cNvSpPr txBox="1"/>
          <p:nvPr/>
        </p:nvSpPr>
        <p:spPr>
          <a:xfrm>
            <a:off x="270900" y="16067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8"/>
          <p:cNvPicPr preferRelativeResize="0"/>
          <p:nvPr/>
        </p:nvPicPr>
        <p:blipFill rotWithShape="1">
          <a:blip r:embed="rId3">
            <a:alphaModFix/>
          </a:blip>
          <a:srcRect b="0" l="0" r="0" t="0"/>
          <a:stretch/>
        </p:blipFill>
        <p:spPr>
          <a:xfrm>
            <a:off x="2590150" y="1324263"/>
            <a:ext cx="3963699" cy="24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71200" y="1553925"/>
            <a:ext cx="2577000" cy="492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i="0" lang="en-GB" sz="1400" u="none" cap="none" strike="noStrike">
                <a:solidFill>
                  <a:schemeClr val="dk1"/>
                </a:solidFill>
                <a:latin typeface="Play"/>
                <a:ea typeface="Play"/>
                <a:cs typeface="Play"/>
                <a:sym typeface="Play"/>
              </a:rPr>
              <a:t>What is QuadTree?</a:t>
            </a:r>
            <a:endParaRPr i="0" sz="1400" u="none" cap="none" strike="noStrike">
              <a:solidFill>
                <a:schemeClr val="dk1"/>
              </a:solidFill>
              <a:latin typeface="Play"/>
              <a:ea typeface="Play"/>
              <a:cs typeface="Play"/>
              <a:sym typeface="Play"/>
            </a:endParaRPr>
          </a:p>
        </p:txBody>
      </p:sp>
      <p:pic>
        <p:nvPicPr>
          <p:cNvPr id="75" name="Google Shape;75;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19050">
            <a:solidFill>
              <a:schemeClr val="dk1"/>
            </a:solidFill>
            <a:prstDash val="solid"/>
            <a:round/>
            <a:headEnd len="sm" w="sm" type="none"/>
            <a:tailEnd len="sm" w="sm" type="none"/>
          </a:ln>
        </p:spPr>
      </p:pic>
      <p:cxnSp>
        <p:nvCxnSpPr>
          <p:cNvPr id="76" name="Google Shape;76;p16"/>
          <p:cNvCxnSpPr>
            <a:stCxn id="74" idx="2"/>
            <a:endCxn id="77" idx="0"/>
          </p:cNvCxnSpPr>
          <p:nvPr/>
        </p:nvCxnSpPr>
        <p:spPr>
          <a:xfrm>
            <a:off x="1559700" y="2046525"/>
            <a:ext cx="0" cy="518400"/>
          </a:xfrm>
          <a:prstGeom prst="straightConnector1">
            <a:avLst/>
          </a:prstGeom>
          <a:noFill/>
          <a:ln cap="flat" cmpd="sng" w="9525">
            <a:solidFill>
              <a:schemeClr val="dk1"/>
            </a:solidFill>
            <a:prstDash val="solid"/>
            <a:round/>
            <a:headEnd len="sm" w="sm" type="none"/>
            <a:tailEnd len="med" w="med" type="triangle"/>
          </a:ln>
        </p:spPr>
      </p:cxnSp>
      <p:sp>
        <p:nvSpPr>
          <p:cNvPr id="77" name="Google Shape;77;p16"/>
          <p:cNvSpPr txBox="1"/>
          <p:nvPr/>
        </p:nvSpPr>
        <p:spPr>
          <a:xfrm>
            <a:off x="271200" y="2565025"/>
            <a:ext cx="2577000" cy="15030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i="0" lang="en-GB" sz="1400" u="none" cap="none" strike="noStrike">
                <a:solidFill>
                  <a:schemeClr val="dk1"/>
                </a:solidFill>
                <a:latin typeface="Play"/>
                <a:ea typeface="Play"/>
                <a:cs typeface="Play"/>
                <a:sym typeface="Play"/>
              </a:rPr>
              <a:t>A data structure for organizing objects based on their locations in a two-dimensional space.</a:t>
            </a:r>
            <a:endParaRPr i="0" sz="1400" u="none" cap="none" strike="noStrike">
              <a:solidFill>
                <a:schemeClr val="dk1"/>
              </a:solidFill>
              <a:latin typeface="Play"/>
              <a:ea typeface="Play"/>
              <a:cs typeface="Play"/>
              <a:sym typeface="Play"/>
            </a:endParaRPr>
          </a:p>
        </p:txBody>
      </p:sp>
      <p:sp>
        <p:nvSpPr>
          <p:cNvPr id="78" name="Google Shape;78;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0" l="3548" r="0" t="0"/>
          <a:stretch/>
        </p:blipFill>
        <p:spPr>
          <a:xfrm>
            <a:off x="270800" y="983913"/>
            <a:ext cx="4112960" cy="2575800"/>
          </a:xfrm>
          <a:prstGeom prst="rect">
            <a:avLst/>
          </a:prstGeom>
          <a:noFill/>
          <a:ln cap="flat" cmpd="sng" w="19050">
            <a:solidFill>
              <a:schemeClr val="dk1"/>
            </a:solidFill>
            <a:prstDash val="solid"/>
            <a:round/>
            <a:headEnd len="sm" w="sm" type="none"/>
            <a:tailEnd len="sm" w="sm" type="none"/>
          </a:ln>
        </p:spPr>
      </p:pic>
      <p:sp>
        <p:nvSpPr>
          <p:cNvPr id="84" name="Google Shape;84;p17"/>
          <p:cNvSpPr txBox="1"/>
          <p:nvPr/>
        </p:nvSpPr>
        <p:spPr>
          <a:xfrm>
            <a:off x="5068300" y="983913"/>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i="0" lang="en-GB" sz="1400" u="none" cap="none" strike="noStrike">
                <a:solidFill>
                  <a:schemeClr val="dk1"/>
                </a:solidFill>
                <a:latin typeface="Play"/>
                <a:ea typeface="Play"/>
                <a:cs typeface="Play"/>
                <a:sym typeface="Play"/>
              </a:rPr>
              <a:t>The QuadTree partitioning strategy divides space into four quadrants at each level. When a quadrant contains more than one object, the tree subdivides that region into four smaller quadrants, adding a level to the tree.</a:t>
            </a:r>
            <a:endParaRPr i="0" sz="1400" u="none" cap="none" strike="noStrike">
              <a:solidFill>
                <a:schemeClr val="dk1"/>
              </a:solidFill>
              <a:latin typeface="Play"/>
              <a:ea typeface="Play"/>
              <a:cs typeface="Play"/>
              <a:sym typeface="Play"/>
            </a:endParaRPr>
          </a:p>
        </p:txBody>
      </p:sp>
      <p:cxnSp>
        <p:nvCxnSpPr>
          <p:cNvPr id="85" name="Google Shape;85;p17"/>
          <p:cNvCxnSpPr>
            <a:stCxn id="84" idx="1"/>
            <a:endCxn id="83" idx="3"/>
          </p:cNvCxnSpPr>
          <p:nvPr/>
        </p:nvCxnSpPr>
        <p:spPr>
          <a:xfrm rot="10800000">
            <a:off x="4383700" y="2271813"/>
            <a:ext cx="684600" cy="0"/>
          </a:xfrm>
          <a:prstGeom prst="straightConnector1">
            <a:avLst/>
          </a:prstGeom>
          <a:noFill/>
          <a:ln cap="flat" cmpd="sng" w="9525">
            <a:solidFill>
              <a:schemeClr val="dk1"/>
            </a:solidFill>
            <a:prstDash val="solid"/>
            <a:round/>
            <a:headEnd len="sm" w="sm" type="none"/>
            <a:tailEnd len="med" w="med" type="triangle"/>
          </a:ln>
        </p:spPr>
      </p:cxnSp>
      <p:sp>
        <p:nvSpPr>
          <p:cNvPr id="86" name="Google Shape;86;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87" name="Google Shape;87;p17"/>
          <p:cNvSpPr txBox="1"/>
          <p:nvPr/>
        </p:nvSpPr>
        <p:spPr>
          <a:xfrm>
            <a:off x="270900" y="3852950"/>
            <a:ext cx="85572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374075" y="394300"/>
            <a:ext cx="2577000" cy="492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93" name="Google Shape;93;p18"/>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94" name="Google Shape;94;p18"/>
          <p:cNvCxnSpPr>
            <a:stCxn id="92" idx="2"/>
            <a:endCxn id="93"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95" name="Google Shape;95;p18"/>
          <p:cNvPicPr preferRelativeResize="0"/>
          <p:nvPr/>
        </p:nvPicPr>
        <p:blipFill rotWithShape="1">
          <a:blip r:embed="rId3">
            <a:alphaModFix/>
          </a:blip>
          <a:srcRect b="0" l="0" r="0" t="0"/>
          <a:stretch/>
        </p:blipFill>
        <p:spPr>
          <a:xfrm>
            <a:off x="3932200" y="152400"/>
            <a:ext cx="4830716" cy="483870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374075" y="394300"/>
            <a:ext cx="2577000" cy="492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01" name="Google Shape;101;p19"/>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02" name="Google Shape;102;p19"/>
          <p:cNvCxnSpPr>
            <a:stCxn id="100" idx="2"/>
            <a:endCxn id="101"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03" name="Google Shape;103;p19"/>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04" name="Google Shape;104;p19"/>
          <p:cNvPicPr preferRelativeResize="0"/>
          <p:nvPr/>
        </p:nvPicPr>
        <p:blipFill rotWithShape="1">
          <a:blip r:embed="rId4">
            <a:alphaModFix/>
          </a:blip>
          <a:srcRect b="0" l="0" r="0" t="0"/>
          <a:stretch/>
        </p:blipFill>
        <p:spPr>
          <a:xfrm>
            <a:off x="3932200" y="152400"/>
            <a:ext cx="4830725" cy="4822769"/>
          </a:xfrm>
          <a:prstGeom prst="rect">
            <a:avLst/>
          </a:prstGeom>
          <a:noFill/>
          <a:ln cap="flat" cmpd="sng" w="19050">
            <a:solidFill>
              <a:schemeClr val="dk1"/>
            </a:solidFill>
            <a:prstDash val="solid"/>
            <a:round/>
            <a:headEnd len="sm" w="sm" type="none"/>
            <a:tailEnd len="sm" w="sm" type="none"/>
          </a:ln>
        </p:spPr>
      </p:pic>
      <p:sp>
        <p:nvSpPr>
          <p:cNvPr id="105" name="Google Shape;105;p19"/>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374075" y="394300"/>
            <a:ext cx="2577000" cy="492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11" name="Google Shape;111;p20"/>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12" name="Google Shape;112;p20"/>
          <p:cNvCxnSpPr>
            <a:stCxn id="110" idx="2"/>
            <a:endCxn id="111"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13" name="Google Shape;113;p20"/>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14" name="Google Shape;114;p20"/>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15" name="Google Shape;115;p20"/>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16" name="Google Shape;116;p20"/>
          <p:cNvPicPr preferRelativeResize="0"/>
          <p:nvPr/>
        </p:nvPicPr>
        <p:blipFill rotWithShape="1">
          <a:blip r:embed="rId5">
            <a:alphaModFix/>
          </a:blip>
          <a:srcRect b="0" l="0" r="0" t="0"/>
          <a:stretch/>
        </p:blipFill>
        <p:spPr>
          <a:xfrm>
            <a:off x="3932200" y="152388"/>
            <a:ext cx="4830725" cy="4822790"/>
          </a:xfrm>
          <a:prstGeom prst="rect">
            <a:avLst/>
          </a:prstGeom>
          <a:noFill/>
          <a:ln cap="flat" cmpd="sng" w="19050">
            <a:solidFill>
              <a:schemeClr val="dk1"/>
            </a:solidFill>
            <a:prstDash val="solid"/>
            <a:round/>
            <a:headEnd len="sm" w="sm" type="none"/>
            <a:tailEnd len="sm" w="sm" type="none"/>
          </a:ln>
        </p:spPr>
      </p:pic>
      <p:sp>
        <p:nvSpPr>
          <p:cNvPr id="117" name="Google Shape;117;p20"/>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374075" y="394300"/>
            <a:ext cx="2577000" cy="492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How does QuadTree Works?</a:t>
            </a:r>
            <a:endParaRPr b="0" i="0" sz="1400" u="none" cap="none" strike="noStrike">
              <a:solidFill>
                <a:schemeClr val="dk1"/>
              </a:solidFill>
              <a:latin typeface="Play"/>
              <a:ea typeface="Play"/>
              <a:cs typeface="Play"/>
              <a:sym typeface="Play"/>
            </a:endParaRPr>
          </a:p>
        </p:txBody>
      </p:sp>
      <p:sp>
        <p:nvSpPr>
          <p:cNvPr id="123" name="Google Shape;123;p21"/>
          <p:cNvSpPr txBox="1"/>
          <p:nvPr/>
        </p:nvSpPr>
        <p:spPr>
          <a:xfrm>
            <a:off x="162575" y="14869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into uniform blocks</a:t>
            </a:r>
            <a:endParaRPr b="0" i="0" sz="1400" u="none" cap="none" strike="noStrike">
              <a:solidFill>
                <a:schemeClr val="dk1"/>
              </a:solidFill>
              <a:latin typeface="Play"/>
              <a:ea typeface="Play"/>
              <a:cs typeface="Play"/>
              <a:sym typeface="Play"/>
            </a:endParaRPr>
          </a:p>
        </p:txBody>
      </p:sp>
      <p:cxnSp>
        <p:nvCxnSpPr>
          <p:cNvPr id="124" name="Google Shape;124;p21"/>
          <p:cNvCxnSpPr>
            <a:stCxn id="122" idx="2"/>
            <a:endCxn id="123" idx="0"/>
          </p:cNvCxnSpPr>
          <p:nvPr/>
        </p:nvCxnSpPr>
        <p:spPr>
          <a:xfrm>
            <a:off x="1662575" y="886900"/>
            <a:ext cx="0" cy="600000"/>
          </a:xfrm>
          <a:prstGeom prst="straightConnector1">
            <a:avLst/>
          </a:prstGeom>
          <a:noFill/>
          <a:ln cap="flat" cmpd="sng" w="9525">
            <a:solidFill>
              <a:schemeClr val="dk1"/>
            </a:solidFill>
            <a:prstDash val="solid"/>
            <a:round/>
            <a:headEnd len="sm" w="sm" type="none"/>
            <a:tailEnd len="med" w="med" type="triangle"/>
          </a:ln>
        </p:spPr>
      </p:cxnSp>
      <p:pic>
        <p:nvPicPr>
          <p:cNvPr id="125" name="Google Shape;125;p21"/>
          <p:cNvPicPr preferRelativeResize="0"/>
          <p:nvPr/>
        </p:nvPicPr>
        <p:blipFill rotWithShape="1">
          <a:blip r:embed="rId3">
            <a:alphaModFix/>
          </a:blip>
          <a:srcRect b="0" l="0" r="0" t="0"/>
          <a:stretch/>
        </p:blipFill>
        <p:spPr>
          <a:xfrm>
            <a:off x="3932200" y="152400"/>
            <a:ext cx="4830716" cy="4838701"/>
          </a:xfrm>
          <a:prstGeom prst="rect">
            <a:avLst/>
          </a:prstGeom>
          <a:noFill/>
          <a:ln cap="flat" cmpd="sng" w="9525">
            <a:solidFill>
              <a:schemeClr val="dk1"/>
            </a:solidFill>
            <a:prstDash val="solid"/>
            <a:round/>
            <a:headEnd len="sm" w="sm" type="none"/>
            <a:tailEnd len="sm" w="sm" type="none"/>
          </a:ln>
        </p:spPr>
      </p:pic>
      <p:pic>
        <p:nvPicPr>
          <p:cNvPr id="126" name="Google Shape;126;p21"/>
          <p:cNvPicPr preferRelativeResize="0"/>
          <p:nvPr/>
        </p:nvPicPr>
        <p:blipFill rotWithShape="1">
          <a:blip r:embed="rId4">
            <a:alphaModFix/>
          </a:blip>
          <a:srcRect b="0" l="0" r="0" t="0"/>
          <a:stretch/>
        </p:blipFill>
        <p:spPr>
          <a:xfrm>
            <a:off x="3932200" y="152400"/>
            <a:ext cx="4830725" cy="4822769"/>
          </a:xfrm>
          <a:prstGeom prst="rect">
            <a:avLst/>
          </a:prstGeom>
          <a:noFill/>
          <a:ln cap="flat" cmpd="sng" w="9525">
            <a:solidFill>
              <a:schemeClr val="dk1"/>
            </a:solidFill>
            <a:prstDash val="solid"/>
            <a:round/>
            <a:headEnd len="sm" w="sm" type="none"/>
            <a:tailEnd len="sm" w="sm" type="none"/>
          </a:ln>
        </p:spPr>
      </p:pic>
      <p:sp>
        <p:nvSpPr>
          <p:cNvPr id="127" name="Google Shape;127;p21"/>
          <p:cNvSpPr txBox="1"/>
          <p:nvPr/>
        </p:nvSpPr>
        <p:spPr>
          <a:xfrm>
            <a:off x="162575" y="21630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Merge Similar Brothers</a:t>
            </a:r>
            <a:endParaRPr b="0" i="0" sz="1400" u="none" cap="none" strike="noStrike">
              <a:solidFill>
                <a:schemeClr val="dk1"/>
              </a:solidFill>
              <a:latin typeface="Play"/>
              <a:ea typeface="Play"/>
              <a:cs typeface="Play"/>
              <a:sym typeface="Play"/>
            </a:endParaRPr>
          </a:p>
        </p:txBody>
      </p:sp>
      <p:pic>
        <p:nvPicPr>
          <p:cNvPr id="128" name="Google Shape;128;p21"/>
          <p:cNvPicPr preferRelativeResize="0"/>
          <p:nvPr/>
        </p:nvPicPr>
        <p:blipFill rotWithShape="1">
          <a:blip r:embed="rId5">
            <a:alphaModFix/>
          </a:blip>
          <a:srcRect b="0" l="0" r="0" t="0"/>
          <a:stretch/>
        </p:blipFill>
        <p:spPr>
          <a:xfrm>
            <a:off x="3932200" y="152400"/>
            <a:ext cx="4830725" cy="4822790"/>
          </a:xfrm>
          <a:prstGeom prst="rect">
            <a:avLst/>
          </a:prstGeom>
          <a:noFill/>
          <a:ln cap="flat" cmpd="sng" w="9525">
            <a:solidFill>
              <a:schemeClr val="dk1"/>
            </a:solidFill>
            <a:prstDash val="solid"/>
            <a:round/>
            <a:headEnd len="sm" w="sm" type="none"/>
            <a:tailEnd len="sm" w="sm" type="none"/>
          </a:ln>
        </p:spPr>
      </p:pic>
      <p:sp>
        <p:nvSpPr>
          <p:cNvPr id="129" name="Google Shape;129;p21"/>
          <p:cNvSpPr txBox="1"/>
          <p:nvPr/>
        </p:nvSpPr>
        <p:spPr>
          <a:xfrm>
            <a:off x="162575" y="28391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Subdivide Non-homogenous Cells</a:t>
            </a:r>
            <a:endParaRPr b="0" i="0" sz="1400" u="none" cap="none" strike="noStrike">
              <a:solidFill>
                <a:schemeClr val="dk1"/>
              </a:solidFill>
              <a:latin typeface="Play"/>
              <a:ea typeface="Play"/>
              <a:cs typeface="Play"/>
              <a:sym typeface="Play"/>
            </a:endParaRPr>
          </a:p>
        </p:txBody>
      </p:sp>
      <p:pic>
        <p:nvPicPr>
          <p:cNvPr id="130" name="Google Shape;130;p21"/>
          <p:cNvPicPr preferRelativeResize="0"/>
          <p:nvPr/>
        </p:nvPicPr>
        <p:blipFill rotWithShape="1">
          <a:blip r:embed="rId6">
            <a:alphaModFix/>
          </a:blip>
          <a:srcRect b="0" l="0" r="0" t="0"/>
          <a:stretch/>
        </p:blipFill>
        <p:spPr>
          <a:xfrm>
            <a:off x="3932200" y="152400"/>
            <a:ext cx="4830725" cy="4822771"/>
          </a:xfrm>
          <a:prstGeom prst="rect">
            <a:avLst/>
          </a:prstGeom>
          <a:noFill/>
          <a:ln cap="flat" cmpd="sng" w="19050">
            <a:solidFill>
              <a:schemeClr val="dk1"/>
            </a:solidFill>
            <a:prstDash val="solid"/>
            <a:round/>
            <a:headEnd len="sm" w="sm" type="none"/>
            <a:tailEnd len="sm" w="sm" type="none"/>
          </a:ln>
        </p:spPr>
      </p:pic>
      <p:sp>
        <p:nvSpPr>
          <p:cNvPr id="131" name="Google Shape;131;p21"/>
          <p:cNvSpPr txBox="1"/>
          <p:nvPr/>
        </p:nvSpPr>
        <p:spPr>
          <a:xfrm>
            <a:off x="311375" y="3515200"/>
            <a:ext cx="3000000" cy="533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Identical Blocks </a:t>
            </a:r>
            <a:endParaRPr b="1"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to get regions</a:t>
            </a:r>
            <a:endParaRPr b="1" i="0" sz="14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