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lay"/>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7DB8C1-B2E0-4AFB-9F15-396C86EC0CA1}">
  <a:tblStyle styleId="{2C7DB8C1-B2E0-4AFB-9F15-396C86EC0CA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BADF22F-4070-4898-80EF-71474A2850E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5a717b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5a717ba1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53f569380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253f569380_5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53f56939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253f56939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3f56939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253f569399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3f5693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253f569399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3f569380_5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253f569380_5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5a717ba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25a717ba17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5a717ba1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25a717ba1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3f56939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253f56939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a717ba1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25a717ba17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3f569380_5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253f569380_5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53f56938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253f569380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3f569380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253f569380_5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a717ba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25a717ba1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a717ba1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25a717ba17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a717ba1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5a717ba17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a717ba1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25a717ba17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3f569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253f5693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a717ba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5a717ba17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a717ba1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25a717ba17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l.acm.org/toc/cgip/1987/37/3" TargetMode="External"/><Relationship Id="rId4" Type="http://schemas.openxmlformats.org/officeDocument/2006/relationships/hyperlink" Target="https://doi.org/10.1016/0734-189X(87)9004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eeexplore.ieee.org/author/3708579920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013850"/>
            <a:ext cx="5012700" cy="14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GB">
                <a:solidFill>
                  <a:schemeClr val="dk1"/>
                </a:solidFill>
                <a:latin typeface="Play"/>
                <a:ea typeface="Play"/>
                <a:cs typeface="Play"/>
                <a:sym typeface="Play"/>
              </a:rPr>
              <a:t>TERNA ENGINEERING COLLEGE </a:t>
            </a:r>
            <a:endParaRPr b="1">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Review - II </a:t>
            </a:r>
            <a:r>
              <a:rPr b="1" i="0" lang="en-GB" sz="1400" u="none" cap="none" strike="noStrike">
                <a:solidFill>
                  <a:schemeClr val="dk1"/>
                </a:solidFill>
                <a:latin typeface="Play"/>
                <a:ea typeface="Play"/>
                <a:cs typeface="Play"/>
                <a:sym typeface="Play"/>
              </a:rPr>
              <a:t>P</a:t>
            </a:r>
            <a:r>
              <a:rPr b="1" lang="en-GB">
                <a:solidFill>
                  <a:schemeClr val="dk1"/>
                </a:solidFill>
                <a:latin typeface="Play"/>
                <a:ea typeface="Play"/>
                <a:cs typeface="Play"/>
                <a:sym typeface="Play"/>
              </a:rPr>
              <a:t>resentation</a:t>
            </a:r>
            <a:endParaRPr b="1"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 PHI–CS</a:t>
            </a:r>
            <a:r>
              <a:rPr b="1" lang="en-GB">
                <a:solidFill>
                  <a:schemeClr val="dk1"/>
                </a:solidFill>
                <a:latin typeface="Play"/>
                <a:ea typeface="Play"/>
                <a:cs typeface="Play"/>
                <a:sym typeface="Play"/>
              </a:rPr>
              <a:t>-</a:t>
            </a:r>
            <a:r>
              <a:rPr b="1" i="0" lang="en-GB" sz="1400" u="none" cap="none" strike="noStrike">
                <a:solidFill>
                  <a:schemeClr val="dk1"/>
                </a:solidFill>
                <a:latin typeface="Play"/>
                <a:ea typeface="Play"/>
                <a:cs typeface="Play"/>
                <a:sym typeface="Play"/>
              </a:rPr>
              <a:t>73</a:t>
            </a:r>
            <a:endParaRPr b="1" i="0" sz="1400" u="none" cap="none" strike="noStrike">
              <a:solidFill>
                <a:schemeClr val="dk1"/>
              </a:solidFill>
              <a:latin typeface="Play"/>
              <a:ea typeface="Play"/>
              <a:cs typeface="Play"/>
              <a:sym typeface="Play"/>
            </a:endParaRPr>
          </a:p>
        </p:txBody>
      </p:sp>
      <p:pic>
        <p:nvPicPr>
          <p:cNvPr descr="https://lh5.googleusercontent.com/j7Ls_vbKtRxdnDBfbOpGURj9YiFopNGdIM6Kni8LFjJLkuL-dM0u-OU7bkvXbXWzmEWvRtQd51iRQ1Yk-NqjoD2KnvMnPYR6_q5f0vpAIrOpnxWE3ssO6KqdsyWHpN5H2z-y_y_cfDKt7876sA" id="55" name="Google Shape;55;p13"/>
          <p:cNvPicPr preferRelativeResize="0"/>
          <p:nvPr/>
        </p:nvPicPr>
        <p:blipFill rotWithShape="1">
          <a:blip r:embed="rId3">
            <a:alphaModFix/>
          </a:blip>
          <a:srcRect b="0" l="0" r="0" t="0"/>
          <a:stretch/>
        </p:blipFill>
        <p:spPr>
          <a:xfrm>
            <a:off x="155520" y="81745"/>
            <a:ext cx="1709654" cy="1010680"/>
          </a:xfrm>
          <a:prstGeom prst="rect">
            <a:avLst/>
          </a:prstGeom>
          <a:noFill/>
          <a:ln>
            <a:noFill/>
          </a:ln>
        </p:spPr>
      </p:pic>
      <p:sp>
        <p:nvSpPr>
          <p:cNvPr id="56" name="Google Shape;56;p13"/>
          <p:cNvSpPr txBox="1"/>
          <p:nvPr>
            <p:ph idx="4294967295" type="ctrTitle"/>
          </p:nvPr>
        </p:nvSpPr>
        <p:spPr>
          <a:xfrm>
            <a:off x="311700" y="160325"/>
            <a:ext cx="8520600" cy="8535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000">
                <a:latin typeface="Play"/>
                <a:ea typeface="Play"/>
                <a:cs typeface="Play"/>
                <a:sym typeface="Play"/>
              </a:rPr>
              <a:t>QuadTree Visualizer</a:t>
            </a:r>
            <a:endParaRPr b="1" i="0" sz="3000" u="none" cap="none" strike="noStrike">
              <a:solidFill>
                <a:srgbClr val="FF0000"/>
              </a:solidFill>
              <a:latin typeface="Play"/>
              <a:ea typeface="Play"/>
              <a:cs typeface="Play"/>
              <a:sym typeface="Play"/>
            </a:endParaRPr>
          </a:p>
        </p:txBody>
      </p:sp>
      <p:graphicFrame>
        <p:nvGraphicFramePr>
          <p:cNvPr id="57" name="Google Shape;57;p13"/>
          <p:cNvGraphicFramePr/>
          <p:nvPr/>
        </p:nvGraphicFramePr>
        <p:xfrm>
          <a:off x="2970138" y="3587443"/>
          <a:ext cx="3000000" cy="3000000"/>
        </p:xfrm>
        <a:graphic>
          <a:graphicData uri="http://schemas.openxmlformats.org/drawingml/2006/table">
            <a:tbl>
              <a:tblPr>
                <a:noFill/>
                <a:tableStyleId>{2C7DB8C1-B2E0-4AFB-9F15-396C86EC0CA1}</a:tableStyleId>
              </a:tblPr>
              <a:tblGrid>
                <a:gridCol w="1662375"/>
                <a:gridCol w="1541350"/>
              </a:tblGrid>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AMEY THAKUR</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TU3F1819127</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HASAN RIZVI</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TU3F1819130</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MEGA SATISH</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TU3F1819139</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AJAY DAVARE</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TU3F1718006</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58" name="Google Shape;58;p13"/>
          <p:cNvSpPr txBox="1"/>
          <p:nvPr/>
        </p:nvSpPr>
        <p:spPr>
          <a:xfrm>
            <a:off x="3695275" y="3166525"/>
            <a:ext cx="1895700" cy="3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Group Members:</a:t>
            </a:r>
            <a:endParaRPr b="0" i="0" sz="1400" u="none" cap="none" strike="noStrike">
              <a:solidFill>
                <a:schemeClr val="dk1"/>
              </a:solidFill>
              <a:latin typeface="Play"/>
              <a:ea typeface="Play"/>
              <a:cs typeface="Play"/>
              <a:sym typeface="Play"/>
            </a:endParaRPr>
          </a:p>
        </p:txBody>
      </p:sp>
      <p:sp>
        <p:nvSpPr>
          <p:cNvPr id="59" name="Google Shape;59;p13"/>
          <p:cNvSpPr txBox="1"/>
          <p:nvPr/>
        </p:nvSpPr>
        <p:spPr>
          <a:xfrm>
            <a:off x="3112375" y="2579098"/>
            <a:ext cx="3061500" cy="55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rgbClr val="000000"/>
                </a:solidFill>
                <a:latin typeface="Play"/>
                <a:ea typeface="Play"/>
                <a:cs typeface="Play"/>
                <a:sym typeface="Play"/>
              </a:rPr>
              <a:t>Under the Guidance of :</a:t>
            </a:r>
            <a:br>
              <a:rPr b="0" i="0" lang="en-GB" sz="1400" u="none" cap="none" strike="noStrike">
                <a:solidFill>
                  <a:srgbClr val="000000"/>
                </a:solidFill>
                <a:latin typeface="Play"/>
                <a:ea typeface="Play"/>
                <a:cs typeface="Play"/>
                <a:sym typeface="Play"/>
              </a:rPr>
            </a:br>
            <a:r>
              <a:rPr b="1" i="0" lang="en-GB" sz="1400" u="none" cap="none" strike="noStrike">
                <a:solidFill>
                  <a:srgbClr val="000000"/>
                </a:solidFill>
                <a:latin typeface="Play"/>
                <a:ea typeface="Play"/>
                <a:cs typeface="Play"/>
                <a:sym typeface="Play"/>
              </a:rPr>
              <a:t>Prof. Randeep Kaur Kahlon</a:t>
            </a:r>
            <a:endParaRPr b="1" i="0" sz="1400" u="none" cap="none" strike="noStrike">
              <a:solidFill>
                <a:srgbClr val="000000"/>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238350" y="766850"/>
            <a:ext cx="8667300" cy="3748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This project's objective is to </a:t>
            </a:r>
            <a:r>
              <a:rPr lang="en-GB">
                <a:solidFill>
                  <a:schemeClr val="dk1"/>
                </a:solidFill>
                <a:latin typeface="Play"/>
                <a:ea typeface="Play"/>
                <a:cs typeface="Play"/>
                <a:sym typeface="Play"/>
              </a:rPr>
              <a:t>implement a quadtree visualizer</a:t>
            </a:r>
            <a:r>
              <a:rPr b="0" i="0" lang="en-GB" sz="1400" u="none" cap="none" strike="noStrike">
                <a:solidFill>
                  <a:schemeClr val="dk1"/>
                </a:solidFill>
                <a:latin typeface="Play"/>
                <a:ea typeface="Play"/>
                <a:cs typeface="Play"/>
                <a:sym typeface="Play"/>
              </a:rPr>
              <a:t> that can be</a:t>
            </a:r>
            <a:r>
              <a:rPr lang="en-GB">
                <a:solidFill>
                  <a:schemeClr val="dk1"/>
                </a:solidFill>
                <a:latin typeface="Play"/>
                <a:ea typeface="Play"/>
                <a:cs typeface="Play"/>
                <a:sym typeface="Play"/>
              </a:rPr>
              <a:t> helpful in understanding working of QuadTree.</a:t>
            </a:r>
            <a:endParaRPr b="0"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457200" lvl="0" marL="1371600" marR="0" rtl="0" algn="just">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aims to be: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Versatile (can be used in dynamic and static contexts)</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Simple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Lightweight</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Easy to use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Fast</a:t>
            </a:r>
            <a:endParaRPr b="1" i="0" sz="1400" u="sng" cap="none" strike="noStrike">
              <a:solidFill>
                <a:schemeClr val="dk1"/>
              </a:solidFill>
              <a:latin typeface="Play"/>
              <a:ea typeface="Play"/>
              <a:cs typeface="Play"/>
              <a:sym typeface="Play"/>
            </a:endParaRPr>
          </a:p>
        </p:txBody>
      </p:sp>
      <p:sp>
        <p:nvSpPr>
          <p:cNvPr id="126" name="Google Shape;126;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OBJECTIVES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271200" y="700050"/>
            <a:ext cx="8602200" cy="1346700"/>
          </a:xfrm>
          <a:prstGeom prst="rect">
            <a:avLst/>
          </a:prstGeom>
          <a:noFill/>
          <a:ln>
            <a:noFill/>
          </a:ln>
        </p:spPr>
        <p:txBody>
          <a:bodyPr anchorCtr="0" anchor="ctr" bIns="91425" lIns="91425" spcFirstLastPara="1" rIns="91425" wrap="square" tIns="91425">
            <a:noAutofit/>
          </a:bodyPr>
          <a:lstStyle/>
          <a:p>
            <a:pPr indent="-317500" lvl="0" marL="1828800" marR="0" rtl="0" algn="just">
              <a:lnSpc>
                <a:spcPct val="15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Graphics, Games, Movies</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Vision, CAD, Street Maps (Google Maps/Google Earth)</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Visualization (Graphing Complex Functions)</a:t>
            </a:r>
            <a:endParaRPr b="0" i="0" sz="1400" u="none" cap="none" strike="noStrike">
              <a:solidFill>
                <a:schemeClr val="dk1"/>
              </a:solidFill>
              <a:latin typeface="Play"/>
              <a:ea typeface="Play"/>
              <a:cs typeface="Play"/>
              <a:sym typeface="Play"/>
            </a:endParaRPr>
          </a:p>
        </p:txBody>
      </p:sp>
      <p:sp>
        <p:nvSpPr>
          <p:cNvPr id="132" name="Google Shape;132;p23"/>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SC</a:t>
            </a:r>
            <a:r>
              <a:rPr b="1" lang="en-GB" sz="2000">
                <a:solidFill>
                  <a:schemeClr val="dk1"/>
                </a:solidFill>
                <a:latin typeface="Play"/>
                <a:ea typeface="Play"/>
                <a:cs typeface="Play"/>
                <a:sym typeface="Play"/>
              </a:rPr>
              <a:t>OPE</a:t>
            </a:r>
            <a:endParaRPr b="1" i="0" sz="2000" u="none" cap="none" strike="noStrike">
              <a:solidFill>
                <a:schemeClr val="dk1"/>
              </a:solidFill>
              <a:latin typeface="Play"/>
              <a:ea typeface="Play"/>
              <a:cs typeface="Play"/>
              <a:sym typeface="Play"/>
            </a:endParaRPr>
          </a:p>
        </p:txBody>
      </p:sp>
      <p:pic>
        <p:nvPicPr>
          <p:cNvPr id="133" name="Google Shape;133;p23"/>
          <p:cNvPicPr preferRelativeResize="0"/>
          <p:nvPr/>
        </p:nvPicPr>
        <p:blipFill rotWithShape="1">
          <a:blip r:embed="rId3">
            <a:alphaModFix/>
          </a:blip>
          <a:srcRect b="0" l="0" r="0" t="0"/>
          <a:stretch/>
        </p:blipFill>
        <p:spPr>
          <a:xfrm>
            <a:off x="3491676" y="2324600"/>
            <a:ext cx="2266925" cy="2266925"/>
          </a:xfrm>
          <a:prstGeom prst="rect">
            <a:avLst/>
          </a:prstGeom>
          <a:noFill/>
          <a:ln cap="flat" cmpd="sng" w="9525">
            <a:solidFill>
              <a:schemeClr val="dk1"/>
            </a:solidFill>
            <a:prstDash val="solid"/>
            <a:round/>
            <a:headEnd len="sm" w="sm" type="none"/>
            <a:tailEnd len="sm" w="sm" type="none"/>
          </a:ln>
        </p:spPr>
      </p:pic>
      <p:pic>
        <p:nvPicPr>
          <p:cNvPr id="134" name="Google Shape;134;p23"/>
          <p:cNvPicPr preferRelativeResize="0"/>
          <p:nvPr/>
        </p:nvPicPr>
        <p:blipFill rotWithShape="1">
          <a:blip r:embed="rId4">
            <a:alphaModFix/>
          </a:blip>
          <a:srcRect b="0" l="0" r="0" t="4479"/>
          <a:stretch/>
        </p:blipFill>
        <p:spPr>
          <a:xfrm>
            <a:off x="324338" y="2324600"/>
            <a:ext cx="2373183" cy="2266925"/>
          </a:xfrm>
          <a:prstGeom prst="rect">
            <a:avLst/>
          </a:prstGeom>
          <a:noFill/>
          <a:ln cap="flat" cmpd="sng" w="9525">
            <a:solidFill>
              <a:schemeClr val="dk1"/>
            </a:solidFill>
            <a:prstDash val="solid"/>
            <a:round/>
            <a:headEnd len="sm" w="sm" type="none"/>
            <a:tailEnd len="sm" w="sm" type="none"/>
          </a:ln>
        </p:spPr>
      </p:pic>
      <p:pic>
        <p:nvPicPr>
          <p:cNvPr id="135" name="Google Shape;135;p23"/>
          <p:cNvPicPr preferRelativeResize="0"/>
          <p:nvPr/>
        </p:nvPicPr>
        <p:blipFill rotWithShape="1">
          <a:blip r:embed="rId5">
            <a:alphaModFix/>
          </a:blip>
          <a:srcRect b="0" l="0" r="0" t="0"/>
          <a:stretch/>
        </p:blipFill>
        <p:spPr>
          <a:xfrm>
            <a:off x="6552763" y="2331271"/>
            <a:ext cx="2266899" cy="225357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pic>
        <p:nvPicPr>
          <p:cNvPr id="141" name="Google Shape;141;p24"/>
          <p:cNvPicPr preferRelativeResize="0"/>
          <p:nvPr/>
        </p:nvPicPr>
        <p:blipFill>
          <a:blip r:embed="rId3">
            <a:alphaModFix/>
          </a:blip>
          <a:stretch>
            <a:fillRect/>
          </a:stretch>
        </p:blipFill>
        <p:spPr>
          <a:xfrm>
            <a:off x="1079613" y="876425"/>
            <a:ext cx="6984776" cy="363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sp>
        <p:nvSpPr>
          <p:cNvPr id="147" name="Google Shape;147;p25"/>
          <p:cNvSpPr txBox="1"/>
          <p:nvPr/>
        </p:nvSpPr>
        <p:spPr>
          <a:xfrm>
            <a:off x="392075" y="832325"/>
            <a:ext cx="7603800" cy="33387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There is no planning required for this.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Suitable for small projects.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few resources are required.</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As there is no proper planning hence it does not require managerial staffs.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Easy to implement.</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It develops the skills of the newcomers.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much flexible for the developers working on i</a:t>
            </a:r>
            <a:r>
              <a:rPr lang="en-GB">
                <a:solidFill>
                  <a:schemeClr val="dk1"/>
                </a:solidFill>
                <a:latin typeface="Play"/>
                <a:ea typeface="Play"/>
                <a:cs typeface="Play"/>
                <a:sym typeface="Play"/>
              </a:rPr>
              <a:t>t.</a:t>
            </a:r>
            <a:endParaRPr>
              <a:solidFill>
                <a:schemeClr val="dk1"/>
              </a:solidFill>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REQUIREMENTS, TOOLS &amp; TECHNOLOGIES</a:t>
            </a:r>
            <a:endParaRPr b="1" i="0" sz="2000" u="none" cap="none" strike="noStrike">
              <a:solidFill>
                <a:schemeClr val="dk1"/>
              </a:solidFill>
              <a:latin typeface="Play"/>
              <a:ea typeface="Play"/>
              <a:cs typeface="Play"/>
              <a:sym typeface="Play"/>
            </a:endParaRPr>
          </a:p>
        </p:txBody>
      </p:sp>
      <p:sp>
        <p:nvSpPr>
          <p:cNvPr id="153" name="Google Shape;153;p26"/>
          <p:cNvSpPr txBox="1"/>
          <p:nvPr/>
        </p:nvSpPr>
        <p:spPr>
          <a:xfrm>
            <a:off x="714500" y="896700"/>
            <a:ext cx="2964900" cy="3659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SOFTWARE REQUIREMENTS</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GitHub</a:t>
            </a:r>
            <a:endParaRPr>
              <a:latin typeface="Play"/>
              <a:ea typeface="Play"/>
              <a:cs typeface="Play"/>
              <a:sym typeface="Play"/>
            </a:endParaRPr>
          </a:p>
          <a:p>
            <a:pPr indent="-317500" lvl="0" marL="457200" marR="0" rtl="0" algn="l">
              <a:lnSpc>
                <a:spcPct val="200000"/>
              </a:lnSpc>
              <a:spcBef>
                <a:spcPts val="0"/>
              </a:spcBef>
              <a:spcAft>
                <a:spcPts val="0"/>
              </a:spcAft>
              <a:buSzPts val="1400"/>
              <a:buFont typeface="Play"/>
              <a:buChar char="➔"/>
            </a:pPr>
            <a:r>
              <a:rPr lang="en-GB">
                <a:latin typeface="Play"/>
                <a:ea typeface="Play"/>
                <a:cs typeface="Play"/>
                <a:sym typeface="Play"/>
              </a:rPr>
              <a:t>VSCode</a:t>
            </a:r>
            <a:endParaRPr>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Web Browser</a:t>
            </a:r>
            <a:endParaRPr>
              <a:latin typeface="Play"/>
              <a:ea typeface="Play"/>
              <a:cs typeface="Play"/>
              <a:sym typeface="Play"/>
            </a:endParaRPr>
          </a:p>
          <a:p>
            <a:pPr indent="0" lvl="0" marL="0" marR="0" rtl="0" algn="l">
              <a:lnSpc>
                <a:spcPct val="200000"/>
              </a:lnSpc>
              <a:spcBef>
                <a:spcPts val="0"/>
              </a:spcBef>
              <a:spcAft>
                <a:spcPts val="0"/>
              </a:spcAft>
              <a:buNone/>
            </a:pPr>
            <a:r>
              <a:t/>
            </a:r>
            <a:endParaRPr>
              <a:latin typeface="Play"/>
              <a:ea typeface="Play"/>
              <a:cs typeface="Play"/>
              <a:sym typeface="Play"/>
            </a:endParaRPr>
          </a:p>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HARDWARE REQUIREMENTS</a:t>
            </a:r>
            <a:endParaRPr b="1" i="0" u="sng"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4</a:t>
            </a:r>
            <a:r>
              <a:rPr b="0" i="0" lang="en-GB" u="none" cap="none" strike="noStrike">
                <a:solidFill>
                  <a:srgbClr val="000000"/>
                </a:solidFill>
                <a:latin typeface="Play"/>
                <a:ea typeface="Play"/>
                <a:cs typeface="Play"/>
                <a:sym typeface="Play"/>
              </a:rPr>
              <a:t> GB RAM</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b="0" i="0" lang="en-GB" u="none" cap="none" strike="noStrike">
                <a:solidFill>
                  <a:srgbClr val="000000"/>
                </a:solidFill>
                <a:latin typeface="Play"/>
                <a:ea typeface="Play"/>
                <a:cs typeface="Play"/>
                <a:sym typeface="Play"/>
              </a:rPr>
              <a:t>Any Operating System</a:t>
            </a:r>
            <a:endParaRPr b="1" i="0" u="sng" cap="none" strike="noStrike">
              <a:solidFill>
                <a:srgbClr val="000000"/>
              </a:solidFill>
              <a:latin typeface="Play"/>
              <a:ea typeface="Play"/>
              <a:cs typeface="Play"/>
              <a:sym typeface="Play"/>
            </a:endParaRPr>
          </a:p>
        </p:txBody>
      </p:sp>
      <p:sp>
        <p:nvSpPr>
          <p:cNvPr id="154" name="Google Shape;154;p26"/>
          <p:cNvSpPr txBox="1"/>
          <p:nvPr/>
        </p:nvSpPr>
        <p:spPr>
          <a:xfrm>
            <a:off x="4659550" y="896700"/>
            <a:ext cx="2599800" cy="4102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TOOLS USED</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latin typeface="Play"/>
                <a:ea typeface="Play"/>
                <a:cs typeface="Play"/>
                <a:sym typeface="Play"/>
              </a:rPr>
              <a:t>NPM Dependencies</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CMD/Terminal</a:t>
            </a:r>
            <a:endParaRPr>
              <a:solidFill>
                <a:srgbClr val="000000"/>
              </a:solidFill>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t/>
            </a:r>
            <a:endParaRPr>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TECHNOLOGIES USED</a:t>
            </a:r>
            <a:endParaRPr b="1" i="0" u="none" cap="none" strike="noStrike">
              <a:solidFill>
                <a:srgbClr val="000000"/>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HTML 5.0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CSS 3.0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JavaScript, v. ES13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TypeScript, v.4.6.3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Node.js, v17.9.0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Next.js, v10.0.5</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React, v17.0.1</a:t>
            </a:r>
            <a:endParaRPr>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PLAN 											     </a:t>
            </a:r>
            <a:endParaRPr i="0" sz="1200" u="none" cap="none" strike="noStrike">
              <a:solidFill>
                <a:schemeClr val="dk1"/>
              </a:solidFill>
              <a:latin typeface="Play"/>
              <a:ea typeface="Play"/>
              <a:cs typeface="Play"/>
              <a:sym typeface="Play"/>
            </a:endParaRPr>
          </a:p>
        </p:txBody>
      </p:sp>
      <p:pic>
        <p:nvPicPr>
          <p:cNvPr id="160" name="Google Shape;160;p27"/>
          <p:cNvPicPr preferRelativeResize="0"/>
          <p:nvPr/>
        </p:nvPicPr>
        <p:blipFill rotWithShape="1">
          <a:blip r:embed="rId3">
            <a:alphaModFix/>
          </a:blip>
          <a:srcRect b="0" l="0" r="0" t="842"/>
          <a:stretch/>
        </p:blipFill>
        <p:spPr>
          <a:xfrm>
            <a:off x="3820350" y="75563"/>
            <a:ext cx="4024675" cy="499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GANTT CHART</a:t>
            </a:r>
            <a:r>
              <a:rPr b="1" lang="en-GB" sz="2000">
                <a:solidFill>
                  <a:schemeClr val="dk1"/>
                </a:solidFill>
                <a:latin typeface="Play"/>
                <a:ea typeface="Play"/>
                <a:cs typeface="Play"/>
                <a:sym typeface="Play"/>
              </a:rPr>
              <a:t>											     </a:t>
            </a:r>
            <a:endParaRPr i="0" sz="1200" u="none" cap="none" strike="noStrike">
              <a:solidFill>
                <a:schemeClr val="dk1"/>
              </a:solidFill>
              <a:latin typeface="Play"/>
              <a:ea typeface="Play"/>
              <a:cs typeface="Play"/>
              <a:sym typeface="Play"/>
            </a:endParaRPr>
          </a:p>
        </p:txBody>
      </p:sp>
      <p:pic>
        <p:nvPicPr>
          <p:cNvPr id="166" name="Google Shape;166;p28"/>
          <p:cNvPicPr preferRelativeResize="0"/>
          <p:nvPr/>
        </p:nvPicPr>
        <p:blipFill>
          <a:blip r:embed="rId3">
            <a:alphaModFix/>
          </a:blip>
          <a:stretch>
            <a:fillRect/>
          </a:stretch>
        </p:blipFill>
        <p:spPr>
          <a:xfrm>
            <a:off x="270900" y="690700"/>
            <a:ext cx="8602200" cy="43901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EXPECTED OUTCOMES</a:t>
            </a:r>
            <a:endParaRPr b="1" i="0" sz="2000" u="none" cap="none" strike="noStrike">
              <a:solidFill>
                <a:schemeClr val="dk1"/>
              </a:solidFill>
              <a:latin typeface="Play"/>
              <a:ea typeface="Play"/>
              <a:cs typeface="Play"/>
              <a:sym typeface="Play"/>
            </a:endParaRPr>
          </a:p>
        </p:txBody>
      </p:sp>
      <p:sp>
        <p:nvSpPr>
          <p:cNvPr id="172" name="Google Shape;172;p29"/>
          <p:cNvSpPr txBox="1"/>
          <p:nvPr/>
        </p:nvSpPr>
        <p:spPr>
          <a:xfrm>
            <a:off x="271200" y="841675"/>
            <a:ext cx="8602200" cy="18984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A generic Quadtree</a:t>
            </a:r>
            <a:r>
              <a:rPr lang="en-GB">
                <a:solidFill>
                  <a:schemeClr val="dk1"/>
                </a:solidFill>
                <a:latin typeface="Play"/>
                <a:ea typeface="Play"/>
                <a:cs typeface="Play"/>
                <a:sym typeface="Play"/>
              </a:rPr>
              <a:t> Visualizer Web App</a:t>
            </a:r>
            <a:r>
              <a:rPr b="0" i="0" lang="en-GB" sz="1400" u="none" cap="none" strike="noStrike">
                <a:solidFill>
                  <a:schemeClr val="dk1"/>
                </a:solidFill>
                <a:latin typeface="Play"/>
                <a:ea typeface="Play"/>
                <a:cs typeface="Play"/>
                <a:sym typeface="Play"/>
              </a:rPr>
              <a:t>, which can be used by anyone to visualize a quadtree.</a:t>
            </a:r>
            <a:br>
              <a:rPr b="0" i="0" lang="en-GB" sz="1400" u="none" cap="none" strike="noStrike">
                <a:solidFill>
                  <a:schemeClr val="dk1"/>
                </a:solidFill>
                <a:latin typeface="Play"/>
                <a:ea typeface="Play"/>
                <a:cs typeface="Play"/>
                <a:sym typeface="Play"/>
              </a:rPr>
            </a:b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application</a:t>
            </a:r>
            <a:r>
              <a:rPr b="0" i="0" lang="en-GB" sz="1400" u="none" cap="none" strike="noStrike">
                <a:solidFill>
                  <a:schemeClr val="dk1"/>
                </a:solidFill>
                <a:latin typeface="Play"/>
                <a:ea typeface="Play"/>
                <a:cs typeface="Play"/>
                <a:sym typeface="Play"/>
              </a:rPr>
              <a:t> should be easy to use and the visualisation must be simple yet functional.</a:t>
            </a:r>
            <a:endParaRPr b="0" i="0" sz="1400" u="none" cap="none" strike="noStrike">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Users should be able to manipulate the quadtree by adding, deleting the data points.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270900" y="878100"/>
            <a:ext cx="8602200" cy="16131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By the time of completion of this project, we’ll be able to develop a full-featured, scalable, multi-purpose  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Visu</a:t>
            </a:r>
            <a:r>
              <a:rPr lang="en-GB">
                <a:solidFill>
                  <a:schemeClr val="dk1"/>
                </a:solidFill>
                <a:latin typeface="Play"/>
                <a:ea typeface="Play"/>
                <a:cs typeface="Play"/>
                <a:sym typeface="Play"/>
              </a:rPr>
              <a:t>alizer</a:t>
            </a:r>
            <a:r>
              <a:rPr b="0" i="0" lang="en-GB" sz="1400" u="none" cap="none" strike="noStrike">
                <a:solidFill>
                  <a:schemeClr val="dk1"/>
                </a:solidFill>
                <a:latin typeface="Play"/>
                <a:ea typeface="Play"/>
                <a:cs typeface="Play"/>
                <a:sym typeface="Play"/>
              </a:rPr>
              <a:t> implementation alongside understanding the principles of object-oriented philosophy and design thinking in writing production-grade programs.</a:t>
            </a:r>
            <a:endParaRPr b="0" i="0" sz="1400" u="none" cap="none" strike="noStrike">
              <a:solidFill>
                <a:schemeClr val="dk1"/>
              </a:solidFill>
              <a:latin typeface="Play"/>
              <a:ea typeface="Play"/>
              <a:cs typeface="Play"/>
              <a:sym typeface="Play"/>
            </a:endParaRPr>
          </a:p>
        </p:txBody>
      </p:sp>
      <p:sp>
        <p:nvSpPr>
          <p:cNvPr id="178" name="Google Shape;178;p3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31"/>
          <p:cNvGraphicFramePr/>
          <p:nvPr/>
        </p:nvGraphicFramePr>
        <p:xfrm>
          <a:off x="270900" y="915098"/>
          <a:ext cx="3000000" cy="3000000"/>
        </p:xfrm>
        <a:graphic>
          <a:graphicData uri="http://schemas.openxmlformats.org/drawingml/2006/table">
            <a:tbl>
              <a:tblPr>
                <a:noFill/>
                <a:tableStyleId>{5BADF22F-4070-4898-80EF-71474A2850E4}</a:tableStyleId>
              </a:tblPr>
              <a:tblGrid>
                <a:gridCol w="478275"/>
                <a:gridCol w="8123925"/>
              </a:tblGrid>
              <a:tr h="1104975">
                <a:tc>
                  <a:txBody>
                    <a:bodyPr/>
                    <a:lstStyle/>
                    <a:p>
                      <a:pPr indent="0" lvl="0" marL="0" rtl="0" algn="just">
                        <a:lnSpc>
                          <a:spcPct val="150000"/>
                        </a:lnSpc>
                        <a:spcBef>
                          <a:spcPts val="0"/>
                        </a:spcBef>
                        <a:spcAft>
                          <a:spcPts val="0"/>
                        </a:spcAft>
                        <a:buNone/>
                      </a:pPr>
                      <a:r>
                        <a:rPr lang="en-GB">
                          <a:latin typeface="Play"/>
                          <a:ea typeface="Play"/>
                          <a:cs typeface="Play"/>
                          <a:sym typeface="Play"/>
                        </a:rPr>
                        <a:t>[1]</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Q. Cai and Y. Zhou, "A quadtree-based hierarchical clustering method for visualizing large point dataset," 2016 Sixth International Conference on Information Science and Technology (ICIST), 2016, pp. 372-375, doi: 10.1109/ICIST.2016.7483441.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[2]</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“An effective way to represent quadtrees” Communications of the ACM, Volume 25, Issue 12, Dec 1982 pp 905–910, doi:10.1145/358728.358741.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[3]</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“Optimal quadtree construction algorithms” </a:t>
                      </a:r>
                      <a:r>
                        <a:rPr lang="en-GB">
                          <a:solidFill>
                            <a:schemeClr val="dk1"/>
                          </a:solidFill>
                          <a:uFill>
                            <a:noFill/>
                          </a:uFill>
                          <a:latin typeface="Play"/>
                          <a:ea typeface="Play"/>
                          <a:cs typeface="Play"/>
                          <a:sym typeface="Play"/>
                          <a:hlinkClick r:id="rId3">
                            <a:extLst>
                              <a:ext uri="{A12FA001-AC4F-418D-AE19-62706E023703}">
                                <ahyp:hlinkClr val="tx"/>
                              </a:ext>
                            </a:extLst>
                          </a:hlinkClick>
                        </a:rPr>
                        <a:t>Computer Vision, Graphics, and Image Processing, Volume 37, Issue 3</a:t>
                      </a:r>
                      <a:r>
                        <a:rPr lang="en-GB">
                          <a:solidFill>
                            <a:schemeClr val="dk1"/>
                          </a:solidFill>
                          <a:latin typeface="Play"/>
                          <a:ea typeface="Play"/>
                          <a:cs typeface="Play"/>
                          <a:sym typeface="Play"/>
                        </a:rPr>
                        <a:t>, March 1987, pp 402–419,  </a:t>
                      </a:r>
                      <a:r>
                        <a:rPr lang="en-GB">
                          <a:solidFill>
                            <a:schemeClr val="dk1"/>
                          </a:solidFill>
                          <a:uFill>
                            <a:noFill/>
                          </a:uFill>
                          <a:latin typeface="Play"/>
                          <a:ea typeface="Play"/>
                          <a:cs typeface="Play"/>
                          <a:sym typeface="Play"/>
                          <a:hlinkClick r:id="rId4">
                            <a:extLst>
                              <a:ext uri="{A12FA001-AC4F-418D-AE19-62706E023703}">
                                <ahyp:hlinkClr val="tx"/>
                              </a:ext>
                            </a:extLst>
                          </a:hlinkClick>
                        </a:rPr>
                        <a:t>doi:10.1016/0734-189X(87)90045-4</a:t>
                      </a:r>
                      <a:r>
                        <a:rPr lang="en-GB">
                          <a:solidFill>
                            <a:schemeClr val="dk1"/>
                          </a:solidFill>
                          <a:latin typeface="Play"/>
                          <a:ea typeface="Play"/>
                          <a:cs typeface="Play"/>
                          <a:sym typeface="Play"/>
                        </a:rPr>
                        <a:t>.</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184" name="Google Shape;184;p3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028300" y="737113"/>
            <a:ext cx="5087400" cy="903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An application capable of presenting a view of the QuadTree.</a:t>
            </a:r>
            <a:endParaRPr>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Design and development of QuadTree view and data model.</a:t>
            </a:r>
            <a:endParaRPr b="0" i="0" sz="1400" u="none" cap="none" strike="noStrike">
              <a:solidFill>
                <a:schemeClr val="dk1"/>
              </a:solidFill>
              <a:latin typeface="Play"/>
              <a:ea typeface="Play"/>
              <a:cs typeface="Play"/>
              <a:sym typeface="Play"/>
            </a:endParaRPr>
          </a:p>
        </p:txBody>
      </p:sp>
      <p:pic>
        <p:nvPicPr>
          <p:cNvPr id="65" name="Google Shape;65;p14"/>
          <p:cNvPicPr preferRelativeResize="0"/>
          <p:nvPr/>
        </p:nvPicPr>
        <p:blipFill rotWithShape="1">
          <a:blip r:embed="rId3">
            <a:alphaModFix/>
          </a:blip>
          <a:srcRect b="0" l="0" r="0" t="0"/>
          <a:stretch/>
        </p:blipFill>
        <p:spPr>
          <a:xfrm>
            <a:off x="2999250" y="1640725"/>
            <a:ext cx="3145500" cy="3145500"/>
          </a:xfrm>
          <a:prstGeom prst="rect">
            <a:avLst/>
          </a:prstGeom>
          <a:noFill/>
          <a:ln cap="flat" cmpd="sng" w="9525">
            <a:solidFill>
              <a:schemeClr val="dk1"/>
            </a:solidFill>
            <a:prstDash val="solid"/>
            <a:round/>
            <a:headEnd len="sm" w="sm" type="none"/>
            <a:tailEnd len="sm" w="sm" type="none"/>
          </a:ln>
        </p:spPr>
      </p:pic>
      <p:sp>
        <p:nvSpPr>
          <p:cNvPr id="66" name="Google Shape;66;p14"/>
          <p:cNvSpPr txBox="1"/>
          <p:nvPr/>
        </p:nvSpPr>
        <p:spPr>
          <a:xfrm>
            <a:off x="270900" y="24452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GOAL</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latin typeface="Play"/>
                <a:ea typeface="Play"/>
                <a:cs typeface="Play"/>
                <a:sym typeface="Play"/>
              </a:rPr>
              <a:t>THANK YOU</a:t>
            </a:r>
            <a:endParaRPr b="1" sz="3600">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0900" y="837550"/>
            <a:ext cx="8602200" cy="328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Develop a program that can show a QuadTree view and data model architecture.</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Many digital map applications have the need to present large quantities of precise point data on the map. Such data can be weather information, the population in towns, etc. With the development of Internet of Things, we expect such data will grow at a rapid pace. How to visualize such magnitude of data becomes a problem.</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This project aims to build an efficient </a:t>
            </a:r>
            <a:r>
              <a:rPr lang="en-GB">
                <a:solidFill>
                  <a:schemeClr val="dk1"/>
                </a:solidFill>
                <a:latin typeface="Play"/>
                <a:ea typeface="Play"/>
                <a:cs typeface="Play"/>
                <a:sym typeface="Play"/>
              </a:rPr>
              <a:t>visualizer</a:t>
            </a:r>
            <a:r>
              <a:rPr b="0" i="0" lang="en-GB" sz="1400" u="none" cap="none" strike="noStrike">
                <a:solidFill>
                  <a:schemeClr val="dk1"/>
                </a:solidFill>
                <a:latin typeface="Play"/>
                <a:ea typeface="Play"/>
                <a:cs typeface="Play"/>
                <a:sym typeface="Play"/>
              </a:rPr>
              <a:t> for interactively visualizing such data, using a combination of grid-based clustering and hierarchical clustering, along with quadtree spatial indexing.</a:t>
            </a:r>
            <a:endParaRPr b="1" i="0" sz="1400" u="sng" cap="none" strike="noStrike">
              <a:solidFill>
                <a:schemeClr val="dk1"/>
              </a:solidFill>
              <a:latin typeface="Play"/>
              <a:ea typeface="Play"/>
              <a:cs typeface="Play"/>
              <a:sym typeface="Play"/>
            </a:endParaRPr>
          </a:p>
        </p:txBody>
      </p:sp>
      <p:sp>
        <p:nvSpPr>
          <p:cNvPr id="72" name="Google Shape;72;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1200" y="1553925"/>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What is QuadTree?</a:t>
            </a:r>
            <a:endParaRPr b="0" i="0" sz="1400" u="none" cap="none" strike="noStrike">
              <a:solidFill>
                <a:schemeClr val="dk1"/>
              </a:solidFill>
              <a:latin typeface="Play"/>
              <a:ea typeface="Play"/>
              <a:cs typeface="Play"/>
              <a:sym typeface="Play"/>
            </a:endParaRPr>
          </a:p>
        </p:txBody>
      </p:sp>
      <p:pic>
        <p:nvPicPr>
          <p:cNvPr id="78" name="Google Shape;78;p16"/>
          <p:cNvPicPr preferRelativeResize="0"/>
          <p:nvPr/>
        </p:nvPicPr>
        <p:blipFill rotWithShape="1">
          <a:blip r:embed="rId3">
            <a:alphaModFix/>
          </a:blip>
          <a:srcRect b="0" l="0" r="0" t="0"/>
          <a:stretch/>
        </p:blipFill>
        <p:spPr>
          <a:xfrm>
            <a:off x="2991675" y="1279275"/>
            <a:ext cx="5881732" cy="3221475"/>
          </a:xfrm>
          <a:prstGeom prst="rect">
            <a:avLst/>
          </a:prstGeom>
          <a:noFill/>
          <a:ln cap="flat" cmpd="sng" w="9525">
            <a:solidFill>
              <a:schemeClr val="dk1"/>
            </a:solidFill>
            <a:prstDash val="solid"/>
            <a:round/>
            <a:headEnd len="sm" w="sm" type="none"/>
            <a:tailEnd len="sm" w="sm" type="none"/>
          </a:ln>
        </p:spPr>
      </p:pic>
      <p:cxnSp>
        <p:nvCxnSpPr>
          <p:cNvPr id="79" name="Google Shape;79;p16"/>
          <p:cNvCxnSpPr>
            <a:endCxn id="80" idx="0"/>
          </p:cNvCxnSpPr>
          <p:nvPr/>
        </p:nvCxnSpPr>
        <p:spPr>
          <a:xfrm flipH="1">
            <a:off x="1559700" y="2086525"/>
            <a:ext cx="5100" cy="478500"/>
          </a:xfrm>
          <a:prstGeom prst="straightConnector1">
            <a:avLst/>
          </a:prstGeom>
          <a:noFill/>
          <a:ln cap="flat" cmpd="sng" w="9525">
            <a:solidFill>
              <a:schemeClr val="dk1"/>
            </a:solidFill>
            <a:prstDash val="solid"/>
            <a:round/>
            <a:headEnd len="sm" w="sm" type="none"/>
            <a:tailEnd len="med" w="med" type="triangle"/>
          </a:ln>
        </p:spPr>
      </p:cxnSp>
      <p:sp>
        <p:nvSpPr>
          <p:cNvPr id="80" name="Google Shape;80;p16"/>
          <p:cNvSpPr txBox="1"/>
          <p:nvPr/>
        </p:nvSpPr>
        <p:spPr>
          <a:xfrm>
            <a:off x="271200" y="2565025"/>
            <a:ext cx="2577000" cy="17088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 data structure for organizing objects based on their locations in a two-dimensional space.</a:t>
            </a:r>
            <a:endParaRPr b="0" i="0" sz="1400" u="none" cap="none" strike="noStrike">
              <a:solidFill>
                <a:schemeClr val="dk1"/>
              </a:solidFill>
              <a:latin typeface="Play"/>
              <a:ea typeface="Play"/>
              <a:cs typeface="Play"/>
              <a:sym typeface="Play"/>
            </a:endParaRPr>
          </a:p>
        </p:txBody>
      </p:sp>
      <p:sp>
        <p:nvSpPr>
          <p:cNvPr id="81" name="Google Shape;81;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3549" r="0" t="0"/>
          <a:stretch/>
        </p:blipFill>
        <p:spPr>
          <a:xfrm>
            <a:off x="270925" y="1556388"/>
            <a:ext cx="4112960" cy="2575800"/>
          </a:xfrm>
          <a:prstGeom prst="rect">
            <a:avLst/>
          </a:prstGeom>
          <a:noFill/>
          <a:ln cap="flat" cmpd="sng" w="9525">
            <a:solidFill>
              <a:schemeClr val="dk1"/>
            </a:solidFill>
            <a:prstDash val="solid"/>
            <a:round/>
            <a:headEnd len="sm" w="sm" type="none"/>
            <a:tailEnd len="sm" w="sm" type="none"/>
          </a:ln>
        </p:spPr>
      </p:pic>
      <p:sp>
        <p:nvSpPr>
          <p:cNvPr id="87" name="Google Shape;87;p17"/>
          <p:cNvSpPr txBox="1"/>
          <p:nvPr/>
        </p:nvSpPr>
        <p:spPr>
          <a:xfrm>
            <a:off x="5068425" y="1556388"/>
            <a:ext cx="3535500" cy="25758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Q</a:t>
            </a:r>
            <a:r>
              <a:rPr b="0" i="0" lang="en-GB" sz="1400" u="none" cap="none" strike="noStrike">
                <a:solidFill>
                  <a:schemeClr val="dk1"/>
                </a:solidFill>
                <a:latin typeface="Play"/>
                <a:ea typeface="Play"/>
                <a:cs typeface="Play"/>
                <a:sym typeface="Play"/>
              </a:rPr>
              <a:t>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partitioning strategy divides space into four quadrants at each level. When a quadrant contains more than one object, the tree subdivides that region into four smaller quadrants, adding a level to the tree.</a:t>
            </a:r>
            <a:endParaRPr b="0" i="0" sz="1400" u="none" cap="none" strike="noStrike">
              <a:solidFill>
                <a:schemeClr val="dk1"/>
              </a:solidFill>
              <a:latin typeface="Play"/>
              <a:ea typeface="Play"/>
              <a:cs typeface="Play"/>
              <a:sym typeface="Play"/>
            </a:endParaRPr>
          </a:p>
        </p:txBody>
      </p:sp>
      <p:cxnSp>
        <p:nvCxnSpPr>
          <p:cNvPr id="88" name="Google Shape;88;p17"/>
          <p:cNvCxnSpPr>
            <a:stCxn id="87" idx="1"/>
            <a:endCxn id="86" idx="3"/>
          </p:cNvCxnSpPr>
          <p:nvPr/>
        </p:nvCxnSpPr>
        <p:spPr>
          <a:xfrm rot="10800000">
            <a:off x="4383825" y="2844288"/>
            <a:ext cx="684600" cy="0"/>
          </a:xfrm>
          <a:prstGeom prst="straightConnector1">
            <a:avLst/>
          </a:prstGeom>
          <a:noFill/>
          <a:ln cap="flat" cmpd="sng" w="9525">
            <a:solidFill>
              <a:schemeClr val="dk1"/>
            </a:solidFill>
            <a:prstDash val="solid"/>
            <a:round/>
            <a:headEnd len="sm" w="sm" type="none"/>
            <a:tailEnd len="med" w="med" type="triangle"/>
          </a:ln>
        </p:spPr>
      </p:cxnSp>
      <p:sp>
        <p:nvSpPr>
          <p:cNvPr id="89" name="Google Shape;89;p17"/>
          <p:cNvSpPr txBox="1"/>
          <p:nvPr/>
        </p:nvSpPr>
        <p:spPr>
          <a:xfrm>
            <a:off x="270900" y="923438"/>
            <a:ext cx="41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80000"/>
              </a:lnSpc>
              <a:spcBef>
                <a:spcPts val="500"/>
              </a:spcBef>
              <a:spcAft>
                <a:spcPts val="500"/>
              </a:spcAft>
              <a:buClr>
                <a:srgbClr val="000000"/>
              </a:buClr>
              <a:buSzPts val="1400"/>
              <a:buFont typeface="Arial"/>
              <a:buNone/>
            </a:pPr>
            <a:r>
              <a:rPr b="0" i="0" lang="en-GB" sz="1400" u="none" cap="none" strike="noStrike">
                <a:solidFill>
                  <a:schemeClr val="dk1"/>
                </a:solidFill>
                <a:latin typeface="Play"/>
                <a:ea typeface="Play"/>
                <a:cs typeface="Play"/>
                <a:sym typeface="Play"/>
              </a:rPr>
              <a:t>A similar partitioning is also known as a </a:t>
            </a:r>
            <a:r>
              <a:rPr b="0" i="1" lang="en-GB" sz="1400" u="none" cap="none" strike="noStrike">
                <a:solidFill>
                  <a:schemeClr val="dk1"/>
                </a:solidFill>
                <a:latin typeface="Play"/>
                <a:ea typeface="Play"/>
                <a:cs typeface="Play"/>
                <a:sym typeface="Play"/>
              </a:rPr>
              <a:t>Q-tree</a:t>
            </a:r>
            <a:r>
              <a:rPr b="0" i="0" lang="en-GB" sz="1400" u="none" cap="none" strike="noStrike">
                <a:solidFill>
                  <a:schemeClr val="dk1"/>
                </a:solidFill>
                <a:latin typeface="Play"/>
                <a:ea typeface="Play"/>
                <a:cs typeface="Play"/>
                <a:sym typeface="Play"/>
              </a:rPr>
              <a:t>. </a:t>
            </a:r>
            <a:endParaRPr b="0" i="0" sz="1400" u="none" cap="none" strike="noStrike">
              <a:solidFill>
                <a:schemeClr val="dk1"/>
              </a:solidFill>
              <a:latin typeface="Arial"/>
              <a:ea typeface="Arial"/>
              <a:cs typeface="Arial"/>
              <a:sym typeface="Arial"/>
            </a:endParaRPr>
          </a:p>
        </p:txBody>
      </p:sp>
      <p:sp>
        <p:nvSpPr>
          <p:cNvPr id="90" name="Google Shape;90;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96" name="Google Shape;96;p18"/>
          <p:cNvSpPr txBox="1"/>
          <p:nvPr/>
        </p:nvSpPr>
        <p:spPr>
          <a:xfrm>
            <a:off x="251400" y="690700"/>
            <a:ext cx="8641200" cy="43431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 of QuadTree</a:t>
            </a:r>
            <a:r>
              <a:rPr b="1" lang="en-GB">
                <a:solidFill>
                  <a:schemeClr val="dk1"/>
                </a:solidFill>
                <a:latin typeface="Play"/>
                <a:ea typeface="Play"/>
                <a:cs typeface="Play"/>
                <a:sym typeface="Play"/>
              </a:rPr>
              <a:t>:</a:t>
            </a:r>
            <a:endParaRPr b="1">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Point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Edge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Polygonal Map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500"/>
              </a:spcBef>
              <a:spcAft>
                <a:spcPts val="0"/>
              </a:spcAft>
              <a:buClr>
                <a:schemeClr val="dk1"/>
              </a:buClr>
              <a:buSzPts val="1400"/>
              <a:buFont typeface="Play"/>
              <a:buChar char="-"/>
            </a:pPr>
            <a:r>
              <a:rPr lang="en-GB">
                <a:solidFill>
                  <a:schemeClr val="dk1"/>
                </a:solidFill>
                <a:latin typeface="Play"/>
                <a:ea typeface="Play"/>
                <a:cs typeface="Play"/>
                <a:sym typeface="Play"/>
              </a:rPr>
              <a:t>All forms of quadtrees share some common features: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They decompose space into adaptable cells.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Each cell (or bucket) has a maximum capacity. When maximum capacity is reached, the bucket splits.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tree directory follows the spatial decomposition of the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So to speak in layman’s term, a </a:t>
            </a:r>
            <a:r>
              <a:rPr i="1" lang="en-GB">
                <a:solidFill>
                  <a:schemeClr val="dk1"/>
                </a:solidFill>
                <a:latin typeface="Play"/>
                <a:ea typeface="Play"/>
                <a:cs typeface="Play"/>
                <a:sym typeface="Play"/>
              </a:rPr>
              <a:t>quadtree</a:t>
            </a:r>
            <a:r>
              <a:rPr lang="en-GB">
                <a:solidFill>
                  <a:schemeClr val="dk1"/>
                </a:solidFill>
                <a:latin typeface="Play"/>
                <a:ea typeface="Play"/>
                <a:cs typeface="Play"/>
                <a:sym typeface="Play"/>
              </a:rPr>
              <a:t> is a tree whose nodes either are leaves or have 4 children. The children are ordered 1, 2, 3, 4.</a:t>
            </a:r>
            <a:endParaRPr>
              <a:solidFill>
                <a:schemeClr val="dk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4664700" y="999825"/>
            <a:ext cx="4208400" cy="39564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main disadvantage of quadtrees is that it is almost impossible to compare two images that differ only in rotation or translation. This is because the quadtree representation of such images will be so totally different.</a:t>
            </a: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algorithms available for rotation of an image are restricted to rotations of 90 degrees (or multiples thereof). No other rotation is available, nor is there a facility for translation.</a:t>
            </a:r>
            <a:endParaRPr b="0" i="0" sz="1400" u="none" cap="none" strike="noStrike">
              <a:solidFill>
                <a:schemeClr val="dk1"/>
              </a:solidFill>
              <a:latin typeface="Play"/>
              <a:ea typeface="Play"/>
              <a:cs typeface="Play"/>
              <a:sym typeface="Play"/>
            </a:endParaRPr>
          </a:p>
        </p:txBody>
      </p:sp>
      <p:pic>
        <p:nvPicPr>
          <p:cNvPr id="102" name="Google Shape;102;p19"/>
          <p:cNvPicPr preferRelativeResize="0"/>
          <p:nvPr/>
        </p:nvPicPr>
        <p:blipFill rotWithShape="1">
          <a:blip r:embed="rId3">
            <a:alphaModFix/>
          </a:blip>
          <a:srcRect b="0" l="0" r="0" t="0"/>
          <a:stretch/>
        </p:blipFill>
        <p:spPr>
          <a:xfrm>
            <a:off x="271200" y="2638125"/>
            <a:ext cx="1871746" cy="2309575"/>
          </a:xfrm>
          <a:prstGeom prst="rect">
            <a:avLst/>
          </a:prstGeom>
          <a:noFill/>
          <a:ln cap="flat" cmpd="sng" w="9525">
            <a:solidFill>
              <a:schemeClr val="dk1"/>
            </a:solidFill>
            <a:prstDash val="solid"/>
            <a:round/>
            <a:headEnd len="sm" w="sm" type="none"/>
            <a:tailEnd len="sm" w="sm" type="none"/>
          </a:ln>
        </p:spPr>
      </p:pic>
      <p:pic>
        <p:nvPicPr>
          <p:cNvPr id="103" name="Google Shape;103;p19"/>
          <p:cNvPicPr preferRelativeResize="0"/>
          <p:nvPr/>
        </p:nvPicPr>
        <p:blipFill rotWithShape="1">
          <a:blip r:embed="rId4">
            <a:alphaModFix/>
          </a:blip>
          <a:srcRect b="0" l="2780" r="-2780" t="0"/>
          <a:stretch/>
        </p:blipFill>
        <p:spPr>
          <a:xfrm>
            <a:off x="2303325" y="999825"/>
            <a:ext cx="2019300" cy="1638300"/>
          </a:xfrm>
          <a:prstGeom prst="rect">
            <a:avLst/>
          </a:prstGeom>
          <a:noFill/>
          <a:ln cap="flat" cmpd="sng" w="9525">
            <a:solidFill>
              <a:schemeClr val="dk1"/>
            </a:solidFill>
            <a:prstDash val="solid"/>
            <a:round/>
            <a:headEnd len="sm" w="sm" type="none"/>
            <a:tailEnd len="sm" w="sm" type="none"/>
          </a:ln>
        </p:spPr>
      </p:pic>
      <p:sp>
        <p:nvSpPr>
          <p:cNvPr id="104" name="Google Shape;104;p19"/>
          <p:cNvSpPr txBox="1"/>
          <p:nvPr/>
        </p:nvSpPr>
        <p:spPr>
          <a:xfrm>
            <a:off x="271200" y="1572688"/>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First Image</a:t>
            </a:r>
            <a:endParaRPr b="0" i="0" sz="1400" u="none" cap="none" strike="noStrike">
              <a:solidFill>
                <a:schemeClr val="dk1"/>
              </a:solidFill>
              <a:latin typeface="Play"/>
              <a:ea typeface="Play"/>
              <a:cs typeface="Play"/>
              <a:sym typeface="Play"/>
            </a:endParaRPr>
          </a:p>
        </p:txBody>
      </p:sp>
      <p:cxnSp>
        <p:nvCxnSpPr>
          <p:cNvPr id="105" name="Google Shape;105;p19"/>
          <p:cNvCxnSpPr>
            <a:stCxn id="104" idx="3"/>
            <a:endCxn id="103" idx="1"/>
          </p:cNvCxnSpPr>
          <p:nvPr/>
        </p:nvCxnSpPr>
        <p:spPr>
          <a:xfrm>
            <a:off x="1645800" y="1818988"/>
            <a:ext cx="657600" cy="0"/>
          </a:xfrm>
          <a:prstGeom prst="straightConnector1">
            <a:avLst/>
          </a:prstGeom>
          <a:noFill/>
          <a:ln cap="flat" cmpd="sng" w="9525">
            <a:solidFill>
              <a:schemeClr val="dk1"/>
            </a:solidFill>
            <a:prstDash val="solid"/>
            <a:round/>
            <a:headEnd len="sm" w="sm" type="none"/>
            <a:tailEnd len="med" w="med" type="triangle"/>
          </a:ln>
        </p:spPr>
      </p:cxnSp>
      <p:sp>
        <p:nvSpPr>
          <p:cNvPr id="106" name="Google Shape;106;p19"/>
          <p:cNvSpPr txBox="1"/>
          <p:nvPr/>
        </p:nvSpPr>
        <p:spPr>
          <a:xfrm>
            <a:off x="2948025" y="3546613"/>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Rotated Image</a:t>
            </a:r>
            <a:endParaRPr b="0" i="0" sz="1400" u="none" cap="none" strike="noStrike">
              <a:solidFill>
                <a:schemeClr val="dk1"/>
              </a:solidFill>
              <a:latin typeface="Play"/>
              <a:ea typeface="Play"/>
              <a:cs typeface="Play"/>
              <a:sym typeface="Play"/>
            </a:endParaRPr>
          </a:p>
        </p:txBody>
      </p:sp>
      <p:cxnSp>
        <p:nvCxnSpPr>
          <p:cNvPr id="107" name="Google Shape;107;p19"/>
          <p:cNvCxnSpPr>
            <a:stCxn id="106" idx="1"/>
            <a:endCxn id="102" idx="3"/>
          </p:cNvCxnSpPr>
          <p:nvPr/>
        </p:nvCxnSpPr>
        <p:spPr>
          <a:xfrm rot="10800000">
            <a:off x="2142825" y="3792913"/>
            <a:ext cx="805200" cy="0"/>
          </a:xfrm>
          <a:prstGeom prst="straightConnector1">
            <a:avLst/>
          </a:prstGeom>
          <a:noFill/>
          <a:ln cap="flat" cmpd="sng" w="9525">
            <a:solidFill>
              <a:schemeClr val="dk1"/>
            </a:solidFill>
            <a:prstDash val="solid"/>
            <a:round/>
            <a:headEnd len="sm" w="sm" type="none"/>
            <a:tailEnd len="med" w="med" type="triangle"/>
          </a:ln>
        </p:spPr>
      </p:cxnSp>
      <p:sp>
        <p:nvSpPr>
          <p:cNvPr id="108" name="Google Shape;108;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LIMITATIONS OF QUADTREE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20"/>
          <p:cNvGraphicFramePr/>
          <p:nvPr/>
        </p:nvGraphicFramePr>
        <p:xfrm>
          <a:off x="270888" y="908975"/>
          <a:ext cx="3000000" cy="3000000"/>
        </p:xfrm>
        <a:graphic>
          <a:graphicData uri="http://schemas.openxmlformats.org/drawingml/2006/table">
            <a:tbl>
              <a:tblPr>
                <a:noFill/>
                <a:tableStyleId>{5BADF22F-4070-4898-80EF-71474A2850E4}</a:tableStyleId>
              </a:tblPr>
              <a:tblGrid>
                <a:gridCol w="1470625"/>
                <a:gridCol w="3621525"/>
                <a:gridCol w="3510050"/>
              </a:tblGrid>
              <a:tr h="150250">
                <a:tc>
                  <a:txBody>
                    <a:bodyPr/>
                    <a:lstStyle/>
                    <a:p>
                      <a:pPr indent="0" lvl="0" marL="0" rtl="0" algn="ctr">
                        <a:lnSpc>
                          <a:spcPct val="115000"/>
                        </a:lnSpc>
                        <a:spcBef>
                          <a:spcPts val="0"/>
                        </a:spcBef>
                        <a:spcAft>
                          <a:spcPts val="0"/>
                        </a:spcAft>
                        <a:buNone/>
                      </a:pPr>
                      <a:r>
                        <a:rPr b="1" lang="en-GB">
                          <a:latin typeface="Play"/>
                          <a:ea typeface="Play"/>
                          <a:cs typeface="Play"/>
                          <a:sym typeface="Play"/>
                        </a:rPr>
                        <a:t>Author’s Name</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Title and Year of Publication</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Findings</a:t>
                      </a:r>
                      <a:endParaRPr b="1">
                        <a:latin typeface="Play"/>
                        <a:ea typeface="Play"/>
                        <a:cs typeface="Play"/>
                        <a:sym typeface="Play"/>
                      </a:endParaRPr>
                    </a:p>
                  </a:txBody>
                  <a:tcPr marT="91425" marB="91425" marR="91425" marL="91425" anchor="ctr"/>
                </a:tc>
              </a:tr>
              <a:tr h="1047375">
                <a:tc>
                  <a:txBody>
                    <a:bodyPr/>
                    <a:lstStyle/>
                    <a:p>
                      <a:pPr indent="0" lvl="0" marL="0" rtl="0" algn="ctr">
                        <a:lnSpc>
                          <a:spcPct val="115000"/>
                        </a:lnSpc>
                        <a:spcBef>
                          <a:spcPts val="0"/>
                        </a:spcBef>
                        <a:spcAft>
                          <a:spcPts val="0"/>
                        </a:spcAft>
                        <a:buNone/>
                      </a:pPr>
                      <a:r>
                        <a:rPr lang="en-GB" sz="1200">
                          <a:solidFill>
                            <a:schemeClr val="dk1"/>
                          </a:solidFill>
                          <a:uFill>
                            <a:noFill/>
                          </a:uFill>
                          <a:latin typeface="Play"/>
                          <a:ea typeface="Play"/>
                          <a:cs typeface="Play"/>
                          <a:sym typeface="Play"/>
                          <a:hlinkClick r:id="rId3">
                            <a:extLst>
                              <a:ext uri="{A12FA001-AC4F-418D-AE19-62706E023703}">
                                <ahyp:hlinkClr val="tx"/>
                              </a:ext>
                            </a:extLst>
                          </a:hlinkClick>
                        </a:rPr>
                        <a:t>Qing Cai</a:t>
                      </a:r>
                      <a:r>
                        <a:rPr lang="en-GB" sz="1200">
                          <a:solidFill>
                            <a:schemeClr val="dk1"/>
                          </a:solidFill>
                          <a:latin typeface="Play"/>
                          <a:ea typeface="Play"/>
                          <a:cs typeface="Play"/>
                          <a:sym typeface="Play"/>
                        </a:rPr>
                        <a:t>, Yimin Zhou</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lang="en-GB" sz="1200">
                          <a:solidFill>
                            <a:schemeClr val="dk1"/>
                          </a:solidFill>
                          <a:latin typeface="Play"/>
                          <a:ea typeface="Play"/>
                          <a:cs typeface="Play"/>
                          <a:sym typeface="Play"/>
                        </a:rPr>
                        <a:t>A quadtree-based hierarchical clustering method for visualizing large point dataset, 2016</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None/>
                      </a:pPr>
                      <a:r>
                        <a:rPr lang="en-GB" sz="1200">
                          <a:latin typeface="Play"/>
                          <a:ea typeface="Play"/>
                          <a:cs typeface="Play"/>
                          <a:sym typeface="Play"/>
                        </a:rPr>
                        <a:t>This paper introduces a new clustering method with quadtree spatial indexing. </a:t>
                      </a:r>
                      <a:r>
                        <a:rPr lang="en-GB" sz="1200">
                          <a:solidFill>
                            <a:schemeClr val="dk1"/>
                          </a:solidFill>
                          <a:latin typeface="Play"/>
                          <a:ea typeface="Play"/>
                          <a:cs typeface="Play"/>
                          <a:sym typeface="Play"/>
                        </a:rPr>
                        <a:t>It explains a grid- based, partitioning, hierarchical clustering method on quadtree file system storage. </a:t>
                      </a:r>
                      <a:endParaRPr sz="1200">
                        <a:latin typeface="Play"/>
                        <a:ea typeface="Play"/>
                        <a:cs typeface="Play"/>
                        <a:sym typeface="Play"/>
                      </a:endParaRPr>
                    </a:p>
                  </a:txBody>
                  <a:tcPr marT="91425" marB="91425" marR="91425" marL="91425" anchor="ctr"/>
                </a:tc>
              </a:tr>
              <a:tr h="1049025">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Clifford A.Shaffer, Hanan Samet</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2400"/>
                        </a:spcBef>
                        <a:spcAft>
                          <a:spcPts val="600"/>
                        </a:spcAft>
                        <a:buClr>
                          <a:schemeClr val="dk1"/>
                        </a:buClr>
                        <a:buSzPts val="1100"/>
                        <a:buFont typeface="Arial"/>
                        <a:buNone/>
                      </a:pPr>
                      <a:r>
                        <a:rPr lang="en-GB" sz="1200">
                          <a:solidFill>
                            <a:schemeClr val="dk1"/>
                          </a:solidFill>
                          <a:latin typeface="Play"/>
                          <a:ea typeface="Play"/>
                          <a:cs typeface="Play"/>
                          <a:sym typeface="Play"/>
                        </a:rPr>
                        <a:t>Optimal quadtree construction algorithms, 1987</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latin typeface="Play"/>
                          <a:ea typeface="Play"/>
                          <a:cs typeface="Play"/>
                          <a:sym typeface="Play"/>
                        </a:rPr>
                        <a:t>In this paper, an algorithm is for constructing a quadtree in time proportionate to the number of blocks in a given picture is described. </a:t>
                      </a:r>
                      <a:endParaRPr sz="1200">
                        <a:latin typeface="Play"/>
                        <a:ea typeface="Play"/>
                        <a:cs typeface="Play"/>
                        <a:sym typeface="Play"/>
                      </a:endParaRPr>
                    </a:p>
                  </a:txBody>
                  <a:tcPr marT="91425" marB="91425" marR="91425" marL="91425" anchor="ctr"/>
                </a:tc>
              </a:tr>
              <a:tr h="1034850">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Irene Gargantini</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413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An effective way to represent quadtrees, 1982</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This paper proposes a new structure very similar to quadtree, called as “linear quadtree” and different algorithms used to represent that structure. The linear quadtree saves 66% of the computer storage required by regular quadtrees.</a:t>
                      </a:r>
                      <a:endParaRPr sz="1200">
                        <a:latin typeface="Play"/>
                        <a:ea typeface="Play"/>
                        <a:cs typeface="Play"/>
                        <a:sym typeface="Play"/>
                      </a:endParaRPr>
                    </a:p>
                  </a:txBody>
                  <a:tcPr marT="91425" marB="91425" marR="91425" marL="91425" anchor="ctr"/>
                </a:tc>
              </a:tr>
            </a:tbl>
          </a:graphicData>
        </a:graphic>
      </p:graphicFrame>
      <p:sp>
        <p:nvSpPr>
          <p:cNvPr id="114" name="Google Shape;114;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270900" y="826925"/>
            <a:ext cx="8602200" cy="3081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u="none" cap="none" strike="noStrike">
                <a:solidFill>
                  <a:schemeClr val="dk1"/>
                </a:solidFill>
                <a:latin typeface="Play"/>
                <a:ea typeface="Play"/>
                <a:cs typeface="Play"/>
                <a:sym typeface="Play"/>
              </a:rPr>
              <a:t>The importance of data nowadays has increased significantly, as we are living in a data driven society. Many digital map applications have the need to present large quantities of precise point data on the map. With the development of the Internet of Things, we expect such data will grow at a rapid pace. However, visualizing and looking for a data point in  such a magnitude of data becomes a problem. We are proposing the implementation of a quadtree </a:t>
            </a:r>
            <a:r>
              <a:rPr lang="en-GB">
                <a:solidFill>
                  <a:schemeClr val="dk1"/>
                </a:solidFill>
                <a:latin typeface="Play"/>
                <a:ea typeface="Play"/>
                <a:cs typeface="Play"/>
                <a:sym typeface="Play"/>
              </a:rPr>
              <a:t>visualizer</a:t>
            </a:r>
            <a:r>
              <a:rPr b="0" i="0" lang="en-GB" u="none" cap="none" strike="noStrike">
                <a:solidFill>
                  <a:schemeClr val="dk1"/>
                </a:solidFill>
                <a:latin typeface="Play"/>
                <a:ea typeface="Play"/>
                <a:cs typeface="Play"/>
                <a:sym typeface="Play"/>
              </a:rPr>
              <a:t> to visualize data more easily for any programmers.</a:t>
            </a:r>
            <a:endParaRPr b="0" i="0" u="none" cap="none" strike="noStrike">
              <a:solidFill>
                <a:schemeClr val="dk1"/>
              </a:solidFill>
              <a:latin typeface="Play"/>
              <a:ea typeface="Play"/>
              <a:cs typeface="Play"/>
              <a:sym typeface="Play"/>
            </a:endParaRPr>
          </a:p>
        </p:txBody>
      </p:sp>
      <p:sp>
        <p:nvSpPr>
          <p:cNvPr id="120" name="Google Shape;120;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PROBLEM STATEMENT</a:t>
            </a:r>
            <a:endParaRPr b="1" i="0" sz="2000" u="none" cap="none" strike="noStrike">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