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lay"/>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49416-D85B-41B8-9202-74E0884C1C43}">
  <a:tblStyle styleId="{61649416-D85B-41B8-9202-74E0884C1C4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5F72D31-1BF0-4C44-9D3E-F58DFB273A3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lay-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2428d0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2428d01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428d01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2428d01bf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428d01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22428d01b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428d01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22428d01bf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428d01b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428d01b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a717ba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5a717ba1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a717ba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25a717ba1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f5693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53f56939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3f569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53f56939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53f5693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53f56939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3f569380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253f569380_5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a717ba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5a717ba1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5a717ba1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25a717ba1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3f5693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253f56939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5a717ba1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25a717ba17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a717ba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a717ba1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717ba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a717ba1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717ba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a717ba1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717ba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a717ba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428d01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2428d01b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428d01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22428d01b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author/370857992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Review - III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{61649416-D85B-41B8-9202-74E0884C1C43}</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32" name="Google Shape;132;p22"/>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33" name="Google Shape;133;p22"/>
          <p:cNvCxnSpPr>
            <a:stCxn id="131" idx="2"/>
            <a:endCxn id="13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34" name="Google Shape;134;p22"/>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35" name="Google Shape;135;p22"/>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36" name="Google Shape;136;p22"/>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37" name="Google Shape;137;p22"/>
          <p:cNvPicPr preferRelativeResize="0"/>
          <p:nvPr/>
        </p:nvPicPr>
        <p:blipFill rotWithShape="1">
          <a:blip r:embed="rId5">
            <a:alphaModFix/>
          </a:blip>
          <a:srcRect b="0" l="0" r="0" t="0"/>
          <a:stretch/>
        </p:blipFill>
        <p:spPr>
          <a:xfrm>
            <a:off x="3932200" y="152388"/>
            <a:ext cx="4830725" cy="4822790"/>
          </a:xfrm>
          <a:prstGeom prst="rect">
            <a:avLst/>
          </a:prstGeom>
          <a:noFill/>
          <a:ln cap="flat" cmpd="sng" w="9525">
            <a:solidFill>
              <a:schemeClr val="dk1"/>
            </a:solidFill>
            <a:prstDash val="solid"/>
            <a:round/>
            <a:headEnd len="sm" w="sm" type="none"/>
            <a:tailEnd len="sm" w="sm" type="none"/>
          </a:ln>
        </p:spPr>
      </p:pic>
      <p:sp>
        <p:nvSpPr>
          <p:cNvPr id="138" name="Google Shape;138;p22"/>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44" name="Google Shape;144;p23"/>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45" name="Google Shape;145;p23"/>
          <p:cNvCxnSpPr>
            <a:stCxn id="143" idx="2"/>
            <a:endCxn id="14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46" name="Google Shape;146;p23"/>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47" name="Google Shape;147;p23"/>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48" name="Google Shape;148;p23"/>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49" name="Google Shape;149;p23"/>
          <p:cNvPicPr preferRelativeResize="0"/>
          <p:nvPr/>
        </p:nvPicPr>
        <p:blipFill rotWithShape="1">
          <a:blip r:embed="rId5">
            <a:alphaModFix/>
          </a:blip>
          <a:srcRect b="0" l="0" r="0" t="0"/>
          <a:stretch/>
        </p:blipFill>
        <p:spPr>
          <a:xfrm>
            <a:off x="3932200" y="152400"/>
            <a:ext cx="4830725" cy="4822790"/>
          </a:xfrm>
          <a:prstGeom prst="rect">
            <a:avLst/>
          </a:prstGeom>
          <a:noFill/>
          <a:ln cap="flat" cmpd="sng" w="9525">
            <a:solidFill>
              <a:schemeClr val="dk1"/>
            </a:solidFill>
            <a:prstDash val="solid"/>
            <a:round/>
            <a:headEnd len="sm" w="sm" type="none"/>
            <a:tailEnd len="sm" w="sm" type="none"/>
          </a:ln>
        </p:spPr>
      </p:pic>
      <p:sp>
        <p:nvSpPr>
          <p:cNvPr id="150" name="Google Shape;150;p23"/>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pic>
        <p:nvPicPr>
          <p:cNvPr id="151" name="Google Shape;151;p23"/>
          <p:cNvPicPr preferRelativeResize="0"/>
          <p:nvPr/>
        </p:nvPicPr>
        <p:blipFill rotWithShape="1">
          <a:blip r:embed="rId6">
            <a:alphaModFix/>
          </a:blip>
          <a:srcRect b="0" l="0" r="0" t="0"/>
          <a:stretch/>
        </p:blipFill>
        <p:spPr>
          <a:xfrm>
            <a:off x="3932200" y="152400"/>
            <a:ext cx="4830725" cy="4822771"/>
          </a:xfrm>
          <a:prstGeom prst="rect">
            <a:avLst/>
          </a:prstGeom>
          <a:noFill/>
          <a:ln cap="flat" cmpd="sng" w="9525">
            <a:solidFill>
              <a:schemeClr val="dk1"/>
            </a:solidFill>
            <a:prstDash val="solid"/>
            <a:round/>
            <a:headEnd len="sm" w="sm" type="none"/>
            <a:tailEnd len="sm" w="sm" type="none"/>
          </a:ln>
        </p:spPr>
      </p:pic>
      <p:sp>
        <p:nvSpPr>
          <p:cNvPr id="152" name="Google Shape;152;p23"/>
          <p:cNvSpPr txBox="1"/>
          <p:nvPr/>
        </p:nvSpPr>
        <p:spPr>
          <a:xfrm>
            <a:off x="311375" y="35152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Identical Blocks </a:t>
            </a:r>
            <a:endParaRPr b="1"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to get regions</a:t>
            </a:r>
            <a:endParaRPr b="1" i="0" sz="1400" u="none" cap="none" strike="noStrike">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270900" y="2324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CASES OF QUADTREE</a:t>
            </a:r>
            <a:endParaRPr b="1" i="0" sz="2000" u="none" cap="none" strike="noStrike">
              <a:latin typeface="Play"/>
              <a:ea typeface="Play"/>
              <a:cs typeface="Play"/>
              <a:sym typeface="Play"/>
            </a:endParaRPr>
          </a:p>
        </p:txBody>
      </p:sp>
      <p:sp>
        <p:nvSpPr>
          <p:cNvPr id="158" name="Google Shape;158;p24"/>
          <p:cNvSpPr txBox="1"/>
          <p:nvPr/>
        </p:nvSpPr>
        <p:spPr>
          <a:xfrm>
            <a:off x="411150" y="897800"/>
            <a:ext cx="3648000" cy="19638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 Cases of QuadTree includes:</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Image Processing</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Sparse Data Storage</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Spatial Indexing</a:t>
            </a:r>
            <a:endParaRPr>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1888500" y="4134100"/>
            <a:ext cx="5367000" cy="813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Left shows the compressed image with the tree bounding boxes while the right shows just the compressed image.</a:t>
            </a:r>
            <a:endParaRPr b="0" i="0" sz="1400" u="none" cap="none" strike="noStrike">
              <a:solidFill>
                <a:schemeClr val="dk1"/>
              </a:solidFill>
              <a:latin typeface="Play"/>
              <a:ea typeface="Play"/>
              <a:cs typeface="Play"/>
              <a:sym typeface="Play"/>
            </a:endParaRPr>
          </a:p>
        </p:txBody>
      </p:sp>
      <p:sp>
        <p:nvSpPr>
          <p:cNvPr id="164" name="Google Shape;164;p25"/>
          <p:cNvSpPr txBox="1"/>
          <p:nvPr/>
        </p:nvSpPr>
        <p:spPr>
          <a:xfrm>
            <a:off x="2835501" y="733550"/>
            <a:ext cx="332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step by step</a:t>
            </a:r>
            <a:endParaRPr b="1" i="0" sz="1400" u="none" cap="none" strike="noStrike">
              <a:solidFill>
                <a:schemeClr val="dk1"/>
              </a:solidFill>
              <a:latin typeface="Play"/>
              <a:ea typeface="Play"/>
              <a:cs typeface="Play"/>
              <a:sym typeface="Play"/>
            </a:endParaRPr>
          </a:p>
        </p:txBody>
      </p:sp>
      <p:pic>
        <p:nvPicPr>
          <p:cNvPr id="165" name="Google Shape;165;p25"/>
          <p:cNvPicPr preferRelativeResize="0"/>
          <p:nvPr/>
        </p:nvPicPr>
        <p:blipFill rotWithShape="1">
          <a:blip r:embed="rId3">
            <a:alphaModFix/>
          </a:blip>
          <a:srcRect b="0" l="0" r="0" t="0"/>
          <a:stretch/>
        </p:blipFill>
        <p:spPr>
          <a:xfrm>
            <a:off x="1813738" y="1230004"/>
            <a:ext cx="5366925" cy="2683475"/>
          </a:xfrm>
          <a:prstGeom prst="rect">
            <a:avLst/>
          </a:prstGeom>
          <a:noFill/>
          <a:ln cap="flat" cmpd="sng" w="9525">
            <a:solidFill>
              <a:schemeClr val="dk1"/>
            </a:solidFill>
            <a:prstDash val="solid"/>
            <a:round/>
            <a:headEnd len="sm" w="sm" type="none"/>
            <a:tailEnd len="sm" w="sm" type="none"/>
          </a:ln>
        </p:spPr>
      </p:pic>
      <p:sp>
        <p:nvSpPr>
          <p:cNvPr id="166" name="Google Shape;166;p25"/>
          <p:cNvSpPr txBox="1"/>
          <p:nvPr/>
        </p:nvSpPr>
        <p:spPr>
          <a:xfrm>
            <a:off x="270900" y="240950"/>
            <a:ext cx="8602200" cy="492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 </a:t>
            </a:r>
            <a:r>
              <a:rPr lang="en-GB" sz="2000">
                <a:latin typeface="Play"/>
                <a:ea typeface="Play"/>
                <a:cs typeface="Play"/>
                <a:sym typeface="Play"/>
              </a:rPr>
              <a:t>- QuadTree compression of an image</a:t>
            </a:r>
            <a:endParaRPr i="0" sz="2000" u="none" cap="none" strike="noStrike">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26"/>
          <p:cNvGraphicFramePr/>
          <p:nvPr/>
        </p:nvGraphicFramePr>
        <p:xfrm>
          <a:off x="270888" y="908975"/>
          <a:ext cx="3000000" cy="3000000"/>
        </p:xfrm>
        <a:graphic>
          <a:graphicData uri="http://schemas.openxmlformats.org/drawingml/2006/table">
            <a:tbl>
              <a:tblPr>
                <a:noFill/>
                <a:tableStyleId>{F5F72D31-1BF0-4C44-9D3E-F58DFB273A34}</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72" name="Google Shape;172;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78" name="Google Shape;178;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84" name="Google Shape;184;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271200" y="700050"/>
            <a:ext cx="8602200" cy="1346700"/>
          </a:xfrm>
          <a:prstGeom prst="rect">
            <a:avLst/>
          </a:prstGeom>
          <a:noFill/>
          <a:ln>
            <a:noFill/>
          </a:ln>
        </p:spPr>
        <p:txBody>
          <a:bodyPr anchorCtr="0" anchor="ctr" bIns="91425" lIns="91425" spcFirstLastPara="1" rIns="91425" wrap="square" tIns="91425">
            <a:noAutofit/>
          </a:bodyPr>
          <a:lstStyle/>
          <a:p>
            <a:pPr indent="-317500" lvl="0" marL="1828800" marR="0" rtl="0" algn="just">
              <a:lnSpc>
                <a:spcPct val="15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Graphics, Games, Movies</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Vision, CAD, Street Maps (Google Maps/Google Earth)</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Visualization (Graphing Complex Functions)</a:t>
            </a:r>
            <a:endParaRPr b="0" i="0" sz="1400" u="none" cap="none" strike="noStrike">
              <a:solidFill>
                <a:schemeClr val="dk1"/>
              </a:solidFill>
              <a:latin typeface="Play"/>
              <a:ea typeface="Play"/>
              <a:cs typeface="Play"/>
              <a:sym typeface="Play"/>
            </a:endParaRPr>
          </a:p>
        </p:txBody>
      </p:sp>
      <p:sp>
        <p:nvSpPr>
          <p:cNvPr id="190" name="Google Shape;190;p2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a:t>
            </a:r>
            <a:r>
              <a:rPr b="1" lang="en-GB" sz="2000">
                <a:solidFill>
                  <a:schemeClr val="dk1"/>
                </a:solidFill>
                <a:latin typeface="Play"/>
                <a:ea typeface="Play"/>
                <a:cs typeface="Play"/>
                <a:sym typeface="Play"/>
              </a:rPr>
              <a:t>OPE</a:t>
            </a:r>
            <a:endParaRPr b="1" i="0" sz="2000" u="none" cap="none" strike="noStrike">
              <a:solidFill>
                <a:schemeClr val="dk1"/>
              </a:solidFill>
              <a:latin typeface="Play"/>
              <a:ea typeface="Play"/>
              <a:cs typeface="Play"/>
              <a:sym typeface="Play"/>
            </a:endParaRPr>
          </a:p>
        </p:txBody>
      </p:sp>
      <p:pic>
        <p:nvPicPr>
          <p:cNvPr id="191" name="Google Shape;191;p29"/>
          <p:cNvPicPr preferRelativeResize="0"/>
          <p:nvPr/>
        </p:nvPicPr>
        <p:blipFill rotWithShape="1">
          <a:blip r:embed="rId3">
            <a:alphaModFix/>
          </a:blip>
          <a:srcRect b="0" l="0" r="0" t="0"/>
          <a:stretch/>
        </p:blipFill>
        <p:spPr>
          <a:xfrm>
            <a:off x="3491676" y="2324600"/>
            <a:ext cx="2266925" cy="2266925"/>
          </a:xfrm>
          <a:prstGeom prst="rect">
            <a:avLst/>
          </a:prstGeom>
          <a:noFill/>
          <a:ln cap="flat" cmpd="sng" w="9525">
            <a:solidFill>
              <a:schemeClr val="dk1"/>
            </a:solidFill>
            <a:prstDash val="solid"/>
            <a:round/>
            <a:headEnd len="sm" w="sm" type="none"/>
            <a:tailEnd len="sm" w="sm" type="none"/>
          </a:ln>
        </p:spPr>
      </p:pic>
      <p:pic>
        <p:nvPicPr>
          <p:cNvPr id="192" name="Google Shape;192;p29"/>
          <p:cNvPicPr preferRelativeResize="0"/>
          <p:nvPr/>
        </p:nvPicPr>
        <p:blipFill rotWithShape="1">
          <a:blip r:embed="rId4">
            <a:alphaModFix/>
          </a:blip>
          <a:srcRect b="0" l="0" r="0" t="4479"/>
          <a:stretch/>
        </p:blipFill>
        <p:spPr>
          <a:xfrm>
            <a:off x="324338" y="2324600"/>
            <a:ext cx="2373183" cy="2266925"/>
          </a:xfrm>
          <a:prstGeom prst="rect">
            <a:avLst/>
          </a:prstGeom>
          <a:noFill/>
          <a:ln cap="flat" cmpd="sng" w="9525">
            <a:solidFill>
              <a:schemeClr val="dk1"/>
            </a:solidFill>
            <a:prstDash val="solid"/>
            <a:round/>
            <a:headEnd len="sm" w="sm" type="none"/>
            <a:tailEnd len="sm" w="sm" type="none"/>
          </a:ln>
        </p:spPr>
      </p:pic>
      <p:pic>
        <p:nvPicPr>
          <p:cNvPr id="193" name="Google Shape;193;p29"/>
          <p:cNvPicPr preferRelativeResize="0"/>
          <p:nvPr/>
        </p:nvPicPr>
        <p:blipFill rotWithShape="1">
          <a:blip r:embed="rId5">
            <a:alphaModFix/>
          </a:blip>
          <a:srcRect b="0" l="0" r="0" t="0"/>
          <a:stretch/>
        </p:blipFill>
        <p:spPr>
          <a:xfrm>
            <a:off x="6552763" y="2331271"/>
            <a:ext cx="2266899" cy="225357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pic>
        <p:nvPicPr>
          <p:cNvPr id="199" name="Google Shape;199;p30"/>
          <p:cNvPicPr preferRelativeResize="0"/>
          <p:nvPr/>
        </p:nvPicPr>
        <p:blipFill>
          <a:blip r:embed="rId3">
            <a:alphaModFix/>
          </a:blip>
          <a:stretch>
            <a:fillRect/>
          </a:stretch>
        </p:blipFill>
        <p:spPr>
          <a:xfrm>
            <a:off x="1079613" y="876425"/>
            <a:ext cx="6984776" cy="363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sp>
        <p:nvSpPr>
          <p:cNvPr id="205" name="Google Shape;205;p31"/>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is no planning required for this.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Suitable for small projects.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few resources are required.</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As there is no proper planning hence it does not require managerial staffs.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Easy to implement.</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It develops the skills of the newcomers.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much flexible for the developers working on i</a:t>
            </a:r>
            <a:r>
              <a:rPr lang="en-GB">
                <a:solidFill>
                  <a:schemeClr val="dk1"/>
                </a:solidFill>
                <a:latin typeface="Play"/>
                <a:ea typeface="Play"/>
                <a:cs typeface="Play"/>
                <a:sym typeface="Play"/>
              </a:rPr>
              <a:t>t.</a:t>
            </a:r>
            <a:endParaRPr>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211" name="Google Shape;211;p32"/>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SOFTWARE REQUIREMENTS</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GitHub</a:t>
            </a:r>
            <a:endParaRPr>
              <a:latin typeface="Play"/>
              <a:ea typeface="Play"/>
              <a:cs typeface="Play"/>
              <a:sym typeface="Play"/>
            </a:endParaRPr>
          </a:p>
          <a:p>
            <a:pPr indent="-317500" lvl="0" marL="457200" marR="0" rtl="0" algn="l">
              <a:lnSpc>
                <a:spcPct val="200000"/>
              </a:lnSpc>
              <a:spcBef>
                <a:spcPts val="0"/>
              </a:spcBef>
              <a:spcAft>
                <a:spcPts val="0"/>
              </a:spcAft>
              <a:buSzPts val="1400"/>
              <a:buFont typeface="Play"/>
              <a:buChar char="➔"/>
            </a:pPr>
            <a:r>
              <a:rPr lang="en-GB">
                <a:latin typeface="Play"/>
                <a:ea typeface="Play"/>
                <a:cs typeface="Play"/>
                <a:sym typeface="Play"/>
              </a:rPr>
              <a:t>VSCode</a:t>
            </a:r>
            <a:endParaRPr>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Web Browser</a:t>
            </a:r>
            <a:endParaRPr>
              <a:latin typeface="Play"/>
              <a:ea typeface="Play"/>
              <a:cs typeface="Play"/>
              <a:sym typeface="Play"/>
            </a:endParaRPr>
          </a:p>
          <a:p>
            <a:pPr indent="0" lvl="0" marL="0" marR="0" rtl="0" algn="l">
              <a:lnSpc>
                <a:spcPct val="200000"/>
              </a:lnSpc>
              <a:spcBef>
                <a:spcPts val="0"/>
              </a:spcBef>
              <a:spcAft>
                <a:spcPts val="0"/>
              </a:spcAft>
              <a:buNone/>
            </a:pPr>
            <a:r>
              <a:t/>
            </a:r>
            <a:endParaRPr>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HARDWARE REQUIREMENTS</a:t>
            </a:r>
            <a:endParaRPr b="1" i="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4</a:t>
            </a:r>
            <a:r>
              <a:rPr b="0" i="0" lang="en-GB" u="none" cap="none" strike="noStrike">
                <a:solidFill>
                  <a:srgbClr val="000000"/>
                </a:solidFill>
                <a:latin typeface="Play"/>
                <a:ea typeface="Play"/>
                <a:cs typeface="Play"/>
                <a:sym typeface="Play"/>
              </a:rPr>
              <a:t> GB RAM</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b="0" i="0" lang="en-GB" u="none" cap="none" strike="noStrike">
                <a:solidFill>
                  <a:srgbClr val="000000"/>
                </a:solidFill>
                <a:latin typeface="Play"/>
                <a:ea typeface="Play"/>
                <a:cs typeface="Play"/>
                <a:sym typeface="Play"/>
              </a:rPr>
              <a:t>Any Operating System</a:t>
            </a:r>
            <a:endParaRPr b="1" i="0" u="sng" cap="none" strike="noStrike">
              <a:solidFill>
                <a:srgbClr val="000000"/>
              </a:solidFill>
              <a:latin typeface="Play"/>
              <a:ea typeface="Play"/>
              <a:cs typeface="Play"/>
              <a:sym typeface="Play"/>
            </a:endParaRPr>
          </a:p>
        </p:txBody>
      </p:sp>
      <p:sp>
        <p:nvSpPr>
          <p:cNvPr id="212" name="Google Shape;212;p32"/>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TOOLS USED</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latin typeface="Play"/>
                <a:ea typeface="Play"/>
                <a:cs typeface="Play"/>
                <a:sym typeface="Play"/>
              </a:rPr>
              <a:t>NPM Dependencies</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CMD/Terminal</a:t>
            </a:r>
            <a:endParaRPr>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TECHNOLOGIES USED</a:t>
            </a:r>
            <a:endParaRPr b="1" i="0" u="none" cap="none" strike="noStrike">
              <a:solidFill>
                <a:srgbClr val="000000"/>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HTML 5.0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CSS 3.0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JavaScript, v. ES13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TypeScript, v.4.6.3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v17.9.0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Next.js, v10.0.5</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React, v17.0.1</a:t>
            </a:r>
            <a:endParaRPr>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218" name="Google Shape;218;p33"/>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GANTT CHART</a:t>
            </a:r>
            <a:r>
              <a:rPr b="1" lang="en-GB" sz="2000">
                <a:solidFill>
                  <a:schemeClr val="dk1"/>
                </a:solidFill>
                <a:latin typeface="Play"/>
                <a:ea typeface="Play"/>
                <a:cs typeface="Play"/>
                <a:sym typeface="Play"/>
              </a:rPr>
              <a:t>											     </a:t>
            </a:r>
            <a:endParaRPr i="0" sz="1200" u="none" cap="none" strike="noStrike">
              <a:solidFill>
                <a:schemeClr val="dk1"/>
              </a:solidFill>
              <a:latin typeface="Play"/>
              <a:ea typeface="Play"/>
              <a:cs typeface="Play"/>
              <a:sym typeface="Play"/>
            </a:endParaRPr>
          </a:p>
        </p:txBody>
      </p:sp>
      <p:pic>
        <p:nvPicPr>
          <p:cNvPr id="224" name="Google Shape;224;p34"/>
          <p:cNvPicPr preferRelativeResize="0"/>
          <p:nvPr/>
        </p:nvPicPr>
        <p:blipFill rotWithShape="1">
          <a:blip r:embed="rId3">
            <a:alphaModFix/>
          </a:blip>
          <a:srcRect b="0" l="0" r="0" t="14434"/>
          <a:stretch/>
        </p:blipFill>
        <p:spPr>
          <a:xfrm>
            <a:off x="150088" y="1019400"/>
            <a:ext cx="8843825" cy="364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230" name="Google Shape;230;p35"/>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a:t>
            </a:r>
            <a:r>
              <a:rPr lang="en-GB">
                <a:solidFill>
                  <a:schemeClr val="dk1"/>
                </a:solidFill>
                <a:latin typeface="Play"/>
                <a:ea typeface="Play"/>
                <a:cs typeface="Play"/>
                <a:sym typeface="Play"/>
              </a:rPr>
              <a:t> Visualizer Web App</a:t>
            </a:r>
            <a:r>
              <a:rPr b="0" i="0" lang="en-GB" sz="1400" u="none" cap="none" strike="noStrike">
                <a:solidFill>
                  <a:schemeClr val="dk1"/>
                </a:solidFill>
                <a:latin typeface="Play"/>
                <a:ea typeface="Play"/>
                <a:cs typeface="Play"/>
                <a:sym typeface="Play"/>
              </a:rPr>
              <a:t>,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application</a:t>
            </a:r>
            <a:r>
              <a:rPr b="0" i="0" lang="en-GB" sz="1400" u="none" cap="none" strike="noStrike">
                <a:solidFill>
                  <a:schemeClr val="dk1"/>
                </a:solidFill>
                <a:latin typeface="Play"/>
                <a:ea typeface="Play"/>
                <a:cs typeface="Play"/>
                <a:sym typeface="Play"/>
              </a:rPr>
              <a:t>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nvSpPr>
        <p:spPr>
          <a:xfrm>
            <a:off x="270900" y="878100"/>
            <a:ext cx="8602200" cy="1613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By the time of completion of this project, we’ll be able to develop a full-featured, scalable, multi-purpose  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Visu</a:t>
            </a:r>
            <a:r>
              <a:rPr lang="en-GB">
                <a:solidFill>
                  <a:schemeClr val="dk1"/>
                </a:solidFill>
                <a:latin typeface="Play"/>
                <a:ea typeface="Play"/>
                <a:cs typeface="Play"/>
                <a:sym typeface="Play"/>
              </a:rPr>
              <a:t>alizer</a:t>
            </a:r>
            <a:r>
              <a:rPr b="0" i="0" lang="en-GB" sz="1400" u="none" cap="none" strike="noStrike">
                <a:solidFill>
                  <a:schemeClr val="dk1"/>
                </a:solidFill>
                <a:latin typeface="Play"/>
                <a:ea typeface="Play"/>
                <a:cs typeface="Play"/>
                <a:sym typeface="Play"/>
              </a:rPr>
              <a:t> implementation alongside understanding the principles of object-oriented philosophy and design thinking in writing production-grade programs.</a:t>
            </a:r>
            <a:endParaRPr b="0" i="0" sz="1400" u="none" cap="none" strike="noStrike">
              <a:solidFill>
                <a:schemeClr val="dk1"/>
              </a:solidFill>
              <a:latin typeface="Play"/>
              <a:ea typeface="Play"/>
              <a:cs typeface="Play"/>
              <a:sym typeface="Play"/>
            </a:endParaRPr>
          </a:p>
        </p:txBody>
      </p:sp>
      <p:sp>
        <p:nvSpPr>
          <p:cNvPr id="236" name="Google Shape;236;p3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p37"/>
          <p:cNvGraphicFramePr/>
          <p:nvPr/>
        </p:nvGraphicFramePr>
        <p:xfrm>
          <a:off x="270900" y="915098"/>
          <a:ext cx="3000000" cy="3000000"/>
        </p:xfrm>
        <a:graphic>
          <a:graphicData uri="http://schemas.openxmlformats.org/drawingml/2006/table">
            <a:tbl>
              <a:tblPr>
                <a:noFill/>
                <a:tableStyleId>{F5F72D31-1BF0-4C44-9D3E-F58DFB273A34}</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42" name="Google Shape;242;p3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to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02" name="Google Shape;102;p19"/>
          <p:cNvPicPr preferRelativeResize="0"/>
          <p:nvPr/>
        </p:nvPicPr>
        <p:blipFill rotWithShape="1">
          <a:blip r:embed="rId3">
            <a:alphaModFix/>
          </a:blip>
          <a:srcRect b="0" l="0" r="0" t="0"/>
          <a:stretch/>
        </p:blipFill>
        <p:spPr>
          <a:xfrm>
            <a:off x="271200" y="2638125"/>
            <a:ext cx="1871746" cy="2309575"/>
          </a:xfrm>
          <a:prstGeom prst="rect">
            <a:avLst/>
          </a:prstGeom>
          <a:noFill/>
          <a:ln cap="flat" cmpd="sng" w="9525">
            <a:solidFill>
              <a:schemeClr val="dk1"/>
            </a:solidFill>
            <a:prstDash val="solid"/>
            <a:round/>
            <a:headEnd len="sm" w="sm" type="none"/>
            <a:tailEnd len="sm" w="sm" type="none"/>
          </a:ln>
        </p:spPr>
      </p:pic>
      <p:pic>
        <p:nvPicPr>
          <p:cNvPr id="103" name="Google Shape;103;p19"/>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9525">
            <a:solidFill>
              <a:schemeClr val="dk1"/>
            </a:solidFill>
            <a:prstDash val="solid"/>
            <a:round/>
            <a:headEnd len="sm" w="sm" type="none"/>
            <a:tailEnd len="sm" w="sm" type="none"/>
          </a:ln>
        </p:spPr>
      </p:pic>
      <p:sp>
        <p:nvSpPr>
          <p:cNvPr id="104" name="Google Shape;104;p19"/>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05" name="Google Shape;105;p19"/>
          <p:cNvCxnSpPr>
            <a:stCxn id="104" idx="3"/>
            <a:endCxn id="103"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06" name="Google Shape;106;p19"/>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07" name="Google Shape;107;p19"/>
          <p:cNvCxnSpPr>
            <a:stCxn id="106" idx="1"/>
            <a:endCxn id="102"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08" name="Google Shape;10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14" name="Google Shape;114;p20"/>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15" name="Google Shape;115;p20"/>
          <p:cNvCxnSpPr>
            <a:stCxn id="113" idx="2"/>
            <a:endCxn id="11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16" name="Google Shape;116;p20"/>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22" name="Google Shape;122;p21"/>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23" name="Google Shape;123;p21"/>
          <p:cNvCxnSpPr>
            <a:stCxn id="121" idx="2"/>
            <a:endCxn id="12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24" name="Google Shape;124;p21"/>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25" name="Google Shape;125;p21"/>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26" name="Google Shape;126;p21"/>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