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lay"/>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lay-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9fcac79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19fcac79a1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a44ce905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a44ce905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a44ce90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a44ce90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92491db6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92491db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a44ce90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a44ce90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a44ce905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a44ce905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a44ce905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a44ce905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a44ce905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a44ce905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a44ce905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a44ce905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a44ce905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a44ce905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067ab5da8_1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1067ab5da8_1_8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9b2ef08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119b2ef088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92491db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92491db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92491db6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92491db6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9b2ef08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9b2ef08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9b2ef088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9b2ef088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9b2ef088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9b2ef088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9b2ef08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9b2ef08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9b2ef088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9b2ef088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9b2ef088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9b2ef088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067ab5da8_1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1067ab5da8_1_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067ab5da8_1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11067ab5da8_1_9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a44ce905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a44ce90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a44ce90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a44ce90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a44ce905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a44ce905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a44ce905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a44ce905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a44ce905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a44ce905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a44ce905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a44ce905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a44ce905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a44ce905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s://youtu.be/FHbXSo95S7A" TargetMode="Externa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6.jpg"/><Relationship Id="rId6" Type="http://schemas.openxmlformats.org/officeDocument/2006/relationships/image" Target="../media/image1.png"/><Relationship Id="rId7"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drive.google.com/file/d/1eFcZ1Uxa_gR20-8wEKIVz7wBMJj3LhTe/view" TargetMode="External"/><Relationship Id="rId4" Type="http://schemas.openxmlformats.org/officeDocument/2006/relationships/image" Target="../media/image7.png"/><Relationship Id="rId5" Type="http://schemas.openxmlformats.org/officeDocument/2006/relationships/hyperlink" Target="https://youtu.be/FHbXSo95S7A" TargetMode="External"/><Relationship Id="rId6"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www.youtube.com/watch?v=FHbXSo95S7A" TargetMode="External"/><Relationship Id="rId4" Type="http://schemas.openxmlformats.org/officeDocument/2006/relationships/image" Target="../media/image21.jp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jpg"/><Relationship Id="rId4" Type="http://schemas.openxmlformats.org/officeDocument/2006/relationships/image" Target="../media/image29.jpg"/><Relationship Id="rId5"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jpg"/><Relationship Id="rId4" Type="http://schemas.openxmlformats.org/officeDocument/2006/relationships/image" Target="../media/image27.jpg"/><Relationship Id="rId5" Type="http://schemas.openxmlformats.org/officeDocument/2006/relationships/image" Target="../media/image3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jpg"/><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1.png"/><Relationship Id="rId4" Type="http://schemas.openxmlformats.org/officeDocument/2006/relationships/image" Target="../media/image34.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aws.amazon.com" TargetMode="External"/><Relationship Id="rId4" Type="http://schemas.openxmlformats.org/officeDocument/2006/relationships/hyperlink" Target="https://docs.aws.amazon.com" TargetMode="External"/><Relationship Id="rId5" Type="http://schemas.openxmlformats.org/officeDocument/2006/relationships/hyperlink" Target="https://aws.amazon.com/lex" TargetMode="External"/><Relationship Id="rId6" Type="http://schemas.openxmlformats.org/officeDocument/2006/relationships/hyperlink" Target="https://docs.aws.amazon.com/lex/ind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75463" y="3556400"/>
            <a:ext cx="6593100" cy="7305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800"/>
              <a:buFont typeface="Arial"/>
              <a:buNone/>
            </a:pPr>
            <a:r>
              <a:rPr b="1" lang="en-GB">
                <a:solidFill>
                  <a:schemeClr val="dk1"/>
                </a:solidFill>
                <a:latin typeface="Play"/>
                <a:ea typeface="Play"/>
                <a:cs typeface="Play"/>
                <a:sym typeface="Play"/>
              </a:rPr>
              <a:t>Project Authors - </a:t>
            </a:r>
            <a:endParaRPr b="1">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Amey Thakur, Hasan Rizvi &amp; Mega Satish</a:t>
            </a:r>
            <a:endParaRPr b="0" i="0" sz="1400" u="none" cap="none" strike="noStrike">
              <a:solidFill>
                <a:schemeClr val="dk1"/>
              </a:solidFill>
              <a:latin typeface="Play"/>
              <a:ea typeface="Play"/>
              <a:cs typeface="Play"/>
              <a:sym typeface="Play"/>
            </a:endParaRPr>
          </a:p>
        </p:txBody>
      </p:sp>
      <p:sp>
        <p:nvSpPr>
          <p:cNvPr id="55" name="Google Shape;55;p13"/>
          <p:cNvSpPr txBox="1"/>
          <p:nvPr>
            <p:ph idx="4294967295" type="ctrTitle"/>
          </p:nvPr>
        </p:nvSpPr>
        <p:spPr>
          <a:xfrm>
            <a:off x="311725" y="691875"/>
            <a:ext cx="8520600" cy="8952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i="0" lang="en-GB" sz="2800" u="none" cap="none" strike="noStrike">
                <a:solidFill>
                  <a:srgbClr val="0000FF"/>
                </a:solidFill>
                <a:uFill>
                  <a:noFill/>
                </a:uFill>
                <a:latin typeface="Play"/>
                <a:ea typeface="Play"/>
                <a:cs typeface="Play"/>
                <a:sym typeface="Play"/>
                <a:hlinkClick r:id="rId3">
                  <a:extLst>
                    <a:ext uri="{A12FA001-AC4F-418D-AE19-62706E023703}">
                      <ahyp:hlinkClr val="tx"/>
                    </a:ext>
                  </a:extLst>
                </a:hlinkClick>
              </a:rPr>
              <a:t>PIZZA ORDERING CHATBOT USING AMAZON LEX</a:t>
            </a:r>
            <a:endParaRPr b="1" i="0" sz="2800" u="none" cap="none" strike="noStrike">
              <a:solidFill>
                <a:srgbClr val="0000FF"/>
              </a:solidFill>
              <a:latin typeface="Play"/>
              <a:ea typeface="Play"/>
              <a:cs typeface="Play"/>
              <a:sym typeface="Play"/>
            </a:endParaRPr>
          </a:p>
        </p:txBody>
      </p:sp>
      <p:pic>
        <p:nvPicPr>
          <p:cNvPr id="56" name="Google Shape;56;p13"/>
          <p:cNvPicPr preferRelativeResize="0"/>
          <p:nvPr/>
        </p:nvPicPr>
        <p:blipFill rotWithShape="1">
          <a:blip r:embed="rId4">
            <a:alphaModFix/>
          </a:blip>
          <a:srcRect b="0" l="14985" r="14760" t="0"/>
          <a:stretch/>
        </p:blipFill>
        <p:spPr>
          <a:xfrm>
            <a:off x="3739800" y="1782025"/>
            <a:ext cx="1664425" cy="157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Benefits of Amazon Lex</a:t>
            </a:r>
            <a:endParaRPr b="1" sz="2000">
              <a:solidFill>
                <a:schemeClr val="dk1"/>
              </a:solidFill>
              <a:latin typeface="Play"/>
              <a:ea typeface="Play"/>
              <a:cs typeface="Play"/>
              <a:sym typeface="Play"/>
            </a:endParaRPr>
          </a:p>
        </p:txBody>
      </p:sp>
      <p:sp>
        <p:nvSpPr>
          <p:cNvPr id="134" name="Google Shape;134;p22"/>
          <p:cNvSpPr txBox="1"/>
          <p:nvPr/>
        </p:nvSpPr>
        <p:spPr>
          <a:xfrm>
            <a:off x="3776775" y="1320475"/>
            <a:ext cx="4861800" cy="2869200"/>
          </a:xfrm>
          <a:prstGeom prst="rect">
            <a:avLst/>
          </a:prstGeom>
          <a:noFill/>
          <a:ln>
            <a:noFill/>
          </a:ln>
        </p:spPr>
        <p:txBody>
          <a:bodyPr anchorCtr="0" anchor="ctr" bIns="91425" lIns="91425" spcFirstLastPara="1" rIns="91425" wrap="square" tIns="91425">
            <a:noAutofit/>
          </a:bodyPr>
          <a:lstStyle/>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Offers an easy to use console &amp; predefined bots.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Employs advanced deep learning functionalities.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Provides seamless deploying &amp; Scaling.</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Offers built-in integration with AWS platform.</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Char char="-"/>
            </a:pPr>
            <a:r>
              <a:rPr lang="en-GB">
                <a:latin typeface="Play"/>
                <a:ea typeface="Play"/>
                <a:cs typeface="Play"/>
                <a:sym typeface="Play"/>
              </a:rPr>
              <a:t>Cost effective platform to create bots.</a:t>
            </a:r>
            <a:endParaRPr>
              <a:latin typeface="Play"/>
              <a:ea typeface="Play"/>
              <a:cs typeface="Play"/>
              <a:sym typeface="Play"/>
            </a:endParaRPr>
          </a:p>
        </p:txBody>
      </p:sp>
      <p:pic>
        <p:nvPicPr>
          <p:cNvPr id="135" name="Google Shape;135;p22"/>
          <p:cNvPicPr preferRelativeResize="0"/>
          <p:nvPr/>
        </p:nvPicPr>
        <p:blipFill rotWithShape="1">
          <a:blip r:embed="rId3">
            <a:alphaModFix/>
          </a:blip>
          <a:srcRect b="5929" l="0" r="0" t="8380"/>
          <a:stretch/>
        </p:blipFill>
        <p:spPr>
          <a:xfrm>
            <a:off x="358150" y="1320475"/>
            <a:ext cx="3348225" cy="286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 				  </a:t>
            </a:r>
            <a:r>
              <a:rPr b="1" lang="en-GB" sz="1000">
                <a:latin typeface="Play"/>
                <a:ea typeface="Play"/>
                <a:cs typeface="Play"/>
                <a:sym typeface="Play"/>
              </a:rPr>
              <a:t>(To get banking information through an Amazon Lex chatbot.)</a:t>
            </a:r>
            <a:endParaRPr b="1" sz="1000">
              <a:latin typeface="Play"/>
              <a:ea typeface="Play"/>
              <a:cs typeface="Play"/>
              <a:sym typeface="Play"/>
            </a:endParaRPr>
          </a:p>
        </p:txBody>
      </p:sp>
      <p:sp>
        <p:nvSpPr>
          <p:cNvPr id="141" name="Google Shape;141;p23"/>
          <p:cNvSpPr txBox="1"/>
          <p:nvPr/>
        </p:nvSpPr>
        <p:spPr>
          <a:xfrm>
            <a:off x="72663" y="754088"/>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Customer contacts bank for account balance</a:t>
            </a:r>
            <a:endParaRPr sz="1200">
              <a:latin typeface="Play"/>
              <a:ea typeface="Play"/>
              <a:cs typeface="Play"/>
              <a:sym typeface="Play"/>
            </a:endParaRPr>
          </a:p>
        </p:txBody>
      </p:sp>
      <p:sp>
        <p:nvSpPr>
          <p:cNvPr id="142" name="Google Shape;142;p23"/>
          <p:cNvSpPr txBox="1"/>
          <p:nvPr/>
        </p:nvSpPr>
        <p:spPr>
          <a:xfrm>
            <a:off x="72675" y="3171292"/>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Customer is provide with account balance</a:t>
            </a:r>
            <a:endParaRPr sz="1200">
              <a:latin typeface="Play"/>
              <a:ea typeface="Play"/>
              <a:cs typeface="Play"/>
              <a:sym typeface="Play"/>
            </a:endParaRPr>
          </a:p>
        </p:txBody>
      </p:sp>
      <p:pic>
        <p:nvPicPr>
          <p:cNvPr id="143" name="Google Shape;143;p23"/>
          <p:cNvPicPr preferRelativeResize="0"/>
          <p:nvPr/>
        </p:nvPicPr>
        <p:blipFill rotWithShape="1">
          <a:blip r:embed="rId3">
            <a:alphaModFix/>
          </a:blip>
          <a:srcRect b="12271" l="0" r="0" t="4193"/>
          <a:stretch/>
        </p:blipFill>
        <p:spPr>
          <a:xfrm>
            <a:off x="72675" y="1354838"/>
            <a:ext cx="1998575" cy="1778500"/>
          </a:xfrm>
          <a:prstGeom prst="rect">
            <a:avLst/>
          </a:prstGeom>
          <a:noFill/>
          <a:ln>
            <a:noFill/>
          </a:ln>
        </p:spPr>
      </p:pic>
      <p:pic>
        <p:nvPicPr>
          <p:cNvPr id="144" name="Google Shape;144;p23"/>
          <p:cNvPicPr preferRelativeResize="0"/>
          <p:nvPr/>
        </p:nvPicPr>
        <p:blipFill>
          <a:blip r:embed="rId4">
            <a:alphaModFix/>
          </a:blip>
          <a:stretch>
            <a:fillRect/>
          </a:stretch>
        </p:blipFill>
        <p:spPr>
          <a:xfrm>
            <a:off x="3189482" y="1265912"/>
            <a:ext cx="1338489" cy="1425801"/>
          </a:xfrm>
          <a:prstGeom prst="rect">
            <a:avLst/>
          </a:prstGeom>
          <a:noFill/>
          <a:ln>
            <a:noFill/>
          </a:ln>
        </p:spPr>
      </p:pic>
      <p:pic>
        <p:nvPicPr>
          <p:cNvPr id="145" name="Google Shape;145;p23"/>
          <p:cNvPicPr preferRelativeResize="0"/>
          <p:nvPr/>
        </p:nvPicPr>
        <p:blipFill rotWithShape="1">
          <a:blip r:embed="rId5">
            <a:alphaModFix/>
          </a:blip>
          <a:srcRect b="0" l="24315" r="23495" t="0"/>
          <a:stretch/>
        </p:blipFill>
        <p:spPr>
          <a:xfrm>
            <a:off x="3352450" y="3443200"/>
            <a:ext cx="1012873" cy="980850"/>
          </a:xfrm>
          <a:prstGeom prst="rect">
            <a:avLst/>
          </a:prstGeom>
          <a:noFill/>
          <a:ln>
            <a:noFill/>
          </a:ln>
        </p:spPr>
      </p:pic>
      <p:pic>
        <p:nvPicPr>
          <p:cNvPr id="146" name="Google Shape;146;p23"/>
          <p:cNvPicPr preferRelativeResize="0"/>
          <p:nvPr/>
        </p:nvPicPr>
        <p:blipFill rotWithShape="1">
          <a:blip r:embed="rId6">
            <a:alphaModFix/>
          </a:blip>
          <a:srcRect b="0" l="35868" r="36619" t="0"/>
          <a:stretch/>
        </p:blipFill>
        <p:spPr>
          <a:xfrm>
            <a:off x="5559250" y="1297651"/>
            <a:ext cx="981925" cy="1362325"/>
          </a:xfrm>
          <a:prstGeom prst="rect">
            <a:avLst/>
          </a:prstGeom>
          <a:noFill/>
          <a:ln>
            <a:noFill/>
          </a:ln>
        </p:spPr>
      </p:pic>
      <p:sp>
        <p:nvSpPr>
          <p:cNvPr id="147" name="Google Shape;147;p23"/>
          <p:cNvSpPr/>
          <p:nvPr/>
        </p:nvSpPr>
        <p:spPr>
          <a:xfrm>
            <a:off x="7709500" y="954170"/>
            <a:ext cx="1309500" cy="2049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48" name="Google Shape;148;p23"/>
          <p:cNvSpPr txBox="1"/>
          <p:nvPr/>
        </p:nvSpPr>
        <p:spPr>
          <a:xfrm>
            <a:off x="7709465" y="979943"/>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DynamoDB</a:t>
            </a:r>
            <a:endParaRPr>
              <a:latin typeface="Play"/>
              <a:ea typeface="Play"/>
              <a:cs typeface="Play"/>
              <a:sym typeface="Play"/>
            </a:endParaRPr>
          </a:p>
        </p:txBody>
      </p:sp>
      <p:sp>
        <p:nvSpPr>
          <p:cNvPr id="149" name="Google Shape;149;p23"/>
          <p:cNvSpPr txBox="1"/>
          <p:nvPr/>
        </p:nvSpPr>
        <p:spPr>
          <a:xfrm>
            <a:off x="7709500" y="1495414"/>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SNS</a:t>
            </a:r>
            <a:endParaRPr>
              <a:latin typeface="Play"/>
              <a:ea typeface="Play"/>
              <a:cs typeface="Play"/>
              <a:sym typeface="Play"/>
            </a:endParaRPr>
          </a:p>
        </p:txBody>
      </p:sp>
      <p:sp>
        <p:nvSpPr>
          <p:cNvPr id="150" name="Google Shape;150;p23"/>
          <p:cNvSpPr txBox="1"/>
          <p:nvPr/>
        </p:nvSpPr>
        <p:spPr>
          <a:xfrm>
            <a:off x="7709500" y="2010885"/>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SES</a:t>
            </a:r>
            <a:endParaRPr>
              <a:latin typeface="Play"/>
              <a:ea typeface="Play"/>
              <a:cs typeface="Play"/>
              <a:sym typeface="Play"/>
            </a:endParaRPr>
          </a:p>
        </p:txBody>
      </p:sp>
      <p:sp>
        <p:nvSpPr>
          <p:cNvPr id="151" name="Google Shape;151;p23"/>
          <p:cNvSpPr txBox="1"/>
          <p:nvPr/>
        </p:nvSpPr>
        <p:spPr>
          <a:xfrm>
            <a:off x="7709465" y="2526357"/>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Other AWS Services</a:t>
            </a:r>
            <a:endParaRPr>
              <a:latin typeface="Play"/>
              <a:ea typeface="Play"/>
              <a:cs typeface="Play"/>
              <a:sym typeface="Play"/>
            </a:endParaRPr>
          </a:p>
        </p:txBody>
      </p:sp>
      <p:pic>
        <p:nvPicPr>
          <p:cNvPr id="152" name="Google Shape;152;p23"/>
          <p:cNvPicPr preferRelativeResize="0"/>
          <p:nvPr/>
        </p:nvPicPr>
        <p:blipFill rotWithShape="1">
          <a:blip r:embed="rId7">
            <a:alphaModFix/>
          </a:blip>
          <a:srcRect b="0" l="22516" r="24164" t="0"/>
          <a:stretch/>
        </p:blipFill>
        <p:spPr>
          <a:xfrm>
            <a:off x="6073692" y="3443196"/>
            <a:ext cx="981917" cy="980855"/>
          </a:xfrm>
          <a:prstGeom prst="rect">
            <a:avLst/>
          </a:prstGeom>
          <a:noFill/>
          <a:ln>
            <a:noFill/>
          </a:ln>
        </p:spPr>
      </p:pic>
      <p:sp>
        <p:nvSpPr>
          <p:cNvPr id="153" name="Google Shape;153;p23"/>
          <p:cNvSpPr txBox="1"/>
          <p:nvPr/>
        </p:nvSpPr>
        <p:spPr>
          <a:xfrm>
            <a:off x="3189375" y="2547050"/>
            <a:ext cx="133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Lex understands user’s request</a:t>
            </a:r>
            <a:endParaRPr sz="1200">
              <a:latin typeface="Play"/>
              <a:ea typeface="Play"/>
              <a:cs typeface="Play"/>
              <a:sym typeface="Play"/>
            </a:endParaRPr>
          </a:p>
        </p:txBody>
      </p:sp>
      <p:sp>
        <p:nvSpPr>
          <p:cNvPr id="154" name="Google Shape;154;p23"/>
          <p:cNvSpPr txBox="1"/>
          <p:nvPr/>
        </p:nvSpPr>
        <p:spPr>
          <a:xfrm>
            <a:off x="2859413" y="4424050"/>
            <a:ext cx="19986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Lex responds to user in speech, ‘Saving account or current account balance?’</a:t>
            </a:r>
            <a:endParaRPr sz="1200">
              <a:latin typeface="Play"/>
              <a:ea typeface="Play"/>
              <a:cs typeface="Play"/>
              <a:sym typeface="Play"/>
            </a:endParaRPr>
          </a:p>
        </p:txBody>
      </p:sp>
      <p:sp>
        <p:nvSpPr>
          <p:cNvPr id="155" name="Google Shape;155;p23"/>
          <p:cNvSpPr txBox="1"/>
          <p:nvPr/>
        </p:nvSpPr>
        <p:spPr>
          <a:xfrm>
            <a:off x="5646500" y="4424050"/>
            <a:ext cx="18363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Logs are stored &amp; events are kept track of</a:t>
            </a:r>
            <a:endParaRPr sz="1200">
              <a:latin typeface="Play"/>
              <a:ea typeface="Play"/>
              <a:cs typeface="Play"/>
              <a:sym typeface="Play"/>
            </a:endParaRPr>
          </a:p>
        </p:txBody>
      </p:sp>
      <p:cxnSp>
        <p:nvCxnSpPr>
          <p:cNvPr id="156" name="Google Shape;156;p23"/>
          <p:cNvCxnSpPr/>
          <p:nvPr/>
        </p:nvCxnSpPr>
        <p:spPr>
          <a:xfrm>
            <a:off x="7720475" y="1492000"/>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57" name="Google Shape;157;p23"/>
          <p:cNvCxnSpPr/>
          <p:nvPr/>
        </p:nvCxnSpPr>
        <p:spPr>
          <a:xfrm>
            <a:off x="7701825" y="2010875"/>
            <a:ext cx="1324800" cy="0"/>
          </a:xfrm>
          <a:prstGeom prst="straightConnector1">
            <a:avLst/>
          </a:prstGeom>
          <a:noFill/>
          <a:ln cap="flat" cmpd="sng" w="9525">
            <a:solidFill>
              <a:schemeClr val="dk2"/>
            </a:solidFill>
            <a:prstDash val="dash"/>
            <a:round/>
            <a:headEnd len="med" w="med" type="none"/>
            <a:tailEnd len="med" w="med" type="none"/>
          </a:ln>
        </p:spPr>
      </p:cxnSp>
      <p:cxnSp>
        <p:nvCxnSpPr>
          <p:cNvPr id="158" name="Google Shape;158;p23"/>
          <p:cNvCxnSpPr/>
          <p:nvPr/>
        </p:nvCxnSpPr>
        <p:spPr>
          <a:xfrm>
            <a:off x="7701825" y="2487875"/>
            <a:ext cx="1324800" cy="0"/>
          </a:xfrm>
          <a:prstGeom prst="straightConnector1">
            <a:avLst/>
          </a:prstGeom>
          <a:noFill/>
          <a:ln cap="flat" cmpd="sng" w="9525">
            <a:solidFill>
              <a:schemeClr val="dk2"/>
            </a:solidFill>
            <a:prstDash val="dash"/>
            <a:round/>
            <a:headEnd len="med" w="med" type="none"/>
            <a:tailEnd len="med" w="med" type="none"/>
          </a:ln>
        </p:spPr>
      </p:cxnSp>
      <p:sp>
        <p:nvSpPr>
          <p:cNvPr id="159" name="Google Shape;159;p23"/>
          <p:cNvSpPr txBox="1"/>
          <p:nvPr/>
        </p:nvSpPr>
        <p:spPr>
          <a:xfrm>
            <a:off x="5200575" y="2547050"/>
            <a:ext cx="1836300" cy="562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sz="1200">
                <a:latin typeface="Play"/>
                <a:ea typeface="Play"/>
                <a:cs typeface="Play"/>
                <a:sym typeface="Play"/>
              </a:rPr>
              <a:t>AWS Lambda requests &amp; retrieves account info</a:t>
            </a:r>
            <a:endParaRPr sz="1200">
              <a:latin typeface="Play"/>
              <a:ea typeface="Play"/>
              <a:cs typeface="Play"/>
              <a:sym typeface="Play"/>
            </a:endParaRPr>
          </a:p>
        </p:txBody>
      </p:sp>
      <p:cxnSp>
        <p:nvCxnSpPr>
          <p:cNvPr id="160" name="Google Shape;160;p23"/>
          <p:cNvCxnSpPr/>
          <p:nvPr/>
        </p:nvCxnSpPr>
        <p:spPr>
          <a:xfrm>
            <a:off x="2076175" y="1638000"/>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1" name="Google Shape;161;p23"/>
          <p:cNvCxnSpPr/>
          <p:nvPr/>
        </p:nvCxnSpPr>
        <p:spPr>
          <a:xfrm>
            <a:off x="4384425" y="1623475"/>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2" name="Google Shape;162;p23"/>
          <p:cNvCxnSpPr/>
          <p:nvPr/>
        </p:nvCxnSpPr>
        <p:spPr>
          <a:xfrm>
            <a:off x="6541175" y="1623475"/>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163" name="Google Shape;163;p23"/>
          <p:cNvCxnSpPr/>
          <p:nvPr/>
        </p:nvCxnSpPr>
        <p:spPr>
          <a:xfrm rot="10800000">
            <a:off x="2076325" y="189882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64" name="Google Shape;164;p23"/>
          <p:cNvCxnSpPr/>
          <p:nvPr/>
        </p:nvCxnSpPr>
        <p:spPr>
          <a:xfrm rot="10800000">
            <a:off x="4410525" y="190517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65" name="Google Shape;165;p23"/>
          <p:cNvCxnSpPr/>
          <p:nvPr/>
        </p:nvCxnSpPr>
        <p:spPr>
          <a:xfrm rot="10800000">
            <a:off x="6567275" y="1898825"/>
            <a:ext cx="959700" cy="0"/>
          </a:xfrm>
          <a:prstGeom prst="straightConnector1">
            <a:avLst/>
          </a:prstGeom>
          <a:noFill/>
          <a:ln cap="flat" cmpd="sng" w="9525">
            <a:solidFill>
              <a:schemeClr val="dk2"/>
            </a:solidFill>
            <a:prstDash val="dash"/>
            <a:round/>
            <a:headEnd len="med" w="med" type="none"/>
            <a:tailEnd len="med" w="med" type="triangle"/>
          </a:ln>
        </p:spPr>
      </p:cxnSp>
      <p:cxnSp>
        <p:nvCxnSpPr>
          <p:cNvPr id="166" name="Google Shape;166;p23"/>
          <p:cNvCxnSpPr/>
          <p:nvPr/>
        </p:nvCxnSpPr>
        <p:spPr>
          <a:xfrm>
            <a:off x="4858025" y="2957013"/>
            <a:ext cx="909900" cy="525300"/>
          </a:xfrm>
          <a:prstGeom prst="straightConnector1">
            <a:avLst/>
          </a:prstGeom>
          <a:noFill/>
          <a:ln cap="flat" cmpd="sng" w="9525">
            <a:solidFill>
              <a:schemeClr val="dk2"/>
            </a:solidFill>
            <a:prstDash val="dash"/>
            <a:round/>
            <a:headEnd len="med" w="med" type="none"/>
            <a:tailEnd len="med" w="med" type="triangle"/>
          </a:ln>
        </p:spPr>
      </p:cxnSp>
      <p:cxnSp>
        <p:nvCxnSpPr>
          <p:cNvPr id="167" name="Google Shape;167;p23"/>
          <p:cNvCxnSpPr/>
          <p:nvPr/>
        </p:nvCxnSpPr>
        <p:spPr>
          <a:xfrm rot="10800000">
            <a:off x="4639250" y="3147050"/>
            <a:ext cx="984000" cy="568200"/>
          </a:xfrm>
          <a:prstGeom prst="straightConnector1">
            <a:avLst/>
          </a:prstGeom>
          <a:noFill/>
          <a:ln cap="flat" cmpd="sng" w="9525">
            <a:solidFill>
              <a:schemeClr val="dk2"/>
            </a:solidFill>
            <a:prstDash val="dash"/>
            <a:round/>
            <a:headEnd len="med" w="med" type="none"/>
            <a:tailEnd len="med" w="med" type="triangle"/>
          </a:ln>
        </p:spPr>
      </p:cxnSp>
      <p:cxnSp>
        <p:nvCxnSpPr>
          <p:cNvPr id="168" name="Google Shape;168;p23"/>
          <p:cNvCxnSpPr>
            <a:stCxn id="153" idx="2"/>
            <a:endCxn id="145" idx="0"/>
          </p:cNvCxnSpPr>
          <p:nvPr/>
        </p:nvCxnSpPr>
        <p:spPr>
          <a:xfrm>
            <a:off x="3858675" y="3109850"/>
            <a:ext cx="300" cy="333300"/>
          </a:xfrm>
          <a:prstGeom prst="straightConnector1">
            <a:avLst/>
          </a:prstGeom>
          <a:noFill/>
          <a:ln cap="flat" cmpd="sng" w="9525">
            <a:solidFill>
              <a:schemeClr val="dk2"/>
            </a:solidFill>
            <a:prstDash val="dash"/>
            <a:round/>
            <a:headEnd len="med" w="med" type="none"/>
            <a:tailEnd len="med" w="med" type="triangle"/>
          </a:ln>
        </p:spPr>
      </p:cxnSp>
      <p:cxnSp>
        <p:nvCxnSpPr>
          <p:cNvPr id="169" name="Google Shape;169;p23"/>
          <p:cNvCxnSpPr/>
          <p:nvPr/>
        </p:nvCxnSpPr>
        <p:spPr>
          <a:xfrm rot="10800000">
            <a:off x="2165725" y="3693175"/>
            <a:ext cx="832800" cy="4809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4"/>
          <p:cNvPicPr preferRelativeResize="0"/>
          <p:nvPr/>
        </p:nvPicPr>
        <p:blipFill>
          <a:blip r:embed="rId3">
            <a:alphaModFix/>
          </a:blip>
          <a:stretch>
            <a:fillRect/>
          </a:stretch>
        </p:blipFill>
        <p:spPr>
          <a:xfrm>
            <a:off x="1358584" y="800300"/>
            <a:ext cx="6426828" cy="4089800"/>
          </a:xfrm>
          <a:prstGeom prst="rect">
            <a:avLst/>
          </a:prstGeom>
          <a:noFill/>
          <a:ln>
            <a:noFill/>
          </a:ln>
        </p:spPr>
      </p:pic>
      <p:sp>
        <p:nvSpPr>
          <p:cNvPr id="175" name="Google Shape;175;p24"/>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 				  </a:t>
            </a:r>
            <a:r>
              <a:rPr b="1" lang="en-GB" sz="1000">
                <a:latin typeface="Play"/>
                <a:ea typeface="Play"/>
                <a:cs typeface="Play"/>
                <a:sym typeface="Play"/>
              </a:rPr>
              <a:t>(To get banking information through an Amazon Lex chatbot.)</a:t>
            </a:r>
            <a:endParaRPr b="1" sz="1000">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Polly</a:t>
            </a:r>
            <a:endParaRPr b="1" sz="2000">
              <a:solidFill>
                <a:schemeClr val="dk1"/>
              </a:solidFill>
              <a:latin typeface="Play"/>
              <a:ea typeface="Play"/>
              <a:cs typeface="Play"/>
              <a:sym typeface="Play"/>
            </a:endParaRPr>
          </a:p>
        </p:txBody>
      </p:sp>
      <p:sp>
        <p:nvSpPr>
          <p:cNvPr id="181" name="Google Shape;181;p25"/>
          <p:cNvSpPr txBox="1"/>
          <p:nvPr/>
        </p:nvSpPr>
        <p:spPr>
          <a:xfrm>
            <a:off x="270900" y="777075"/>
            <a:ext cx="8602200" cy="21687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highlight>
                  <a:srgbClr val="FFFFFF"/>
                </a:highlight>
                <a:latin typeface="Play"/>
                <a:ea typeface="Play"/>
                <a:cs typeface="Play"/>
                <a:sym typeface="Play"/>
              </a:rPr>
              <a:t>Amazon Polly is a service that converts text into natural speech, allowing developers to create applications that talk back to users with a custom voice and build speech-enabled applications and products using Text-to-Speech (TTS) service. </a:t>
            </a:r>
            <a:endParaRPr>
              <a:highlight>
                <a:srgbClr val="FFFFFF"/>
              </a:highlight>
              <a:latin typeface="Play"/>
              <a:ea typeface="Play"/>
              <a:cs typeface="Play"/>
              <a:sym typeface="Play"/>
            </a:endParaRPr>
          </a:p>
          <a:p>
            <a:pPr indent="0" lvl="0" marL="0" rtl="0" algn="just">
              <a:lnSpc>
                <a:spcPct val="150000"/>
              </a:lnSpc>
              <a:spcBef>
                <a:spcPts val="0"/>
              </a:spcBef>
              <a:spcAft>
                <a:spcPts val="0"/>
              </a:spcAft>
              <a:buNone/>
            </a:pPr>
            <a:r>
              <a:t/>
            </a:r>
            <a:endParaRPr>
              <a:highlight>
                <a:srgbClr val="FFFFFF"/>
              </a:highlight>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highlight>
                  <a:srgbClr val="FFFFFF"/>
                </a:highlight>
                <a:latin typeface="Play"/>
                <a:ea typeface="Play"/>
                <a:cs typeface="Play"/>
                <a:sym typeface="Play"/>
              </a:rPr>
              <a:t>Amazon Polly is offered with over a dozen languages in both male and female voices to help target global audiences.</a:t>
            </a:r>
            <a:endParaRPr>
              <a:latin typeface="Play"/>
              <a:ea typeface="Play"/>
              <a:cs typeface="Play"/>
              <a:sym typeface="Play"/>
            </a:endParaRPr>
          </a:p>
        </p:txBody>
      </p:sp>
      <p:pic>
        <p:nvPicPr>
          <p:cNvPr id="182" name="Google Shape;182;p25"/>
          <p:cNvPicPr preferRelativeResize="0"/>
          <p:nvPr/>
        </p:nvPicPr>
        <p:blipFill>
          <a:blip r:embed="rId3">
            <a:alphaModFix/>
          </a:blip>
          <a:stretch>
            <a:fillRect/>
          </a:stretch>
        </p:blipFill>
        <p:spPr>
          <a:xfrm>
            <a:off x="2309175" y="2945775"/>
            <a:ext cx="4525650" cy="191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 - Use Cases</a:t>
            </a:r>
            <a:endParaRPr b="1" sz="2000">
              <a:solidFill>
                <a:schemeClr val="dk1"/>
              </a:solidFill>
              <a:latin typeface="Play"/>
              <a:ea typeface="Play"/>
              <a:cs typeface="Play"/>
              <a:sym typeface="Play"/>
            </a:endParaRPr>
          </a:p>
        </p:txBody>
      </p:sp>
      <p:sp>
        <p:nvSpPr>
          <p:cNvPr id="188" name="Google Shape;188;p26"/>
          <p:cNvSpPr txBox="1"/>
          <p:nvPr/>
        </p:nvSpPr>
        <p:spPr>
          <a:xfrm>
            <a:off x="206200" y="777075"/>
            <a:ext cx="8602200" cy="39933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Informational Bots:</a:t>
            </a:r>
            <a:r>
              <a:rPr lang="en-GB">
                <a:solidFill>
                  <a:schemeClr val="dk1"/>
                </a:solidFill>
                <a:latin typeface="Play"/>
                <a:ea typeface="Play"/>
                <a:cs typeface="Play"/>
                <a:sym typeface="Play"/>
              </a:rPr>
              <a:t> Chatbots for everyday consumer requests.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NEWS updates, Weather information, Game scores,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Application Bots:</a:t>
            </a:r>
            <a:r>
              <a:rPr lang="en-GB">
                <a:solidFill>
                  <a:schemeClr val="dk1"/>
                </a:solidFill>
                <a:latin typeface="Play"/>
                <a:ea typeface="Play"/>
                <a:cs typeface="Play"/>
                <a:sym typeface="Play"/>
              </a:rPr>
              <a:t> Build powerful interfaces to mobile applications.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Book tickets, order food, Manage bank accounts,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Enterprise Productivity Bots:</a:t>
            </a:r>
            <a:r>
              <a:rPr lang="en-GB">
                <a:solidFill>
                  <a:schemeClr val="dk1"/>
                </a:solidFill>
                <a:latin typeface="Play"/>
                <a:ea typeface="Play"/>
                <a:cs typeface="Play"/>
                <a:sym typeface="Play"/>
              </a:rPr>
              <a:t> </a:t>
            </a:r>
            <a:r>
              <a:rPr lang="en-GB">
                <a:solidFill>
                  <a:schemeClr val="dk1"/>
                </a:solidFill>
                <a:latin typeface="Play"/>
                <a:ea typeface="Play"/>
                <a:cs typeface="Play"/>
                <a:sym typeface="Play"/>
              </a:rPr>
              <a:t>Streamline</a:t>
            </a:r>
            <a:r>
              <a:rPr lang="en-GB">
                <a:solidFill>
                  <a:schemeClr val="dk1"/>
                </a:solidFill>
                <a:latin typeface="Play"/>
                <a:ea typeface="Play"/>
                <a:cs typeface="Play"/>
                <a:sym typeface="Play"/>
              </a:rPr>
              <a:t> enterprise work activities and improve efficiencies.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Check sales numbers, Marketing performance, Inventory status, etc.</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AutoNum type="arabicPeriod"/>
            </a:pPr>
            <a:r>
              <a:rPr b="1" lang="en-GB">
                <a:solidFill>
                  <a:schemeClr val="dk1"/>
                </a:solidFill>
                <a:latin typeface="Play"/>
                <a:ea typeface="Play"/>
                <a:cs typeface="Play"/>
                <a:sym typeface="Play"/>
              </a:rPr>
              <a:t>Internet Of Things (IOT) Bots:</a:t>
            </a:r>
            <a:r>
              <a:rPr lang="en-GB">
                <a:solidFill>
                  <a:schemeClr val="dk1"/>
                </a:solidFill>
                <a:latin typeface="Play"/>
                <a:ea typeface="Play"/>
                <a:cs typeface="Play"/>
                <a:sym typeface="Play"/>
              </a:rPr>
              <a:t> Enable conversational interfaces for device interactions.</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rPr lang="en-GB">
                <a:solidFill>
                  <a:schemeClr val="dk1"/>
                </a:solidFill>
                <a:latin typeface="Play"/>
                <a:ea typeface="Play"/>
                <a:cs typeface="Play"/>
                <a:sym typeface="Play"/>
              </a:rPr>
              <a:t>Examples: Wearables, Appliances, etc.</a:t>
            </a:r>
            <a:endParaRPr>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How Amazon Lex Operates?</a:t>
            </a:r>
            <a:endParaRPr b="1" sz="2000">
              <a:solidFill>
                <a:schemeClr val="dk1"/>
              </a:solidFill>
              <a:latin typeface="Play"/>
              <a:ea typeface="Play"/>
              <a:cs typeface="Play"/>
              <a:sym typeface="Play"/>
            </a:endParaRPr>
          </a:p>
        </p:txBody>
      </p:sp>
      <p:pic>
        <p:nvPicPr>
          <p:cNvPr id="194" name="Google Shape;194;p27"/>
          <p:cNvPicPr preferRelativeResize="0"/>
          <p:nvPr/>
        </p:nvPicPr>
        <p:blipFill>
          <a:blip r:embed="rId3">
            <a:alphaModFix/>
          </a:blip>
          <a:stretch>
            <a:fillRect/>
          </a:stretch>
        </p:blipFill>
        <p:spPr>
          <a:xfrm>
            <a:off x="1154261" y="1381823"/>
            <a:ext cx="1582325" cy="1685550"/>
          </a:xfrm>
          <a:prstGeom prst="rect">
            <a:avLst/>
          </a:prstGeom>
          <a:noFill/>
          <a:ln>
            <a:noFill/>
          </a:ln>
        </p:spPr>
      </p:pic>
      <p:pic>
        <p:nvPicPr>
          <p:cNvPr id="195" name="Google Shape;195;p27"/>
          <p:cNvPicPr preferRelativeResize="0"/>
          <p:nvPr/>
        </p:nvPicPr>
        <p:blipFill rotWithShape="1">
          <a:blip r:embed="rId4">
            <a:alphaModFix/>
          </a:blip>
          <a:srcRect b="0" l="35868" r="36619" t="0"/>
          <a:stretch/>
        </p:blipFill>
        <p:spPr>
          <a:xfrm>
            <a:off x="4163100" y="1480812"/>
            <a:ext cx="1072200" cy="1487575"/>
          </a:xfrm>
          <a:prstGeom prst="rect">
            <a:avLst/>
          </a:prstGeom>
          <a:noFill/>
          <a:ln>
            <a:noFill/>
          </a:ln>
        </p:spPr>
      </p:pic>
      <p:sp>
        <p:nvSpPr>
          <p:cNvPr id="196" name="Google Shape;196;p27"/>
          <p:cNvSpPr/>
          <p:nvPr/>
        </p:nvSpPr>
        <p:spPr>
          <a:xfrm>
            <a:off x="7281650" y="1199957"/>
            <a:ext cx="1309500" cy="2049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97" name="Google Shape;197;p27"/>
          <p:cNvSpPr txBox="1"/>
          <p:nvPr/>
        </p:nvSpPr>
        <p:spPr>
          <a:xfrm>
            <a:off x="7281615" y="1225731"/>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DynamoDB</a:t>
            </a:r>
            <a:endParaRPr>
              <a:latin typeface="Play"/>
              <a:ea typeface="Play"/>
              <a:cs typeface="Play"/>
              <a:sym typeface="Play"/>
            </a:endParaRPr>
          </a:p>
        </p:txBody>
      </p:sp>
      <p:sp>
        <p:nvSpPr>
          <p:cNvPr id="198" name="Google Shape;198;p27"/>
          <p:cNvSpPr txBox="1"/>
          <p:nvPr/>
        </p:nvSpPr>
        <p:spPr>
          <a:xfrm>
            <a:off x="7281650" y="1741202"/>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SNS</a:t>
            </a:r>
            <a:endParaRPr>
              <a:latin typeface="Play"/>
              <a:ea typeface="Play"/>
              <a:cs typeface="Play"/>
              <a:sym typeface="Play"/>
            </a:endParaRPr>
          </a:p>
        </p:txBody>
      </p:sp>
      <p:sp>
        <p:nvSpPr>
          <p:cNvPr id="199" name="Google Shape;199;p27"/>
          <p:cNvSpPr txBox="1"/>
          <p:nvPr/>
        </p:nvSpPr>
        <p:spPr>
          <a:xfrm>
            <a:off x="7281650" y="2256673"/>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Amazon SES</a:t>
            </a:r>
            <a:endParaRPr>
              <a:latin typeface="Play"/>
              <a:ea typeface="Play"/>
              <a:cs typeface="Play"/>
              <a:sym typeface="Play"/>
            </a:endParaRPr>
          </a:p>
        </p:txBody>
      </p:sp>
      <p:sp>
        <p:nvSpPr>
          <p:cNvPr id="200" name="Google Shape;200;p27"/>
          <p:cNvSpPr txBox="1"/>
          <p:nvPr/>
        </p:nvSpPr>
        <p:spPr>
          <a:xfrm>
            <a:off x="7281615" y="2772144"/>
            <a:ext cx="1309500" cy="477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Play"/>
                <a:ea typeface="Play"/>
                <a:cs typeface="Play"/>
                <a:sym typeface="Play"/>
              </a:rPr>
              <a:t>Other AWS Services</a:t>
            </a:r>
            <a:endParaRPr>
              <a:latin typeface="Play"/>
              <a:ea typeface="Play"/>
              <a:cs typeface="Play"/>
              <a:sym typeface="Play"/>
            </a:endParaRPr>
          </a:p>
        </p:txBody>
      </p:sp>
      <p:cxnSp>
        <p:nvCxnSpPr>
          <p:cNvPr id="201" name="Google Shape;201;p27"/>
          <p:cNvCxnSpPr/>
          <p:nvPr/>
        </p:nvCxnSpPr>
        <p:spPr>
          <a:xfrm>
            <a:off x="7292625" y="1737788"/>
            <a:ext cx="1324800" cy="0"/>
          </a:xfrm>
          <a:prstGeom prst="straightConnector1">
            <a:avLst/>
          </a:prstGeom>
          <a:noFill/>
          <a:ln cap="flat" cmpd="sng" w="9525">
            <a:solidFill>
              <a:schemeClr val="dk2"/>
            </a:solidFill>
            <a:prstDash val="dash"/>
            <a:round/>
            <a:headEnd len="med" w="med" type="none"/>
            <a:tailEnd len="med" w="med" type="none"/>
          </a:ln>
        </p:spPr>
      </p:cxnSp>
      <p:cxnSp>
        <p:nvCxnSpPr>
          <p:cNvPr id="202" name="Google Shape;202;p27"/>
          <p:cNvCxnSpPr/>
          <p:nvPr/>
        </p:nvCxnSpPr>
        <p:spPr>
          <a:xfrm>
            <a:off x="7273975" y="2256663"/>
            <a:ext cx="1324800" cy="0"/>
          </a:xfrm>
          <a:prstGeom prst="straightConnector1">
            <a:avLst/>
          </a:prstGeom>
          <a:noFill/>
          <a:ln cap="flat" cmpd="sng" w="9525">
            <a:solidFill>
              <a:schemeClr val="dk2"/>
            </a:solidFill>
            <a:prstDash val="dash"/>
            <a:round/>
            <a:headEnd len="med" w="med" type="none"/>
            <a:tailEnd len="med" w="med" type="none"/>
          </a:ln>
        </p:spPr>
      </p:cxnSp>
      <p:cxnSp>
        <p:nvCxnSpPr>
          <p:cNvPr id="203" name="Google Shape;203;p27"/>
          <p:cNvCxnSpPr/>
          <p:nvPr/>
        </p:nvCxnSpPr>
        <p:spPr>
          <a:xfrm>
            <a:off x="7273975" y="2733663"/>
            <a:ext cx="1324800" cy="0"/>
          </a:xfrm>
          <a:prstGeom prst="straightConnector1">
            <a:avLst/>
          </a:prstGeom>
          <a:noFill/>
          <a:ln cap="flat" cmpd="sng" w="9525">
            <a:solidFill>
              <a:schemeClr val="dk2"/>
            </a:solidFill>
            <a:prstDash val="dash"/>
            <a:round/>
            <a:headEnd len="med" w="med" type="none"/>
            <a:tailEnd len="med" w="med" type="none"/>
          </a:ln>
        </p:spPr>
      </p:cxnSp>
      <p:cxnSp>
        <p:nvCxnSpPr>
          <p:cNvPr id="204" name="Google Shape;204;p27"/>
          <p:cNvCxnSpPr/>
          <p:nvPr/>
        </p:nvCxnSpPr>
        <p:spPr>
          <a:xfrm>
            <a:off x="5615950" y="2033400"/>
            <a:ext cx="1011900" cy="0"/>
          </a:xfrm>
          <a:prstGeom prst="straightConnector1">
            <a:avLst/>
          </a:prstGeom>
          <a:noFill/>
          <a:ln cap="flat" cmpd="sng" w="9525">
            <a:solidFill>
              <a:schemeClr val="dk2"/>
            </a:solidFill>
            <a:prstDash val="dash"/>
            <a:round/>
            <a:headEnd len="med" w="med" type="none"/>
            <a:tailEnd len="med" w="med" type="triangle"/>
          </a:ln>
        </p:spPr>
      </p:cxnSp>
      <p:cxnSp>
        <p:nvCxnSpPr>
          <p:cNvPr id="205" name="Google Shape;205;p27"/>
          <p:cNvCxnSpPr/>
          <p:nvPr/>
        </p:nvCxnSpPr>
        <p:spPr>
          <a:xfrm>
            <a:off x="2837025" y="2033388"/>
            <a:ext cx="1011900" cy="0"/>
          </a:xfrm>
          <a:prstGeom prst="straightConnector1">
            <a:avLst/>
          </a:prstGeom>
          <a:noFill/>
          <a:ln cap="flat" cmpd="sng" w="9525">
            <a:solidFill>
              <a:schemeClr val="dk2"/>
            </a:solidFill>
            <a:prstDash val="dash"/>
            <a:round/>
            <a:headEnd len="med" w="med" type="none"/>
            <a:tailEnd len="med" w="med" type="triangle"/>
          </a:ln>
        </p:spPr>
      </p:cxnSp>
      <p:sp>
        <p:nvSpPr>
          <p:cNvPr id="206" name="Google Shape;206;p27"/>
          <p:cNvSpPr txBox="1"/>
          <p:nvPr/>
        </p:nvSpPr>
        <p:spPr>
          <a:xfrm>
            <a:off x="461450" y="3493925"/>
            <a:ext cx="2967900" cy="1182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Chatbot receives user input. It can reply with answers, perform actions or ask more input.</a:t>
            </a:r>
            <a:endParaRPr>
              <a:latin typeface="Play"/>
              <a:ea typeface="Play"/>
              <a:cs typeface="Play"/>
              <a:sym typeface="Play"/>
            </a:endParaRPr>
          </a:p>
        </p:txBody>
      </p:sp>
      <p:sp>
        <p:nvSpPr>
          <p:cNvPr id="207" name="Google Shape;207;p27"/>
          <p:cNvSpPr txBox="1"/>
          <p:nvPr/>
        </p:nvSpPr>
        <p:spPr>
          <a:xfrm>
            <a:off x="5134400" y="3493925"/>
            <a:ext cx="3869100" cy="1182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Chatbot triggers AWS Lambda. Lambda function performs necessary action by integrating with other AWS services.</a:t>
            </a:r>
            <a:endParaRPr>
              <a:latin typeface="Play"/>
              <a:ea typeface="Play"/>
              <a:cs typeface="Play"/>
              <a:sym typeface="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Steps to follow while working with Amazon Lex</a:t>
            </a:r>
            <a:endParaRPr b="1" sz="2000">
              <a:solidFill>
                <a:schemeClr val="dk1"/>
              </a:solidFill>
              <a:latin typeface="Play"/>
              <a:ea typeface="Play"/>
              <a:cs typeface="Play"/>
              <a:sym typeface="Play"/>
            </a:endParaRPr>
          </a:p>
        </p:txBody>
      </p:sp>
      <p:sp>
        <p:nvSpPr>
          <p:cNvPr id="213" name="Google Shape;213;p28"/>
          <p:cNvSpPr txBox="1"/>
          <p:nvPr/>
        </p:nvSpPr>
        <p:spPr>
          <a:xfrm>
            <a:off x="337475" y="910350"/>
            <a:ext cx="7540500" cy="2549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Create a chatbot &amp; configure it with intents, slots &amp; utterances.</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Test the bot on text window slide provided by Lex Console.</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Publish a version and create an alias.</a:t>
            </a:r>
            <a:endParaRPr>
              <a:latin typeface="Play"/>
              <a:ea typeface="Play"/>
              <a:cs typeface="Play"/>
              <a:sym typeface="Play"/>
            </a:endParaRPr>
          </a:p>
          <a:p>
            <a:pPr indent="0" lvl="0" marL="0" rtl="0" algn="just">
              <a:lnSpc>
                <a:spcPct val="150000"/>
              </a:lnSpc>
              <a:spcBef>
                <a:spcPts val="0"/>
              </a:spcBef>
              <a:spcAft>
                <a:spcPts val="0"/>
              </a:spcAft>
              <a:buNone/>
            </a:pPr>
            <a:r>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AutoNum type="arabicPeriod"/>
            </a:pPr>
            <a:r>
              <a:rPr lang="en-GB">
                <a:latin typeface="Play"/>
                <a:ea typeface="Play"/>
                <a:cs typeface="Play"/>
                <a:sym typeface="Play"/>
              </a:rPr>
              <a:t>Deploy the bot on suitable platform.</a:t>
            </a:r>
            <a:endParaRPr>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Core Concepts &amp; Terminologies</a:t>
            </a:r>
            <a:endParaRPr b="1" sz="2000">
              <a:solidFill>
                <a:schemeClr val="dk1"/>
              </a:solidFill>
              <a:latin typeface="Play"/>
              <a:ea typeface="Play"/>
              <a:cs typeface="Play"/>
              <a:sym typeface="Play"/>
            </a:endParaRPr>
          </a:p>
        </p:txBody>
      </p:sp>
      <p:sp>
        <p:nvSpPr>
          <p:cNvPr id="219" name="Google Shape;219;p29"/>
          <p:cNvSpPr txBox="1"/>
          <p:nvPr/>
        </p:nvSpPr>
        <p:spPr>
          <a:xfrm>
            <a:off x="271000" y="777075"/>
            <a:ext cx="8537400" cy="26550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Amazon Bot: </a:t>
            </a:r>
            <a:r>
              <a:rPr lang="en-GB">
                <a:solidFill>
                  <a:schemeClr val="dk1"/>
                </a:solidFill>
                <a:latin typeface="Play"/>
                <a:ea typeface="Play"/>
                <a:cs typeface="Play"/>
                <a:sym typeface="Play"/>
              </a:rPr>
              <a:t>An artificial intelligence program that simulates interactive conversation.</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Intent: </a:t>
            </a:r>
            <a:r>
              <a:rPr lang="en-GB">
                <a:solidFill>
                  <a:schemeClr val="dk1"/>
                </a:solidFill>
                <a:latin typeface="Play"/>
                <a:ea typeface="Play"/>
                <a:cs typeface="Play"/>
                <a:sym typeface="Play"/>
              </a:rPr>
              <a:t>An intent represents an action that user wants to perform.</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Slots: </a:t>
            </a:r>
            <a:r>
              <a:rPr lang="en-GB">
                <a:solidFill>
                  <a:schemeClr val="dk1"/>
                </a:solidFill>
                <a:latin typeface="Play"/>
                <a:ea typeface="Play"/>
                <a:cs typeface="Play"/>
                <a:sym typeface="Play"/>
              </a:rPr>
              <a:t>Slots are parameters that intent might require.</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b="1" lang="en-GB">
                <a:solidFill>
                  <a:schemeClr val="dk1"/>
                </a:solidFill>
                <a:latin typeface="Play"/>
                <a:ea typeface="Play"/>
                <a:cs typeface="Play"/>
                <a:sym typeface="Play"/>
              </a:rPr>
              <a:t>Slot Types: </a:t>
            </a:r>
            <a:r>
              <a:rPr lang="en-GB">
                <a:solidFill>
                  <a:schemeClr val="dk1"/>
                </a:solidFill>
                <a:latin typeface="Play"/>
                <a:ea typeface="Play"/>
                <a:cs typeface="Play"/>
                <a:sym typeface="Play"/>
              </a:rPr>
              <a:t>Every slot has a type. Can create built-in or custom slot types.</a:t>
            </a:r>
            <a:endParaRPr>
              <a:solidFill>
                <a:schemeClr val="dk1"/>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Core Concepts &amp; Terminologies</a:t>
            </a:r>
            <a:endParaRPr b="1" sz="2000">
              <a:solidFill>
                <a:schemeClr val="dk1"/>
              </a:solidFill>
              <a:latin typeface="Play"/>
              <a:ea typeface="Play"/>
              <a:cs typeface="Play"/>
              <a:sym typeface="Play"/>
            </a:endParaRPr>
          </a:p>
        </p:txBody>
      </p:sp>
      <p:sp>
        <p:nvSpPr>
          <p:cNvPr id="225" name="Google Shape;225;p30"/>
          <p:cNvSpPr txBox="1"/>
          <p:nvPr/>
        </p:nvSpPr>
        <p:spPr>
          <a:xfrm>
            <a:off x="761850" y="1427450"/>
            <a:ext cx="1714200" cy="4479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Intent Fulfilment</a:t>
            </a:r>
            <a:endParaRPr>
              <a:latin typeface="Play"/>
              <a:ea typeface="Play"/>
              <a:cs typeface="Play"/>
              <a:sym typeface="Play"/>
            </a:endParaRPr>
          </a:p>
        </p:txBody>
      </p:sp>
      <p:sp>
        <p:nvSpPr>
          <p:cNvPr id="226" name="Google Shape;226;p30"/>
          <p:cNvSpPr txBox="1"/>
          <p:nvPr/>
        </p:nvSpPr>
        <p:spPr>
          <a:xfrm>
            <a:off x="607075" y="3436950"/>
            <a:ext cx="1950900" cy="723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Lambda Functions </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As Code Hook</a:t>
            </a:r>
            <a:endParaRPr>
              <a:latin typeface="Play"/>
              <a:ea typeface="Play"/>
              <a:cs typeface="Play"/>
              <a:sym typeface="Play"/>
            </a:endParaRPr>
          </a:p>
        </p:txBody>
      </p:sp>
      <p:sp>
        <p:nvSpPr>
          <p:cNvPr id="227" name="Google Shape;227;p30"/>
          <p:cNvSpPr txBox="1"/>
          <p:nvPr/>
        </p:nvSpPr>
        <p:spPr>
          <a:xfrm>
            <a:off x="3996975" y="979550"/>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Built a Lambda function to fulfill the intent.</a:t>
            </a:r>
            <a:endParaRPr>
              <a:latin typeface="Play"/>
              <a:ea typeface="Play"/>
              <a:cs typeface="Play"/>
              <a:sym typeface="Play"/>
            </a:endParaRPr>
          </a:p>
        </p:txBody>
      </p:sp>
      <p:sp>
        <p:nvSpPr>
          <p:cNvPr id="228" name="Google Shape;228;p30"/>
          <p:cNvSpPr txBox="1"/>
          <p:nvPr/>
        </p:nvSpPr>
        <p:spPr>
          <a:xfrm>
            <a:off x="3996975" y="1875350"/>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Client application does necessary fulfillment.</a:t>
            </a:r>
            <a:endParaRPr>
              <a:latin typeface="Play"/>
              <a:ea typeface="Play"/>
              <a:cs typeface="Play"/>
              <a:sym typeface="Play"/>
            </a:endParaRPr>
          </a:p>
        </p:txBody>
      </p:sp>
      <p:sp>
        <p:nvSpPr>
          <p:cNvPr id="229" name="Google Shape;229;p30"/>
          <p:cNvSpPr txBox="1"/>
          <p:nvPr/>
        </p:nvSpPr>
        <p:spPr>
          <a:xfrm>
            <a:off x="3960675" y="2954100"/>
            <a:ext cx="47421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Customises user interaction.</a:t>
            </a:r>
            <a:endParaRPr>
              <a:latin typeface="Play"/>
              <a:ea typeface="Play"/>
              <a:cs typeface="Play"/>
              <a:sym typeface="Play"/>
            </a:endParaRPr>
          </a:p>
        </p:txBody>
      </p:sp>
      <p:sp>
        <p:nvSpPr>
          <p:cNvPr id="230" name="Google Shape;230;p30"/>
          <p:cNvSpPr txBox="1"/>
          <p:nvPr/>
        </p:nvSpPr>
        <p:spPr>
          <a:xfrm>
            <a:off x="3996975" y="3557175"/>
            <a:ext cx="47058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Initiates and Validates user input.</a:t>
            </a:r>
            <a:endParaRPr>
              <a:latin typeface="Play"/>
              <a:ea typeface="Play"/>
              <a:cs typeface="Play"/>
              <a:sym typeface="Play"/>
            </a:endParaRPr>
          </a:p>
        </p:txBody>
      </p:sp>
      <p:sp>
        <p:nvSpPr>
          <p:cNvPr id="231" name="Google Shape;231;p30"/>
          <p:cNvSpPr txBox="1"/>
          <p:nvPr/>
        </p:nvSpPr>
        <p:spPr>
          <a:xfrm>
            <a:off x="3960675" y="4160250"/>
            <a:ext cx="4742100" cy="4479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a:latin typeface="Play"/>
                <a:ea typeface="Play"/>
                <a:cs typeface="Play"/>
                <a:sym typeface="Play"/>
              </a:rPr>
              <a:t>Fulfills user’s intent.</a:t>
            </a:r>
            <a:endParaRPr>
              <a:latin typeface="Play"/>
              <a:ea typeface="Play"/>
              <a:cs typeface="Play"/>
              <a:sym typeface="Play"/>
            </a:endParaRPr>
          </a:p>
        </p:txBody>
      </p:sp>
      <p:cxnSp>
        <p:nvCxnSpPr>
          <p:cNvPr id="232" name="Google Shape;232;p30"/>
          <p:cNvCxnSpPr>
            <a:stCxn id="225" idx="3"/>
            <a:endCxn id="227" idx="1"/>
          </p:cNvCxnSpPr>
          <p:nvPr/>
        </p:nvCxnSpPr>
        <p:spPr>
          <a:xfrm flipH="1" rot="10800000">
            <a:off x="2476050" y="1203500"/>
            <a:ext cx="1521000" cy="4479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30"/>
          <p:cNvCxnSpPr>
            <a:stCxn id="225" idx="3"/>
            <a:endCxn id="228" idx="1"/>
          </p:cNvCxnSpPr>
          <p:nvPr/>
        </p:nvCxnSpPr>
        <p:spPr>
          <a:xfrm>
            <a:off x="2476050" y="1651400"/>
            <a:ext cx="1521000" cy="4479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30"/>
          <p:cNvCxnSpPr>
            <a:stCxn id="226" idx="3"/>
            <a:endCxn id="229" idx="1"/>
          </p:cNvCxnSpPr>
          <p:nvPr/>
        </p:nvCxnSpPr>
        <p:spPr>
          <a:xfrm flipH="1" rot="10800000">
            <a:off x="2557975" y="3178200"/>
            <a:ext cx="1402800" cy="6204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0"/>
          <p:cNvCxnSpPr>
            <a:stCxn id="226" idx="3"/>
            <a:endCxn id="230" idx="1"/>
          </p:cNvCxnSpPr>
          <p:nvPr/>
        </p:nvCxnSpPr>
        <p:spPr>
          <a:xfrm flipH="1" rot="10800000">
            <a:off x="2557975" y="3781200"/>
            <a:ext cx="1439100" cy="174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30"/>
          <p:cNvCxnSpPr>
            <a:stCxn id="226" idx="3"/>
            <a:endCxn id="231" idx="1"/>
          </p:cNvCxnSpPr>
          <p:nvPr/>
        </p:nvCxnSpPr>
        <p:spPr>
          <a:xfrm>
            <a:off x="2557975" y="3798600"/>
            <a:ext cx="1402800" cy="58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
        <p:nvSpPr>
          <p:cNvPr id="242" name="Google Shape;242;p31"/>
          <p:cNvSpPr txBox="1"/>
          <p:nvPr/>
        </p:nvSpPr>
        <p:spPr>
          <a:xfrm>
            <a:off x="270900" y="813625"/>
            <a:ext cx="8602200" cy="40494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This project focuses on creating a Pizza Ordering Chatbot using Amazon Lex to help the user order pizza, where the user can select the type of pizza, the crust, the appetizers.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Through the proposed system, PizzaOrdering chatbot will </a:t>
            </a:r>
            <a:r>
              <a:rPr lang="en-GB">
                <a:solidFill>
                  <a:schemeClr val="dk1"/>
                </a:solidFill>
                <a:latin typeface="Play"/>
                <a:ea typeface="Play"/>
                <a:cs typeface="Play"/>
                <a:sym typeface="Play"/>
              </a:rPr>
              <a:t>efficiently</a:t>
            </a:r>
            <a:r>
              <a:rPr lang="en-GB">
                <a:solidFill>
                  <a:schemeClr val="dk1"/>
                </a:solidFill>
                <a:latin typeface="Play"/>
                <a:ea typeface="Play"/>
                <a:cs typeface="Play"/>
                <a:sym typeface="Play"/>
              </a:rPr>
              <a:t> </a:t>
            </a:r>
            <a:r>
              <a:rPr lang="en-GB">
                <a:solidFill>
                  <a:schemeClr val="dk1"/>
                </a:solidFill>
                <a:latin typeface="Play"/>
                <a:ea typeface="Play"/>
                <a:cs typeface="Play"/>
                <a:sym typeface="Play"/>
              </a:rPr>
              <a:t>handle</a:t>
            </a:r>
            <a:r>
              <a:rPr lang="en-GB">
                <a:solidFill>
                  <a:schemeClr val="dk1"/>
                </a:solidFill>
                <a:latin typeface="Play"/>
                <a:ea typeface="Play"/>
                <a:cs typeface="Play"/>
                <a:sym typeface="Play"/>
              </a:rPr>
              <a:t> the customers and take their order in a simple yet </a:t>
            </a:r>
            <a:r>
              <a:rPr lang="en-GB">
                <a:solidFill>
                  <a:schemeClr val="dk1"/>
                </a:solidFill>
                <a:latin typeface="Play"/>
                <a:ea typeface="Play"/>
                <a:cs typeface="Play"/>
                <a:sym typeface="Play"/>
              </a:rPr>
              <a:t>coherent</a:t>
            </a:r>
            <a:r>
              <a:rPr lang="en-GB">
                <a:solidFill>
                  <a:schemeClr val="dk1"/>
                </a:solidFill>
                <a:latin typeface="Play"/>
                <a:ea typeface="Play"/>
                <a:cs typeface="Play"/>
                <a:sym typeface="Play"/>
              </a:rPr>
              <a:t> way.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chatbot carries out the conversation in a </a:t>
            </a:r>
            <a:r>
              <a:rPr lang="en-GB">
                <a:solidFill>
                  <a:schemeClr val="dk1"/>
                </a:solidFill>
                <a:latin typeface="Play"/>
                <a:ea typeface="Play"/>
                <a:cs typeface="Play"/>
                <a:sym typeface="Play"/>
              </a:rPr>
              <a:t>pleasant</a:t>
            </a:r>
            <a:r>
              <a:rPr lang="en-GB">
                <a:solidFill>
                  <a:schemeClr val="dk1"/>
                </a:solidFill>
                <a:latin typeface="Play"/>
                <a:ea typeface="Play"/>
                <a:cs typeface="Play"/>
                <a:sym typeface="Play"/>
              </a:rPr>
              <a:t> way and is methodically asking for the type of pizza, the pizza crust and appetizers. It </a:t>
            </a:r>
            <a:r>
              <a:rPr lang="en-GB">
                <a:solidFill>
                  <a:schemeClr val="dk1"/>
                </a:solidFill>
                <a:latin typeface="Play"/>
                <a:ea typeface="Play"/>
                <a:cs typeface="Play"/>
                <a:sym typeface="Play"/>
              </a:rPr>
              <a:t>additionally</a:t>
            </a:r>
            <a:r>
              <a:rPr lang="en-GB">
                <a:solidFill>
                  <a:schemeClr val="dk1"/>
                </a:solidFill>
                <a:latin typeface="Play"/>
                <a:ea typeface="Play"/>
                <a:cs typeface="Play"/>
                <a:sym typeface="Play"/>
              </a:rPr>
              <a:t> ask for the delivery time and ask for confirmation as well. </a:t>
            </a:r>
            <a:endParaRPr>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Using Amazon Lex, we can furthermore </a:t>
            </a:r>
            <a:r>
              <a:rPr lang="en-GB">
                <a:solidFill>
                  <a:schemeClr val="dk1"/>
                </a:solidFill>
                <a:latin typeface="Play"/>
                <a:ea typeface="Play"/>
                <a:cs typeface="Play"/>
                <a:sym typeface="Play"/>
              </a:rPr>
              <a:t>enhance</a:t>
            </a:r>
            <a:r>
              <a:rPr lang="en-GB">
                <a:solidFill>
                  <a:schemeClr val="dk1"/>
                </a:solidFill>
                <a:latin typeface="Play"/>
                <a:ea typeface="Play"/>
                <a:cs typeface="Play"/>
                <a:sym typeface="Play"/>
              </a:rPr>
              <a:t> the look and the utterances of the chatbot and deploy it on a full scale website using Amazon Cloud Services. </a:t>
            </a:r>
            <a:endParaRPr>
              <a:solidFill>
                <a:schemeClr val="dk1"/>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06200" y="777075"/>
            <a:ext cx="8602200" cy="39933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majority of monotonous jobs that were formerly performed by humans are now replaced by AI. Every firm is aiming to replace the least skilled labour with AI robots that can do comparable tasks more efficiently, especially when it comes to chatbots. </a:t>
            </a:r>
            <a:endParaRPr>
              <a:solidFill>
                <a:schemeClr val="dk1"/>
              </a:solidFill>
              <a:latin typeface="Play"/>
              <a:ea typeface="Play"/>
              <a:cs typeface="Play"/>
              <a:sym typeface="Play"/>
            </a:endParaRPr>
          </a:p>
          <a:p>
            <a:pPr indent="0" lvl="0" marL="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 chatbot is a computer software that mimics human interaction by using voice instructions, text dialogues, or both. Chatbots are being employed to address consumer concerns or problems in food delivery app businesses such as Zomato and Swiggy.</a:t>
            </a:r>
            <a:endParaRPr>
              <a:solidFill>
                <a:schemeClr val="dk1"/>
              </a:solidFill>
              <a:latin typeface="Play"/>
              <a:ea typeface="Play"/>
              <a:cs typeface="Play"/>
              <a:sym typeface="Play"/>
            </a:endParaRPr>
          </a:p>
          <a:p>
            <a:pPr indent="0" lvl="0" marL="45720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New tools are available now to create and deploy chatbots; Amazon Lex by Amazon Web Services is one of them. This project focuses on creating a Pizza Ordering Chatbot using Amazon Lex to help the user order pizza, where the user can select the type of pizza, the crust, the appetizers.  </a:t>
            </a:r>
            <a:endParaRPr>
              <a:solidFill>
                <a:schemeClr val="dk1"/>
              </a:solidFill>
              <a:latin typeface="Play"/>
              <a:ea typeface="Play"/>
              <a:cs typeface="Play"/>
              <a:sym typeface="Play"/>
            </a:endParaRPr>
          </a:p>
        </p:txBody>
      </p:sp>
      <p:sp>
        <p:nvSpPr>
          <p:cNvPr id="62" name="Google Shape;62;p1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2" title="PIZZA ORDERING CHATBOT USING AMAZON LEX.mp4">
            <a:hlinkClick r:id="rId3"/>
          </p:cNvPr>
          <p:cNvPicPr preferRelativeResize="0"/>
          <p:nvPr/>
        </p:nvPicPr>
        <p:blipFill>
          <a:blip r:embed="rId4">
            <a:alphaModFix/>
          </a:blip>
          <a:stretch>
            <a:fillRect/>
          </a:stretch>
        </p:blipFill>
        <p:spPr>
          <a:xfrm>
            <a:off x="4891000" y="70150"/>
            <a:ext cx="3432925" cy="5003200"/>
          </a:xfrm>
          <a:prstGeom prst="rect">
            <a:avLst/>
          </a:prstGeom>
          <a:noFill/>
          <a:ln cap="flat" cmpd="sng" w="9525">
            <a:solidFill>
              <a:schemeClr val="dk1"/>
            </a:solidFill>
            <a:prstDash val="solid"/>
            <a:round/>
            <a:headEnd len="sm" w="sm" type="none"/>
            <a:tailEnd len="sm" w="sm" type="none"/>
          </a:ln>
        </p:spPr>
      </p:pic>
      <p:sp>
        <p:nvSpPr>
          <p:cNvPr id="248" name="Google Shape;248;p32"/>
          <p:cNvSpPr txBox="1"/>
          <p:nvPr/>
        </p:nvSpPr>
        <p:spPr>
          <a:xfrm>
            <a:off x="270900" y="223538"/>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Chatbot </a:t>
            </a:r>
            <a:r>
              <a:rPr b="1" lang="en-GB" sz="2000">
                <a:solidFill>
                  <a:schemeClr val="dk1"/>
                </a:solidFill>
                <a:latin typeface="Play"/>
                <a:ea typeface="Play"/>
                <a:cs typeface="Play"/>
                <a:sym typeface="Play"/>
              </a:rPr>
              <a:t>Demo</a:t>
            </a:r>
            <a:endParaRPr b="1" sz="2000">
              <a:solidFill>
                <a:schemeClr val="dk1"/>
              </a:solidFill>
              <a:latin typeface="Play"/>
              <a:ea typeface="Play"/>
              <a:cs typeface="Play"/>
              <a:sym typeface="Play"/>
            </a:endParaRPr>
          </a:p>
        </p:txBody>
      </p:sp>
      <p:sp>
        <p:nvSpPr>
          <p:cNvPr id="249" name="Google Shape;249;p32"/>
          <p:cNvSpPr txBox="1"/>
          <p:nvPr>
            <p:ph idx="4294967295" type="ctrTitle"/>
          </p:nvPr>
        </p:nvSpPr>
        <p:spPr>
          <a:xfrm>
            <a:off x="311700" y="714525"/>
            <a:ext cx="3812400" cy="13338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solidFill>
                  <a:srgbClr val="0000FF"/>
                </a:solidFill>
                <a:uFill>
                  <a:noFill/>
                </a:uFill>
                <a:latin typeface="Play"/>
                <a:ea typeface="Play"/>
                <a:cs typeface="Play"/>
                <a:sym typeface="Play"/>
                <a:hlinkClick r:id="rId5">
                  <a:extLst>
                    <a:ext uri="{A12FA001-AC4F-418D-AE19-62706E023703}">
                      <ahyp:hlinkClr val="tx"/>
                    </a:ext>
                  </a:extLst>
                </a:hlinkClick>
              </a:rPr>
              <a:t>PIZZA ORDERING CHATBOT USING AMAZON LEX</a:t>
            </a:r>
            <a:endParaRPr b="1" i="0" sz="1400" cap="none" strike="noStrike">
              <a:solidFill>
                <a:srgbClr val="0000FF"/>
              </a:solidFill>
              <a:latin typeface="Play"/>
              <a:ea typeface="Play"/>
              <a:cs typeface="Play"/>
              <a:sym typeface="Play"/>
            </a:endParaRPr>
          </a:p>
        </p:txBody>
      </p:sp>
      <p:pic>
        <p:nvPicPr>
          <p:cNvPr id="250" name="Google Shape;250;p32"/>
          <p:cNvPicPr preferRelativeResize="0"/>
          <p:nvPr/>
        </p:nvPicPr>
        <p:blipFill>
          <a:blip r:embed="rId6">
            <a:alphaModFix/>
          </a:blip>
          <a:stretch>
            <a:fillRect/>
          </a:stretch>
        </p:blipFill>
        <p:spPr>
          <a:xfrm>
            <a:off x="686988" y="2048325"/>
            <a:ext cx="3061816" cy="1333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descr="Amazon Web Services (AWS) - Amazon Lex&#10;#AWS #AmazonWebServices #AmazonLex #Lex #AWSLex #Chatbot&#10;&#10;AWS-CLF-C01&#10;GitHub Repository: https://github.com/Amey-Thakur/AWS-CERTIFIED-CLOUD-PRACTITIONER-CLF-C01&#10;&#10;Pizza Ordering Chatbot using Amazon Lex.&#10;&#10;&#10;LINKS:&#10;GitHub: https://github.com/Amey-Thakur&#10;LinkedIn: https://www.linkedin.com/in/amey-thakur&#10;ORCID: https://orcid.org/0000-0001-5644-1575" id="255" name="Google Shape;255;p33" title="PIZZA ORDERING CHATBOT USING AMAZON LEX - AWS PROJECT">
            <a:hlinkClick r:id="rId3"/>
          </p:cNvPr>
          <p:cNvPicPr preferRelativeResize="0"/>
          <p:nvPr/>
        </p:nvPicPr>
        <p:blipFill>
          <a:blip r:embed="rId4">
            <a:alphaModFix/>
          </a:blip>
          <a:stretch>
            <a:fillRect/>
          </a:stretch>
        </p:blipFill>
        <p:spPr>
          <a:xfrm>
            <a:off x="2372250" y="188738"/>
            <a:ext cx="6354700" cy="4766025"/>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
        <p:nvSpPr>
          <p:cNvPr id="256" name="Google Shape;256;p33"/>
          <p:cNvSpPr txBox="1"/>
          <p:nvPr>
            <p:ph idx="4294967295" type="ctrTitle"/>
          </p:nvPr>
        </p:nvSpPr>
        <p:spPr>
          <a:xfrm>
            <a:off x="224450" y="188750"/>
            <a:ext cx="1889100" cy="9501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The complete guide to the project</a:t>
            </a:r>
            <a:endParaRPr b="1" i="0" sz="1400" cap="none" strike="noStrike">
              <a:latin typeface="Play"/>
              <a:ea typeface="Play"/>
              <a:cs typeface="Play"/>
              <a:sym typeface="Play"/>
            </a:endParaRPr>
          </a:p>
        </p:txBody>
      </p:sp>
      <p:pic>
        <p:nvPicPr>
          <p:cNvPr id="257" name="Google Shape;257;p33"/>
          <p:cNvPicPr preferRelativeResize="0"/>
          <p:nvPr/>
        </p:nvPicPr>
        <p:blipFill rotWithShape="1">
          <a:blip r:embed="rId5">
            <a:alphaModFix/>
          </a:blip>
          <a:srcRect b="0" l="14985" r="14760" t="0"/>
          <a:stretch/>
        </p:blipFill>
        <p:spPr>
          <a:xfrm>
            <a:off x="336787" y="1782038"/>
            <a:ext cx="1664425" cy="1579425"/>
          </a:xfrm>
          <a:prstGeom prst="rect">
            <a:avLst/>
          </a:prstGeom>
          <a:noFill/>
          <a:ln>
            <a:noFill/>
          </a:ln>
        </p:spPr>
      </p:pic>
      <p:sp>
        <p:nvSpPr>
          <p:cNvPr id="258" name="Google Shape;258;p33"/>
          <p:cNvSpPr txBox="1"/>
          <p:nvPr>
            <p:ph idx="4294967295" type="ctrTitle"/>
          </p:nvPr>
        </p:nvSpPr>
        <p:spPr>
          <a:xfrm>
            <a:off x="224438" y="3296325"/>
            <a:ext cx="1889100" cy="5379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PROJECT</a:t>
            </a:r>
            <a:endParaRPr b="1" i="0" sz="1400" cap="none" strike="noStrike">
              <a:latin typeface="Play"/>
              <a:ea typeface="Play"/>
              <a:cs typeface="Play"/>
              <a:sym typeface="Play"/>
            </a:endParaRPr>
          </a:p>
        </p:txBody>
      </p:sp>
      <p:sp>
        <p:nvSpPr>
          <p:cNvPr id="259" name="Google Shape;259;p33"/>
          <p:cNvSpPr txBox="1"/>
          <p:nvPr>
            <p:ph idx="4294967295" type="ctrTitle"/>
          </p:nvPr>
        </p:nvSpPr>
        <p:spPr>
          <a:xfrm>
            <a:off x="224450" y="1297800"/>
            <a:ext cx="1889100" cy="5379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sz="1400">
                <a:latin typeface="Play"/>
                <a:ea typeface="Play"/>
                <a:cs typeface="Play"/>
                <a:sym typeface="Play"/>
              </a:rPr>
              <a:t>AWS</a:t>
            </a:r>
            <a:endParaRPr b="1" i="0" sz="1400" cap="none" strike="noStrike">
              <a:latin typeface="Play"/>
              <a:ea typeface="Play"/>
              <a:cs typeface="Play"/>
              <a:sym typeface="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4"/>
          <p:cNvPicPr preferRelativeResize="0"/>
          <p:nvPr/>
        </p:nvPicPr>
        <p:blipFill rotWithShape="1">
          <a:blip r:embed="rId3">
            <a:alphaModFix/>
          </a:blip>
          <a:srcRect b="-2354" l="0" r="0" t="0"/>
          <a:stretch/>
        </p:blipFill>
        <p:spPr>
          <a:xfrm>
            <a:off x="579450" y="1133650"/>
            <a:ext cx="2567900" cy="3876175"/>
          </a:xfrm>
          <a:prstGeom prst="rect">
            <a:avLst/>
          </a:prstGeom>
          <a:noFill/>
          <a:ln cap="flat" cmpd="sng" w="9525">
            <a:solidFill>
              <a:srgbClr val="000000"/>
            </a:solidFill>
            <a:prstDash val="solid"/>
            <a:round/>
            <a:headEnd len="sm" w="sm" type="none"/>
            <a:tailEnd len="sm" w="sm" type="none"/>
          </a:ln>
        </p:spPr>
      </p:pic>
      <p:pic>
        <p:nvPicPr>
          <p:cNvPr id="265" name="Google Shape;265;p34"/>
          <p:cNvPicPr preferRelativeResize="0"/>
          <p:nvPr/>
        </p:nvPicPr>
        <p:blipFill>
          <a:blip r:embed="rId4">
            <a:alphaModFix/>
          </a:blip>
          <a:stretch>
            <a:fillRect/>
          </a:stretch>
        </p:blipFill>
        <p:spPr>
          <a:xfrm>
            <a:off x="3369400" y="1133650"/>
            <a:ext cx="2456974" cy="3876175"/>
          </a:xfrm>
          <a:prstGeom prst="rect">
            <a:avLst/>
          </a:prstGeom>
          <a:noFill/>
          <a:ln cap="flat" cmpd="sng" w="9525">
            <a:solidFill>
              <a:srgbClr val="000000"/>
            </a:solidFill>
            <a:prstDash val="solid"/>
            <a:round/>
            <a:headEnd len="sm" w="sm" type="none"/>
            <a:tailEnd len="sm" w="sm" type="none"/>
          </a:ln>
        </p:spPr>
      </p:pic>
      <p:pic>
        <p:nvPicPr>
          <p:cNvPr id="266" name="Google Shape;266;p34"/>
          <p:cNvPicPr preferRelativeResize="0"/>
          <p:nvPr/>
        </p:nvPicPr>
        <p:blipFill>
          <a:blip r:embed="rId5">
            <a:alphaModFix/>
          </a:blip>
          <a:stretch>
            <a:fillRect/>
          </a:stretch>
        </p:blipFill>
        <p:spPr>
          <a:xfrm>
            <a:off x="6048425" y="1133650"/>
            <a:ext cx="2482546" cy="3876174"/>
          </a:xfrm>
          <a:prstGeom prst="rect">
            <a:avLst/>
          </a:prstGeom>
          <a:noFill/>
          <a:ln cap="flat" cmpd="sng" w="9525">
            <a:solidFill>
              <a:srgbClr val="000000"/>
            </a:solidFill>
            <a:prstDash val="solid"/>
            <a:round/>
            <a:headEnd len="sm" w="sm" type="none"/>
            <a:tailEnd len="sm" w="sm" type="none"/>
          </a:ln>
        </p:spPr>
      </p:pic>
      <p:sp>
        <p:nvSpPr>
          <p:cNvPr id="267" name="Google Shape;267;p34"/>
          <p:cNvSpPr txBox="1"/>
          <p:nvPr/>
        </p:nvSpPr>
        <p:spPr>
          <a:xfrm>
            <a:off x="311700" y="733450"/>
            <a:ext cx="3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lay"/>
                <a:ea typeface="Play"/>
                <a:cs typeface="Play"/>
                <a:sym typeface="Play"/>
              </a:rPr>
              <a:t>Confirmation of Pizza Order</a:t>
            </a:r>
            <a:endParaRPr>
              <a:latin typeface="Play"/>
              <a:ea typeface="Play"/>
              <a:cs typeface="Play"/>
              <a:sym typeface="Play"/>
            </a:endParaRPr>
          </a:p>
        </p:txBody>
      </p:sp>
      <p:sp>
        <p:nvSpPr>
          <p:cNvPr id="268" name="Google Shape;268;p34"/>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5"/>
          <p:cNvPicPr preferRelativeResize="0"/>
          <p:nvPr/>
        </p:nvPicPr>
        <p:blipFill>
          <a:blip r:embed="rId3">
            <a:alphaModFix/>
          </a:blip>
          <a:stretch>
            <a:fillRect/>
          </a:stretch>
        </p:blipFill>
        <p:spPr>
          <a:xfrm>
            <a:off x="533050" y="752300"/>
            <a:ext cx="2565305" cy="4034524"/>
          </a:xfrm>
          <a:prstGeom prst="rect">
            <a:avLst/>
          </a:prstGeom>
          <a:noFill/>
          <a:ln cap="flat" cmpd="sng" w="9525">
            <a:solidFill>
              <a:srgbClr val="000000"/>
            </a:solidFill>
            <a:prstDash val="solid"/>
            <a:round/>
            <a:headEnd len="sm" w="sm" type="none"/>
            <a:tailEnd len="sm" w="sm" type="none"/>
          </a:ln>
        </p:spPr>
      </p:pic>
      <p:pic>
        <p:nvPicPr>
          <p:cNvPr id="274" name="Google Shape;274;p35"/>
          <p:cNvPicPr preferRelativeResize="0"/>
          <p:nvPr/>
        </p:nvPicPr>
        <p:blipFill>
          <a:blip r:embed="rId4">
            <a:alphaModFix/>
          </a:blip>
          <a:stretch>
            <a:fillRect/>
          </a:stretch>
        </p:blipFill>
        <p:spPr>
          <a:xfrm>
            <a:off x="3222904" y="752300"/>
            <a:ext cx="2580694" cy="4034524"/>
          </a:xfrm>
          <a:prstGeom prst="rect">
            <a:avLst/>
          </a:prstGeom>
          <a:noFill/>
          <a:ln cap="flat" cmpd="sng" w="9525">
            <a:solidFill>
              <a:srgbClr val="000000"/>
            </a:solidFill>
            <a:prstDash val="solid"/>
            <a:round/>
            <a:headEnd len="sm" w="sm" type="none"/>
            <a:tailEnd len="sm" w="sm" type="none"/>
          </a:ln>
        </p:spPr>
      </p:pic>
      <p:pic>
        <p:nvPicPr>
          <p:cNvPr id="275" name="Google Shape;275;p35"/>
          <p:cNvPicPr preferRelativeResize="0"/>
          <p:nvPr/>
        </p:nvPicPr>
        <p:blipFill>
          <a:blip r:embed="rId5">
            <a:alphaModFix/>
          </a:blip>
          <a:stretch>
            <a:fillRect/>
          </a:stretch>
        </p:blipFill>
        <p:spPr>
          <a:xfrm>
            <a:off x="5928149" y="752300"/>
            <a:ext cx="2565842" cy="4034525"/>
          </a:xfrm>
          <a:prstGeom prst="rect">
            <a:avLst/>
          </a:prstGeom>
          <a:noFill/>
          <a:ln cap="flat" cmpd="sng" w="9525">
            <a:solidFill>
              <a:srgbClr val="000000"/>
            </a:solidFill>
            <a:prstDash val="solid"/>
            <a:round/>
            <a:headEnd len="sm" w="sm" type="none"/>
            <a:tailEnd len="sm" w="sm" type="none"/>
          </a:ln>
        </p:spPr>
      </p:pic>
      <p:sp>
        <p:nvSpPr>
          <p:cNvPr id="276" name="Google Shape;276;p35"/>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6"/>
          <p:cNvPicPr preferRelativeResize="0"/>
          <p:nvPr/>
        </p:nvPicPr>
        <p:blipFill>
          <a:blip r:embed="rId3">
            <a:alphaModFix/>
          </a:blip>
          <a:stretch>
            <a:fillRect/>
          </a:stretch>
        </p:blipFill>
        <p:spPr>
          <a:xfrm>
            <a:off x="1400600" y="867700"/>
            <a:ext cx="2735025" cy="4275799"/>
          </a:xfrm>
          <a:prstGeom prst="rect">
            <a:avLst/>
          </a:prstGeom>
          <a:noFill/>
          <a:ln cap="flat" cmpd="sng" w="9525">
            <a:solidFill>
              <a:srgbClr val="000000"/>
            </a:solidFill>
            <a:prstDash val="solid"/>
            <a:round/>
            <a:headEnd len="sm" w="sm" type="none"/>
            <a:tailEnd len="sm" w="sm" type="none"/>
          </a:ln>
        </p:spPr>
      </p:pic>
      <p:pic>
        <p:nvPicPr>
          <p:cNvPr id="282" name="Google Shape;282;p36"/>
          <p:cNvPicPr preferRelativeResize="0"/>
          <p:nvPr/>
        </p:nvPicPr>
        <p:blipFill>
          <a:blip r:embed="rId4">
            <a:alphaModFix/>
          </a:blip>
          <a:stretch>
            <a:fillRect/>
          </a:stretch>
        </p:blipFill>
        <p:spPr>
          <a:xfrm>
            <a:off x="4655550" y="867700"/>
            <a:ext cx="2735025" cy="4275789"/>
          </a:xfrm>
          <a:prstGeom prst="rect">
            <a:avLst/>
          </a:prstGeom>
          <a:noFill/>
          <a:ln cap="flat" cmpd="sng" w="9525">
            <a:solidFill>
              <a:srgbClr val="000000"/>
            </a:solidFill>
            <a:prstDash val="solid"/>
            <a:round/>
            <a:headEnd len="sm" w="sm" type="none"/>
            <a:tailEnd len="sm" w="sm" type="none"/>
          </a:ln>
        </p:spPr>
      </p:pic>
      <p:sp>
        <p:nvSpPr>
          <p:cNvPr id="283" name="Google Shape;283;p36"/>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nvSpPr>
        <p:spPr>
          <a:xfrm>
            <a:off x="311700" y="733450"/>
            <a:ext cx="3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lay"/>
                <a:ea typeface="Play"/>
                <a:cs typeface="Play"/>
                <a:sym typeface="Play"/>
              </a:rPr>
              <a:t>Cancellation of Pizza Order</a:t>
            </a:r>
            <a:endParaRPr>
              <a:latin typeface="Play"/>
              <a:ea typeface="Play"/>
              <a:cs typeface="Play"/>
              <a:sym typeface="Play"/>
            </a:endParaRPr>
          </a:p>
        </p:txBody>
      </p:sp>
      <p:pic>
        <p:nvPicPr>
          <p:cNvPr id="289" name="Google Shape;289;p37"/>
          <p:cNvPicPr preferRelativeResize="0"/>
          <p:nvPr/>
        </p:nvPicPr>
        <p:blipFill>
          <a:blip r:embed="rId3">
            <a:alphaModFix/>
          </a:blip>
          <a:stretch>
            <a:fillRect/>
          </a:stretch>
        </p:blipFill>
        <p:spPr>
          <a:xfrm>
            <a:off x="376375" y="1240756"/>
            <a:ext cx="2574350" cy="3900231"/>
          </a:xfrm>
          <a:prstGeom prst="rect">
            <a:avLst/>
          </a:prstGeom>
          <a:noFill/>
          <a:ln cap="flat" cmpd="sng" w="9525">
            <a:solidFill>
              <a:srgbClr val="000000"/>
            </a:solidFill>
            <a:prstDash val="solid"/>
            <a:round/>
            <a:headEnd len="sm" w="sm" type="none"/>
            <a:tailEnd len="sm" w="sm" type="none"/>
          </a:ln>
        </p:spPr>
      </p:pic>
      <p:pic>
        <p:nvPicPr>
          <p:cNvPr id="290" name="Google Shape;290;p37"/>
          <p:cNvPicPr preferRelativeResize="0"/>
          <p:nvPr/>
        </p:nvPicPr>
        <p:blipFill>
          <a:blip r:embed="rId4">
            <a:alphaModFix/>
          </a:blip>
          <a:stretch>
            <a:fillRect/>
          </a:stretch>
        </p:blipFill>
        <p:spPr>
          <a:xfrm>
            <a:off x="3273903" y="1238237"/>
            <a:ext cx="2574347" cy="3905250"/>
          </a:xfrm>
          <a:prstGeom prst="rect">
            <a:avLst/>
          </a:prstGeom>
          <a:noFill/>
          <a:ln cap="flat" cmpd="sng" w="9525">
            <a:solidFill>
              <a:srgbClr val="000000"/>
            </a:solidFill>
            <a:prstDash val="solid"/>
            <a:round/>
            <a:headEnd len="sm" w="sm" type="none"/>
            <a:tailEnd len="sm" w="sm" type="none"/>
          </a:ln>
        </p:spPr>
      </p:pic>
      <p:pic>
        <p:nvPicPr>
          <p:cNvPr id="291" name="Google Shape;291;p37"/>
          <p:cNvPicPr preferRelativeResize="0"/>
          <p:nvPr/>
        </p:nvPicPr>
        <p:blipFill>
          <a:blip r:embed="rId5">
            <a:alphaModFix/>
          </a:blip>
          <a:stretch>
            <a:fillRect/>
          </a:stretch>
        </p:blipFill>
        <p:spPr>
          <a:xfrm>
            <a:off x="6171426" y="1238250"/>
            <a:ext cx="2543175" cy="3905250"/>
          </a:xfrm>
          <a:prstGeom prst="rect">
            <a:avLst/>
          </a:prstGeom>
          <a:noFill/>
          <a:ln cap="flat" cmpd="sng" w="9525">
            <a:solidFill>
              <a:srgbClr val="000000"/>
            </a:solidFill>
            <a:prstDash val="solid"/>
            <a:round/>
            <a:headEnd len="sm" w="sm" type="none"/>
            <a:tailEnd len="sm" w="sm" type="none"/>
          </a:ln>
        </p:spPr>
      </p:pic>
      <p:sp>
        <p:nvSpPr>
          <p:cNvPr id="292" name="Google Shape;292;p37"/>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8"/>
          <p:cNvPicPr preferRelativeResize="0"/>
          <p:nvPr/>
        </p:nvPicPr>
        <p:blipFill rotWithShape="1">
          <a:blip r:embed="rId3">
            <a:alphaModFix/>
          </a:blip>
          <a:srcRect b="2052" l="0" r="0" t="2023"/>
          <a:stretch/>
        </p:blipFill>
        <p:spPr>
          <a:xfrm>
            <a:off x="1356161" y="804162"/>
            <a:ext cx="2856339" cy="4224075"/>
          </a:xfrm>
          <a:prstGeom prst="rect">
            <a:avLst/>
          </a:prstGeom>
          <a:noFill/>
          <a:ln cap="flat" cmpd="sng" w="9525">
            <a:solidFill>
              <a:srgbClr val="000000"/>
            </a:solidFill>
            <a:prstDash val="solid"/>
            <a:round/>
            <a:headEnd len="sm" w="sm" type="none"/>
            <a:tailEnd len="sm" w="sm" type="none"/>
          </a:ln>
        </p:spPr>
      </p:pic>
      <p:pic>
        <p:nvPicPr>
          <p:cNvPr id="298" name="Google Shape;298;p38"/>
          <p:cNvPicPr preferRelativeResize="0"/>
          <p:nvPr/>
        </p:nvPicPr>
        <p:blipFill rotWithShape="1">
          <a:blip r:embed="rId4">
            <a:alphaModFix/>
          </a:blip>
          <a:srcRect b="2075" l="0" r="0" t="1835"/>
          <a:stretch/>
        </p:blipFill>
        <p:spPr>
          <a:xfrm>
            <a:off x="4666975" y="784251"/>
            <a:ext cx="2931600" cy="4263900"/>
          </a:xfrm>
          <a:prstGeom prst="rect">
            <a:avLst/>
          </a:prstGeom>
          <a:noFill/>
          <a:ln cap="flat" cmpd="sng" w="9525">
            <a:solidFill>
              <a:srgbClr val="000000"/>
            </a:solidFill>
            <a:prstDash val="solid"/>
            <a:round/>
            <a:headEnd len="sm" w="sm" type="none"/>
            <a:tailEnd len="sm" w="sm" type="none"/>
          </a:ln>
        </p:spPr>
      </p:pic>
      <p:sp>
        <p:nvSpPr>
          <p:cNvPr id="299" name="Google Shape;299;p38"/>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9"/>
          <p:cNvPicPr preferRelativeResize="0"/>
          <p:nvPr/>
        </p:nvPicPr>
        <p:blipFill>
          <a:blip r:embed="rId3">
            <a:alphaModFix/>
          </a:blip>
          <a:stretch>
            <a:fillRect/>
          </a:stretch>
        </p:blipFill>
        <p:spPr>
          <a:xfrm>
            <a:off x="1604687" y="831100"/>
            <a:ext cx="2800788" cy="4177625"/>
          </a:xfrm>
          <a:prstGeom prst="rect">
            <a:avLst/>
          </a:prstGeom>
          <a:noFill/>
          <a:ln cap="flat" cmpd="sng" w="9525">
            <a:solidFill>
              <a:srgbClr val="000000"/>
            </a:solidFill>
            <a:prstDash val="solid"/>
            <a:round/>
            <a:headEnd len="sm" w="sm" type="none"/>
            <a:tailEnd len="sm" w="sm" type="none"/>
          </a:ln>
        </p:spPr>
      </p:pic>
      <p:pic>
        <p:nvPicPr>
          <p:cNvPr id="305" name="Google Shape;305;p39"/>
          <p:cNvPicPr preferRelativeResize="0"/>
          <p:nvPr/>
        </p:nvPicPr>
        <p:blipFill>
          <a:blip r:embed="rId4">
            <a:alphaModFix/>
          </a:blip>
          <a:stretch>
            <a:fillRect/>
          </a:stretch>
        </p:blipFill>
        <p:spPr>
          <a:xfrm>
            <a:off x="4808525" y="804175"/>
            <a:ext cx="2824357" cy="4231475"/>
          </a:xfrm>
          <a:prstGeom prst="rect">
            <a:avLst/>
          </a:prstGeom>
          <a:noFill/>
          <a:ln cap="flat" cmpd="sng" w="9525">
            <a:solidFill>
              <a:srgbClr val="000000"/>
            </a:solidFill>
            <a:prstDash val="solid"/>
            <a:round/>
            <a:headEnd len="sm" w="sm" type="none"/>
            <a:tailEnd len="sm" w="sm" type="none"/>
          </a:ln>
        </p:spPr>
      </p:pic>
      <p:sp>
        <p:nvSpPr>
          <p:cNvPr id="306" name="Google Shape;306;p39"/>
          <p:cNvSpPr txBox="1"/>
          <p:nvPr/>
        </p:nvSpPr>
        <p:spPr>
          <a:xfrm>
            <a:off x="270900" y="234375"/>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 of Output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R</a:t>
            </a:r>
            <a:r>
              <a:rPr b="1" lang="en-GB" sz="2000">
                <a:solidFill>
                  <a:schemeClr val="dk1"/>
                </a:solidFill>
                <a:latin typeface="Play"/>
                <a:ea typeface="Play"/>
                <a:cs typeface="Play"/>
                <a:sym typeface="Play"/>
              </a:rPr>
              <a:t>eferences</a:t>
            </a:r>
            <a:endParaRPr b="1" i="0" sz="2000" u="none" cap="none" strike="noStrike">
              <a:solidFill>
                <a:schemeClr val="dk1"/>
              </a:solidFill>
              <a:latin typeface="Play"/>
              <a:ea typeface="Play"/>
              <a:cs typeface="Play"/>
              <a:sym typeface="Play"/>
            </a:endParaRPr>
          </a:p>
        </p:txBody>
      </p:sp>
      <p:sp>
        <p:nvSpPr>
          <p:cNvPr id="312" name="Google Shape;312;p40"/>
          <p:cNvSpPr txBox="1"/>
          <p:nvPr/>
        </p:nvSpPr>
        <p:spPr>
          <a:xfrm>
            <a:off x="271200" y="948000"/>
            <a:ext cx="8428200" cy="33399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237"/>
              </a:spcBef>
              <a:spcAft>
                <a:spcPts val="0"/>
              </a:spcAft>
              <a:buClr>
                <a:schemeClr val="dk1"/>
              </a:buClr>
              <a:buSzPts val="1600"/>
              <a:buFont typeface="Play"/>
              <a:buChar char="➔"/>
            </a:pPr>
            <a:r>
              <a:rPr lang="en-GB">
                <a:solidFill>
                  <a:schemeClr val="dk1"/>
                </a:solidFill>
                <a:latin typeface="Play"/>
                <a:ea typeface="Play"/>
                <a:cs typeface="Play"/>
                <a:sym typeface="Play"/>
              </a:rPr>
              <a:t>Soni, Radhika &amp; Thapar, Radhika. (2019). Acceptance of Chatbots by Millennial Consumers. 10.18231/2454-9150.2018.1343.</a:t>
            </a:r>
            <a:endParaRPr>
              <a:solidFill>
                <a:schemeClr val="dk1"/>
              </a:solidFill>
              <a:latin typeface="Play"/>
              <a:ea typeface="Play"/>
              <a:cs typeface="Play"/>
              <a:sym typeface="Play"/>
            </a:endParaRPr>
          </a:p>
          <a:p>
            <a:pPr indent="0" lvl="0" marL="0" rtl="0" algn="just">
              <a:lnSpc>
                <a:spcPct val="150000"/>
              </a:lnSpc>
              <a:spcBef>
                <a:spcPts val="237"/>
              </a:spcBef>
              <a:spcAft>
                <a:spcPts val="0"/>
              </a:spcAft>
              <a:buNone/>
            </a:pPr>
            <a:r>
              <a:t/>
            </a:r>
            <a:endParaRPr b="1" sz="1200">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u="sng">
                <a:solidFill>
                  <a:srgbClr val="0000FF"/>
                </a:solidFill>
                <a:latin typeface="Play"/>
                <a:ea typeface="Play"/>
                <a:cs typeface="Play"/>
                <a:sym typeface="Play"/>
                <a:hlinkClick r:id="rId3">
                  <a:extLst>
                    <a:ext uri="{A12FA001-AC4F-418D-AE19-62706E023703}">
                      <ahyp:hlinkClr val="tx"/>
                    </a:ext>
                  </a:extLst>
                </a:hlinkClick>
              </a:rPr>
              <a:t>https://aws.amazon.com</a:t>
            </a:r>
            <a:endParaRPr>
              <a:solidFill>
                <a:srgbClr val="0000FF"/>
              </a:solidFill>
              <a:latin typeface="Play"/>
              <a:ea typeface="Play"/>
              <a:cs typeface="Play"/>
              <a:sym typeface="Play"/>
            </a:endParaRPr>
          </a:p>
          <a:p>
            <a:pPr indent="0" lvl="0" marL="0" rtl="0" algn="just">
              <a:lnSpc>
                <a:spcPct val="150000"/>
              </a:lnSpc>
              <a:spcBef>
                <a:spcPts val="0"/>
              </a:spcBef>
              <a:spcAft>
                <a:spcPts val="0"/>
              </a:spcAft>
              <a:buNone/>
            </a:pPr>
            <a:r>
              <a:t/>
            </a:r>
            <a:endParaRPr>
              <a:solidFill>
                <a:srgbClr val="0000FF"/>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u="sng">
                <a:solidFill>
                  <a:srgbClr val="0000FF"/>
                </a:solidFill>
                <a:latin typeface="Play"/>
                <a:ea typeface="Play"/>
                <a:cs typeface="Play"/>
                <a:sym typeface="Play"/>
                <a:hlinkClick r:id="rId4">
                  <a:extLst>
                    <a:ext uri="{A12FA001-AC4F-418D-AE19-62706E023703}">
                      <ahyp:hlinkClr val="tx"/>
                    </a:ext>
                  </a:extLst>
                </a:hlinkClick>
              </a:rPr>
              <a:t>https://docs.aws.amazon.com</a:t>
            </a:r>
            <a:endParaRPr>
              <a:solidFill>
                <a:srgbClr val="0000FF"/>
              </a:solidFill>
              <a:latin typeface="Play"/>
              <a:ea typeface="Play"/>
              <a:cs typeface="Play"/>
              <a:sym typeface="Play"/>
            </a:endParaRPr>
          </a:p>
          <a:p>
            <a:pPr indent="0" lvl="0" marL="0" rtl="0" algn="just">
              <a:lnSpc>
                <a:spcPct val="150000"/>
              </a:lnSpc>
              <a:spcBef>
                <a:spcPts val="0"/>
              </a:spcBef>
              <a:spcAft>
                <a:spcPts val="0"/>
              </a:spcAft>
              <a:buNone/>
            </a:pPr>
            <a:r>
              <a:t/>
            </a:r>
            <a:endParaRPr>
              <a:solidFill>
                <a:srgbClr val="0000FF"/>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u="sng">
                <a:solidFill>
                  <a:srgbClr val="0000FF"/>
                </a:solidFill>
                <a:latin typeface="Play"/>
                <a:ea typeface="Play"/>
                <a:cs typeface="Play"/>
                <a:sym typeface="Play"/>
                <a:hlinkClick r:id="rId5">
                  <a:extLst>
                    <a:ext uri="{A12FA001-AC4F-418D-AE19-62706E023703}">
                      <ahyp:hlinkClr val="tx"/>
                    </a:ext>
                  </a:extLst>
                </a:hlinkClick>
              </a:rPr>
              <a:t>https://aws.amazon.com/lex</a:t>
            </a:r>
            <a:endParaRPr>
              <a:solidFill>
                <a:srgbClr val="0000FF"/>
              </a:solidFill>
              <a:latin typeface="Play"/>
              <a:ea typeface="Play"/>
              <a:cs typeface="Play"/>
              <a:sym typeface="Play"/>
            </a:endParaRPr>
          </a:p>
          <a:p>
            <a:pPr indent="0" lvl="0" marL="0" rtl="0" algn="just">
              <a:lnSpc>
                <a:spcPct val="150000"/>
              </a:lnSpc>
              <a:spcBef>
                <a:spcPts val="0"/>
              </a:spcBef>
              <a:spcAft>
                <a:spcPts val="0"/>
              </a:spcAft>
              <a:buNone/>
            </a:pPr>
            <a:r>
              <a:t/>
            </a:r>
            <a:endParaRPr>
              <a:solidFill>
                <a:srgbClr val="0000FF"/>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u="sng">
                <a:solidFill>
                  <a:srgbClr val="0000FF"/>
                </a:solidFill>
                <a:latin typeface="Play"/>
                <a:ea typeface="Play"/>
                <a:cs typeface="Play"/>
                <a:sym typeface="Play"/>
                <a:hlinkClick r:id="rId6">
                  <a:extLst>
                    <a:ext uri="{A12FA001-AC4F-418D-AE19-62706E023703}">
                      <ahyp:hlinkClr val="tx"/>
                    </a:ext>
                  </a:extLst>
                </a:hlinkClick>
              </a:rPr>
              <a:t>https://docs.aws.amazon.com/lex/index.html</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solidFill>
                  <a:srgbClr val="0000FF"/>
                </a:solidFill>
                <a:latin typeface="Play"/>
                <a:ea typeface="Play"/>
                <a:cs typeface="Play"/>
                <a:sym typeface="Play"/>
              </a:rPr>
              <a:t>THANK YOU</a:t>
            </a:r>
            <a:endParaRPr b="1" sz="3600">
              <a:solidFill>
                <a:srgbClr val="0000FF"/>
              </a:solidFill>
              <a:latin typeface="Play"/>
              <a:ea typeface="Play"/>
              <a:cs typeface="Play"/>
              <a:sym typeface="Play"/>
            </a:endParaRPr>
          </a:p>
          <a:p>
            <a:pPr indent="0" lvl="0" marL="0" rtl="0" algn="ctr">
              <a:lnSpc>
                <a:spcPct val="100000"/>
              </a:lnSpc>
              <a:spcBef>
                <a:spcPts val="0"/>
              </a:spcBef>
              <a:spcAft>
                <a:spcPts val="0"/>
              </a:spcAft>
              <a:buSzPts val="990"/>
              <a:buNone/>
            </a:pPr>
            <a:r>
              <a:t/>
            </a:r>
            <a:endParaRPr b="1" sz="3600">
              <a:solidFill>
                <a:srgbClr val="0000FF"/>
              </a:solidFill>
              <a:latin typeface="Play"/>
              <a:ea typeface="Play"/>
              <a:cs typeface="Play"/>
              <a:sym typeface="Play"/>
            </a:endParaRPr>
          </a:p>
        </p:txBody>
      </p:sp>
      <p:sp>
        <p:nvSpPr>
          <p:cNvPr id="318" name="Google Shape;318;p41"/>
          <p:cNvSpPr txBox="1"/>
          <p:nvPr/>
        </p:nvSpPr>
        <p:spPr>
          <a:xfrm>
            <a:off x="0" y="4039975"/>
            <a:ext cx="9144000" cy="6828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Project Title - </a:t>
            </a:r>
            <a:r>
              <a:rPr b="1" lang="en-GB">
                <a:highlight>
                  <a:srgbClr val="FFFFFF"/>
                </a:highlight>
                <a:latin typeface="Play"/>
                <a:ea typeface="Play"/>
                <a:cs typeface="Play"/>
                <a:sym typeface="Play"/>
              </a:rPr>
              <a:t>Pizza Ordering Chatbot Using Amazon Lex</a:t>
            </a:r>
            <a:endParaRPr b="1">
              <a:highlight>
                <a:srgbClr val="FFFFFF"/>
              </a:highlight>
              <a:latin typeface="Play"/>
              <a:ea typeface="Play"/>
              <a:cs typeface="Play"/>
              <a:sym typeface="Play"/>
            </a:endParaRPr>
          </a:p>
          <a:p>
            <a:pPr indent="0" lvl="0" marL="0" rtl="0" algn="ctr">
              <a:lnSpc>
                <a:spcPct val="150000"/>
              </a:lnSpc>
              <a:spcBef>
                <a:spcPts val="0"/>
              </a:spcBef>
              <a:spcAft>
                <a:spcPts val="0"/>
              </a:spcAft>
              <a:buNone/>
            </a:pPr>
            <a:r>
              <a:rPr lang="en-GB">
                <a:highlight>
                  <a:srgbClr val="FFFFFF"/>
                </a:highlight>
                <a:latin typeface="Play"/>
                <a:ea typeface="Play"/>
                <a:cs typeface="Play"/>
                <a:sym typeface="Play"/>
              </a:rPr>
              <a:t>Project Authors</a:t>
            </a:r>
            <a:r>
              <a:rPr b="1" lang="en-GB">
                <a:highlight>
                  <a:srgbClr val="FFFFFF"/>
                </a:highlight>
                <a:latin typeface="Play"/>
                <a:ea typeface="Play"/>
                <a:cs typeface="Play"/>
                <a:sym typeface="Play"/>
              </a:rPr>
              <a:t> - Amey Thakur, Hasan Rizvi &amp; Mega Satish</a:t>
            </a:r>
            <a:endParaRPr b="1">
              <a:highlight>
                <a:srgbClr val="FFFFFF"/>
              </a:highlight>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AGENDA</a:t>
            </a:r>
            <a:endParaRPr b="1" i="0" sz="2000" u="none" cap="none" strike="noStrike">
              <a:solidFill>
                <a:schemeClr val="dk1"/>
              </a:solidFill>
              <a:latin typeface="Play"/>
              <a:ea typeface="Play"/>
              <a:cs typeface="Play"/>
              <a:sym typeface="Play"/>
            </a:endParaRPr>
          </a:p>
        </p:txBody>
      </p:sp>
      <p:sp>
        <p:nvSpPr>
          <p:cNvPr id="68" name="Google Shape;68;p15"/>
          <p:cNvSpPr txBox="1"/>
          <p:nvPr/>
        </p:nvSpPr>
        <p:spPr>
          <a:xfrm>
            <a:off x="5085050" y="1255500"/>
            <a:ext cx="3630900" cy="2632500"/>
          </a:xfrm>
          <a:prstGeom prst="rect">
            <a:avLst/>
          </a:prstGeom>
          <a:noFill/>
          <a:ln>
            <a:noFill/>
          </a:ln>
        </p:spPr>
        <p:txBody>
          <a:bodyPr anchorCtr="0" anchor="ctr" bIns="91425" lIns="91425" spcFirstLastPara="1" rIns="91425" wrap="square" tIns="91425">
            <a:noAutofit/>
          </a:bodyPr>
          <a:lstStyle/>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What is a Chatbot?</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Wha</a:t>
            </a:r>
            <a:r>
              <a:rPr lang="en-GB">
                <a:latin typeface="Play"/>
                <a:ea typeface="Play"/>
                <a:cs typeface="Play"/>
                <a:sym typeface="Play"/>
              </a:rPr>
              <a:t>t is </a:t>
            </a:r>
            <a:r>
              <a:rPr lang="en-GB">
                <a:latin typeface="Play"/>
                <a:ea typeface="Play"/>
                <a:cs typeface="Play"/>
                <a:sym typeface="Play"/>
              </a:rPr>
              <a:t>Amazon Lex?</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How Lex Works?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Core Concepts &amp; Terminologies</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Pizza Ordering Chatbot Demo</a:t>
            </a:r>
            <a:endParaRPr>
              <a:latin typeface="Play"/>
              <a:ea typeface="Play"/>
              <a:cs typeface="Play"/>
              <a:sym typeface="Play"/>
            </a:endParaRPr>
          </a:p>
          <a:p>
            <a:pPr indent="-317500" lvl="0" marL="457200" rtl="0" algn="just">
              <a:lnSpc>
                <a:spcPct val="200000"/>
              </a:lnSpc>
              <a:spcBef>
                <a:spcPts val="0"/>
              </a:spcBef>
              <a:spcAft>
                <a:spcPts val="0"/>
              </a:spcAft>
              <a:buSzPts val="1400"/>
              <a:buFont typeface="Play"/>
              <a:buAutoNum type="arabicPeriod"/>
            </a:pPr>
            <a:r>
              <a:rPr lang="en-GB">
                <a:latin typeface="Play"/>
                <a:ea typeface="Play"/>
                <a:cs typeface="Play"/>
                <a:sym typeface="Play"/>
              </a:rPr>
              <a:t>References</a:t>
            </a:r>
            <a:endParaRPr>
              <a:latin typeface="Play"/>
              <a:ea typeface="Play"/>
              <a:cs typeface="Play"/>
              <a:sym typeface="Play"/>
            </a:endParaRPr>
          </a:p>
        </p:txBody>
      </p:sp>
      <p:pic>
        <p:nvPicPr>
          <p:cNvPr id="69" name="Google Shape;69;p15"/>
          <p:cNvPicPr preferRelativeResize="0"/>
          <p:nvPr/>
        </p:nvPicPr>
        <p:blipFill>
          <a:blip r:embed="rId3">
            <a:alphaModFix/>
          </a:blip>
          <a:stretch>
            <a:fillRect/>
          </a:stretch>
        </p:blipFill>
        <p:spPr>
          <a:xfrm>
            <a:off x="121525" y="1349202"/>
            <a:ext cx="4672179" cy="2445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What is a Chatbot?</a:t>
            </a:r>
            <a:endParaRPr b="1" sz="2000">
              <a:solidFill>
                <a:schemeClr val="dk1"/>
              </a:solidFill>
              <a:latin typeface="Play"/>
              <a:ea typeface="Play"/>
              <a:cs typeface="Play"/>
              <a:sym typeface="Play"/>
            </a:endParaRPr>
          </a:p>
        </p:txBody>
      </p:sp>
      <p:sp>
        <p:nvSpPr>
          <p:cNvPr id="75" name="Google Shape;75;p16"/>
          <p:cNvSpPr txBox="1"/>
          <p:nvPr/>
        </p:nvSpPr>
        <p:spPr>
          <a:xfrm>
            <a:off x="270913" y="731550"/>
            <a:ext cx="8602200" cy="1037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A chatbot is a computer program which conducts a conversation in </a:t>
            </a:r>
            <a:r>
              <a:rPr b="1" i="1" lang="en-GB">
                <a:solidFill>
                  <a:srgbClr val="0000FF"/>
                </a:solidFill>
                <a:latin typeface="Play"/>
                <a:ea typeface="Play"/>
                <a:cs typeface="Play"/>
                <a:sym typeface="Play"/>
              </a:rPr>
              <a:t>natural language via text or speech</a:t>
            </a:r>
            <a:r>
              <a:rPr lang="en-GB">
                <a:solidFill>
                  <a:schemeClr val="dk1"/>
                </a:solidFill>
                <a:latin typeface="Play"/>
                <a:ea typeface="Play"/>
                <a:cs typeface="Play"/>
                <a:sym typeface="Play"/>
              </a:rPr>
              <a:t>, understand the intent of the user and sends a response based on </a:t>
            </a:r>
            <a:r>
              <a:rPr lang="en-GB">
                <a:solidFill>
                  <a:schemeClr val="dk1"/>
                </a:solidFill>
                <a:latin typeface="Play"/>
                <a:ea typeface="Play"/>
                <a:cs typeface="Play"/>
                <a:sym typeface="Play"/>
              </a:rPr>
              <a:t>business rules and </a:t>
            </a:r>
            <a:endParaRPr>
              <a:solidFill>
                <a:schemeClr val="dk1"/>
              </a:solidFill>
              <a:latin typeface="Play"/>
              <a:ea typeface="Play"/>
              <a:cs typeface="Play"/>
              <a:sym typeface="Play"/>
            </a:endParaRPr>
          </a:p>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data of the organization.</a:t>
            </a:r>
            <a:endParaRPr>
              <a:solidFill>
                <a:schemeClr val="dk1"/>
              </a:solidFill>
              <a:latin typeface="Play"/>
              <a:ea typeface="Play"/>
              <a:cs typeface="Play"/>
              <a:sym typeface="Play"/>
            </a:endParaRPr>
          </a:p>
        </p:txBody>
      </p:sp>
      <p:sp>
        <p:nvSpPr>
          <p:cNvPr id="76" name="Google Shape;76;p16"/>
          <p:cNvSpPr txBox="1"/>
          <p:nvPr/>
        </p:nvSpPr>
        <p:spPr>
          <a:xfrm>
            <a:off x="373200" y="4330059"/>
            <a:ext cx="8499900" cy="617700"/>
          </a:xfrm>
          <a:prstGeom prst="rect">
            <a:avLst/>
          </a:prstGeom>
          <a:noFill/>
          <a:ln>
            <a:noFill/>
          </a:ln>
        </p:spPr>
        <p:txBody>
          <a:bodyPr anchorCtr="0" anchor="ctr" bIns="91425" lIns="91425" spcFirstLastPara="1" rIns="91425" wrap="square" tIns="91425">
            <a:noAutofit/>
          </a:bodyPr>
          <a:lstStyle/>
          <a:p>
            <a:pPr indent="-317500" lvl="0" marL="457200" rtl="0" algn="just">
              <a:spcBef>
                <a:spcPts val="0"/>
              </a:spcBef>
              <a:spcAft>
                <a:spcPts val="0"/>
              </a:spcAft>
              <a:buSzPts val="1400"/>
              <a:buFont typeface="Play"/>
              <a:buChar char="-"/>
            </a:pPr>
            <a:r>
              <a:rPr b="1" lang="en-GB">
                <a:latin typeface="Play"/>
                <a:ea typeface="Play"/>
                <a:cs typeface="Play"/>
                <a:sym typeface="Play"/>
              </a:rPr>
              <a:t>Chatbot Applications:</a:t>
            </a:r>
            <a:r>
              <a:rPr lang="en-GB">
                <a:latin typeface="Play"/>
                <a:ea typeface="Play"/>
                <a:cs typeface="Play"/>
                <a:sym typeface="Play"/>
              </a:rPr>
              <a:t> Online Shopping, Book Tickets, News Reports, Order Food, Etc.</a:t>
            </a:r>
            <a:endParaRPr>
              <a:latin typeface="Play"/>
              <a:ea typeface="Play"/>
              <a:cs typeface="Play"/>
              <a:sym typeface="Play"/>
            </a:endParaRPr>
          </a:p>
        </p:txBody>
      </p:sp>
      <p:pic>
        <p:nvPicPr>
          <p:cNvPr id="77" name="Google Shape;77;p16"/>
          <p:cNvPicPr preferRelativeResize="0"/>
          <p:nvPr/>
        </p:nvPicPr>
        <p:blipFill rotWithShape="1">
          <a:blip r:embed="rId3">
            <a:alphaModFix/>
          </a:blip>
          <a:srcRect b="9974" l="2459" r="1450" t="0"/>
          <a:stretch/>
        </p:blipFill>
        <p:spPr>
          <a:xfrm>
            <a:off x="217350" y="1845188"/>
            <a:ext cx="8709326" cy="24083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Advent of Conversational Interactions</a:t>
            </a:r>
            <a:endParaRPr b="1" sz="2000">
              <a:solidFill>
                <a:schemeClr val="dk1"/>
              </a:solidFill>
              <a:latin typeface="Play"/>
              <a:ea typeface="Play"/>
              <a:cs typeface="Play"/>
              <a:sym typeface="Play"/>
            </a:endParaRPr>
          </a:p>
        </p:txBody>
      </p:sp>
      <p:pic>
        <p:nvPicPr>
          <p:cNvPr id="83" name="Google Shape;83;p17"/>
          <p:cNvPicPr preferRelativeResize="0"/>
          <p:nvPr/>
        </p:nvPicPr>
        <p:blipFill rotWithShape="1">
          <a:blip r:embed="rId3">
            <a:alphaModFix/>
          </a:blip>
          <a:srcRect b="18269" l="8767" r="6843" t="9261"/>
          <a:stretch/>
        </p:blipFill>
        <p:spPr>
          <a:xfrm>
            <a:off x="186750" y="1608525"/>
            <a:ext cx="2713500" cy="1309250"/>
          </a:xfrm>
          <a:prstGeom prst="rect">
            <a:avLst/>
          </a:prstGeom>
          <a:noFill/>
          <a:ln>
            <a:noFill/>
          </a:ln>
        </p:spPr>
      </p:pic>
      <p:sp>
        <p:nvSpPr>
          <p:cNvPr id="84" name="Google Shape;84;p17"/>
          <p:cNvSpPr txBox="1"/>
          <p:nvPr/>
        </p:nvSpPr>
        <p:spPr>
          <a:xfrm>
            <a:off x="0" y="3941250"/>
            <a:ext cx="31521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1st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P</a:t>
            </a:r>
            <a:r>
              <a:rPr lang="en-GB">
                <a:latin typeface="Play"/>
                <a:ea typeface="Play"/>
                <a:cs typeface="Play"/>
                <a:sym typeface="Play"/>
              </a:rPr>
              <a:t>unch card and memory registration</a:t>
            </a:r>
            <a:endParaRPr>
              <a:latin typeface="Play"/>
              <a:ea typeface="Play"/>
              <a:cs typeface="Play"/>
              <a:sym typeface="Play"/>
            </a:endParaRPr>
          </a:p>
        </p:txBody>
      </p:sp>
      <p:pic>
        <p:nvPicPr>
          <p:cNvPr id="85" name="Google Shape;85;p17"/>
          <p:cNvPicPr preferRelativeResize="0"/>
          <p:nvPr/>
        </p:nvPicPr>
        <p:blipFill rotWithShape="1">
          <a:blip r:embed="rId4">
            <a:alphaModFix/>
          </a:blip>
          <a:srcRect b="15998" l="0" r="0" t="4567"/>
          <a:stretch/>
        </p:blipFill>
        <p:spPr>
          <a:xfrm>
            <a:off x="3224550" y="1802674"/>
            <a:ext cx="2392500" cy="920973"/>
          </a:xfrm>
          <a:prstGeom prst="rect">
            <a:avLst/>
          </a:prstGeom>
          <a:noFill/>
          <a:ln>
            <a:noFill/>
          </a:ln>
        </p:spPr>
      </p:pic>
      <p:sp>
        <p:nvSpPr>
          <p:cNvPr id="86" name="Google Shape;86;p17"/>
          <p:cNvSpPr txBox="1"/>
          <p:nvPr/>
        </p:nvSpPr>
        <p:spPr>
          <a:xfrm>
            <a:off x="3073350" y="3941250"/>
            <a:ext cx="26949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2nd</a:t>
            </a:r>
            <a:r>
              <a:rPr b="1" lang="en-GB">
                <a:latin typeface="Play"/>
                <a:ea typeface="Play"/>
                <a:cs typeface="Play"/>
                <a:sym typeface="Play"/>
              </a:rPr>
              <a: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Pointers &amp; Sliders</a:t>
            </a:r>
            <a:endParaRPr>
              <a:latin typeface="Play"/>
              <a:ea typeface="Play"/>
              <a:cs typeface="Play"/>
              <a:sym typeface="Play"/>
            </a:endParaRPr>
          </a:p>
        </p:txBody>
      </p:sp>
      <p:pic>
        <p:nvPicPr>
          <p:cNvPr id="87" name="Google Shape;87;p17"/>
          <p:cNvPicPr preferRelativeResize="0"/>
          <p:nvPr/>
        </p:nvPicPr>
        <p:blipFill>
          <a:blip r:embed="rId5">
            <a:alphaModFix/>
          </a:blip>
          <a:stretch>
            <a:fillRect/>
          </a:stretch>
        </p:blipFill>
        <p:spPr>
          <a:xfrm>
            <a:off x="5853725" y="1093012"/>
            <a:ext cx="3152075" cy="2340275"/>
          </a:xfrm>
          <a:prstGeom prst="rect">
            <a:avLst/>
          </a:prstGeom>
          <a:noFill/>
          <a:ln>
            <a:noFill/>
          </a:ln>
        </p:spPr>
      </p:pic>
      <p:sp>
        <p:nvSpPr>
          <p:cNvPr id="88" name="Google Shape;88;p17"/>
          <p:cNvSpPr txBox="1"/>
          <p:nvPr/>
        </p:nvSpPr>
        <p:spPr>
          <a:xfrm>
            <a:off x="6082300" y="3941250"/>
            <a:ext cx="2694900" cy="813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a:latin typeface="Play"/>
                <a:ea typeface="Play"/>
                <a:cs typeface="Play"/>
                <a:sym typeface="Play"/>
              </a:rPr>
              <a:t>3rd</a:t>
            </a:r>
            <a:r>
              <a:rPr b="1" lang="en-GB">
                <a:latin typeface="Play"/>
                <a:ea typeface="Play"/>
                <a:cs typeface="Play"/>
                <a:sym typeface="Play"/>
              </a:rPr>
              <a:t> Generation:</a:t>
            </a:r>
            <a:endParaRPr b="1">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Conversational Interface</a:t>
            </a:r>
            <a:endParaRPr>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
        <p:nvSpPr>
          <p:cNvPr id="94" name="Google Shape;94;p18"/>
          <p:cNvSpPr txBox="1"/>
          <p:nvPr/>
        </p:nvSpPr>
        <p:spPr>
          <a:xfrm>
            <a:off x="270900" y="777075"/>
            <a:ext cx="8602200" cy="769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Amazon Lex is a service for building conversational interfaces </a:t>
            </a:r>
            <a:endParaRPr>
              <a:solidFill>
                <a:schemeClr val="dk1"/>
              </a:solidFill>
              <a:latin typeface="Play"/>
              <a:ea typeface="Play"/>
              <a:cs typeface="Play"/>
              <a:sym typeface="Play"/>
            </a:endParaRPr>
          </a:p>
          <a:p>
            <a:pPr indent="0" lvl="0" marL="0" rtl="0" algn="ctr">
              <a:lnSpc>
                <a:spcPct val="150000"/>
              </a:lnSpc>
              <a:spcBef>
                <a:spcPts val="0"/>
              </a:spcBef>
              <a:spcAft>
                <a:spcPts val="0"/>
              </a:spcAft>
              <a:buNone/>
            </a:pPr>
            <a:r>
              <a:rPr lang="en-GB">
                <a:solidFill>
                  <a:schemeClr val="dk1"/>
                </a:solidFill>
                <a:latin typeface="Play"/>
                <a:ea typeface="Play"/>
                <a:cs typeface="Play"/>
                <a:sym typeface="Play"/>
              </a:rPr>
              <a:t>into any application using voice and text.</a:t>
            </a:r>
            <a:endParaRPr>
              <a:solidFill>
                <a:schemeClr val="dk1"/>
              </a:solidFill>
              <a:latin typeface="Play"/>
              <a:ea typeface="Play"/>
              <a:cs typeface="Play"/>
              <a:sym typeface="Play"/>
            </a:endParaRPr>
          </a:p>
        </p:txBody>
      </p:sp>
      <p:pic>
        <p:nvPicPr>
          <p:cNvPr id="95" name="Google Shape;95;p18"/>
          <p:cNvPicPr preferRelativeResize="0"/>
          <p:nvPr/>
        </p:nvPicPr>
        <p:blipFill>
          <a:blip r:embed="rId3">
            <a:alphaModFix/>
          </a:blip>
          <a:stretch>
            <a:fillRect/>
          </a:stretch>
        </p:blipFill>
        <p:spPr>
          <a:xfrm>
            <a:off x="1004898" y="2283975"/>
            <a:ext cx="2676203" cy="1751551"/>
          </a:xfrm>
          <a:prstGeom prst="rect">
            <a:avLst/>
          </a:prstGeom>
          <a:noFill/>
          <a:ln>
            <a:noFill/>
          </a:ln>
        </p:spPr>
      </p:pic>
      <p:pic>
        <p:nvPicPr>
          <p:cNvPr id="96" name="Google Shape;96;p18"/>
          <p:cNvPicPr preferRelativeResize="0"/>
          <p:nvPr/>
        </p:nvPicPr>
        <p:blipFill>
          <a:blip r:embed="rId4">
            <a:alphaModFix/>
          </a:blip>
          <a:stretch>
            <a:fillRect/>
          </a:stretch>
        </p:blipFill>
        <p:spPr>
          <a:xfrm>
            <a:off x="5265050" y="2283975"/>
            <a:ext cx="3113800" cy="1751550"/>
          </a:xfrm>
          <a:prstGeom prst="rect">
            <a:avLst/>
          </a:prstGeom>
          <a:noFill/>
          <a:ln>
            <a:noFill/>
          </a:ln>
        </p:spPr>
      </p:pic>
      <p:cxnSp>
        <p:nvCxnSpPr>
          <p:cNvPr id="97" name="Google Shape;97;p18"/>
          <p:cNvCxnSpPr>
            <a:stCxn id="95" idx="0"/>
          </p:cNvCxnSpPr>
          <p:nvPr/>
        </p:nvCxnSpPr>
        <p:spPr>
          <a:xfrm flipH="1" rot="10800000">
            <a:off x="2342999" y="1552275"/>
            <a:ext cx="1379100" cy="731700"/>
          </a:xfrm>
          <a:prstGeom prst="straightConnector1">
            <a:avLst/>
          </a:prstGeom>
          <a:noFill/>
          <a:ln cap="flat" cmpd="sng" w="9525">
            <a:solidFill>
              <a:schemeClr val="dk2"/>
            </a:solidFill>
            <a:prstDash val="dash"/>
            <a:round/>
            <a:headEnd len="med" w="med" type="none"/>
            <a:tailEnd len="med" w="med" type="none"/>
          </a:ln>
        </p:spPr>
      </p:cxnSp>
      <p:cxnSp>
        <p:nvCxnSpPr>
          <p:cNvPr id="98" name="Google Shape;98;p18"/>
          <p:cNvCxnSpPr>
            <a:stCxn id="96" idx="0"/>
          </p:cNvCxnSpPr>
          <p:nvPr/>
        </p:nvCxnSpPr>
        <p:spPr>
          <a:xfrm rot="10800000">
            <a:off x="5349249" y="1542975"/>
            <a:ext cx="1472700" cy="741000"/>
          </a:xfrm>
          <a:prstGeom prst="straightConnector1">
            <a:avLst/>
          </a:prstGeom>
          <a:noFill/>
          <a:ln cap="flat" cmpd="sng" w="9525">
            <a:solidFill>
              <a:schemeClr val="dk2"/>
            </a:solidFill>
            <a:prstDash val="dash"/>
            <a:round/>
            <a:headEnd len="med" w="med" type="none"/>
            <a:tailEnd len="med" w="med" type="none"/>
          </a:ln>
        </p:spPr>
      </p:cxnSp>
      <p:sp>
        <p:nvSpPr>
          <p:cNvPr id="99" name="Google Shape;99;p18"/>
          <p:cNvSpPr txBox="1"/>
          <p:nvPr/>
        </p:nvSpPr>
        <p:spPr>
          <a:xfrm>
            <a:off x="1004875" y="4170900"/>
            <a:ext cx="2676300" cy="533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NLP</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Natural Language Processing</a:t>
            </a:r>
            <a:endParaRPr>
              <a:latin typeface="Play"/>
              <a:ea typeface="Play"/>
              <a:cs typeface="Play"/>
              <a:sym typeface="Play"/>
            </a:endParaRPr>
          </a:p>
        </p:txBody>
      </p:sp>
      <p:sp>
        <p:nvSpPr>
          <p:cNvPr id="100" name="Google Shape;100;p18"/>
          <p:cNvSpPr txBox="1"/>
          <p:nvPr/>
        </p:nvSpPr>
        <p:spPr>
          <a:xfrm>
            <a:off x="5483800" y="4170900"/>
            <a:ext cx="2676300" cy="5331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GB">
                <a:latin typeface="Play"/>
                <a:ea typeface="Play"/>
                <a:cs typeface="Play"/>
                <a:sym typeface="Play"/>
              </a:rPr>
              <a:t>ASR</a:t>
            </a:r>
            <a:endParaRPr>
              <a:latin typeface="Play"/>
              <a:ea typeface="Play"/>
              <a:cs typeface="Play"/>
              <a:sym typeface="Play"/>
            </a:endParaRPr>
          </a:p>
          <a:p>
            <a:pPr indent="0" lvl="0" marL="0" rtl="0" algn="ctr">
              <a:lnSpc>
                <a:spcPct val="150000"/>
              </a:lnSpc>
              <a:spcBef>
                <a:spcPts val="0"/>
              </a:spcBef>
              <a:spcAft>
                <a:spcPts val="0"/>
              </a:spcAft>
              <a:buNone/>
            </a:pPr>
            <a:r>
              <a:rPr lang="en-GB">
                <a:latin typeface="Play"/>
                <a:ea typeface="Play"/>
                <a:cs typeface="Play"/>
                <a:sym typeface="Play"/>
              </a:rPr>
              <a:t>Automatic Speech Recognition</a:t>
            </a:r>
            <a:endParaRPr>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rotWithShape="1">
          <a:blip r:embed="rId3">
            <a:alphaModFix/>
          </a:blip>
          <a:srcRect b="0" l="3993" r="0" t="5908"/>
          <a:stretch/>
        </p:blipFill>
        <p:spPr>
          <a:xfrm>
            <a:off x="740750" y="792750"/>
            <a:ext cx="7516175" cy="4156600"/>
          </a:xfrm>
          <a:prstGeom prst="rect">
            <a:avLst/>
          </a:prstGeom>
          <a:noFill/>
          <a:ln>
            <a:noFill/>
          </a:ln>
        </p:spPr>
      </p:pic>
      <p:sp>
        <p:nvSpPr>
          <p:cNvPr id="106" name="Google Shape;106;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The Need For </a:t>
            </a: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Amazon Lex</a:t>
            </a:r>
            <a:endParaRPr b="1" sz="2000">
              <a:solidFill>
                <a:schemeClr val="dk1"/>
              </a:solidFill>
              <a:latin typeface="Play"/>
              <a:ea typeface="Play"/>
              <a:cs typeface="Play"/>
              <a:sym typeface="Play"/>
            </a:endParaRPr>
          </a:p>
        </p:txBody>
      </p:sp>
      <p:sp>
        <p:nvSpPr>
          <p:cNvPr id="112" name="Google Shape;112;p20"/>
          <p:cNvSpPr txBox="1"/>
          <p:nvPr/>
        </p:nvSpPr>
        <p:spPr>
          <a:xfrm>
            <a:off x="270900" y="739775"/>
            <a:ext cx="8602200" cy="17478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Amazon Lex is a powerful conversation framework that allows developers to integrate conversational experiences by embedding voice and text interfaces into new and existing applications.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It is the behind-the-scenes service that powers Alexa. </a:t>
            </a:r>
            <a:endParaRPr>
              <a:latin typeface="Play"/>
              <a:ea typeface="Play"/>
              <a:cs typeface="Play"/>
              <a:sym typeface="Play"/>
            </a:endParaRPr>
          </a:p>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Amazon Lex is a service for building these conversational user interfaces.</a:t>
            </a:r>
            <a:endParaRPr>
              <a:latin typeface="Play"/>
              <a:ea typeface="Play"/>
              <a:cs typeface="Play"/>
              <a:sym typeface="Play"/>
            </a:endParaRPr>
          </a:p>
        </p:txBody>
      </p:sp>
      <p:pic>
        <p:nvPicPr>
          <p:cNvPr id="113" name="Google Shape;113;p20"/>
          <p:cNvPicPr preferRelativeResize="0"/>
          <p:nvPr/>
        </p:nvPicPr>
        <p:blipFill>
          <a:blip r:embed="rId3">
            <a:alphaModFix/>
          </a:blip>
          <a:stretch>
            <a:fillRect/>
          </a:stretch>
        </p:blipFill>
        <p:spPr>
          <a:xfrm>
            <a:off x="1840200" y="2536650"/>
            <a:ext cx="5463600" cy="248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Features o</a:t>
            </a:r>
            <a:r>
              <a:rPr b="1" lang="en-GB" sz="2000">
                <a:solidFill>
                  <a:schemeClr val="dk1"/>
                </a:solidFill>
                <a:latin typeface="Play"/>
                <a:ea typeface="Play"/>
                <a:cs typeface="Play"/>
                <a:sym typeface="Play"/>
              </a:rPr>
              <a:t>f Amazon Lex</a:t>
            </a:r>
            <a:endParaRPr b="1" sz="2000">
              <a:solidFill>
                <a:schemeClr val="dk1"/>
              </a:solidFill>
              <a:latin typeface="Play"/>
              <a:ea typeface="Play"/>
              <a:cs typeface="Play"/>
              <a:sym typeface="Play"/>
            </a:endParaRPr>
          </a:p>
        </p:txBody>
      </p:sp>
      <p:pic>
        <p:nvPicPr>
          <p:cNvPr id="119" name="Google Shape;119;p21"/>
          <p:cNvPicPr preferRelativeResize="0"/>
          <p:nvPr/>
        </p:nvPicPr>
        <p:blipFill rotWithShape="1">
          <a:blip r:embed="rId3">
            <a:alphaModFix/>
          </a:blip>
          <a:srcRect b="20275" l="20782" r="19601" t="21429"/>
          <a:stretch/>
        </p:blipFill>
        <p:spPr>
          <a:xfrm>
            <a:off x="632599" y="738775"/>
            <a:ext cx="802452" cy="533100"/>
          </a:xfrm>
          <a:prstGeom prst="rect">
            <a:avLst/>
          </a:prstGeom>
          <a:noFill/>
          <a:ln>
            <a:noFill/>
          </a:ln>
        </p:spPr>
      </p:pic>
      <p:sp>
        <p:nvSpPr>
          <p:cNvPr id="120" name="Google Shape;120;p21"/>
          <p:cNvSpPr txBox="1"/>
          <p:nvPr/>
        </p:nvSpPr>
        <p:spPr>
          <a:xfrm>
            <a:off x="1533700" y="738775"/>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Text &amp; Speech language understanding: Powered by the same technology as Alexa</a:t>
            </a:r>
            <a:endParaRPr>
              <a:latin typeface="Play"/>
              <a:ea typeface="Play"/>
              <a:cs typeface="Play"/>
              <a:sym typeface="Play"/>
            </a:endParaRPr>
          </a:p>
        </p:txBody>
      </p:sp>
      <p:pic>
        <p:nvPicPr>
          <p:cNvPr id="121" name="Google Shape;121;p21"/>
          <p:cNvPicPr preferRelativeResize="0"/>
          <p:nvPr/>
        </p:nvPicPr>
        <p:blipFill rotWithShape="1">
          <a:blip r:embed="rId4">
            <a:alphaModFix/>
          </a:blip>
          <a:srcRect b="7501" l="0" r="0" t="0"/>
          <a:stretch/>
        </p:blipFill>
        <p:spPr>
          <a:xfrm>
            <a:off x="725838" y="1426175"/>
            <a:ext cx="615967" cy="879074"/>
          </a:xfrm>
          <a:prstGeom prst="rect">
            <a:avLst/>
          </a:prstGeom>
          <a:noFill/>
          <a:ln>
            <a:noFill/>
          </a:ln>
        </p:spPr>
      </p:pic>
      <p:sp>
        <p:nvSpPr>
          <p:cNvPr id="122" name="Google Shape;122;p21"/>
          <p:cNvSpPr txBox="1"/>
          <p:nvPr/>
        </p:nvSpPr>
        <p:spPr>
          <a:xfrm>
            <a:off x="1533700" y="1599175"/>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Deployment to chat services</a:t>
            </a:r>
            <a:endParaRPr>
              <a:latin typeface="Play"/>
              <a:ea typeface="Play"/>
              <a:cs typeface="Play"/>
              <a:sym typeface="Play"/>
            </a:endParaRPr>
          </a:p>
        </p:txBody>
      </p:sp>
      <p:pic>
        <p:nvPicPr>
          <p:cNvPr id="123" name="Google Shape;123;p21"/>
          <p:cNvPicPr preferRelativeResize="0"/>
          <p:nvPr/>
        </p:nvPicPr>
        <p:blipFill>
          <a:blip r:embed="rId5">
            <a:alphaModFix/>
          </a:blip>
          <a:stretch>
            <a:fillRect/>
          </a:stretch>
        </p:blipFill>
        <p:spPr>
          <a:xfrm>
            <a:off x="665501" y="2459548"/>
            <a:ext cx="736650" cy="736625"/>
          </a:xfrm>
          <a:prstGeom prst="rect">
            <a:avLst/>
          </a:prstGeom>
          <a:noFill/>
          <a:ln>
            <a:noFill/>
          </a:ln>
        </p:spPr>
      </p:pic>
      <p:sp>
        <p:nvSpPr>
          <p:cNvPr id="124" name="Google Shape;124;p21"/>
          <p:cNvSpPr txBox="1"/>
          <p:nvPr/>
        </p:nvSpPr>
        <p:spPr>
          <a:xfrm>
            <a:off x="1533700" y="2561300"/>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Designed for developers: Efficient and intuitive tools to build and scale automatically</a:t>
            </a:r>
            <a:endParaRPr>
              <a:latin typeface="Play"/>
              <a:ea typeface="Play"/>
              <a:cs typeface="Play"/>
              <a:sym typeface="Play"/>
            </a:endParaRPr>
          </a:p>
        </p:txBody>
      </p:sp>
      <p:pic>
        <p:nvPicPr>
          <p:cNvPr id="125" name="Google Shape;125;p21"/>
          <p:cNvPicPr preferRelativeResize="0"/>
          <p:nvPr/>
        </p:nvPicPr>
        <p:blipFill rotWithShape="1">
          <a:blip r:embed="rId6">
            <a:alphaModFix/>
          </a:blip>
          <a:srcRect b="0" l="28824" r="30149" t="0"/>
          <a:stretch/>
        </p:blipFill>
        <p:spPr>
          <a:xfrm>
            <a:off x="680363" y="3350475"/>
            <a:ext cx="706923" cy="736624"/>
          </a:xfrm>
          <a:prstGeom prst="rect">
            <a:avLst/>
          </a:prstGeom>
          <a:noFill/>
          <a:ln>
            <a:noFill/>
          </a:ln>
        </p:spPr>
      </p:pic>
      <p:sp>
        <p:nvSpPr>
          <p:cNvPr id="126" name="Google Shape;126;p21"/>
          <p:cNvSpPr txBox="1"/>
          <p:nvPr/>
        </p:nvSpPr>
        <p:spPr>
          <a:xfrm>
            <a:off x="1533700" y="3452238"/>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Versioning and alias support</a:t>
            </a:r>
            <a:endParaRPr>
              <a:latin typeface="Play"/>
              <a:ea typeface="Play"/>
              <a:cs typeface="Play"/>
              <a:sym typeface="Play"/>
            </a:endParaRPr>
          </a:p>
        </p:txBody>
      </p:sp>
      <p:pic>
        <p:nvPicPr>
          <p:cNvPr id="127" name="Google Shape;127;p21"/>
          <p:cNvPicPr preferRelativeResize="0"/>
          <p:nvPr/>
        </p:nvPicPr>
        <p:blipFill>
          <a:blip r:embed="rId7">
            <a:alphaModFix/>
          </a:blip>
          <a:stretch>
            <a:fillRect/>
          </a:stretch>
        </p:blipFill>
        <p:spPr>
          <a:xfrm>
            <a:off x="270901" y="4241400"/>
            <a:ext cx="1419249" cy="691425"/>
          </a:xfrm>
          <a:prstGeom prst="rect">
            <a:avLst/>
          </a:prstGeom>
          <a:noFill/>
          <a:ln>
            <a:noFill/>
          </a:ln>
        </p:spPr>
      </p:pic>
      <p:sp>
        <p:nvSpPr>
          <p:cNvPr id="128" name="Google Shape;128;p21"/>
          <p:cNvSpPr txBox="1"/>
          <p:nvPr/>
        </p:nvSpPr>
        <p:spPr>
          <a:xfrm>
            <a:off x="1533700" y="4343188"/>
            <a:ext cx="7481700" cy="5331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Font typeface="Play"/>
              <a:buChar char="-"/>
            </a:pPr>
            <a:r>
              <a:rPr lang="en-GB">
                <a:latin typeface="Play"/>
                <a:ea typeface="Play"/>
                <a:cs typeface="Play"/>
                <a:sym typeface="Play"/>
              </a:rPr>
              <a:t>Enterprise SaaS Connectors: Connect to enterprise systems</a:t>
            </a:r>
            <a:endParaRPr>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