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lay"/>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bold.fntdata"/><Relationship Id="rId12" Type="http://schemas.openxmlformats.org/officeDocument/2006/relationships/slide" Target="slides/slide7.xml"/><Relationship Id="rId34" Type="http://schemas.openxmlformats.org/officeDocument/2006/relationships/font" Target="fonts/Play-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9fcac79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19fcac79a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44ce90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a44ce90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a44ce90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a44ce90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92491db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92491db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a44ce905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a44ce905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a44ce905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a44ce905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a44ce905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a44ce905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a44ce905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a44ce905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a44ce905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a44ce905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67ab5da8_1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67ab5da8_1_8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92491db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92491db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9b2ef0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19b2ef08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92491db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92491db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9b2ef08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9b2ef08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b2ef08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b2ef088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9b2ef08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9b2ef08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9b2ef08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9b2ef08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9b2ef08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9b2ef08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9b2ef08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9b2ef08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067ab5da8_1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1067ab5da8_1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067ab5da8_1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1067ab5da8_1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a44ce90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a44ce90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a44ce90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a44ce90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a44ce90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a44ce90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44ce90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44ce90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a44ce90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a44ce90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44ce905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44ce905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44ce90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a44ce90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youtu.be/FHbXSo95S7A"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8.jpg"/><Relationship Id="rId6" Type="http://schemas.openxmlformats.org/officeDocument/2006/relationships/image" Target="../media/image5.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youtu.be/6iLgN_1e4DU" TargetMode="External"/><Relationship Id="rId4" Type="http://schemas.openxmlformats.org/officeDocument/2006/relationships/image" Target="../media/image26.png"/><Relationship Id="rId5" Type="http://schemas.openxmlformats.org/officeDocument/2006/relationships/hyperlink" Target="http://www.youtube.com/watch?v=6iLgN_1e4DU" TargetMode="External"/><Relationship Id="rId6" Type="http://schemas.openxmlformats.org/officeDocument/2006/relationships/image" Target="../media/image25.jpg"/><Relationship Id="rId7" Type="http://schemas.openxmlformats.org/officeDocument/2006/relationships/hyperlink" Target="https://youtu.be/6iLgN_1e4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www.youtube.com/watch?v=FHbXSo95S7A" TargetMode="External"/><Relationship Id="rId4" Type="http://schemas.openxmlformats.org/officeDocument/2006/relationships/image" Target="../media/image21.jp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jpg"/><Relationship Id="rId4" Type="http://schemas.openxmlformats.org/officeDocument/2006/relationships/image" Target="../media/image22.jpg"/><Relationship Id="rId5"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jpg"/><Relationship Id="rId4" Type="http://schemas.openxmlformats.org/officeDocument/2006/relationships/image" Target="../media/image33.jpg"/><Relationship Id="rId5"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jpg"/><Relationship Id="rId4" Type="http://schemas.openxmlformats.org/officeDocument/2006/relationships/image" Target="../media/image3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36.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aws.amazon.com" TargetMode="External"/><Relationship Id="rId4" Type="http://schemas.openxmlformats.org/officeDocument/2006/relationships/hyperlink" Target="https://docs.aws.amazon.com/lex" TargetMode="External"/><Relationship Id="rId5" Type="http://schemas.openxmlformats.org/officeDocument/2006/relationships/hyperlink" Target="https://aws.amazon.com/lex" TargetMode="External"/><Relationship Id="rId6" Type="http://schemas.openxmlformats.org/officeDocument/2006/relationships/hyperlink" Target="https://youtu.be/6iLgN_1e4DU" TargetMode="External"/><Relationship Id="rId7" Type="http://schemas.openxmlformats.org/officeDocument/2006/relationships/hyperlink" Target="https://youtu.be/FHbXSo95S7A" TargetMode="External"/><Relationship Id="rId8" Type="http://schemas.openxmlformats.org/officeDocument/2006/relationships/hyperlink" Target="https://github.com/Amey-Thakur/AWS-CERTIFIED-CLOUD-PRACTITIONER-CLF-C0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75463" y="3556400"/>
            <a:ext cx="6593100" cy="7305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1" lang="en-GB">
                <a:solidFill>
                  <a:schemeClr val="dk1"/>
                </a:solidFill>
                <a:latin typeface="Play"/>
                <a:ea typeface="Play"/>
                <a:cs typeface="Play"/>
                <a:sym typeface="Play"/>
              </a:rPr>
              <a:t>Project Authors - </a:t>
            </a:r>
            <a:endParaRPr b="1">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Amey Thakur, Hasan Rizvi &amp; Mega Satish</a:t>
            </a:r>
            <a:endParaRPr b="0" i="0" sz="1400" u="none" cap="none" strike="noStrike">
              <a:solidFill>
                <a:schemeClr val="dk1"/>
              </a:solidFill>
              <a:latin typeface="Play"/>
              <a:ea typeface="Play"/>
              <a:cs typeface="Play"/>
              <a:sym typeface="Play"/>
            </a:endParaRPr>
          </a:p>
        </p:txBody>
      </p:sp>
      <p:sp>
        <p:nvSpPr>
          <p:cNvPr id="55" name="Google Shape;55;p13"/>
          <p:cNvSpPr txBox="1"/>
          <p:nvPr>
            <p:ph idx="4294967295" type="ctrTitle"/>
          </p:nvPr>
        </p:nvSpPr>
        <p:spPr>
          <a:xfrm>
            <a:off x="311725" y="691875"/>
            <a:ext cx="8520600" cy="8952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i="0" lang="en-GB" sz="2800" u="none" cap="none" strike="noStrike">
                <a:solidFill>
                  <a:srgbClr val="0000FF"/>
                </a:solidFill>
                <a:uFill>
                  <a:noFill/>
                </a:uFill>
                <a:latin typeface="Play"/>
                <a:ea typeface="Play"/>
                <a:cs typeface="Play"/>
                <a:sym typeface="Play"/>
                <a:hlinkClick r:id="rId3">
                  <a:extLst>
                    <a:ext uri="{A12FA001-AC4F-418D-AE19-62706E023703}">
                      <ahyp:hlinkClr val="tx"/>
                    </a:ext>
                  </a:extLst>
                </a:hlinkClick>
              </a:rPr>
              <a:t>PIZZA ORDERING CHATBOT USING AMAZON LEX</a:t>
            </a:r>
            <a:endParaRPr b="1" i="0" sz="2800" u="none" cap="none" strike="noStrike">
              <a:solidFill>
                <a:srgbClr val="0000FF"/>
              </a:solidFill>
              <a:latin typeface="Play"/>
              <a:ea typeface="Play"/>
              <a:cs typeface="Play"/>
              <a:sym typeface="Play"/>
            </a:endParaRPr>
          </a:p>
        </p:txBody>
      </p:sp>
      <p:pic>
        <p:nvPicPr>
          <p:cNvPr id="56" name="Google Shape;56;p13"/>
          <p:cNvPicPr preferRelativeResize="0"/>
          <p:nvPr/>
        </p:nvPicPr>
        <p:blipFill rotWithShape="1">
          <a:blip r:embed="rId4">
            <a:alphaModFix/>
          </a:blip>
          <a:srcRect b="0" l="14985" r="14760" t="0"/>
          <a:stretch/>
        </p:blipFill>
        <p:spPr>
          <a:xfrm>
            <a:off x="3739800" y="1782025"/>
            <a:ext cx="1664425" cy="157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Benefits of Amazon Lex</a:t>
            </a:r>
            <a:endParaRPr b="1" sz="2000">
              <a:solidFill>
                <a:schemeClr val="dk1"/>
              </a:solidFill>
              <a:latin typeface="Play"/>
              <a:ea typeface="Play"/>
              <a:cs typeface="Play"/>
              <a:sym typeface="Play"/>
            </a:endParaRPr>
          </a:p>
        </p:txBody>
      </p:sp>
      <p:sp>
        <p:nvSpPr>
          <p:cNvPr id="134" name="Google Shape;134;p22"/>
          <p:cNvSpPr txBox="1"/>
          <p:nvPr/>
        </p:nvSpPr>
        <p:spPr>
          <a:xfrm>
            <a:off x="3776775" y="1320475"/>
            <a:ext cx="4861800" cy="28692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an easy to use console &amp; predefined bots.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Employs advanced deep learning functionalities.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Provides seamless deploying &amp; Scaling.</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built-in integration with AWS platform.</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Cost effective platform to create bots.</a:t>
            </a:r>
            <a:endParaRPr>
              <a:latin typeface="Play"/>
              <a:ea typeface="Play"/>
              <a:cs typeface="Play"/>
              <a:sym typeface="Play"/>
            </a:endParaRPr>
          </a:p>
        </p:txBody>
      </p:sp>
      <p:pic>
        <p:nvPicPr>
          <p:cNvPr id="135" name="Google Shape;135;p22"/>
          <p:cNvPicPr preferRelativeResize="0"/>
          <p:nvPr/>
        </p:nvPicPr>
        <p:blipFill rotWithShape="1">
          <a:blip r:embed="rId3">
            <a:alphaModFix/>
          </a:blip>
          <a:srcRect b="5929" l="0" r="0" t="8380"/>
          <a:stretch/>
        </p:blipFill>
        <p:spPr>
          <a:xfrm>
            <a:off x="358150" y="1320475"/>
            <a:ext cx="3348225" cy="286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
        <p:nvSpPr>
          <p:cNvPr id="141" name="Google Shape;141;p23"/>
          <p:cNvSpPr txBox="1"/>
          <p:nvPr/>
        </p:nvSpPr>
        <p:spPr>
          <a:xfrm>
            <a:off x="72663" y="754088"/>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contacts bank for account balance</a:t>
            </a:r>
            <a:endParaRPr sz="1200">
              <a:latin typeface="Play"/>
              <a:ea typeface="Play"/>
              <a:cs typeface="Play"/>
              <a:sym typeface="Play"/>
            </a:endParaRPr>
          </a:p>
        </p:txBody>
      </p:sp>
      <p:sp>
        <p:nvSpPr>
          <p:cNvPr id="142" name="Google Shape;142;p23"/>
          <p:cNvSpPr txBox="1"/>
          <p:nvPr/>
        </p:nvSpPr>
        <p:spPr>
          <a:xfrm>
            <a:off x="72675" y="3171292"/>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is provide with account balance</a:t>
            </a:r>
            <a:endParaRPr sz="1200">
              <a:latin typeface="Play"/>
              <a:ea typeface="Play"/>
              <a:cs typeface="Play"/>
              <a:sym typeface="Play"/>
            </a:endParaRPr>
          </a:p>
        </p:txBody>
      </p:sp>
      <p:pic>
        <p:nvPicPr>
          <p:cNvPr id="143" name="Google Shape;143;p23"/>
          <p:cNvPicPr preferRelativeResize="0"/>
          <p:nvPr/>
        </p:nvPicPr>
        <p:blipFill rotWithShape="1">
          <a:blip r:embed="rId3">
            <a:alphaModFix/>
          </a:blip>
          <a:srcRect b="12271" l="0" r="0" t="4193"/>
          <a:stretch/>
        </p:blipFill>
        <p:spPr>
          <a:xfrm>
            <a:off x="72675" y="1354838"/>
            <a:ext cx="1998575" cy="1778500"/>
          </a:xfrm>
          <a:prstGeom prst="rect">
            <a:avLst/>
          </a:prstGeom>
          <a:noFill/>
          <a:ln>
            <a:noFill/>
          </a:ln>
        </p:spPr>
      </p:pic>
      <p:pic>
        <p:nvPicPr>
          <p:cNvPr id="144" name="Google Shape;144;p23"/>
          <p:cNvPicPr preferRelativeResize="0"/>
          <p:nvPr/>
        </p:nvPicPr>
        <p:blipFill>
          <a:blip r:embed="rId4">
            <a:alphaModFix/>
          </a:blip>
          <a:stretch>
            <a:fillRect/>
          </a:stretch>
        </p:blipFill>
        <p:spPr>
          <a:xfrm>
            <a:off x="3189482" y="1265912"/>
            <a:ext cx="1338489" cy="1425801"/>
          </a:xfrm>
          <a:prstGeom prst="rect">
            <a:avLst/>
          </a:prstGeom>
          <a:noFill/>
          <a:ln>
            <a:noFill/>
          </a:ln>
        </p:spPr>
      </p:pic>
      <p:pic>
        <p:nvPicPr>
          <p:cNvPr id="145" name="Google Shape;145;p23"/>
          <p:cNvPicPr preferRelativeResize="0"/>
          <p:nvPr/>
        </p:nvPicPr>
        <p:blipFill rotWithShape="1">
          <a:blip r:embed="rId5">
            <a:alphaModFix/>
          </a:blip>
          <a:srcRect b="0" l="24315" r="23495" t="0"/>
          <a:stretch/>
        </p:blipFill>
        <p:spPr>
          <a:xfrm>
            <a:off x="3352450" y="3443200"/>
            <a:ext cx="1012873" cy="980850"/>
          </a:xfrm>
          <a:prstGeom prst="rect">
            <a:avLst/>
          </a:prstGeom>
          <a:noFill/>
          <a:ln>
            <a:noFill/>
          </a:ln>
        </p:spPr>
      </p:pic>
      <p:pic>
        <p:nvPicPr>
          <p:cNvPr id="146" name="Google Shape;146;p23"/>
          <p:cNvPicPr preferRelativeResize="0"/>
          <p:nvPr/>
        </p:nvPicPr>
        <p:blipFill rotWithShape="1">
          <a:blip r:embed="rId6">
            <a:alphaModFix/>
          </a:blip>
          <a:srcRect b="0" l="35868" r="36619" t="0"/>
          <a:stretch/>
        </p:blipFill>
        <p:spPr>
          <a:xfrm>
            <a:off x="5559250" y="1297651"/>
            <a:ext cx="981925" cy="1362325"/>
          </a:xfrm>
          <a:prstGeom prst="rect">
            <a:avLst/>
          </a:prstGeom>
          <a:noFill/>
          <a:ln>
            <a:noFill/>
          </a:ln>
        </p:spPr>
      </p:pic>
      <p:sp>
        <p:nvSpPr>
          <p:cNvPr id="147" name="Google Shape;147;p23"/>
          <p:cNvSpPr/>
          <p:nvPr/>
        </p:nvSpPr>
        <p:spPr>
          <a:xfrm>
            <a:off x="7709500" y="954170"/>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48" name="Google Shape;148;p23"/>
          <p:cNvSpPr txBox="1"/>
          <p:nvPr/>
        </p:nvSpPr>
        <p:spPr>
          <a:xfrm>
            <a:off x="7709465" y="97994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149" name="Google Shape;149;p23"/>
          <p:cNvSpPr txBox="1"/>
          <p:nvPr/>
        </p:nvSpPr>
        <p:spPr>
          <a:xfrm>
            <a:off x="7709500" y="149541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150" name="Google Shape;150;p23"/>
          <p:cNvSpPr txBox="1"/>
          <p:nvPr/>
        </p:nvSpPr>
        <p:spPr>
          <a:xfrm>
            <a:off x="7709500" y="2010885"/>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151" name="Google Shape;151;p23"/>
          <p:cNvSpPr txBox="1"/>
          <p:nvPr/>
        </p:nvSpPr>
        <p:spPr>
          <a:xfrm>
            <a:off x="7709465" y="2526357"/>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pic>
        <p:nvPicPr>
          <p:cNvPr id="152" name="Google Shape;152;p23"/>
          <p:cNvPicPr preferRelativeResize="0"/>
          <p:nvPr/>
        </p:nvPicPr>
        <p:blipFill rotWithShape="1">
          <a:blip r:embed="rId7">
            <a:alphaModFix/>
          </a:blip>
          <a:srcRect b="0" l="22516" r="24164" t="0"/>
          <a:stretch/>
        </p:blipFill>
        <p:spPr>
          <a:xfrm>
            <a:off x="6073692" y="3443196"/>
            <a:ext cx="981917" cy="980855"/>
          </a:xfrm>
          <a:prstGeom prst="rect">
            <a:avLst/>
          </a:prstGeom>
          <a:noFill/>
          <a:ln>
            <a:noFill/>
          </a:ln>
        </p:spPr>
      </p:pic>
      <p:sp>
        <p:nvSpPr>
          <p:cNvPr id="153" name="Google Shape;153;p23"/>
          <p:cNvSpPr txBox="1"/>
          <p:nvPr/>
        </p:nvSpPr>
        <p:spPr>
          <a:xfrm>
            <a:off x="3189375" y="2547050"/>
            <a:ext cx="133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understands user’s request</a:t>
            </a:r>
            <a:endParaRPr sz="1200">
              <a:latin typeface="Play"/>
              <a:ea typeface="Play"/>
              <a:cs typeface="Play"/>
              <a:sym typeface="Play"/>
            </a:endParaRPr>
          </a:p>
        </p:txBody>
      </p:sp>
      <p:sp>
        <p:nvSpPr>
          <p:cNvPr id="154" name="Google Shape;154;p23"/>
          <p:cNvSpPr txBox="1"/>
          <p:nvPr/>
        </p:nvSpPr>
        <p:spPr>
          <a:xfrm>
            <a:off x="2859413" y="4424050"/>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responds to user in speech, ‘Saving account or current account balance?’</a:t>
            </a:r>
            <a:endParaRPr sz="1200">
              <a:latin typeface="Play"/>
              <a:ea typeface="Play"/>
              <a:cs typeface="Play"/>
              <a:sym typeface="Play"/>
            </a:endParaRPr>
          </a:p>
        </p:txBody>
      </p:sp>
      <p:sp>
        <p:nvSpPr>
          <p:cNvPr id="155" name="Google Shape;155;p23"/>
          <p:cNvSpPr txBox="1"/>
          <p:nvPr/>
        </p:nvSpPr>
        <p:spPr>
          <a:xfrm>
            <a:off x="5646500" y="4424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Logs are stored &amp; events are kept track of</a:t>
            </a:r>
            <a:endParaRPr sz="1200">
              <a:latin typeface="Play"/>
              <a:ea typeface="Play"/>
              <a:cs typeface="Play"/>
              <a:sym typeface="Play"/>
            </a:endParaRPr>
          </a:p>
        </p:txBody>
      </p:sp>
      <p:cxnSp>
        <p:nvCxnSpPr>
          <p:cNvPr id="156" name="Google Shape;156;p23"/>
          <p:cNvCxnSpPr/>
          <p:nvPr/>
        </p:nvCxnSpPr>
        <p:spPr>
          <a:xfrm>
            <a:off x="7720475" y="1492000"/>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57" name="Google Shape;157;p23"/>
          <p:cNvCxnSpPr/>
          <p:nvPr/>
        </p:nvCxnSpPr>
        <p:spPr>
          <a:xfrm>
            <a:off x="7701825" y="2010875"/>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58" name="Google Shape;158;p23"/>
          <p:cNvCxnSpPr/>
          <p:nvPr/>
        </p:nvCxnSpPr>
        <p:spPr>
          <a:xfrm>
            <a:off x="7701825" y="2487875"/>
            <a:ext cx="1324800" cy="0"/>
          </a:xfrm>
          <a:prstGeom prst="straightConnector1">
            <a:avLst/>
          </a:prstGeom>
          <a:noFill/>
          <a:ln cap="flat" cmpd="sng" w="9525">
            <a:solidFill>
              <a:schemeClr val="dk2"/>
            </a:solidFill>
            <a:prstDash val="dash"/>
            <a:round/>
            <a:headEnd len="med" w="med" type="none"/>
            <a:tailEnd len="med" w="med" type="none"/>
          </a:ln>
        </p:spPr>
      </p:cxnSp>
      <p:sp>
        <p:nvSpPr>
          <p:cNvPr id="159" name="Google Shape;159;p23"/>
          <p:cNvSpPr txBox="1"/>
          <p:nvPr/>
        </p:nvSpPr>
        <p:spPr>
          <a:xfrm>
            <a:off x="5200575" y="2547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AWS Lambda requests &amp; retrieves account info</a:t>
            </a:r>
            <a:endParaRPr sz="1200">
              <a:latin typeface="Play"/>
              <a:ea typeface="Play"/>
              <a:cs typeface="Play"/>
              <a:sym typeface="Play"/>
            </a:endParaRPr>
          </a:p>
        </p:txBody>
      </p:sp>
      <p:cxnSp>
        <p:nvCxnSpPr>
          <p:cNvPr id="160" name="Google Shape;160;p23"/>
          <p:cNvCxnSpPr/>
          <p:nvPr/>
        </p:nvCxnSpPr>
        <p:spPr>
          <a:xfrm>
            <a:off x="2076175" y="16380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1" name="Google Shape;161;p23"/>
          <p:cNvCxnSpPr/>
          <p:nvPr/>
        </p:nvCxnSpPr>
        <p:spPr>
          <a:xfrm>
            <a:off x="438442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2" name="Google Shape;162;p23"/>
          <p:cNvCxnSpPr/>
          <p:nvPr/>
        </p:nvCxnSpPr>
        <p:spPr>
          <a:xfrm>
            <a:off x="654117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3" name="Google Shape;163;p23"/>
          <p:cNvCxnSpPr/>
          <p:nvPr/>
        </p:nvCxnSpPr>
        <p:spPr>
          <a:xfrm rot="10800000">
            <a:off x="207632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4" name="Google Shape;164;p23"/>
          <p:cNvCxnSpPr/>
          <p:nvPr/>
        </p:nvCxnSpPr>
        <p:spPr>
          <a:xfrm rot="10800000">
            <a:off x="4410525" y="190517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5" name="Google Shape;165;p23"/>
          <p:cNvCxnSpPr/>
          <p:nvPr/>
        </p:nvCxnSpPr>
        <p:spPr>
          <a:xfrm rot="10800000">
            <a:off x="656727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6" name="Google Shape;166;p23"/>
          <p:cNvCxnSpPr/>
          <p:nvPr/>
        </p:nvCxnSpPr>
        <p:spPr>
          <a:xfrm>
            <a:off x="4858025" y="2957013"/>
            <a:ext cx="909900" cy="525300"/>
          </a:xfrm>
          <a:prstGeom prst="straightConnector1">
            <a:avLst/>
          </a:prstGeom>
          <a:noFill/>
          <a:ln cap="flat" cmpd="sng" w="9525">
            <a:solidFill>
              <a:schemeClr val="dk2"/>
            </a:solidFill>
            <a:prstDash val="dash"/>
            <a:round/>
            <a:headEnd len="med" w="med" type="none"/>
            <a:tailEnd len="med" w="med" type="triangle"/>
          </a:ln>
        </p:spPr>
      </p:cxnSp>
      <p:cxnSp>
        <p:nvCxnSpPr>
          <p:cNvPr id="167" name="Google Shape;167;p23"/>
          <p:cNvCxnSpPr/>
          <p:nvPr/>
        </p:nvCxnSpPr>
        <p:spPr>
          <a:xfrm rot="10800000">
            <a:off x="4639250" y="3147050"/>
            <a:ext cx="984000" cy="568200"/>
          </a:xfrm>
          <a:prstGeom prst="straightConnector1">
            <a:avLst/>
          </a:prstGeom>
          <a:noFill/>
          <a:ln cap="flat" cmpd="sng" w="9525">
            <a:solidFill>
              <a:schemeClr val="dk2"/>
            </a:solidFill>
            <a:prstDash val="dash"/>
            <a:round/>
            <a:headEnd len="med" w="med" type="none"/>
            <a:tailEnd len="med" w="med" type="triangle"/>
          </a:ln>
        </p:spPr>
      </p:cxnSp>
      <p:cxnSp>
        <p:nvCxnSpPr>
          <p:cNvPr id="168" name="Google Shape;168;p23"/>
          <p:cNvCxnSpPr>
            <a:stCxn id="153" idx="2"/>
            <a:endCxn id="145" idx="0"/>
          </p:cNvCxnSpPr>
          <p:nvPr/>
        </p:nvCxnSpPr>
        <p:spPr>
          <a:xfrm>
            <a:off x="3858675" y="3109850"/>
            <a:ext cx="300" cy="333300"/>
          </a:xfrm>
          <a:prstGeom prst="straightConnector1">
            <a:avLst/>
          </a:prstGeom>
          <a:noFill/>
          <a:ln cap="flat" cmpd="sng" w="9525">
            <a:solidFill>
              <a:schemeClr val="dk2"/>
            </a:solidFill>
            <a:prstDash val="dash"/>
            <a:round/>
            <a:headEnd len="med" w="med" type="none"/>
            <a:tailEnd len="med" w="med" type="triangle"/>
          </a:ln>
        </p:spPr>
      </p:cxnSp>
      <p:cxnSp>
        <p:nvCxnSpPr>
          <p:cNvPr id="169" name="Google Shape;169;p23"/>
          <p:cNvCxnSpPr/>
          <p:nvPr/>
        </p:nvCxnSpPr>
        <p:spPr>
          <a:xfrm rot="10800000">
            <a:off x="2165725" y="3693175"/>
            <a:ext cx="832800" cy="480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1358584" y="800300"/>
            <a:ext cx="6426828" cy="4089800"/>
          </a:xfrm>
          <a:prstGeom prst="rect">
            <a:avLst/>
          </a:prstGeom>
          <a:noFill/>
          <a:ln>
            <a:noFill/>
          </a:ln>
        </p:spPr>
      </p:pic>
      <p:sp>
        <p:nvSpPr>
          <p:cNvPr id="175" name="Google Shape;175;p24"/>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Cases</a:t>
            </a:r>
            <a:endParaRPr b="1" sz="2000">
              <a:solidFill>
                <a:schemeClr val="dk1"/>
              </a:solidFill>
              <a:latin typeface="Play"/>
              <a:ea typeface="Play"/>
              <a:cs typeface="Play"/>
              <a:sym typeface="Play"/>
            </a:endParaRPr>
          </a:p>
        </p:txBody>
      </p:sp>
      <p:sp>
        <p:nvSpPr>
          <p:cNvPr id="181" name="Google Shape;181;p25"/>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Informational Bots:</a:t>
            </a:r>
            <a:r>
              <a:rPr lang="en-GB">
                <a:solidFill>
                  <a:schemeClr val="dk1"/>
                </a:solidFill>
                <a:latin typeface="Play"/>
                <a:ea typeface="Play"/>
                <a:cs typeface="Play"/>
                <a:sym typeface="Play"/>
              </a:rPr>
              <a:t> Chatbots for everyday consumer requests.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NEWS updates, Weather information, Game scores,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Application Bots:</a:t>
            </a:r>
            <a:r>
              <a:rPr lang="en-GB">
                <a:solidFill>
                  <a:schemeClr val="dk1"/>
                </a:solidFill>
                <a:latin typeface="Play"/>
                <a:ea typeface="Play"/>
                <a:cs typeface="Play"/>
                <a:sym typeface="Play"/>
              </a:rPr>
              <a:t> Build powerful interfaces to mobile applications.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Book tickets, order food, Manage bank accounts,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Enterprise Productivity Bots:</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Streamline</a:t>
            </a:r>
            <a:r>
              <a:rPr lang="en-GB">
                <a:solidFill>
                  <a:schemeClr val="dk1"/>
                </a:solidFill>
                <a:latin typeface="Play"/>
                <a:ea typeface="Play"/>
                <a:cs typeface="Play"/>
                <a:sym typeface="Play"/>
              </a:rPr>
              <a:t> enterprise work activities and improve efficiencies.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Check sales numbers, Marketing performance, Inventory status,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Internet Of Things (IOT) Bots:</a:t>
            </a:r>
            <a:r>
              <a:rPr lang="en-GB">
                <a:solidFill>
                  <a:schemeClr val="dk1"/>
                </a:solidFill>
                <a:latin typeface="Play"/>
                <a:ea typeface="Play"/>
                <a:cs typeface="Play"/>
                <a:sym typeface="Play"/>
              </a:rPr>
              <a:t> Enable conversational interfaces for device interactions.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Wearables, Appliances, etc.</a:t>
            </a:r>
            <a:endParaRPr>
              <a:solidFill>
                <a:schemeClr val="dk1"/>
              </a:solidFill>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How Amazon Lex Operates?</a:t>
            </a:r>
            <a:endParaRPr b="1" sz="2000">
              <a:solidFill>
                <a:schemeClr val="dk1"/>
              </a:solidFill>
              <a:latin typeface="Play"/>
              <a:ea typeface="Play"/>
              <a:cs typeface="Play"/>
              <a:sym typeface="Play"/>
            </a:endParaRPr>
          </a:p>
        </p:txBody>
      </p:sp>
      <p:pic>
        <p:nvPicPr>
          <p:cNvPr id="187" name="Google Shape;187;p26"/>
          <p:cNvPicPr preferRelativeResize="0"/>
          <p:nvPr/>
        </p:nvPicPr>
        <p:blipFill>
          <a:blip r:embed="rId3">
            <a:alphaModFix/>
          </a:blip>
          <a:stretch>
            <a:fillRect/>
          </a:stretch>
        </p:blipFill>
        <p:spPr>
          <a:xfrm>
            <a:off x="1154261" y="1381823"/>
            <a:ext cx="1582325" cy="1685550"/>
          </a:xfrm>
          <a:prstGeom prst="rect">
            <a:avLst/>
          </a:prstGeom>
          <a:noFill/>
          <a:ln>
            <a:noFill/>
          </a:ln>
        </p:spPr>
      </p:pic>
      <p:pic>
        <p:nvPicPr>
          <p:cNvPr id="188" name="Google Shape;188;p26"/>
          <p:cNvPicPr preferRelativeResize="0"/>
          <p:nvPr/>
        </p:nvPicPr>
        <p:blipFill rotWithShape="1">
          <a:blip r:embed="rId4">
            <a:alphaModFix/>
          </a:blip>
          <a:srcRect b="0" l="35868" r="36619" t="0"/>
          <a:stretch/>
        </p:blipFill>
        <p:spPr>
          <a:xfrm>
            <a:off x="4163100" y="1480812"/>
            <a:ext cx="1072200" cy="1487575"/>
          </a:xfrm>
          <a:prstGeom prst="rect">
            <a:avLst/>
          </a:prstGeom>
          <a:noFill/>
          <a:ln>
            <a:noFill/>
          </a:ln>
        </p:spPr>
      </p:pic>
      <p:sp>
        <p:nvSpPr>
          <p:cNvPr id="189" name="Google Shape;189;p26"/>
          <p:cNvSpPr/>
          <p:nvPr/>
        </p:nvSpPr>
        <p:spPr>
          <a:xfrm>
            <a:off x="7281650" y="1199957"/>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90" name="Google Shape;190;p26"/>
          <p:cNvSpPr txBox="1"/>
          <p:nvPr/>
        </p:nvSpPr>
        <p:spPr>
          <a:xfrm>
            <a:off x="7281615" y="1225731"/>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191" name="Google Shape;191;p26"/>
          <p:cNvSpPr txBox="1"/>
          <p:nvPr/>
        </p:nvSpPr>
        <p:spPr>
          <a:xfrm>
            <a:off x="7281650" y="1741202"/>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192" name="Google Shape;192;p26"/>
          <p:cNvSpPr txBox="1"/>
          <p:nvPr/>
        </p:nvSpPr>
        <p:spPr>
          <a:xfrm>
            <a:off x="7281650" y="225667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193" name="Google Shape;193;p26"/>
          <p:cNvSpPr txBox="1"/>
          <p:nvPr/>
        </p:nvSpPr>
        <p:spPr>
          <a:xfrm>
            <a:off x="7281615" y="277214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cxnSp>
        <p:nvCxnSpPr>
          <p:cNvPr id="194" name="Google Shape;194;p26"/>
          <p:cNvCxnSpPr/>
          <p:nvPr/>
        </p:nvCxnSpPr>
        <p:spPr>
          <a:xfrm>
            <a:off x="7292625" y="1737788"/>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95" name="Google Shape;195;p26"/>
          <p:cNvCxnSpPr/>
          <p:nvPr/>
        </p:nvCxnSpPr>
        <p:spPr>
          <a:xfrm>
            <a:off x="7273975" y="2256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96" name="Google Shape;196;p26"/>
          <p:cNvCxnSpPr/>
          <p:nvPr/>
        </p:nvCxnSpPr>
        <p:spPr>
          <a:xfrm>
            <a:off x="7273975" y="2733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97" name="Google Shape;197;p26"/>
          <p:cNvCxnSpPr/>
          <p:nvPr/>
        </p:nvCxnSpPr>
        <p:spPr>
          <a:xfrm>
            <a:off x="5615950" y="20334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98" name="Google Shape;198;p26"/>
          <p:cNvCxnSpPr/>
          <p:nvPr/>
        </p:nvCxnSpPr>
        <p:spPr>
          <a:xfrm>
            <a:off x="2837025" y="2033388"/>
            <a:ext cx="1011900" cy="0"/>
          </a:xfrm>
          <a:prstGeom prst="straightConnector1">
            <a:avLst/>
          </a:prstGeom>
          <a:noFill/>
          <a:ln cap="flat" cmpd="sng" w="9525">
            <a:solidFill>
              <a:schemeClr val="dk2"/>
            </a:solidFill>
            <a:prstDash val="dash"/>
            <a:round/>
            <a:headEnd len="med" w="med" type="none"/>
            <a:tailEnd len="med" w="med" type="triangle"/>
          </a:ln>
        </p:spPr>
      </p:cxnSp>
      <p:sp>
        <p:nvSpPr>
          <p:cNvPr id="199" name="Google Shape;199;p26"/>
          <p:cNvSpPr txBox="1"/>
          <p:nvPr/>
        </p:nvSpPr>
        <p:spPr>
          <a:xfrm>
            <a:off x="461450" y="3493925"/>
            <a:ext cx="29679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receives user input. It can reply with answers, perform actions or ask more input.</a:t>
            </a:r>
            <a:endParaRPr>
              <a:latin typeface="Play"/>
              <a:ea typeface="Play"/>
              <a:cs typeface="Play"/>
              <a:sym typeface="Play"/>
            </a:endParaRPr>
          </a:p>
        </p:txBody>
      </p:sp>
      <p:sp>
        <p:nvSpPr>
          <p:cNvPr id="200" name="Google Shape;200;p26"/>
          <p:cNvSpPr txBox="1"/>
          <p:nvPr/>
        </p:nvSpPr>
        <p:spPr>
          <a:xfrm>
            <a:off x="5134400" y="3493925"/>
            <a:ext cx="38691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triggers AWS Lambda. Lambda function performs necessary action by integrating with other AWS services.</a:t>
            </a:r>
            <a:endParaRPr>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Steps to follow while working with Amazon Lex</a:t>
            </a:r>
            <a:endParaRPr b="1" sz="2000">
              <a:solidFill>
                <a:schemeClr val="dk1"/>
              </a:solidFill>
              <a:latin typeface="Play"/>
              <a:ea typeface="Play"/>
              <a:cs typeface="Play"/>
              <a:sym typeface="Play"/>
            </a:endParaRPr>
          </a:p>
        </p:txBody>
      </p:sp>
      <p:sp>
        <p:nvSpPr>
          <p:cNvPr id="206" name="Google Shape;206;p27"/>
          <p:cNvSpPr txBox="1"/>
          <p:nvPr/>
        </p:nvSpPr>
        <p:spPr>
          <a:xfrm>
            <a:off x="337475" y="910350"/>
            <a:ext cx="7540500" cy="2549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Create a chatbot &amp; configure it with intents, slots &amp; utterances.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Test the bot on text window slide provided by Lex Console.</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Publish a version and create an alias.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Deploy the bot on suitable platform.</a:t>
            </a:r>
            <a:endParaRPr>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12" name="Google Shape;212;p28"/>
          <p:cNvSpPr txBox="1"/>
          <p:nvPr/>
        </p:nvSpPr>
        <p:spPr>
          <a:xfrm>
            <a:off x="271000" y="777075"/>
            <a:ext cx="8537400" cy="2655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Amazon Bot: </a:t>
            </a:r>
            <a:r>
              <a:rPr lang="en-GB">
                <a:solidFill>
                  <a:schemeClr val="dk1"/>
                </a:solidFill>
                <a:latin typeface="Play"/>
                <a:ea typeface="Play"/>
                <a:cs typeface="Play"/>
                <a:sym typeface="Play"/>
              </a:rPr>
              <a:t>An artificial intelligence program that simulates interactive conversation.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Intent: </a:t>
            </a:r>
            <a:r>
              <a:rPr lang="en-GB">
                <a:solidFill>
                  <a:schemeClr val="dk1"/>
                </a:solidFill>
                <a:latin typeface="Play"/>
                <a:ea typeface="Play"/>
                <a:cs typeface="Play"/>
                <a:sym typeface="Play"/>
              </a:rPr>
              <a:t>An intent represents an action that user wants to perform.</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Slots: </a:t>
            </a:r>
            <a:r>
              <a:rPr lang="en-GB">
                <a:solidFill>
                  <a:schemeClr val="dk1"/>
                </a:solidFill>
                <a:latin typeface="Play"/>
                <a:ea typeface="Play"/>
                <a:cs typeface="Play"/>
                <a:sym typeface="Play"/>
              </a:rPr>
              <a:t>Slots are parameters that intent might require.</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 Types: </a:t>
            </a:r>
            <a:r>
              <a:rPr lang="en-GB">
                <a:solidFill>
                  <a:schemeClr val="dk1"/>
                </a:solidFill>
                <a:latin typeface="Play"/>
                <a:ea typeface="Play"/>
                <a:cs typeface="Play"/>
                <a:sym typeface="Play"/>
              </a:rPr>
              <a:t>Every slot has a type. Can create built-in or custom slot types.</a:t>
            </a:r>
            <a:endParaRPr>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18" name="Google Shape;218;p29"/>
          <p:cNvSpPr txBox="1"/>
          <p:nvPr/>
        </p:nvSpPr>
        <p:spPr>
          <a:xfrm>
            <a:off x="761850" y="1427450"/>
            <a:ext cx="1714200" cy="44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Intent Fulfilment</a:t>
            </a:r>
            <a:endParaRPr>
              <a:latin typeface="Play"/>
              <a:ea typeface="Play"/>
              <a:cs typeface="Play"/>
              <a:sym typeface="Play"/>
            </a:endParaRPr>
          </a:p>
        </p:txBody>
      </p:sp>
      <p:sp>
        <p:nvSpPr>
          <p:cNvPr id="219" name="Google Shape;219;p29"/>
          <p:cNvSpPr txBox="1"/>
          <p:nvPr/>
        </p:nvSpPr>
        <p:spPr>
          <a:xfrm>
            <a:off x="607075" y="3436950"/>
            <a:ext cx="1950900" cy="723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Lambda Functions </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As Code Hook</a:t>
            </a:r>
            <a:endParaRPr>
              <a:latin typeface="Play"/>
              <a:ea typeface="Play"/>
              <a:cs typeface="Play"/>
              <a:sym typeface="Play"/>
            </a:endParaRPr>
          </a:p>
        </p:txBody>
      </p:sp>
      <p:sp>
        <p:nvSpPr>
          <p:cNvPr id="220" name="Google Shape;220;p29"/>
          <p:cNvSpPr txBox="1"/>
          <p:nvPr/>
        </p:nvSpPr>
        <p:spPr>
          <a:xfrm>
            <a:off x="3996975" y="9795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Built a Lambda function to fulfill the intent.</a:t>
            </a:r>
            <a:endParaRPr>
              <a:latin typeface="Play"/>
              <a:ea typeface="Play"/>
              <a:cs typeface="Play"/>
              <a:sym typeface="Play"/>
            </a:endParaRPr>
          </a:p>
        </p:txBody>
      </p:sp>
      <p:sp>
        <p:nvSpPr>
          <p:cNvPr id="221" name="Google Shape;221;p29"/>
          <p:cNvSpPr txBox="1"/>
          <p:nvPr/>
        </p:nvSpPr>
        <p:spPr>
          <a:xfrm>
            <a:off x="3996975" y="18753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Client application does necessary fulfillment.</a:t>
            </a:r>
            <a:endParaRPr>
              <a:latin typeface="Play"/>
              <a:ea typeface="Play"/>
              <a:cs typeface="Play"/>
              <a:sym typeface="Play"/>
            </a:endParaRPr>
          </a:p>
        </p:txBody>
      </p:sp>
      <p:sp>
        <p:nvSpPr>
          <p:cNvPr id="222" name="Google Shape;222;p29"/>
          <p:cNvSpPr txBox="1"/>
          <p:nvPr/>
        </p:nvSpPr>
        <p:spPr>
          <a:xfrm>
            <a:off x="3960675" y="295410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Customises user interaction.</a:t>
            </a:r>
            <a:endParaRPr>
              <a:latin typeface="Play"/>
              <a:ea typeface="Play"/>
              <a:cs typeface="Play"/>
              <a:sym typeface="Play"/>
            </a:endParaRPr>
          </a:p>
        </p:txBody>
      </p:sp>
      <p:sp>
        <p:nvSpPr>
          <p:cNvPr id="223" name="Google Shape;223;p29"/>
          <p:cNvSpPr txBox="1"/>
          <p:nvPr/>
        </p:nvSpPr>
        <p:spPr>
          <a:xfrm>
            <a:off x="3996975" y="3557175"/>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Initiates and Validates user input.</a:t>
            </a:r>
            <a:endParaRPr>
              <a:latin typeface="Play"/>
              <a:ea typeface="Play"/>
              <a:cs typeface="Play"/>
              <a:sym typeface="Play"/>
            </a:endParaRPr>
          </a:p>
        </p:txBody>
      </p:sp>
      <p:sp>
        <p:nvSpPr>
          <p:cNvPr id="224" name="Google Shape;224;p29"/>
          <p:cNvSpPr txBox="1"/>
          <p:nvPr/>
        </p:nvSpPr>
        <p:spPr>
          <a:xfrm>
            <a:off x="3960675" y="416025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Fulfills user’s intent.</a:t>
            </a:r>
            <a:endParaRPr>
              <a:latin typeface="Play"/>
              <a:ea typeface="Play"/>
              <a:cs typeface="Play"/>
              <a:sym typeface="Play"/>
            </a:endParaRPr>
          </a:p>
        </p:txBody>
      </p:sp>
      <p:cxnSp>
        <p:nvCxnSpPr>
          <p:cNvPr id="225" name="Google Shape;225;p29"/>
          <p:cNvCxnSpPr>
            <a:stCxn id="218" idx="3"/>
            <a:endCxn id="220" idx="1"/>
          </p:cNvCxnSpPr>
          <p:nvPr/>
        </p:nvCxnSpPr>
        <p:spPr>
          <a:xfrm flipH="1" rot="10800000">
            <a:off x="2476050" y="12035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9"/>
          <p:cNvCxnSpPr>
            <a:stCxn id="218" idx="3"/>
            <a:endCxn id="221" idx="1"/>
          </p:cNvCxnSpPr>
          <p:nvPr/>
        </p:nvCxnSpPr>
        <p:spPr>
          <a:xfrm>
            <a:off x="2476050" y="16514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9"/>
          <p:cNvCxnSpPr>
            <a:stCxn id="219" idx="3"/>
            <a:endCxn id="222" idx="1"/>
          </p:cNvCxnSpPr>
          <p:nvPr/>
        </p:nvCxnSpPr>
        <p:spPr>
          <a:xfrm flipH="1" rot="10800000">
            <a:off x="2557975" y="3178200"/>
            <a:ext cx="1402800" cy="6204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29"/>
          <p:cNvCxnSpPr>
            <a:stCxn id="219" idx="3"/>
            <a:endCxn id="223" idx="1"/>
          </p:cNvCxnSpPr>
          <p:nvPr/>
        </p:nvCxnSpPr>
        <p:spPr>
          <a:xfrm flipH="1" rot="10800000">
            <a:off x="2557975" y="3781200"/>
            <a:ext cx="1439100" cy="174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29"/>
          <p:cNvCxnSpPr>
            <a:stCxn id="219" idx="3"/>
            <a:endCxn id="224" idx="1"/>
          </p:cNvCxnSpPr>
          <p:nvPr/>
        </p:nvCxnSpPr>
        <p:spPr>
          <a:xfrm>
            <a:off x="2557975" y="3798600"/>
            <a:ext cx="1402800" cy="58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235" name="Google Shape;235;p30"/>
          <p:cNvSpPr txBox="1"/>
          <p:nvPr/>
        </p:nvSpPr>
        <p:spPr>
          <a:xfrm>
            <a:off x="270900" y="813625"/>
            <a:ext cx="8602200" cy="4049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Through the proposed system, PizzaOrdering chatbot will </a:t>
            </a:r>
            <a:r>
              <a:rPr lang="en-GB">
                <a:solidFill>
                  <a:schemeClr val="dk1"/>
                </a:solidFill>
                <a:latin typeface="Play"/>
                <a:ea typeface="Play"/>
                <a:cs typeface="Play"/>
                <a:sym typeface="Play"/>
              </a:rPr>
              <a:t>efficiently</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handle</a:t>
            </a:r>
            <a:r>
              <a:rPr lang="en-GB">
                <a:solidFill>
                  <a:schemeClr val="dk1"/>
                </a:solidFill>
                <a:latin typeface="Play"/>
                <a:ea typeface="Play"/>
                <a:cs typeface="Play"/>
                <a:sym typeface="Play"/>
              </a:rPr>
              <a:t> the customers and take their order in a simple yet </a:t>
            </a:r>
            <a:r>
              <a:rPr lang="en-GB">
                <a:solidFill>
                  <a:schemeClr val="dk1"/>
                </a:solidFill>
                <a:latin typeface="Play"/>
                <a:ea typeface="Play"/>
                <a:cs typeface="Play"/>
                <a:sym typeface="Play"/>
              </a:rPr>
              <a:t>coherent</a:t>
            </a:r>
            <a:r>
              <a:rPr lang="en-GB">
                <a:solidFill>
                  <a:schemeClr val="dk1"/>
                </a:solidFill>
                <a:latin typeface="Play"/>
                <a:ea typeface="Play"/>
                <a:cs typeface="Play"/>
                <a:sym typeface="Play"/>
              </a:rPr>
              <a:t> way.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chatbot carries out the conversation in a </a:t>
            </a:r>
            <a:r>
              <a:rPr lang="en-GB">
                <a:solidFill>
                  <a:schemeClr val="dk1"/>
                </a:solidFill>
                <a:latin typeface="Play"/>
                <a:ea typeface="Play"/>
                <a:cs typeface="Play"/>
                <a:sym typeface="Play"/>
              </a:rPr>
              <a:t>pleasant</a:t>
            </a:r>
            <a:r>
              <a:rPr lang="en-GB">
                <a:solidFill>
                  <a:schemeClr val="dk1"/>
                </a:solidFill>
                <a:latin typeface="Play"/>
                <a:ea typeface="Play"/>
                <a:cs typeface="Play"/>
                <a:sym typeface="Play"/>
              </a:rPr>
              <a:t> way and is methodically asking for the type of pizza, the pizza crust and appetizers. It </a:t>
            </a:r>
            <a:r>
              <a:rPr lang="en-GB">
                <a:solidFill>
                  <a:schemeClr val="dk1"/>
                </a:solidFill>
                <a:latin typeface="Play"/>
                <a:ea typeface="Play"/>
                <a:cs typeface="Play"/>
                <a:sym typeface="Play"/>
              </a:rPr>
              <a:t>additionally</a:t>
            </a:r>
            <a:r>
              <a:rPr lang="en-GB">
                <a:solidFill>
                  <a:schemeClr val="dk1"/>
                </a:solidFill>
                <a:latin typeface="Play"/>
                <a:ea typeface="Play"/>
                <a:cs typeface="Play"/>
                <a:sym typeface="Play"/>
              </a:rPr>
              <a:t> ask for the delivery time and ask for confirmation as well.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Using Amazon Lex, we can furthermore </a:t>
            </a:r>
            <a:r>
              <a:rPr lang="en-GB">
                <a:solidFill>
                  <a:schemeClr val="dk1"/>
                </a:solidFill>
                <a:latin typeface="Play"/>
                <a:ea typeface="Play"/>
                <a:cs typeface="Play"/>
                <a:sym typeface="Play"/>
              </a:rPr>
              <a:t>enhance</a:t>
            </a:r>
            <a:r>
              <a:rPr lang="en-GB">
                <a:solidFill>
                  <a:schemeClr val="dk1"/>
                </a:solidFill>
                <a:latin typeface="Play"/>
                <a:ea typeface="Play"/>
                <a:cs typeface="Play"/>
                <a:sym typeface="Play"/>
              </a:rPr>
              <a:t> the look and the utterances of the chatbot and deploy it on a full scale website using Amazon Cloud Services. </a:t>
            </a:r>
            <a:endParaRPr>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Chatbot </a:t>
            </a:r>
            <a:r>
              <a:rPr b="1" lang="en-GB" sz="2000">
                <a:solidFill>
                  <a:schemeClr val="dk1"/>
                </a:solidFill>
                <a:latin typeface="Play"/>
                <a:ea typeface="Play"/>
                <a:cs typeface="Play"/>
                <a:sym typeface="Play"/>
              </a:rPr>
              <a:t>Demo</a:t>
            </a:r>
            <a:endParaRPr b="1" sz="2000">
              <a:solidFill>
                <a:schemeClr val="dk1"/>
              </a:solidFill>
              <a:latin typeface="Play"/>
              <a:ea typeface="Play"/>
              <a:cs typeface="Play"/>
              <a:sym typeface="Play"/>
            </a:endParaRPr>
          </a:p>
        </p:txBody>
      </p:sp>
      <p:sp>
        <p:nvSpPr>
          <p:cNvPr id="241" name="Google Shape;241;p31"/>
          <p:cNvSpPr txBox="1"/>
          <p:nvPr>
            <p:ph idx="4294967295" type="ctrTitle"/>
          </p:nvPr>
        </p:nvSpPr>
        <p:spPr>
          <a:xfrm>
            <a:off x="62613" y="1029150"/>
            <a:ext cx="2493600" cy="11304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solidFill>
                  <a:srgbClr val="0000FF"/>
                </a:solidFill>
                <a:uFill>
                  <a:noFill/>
                </a:uFill>
                <a:latin typeface="Play"/>
                <a:ea typeface="Play"/>
                <a:cs typeface="Play"/>
                <a:sym typeface="Play"/>
                <a:hlinkClick r:id="rId3">
                  <a:extLst>
                    <a:ext uri="{A12FA001-AC4F-418D-AE19-62706E023703}">
                      <ahyp:hlinkClr val="tx"/>
                    </a:ext>
                  </a:extLst>
                </a:hlinkClick>
              </a:rPr>
              <a:t>PIZZA ORDERING CHATBOT USING AMAZON LEX</a:t>
            </a:r>
            <a:endParaRPr b="1" i="0" sz="1400" cap="none" strike="noStrike">
              <a:solidFill>
                <a:srgbClr val="0000FF"/>
              </a:solidFill>
              <a:latin typeface="Play"/>
              <a:ea typeface="Play"/>
              <a:cs typeface="Play"/>
              <a:sym typeface="Play"/>
            </a:endParaRPr>
          </a:p>
        </p:txBody>
      </p:sp>
      <p:pic>
        <p:nvPicPr>
          <p:cNvPr id="242" name="Google Shape;242;p31"/>
          <p:cNvPicPr preferRelativeResize="0"/>
          <p:nvPr/>
        </p:nvPicPr>
        <p:blipFill>
          <a:blip r:embed="rId4">
            <a:alphaModFix/>
          </a:blip>
          <a:stretch>
            <a:fillRect/>
          </a:stretch>
        </p:blipFill>
        <p:spPr>
          <a:xfrm>
            <a:off x="11963" y="2726500"/>
            <a:ext cx="2594876" cy="1130400"/>
          </a:xfrm>
          <a:prstGeom prst="rect">
            <a:avLst/>
          </a:prstGeom>
          <a:noFill/>
          <a:ln>
            <a:noFill/>
          </a:ln>
        </p:spPr>
      </p:pic>
      <p:pic>
        <p:nvPicPr>
          <p:cNvPr descr="Amazon Web Services (AWS) - Amazon Lex&#10;#AWS #AmazonWebServices #AmazonLex #Lex #AWSLex #Chatbot&#10;&#10;AWS-CLF-C01&#10;GitHub Repository: https://github.com/Amey-Thakur/AWS-CERTIFIED-CLOUD-PRACTITIONER-CLF-C01&#10;&#10;Pizza Ordering Chatbot using Amazon Lex.&#10;&#10;&#10;LINKS:&#10;GitHub: https://github.com/Amey-Thakur&#10;LinkedIn: https://www.linkedin.com/in/amey-thakur&#10;ORCID: https://orcid.org/0000-0001-5644-1575" id="243" name="Google Shape;243;p31" title="PIZZA ORDERING CHATBOT USING AMAZON LEX - AWS PROJECT DEMO">
            <a:hlinkClick r:id="rId5"/>
          </p:cNvPr>
          <p:cNvPicPr preferRelativeResize="0"/>
          <p:nvPr/>
        </p:nvPicPr>
        <p:blipFill>
          <a:blip r:embed="rId6">
            <a:alphaModFix/>
          </a:blip>
          <a:stretch>
            <a:fillRect/>
          </a:stretch>
        </p:blipFill>
        <p:spPr>
          <a:xfrm>
            <a:off x="2657475" y="223550"/>
            <a:ext cx="6191026" cy="4643256"/>
          </a:xfrm>
          <a:prstGeom prst="rect">
            <a:avLst/>
          </a:prstGeom>
          <a:noFill/>
          <a:ln>
            <a:noFill/>
          </a:ln>
        </p:spPr>
      </p:pic>
      <p:sp>
        <p:nvSpPr>
          <p:cNvPr id="244" name="Google Shape;244;p31"/>
          <p:cNvSpPr txBox="1"/>
          <p:nvPr>
            <p:ph idx="4294967295" type="ctrTitle"/>
          </p:nvPr>
        </p:nvSpPr>
        <p:spPr>
          <a:xfrm>
            <a:off x="62625" y="4278775"/>
            <a:ext cx="2493600" cy="5880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990"/>
              <a:buFont typeface="Arial"/>
              <a:buNone/>
            </a:pPr>
            <a:r>
              <a:rPr b="1" lang="en-GB" sz="1200">
                <a:solidFill>
                  <a:srgbClr val="000000"/>
                </a:solidFill>
                <a:latin typeface="Play"/>
                <a:ea typeface="Play"/>
                <a:cs typeface="Play"/>
                <a:sym typeface="Play"/>
              </a:rPr>
              <a:t>YouTube Video</a:t>
            </a:r>
            <a:endParaRPr b="1" sz="1200">
              <a:solidFill>
                <a:srgbClr val="000000"/>
              </a:solidFill>
              <a:latin typeface="Play"/>
              <a:ea typeface="Play"/>
              <a:cs typeface="Play"/>
              <a:sym typeface="Play"/>
            </a:endParaRPr>
          </a:p>
          <a:p>
            <a:pPr indent="0" lvl="0" marL="0" marR="0" rtl="0" algn="ctr">
              <a:lnSpc>
                <a:spcPct val="150000"/>
              </a:lnSpc>
              <a:spcBef>
                <a:spcPts val="0"/>
              </a:spcBef>
              <a:spcAft>
                <a:spcPts val="0"/>
              </a:spcAft>
              <a:buClr>
                <a:schemeClr val="dk1"/>
              </a:buClr>
              <a:buSzPts val="990"/>
              <a:buFont typeface="Arial"/>
              <a:buNone/>
            </a:pPr>
            <a:r>
              <a:rPr b="1" lang="en-GB" sz="1200" u="sng">
                <a:solidFill>
                  <a:srgbClr val="0000FF"/>
                </a:solidFill>
                <a:latin typeface="Play"/>
                <a:ea typeface="Play"/>
                <a:cs typeface="Play"/>
                <a:sym typeface="Play"/>
                <a:hlinkClick r:id="rId7">
                  <a:extLst>
                    <a:ext uri="{A12FA001-AC4F-418D-AE19-62706E023703}">
                      <ahyp:hlinkClr val="tx"/>
                    </a:ext>
                  </a:extLst>
                </a:hlinkClick>
              </a:rPr>
              <a:t>https://youtu.be/6iLgN_1e4DU</a:t>
            </a:r>
            <a:endParaRPr b="1" sz="1200">
              <a:solidFill>
                <a:srgbClr val="0000FF"/>
              </a:solidFill>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majority of monotonous jobs that were formerly performed by humans are now replaced by AI. Every firm is aiming to replace the least skilled labour with AI robots that can do comparable tasks more efficiently, especially when it comes to chatbots. </a:t>
            </a:r>
            <a:endParaRPr>
              <a:solidFill>
                <a:schemeClr val="dk1"/>
              </a:solidFill>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chatbot is a computer software that mimics human interaction by using voice instructions, text dialogues, or both. Chatbots are being employed to address consumer concerns or problems in food delivery app businesses such as Zomato and Swiggy.</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New tools are available now to create and deploy chatbots; Amazon Lex by Amazon Web Services is one of them. 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p:txBody>
      </p:sp>
      <p:sp>
        <p:nvSpPr>
          <p:cNvPr id="62" name="Google Shape;62;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Amazon Web Services (AWS) - Amazon Lex&#10;#AWS #AmazonWebServices #AmazonLex #Lex #AWSLex #Chatbot&#10;&#10;AWS-CLF-C01&#10;GitHub Repository: https://github.com/Amey-Thakur/AWS-CERTIFIED-CLOUD-PRACTITIONER-CLF-C01&#10;&#10;Pizza Ordering Chatbot using Amazon Lex.&#10;&#10;&#10;LINKS:&#10;GitHub: https://github.com/Amey-Thakur&#10;LinkedIn: https://www.linkedin.com/in/amey-thakur&#10;ORCID: https://orcid.org/0000-0001-5644-1575" id="249" name="Google Shape;249;p32" title="PIZZA ORDERING CHATBOT USING AMAZON LEX - AWS PROJECT">
            <a:hlinkClick r:id="rId3"/>
          </p:cNvPr>
          <p:cNvPicPr preferRelativeResize="0"/>
          <p:nvPr/>
        </p:nvPicPr>
        <p:blipFill>
          <a:blip r:embed="rId4">
            <a:alphaModFix/>
          </a:blip>
          <a:stretch>
            <a:fillRect/>
          </a:stretch>
        </p:blipFill>
        <p:spPr>
          <a:xfrm>
            <a:off x="2372250" y="188738"/>
            <a:ext cx="6354700" cy="476602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250" name="Google Shape;250;p32"/>
          <p:cNvSpPr txBox="1"/>
          <p:nvPr>
            <p:ph idx="4294967295" type="ctrTitle"/>
          </p:nvPr>
        </p:nvSpPr>
        <p:spPr>
          <a:xfrm>
            <a:off x="224450" y="188750"/>
            <a:ext cx="1889100" cy="9501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The complete guide to the Amazon Lex project</a:t>
            </a:r>
            <a:endParaRPr b="1" i="0" sz="1400" cap="none" strike="noStrike">
              <a:latin typeface="Play"/>
              <a:ea typeface="Play"/>
              <a:cs typeface="Play"/>
              <a:sym typeface="Play"/>
            </a:endParaRPr>
          </a:p>
        </p:txBody>
      </p:sp>
      <p:pic>
        <p:nvPicPr>
          <p:cNvPr id="251" name="Google Shape;251;p32"/>
          <p:cNvPicPr preferRelativeResize="0"/>
          <p:nvPr/>
        </p:nvPicPr>
        <p:blipFill rotWithShape="1">
          <a:blip r:embed="rId5">
            <a:alphaModFix/>
          </a:blip>
          <a:srcRect b="0" l="14985" r="14760" t="0"/>
          <a:stretch/>
        </p:blipFill>
        <p:spPr>
          <a:xfrm>
            <a:off x="336787" y="1782038"/>
            <a:ext cx="1664425" cy="1579425"/>
          </a:xfrm>
          <a:prstGeom prst="rect">
            <a:avLst/>
          </a:prstGeom>
          <a:noFill/>
          <a:ln>
            <a:noFill/>
          </a:ln>
        </p:spPr>
      </p:pic>
      <p:sp>
        <p:nvSpPr>
          <p:cNvPr id="252" name="Google Shape;252;p32"/>
          <p:cNvSpPr txBox="1"/>
          <p:nvPr>
            <p:ph idx="4294967295" type="ctrTitle"/>
          </p:nvPr>
        </p:nvSpPr>
        <p:spPr>
          <a:xfrm>
            <a:off x="224438" y="3296325"/>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PROJECT</a:t>
            </a:r>
            <a:endParaRPr b="1" i="0" sz="1400" cap="none" strike="noStrike">
              <a:latin typeface="Play"/>
              <a:ea typeface="Play"/>
              <a:cs typeface="Play"/>
              <a:sym typeface="Play"/>
            </a:endParaRPr>
          </a:p>
        </p:txBody>
      </p:sp>
      <p:sp>
        <p:nvSpPr>
          <p:cNvPr id="253" name="Google Shape;253;p32"/>
          <p:cNvSpPr txBox="1"/>
          <p:nvPr>
            <p:ph idx="4294967295" type="ctrTitle"/>
          </p:nvPr>
        </p:nvSpPr>
        <p:spPr>
          <a:xfrm>
            <a:off x="224450" y="1297800"/>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AWS</a:t>
            </a:r>
            <a:endParaRPr b="1" i="0" sz="1400" cap="none" strike="noStrike">
              <a:latin typeface="Play"/>
              <a:ea typeface="Play"/>
              <a:cs typeface="Play"/>
              <a:sym typeface="Play"/>
            </a:endParaRPr>
          </a:p>
        </p:txBody>
      </p:sp>
      <p:sp>
        <p:nvSpPr>
          <p:cNvPr id="254" name="Google Shape;254;p32"/>
          <p:cNvSpPr txBox="1"/>
          <p:nvPr>
            <p:ph idx="4294967295" type="ctrTitle"/>
          </p:nvPr>
        </p:nvSpPr>
        <p:spPr>
          <a:xfrm>
            <a:off x="56750" y="4287050"/>
            <a:ext cx="2224500" cy="5880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990"/>
              <a:buFont typeface="Arial"/>
              <a:buNone/>
            </a:pPr>
            <a:r>
              <a:rPr b="1" lang="en-GB" sz="1000">
                <a:solidFill>
                  <a:srgbClr val="000000"/>
                </a:solidFill>
                <a:latin typeface="Play"/>
                <a:ea typeface="Play"/>
                <a:cs typeface="Play"/>
                <a:sym typeface="Play"/>
              </a:rPr>
              <a:t>YouTube Video</a:t>
            </a:r>
            <a:endParaRPr b="1" sz="1000">
              <a:solidFill>
                <a:srgbClr val="000000"/>
              </a:solidFill>
              <a:latin typeface="Play"/>
              <a:ea typeface="Play"/>
              <a:cs typeface="Play"/>
              <a:sym typeface="Play"/>
            </a:endParaRPr>
          </a:p>
          <a:p>
            <a:pPr indent="0" lvl="0" marL="0" marR="0" rtl="0" algn="ctr">
              <a:lnSpc>
                <a:spcPct val="150000"/>
              </a:lnSpc>
              <a:spcBef>
                <a:spcPts val="0"/>
              </a:spcBef>
              <a:spcAft>
                <a:spcPts val="0"/>
              </a:spcAft>
              <a:buClr>
                <a:schemeClr val="dk1"/>
              </a:buClr>
              <a:buSzPts val="990"/>
              <a:buFont typeface="Arial"/>
              <a:buNone/>
            </a:pPr>
            <a:r>
              <a:rPr b="1" lang="en-GB" sz="1000">
                <a:solidFill>
                  <a:srgbClr val="0000FF"/>
                </a:solidFill>
                <a:latin typeface="Play"/>
                <a:ea typeface="Play"/>
                <a:cs typeface="Play"/>
                <a:sym typeface="Play"/>
              </a:rPr>
              <a:t>https://youtu.be/FHbXSo95S7A</a:t>
            </a:r>
            <a:endParaRPr b="1" sz="1000">
              <a:solidFill>
                <a:srgbClr val="0000FF"/>
              </a:solidFill>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3"/>
          <p:cNvPicPr preferRelativeResize="0"/>
          <p:nvPr/>
        </p:nvPicPr>
        <p:blipFill rotWithShape="1">
          <a:blip r:embed="rId3">
            <a:alphaModFix/>
          </a:blip>
          <a:srcRect b="-2354" l="0" r="0" t="0"/>
          <a:stretch/>
        </p:blipFill>
        <p:spPr>
          <a:xfrm>
            <a:off x="579450" y="1133650"/>
            <a:ext cx="2567900" cy="3876175"/>
          </a:xfrm>
          <a:prstGeom prst="rect">
            <a:avLst/>
          </a:prstGeom>
          <a:noFill/>
          <a:ln cap="flat" cmpd="sng" w="9525">
            <a:solidFill>
              <a:srgbClr val="000000"/>
            </a:solidFill>
            <a:prstDash val="solid"/>
            <a:round/>
            <a:headEnd len="sm" w="sm" type="none"/>
            <a:tailEnd len="sm" w="sm" type="none"/>
          </a:ln>
        </p:spPr>
      </p:pic>
      <p:pic>
        <p:nvPicPr>
          <p:cNvPr id="260" name="Google Shape;260;p33"/>
          <p:cNvPicPr preferRelativeResize="0"/>
          <p:nvPr/>
        </p:nvPicPr>
        <p:blipFill>
          <a:blip r:embed="rId4">
            <a:alphaModFix/>
          </a:blip>
          <a:stretch>
            <a:fillRect/>
          </a:stretch>
        </p:blipFill>
        <p:spPr>
          <a:xfrm>
            <a:off x="3369400" y="1133650"/>
            <a:ext cx="2456974" cy="3876175"/>
          </a:xfrm>
          <a:prstGeom prst="rect">
            <a:avLst/>
          </a:prstGeom>
          <a:noFill/>
          <a:ln cap="flat" cmpd="sng" w="9525">
            <a:solidFill>
              <a:srgbClr val="000000"/>
            </a:solidFill>
            <a:prstDash val="solid"/>
            <a:round/>
            <a:headEnd len="sm" w="sm" type="none"/>
            <a:tailEnd len="sm" w="sm" type="none"/>
          </a:ln>
        </p:spPr>
      </p:pic>
      <p:pic>
        <p:nvPicPr>
          <p:cNvPr id="261" name="Google Shape;261;p33"/>
          <p:cNvPicPr preferRelativeResize="0"/>
          <p:nvPr/>
        </p:nvPicPr>
        <p:blipFill>
          <a:blip r:embed="rId5">
            <a:alphaModFix/>
          </a:blip>
          <a:stretch>
            <a:fillRect/>
          </a:stretch>
        </p:blipFill>
        <p:spPr>
          <a:xfrm>
            <a:off x="6048425" y="1133650"/>
            <a:ext cx="2482546" cy="3876174"/>
          </a:xfrm>
          <a:prstGeom prst="rect">
            <a:avLst/>
          </a:prstGeom>
          <a:noFill/>
          <a:ln cap="flat" cmpd="sng" w="9525">
            <a:solidFill>
              <a:srgbClr val="000000"/>
            </a:solidFill>
            <a:prstDash val="solid"/>
            <a:round/>
            <a:headEnd len="sm" w="sm" type="none"/>
            <a:tailEnd len="sm" w="sm" type="none"/>
          </a:ln>
        </p:spPr>
      </p:pic>
      <p:sp>
        <p:nvSpPr>
          <p:cNvPr id="262" name="Google Shape;262;p33"/>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Confirmation of Pizza Order</a:t>
            </a:r>
            <a:endParaRPr>
              <a:latin typeface="Play"/>
              <a:ea typeface="Play"/>
              <a:cs typeface="Play"/>
              <a:sym typeface="Play"/>
            </a:endParaRPr>
          </a:p>
        </p:txBody>
      </p:sp>
      <p:sp>
        <p:nvSpPr>
          <p:cNvPr id="263" name="Google Shape;263;p33"/>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4"/>
          <p:cNvPicPr preferRelativeResize="0"/>
          <p:nvPr/>
        </p:nvPicPr>
        <p:blipFill>
          <a:blip r:embed="rId3">
            <a:alphaModFix/>
          </a:blip>
          <a:stretch>
            <a:fillRect/>
          </a:stretch>
        </p:blipFill>
        <p:spPr>
          <a:xfrm>
            <a:off x="533050" y="752300"/>
            <a:ext cx="2565305" cy="4034524"/>
          </a:xfrm>
          <a:prstGeom prst="rect">
            <a:avLst/>
          </a:prstGeom>
          <a:noFill/>
          <a:ln cap="flat" cmpd="sng" w="9525">
            <a:solidFill>
              <a:srgbClr val="000000"/>
            </a:solidFill>
            <a:prstDash val="solid"/>
            <a:round/>
            <a:headEnd len="sm" w="sm" type="none"/>
            <a:tailEnd len="sm" w="sm" type="none"/>
          </a:ln>
        </p:spPr>
      </p:pic>
      <p:pic>
        <p:nvPicPr>
          <p:cNvPr id="269" name="Google Shape;269;p34"/>
          <p:cNvPicPr preferRelativeResize="0"/>
          <p:nvPr/>
        </p:nvPicPr>
        <p:blipFill>
          <a:blip r:embed="rId4">
            <a:alphaModFix/>
          </a:blip>
          <a:stretch>
            <a:fillRect/>
          </a:stretch>
        </p:blipFill>
        <p:spPr>
          <a:xfrm>
            <a:off x="3222904" y="752300"/>
            <a:ext cx="2580694" cy="4034524"/>
          </a:xfrm>
          <a:prstGeom prst="rect">
            <a:avLst/>
          </a:prstGeom>
          <a:noFill/>
          <a:ln cap="flat" cmpd="sng" w="9525">
            <a:solidFill>
              <a:srgbClr val="000000"/>
            </a:solidFill>
            <a:prstDash val="solid"/>
            <a:round/>
            <a:headEnd len="sm" w="sm" type="none"/>
            <a:tailEnd len="sm" w="sm" type="none"/>
          </a:ln>
        </p:spPr>
      </p:pic>
      <p:pic>
        <p:nvPicPr>
          <p:cNvPr id="270" name="Google Shape;270;p34"/>
          <p:cNvPicPr preferRelativeResize="0"/>
          <p:nvPr/>
        </p:nvPicPr>
        <p:blipFill>
          <a:blip r:embed="rId5">
            <a:alphaModFix/>
          </a:blip>
          <a:stretch>
            <a:fillRect/>
          </a:stretch>
        </p:blipFill>
        <p:spPr>
          <a:xfrm>
            <a:off x="5928149" y="752300"/>
            <a:ext cx="2565842" cy="4034525"/>
          </a:xfrm>
          <a:prstGeom prst="rect">
            <a:avLst/>
          </a:prstGeom>
          <a:noFill/>
          <a:ln cap="flat" cmpd="sng" w="9525">
            <a:solidFill>
              <a:srgbClr val="000000"/>
            </a:solidFill>
            <a:prstDash val="solid"/>
            <a:round/>
            <a:headEnd len="sm" w="sm" type="none"/>
            <a:tailEnd len="sm" w="sm" type="none"/>
          </a:ln>
        </p:spPr>
      </p:pic>
      <p:sp>
        <p:nvSpPr>
          <p:cNvPr id="271" name="Google Shape;271;p34"/>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5"/>
          <p:cNvPicPr preferRelativeResize="0"/>
          <p:nvPr/>
        </p:nvPicPr>
        <p:blipFill>
          <a:blip r:embed="rId3">
            <a:alphaModFix/>
          </a:blip>
          <a:stretch>
            <a:fillRect/>
          </a:stretch>
        </p:blipFill>
        <p:spPr>
          <a:xfrm>
            <a:off x="1400600" y="867700"/>
            <a:ext cx="2735025" cy="4275799"/>
          </a:xfrm>
          <a:prstGeom prst="rect">
            <a:avLst/>
          </a:prstGeom>
          <a:noFill/>
          <a:ln cap="flat" cmpd="sng" w="9525">
            <a:solidFill>
              <a:srgbClr val="000000"/>
            </a:solidFill>
            <a:prstDash val="solid"/>
            <a:round/>
            <a:headEnd len="sm" w="sm" type="none"/>
            <a:tailEnd len="sm" w="sm" type="none"/>
          </a:ln>
        </p:spPr>
      </p:pic>
      <p:pic>
        <p:nvPicPr>
          <p:cNvPr id="277" name="Google Shape;277;p35"/>
          <p:cNvPicPr preferRelativeResize="0"/>
          <p:nvPr/>
        </p:nvPicPr>
        <p:blipFill>
          <a:blip r:embed="rId4">
            <a:alphaModFix/>
          </a:blip>
          <a:stretch>
            <a:fillRect/>
          </a:stretch>
        </p:blipFill>
        <p:spPr>
          <a:xfrm>
            <a:off x="4655550" y="867700"/>
            <a:ext cx="2735025" cy="4275789"/>
          </a:xfrm>
          <a:prstGeom prst="rect">
            <a:avLst/>
          </a:prstGeom>
          <a:noFill/>
          <a:ln cap="flat" cmpd="sng" w="9525">
            <a:solidFill>
              <a:srgbClr val="000000"/>
            </a:solidFill>
            <a:prstDash val="solid"/>
            <a:round/>
            <a:headEnd len="sm" w="sm" type="none"/>
            <a:tailEnd len="sm" w="sm" type="none"/>
          </a:ln>
        </p:spPr>
      </p:pic>
      <p:sp>
        <p:nvSpPr>
          <p:cNvPr id="278" name="Google Shape;278;p35"/>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Cancellation of Pizza Order</a:t>
            </a:r>
            <a:endParaRPr>
              <a:latin typeface="Play"/>
              <a:ea typeface="Play"/>
              <a:cs typeface="Play"/>
              <a:sym typeface="Play"/>
            </a:endParaRPr>
          </a:p>
        </p:txBody>
      </p:sp>
      <p:pic>
        <p:nvPicPr>
          <p:cNvPr id="284" name="Google Shape;284;p36"/>
          <p:cNvPicPr preferRelativeResize="0"/>
          <p:nvPr/>
        </p:nvPicPr>
        <p:blipFill>
          <a:blip r:embed="rId3">
            <a:alphaModFix/>
          </a:blip>
          <a:stretch>
            <a:fillRect/>
          </a:stretch>
        </p:blipFill>
        <p:spPr>
          <a:xfrm>
            <a:off x="376375" y="1240756"/>
            <a:ext cx="2574350" cy="3900231"/>
          </a:xfrm>
          <a:prstGeom prst="rect">
            <a:avLst/>
          </a:prstGeom>
          <a:noFill/>
          <a:ln cap="flat" cmpd="sng" w="9525">
            <a:solidFill>
              <a:srgbClr val="000000"/>
            </a:solidFill>
            <a:prstDash val="solid"/>
            <a:round/>
            <a:headEnd len="sm" w="sm" type="none"/>
            <a:tailEnd len="sm" w="sm" type="none"/>
          </a:ln>
        </p:spPr>
      </p:pic>
      <p:pic>
        <p:nvPicPr>
          <p:cNvPr id="285" name="Google Shape;285;p36"/>
          <p:cNvPicPr preferRelativeResize="0"/>
          <p:nvPr/>
        </p:nvPicPr>
        <p:blipFill>
          <a:blip r:embed="rId4">
            <a:alphaModFix/>
          </a:blip>
          <a:stretch>
            <a:fillRect/>
          </a:stretch>
        </p:blipFill>
        <p:spPr>
          <a:xfrm>
            <a:off x="3273903" y="1238237"/>
            <a:ext cx="2574347" cy="3905250"/>
          </a:xfrm>
          <a:prstGeom prst="rect">
            <a:avLst/>
          </a:prstGeom>
          <a:noFill/>
          <a:ln cap="flat" cmpd="sng" w="9525">
            <a:solidFill>
              <a:srgbClr val="000000"/>
            </a:solidFill>
            <a:prstDash val="solid"/>
            <a:round/>
            <a:headEnd len="sm" w="sm" type="none"/>
            <a:tailEnd len="sm" w="sm" type="none"/>
          </a:ln>
        </p:spPr>
      </p:pic>
      <p:pic>
        <p:nvPicPr>
          <p:cNvPr id="286" name="Google Shape;286;p36"/>
          <p:cNvPicPr preferRelativeResize="0"/>
          <p:nvPr/>
        </p:nvPicPr>
        <p:blipFill>
          <a:blip r:embed="rId5">
            <a:alphaModFix/>
          </a:blip>
          <a:stretch>
            <a:fillRect/>
          </a:stretch>
        </p:blipFill>
        <p:spPr>
          <a:xfrm>
            <a:off x="6171426" y="1238250"/>
            <a:ext cx="2543175" cy="3905250"/>
          </a:xfrm>
          <a:prstGeom prst="rect">
            <a:avLst/>
          </a:prstGeom>
          <a:noFill/>
          <a:ln cap="flat" cmpd="sng" w="9525">
            <a:solidFill>
              <a:srgbClr val="000000"/>
            </a:solidFill>
            <a:prstDash val="solid"/>
            <a:round/>
            <a:headEnd len="sm" w="sm" type="none"/>
            <a:tailEnd len="sm" w="sm" type="none"/>
          </a:ln>
        </p:spPr>
      </p:pic>
      <p:sp>
        <p:nvSpPr>
          <p:cNvPr id="287" name="Google Shape;287;p36"/>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7"/>
          <p:cNvPicPr preferRelativeResize="0"/>
          <p:nvPr/>
        </p:nvPicPr>
        <p:blipFill rotWithShape="1">
          <a:blip r:embed="rId3">
            <a:alphaModFix/>
          </a:blip>
          <a:srcRect b="2052" l="0" r="0" t="2023"/>
          <a:stretch/>
        </p:blipFill>
        <p:spPr>
          <a:xfrm>
            <a:off x="1356161" y="804162"/>
            <a:ext cx="2856339" cy="4224075"/>
          </a:xfrm>
          <a:prstGeom prst="rect">
            <a:avLst/>
          </a:prstGeom>
          <a:noFill/>
          <a:ln cap="flat" cmpd="sng" w="9525">
            <a:solidFill>
              <a:srgbClr val="000000"/>
            </a:solidFill>
            <a:prstDash val="solid"/>
            <a:round/>
            <a:headEnd len="sm" w="sm" type="none"/>
            <a:tailEnd len="sm" w="sm" type="none"/>
          </a:ln>
        </p:spPr>
      </p:pic>
      <p:pic>
        <p:nvPicPr>
          <p:cNvPr id="293" name="Google Shape;293;p37"/>
          <p:cNvPicPr preferRelativeResize="0"/>
          <p:nvPr/>
        </p:nvPicPr>
        <p:blipFill rotWithShape="1">
          <a:blip r:embed="rId4">
            <a:alphaModFix/>
          </a:blip>
          <a:srcRect b="2075" l="0" r="0" t="1835"/>
          <a:stretch/>
        </p:blipFill>
        <p:spPr>
          <a:xfrm>
            <a:off x="4666975" y="784251"/>
            <a:ext cx="2931600" cy="4263900"/>
          </a:xfrm>
          <a:prstGeom prst="rect">
            <a:avLst/>
          </a:prstGeom>
          <a:noFill/>
          <a:ln cap="flat" cmpd="sng" w="9525">
            <a:solidFill>
              <a:srgbClr val="000000"/>
            </a:solidFill>
            <a:prstDash val="solid"/>
            <a:round/>
            <a:headEnd len="sm" w="sm" type="none"/>
            <a:tailEnd len="sm" w="sm" type="none"/>
          </a:ln>
        </p:spPr>
      </p:pic>
      <p:sp>
        <p:nvSpPr>
          <p:cNvPr id="294" name="Google Shape;294;p37"/>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8"/>
          <p:cNvPicPr preferRelativeResize="0"/>
          <p:nvPr/>
        </p:nvPicPr>
        <p:blipFill>
          <a:blip r:embed="rId3">
            <a:alphaModFix/>
          </a:blip>
          <a:stretch>
            <a:fillRect/>
          </a:stretch>
        </p:blipFill>
        <p:spPr>
          <a:xfrm>
            <a:off x="1604687" y="831100"/>
            <a:ext cx="2800788" cy="4177625"/>
          </a:xfrm>
          <a:prstGeom prst="rect">
            <a:avLst/>
          </a:prstGeom>
          <a:noFill/>
          <a:ln cap="flat" cmpd="sng" w="9525">
            <a:solidFill>
              <a:srgbClr val="000000"/>
            </a:solidFill>
            <a:prstDash val="solid"/>
            <a:round/>
            <a:headEnd len="sm" w="sm" type="none"/>
            <a:tailEnd len="sm" w="sm" type="none"/>
          </a:ln>
        </p:spPr>
      </p:pic>
      <p:pic>
        <p:nvPicPr>
          <p:cNvPr id="300" name="Google Shape;300;p38"/>
          <p:cNvPicPr preferRelativeResize="0"/>
          <p:nvPr/>
        </p:nvPicPr>
        <p:blipFill>
          <a:blip r:embed="rId4">
            <a:alphaModFix/>
          </a:blip>
          <a:stretch>
            <a:fillRect/>
          </a:stretch>
        </p:blipFill>
        <p:spPr>
          <a:xfrm>
            <a:off x="4808525" y="804175"/>
            <a:ext cx="2824357" cy="4231475"/>
          </a:xfrm>
          <a:prstGeom prst="rect">
            <a:avLst/>
          </a:prstGeom>
          <a:noFill/>
          <a:ln cap="flat" cmpd="sng" w="9525">
            <a:solidFill>
              <a:srgbClr val="000000"/>
            </a:solidFill>
            <a:prstDash val="solid"/>
            <a:round/>
            <a:headEnd len="sm" w="sm" type="none"/>
            <a:tailEnd len="sm" w="sm" type="none"/>
          </a:ln>
        </p:spPr>
      </p:pic>
      <p:sp>
        <p:nvSpPr>
          <p:cNvPr id="301" name="Google Shape;301;p38"/>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a:t>
            </a:r>
            <a:r>
              <a:rPr b="1" lang="en-GB" sz="2000">
                <a:solidFill>
                  <a:schemeClr val="dk1"/>
                </a:solidFill>
                <a:latin typeface="Play"/>
                <a:ea typeface="Play"/>
                <a:cs typeface="Play"/>
                <a:sym typeface="Play"/>
              </a:rPr>
              <a:t>eferences</a:t>
            </a:r>
            <a:endParaRPr b="1" i="0" sz="2000" u="none" cap="none" strike="noStrike">
              <a:solidFill>
                <a:schemeClr val="dk1"/>
              </a:solidFill>
              <a:latin typeface="Play"/>
              <a:ea typeface="Play"/>
              <a:cs typeface="Play"/>
              <a:sym typeface="Play"/>
            </a:endParaRPr>
          </a:p>
        </p:txBody>
      </p:sp>
      <p:sp>
        <p:nvSpPr>
          <p:cNvPr id="307" name="Google Shape;307;p39"/>
          <p:cNvSpPr txBox="1"/>
          <p:nvPr/>
        </p:nvSpPr>
        <p:spPr>
          <a:xfrm>
            <a:off x="445200" y="837850"/>
            <a:ext cx="8428200" cy="3170100"/>
          </a:xfrm>
          <a:prstGeom prst="rect">
            <a:avLst/>
          </a:prstGeom>
          <a:noFill/>
          <a:ln>
            <a:noFill/>
          </a:ln>
        </p:spPr>
        <p:txBody>
          <a:bodyPr anchorCtr="0" anchor="ctr" bIns="91425" lIns="91425" spcFirstLastPara="1" rIns="91425" wrap="square" tIns="91425">
            <a:noAutofit/>
          </a:bodyPr>
          <a:lstStyle/>
          <a:p>
            <a:pPr indent="-350520" lvl="0" marL="274320" rtl="0" algn="just">
              <a:lnSpc>
                <a:spcPct val="200000"/>
              </a:lnSpc>
              <a:spcBef>
                <a:spcPts val="0"/>
              </a:spcBef>
              <a:spcAft>
                <a:spcPts val="0"/>
              </a:spcAft>
              <a:buClr>
                <a:schemeClr val="dk1"/>
              </a:buClr>
              <a:buSzPts val="1200"/>
              <a:buFont typeface="Play"/>
              <a:buAutoNum type="arabicPeriod"/>
            </a:pPr>
            <a:r>
              <a:rPr lang="en-GB" sz="1200">
                <a:solidFill>
                  <a:srgbClr val="222222"/>
                </a:solidFill>
                <a:highlight>
                  <a:srgbClr val="FFFFFF"/>
                </a:highlight>
                <a:latin typeface="Play"/>
                <a:ea typeface="Play"/>
                <a:cs typeface="Play"/>
                <a:sym typeface="Play"/>
              </a:rPr>
              <a:t>Varia, Jinesh, and Sajee Mathew. "Overview of amazon web services." </a:t>
            </a:r>
            <a:r>
              <a:rPr i="1" lang="en-GB" sz="1200">
                <a:solidFill>
                  <a:srgbClr val="222222"/>
                </a:solidFill>
                <a:highlight>
                  <a:srgbClr val="FFFFFF"/>
                </a:highlight>
                <a:latin typeface="Play"/>
                <a:ea typeface="Play"/>
                <a:cs typeface="Play"/>
                <a:sym typeface="Play"/>
              </a:rPr>
              <a:t>Amazon Web Services</a:t>
            </a:r>
            <a:r>
              <a:rPr lang="en-GB" sz="1200">
                <a:solidFill>
                  <a:srgbClr val="222222"/>
                </a:solidFill>
                <a:highlight>
                  <a:srgbClr val="FFFFFF"/>
                </a:highlight>
                <a:latin typeface="Play"/>
                <a:ea typeface="Play"/>
                <a:cs typeface="Play"/>
                <a:sym typeface="Play"/>
              </a:rPr>
              <a:t> 105 (2014).</a:t>
            </a:r>
            <a:endParaRPr sz="1200">
              <a:solidFill>
                <a:srgbClr val="222222"/>
              </a:solidFill>
              <a:highlight>
                <a:srgbClr val="FFFFFF"/>
              </a:highlight>
              <a:latin typeface="Play"/>
              <a:ea typeface="Play"/>
              <a:cs typeface="Play"/>
              <a:sym typeface="Play"/>
            </a:endParaRPr>
          </a:p>
          <a:p>
            <a:pPr indent="-350520" lvl="0" marL="274320" rtl="0" algn="just">
              <a:lnSpc>
                <a:spcPct val="200000"/>
              </a:lnSpc>
              <a:spcBef>
                <a:spcPts val="0"/>
              </a:spcBef>
              <a:spcAft>
                <a:spcPts val="0"/>
              </a:spcAft>
              <a:buClr>
                <a:srgbClr val="222222"/>
              </a:buClr>
              <a:buSzPts val="1200"/>
              <a:buFont typeface="Play"/>
              <a:buAutoNum type="arabicPeriod"/>
            </a:pPr>
            <a:r>
              <a:rPr lang="en-GB" sz="1200">
                <a:solidFill>
                  <a:schemeClr val="dk1"/>
                </a:solidFill>
                <a:latin typeface="Play"/>
                <a:ea typeface="Play"/>
                <a:cs typeface="Play"/>
                <a:sym typeface="Play"/>
              </a:rPr>
              <a:t>Soni, Radhika &amp; Thapar, Radhika. (2019). Acceptance of Chatbots by Millennial Consumers.</a:t>
            </a:r>
            <a:endParaRPr sz="1200">
              <a:solidFill>
                <a:srgbClr val="222222"/>
              </a:solidFill>
              <a:highlight>
                <a:srgbClr val="FFFFFF"/>
              </a:highlight>
              <a:latin typeface="Play"/>
              <a:ea typeface="Play"/>
              <a:cs typeface="Play"/>
              <a:sym typeface="Play"/>
            </a:endParaRPr>
          </a:p>
          <a:p>
            <a:pPr indent="-350520" lvl="0" marL="274320" rtl="0" algn="just">
              <a:lnSpc>
                <a:spcPct val="200000"/>
              </a:lnSpc>
              <a:spcBef>
                <a:spcPts val="0"/>
              </a:spcBef>
              <a:spcAft>
                <a:spcPts val="0"/>
              </a:spcAft>
              <a:buClr>
                <a:schemeClr val="dk1"/>
              </a:buClr>
              <a:buSzPts val="1200"/>
              <a:buFont typeface="Play"/>
              <a:buAutoNum type="arabicPeriod"/>
            </a:pPr>
            <a:r>
              <a:rPr lang="en-GB" sz="1200">
                <a:solidFill>
                  <a:schemeClr val="dk1"/>
                </a:solidFill>
                <a:latin typeface="Play"/>
                <a:ea typeface="Play"/>
                <a:cs typeface="Play"/>
                <a:sym typeface="Play"/>
              </a:rPr>
              <a:t>AWS Documentation - </a:t>
            </a:r>
            <a:r>
              <a:rPr lang="en-GB" sz="1200" u="sng">
                <a:solidFill>
                  <a:srgbClr val="0000FF"/>
                </a:solidFill>
                <a:latin typeface="Play"/>
                <a:ea typeface="Play"/>
                <a:cs typeface="Play"/>
                <a:sym typeface="Play"/>
                <a:hlinkClick r:id="rId3">
                  <a:extLst>
                    <a:ext uri="{A12FA001-AC4F-418D-AE19-62706E023703}">
                      <ahyp:hlinkClr val="tx"/>
                    </a:ext>
                  </a:extLst>
                </a:hlinkClick>
              </a:rPr>
              <a:t>https://docs.aws.amazon.com</a:t>
            </a:r>
            <a:endParaRPr sz="1200">
              <a:solidFill>
                <a:srgbClr val="0000FF"/>
              </a:solidFill>
              <a:latin typeface="Play"/>
              <a:ea typeface="Play"/>
              <a:cs typeface="Play"/>
              <a:sym typeface="Play"/>
            </a:endParaRPr>
          </a:p>
          <a:p>
            <a:pPr indent="-350520" lvl="0" marL="274320" rtl="0" algn="just">
              <a:lnSpc>
                <a:spcPct val="200000"/>
              </a:lnSpc>
              <a:spcBef>
                <a:spcPts val="0"/>
              </a:spcBef>
              <a:spcAft>
                <a:spcPts val="0"/>
              </a:spcAft>
              <a:buClr>
                <a:schemeClr val="dk1"/>
              </a:buClr>
              <a:buSzPts val="1200"/>
              <a:buFont typeface="Play"/>
              <a:buAutoNum type="arabicPeriod"/>
            </a:pPr>
            <a:r>
              <a:rPr lang="en-GB" sz="1200">
                <a:solidFill>
                  <a:schemeClr val="dk1"/>
                </a:solidFill>
                <a:latin typeface="Play"/>
                <a:ea typeface="Play"/>
                <a:cs typeface="Play"/>
                <a:sym typeface="Play"/>
              </a:rPr>
              <a:t>Amazon Lex Documentation - </a:t>
            </a:r>
            <a:r>
              <a:rPr lang="en-GB" sz="1200" u="sng">
                <a:solidFill>
                  <a:srgbClr val="0000FF"/>
                </a:solidFill>
                <a:latin typeface="Play"/>
                <a:ea typeface="Play"/>
                <a:cs typeface="Play"/>
                <a:sym typeface="Play"/>
                <a:hlinkClick r:id="rId4">
                  <a:extLst>
                    <a:ext uri="{A12FA001-AC4F-418D-AE19-62706E023703}">
                      <ahyp:hlinkClr val="tx"/>
                    </a:ext>
                  </a:extLst>
                </a:hlinkClick>
              </a:rPr>
              <a:t>https://docs.aws.amazon.com/lex</a:t>
            </a:r>
            <a:endParaRPr sz="1200">
              <a:solidFill>
                <a:srgbClr val="0000FF"/>
              </a:solidFill>
              <a:latin typeface="Play"/>
              <a:ea typeface="Play"/>
              <a:cs typeface="Play"/>
              <a:sym typeface="Play"/>
            </a:endParaRPr>
          </a:p>
          <a:p>
            <a:pPr indent="-350520" lvl="0" marL="274320" rtl="0" algn="just">
              <a:lnSpc>
                <a:spcPct val="200000"/>
              </a:lnSpc>
              <a:spcBef>
                <a:spcPts val="0"/>
              </a:spcBef>
              <a:spcAft>
                <a:spcPts val="0"/>
              </a:spcAft>
              <a:buClr>
                <a:schemeClr val="dk1"/>
              </a:buClr>
              <a:buSzPts val="1200"/>
              <a:buFont typeface="Play"/>
              <a:buAutoNum type="arabicPeriod"/>
            </a:pPr>
            <a:r>
              <a:rPr lang="en-GB" sz="1200">
                <a:solidFill>
                  <a:schemeClr val="dk1"/>
                </a:solidFill>
                <a:latin typeface="Play"/>
                <a:ea typeface="Play"/>
                <a:cs typeface="Play"/>
                <a:sym typeface="Play"/>
              </a:rPr>
              <a:t>AWS Lex - </a:t>
            </a:r>
            <a:r>
              <a:rPr lang="en-GB" sz="1200" u="sng">
                <a:solidFill>
                  <a:srgbClr val="0000FF"/>
                </a:solidFill>
                <a:latin typeface="Play"/>
                <a:ea typeface="Play"/>
                <a:cs typeface="Play"/>
                <a:sym typeface="Play"/>
                <a:hlinkClick r:id="rId5">
                  <a:extLst>
                    <a:ext uri="{A12FA001-AC4F-418D-AE19-62706E023703}">
                      <ahyp:hlinkClr val="tx"/>
                    </a:ext>
                  </a:extLst>
                </a:hlinkClick>
              </a:rPr>
              <a:t>https://aws.amazon.com/lex</a:t>
            </a:r>
            <a:endParaRPr sz="1200">
              <a:solidFill>
                <a:srgbClr val="0000FF"/>
              </a:solidFill>
              <a:highlight>
                <a:srgbClr val="FFFFFF"/>
              </a:highlight>
              <a:latin typeface="Play"/>
              <a:ea typeface="Play"/>
              <a:cs typeface="Play"/>
              <a:sym typeface="Play"/>
            </a:endParaRPr>
          </a:p>
          <a:p>
            <a:pPr indent="-350520" lvl="0" marL="274320" rtl="0" algn="just">
              <a:lnSpc>
                <a:spcPct val="200000"/>
              </a:lnSpc>
              <a:spcBef>
                <a:spcPts val="0"/>
              </a:spcBef>
              <a:spcAft>
                <a:spcPts val="0"/>
              </a:spcAft>
              <a:buClr>
                <a:srgbClr val="222222"/>
              </a:buClr>
              <a:buSzPts val="1200"/>
              <a:buFont typeface="Play"/>
              <a:buAutoNum type="arabicPeriod"/>
            </a:pPr>
            <a:r>
              <a:rPr lang="en-GB" sz="1200">
                <a:solidFill>
                  <a:srgbClr val="222222"/>
                </a:solidFill>
                <a:highlight>
                  <a:srgbClr val="FFFFFF"/>
                </a:highlight>
                <a:latin typeface="Play"/>
                <a:ea typeface="Play"/>
                <a:cs typeface="Play"/>
                <a:sym typeface="Play"/>
              </a:rPr>
              <a:t>Pizza Ordering Chatbot Demo - </a:t>
            </a:r>
            <a:r>
              <a:rPr lang="en-GB" sz="1200" u="sng">
                <a:solidFill>
                  <a:srgbClr val="0000FF"/>
                </a:solidFill>
                <a:highlight>
                  <a:srgbClr val="FFFFFF"/>
                </a:highlight>
                <a:latin typeface="Play"/>
                <a:ea typeface="Play"/>
                <a:cs typeface="Play"/>
                <a:sym typeface="Play"/>
                <a:hlinkClick r:id="rId6">
                  <a:extLst>
                    <a:ext uri="{A12FA001-AC4F-418D-AE19-62706E023703}">
                      <ahyp:hlinkClr val="tx"/>
                    </a:ext>
                  </a:extLst>
                </a:hlinkClick>
              </a:rPr>
              <a:t>https://youtu.be/6iLgN_1e4DU</a:t>
            </a:r>
            <a:endParaRPr sz="1200">
              <a:solidFill>
                <a:srgbClr val="0000FF"/>
              </a:solidFill>
              <a:highlight>
                <a:srgbClr val="FFFFFF"/>
              </a:highlight>
              <a:latin typeface="Play"/>
              <a:ea typeface="Play"/>
              <a:cs typeface="Play"/>
              <a:sym typeface="Play"/>
            </a:endParaRPr>
          </a:p>
          <a:p>
            <a:pPr indent="-350520" lvl="0" marL="274320" rtl="0" algn="just">
              <a:lnSpc>
                <a:spcPct val="200000"/>
              </a:lnSpc>
              <a:spcBef>
                <a:spcPts val="0"/>
              </a:spcBef>
              <a:spcAft>
                <a:spcPts val="0"/>
              </a:spcAft>
              <a:buClr>
                <a:srgbClr val="222222"/>
              </a:buClr>
              <a:buSzPts val="1200"/>
              <a:buFont typeface="Play"/>
              <a:buAutoNum type="arabicPeriod"/>
            </a:pPr>
            <a:r>
              <a:rPr lang="en-GB" sz="1200">
                <a:solidFill>
                  <a:srgbClr val="222222"/>
                </a:solidFill>
                <a:highlight>
                  <a:srgbClr val="FFFFFF"/>
                </a:highlight>
                <a:latin typeface="Play"/>
                <a:ea typeface="Play"/>
                <a:cs typeface="Play"/>
                <a:sym typeface="Play"/>
              </a:rPr>
              <a:t>The Complete Guide To The Pizza Ordering Chatbot - </a:t>
            </a:r>
            <a:r>
              <a:rPr lang="en-GB" sz="1200" u="sng">
                <a:solidFill>
                  <a:srgbClr val="0000FF"/>
                </a:solidFill>
                <a:highlight>
                  <a:srgbClr val="FFFFFF"/>
                </a:highlight>
                <a:latin typeface="Play"/>
                <a:ea typeface="Play"/>
                <a:cs typeface="Play"/>
                <a:sym typeface="Play"/>
                <a:hlinkClick r:id="rId7">
                  <a:extLst>
                    <a:ext uri="{A12FA001-AC4F-418D-AE19-62706E023703}">
                      <ahyp:hlinkClr val="tx"/>
                    </a:ext>
                  </a:extLst>
                </a:hlinkClick>
              </a:rPr>
              <a:t>https://youtu.be/FHbXSo95S7A</a:t>
            </a:r>
            <a:endParaRPr sz="1200">
              <a:solidFill>
                <a:srgbClr val="0000FF"/>
              </a:solidFill>
              <a:highlight>
                <a:srgbClr val="FFFFFF"/>
              </a:highlight>
              <a:latin typeface="Play"/>
              <a:ea typeface="Play"/>
              <a:cs typeface="Play"/>
              <a:sym typeface="Play"/>
            </a:endParaRPr>
          </a:p>
          <a:p>
            <a:pPr indent="-350520" lvl="0" marL="274320" rtl="0" algn="just">
              <a:lnSpc>
                <a:spcPct val="200000"/>
              </a:lnSpc>
              <a:spcBef>
                <a:spcPts val="0"/>
              </a:spcBef>
              <a:spcAft>
                <a:spcPts val="0"/>
              </a:spcAft>
              <a:buClr>
                <a:srgbClr val="222222"/>
              </a:buClr>
              <a:buSzPts val="1200"/>
              <a:buFont typeface="Play"/>
              <a:buAutoNum type="arabicPeriod"/>
            </a:pPr>
            <a:r>
              <a:rPr lang="en-GB" sz="1200">
                <a:solidFill>
                  <a:srgbClr val="222222"/>
                </a:solidFill>
                <a:highlight>
                  <a:srgbClr val="FFFFFF"/>
                </a:highlight>
                <a:latin typeface="Play"/>
                <a:ea typeface="Play"/>
                <a:cs typeface="Play"/>
                <a:sym typeface="Play"/>
              </a:rPr>
              <a:t>GitHub Repository - </a:t>
            </a:r>
            <a:r>
              <a:rPr lang="en-GB" sz="1200" u="sng">
                <a:solidFill>
                  <a:srgbClr val="0000FF"/>
                </a:solidFill>
                <a:highlight>
                  <a:srgbClr val="FFFFFF"/>
                </a:highlight>
                <a:latin typeface="Play"/>
                <a:ea typeface="Play"/>
                <a:cs typeface="Play"/>
                <a:sym typeface="Play"/>
                <a:hlinkClick r:id="rId8">
                  <a:extLst>
                    <a:ext uri="{A12FA001-AC4F-418D-AE19-62706E023703}">
                      <ahyp:hlinkClr val="tx"/>
                    </a:ext>
                  </a:extLst>
                </a:hlinkClick>
              </a:rPr>
              <a:t>https://github.com/Amey-Thakur/AWS-CERTIFIED-CLOUD-PRACTITIONER-CLF-C01</a:t>
            </a:r>
            <a:endParaRPr sz="1200">
              <a:solidFill>
                <a:srgbClr val="0000FF"/>
              </a:solidFill>
              <a:latin typeface="Play"/>
              <a:ea typeface="Play"/>
              <a:cs typeface="Play"/>
              <a:sym typeface="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solidFill>
                  <a:srgbClr val="0000FF"/>
                </a:solidFill>
                <a:latin typeface="Play"/>
                <a:ea typeface="Play"/>
                <a:cs typeface="Play"/>
                <a:sym typeface="Play"/>
              </a:rPr>
              <a:t>THANK YOU</a:t>
            </a:r>
            <a:endParaRPr b="1" sz="3600">
              <a:solidFill>
                <a:srgbClr val="0000FF"/>
              </a:solidFill>
              <a:latin typeface="Play"/>
              <a:ea typeface="Play"/>
              <a:cs typeface="Play"/>
              <a:sym typeface="Play"/>
            </a:endParaRPr>
          </a:p>
          <a:p>
            <a:pPr indent="0" lvl="0" marL="0" rtl="0" algn="ctr">
              <a:lnSpc>
                <a:spcPct val="100000"/>
              </a:lnSpc>
              <a:spcBef>
                <a:spcPts val="0"/>
              </a:spcBef>
              <a:spcAft>
                <a:spcPts val="0"/>
              </a:spcAft>
              <a:buSzPts val="990"/>
              <a:buNone/>
            </a:pPr>
            <a:r>
              <a:t/>
            </a:r>
            <a:endParaRPr b="1" sz="3600">
              <a:solidFill>
                <a:srgbClr val="0000FF"/>
              </a:solidFill>
              <a:latin typeface="Play"/>
              <a:ea typeface="Play"/>
              <a:cs typeface="Play"/>
              <a:sym typeface="Play"/>
            </a:endParaRPr>
          </a:p>
        </p:txBody>
      </p:sp>
      <p:sp>
        <p:nvSpPr>
          <p:cNvPr id="313" name="Google Shape;313;p40"/>
          <p:cNvSpPr txBox="1"/>
          <p:nvPr/>
        </p:nvSpPr>
        <p:spPr>
          <a:xfrm>
            <a:off x="0" y="4039975"/>
            <a:ext cx="9144000" cy="6828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Project Title - </a:t>
            </a:r>
            <a:r>
              <a:rPr b="1" lang="en-GB">
                <a:highlight>
                  <a:srgbClr val="FFFFFF"/>
                </a:highlight>
                <a:latin typeface="Play"/>
                <a:ea typeface="Play"/>
                <a:cs typeface="Play"/>
                <a:sym typeface="Play"/>
              </a:rPr>
              <a:t>Pizza Ordering Chatbot Using Amazon Lex</a:t>
            </a:r>
            <a:endParaRPr b="1">
              <a:highlight>
                <a:srgbClr val="FFFFFF"/>
              </a:highlight>
              <a:latin typeface="Play"/>
              <a:ea typeface="Play"/>
              <a:cs typeface="Play"/>
              <a:sym typeface="Play"/>
            </a:endParaRPr>
          </a:p>
          <a:p>
            <a:pPr indent="0" lvl="0" marL="0" rtl="0" algn="ctr">
              <a:lnSpc>
                <a:spcPct val="150000"/>
              </a:lnSpc>
              <a:spcBef>
                <a:spcPts val="0"/>
              </a:spcBef>
              <a:spcAft>
                <a:spcPts val="0"/>
              </a:spcAft>
              <a:buNone/>
            </a:pPr>
            <a:r>
              <a:rPr lang="en-GB">
                <a:highlight>
                  <a:srgbClr val="FFFFFF"/>
                </a:highlight>
                <a:latin typeface="Play"/>
                <a:ea typeface="Play"/>
                <a:cs typeface="Play"/>
                <a:sym typeface="Play"/>
              </a:rPr>
              <a:t>Project Authors</a:t>
            </a:r>
            <a:r>
              <a:rPr b="1" lang="en-GB">
                <a:highlight>
                  <a:srgbClr val="FFFFFF"/>
                </a:highlight>
                <a:latin typeface="Play"/>
                <a:ea typeface="Play"/>
                <a:cs typeface="Play"/>
                <a:sym typeface="Play"/>
              </a:rPr>
              <a:t> - Amey Thakur, Hasan Rizvi &amp; Mega Satish</a:t>
            </a:r>
            <a:endParaRPr b="1">
              <a:highlight>
                <a:srgbClr val="FFFFFF"/>
              </a:highlight>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8" name="Google Shape;68;p15"/>
          <p:cNvSpPr txBox="1"/>
          <p:nvPr/>
        </p:nvSpPr>
        <p:spPr>
          <a:xfrm>
            <a:off x="5085050" y="1255500"/>
            <a:ext cx="3630900" cy="26325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What is a Chatbot?</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a:t>
            </a:r>
            <a:r>
              <a:rPr lang="en-GB">
                <a:latin typeface="Play"/>
                <a:ea typeface="Play"/>
                <a:cs typeface="Play"/>
                <a:sym typeface="Play"/>
              </a:rPr>
              <a:t>t is </a:t>
            </a:r>
            <a:r>
              <a:rPr lang="en-GB">
                <a:latin typeface="Play"/>
                <a:ea typeface="Play"/>
                <a:cs typeface="Play"/>
                <a:sym typeface="Play"/>
              </a:rPr>
              <a:t>Amazon Lex?</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How Lex Works?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Core Concepts &amp; Terminologies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Pizza Ordering Chatbot Demo</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References</a:t>
            </a:r>
            <a:endParaRPr>
              <a:latin typeface="Play"/>
              <a:ea typeface="Play"/>
              <a:cs typeface="Play"/>
              <a:sym typeface="Play"/>
            </a:endParaRPr>
          </a:p>
        </p:txBody>
      </p:sp>
      <p:pic>
        <p:nvPicPr>
          <p:cNvPr id="69" name="Google Shape;69;p15"/>
          <p:cNvPicPr preferRelativeResize="0"/>
          <p:nvPr/>
        </p:nvPicPr>
        <p:blipFill>
          <a:blip r:embed="rId3">
            <a:alphaModFix/>
          </a:blip>
          <a:stretch>
            <a:fillRect/>
          </a:stretch>
        </p:blipFill>
        <p:spPr>
          <a:xfrm>
            <a:off x="121525" y="1349202"/>
            <a:ext cx="4672179" cy="2445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What is a Chatbot?</a:t>
            </a:r>
            <a:endParaRPr b="1" sz="2000">
              <a:solidFill>
                <a:schemeClr val="dk1"/>
              </a:solidFill>
              <a:latin typeface="Play"/>
              <a:ea typeface="Play"/>
              <a:cs typeface="Play"/>
              <a:sym typeface="Play"/>
            </a:endParaRPr>
          </a:p>
        </p:txBody>
      </p:sp>
      <p:sp>
        <p:nvSpPr>
          <p:cNvPr id="75" name="Google Shape;75;p16"/>
          <p:cNvSpPr txBox="1"/>
          <p:nvPr/>
        </p:nvSpPr>
        <p:spPr>
          <a:xfrm>
            <a:off x="270913" y="731550"/>
            <a:ext cx="8602200" cy="103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 chatbot is a computer program which conducts a conversation in </a:t>
            </a:r>
            <a:r>
              <a:rPr b="1" i="1" lang="en-GB">
                <a:solidFill>
                  <a:srgbClr val="0000FF"/>
                </a:solidFill>
                <a:latin typeface="Play"/>
                <a:ea typeface="Play"/>
                <a:cs typeface="Play"/>
                <a:sym typeface="Play"/>
              </a:rPr>
              <a:t>natural language via text or speech</a:t>
            </a:r>
            <a:r>
              <a:rPr lang="en-GB">
                <a:solidFill>
                  <a:schemeClr val="dk1"/>
                </a:solidFill>
                <a:latin typeface="Play"/>
                <a:ea typeface="Play"/>
                <a:cs typeface="Play"/>
                <a:sym typeface="Play"/>
              </a:rPr>
              <a:t>, understand the intent of the user and sends a response based on </a:t>
            </a:r>
            <a:r>
              <a:rPr lang="en-GB">
                <a:solidFill>
                  <a:schemeClr val="dk1"/>
                </a:solidFill>
                <a:latin typeface="Play"/>
                <a:ea typeface="Play"/>
                <a:cs typeface="Play"/>
                <a:sym typeface="Play"/>
              </a:rPr>
              <a:t>business rules and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data of the organization.</a:t>
            </a:r>
            <a:endParaRPr>
              <a:solidFill>
                <a:schemeClr val="dk1"/>
              </a:solidFill>
              <a:latin typeface="Play"/>
              <a:ea typeface="Play"/>
              <a:cs typeface="Play"/>
              <a:sym typeface="Play"/>
            </a:endParaRPr>
          </a:p>
        </p:txBody>
      </p:sp>
      <p:sp>
        <p:nvSpPr>
          <p:cNvPr id="76" name="Google Shape;76;p16"/>
          <p:cNvSpPr txBox="1"/>
          <p:nvPr/>
        </p:nvSpPr>
        <p:spPr>
          <a:xfrm>
            <a:off x="373200" y="4330059"/>
            <a:ext cx="8499900" cy="617700"/>
          </a:xfrm>
          <a:prstGeom prst="rect">
            <a:avLst/>
          </a:prstGeom>
          <a:noFill/>
          <a:ln>
            <a:noFill/>
          </a:ln>
        </p:spPr>
        <p:txBody>
          <a:bodyPr anchorCtr="0" anchor="ctr" bIns="91425" lIns="91425" spcFirstLastPara="1" rIns="91425" wrap="square" tIns="91425">
            <a:noAutofit/>
          </a:bodyPr>
          <a:lstStyle/>
          <a:p>
            <a:pPr indent="-317500" lvl="0" marL="457200" rtl="0" algn="just">
              <a:spcBef>
                <a:spcPts val="0"/>
              </a:spcBef>
              <a:spcAft>
                <a:spcPts val="0"/>
              </a:spcAft>
              <a:buSzPts val="1400"/>
              <a:buFont typeface="Play"/>
              <a:buChar char="-"/>
            </a:pPr>
            <a:r>
              <a:rPr b="1" lang="en-GB">
                <a:latin typeface="Play"/>
                <a:ea typeface="Play"/>
                <a:cs typeface="Play"/>
                <a:sym typeface="Play"/>
              </a:rPr>
              <a:t>Chatbot Applications:</a:t>
            </a:r>
            <a:r>
              <a:rPr lang="en-GB">
                <a:latin typeface="Play"/>
                <a:ea typeface="Play"/>
                <a:cs typeface="Play"/>
                <a:sym typeface="Play"/>
              </a:rPr>
              <a:t> Online Shopping, Book Tickets, News Reports, Order Food, Etc.</a:t>
            </a:r>
            <a:endParaRPr>
              <a:latin typeface="Play"/>
              <a:ea typeface="Play"/>
              <a:cs typeface="Play"/>
              <a:sym typeface="Play"/>
            </a:endParaRPr>
          </a:p>
        </p:txBody>
      </p:sp>
      <p:pic>
        <p:nvPicPr>
          <p:cNvPr id="77" name="Google Shape;77;p16"/>
          <p:cNvPicPr preferRelativeResize="0"/>
          <p:nvPr/>
        </p:nvPicPr>
        <p:blipFill rotWithShape="1">
          <a:blip r:embed="rId3">
            <a:alphaModFix/>
          </a:blip>
          <a:srcRect b="9974" l="2459" r="1450" t="0"/>
          <a:stretch/>
        </p:blipFill>
        <p:spPr>
          <a:xfrm>
            <a:off x="217350" y="1845188"/>
            <a:ext cx="8709326" cy="2408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Advent of Conversational Interactions</a:t>
            </a:r>
            <a:endParaRPr b="1" sz="2000">
              <a:solidFill>
                <a:schemeClr val="dk1"/>
              </a:solidFill>
              <a:latin typeface="Play"/>
              <a:ea typeface="Play"/>
              <a:cs typeface="Play"/>
              <a:sym typeface="Play"/>
            </a:endParaRPr>
          </a:p>
        </p:txBody>
      </p:sp>
      <p:pic>
        <p:nvPicPr>
          <p:cNvPr id="83" name="Google Shape;83;p17"/>
          <p:cNvPicPr preferRelativeResize="0"/>
          <p:nvPr/>
        </p:nvPicPr>
        <p:blipFill rotWithShape="1">
          <a:blip r:embed="rId3">
            <a:alphaModFix/>
          </a:blip>
          <a:srcRect b="18269" l="8767" r="6843" t="9261"/>
          <a:stretch/>
        </p:blipFill>
        <p:spPr>
          <a:xfrm>
            <a:off x="186750" y="1608525"/>
            <a:ext cx="2713500" cy="1309250"/>
          </a:xfrm>
          <a:prstGeom prst="rect">
            <a:avLst/>
          </a:prstGeom>
          <a:noFill/>
          <a:ln>
            <a:noFill/>
          </a:ln>
        </p:spPr>
      </p:pic>
      <p:sp>
        <p:nvSpPr>
          <p:cNvPr id="84" name="Google Shape;84;p17"/>
          <p:cNvSpPr txBox="1"/>
          <p:nvPr/>
        </p:nvSpPr>
        <p:spPr>
          <a:xfrm>
            <a:off x="0" y="3941250"/>
            <a:ext cx="31521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1st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a:t>
            </a:r>
            <a:r>
              <a:rPr lang="en-GB">
                <a:latin typeface="Play"/>
                <a:ea typeface="Play"/>
                <a:cs typeface="Play"/>
                <a:sym typeface="Play"/>
              </a:rPr>
              <a:t>unch card and memory registration</a:t>
            </a:r>
            <a:endParaRPr>
              <a:latin typeface="Play"/>
              <a:ea typeface="Play"/>
              <a:cs typeface="Play"/>
              <a:sym typeface="Play"/>
            </a:endParaRPr>
          </a:p>
        </p:txBody>
      </p:sp>
      <p:pic>
        <p:nvPicPr>
          <p:cNvPr id="85" name="Google Shape;85;p17"/>
          <p:cNvPicPr preferRelativeResize="0"/>
          <p:nvPr/>
        </p:nvPicPr>
        <p:blipFill rotWithShape="1">
          <a:blip r:embed="rId4">
            <a:alphaModFix/>
          </a:blip>
          <a:srcRect b="15998" l="0" r="0" t="4567"/>
          <a:stretch/>
        </p:blipFill>
        <p:spPr>
          <a:xfrm>
            <a:off x="3224550" y="1802674"/>
            <a:ext cx="2392500" cy="920973"/>
          </a:xfrm>
          <a:prstGeom prst="rect">
            <a:avLst/>
          </a:prstGeom>
          <a:noFill/>
          <a:ln>
            <a:noFill/>
          </a:ln>
        </p:spPr>
      </p:pic>
      <p:sp>
        <p:nvSpPr>
          <p:cNvPr id="86" name="Google Shape;86;p17"/>
          <p:cNvSpPr txBox="1"/>
          <p:nvPr/>
        </p:nvSpPr>
        <p:spPr>
          <a:xfrm>
            <a:off x="307335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2nd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Pointers &amp; Sliders</a:t>
            </a:r>
            <a:endParaRPr>
              <a:latin typeface="Play"/>
              <a:ea typeface="Play"/>
              <a:cs typeface="Play"/>
              <a:sym typeface="Play"/>
            </a:endParaRPr>
          </a:p>
        </p:txBody>
      </p:sp>
      <p:pic>
        <p:nvPicPr>
          <p:cNvPr id="87" name="Google Shape;87;p17"/>
          <p:cNvPicPr preferRelativeResize="0"/>
          <p:nvPr/>
        </p:nvPicPr>
        <p:blipFill>
          <a:blip r:embed="rId5">
            <a:alphaModFix/>
          </a:blip>
          <a:stretch>
            <a:fillRect/>
          </a:stretch>
        </p:blipFill>
        <p:spPr>
          <a:xfrm>
            <a:off x="5853725" y="1093012"/>
            <a:ext cx="3152075" cy="2340275"/>
          </a:xfrm>
          <a:prstGeom prst="rect">
            <a:avLst/>
          </a:prstGeom>
          <a:noFill/>
          <a:ln>
            <a:noFill/>
          </a:ln>
        </p:spPr>
      </p:pic>
      <p:sp>
        <p:nvSpPr>
          <p:cNvPr id="88" name="Google Shape;88;p17"/>
          <p:cNvSpPr txBox="1"/>
          <p:nvPr/>
        </p:nvSpPr>
        <p:spPr>
          <a:xfrm>
            <a:off x="608230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3rd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Conversational Interface</a:t>
            </a:r>
            <a:endParaRPr>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94" name="Google Shape;94;p18"/>
          <p:cNvSpPr txBox="1"/>
          <p:nvPr/>
        </p:nvSpPr>
        <p:spPr>
          <a:xfrm>
            <a:off x="270900" y="777075"/>
            <a:ext cx="8602200" cy="769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Amazon Lex is a service for building conversational interfaces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into any application using voice and text.</a:t>
            </a:r>
            <a:endParaRPr>
              <a:solidFill>
                <a:schemeClr val="dk1"/>
              </a:solidFill>
              <a:latin typeface="Play"/>
              <a:ea typeface="Play"/>
              <a:cs typeface="Play"/>
              <a:sym typeface="Play"/>
            </a:endParaRPr>
          </a:p>
        </p:txBody>
      </p:sp>
      <p:pic>
        <p:nvPicPr>
          <p:cNvPr id="95" name="Google Shape;95;p18"/>
          <p:cNvPicPr preferRelativeResize="0"/>
          <p:nvPr/>
        </p:nvPicPr>
        <p:blipFill>
          <a:blip r:embed="rId3">
            <a:alphaModFix/>
          </a:blip>
          <a:stretch>
            <a:fillRect/>
          </a:stretch>
        </p:blipFill>
        <p:spPr>
          <a:xfrm>
            <a:off x="1004898" y="2283975"/>
            <a:ext cx="2676203" cy="1751551"/>
          </a:xfrm>
          <a:prstGeom prst="rect">
            <a:avLst/>
          </a:prstGeom>
          <a:noFill/>
          <a:ln>
            <a:noFill/>
          </a:ln>
        </p:spPr>
      </p:pic>
      <p:pic>
        <p:nvPicPr>
          <p:cNvPr id="96" name="Google Shape;96;p18"/>
          <p:cNvPicPr preferRelativeResize="0"/>
          <p:nvPr/>
        </p:nvPicPr>
        <p:blipFill>
          <a:blip r:embed="rId4">
            <a:alphaModFix/>
          </a:blip>
          <a:stretch>
            <a:fillRect/>
          </a:stretch>
        </p:blipFill>
        <p:spPr>
          <a:xfrm>
            <a:off x="5265050" y="2283975"/>
            <a:ext cx="3113800" cy="1751550"/>
          </a:xfrm>
          <a:prstGeom prst="rect">
            <a:avLst/>
          </a:prstGeom>
          <a:noFill/>
          <a:ln>
            <a:noFill/>
          </a:ln>
        </p:spPr>
      </p:pic>
      <p:cxnSp>
        <p:nvCxnSpPr>
          <p:cNvPr id="97" name="Google Shape;97;p18"/>
          <p:cNvCxnSpPr>
            <a:stCxn id="95" idx="0"/>
          </p:cNvCxnSpPr>
          <p:nvPr/>
        </p:nvCxnSpPr>
        <p:spPr>
          <a:xfrm flipH="1" rot="10800000">
            <a:off x="2342999" y="1552275"/>
            <a:ext cx="1379100" cy="731700"/>
          </a:xfrm>
          <a:prstGeom prst="straightConnector1">
            <a:avLst/>
          </a:prstGeom>
          <a:noFill/>
          <a:ln cap="flat" cmpd="sng" w="9525">
            <a:solidFill>
              <a:schemeClr val="dk2"/>
            </a:solidFill>
            <a:prstDash val="dash"/>
            <a:round/>
            <a:headEnd len="med" w="med" type="none"/>
            <a:tailEnd len="med" w="med" type="none"/>
          </a:ln>
        </p:spPr>
      </p:cxnSp>
      <p:cxnSp>
        <p:nvCxnSpPr>
          <p:cNvPr id="98" name="Google Shape;98;p18"/>
          <p:cNvCxnSpPr>
            <a:stCxn id="96" idx="0"/>
          </p:cNvCxnSpPr>
          <p:nvPr/>
        </p:nvCxnSpPr>
        <p:spPr>
          <a:xfrm rot="10800000">
            <a:off x="5349249" y="1542975"/>
            <a:ext cx="1472700" cy="741000"/>
          </a:xfrm>
          <a:prstGeom prst="straightConnector1">
            <a:avLst/>
          </a:prstGeom>
          <a:noFill/>
          <a:ln cap="flat" cmpd="sng" w="9525">
            <a:solidFill>
              <a:schemeClr val="dk2"/>
            </a:solidFill>
            <a:prstDash val="dash"/>
            <a:round/>
            <a:headEnd len="med" w="med" type="none"/>
            <a:tailEnd len="med" w="med" type="none"/>
          </a:ln>
        </p:spPr>
      </p:cxnSp>
      <p:sp>
        <p:nvSpPr>
          <p:cNvPr id="99" name="Google Shape;99;p18"/>
          <p:cNvSpPr txBox="1"/>
          <p:nvPr/>
        </p:nvSpPr>
        <p:spPr>
          <a:xfrm>
            <a:off x="1004875"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NLP</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Natural Language Processing</a:t>
            </a:r>
            <a:endParaRPr>
              <a:latin typeface="Play"/>
              <a:ea typeface="Play"/>
              <a:cs typeface="Play"/>
              <a:sym typeface="Play"/>
            </a:endParaRPr>
          </a:p>
        </p:txBody>
      </p:sp>
      <p:sp>
        <p:nvSpPr>
          <p:cNvPr id="100" name="Google Shape;100;p18"/>
          <p:cNvSpPr txBox="1"/>
          <p:nvPr/>
        </p:nvSpPr>
        <p:spPr>
          <a:xfrm>
            <a:off x="5483800"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ASR</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Automatic Speech Recognition</a:t>
            </a:r>
            <a:endParaRPr>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0" l="3993" r="0" t="5908"/>
          <a:stretch/>
        </p:blipFill>
        <p:spPr>
          <a:xfrm>
            <a:off x="740750" y="792750"/>
            <a:ext cx="7516175" cy="4156600"/>
          </a:xfrm>
          <a:prstGeom prst="rect">
            <a:avLst/>
          </a:prstGeom>
          <a:noFill/>
          <a:ln>
            <a:noFill/>
          </a:ln>
        </p:spPr>
      </p:pic>
      <p:sp>
        <p:nvSpPr>
          <p:cNvPr id="106" name="Google Shape;106;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The Need For </a:t>
            </a: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112" name="Google Shape;112;p20"/>
          <p:cNvSpPr txBox="1"/>
          <p:nvPr/>
        </p:nvSpPr>
        <p:spPr>
          <a:xfrm>
            <a:off x="270900" y="739775"/>
            <a:ext cx="8602200" cy="17478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powerful conversation framework that allows developers to integrate conversational experiences by embedding voice and text interfaces into new and existing applications.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It is the behind-the-scenes service that powers Alexa.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service for building these conversational user interfaces.</a:t>
            </a:r>
            <a:endParaRPr>
              <a:latin typeface="Play"/>
              <a:ea typeface="Play"/>
              <a:cs typeface="Play"/>
              <a:sym typeface="Play"/>
            </a:endParaRPr>
          </a:p>
        </p:txBody>
      </p:sp>
      <p:pic>
        <p:nvPicPr>
          <p:cNvPr id="113" name="Google Shape;113;p20"/>
          <p:cNvPicPr preferRelativeResize="0"/>
          <p:nvPr/>
        </p:nvPicPr>
        <p:blipFill>
          <a:blip r:embed="rId3">
            <a:alphaModFix/>
          </a:blip>
          <a:stretch>
            <a:fillRect/>
          </a:stretch>
        </p:blipFill>
        <p:spPr>
          <a:xfrm>
            <a:off x="1840200" y="2536650"/>
            <a:ext cx="5463600" cy="24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Features o</a:t>
            </a:r>
            <a:r>
              <a:rPr b="1" lang="en-GB" sz="2000">
                <a:solidFill>
                  <a:schemeClr val="dk1"/>
                </a:solidFill>
                <a:latin typeface="Play"/>
                <a:ea typeface="Play"/>
                <a:cs typeface="Play"/>
                <a:sym typeface="Play"/>
              </a:rPr>
              <a:t>f Amazon Lex</a:t>
            </a:r>
            <a:endParaRPr b="1" sz="2000">
              <a:solidFill>
                <a:schemeClr val="dk1"/>
              </a:solidFill>
              <a:latin typeface="Play"/>
              <a:ea typeface="Play"/>
              <a:cs typeface="Play"/>
              <a:sym typeface="Play"/>
            </a:endParaRPr>
          </a:p>
        </p:txBody>
      </p:sp>
      <p:pic>
        <p:nvPicPr>
          <p:cNvPr id="119" name="Google Shape;119;p21"/>
          <p:cNvPicPr preferRelativeResize="0"/>
          <p:nvPr/>
        </p:nvPicPr>
        <p:blipFill rotWithShape="1">
          <a:blip r:embed="rId3">
            <a:alphaModFix/>
          </a:blip>
          <a:srcRect b="20275" l="20782" r="19601" t="21429"/>
          <a:stretch/>
        </p:blipFill>
        <p:spPr>
          <a:xfrm>
            <a:off x="632599" y="738775"/>
            <a:ext cx="802452" cy="533100"/>
          </a:xfrm>
          <a:prstGeom prst="rect">
            <a:avLst/>
          </a:prstGeom>
          <a:noFill/>
          <a:ln>
            <a:noFill/>
          </a:ln>
        </p:spPr>
      </p:pic>
      <p:sp>
        <p:nvSpPr>
          <p:cNvPr id="120" name="Google Shape;120;p21"/>
          <p:cNvSpPr txBox="1"/>
          <p:nvPr/>
        </p:nvSpPr>
        <p:spPr>
          <a:xfrm>
            <a:off x="1533700" y="7387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Text &amp; Speech language understanding: Powered by the same technology as Alexa</a:t>
            </a:r>
            <a:endParaRPr>
              <a:latin typeface="Play"/>
              <a:ea typeface="Play"/>
              <a:cs typeface="Play"/>
              <a:sym typeface="Play"/>
            </a:endParaRPr>
          </a:p>
        </p:txBody>
      </p:sp>
      <p:pic>
        <p:nvPicPr>
          <p:cNvPr id="121" name="Google Shape;121;p21"/>
          <p:cNvPicPr preferRelativeResize="0"/>
          <p:nvPr/>
        </p:nvPicPr>
        <p:blipFill rotWithShape="1">
          <a:blip r:embed="rId4">
            <a:alphaModFix/>
          </a:blip>
          <a:srcRect b="7501" l="0" r="0" t="0"/>
          <a:stretch/>
        </p:blipFill>
        <p:spPr>
          <a:xfrm>
            <a:off x="725838" y="1426175"/>
            <a:ext cx="615967" cy="879074"/>
          </a:xfrm>
          <a:prstGeom prst="rect">
            <a:avLst/>
          </a:prstGeom>
          <a:noFill/>
          <a:ln>
            <a:noFill/>
          </a:ln>
        </p:spPr>
      </p:pic>
      <p:sp>
        <p:nvSpPr>
          <p:cNvPr id="122" name="Google Shape;122;p21"/>
          <p:cNvSpPr txBox="1"/>
          <p:nvPr/>
        </p:nvSpPr>
        <p:spPr>
          <a:xfrm>
            <a:off x="1533700" y="15991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Deployment to chat services</a:t>
            </a:r>
            <a:endParaRPr>
              <a:latin typeface="Play"/>
              <a:ea typeface="Play"/>
              <a:cs typeface="Play"/>
              <a:sym typeface="Play"/>
            </a:endParaRPr>
          </a:p>
        </p:txBody>
      </p:sp>
      <p:pic>
        <p:nvPicPr>
          <p:cNvPr id="123" name="Google Shape;123;p21"/>
          <p:cNvPicPr preferRelativeResize="0"/>
          <p:nvPr/>
        </p:nvPicPr>
        <p:blipFill>
          <a:blip r:embed="rId5">
            <a:alphaModFix/>
          </a:blip>
          <a:stretch>
            <a:fillRect/>
          </a:stretch>
        </p:blipFill>
        <p:spPr>
          <a:xfrm>
            <a:off x="665501" y="2459548"/>
            <a:ext cx="736650" cy="736625"/>
          </a:xfrm>
          <a:prstGeom prst="rect">
            <a:avLst/>
          </a:prstGeom>
          <a:noFill/>
          <a:ln>
            <a:noFill/>
          </a:ln>
        </p:spPr>
      </p:pic>
      <p:sp>
        <p:nvSpPr>
          <p:cNvPr id="124" name="Google Shape;124;p21"/>
          <p:cNvSpPr txBox="1"/>
          <p:nvPr/>
        </p:nvSpPr>
        <p:spPr>
          <a:xfrm>
            <a:off x="1533700" y="2561300"/>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Designed for developers: Efficient and intuitive tools to build and scale automatically</a:t>
            </a:r>
            <a:endParaRPr>
              <a:latin typeface="Play"/>
              <a:ea typeface="Play"/>
              <a:cs typeface="Play"/>
              <a:sym typeface="Play"/>
            </a:endParaRPr>
          </a:p>
        </p:txBody>
      </p:sp>
      <p:pic>
        <p:nvPicPr>
          <p:cNvPr id="125" name="Google Shape;125;p21"/>
          <p:cNvPicPr preferRelativeResize="0"/>
          <p:nvPr/>
        </p:nvPicPr>
        <p:blipFill rotWithShape="1">
          <a:blip r:embed="rId6">
            <a:alphaModFix/>
          </a:blip>
          <a:srcRect b="0" l="28824" r="30149" t="0"/>
          <a:stretch/>
        </p:blipFill>
        <p:spPr>
          <a:xfrm>
            <a:off x="680363" y="3350475"/>
            <a:ext cx="706923" cy="736624"/>
          </a:xfrm>
          <a:prstGeom prst="rect">
            <a:avLst/>
          </a:prstGeom>
          <a:noFill/>
          <a:ln>
            <a:noFill/>
          </a:ln>
        </p:spPr>
      </p:pic>
      <p:sp>
        <p:nvSpPr>
          <p:cNvPr id="126" name="Google Shape;126;p21"/>
          <p:cNvSpPr txBox="1"/>
          <p:nvPr/>
        </p:nvSpPr>
        <p:spPr>
          <a:xfrm>
            <a:off x="1533700" y="345223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Versioning and alias support</a:t>
            </a:r>
            <a:endParaRPr>
              <a:latin typeface="Play"/>
              <a:ea typeface="Play"/>
              <a:cs typeface="Play"/>
              <a:sym typeface="Play"/>
            </a:endParaRPr>
          </a:p>
        </p:txBody>
      </p:sp>
      <p:pic>
        <p:nvPicPr>
          <p:cNvPr id="127" name="Google Shape;127;p21"/>
          <p:cNvPicPr preferRelativeResize="0"/>
          <p:nvPr/>
        </p:nvPicPr>
        <p:blipFill>
          <a:blip r:embed="rId7">
            <a:alphaModFix/>
          </a:blip>
          <a:stretch>
            <a:fillRect/>
          </a:stretch>
        </p:blipFill>
        <p:spPr>
          <a:xfrm>
            <a:off x="270901" y="4241400"/>
            <a:ext cx="1419249" cy="691425"/>
          </a:xfrm>
          <a:prstGeom prst="rect">
            <a:avLst/>
          </a:prstGeom>
          <a:noFill/>
          <a:ln>
            <a:noFill/>
          </a:ln>
        </p:spPr>
      </p:pic>
      <p:sp>
        <p:nvSpPr>
          <p:cNvPr id="128" name="Google Shape;128;p21"/>
          <p:cNvSpPr txBox="1"/>
          <p:nvPr/>
        </p:nvSpPr>
        <p:spPr>
          <a:xfrm>
            <a:off x="1533700" y="434318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Enterprise SaaS Connectors: Connect to enterprise systems</a:t>
            </a:r>
            <a:endParaRPr>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