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B081B-AB0E-49AA-9C90-34AB3C30F6A8}">
  <a:tblStyle styleId="{061B081B-AB0E-49AA-9C90-34AB3C30F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ca95b3f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ca95b3f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wastes memory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cca95b3f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cca95b3f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memory used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cca95b3f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cca95b3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ca95b3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ca95b3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types of translator - compiler, interpreter, assembler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</a:t>
            </a:r>
            <a:r>
              <a:rPr lang="en-GB"/>
              <a:t>compiler</a:t>
            </a:r>
            <a:r>
              <a:rPr lang="en-GB"/>
              <a:t> have their own assembler which converts code into object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files are computer understandable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providing memory and input data to object files then it generates output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ca95b3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cca95b3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ca95b3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ca95b3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ca95b3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ca95b3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ca95b3f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cca95b3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Linker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ca95b3f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cca95b3f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ca95b3f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ca95b3f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ca95b3f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ca95b3f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42729"/>
                </a:solidFill>
                <a:highlight>
                  <a:srgbClr val="FFFFFF"/>
                </a:highlight>
              </a:rPr>
              <a:t>D</a:t>
            </a:r>
            <a:r>
              <a:rPr lang="en-GB" sz="1150">
                <a:solidFill>
                  <a:srgbClr val="242729"/>
                </a:solidFill>
                <a:highlight>
                  <a:srgbClr val="FFFFFF"/>
                </a:highlight>
              </a:rPr>
              <a:t>ef - Software consists of various programs or modules the subprograms or function in one program can be referenced by subprograms or function in another program through symbols 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42729"/>
                </a:solidFill>
                <a:highlight>
                  <a:srgbClr val="FFFFFF"/>
                </a:highlight>
              </a:rPr>
              <a:t>Symbol resolution - once a program has been loaded into memory, assigning proper addresses to all external entities it refers to. This means changing every position in the loaded program where a reference to an external symbol was made. These addresses will depend on where, in the memory, the code with the external symbols has been loaded.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33" y="519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Play"/>
                <a:ea typeface="Play"/>
                <a:cs typeface="Play"/>
                <a:sym typeface="Play"/>
              </a:rPr>
              <a:t>Linker </a:t>
            </a:r>
            <a:r>
              <a:rPr lang="en-GB" sz="4000">
                <a:latin typeface="Play"/>
                <a:ea typeface="Play"/>
                <a:cs typeface="Play"/>
                <a:sym typeface="Play"/>
              </a:rPr>
              <a:t>and Loader</a:t>
            </a:r>
            <a:endParaRPr sz="40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7225" y="3104150"/>
            <a:ext cx="84750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-GB" sz="1500" u="sng" cap="none" strike="noStrike">
                <a:solidFill>
                  <a:srgbClr val="EFEFEF"/>
                </a:solidFill>
                <a:latin typeface="Play"/>
                <a:ea typeface="Play"/>
                <a:cs typeface="Play"/>
                <a:sym typeface="Play"/>
              </a:rPr>
              <a:t>Pr</a:t>
            </a:r>
            <a:r>
              <a:rPr b="1" i="1" lang="en-GB" sz="1500" u="sng">
                <a:solidFill>
                  <a:srgbClr val="EFEFEF"/>
                </a:solidFill>
                <a:latin typeface="Play"/>
                <a:ea typeface="Play"/>
                <a:cs typeface="Play"/>
                <a:sym typeface="Play"/>
              </a:rPr>
              <a:t>esentation</a:t>
            </a:r>
            <a:r>
              <a:rPr b="1" i="1" lang="en-GB" sz="1500" u="sng" cap="none" strike="noStrike">
                <a:solidFill>
                  <a:srgbClr val="EFEFEF"/>
                </a:solidFill>
                <a:latin typeface="Play"/>
                <a:ea typeface="Play"/>
                <a:cs typeface="Play"/>
                <a:sym typeface="Play"/>
              </a:rPr>
              <a:t> by:</a:t>
            </a:r>
            <a:endParaRPr b="1" i="1" sz="1500" u="sng" cap="none" strike="noStrike">
              <a:solidFill>
                <a:srgbClr val="EFEFE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20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b="1" i="1" sz="1500" u="sng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35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{061B081B-AB0E-49AA-9C90-34AB3C30F6A8}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AMEY THAKUR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TE COMPS B-50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TU3F1819127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HASAN RIZVI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TE COMPS B-51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TU3F1819130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MEGA SATISH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TE COMPS B-58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TU3F1819139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182000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Play"/>
                <a:ea typeface="Play"/>
                <a:cs typeface="Play"/>
                <a:sym typeface="Play"/>
              </a:rPr>
              <a:t>Loading Scheme</a:t>
            </a:r>
            <a:endParaRPr sz="20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Play"/>
                <a:ea typeface="Play"/>
                <a:cs typeface="Play"/>
                <a:sym typeface="Play"/>
              </a:rPr>
              <a:t>(Simple Compilation without loader - Compile &amp; Go Loading Scheme)</a:t>
            </a:r>
            <a:endParaRPr sz="202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729400" y="1409925"/>
            <a:ext cx="1842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Compiler/Assembler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55850" y="1389975"/>
            <a:ext cx="14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Source Program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80" name="Google Shape;180;p22"/>
          <p:cNvCxnSpPr>
            <a:stCxn id="179" idx="3"/>
            <a:endCxn id="178" idx="1"/>
          </p:cNvCxnSpPr>
          <p:nvPr/>
        </p:nvCxnSpPr>
        <p:spPr>
          <a:xfrm>
            <a:off x="1607250" y="1590075"/>
            <a:ext cx="1122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8" idx="3"/>
          </p:cNvCxnSpPr>
          <p:nvPr/>
        </p:nvCxnSpPr>
        <p:spPr>
          <a:xfrm>
            <a:off x="4572000" y="1590075"/>
            <a:ext cx="12903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/>
          <p:nvPr/>
        </p:nvSpPr>
        <p:spPr>
          <a:xfrm>
            <a:off x="5862300" y="1114700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862300" y="2756888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862300" y="4102400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862300" y="1887500"/>
            <a:ext cx="1236300" cy="8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Programs Loaded in Memory For Execution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862300" y="3529700"/>
            <a:ext cx="12363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 or 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150250" y="3545900"/>
            <a:ext cx="4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}</a:t>
            </a:r>
            <a:endParaRPr sz="4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637325" y="3575125"/>
            <a:ext cx="12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Occupies More Memory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740000" y="1391175"/>
            <a:ext cx="971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Program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182000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Play"/>
                <a:ea typeface="Play"/>
                <a:cs typeface="Play"/>
                <a:sym typeface="Play"/>
              </a:rPr>
              <a:t>Loading Scheme</a:t>
            </a:r>
            <a:endParaRPr sz="202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Play"/>
                <a:ea typeface="Play"/>
                <a:cs typeface="Play"/>
                <a:sym typeface="Play"/>
              </a:rPr>
              <a:t>(Compilation with Loader - General Loading Scheme)</a:t>
            </a:r>
            <a:endParaRPr sz="202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2026250" y="1284975"/>
            <a:ext cx="1371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1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1266350" y="1571325"/>
            <a:ext cx="759900" cy="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stCxn id="195" idx="3"/>
            <a:endCxn id="198" idx="3"/>
          </p:cNvCxnSpPr>
          <p:nvPr/>
        </p:nvCxnSpPr>
        <p:spPr>
          <a:xfrm flipH="1" rot="10800000">
            <a:off x="3398150" y="1568925"/>
            <a:ext cx="10803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/>
          <p:nvPr/>
        </p:nvSpPr>
        <p:spPr>
          <a:xfrm>
            <a:off x="6356975" y="1188375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356975" y="2848263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6356975" y="4211475"/>
            <a:ext cx="12363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356975" y="1970025"/>
            <a:ext cx="1236300" cy="8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Programs Loaded in Memory For Execution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356975" y="3629925"/>
            <a:ext cx="12363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Loader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644563" y="3629925"/>
            <a:ext cx="4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}</a:t>
            </a:r>
            <a:endParaRPr sz="40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8063375" y="3629925"/>
            <a:ext cx="9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Occupies Less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Memory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3410125" y="1501125"/>
            <a:ext cx="10683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Program 1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98025" y="1279670"/>
            <a:ext cx="1068336" cy="623214"/>
          </a:xfrm>
          <a:prstGeom prst="flowChartTermina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Source Program 1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98025" y="2906495"/>
            <a:ext cx="1068336" cy="623214"/>
          </a:xfrm>
          <a:prstGeom prst="flowChartTermina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Source Program 2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026250" y="2931750"/>
            <a:ext cx="1371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2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>
            <a:off x="1266350" y="3214650"/>
            <a:ext cx="759900" cy="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3"/>
          <p:cNvSpPr/>
          <p:nvPr/>
        </p:nvSpPr>
        <p:spPr>
          <a:xfrm>
            <a:off x="4490400" y="1304925"/>
            <a:ext cx="1005900" cy="219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Loader Performs Both Loading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And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Linking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410125" y="3150450"/>
            <a:ext cx="10683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Program 2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12" name="Google Shape;212;p23"/>
          <p:cNvCxnSpPr>
            <a:stCxn id="211" idx="1"/>
            <a:endCxn id="211" idx="3"/>
          </p:cNvCxnSpPr>
          <p:nvPr/>
        </p:nvCxnSpPr>
        <p:spPr>
          <a:xfrm>
            <a:off x="3410125" y="3218100"/>
            <a:ext cx="106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3"/>
          <p:cNvCxnSpPr>
            <a:stCxn id="210" idx="3"/>
            <a:endCxn id="202" idx="1"/>
          </p:cNvCxnSpPr>
          <p:nvPr/>
        </p:nvCxnSpPr>
        <p:spPr>
          <a:xfrm>
            <a:off x="5496300" y="2404725"/>
            <a:ext cx="860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AutoNum type="arabicPeriod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Absolute Loaders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 is a primitive type of loader which does only the loading.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 does not perform linking and program relocation.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The programmer has to give the address in memory explicitly where he/she wants to store the program.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AutoNum type="arabicPeriod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Relocatable Loader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 loader which also performs relocation with loading.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It is the responsibility of relocation loader to load each function or subprogram at non-overlapping addresses and to give each function a original load address.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Types of Loaders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Compiler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Translates high-level language program into assembly language.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Assembler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Converts assembly language programs into object files.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Object files contain a combination of machine instructions, data, and information needed to place instructions properly in memory.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Translation Hierarchy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93250" y="973963"/>
            <a:ext cx="1083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 Program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834625" y="954425"/>
            <a:ext cx="990414" cy="39938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Compiler</a:t>
            </a:r>
            <a:endParaRPr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847000" y="973963"/>
            <a:ext cx="25329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Assembly Language Program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40313" y="1811625"/>
            <a:ext cx="1146258" cy="39938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Assembler</a:t>
            </a:r>
            <a:endParaRPr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346475" y="2679550"/>
            <a:ext cx="2007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Object: Library Routine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3750" y="2679538"/>
            <a:ext cx="2964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Object: Machine Language Module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250813" y="3626663"/>
            <a:ext cx="795528" cy="39938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Linker</a:t>
            </a:r>
            <a:endParaRPr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013000" y="3646213"/>
            <a:ext cx="34587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Executable: Machine Language Program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96375" y="3626663"/>
            <a:ext cx="876744" cy="39938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Loader</a:t>
            </a:r>
            <a:endParaRPr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71250" y="4623750"/>
            <a:ext cx="927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Memory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213450" y="244688"/>
            <a:ext cx="1707900" cy="110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Translation Hierarchy</a:t>
            </a:r>
            <a:endParaRPr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78" name="Google Shape;78;p15"/>
          <p:cNvCxnSpPr>
            <a:stCxn id="67" idx="3"/>
            <a:endCxn id="68" idx="1"/>
          </p:cNvCxnSpPr>
          <p:nvPr/>
        </p:nvCxnSpPr>
        <p:spPr>
          <a:xfrm>
            <a:off x="1276250" y="1154113"/>
            <a:ext cx="558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8" idx="3"/>
            <a:endCxn id="69" idx="1"/>
          </p:cNvCxnSpPr>
          <p:nvPr/>
        </p:nvCxnSpPr>
        <p:spPr>
          <a:xfrm>
            <a:off x="2825039" y="1154117"/>
            <a:ext cx="102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69" idx="2"/>
            <a:endCxn id="70" idx="0"/>
          </p:cNvCxnSpPr>
          <p:nvPr/>
        </p:nvCxnSpPr>
        <p:spPr>
          <a:xfrm>
            <a:off x="5113450" y="1334263"/>
            <a:ext cx="0" cy="47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0" idx="2"/>
            <a:endCxn id="71" idx="0"/>
          </p:cNvCxnSpPr>
          <p:nvPr/>
        </p:nvCxnSpPr>
        <p:spPr>
          <a:xfrm>
            <a:off x="5113441" y="2211009"/>
            <a:ext cx="2236500" cy="46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1" idx="2"/>
            <a:endCxn id="73" idx="0"/>
          </p:cNvCxnSpPr>
          <p:nvPr/>
        </p:nvCxnSpPr>
        <p:spPr>
          <a:xfrm flipH="1">
            <a:off x="6648575" y="3039850"/>
            <a:ext cx="701400" cy="58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2" idx="3"/>
            <a:endCxn id="73" idx="0"/>
          </p:cNvCxnSpPr>
          <p:nvPr/>
        </p:nvCxnSpPr>
        <p:spPr>
          <a:xfrm>
            <a:off x="3578350" y="2859688"/>
            <a:ext cx="3070200" cy="76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0" idx="2"/>
            <a:endCxn id="72" idx="0"/>
          </p:cNvCxnSpPr>
          <p:nvPr/>
        </p:nvCxnSpPr>
        <p:spPr>
          <a:xfrm flipH="1">
            <a:off x="2096042" y="2211009"/>
            <a:ext cx="3017400" cy="46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3" idx="1"/>
            <a:endCxn id="74" idx="3"/>
          </p:cNvCxnSpPr>
          <p:nvPr/>
        </p:nvCxnSpPr>
        <p:spPr>
          <a:xfrm rot="10800000">
            <a:off x="5471713" y="3826355"/>
            <a:ext cx="779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4" idx="1"/>
            <a:endCxn id="75" idx="3"/>
          </p:cNvCxnSpPr>
          <p:nvPr/>
        </p:nvCxnSpPr>
        <p:spPr>
          <a:xfrm rot="10800000">
            <a:off x="1173000" y="3826363"/>
            <a:ext cx="840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5" idx="2"/>
            <a:endCxn id="76" idx="0"/>
          </p:cNvCxnSpPr>
          <p:nvPr/>
        </p:nvCxnSpPr>
        <p:spPr>
          <a:xfrm>
            <a:off x="734747" y="4026047"/>
            <a:ext cx="0" cy="59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7223175" y="1942513"/>
            <a:ext cx="1707900" cy="110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Flow of Execution</a:t>
            </a:r>
            <a:endParaRPr sz="1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222875" y="619088"/>
            <a:ext cx="1083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Translator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222875" y="4014738"/>
            <a:ext cx="1083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Loader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222875" y="2316913"/>
            <a:ext cx="10830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Linker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672525" y="979400"/>
            <a:ext cx="146100" cy="1337400"/>
          </a:xfrm>
          <a:prstGeom prst="downArrow">
            <a:avLst>
              <a:gd fmla="val 3329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691325" y="2677350"/>
            <a:ext cx="146100" cy="1337400"/>
          </a:xfrm>
          <a:prstGeom prst="downArrow">
            <a:avLst>
              <a:gd fmla="val 3329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6"/>
          <p:cNvSpPr/>
          <p:nvPr/>
        </p:nvSpPr>
        <p:spPr>
          <a:xfrm rot="-5400000">
            <a:off x="2481125" y="130550"/>
            <a:ext cx="146100" cy="1337400"/>
          </a:xfrm>
          <a:prstGeom prst="downArrow">
            <a:avLst>
              <a:gd fmla="val 3329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72750" y="565000"/>
            <a:ext cx="16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Source Program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474700" y="1355900"/>
            <a:ext cx="496800" cy="584400"/>
          </a:xfrm>
          <a:prstGeom prst="can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474700" y="3053850"/>
            <a:ext cx="496800" cy="584400"/>
          </a:xfrm>
          <a:prstGeom prst="can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474700" y="1940300"/>
            <a:ext cx="4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.obj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474700" y="3638250"/>
            <a:ext cx="5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.exe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16"/>
          <p:cNvSpPr/>
          <p:nvPr/>
        </p:nvSpPr>
        <p:spPr>
          <a:xfrm rot="5400000">
            <a:off x="2481125" y="3526200"/>
            <a:ext cx="146100" cy="1337400"/>
          </a:xfrm>
          <a:prstGeom prst="downArrow">
            <a:avLst>
              <a:gd fmla="val 33299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77650" y="3994800"/>
            <a:ext cx="17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 Execution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6" name="Google Shape;106;p16"/>
          <p:cNvCxnSpPr>
            <a:stCxn id="93" idx="3"/>
            <a:endCxn id="100" idx="2"/>
          </p:cNvCxnSpPr>
          <p:nvPr/>
        </p:nvCxnSpPr>
        <p:spPr>
          <a:xfrm>
            <a:off x="4305875" y="799238"/>
            <a:ext cx="1168800" cy="84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0" idx="2"/>
            <a:endCxn id="95" idx="3"/>
          </p:cNvCxnSpPr>
          <p:nvPr/>
        </p:nvCxnSpPr>
        <p:spPr>
          <a:xfrm flipH="1">
            <a:off x="4305900" y="1648100"/>
            <a:ext cx="1168800" cy="84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95" idx="3"/>
            <a:endCxn id="101" idx="2"/>
          </p:cNvCxnSpPr>
          <p:nvPr/>
        </p:nvCxnSpPr>
        <p:spPr>
          <a:xfrm>
            <a:off x="4305875" y="2497063"/>
            <a:ext cx="1168800" cy="84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1" idx="2"/>
            <a:endCxn id="94" idx="3"/>
          </p:cNvCxnSpPr>
          <p:nvPr/>
        </p:nvCxnSpPr>
        <p:spPr>
          <a:xfrm flipH="1">
            <a:off x="4305900" y="3346050"/>
            <a:ext cx="1168800" cy="8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Linker is a computer program that links and merges various object files together in order to make an executable file.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All these files might have been compiled by separate assembler.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The major task of a linker is to search and locate referenced module/routines in a program and to determine the memory location where these codes will be loaded, making the program instruction to have absolute references.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Linker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26650" y="482070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Source Program 1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160813" y="3076225"/>
            <a:ext cx="0" cy="110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2365600" y="613525"/>
            <a:ext cx="1842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Compiler/Assembler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365600" y="1506463"/>
            <a:ext cx="1842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Compiler/Assembler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365600" y="2455338"/>
            <a:ext cx="1842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Compiler/Assembler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365600" y="4445913"/>
            <a:ext cx="18426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Compiler/Assembler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3286900" y="3076238"/>
            <a:ext cx="0" cy="110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626650" y="1375020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Source Program 2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26650" y="2323882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Source Program 3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26650" y="4314457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Source Program 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036075" y="482070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 1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036075" y="1375020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Program 2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036075" y="2323895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 3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036075" y="4314457"/>
            <a:ext cx="1068336" cy="623214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Object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Program N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5570238" y="3076213"/>
            <a:ext cx="0" cy="110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/>
          <p:nvPr/>
        </p:nvSpPr>
        <p:spPr>
          <a:xfrm>
            <a:off x="7301050" y="1506475"/>
            <a:ext cx="8037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Linker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301050" y="2455350"/>
            <a:ext cx="803700" cy="36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Loder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066000" y="4245813"/>
            <a:ext cx="12738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Executable Program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38" name="Google Shape;138;p18"/>
          <p:cNvCxnSpPr>
            <a:stCxn id="135" idx="2"/>
            <a:endCxn id="136" idx="0"/>
          </p:cNvCxnSpPr>
          <p:nvPr/>
        </p:nvCxnSpPr>
        <p:spPr>
          <a:xfrm>
            <a:off x="7702900" y="1866775"/>
            <a:ext cx="0" cy="58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6" idx="2"/>
            <a:endCxn id="137" idx="0"/>
          </p:cNvCxnSpPr>
          <p:nvPr/>
        </p:nvCxnSpPr>
        <p:spPr>
          <a:xfrm>
            <a:off x="7702900" y="2815650"/>
            <a:ext cx="0" cy="143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20" idx="3"/>
            <a:endCxn id="122" idx="1"/>
          </p:cNvCxnSpPr>
          <p:nvPr/>
        </p:nvCxnSpPr>
        <p:spPr>
          <a:xfrm>
            <a:off x="1694986" y="793677"/>
            <a:ext cx="6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694986" y="1686627"/>
            <a:ext cx="6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1694986" y="2635502"/>
            <a:ext cx="6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694986" y="4626077"/>
            <a:ext cx="6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endCxn id="133" idx="1"/>
          </p:cNvCxnSpPr>
          <p:nvPr/>
        </p:nvCxnSpPr>
        <p:spPr>
          <a:xfrm>
            <a:off x="4236875" y="4626064"/>
            <a:ext cx="79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4236875" y="2635489"/>
            <a:ext cx="79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4236875" y="1686627"/>
            <a:ext cx="79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4222538" y="793677"/>
            <a:ext cx="79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0" idx="3"/>
            <a:endCxn id="135" idx="1"/>
          </p:cNvCxnSpPr>
          <p:nvPr/>
        </p:nvCxnSpPr>
        <p:spPr>
          <a:xfrm>
            <a:off x="6104411" y="793677"/>
            <a:ext cx="1196700" cy="89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1" idx="3"/>
            <a:endCxn id="135" idx="1"/>
          </p:cNvCxnSpPr>
          <p:nvPr/>
        </p:nvCxnSpPr>
        <p:spPr>
          <a:xfrm>
            <a:off x="6104411" y="1686627"/>
            <a:ext cx="119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2" idx="3"/>
            <a:endCxn id="135" idx="1"/>
          </p:cNvCxnSpPr>
          <p:nvPr/>
        </p:nvCxnSpPr>
        <p:spPr>
          <a:xfrm flipH="1" rot="10800000">
            <a:off x="6104411" y="1686602"/>
            <a:ext cx="1196700" cy="94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33" idx="3"/>
            <a:endCxn id="135" idx="1"/>
          </p:cNvCxnSpPr>
          <p:nvPr/>
        </p:nvCxnSpPr>
        <p:spPr>
          <a:xfrm flipH="1" rot="10800000">
            <a:off x="6104411" y="1686664"/>
            <a:ext cx="1196700" cy="29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Loader is a program which accepts the input as linked modules and loads them into main memory for execution by the computer.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Loaders load or copies program from secondary storage to main memory for execution.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Loaders can also replace virtual addresses with physical addresses.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Loaders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Allocation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Allocates space in memory for the program.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Linking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Symbol Resolution between object modules.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Relocation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Adjust addresses dependent locations of 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address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constants i.e. assign load addresses to different parts of a program.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lay"/>
              <a:buChar char="➔"/>
            </a:pPr>
            <a:r>
              <a:rPr lang="en-GB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Loading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: Store machine 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instructions</a:t>
            </a:r>
            <a:r>
              <a:rPr lang="en-GB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and data into memory.</a:t>
            </a:r>
            <a:endParaRPr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Functions Of Loader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1675825" y="994775"/>
            <a:ext cx="2337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 - 1</a:t>
            </a:r>
            <a:endParaRPr sz="1300" u="sng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#include&lt;stdio.h&gt;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</a:t>
            </a: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xtern void show();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</a:t>
            </a: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oid  main()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{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show();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}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</a:t>
            </a: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oid display()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{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}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130275" y="994775"/>
            <a:ext cx="233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Program - 2</a:t>
            </a:r>
            <a:endParaRPr sz="1300" u="sng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#include&lt;stdio.h&gt;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extern void display();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void  show()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{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display();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	.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}</a:t>
            </a:r>
            <a:endParaRPr sz="13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70" name="Google Shape;170;p21"/>
          <p:cNvCxnSpPr>
            <a:stCxn id="171" idx="2"/>
          </p:cNvCxnSpPr>
          <p:nvPr/>
        </p:nvCxnSpPr>
        <p:spPr>
          <a:xfrm>
            <a:off x="4572000" y="1017725"/>
            <a:ext cx="0" cy="394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123575"/>
            <a:ext cx="8520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Play"/>
                <a:ea typeface="Play"/>
                <a:cs typeface="Play"/>
                <a:sym typeface="Play"/>
              </a:rPr>
              <a:t>Symbol Resolution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