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c435f18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a0c435f18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c435f18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a0c435f18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c435f18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a0c435f18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c435f18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a0c435f18b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943600"/>
            <a:ext cx="12192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633150" y="359875"/>
            <a:ext cx="108969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4500">
                <a:solidFill>
                  <a:schemeClr val="accent4"/>
                </a:solidFill>
              </a:rPr>
              <a:t>My VIP-CSL Experience at Arts Council - Windsor &amp; Region (ACWR)</a:t>
            </a:r>
            <a:endParaRPr b="1" i="0" sz="4500" u="none" cap="none" strike="noStrike">
              <a:solidFill>
                <a:schemeClr val="accent4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35700" y="2455950"/>
            <a:ext cx="85206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3000" u="none" cap="none" strike="noStrike">
                <a:solidFill>
                  <a:srgbClr val="00008B"/>
                </a:solidFill>
              </a:rPr>
              <a:t>Amey Mahendra Thakur, </a:t>
            </a:r>
            <a:endParaRPr b="1" i="0" sz="3000" u="none" cap="none" strike="noStrike">
              <a:solidFill>
                <a:srgbClr val="00008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8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3000">
                <a:solidFill>
                  <a:srgbClr val="00008B"/>
                </a:solidFill>
              </a:rPr>
              <a:t>MEng - Electrical &amp; Computer Engineering,</a:t>
            </a:r>
            <a:endParaRPr b="1" sz="3000">
              <a:solidFill>
                <a:srgbClr val="00008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8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3000" u="none" cap="none" strike="noStrike">
                <a:solidFill>
                  <a:srgbClr val="00008B"/>
                </a:solidFill>
              </a:rPr>
              <a:t>University of Windsor</a:t>
            </a:r>
            <a:endParaRPr b="1" i="0" sz="3000" u="none" cap="none" strike="noStrike">
              <a:solidFill>
                <a:srgbClr val="00008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52400" y="6260825"/>
            <a:ext cx="3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56911" t="0"/>
          <a:stretch/>
        </p:blipFill>
        <p:spPr>
          <a:xfrm>
            <a:off x="152400" y="152400"/>
            <a:ext cx="4689525" cy="6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61775" y="286575"/>
            <a:ext cx="6278100" cy="10098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VIP-CSL Role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361775" y="1805288"/>
            <a:ext cx="6278100" cy="10098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Skill Development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361775" y="3324025"/>
            <a:ext cx="6278100" cy="10098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STAR Interview Answer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361775" y="4842750"/>
            <a:ext cx="6278100" cy="10098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Future Plans</a:t>
            </a:r>
            <a:endParaRPr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79450" y="150450"/>
            <a:ext cx="11633100" cy="7209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About me - Amey Thakur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52400" y="6260825"/>
            <a:ext cx="3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79450" y="1605000"/>
            <a:ext cx="11633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b="1" lang="en-US" sz="2500">
                <a:solidFill>
                  <a:srgbClr val="00008B"/>
                </a:solidFill>
              </a:rPr>
              <a:t>Who I Am:</a:t>
            </a:r>
            <a:r>
              <a:rPr lang="en-US" sz="2500">
                <a:solidFill>
                  <a:srgbClr val="00008B"/>
                </a:solidFill>
              </a:rPr>
              <a:t> Computer Engineer, Full Stack Developer and AI enthusiast</a:t>
            </a:r>
            <a:endParaRPr sz="2500">
              <a:solidFill>
                <a:srgbClr val="00008B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b="1" lang="en-US" sz="2500">
                <a:solidFill>
                  <a:srgbClr val="00008B"/>
                </a:solidFill>
              </a:rPr>
              <a:t>Academic Voyage:</a:t>
            </a:r>
            <a:r>
              <a:rPr lang="en-US" sz="2500">
                <a:solidFill>
                  <a:srgbClr val="00008B"/>
                </a:solidFill>
              </a:rPr>
              <a:t> Final year, MEng in Electrical &amp; Computer Engineering, University of Windsor</a:t>
            </a:r>
            <a:endParaRPr sz="2500">
              <a:solidFill>
                <a:srgbClr val="00008B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b="1" lang="en-US" sz="2500">
                <a:solidFill>
                  <a:srgbClr val="00008B"/>
                </a:solidFill>
              </a:rPr>
              <a:t>Aspiring Vision:</a:t>
            </a:r>
            <a:r>
              <a:rPr lang="en-US" sz="2500">
                <a:solidFill>
                  <a:srgbClr val="00008B"/>
                </a:solidFill>
              </a:rPr>
              <a:t> To pioneer in AI, shaping the future with smart solutions.</a:t>
            </a:r>
            <a:endParaRPr sz="2500">
              <a:solidFill>
                <a:srgbClr val="00008B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b="1" lang="en-US" sz="2500">
                <a:solidFill>
                  <a:srgbClr val="00008B"/>
                </a:solidFill>
              </a:rPr>
              <a:t>Next Frontier:</a:t>
            </a:r>
            <a:r>
              <a:rPr lang="en-US" sz="2500">
                <a:solidFill>
                  <a:srgbClr val="00008B"/>
                </a:solidFill>
              </a:rPr>
              <a:t> Embarking on a PhD journey</a:t>
            </a:r>
            <a:endParaRPr sz="2500">
              <a:solidFill>
                <a:srgbClr val="0000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79450" y="150450"/>
            <a:ext cx="11633100" cy="7209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VIP-CSL Role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VIP-CSL Role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52400" y="6260825"/>
            <a:ext cx="3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9450" y="871350"/>
            <a:ext cx="116331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B"/>
                </a:solidFill>
              </a:rPr>
              <a:t>Position: </a:t>
            </a:r>
            <a:r>
              <a:rPr lang="en-US" sz="2300">
                <a:solidFill>
                  <a:srgbClr val="00008B"/>
                </a:solidFill>
              </a:rPr>
              <a:t>Data Analyst and Outreach Assistant</a:t>
            </a:r>
            <a:endParaRPr sz="2300">
              <a:solidFill>
                <a:srgbClr val="00008B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B"/>
                </a:solidFill>
              </a:rPr>
              <a:t>Key Responsibilities:</a:t>
            </a:r>
            <a:endParaRPr b="1" sz="2300">
              <a:solidFill>
                <a:srgbClr val="00008B"/>
              </a:solidFill>
            </a:endParaRPr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300"/>
              <a:buChar char="●"/>
            </a:pPr>
            <a:r>
              <a:rPr lang="en-US" sz="2300">
                <a:solidFill>
                  <a:srgbClr val="00008B"/>
                </a:solidFill>
              </a:rPr>
              <a:t>Analyze survey data from local artists</a:t>
            </a:r>
            <a:endParaRPr sz="2300">
              <a:solidFill>
                <a:srgbClr val="00008B"/>
              </a:solidFill>
            </a:endParaRPr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300"/>
              <a:buChar char="●"/>
            </a:pPr>
            <a:r>
              <a:rPr lang="en-US" sz="2300">
                <a:solidFill>
                  <a:srgbClr val="00008B"/>
                </a:solidFill>
              </a:rPr>
              <a:t>Assist in preparing the year-in-review report</a:t>
            </a:r>
            <a:endParaRPr sz="2300">
              <a:solidFill>
                <a:srgbClr val="00008B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B"/>
                </a:solidFill>
              </a:rPr>
              <a:t>Collaboration:</a:t>
            </a:r>
            <a:endParaRPr b="1" sz="2300">
              <a:solidFill>
                <a:srgbClr val="00008B"/>
              </a:solidFill>
            </a:endParaRPr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300"/>
              <a:buChar char="●"/>
            </a:pPr>
            <a:r>
              <a:rPr lang="en-US" sz="2300">
                <a:solidFill>
                  <a:srgbClr val="00008B"/>
                </a:solidFill>
              </a:rPr>
              <a:t>Worked closely with outreach team</a:t>
            </a:r>
            <a:endParaRPr sz="2300">
              <a:solidFill>
                <a:srgbClr val="00008B"/>
              </a:solidFill>
            </a:endParaRPr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300"/>
              <a:buChar char="●"/>
            </a:pPr>
            <a:r>
              <a:rPr lang="en-US" sz="2300">
                <a:solidFill>
                  <a:srgbClr val="00008B"/>
                </a:solidFill>
              </a:rPr>
              <a:t>Engaged with artist community for feedback via survey</a:t>
            </a:r>
            <a:endParaRPr sz="2300">
              <a:solidFill>
                <a:srgbClr val="00008B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B"/>
                </a:solidFill>
              </a:rPr>
              <a:t>Impact:</a:t>
            </a:r>
            <a:endParaRPr b="1" sz="2300">
              <a:solidFill>
                <a:srgbClr val="00008B"/>
              </a:solidFill>
            </a:endParaRPr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300"/>
              <a:buChar char="●"/>
            </a:pPr>
            <a:r>
              <a:rPr lang="en-US" sz="2300">
                <a:solidFill>
                  <a:srgbClr val="00008B"/>
                </a:solidFill>
              </a:rPr>
              <a:t>Plan to provided insights to shape marketing initiatives</a:t>
            </a:r>
            <a:endParaRPr sz="2300">
              <a:solidFill>
                <a:srgbClr val="00008B"/>
              </a:solidFill>
            </a:endParaRPr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300"/>
              <a:buChar char="●"/>
            </a:pPr>
            <a:r>
              <a:rPr lang="en-US" sz="2300">
                <a:solidFill>
                  <a:srgbClr val="00008B"/>
                </a:solidFill>
              </a:rPr>
              <a:t>U</a:t>
            </a:r>
            <a:r>
              <a:rPr lang="en-US" sz="2300">
                <a:solidFill>
                  <a:srgbClr val="00008B"/>
                </a:solidFill>
              </a:rPr>
              <a:t>nderstand artist needs and preferences</a:t>
            </a:r>
            <a:endParaRPr sz="2300">
              <a:solidFill>
                <a:srgbClr val="00008B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247" y="1121150"/>
            <a:ext cx="3862599" cy="6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79450" y="150450"/>
            <a:ext cx="11633100" cy="7209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Skill Development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52400" y="6260825"/>
            <a:ext cx="3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79450" y="1123950"/>
            <a:ext cx="6881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B"/>
                </a:solidFill>
              </a:rPr>
              <a:t>Data Analysis:</a:t>
            </a:r>
            <a:endParaRPr sz="2400">
              <a:solidFill>
                <a:srgbClr val="00008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400"/>
              <a:buChar char="●"/>
            </a:pPr>
            <a:r>
              <a:rPr lang="en-US" sz="2400">
                <a:solidFill>
                  <a:srgbClr val="00008B"/>
                </a:solidFill>
              </a:rPr>
              <a:t>Extracted actionable insights from given dataset to create </a:t>
            </a:r>
            <a:r>
              <a:rPr lang="en-US" sz="2400">
                <a:solidFill>
                  <a:srgbClr val="00008B"/>
                </a:solidFill>
              </a:rPr>
              <a:t>questionnaire</a:t>
            </a:r>
            <a:endParaRPr sz="2400">
              <a:solidFill>
                <a:srgbClr val="00008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400"/>
              <a:buChar char="●"/>
            </a:pPr>
            <a:r>
              <a:rPr lang="en-US" sz="2400">
                <a:solidFill>
                  <a:srgbClr val="00008B"/>
                </a:solidFill>
              </a:rPr>
              <a:t>Applied statistical methods for survey analysis</a:t>
            </a:r>
            <a:endParaRPr sz="2400">
              <a:solidFill>
                <a:srgbClr val="00008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B"/>
                </a:solidFill>
              </a:rPr>
              <a:t>Communication:</a:t>
            </a:r>
            <a:endParaRPr sz="2400">
              <a:solidFill>
                <a:srgbClr val="00008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400"/>
              <a:buChar char="●"/>
            </a:pPr>
            <a:r>
              <a:rPr lang="en-US" sz="2400">
                <a:solidFill>
                  <a:srgbClr val="00008B"/>
                </a:solidFill>
              </a:rPr>
              <a:t>Effectively communicated findings to the team </a:t>
            </a:r>
            <a:endParaRPr sz="2400">
              <a:solidFill>
                <a:srgbClr val="00008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400"/>
              <a:buChar char="●"/>
            </a:pPr>
            <a:r>
              <a:rPr lang="en-US" sz="2400">
                <a:solidFill>
                  <a:srgbClr val="00008B"/>
                </a:solidFill>
              </a:rPr>
              <a:t>Clearly articulated survey objectives to artists</a:t>
            </a:r>
            <a:endParaRPr sz="2400">
              <a:solidFill>
                <a:srgbClr val="00008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B"/>
                </a:solidFill>
              </a:rPr>
              <a:t>Project Management:</a:t>
            </a:r>
            <a:endParaRPr b="1" sz="2400">
              <a:solidFill>
                <a:srgbClr val="00008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400"/>
              <a:buChar char="●"/>
            </a:pPr>
            <a:r>
              <a:rPr lang="en-US" sz="2400">
                <a:solidFill>
                  <a:srgbClr val="00008B"/>
                </a:solidFill>
              </a:rPr>
              <a:t>Led the data collection and analysis phase</a:t>
            </a:r>
            <a:endParaRPr sz="2400">
              <a:solidFill>
                <a:srgbClr val="00008B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700" y="3390150"/>
            <a:ext cx="4535849" cy="266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863" y="997650"/>
            <a:ext cx="4095522" cy="2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279450" y="150450"/>
            <a:ext cx="11633100" cy="7209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STAR Interview Answer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152400" y="6260825"/>
            <a:ext cx="3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79450" y="871340"/>
            <a:ext cx="11633100" cy="51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3600"/>
              <a:buChar char="●"/>
            </a:pPr>
            <a:r>
              <a:rPr b="1" lang="en-US" sz="3600">
                <a:solidFill>
                  <a:srgbClr val="00008B"/>
                </a:solidFill>
              </a:rPr>
              <a:t>Situation</a:t>
            </a:r>
            <a:endParaRPr b="1" sz="3600">
              <a:solidFill>
                <a:srgbClr val="00008B"/>
              </a:solidFill>
            </a:endParaRPr>
          </a:p>
          <a:p>
            <a:pPr indent="-457200" lvl="0" marL="4572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3600"/>
              <a:buChar char="●"/>
            </a:pPr>
            <a:r>
              <a:rPr b="1" lang="en-US" sz="3600">
                <a:solidFill>
                  <a:srgbClr val="00008B"/>
                </a:solidFill>
              </a:rPr>
              <a:t>Task</a:t>
            </a:r>
            <a:endParaRPr b="1" sz="3600">
              <a:solidFill>
                <a:srgbClr val="00008B"/>
              </a:solidFill>
            </a:endParaRPr>
          </a:p>
          <a:p>
            <a:pPr indent="-457200" lvl="0" marL="4572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3600"/>
              <a:buChar char="●"/>
            </a:pPr>
            <a:r>
              <a:rPr b="1" lang="en-US" sz="3600">
                <a:solidFill>
                  <a:srgbClr val="00008B"/>
                </a:solidFill>
              </a:rPr>
              <a:t>Action</a:t>
            </a:r>
            <a:endParaRPr b="1" sz="3600">
              <a:solidFill>
                <a:srgbClr val="00008B"/>
              </a:solidFill>
            </a:endParaRPr>
          </a:p>
          <a:p>
            <a:pPr indent="-457200" lvl="0" marL="4572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3600"/>
              <a:buChar char="●"/>
            </a:pPr>
            <a:r>
              <a:rPr b="1" lang="en-US" sz="3600">
                <a:solidFill>
                  <a:srgbClr val="00008B"/>
                </a:solidFill>
              </a:rPr>
              <a:t>Result</a:t>
            </a:r>
            <a:endParaRPr b="1" sz="3600">
              <a:solidFill>
                <a:srgbClr val="00008B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88" y="1015026"/>
            <a:ext cx="8710419" cy="48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279450" y="150450"/>
            <a:ext cx="11633100" cy="720900"/>
          </a:xfrm>
          <a:prstGeom prst="rect">
            <a:avLst/>
          </a:prstGeom>
          <a:solidFill>
            <a:srgbClr val="FEC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Future Plans and Community Involvement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52400" y="6260825"/>
            <a:ext cx="3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59425" y="1412538"/>
            <a:ext cx="116331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8B"/>
                </a:solidFill>
              </a:rPr>
              <a:t>Ongoing ACWR Involvement:</a:t>
            </a:r>
            <a:endParaRPr b="1" sz="2500">
              <a:solidFill>
                <a:srgbClr val="00008B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lang="en-US" sz="2500">
                <a:solidFill>
                  <a:srgbClr val="00008B"/>
                </a:solidFill>
              </a:rPr>
              <a:t>Continuing to support ACWR with data analysis</a:t>
            </a:r>
            <a:endParaRPr sz="2500">
              <a:solidFill>
                <a:srgbClr val="00008B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lang="en-US" sz="2500">
                <a:solidFill>
                  <a:srgbClr val="00008B"/>
                </a:solidFill>
              </a:rPr>
              <a:t>Assist in preparing the year-in-review report</a:t>
            </a:r>
            <a:endParaRPr sz="2500">
              <a:solidFill>
                <a:srgbClr val="00008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8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8B"/>
                </a:solidFill>
              </a:rPr>
              <a:t>Community Engagement:</a:t>
            </a:r>
            <a:endParaRPr sz="2500">
              <a:solidFill>
                <a:srgbClr val="00008B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2500"/>
              <a:buChar char="●"/>
            </a:pPr>
            <a:r>
              <a:rPr lang="en-US" sz="2500">
                <a:solidFill>
                  <a:srgbClr val="00008B"/>
                </a:solidFill>
              </a:rPr>
              <a:t>Seeking opportunities to contribute in community projects</a:t>
            </a:r>
            <a:endParaRPr sz="2500">
              <a:solidFill>
                <a:srgbClr val="00008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564900" y="2874900"/>
            <a:ext cx="506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6000" u="none" cap="none" strike="noStrike">
                <a:solidFill>
                  <a:srgbClr val="00008B"/>
                </a:solidFill>
              </a:rPr>
              <a:t>Thank You</a:t>
            </a:r>
            <a:endParaRPr i="0" sz="6000" u="none" cap="none" strike="noStrike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152400" y="6260825"/>
            <a:ext cx="5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b="1" lang="en-US" sz="22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200">
              <a:solidFill>
                <a:srgbClr val="0000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