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512658-5762-45DE-ADEE-1ADD8F670A4E}">
  <a:tblStyle styleId="{C7512658-5762-45DE-ADEE-1ADD8F670A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Play-bold.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96319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96319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89631928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89631928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896319285_0_5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c896319285_0_5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6c0dc8c96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6c0dc8c96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8963192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8963192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8963192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8963192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8963192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8963192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8963192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8963192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6c0dc8c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6c0dc8c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6c0dc8c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6c0dc8c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6c0dc8c9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6c0dc8c9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89631928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89631928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404040"/>
        </a:solidFill>
      </p:bgPr>
    </p:bg>
    <p:spTree>
      <p:nvGrpSpPr>
        <p:cNvPr id="50" name="Shape 50"/>
        <p:cNvGrpSpPr/>
        <p:nvPr/>
      </p:nvGrpSpPr>
      <p:grpSpPr>
        <a:xfrm>
          <a:off x="0" y="0"/>
          <a:ext cx="0" cy="0"/>
          <a:chOff x="0" y="0"/>
          <a:chExt cx="0" cy="0"/>
        </a:xfrm>
      </p:grpSpPr>
      <p:grpSp>
        <p:nvGrpSpPr>
          <p:cNvPr id="51" name="Google Shape;51;p13"/>
          <p:cNvGrpSpPr/>
          <p:nvPr/>
        </p:nvGrpSpPr>
        <p:grpSpPr>
          <a:xfrm>
            <a:off x="259080" y="2420403"/>
            <a:ext cx="8656425" cy="915720"/>
            <a:chOff x="345440" y="3227204"/>
            <a:chExt cx="11541900" cy="1220960"/>
          </a:xfrm>
        </p:grpSpPr>
        <p:cxnSp>
          <p:nvCxnSpPr>
            <p:cNvPr id="52" name="Google Shape;52;p13"/>
            <p:cNvCxnSpPr/>
            <p:nvPr/>
          </p:nvCxnSpPr>
          <p:spPr>
            <a:xfrm>
              <a:off x="345440" y="3848801"/>
              <a:ext cx="11541900" cy="0"/>
            </a:xfrm>
            <a:prstGeom prst="straightConnector1">
              <a:avLst/>
            </a:prstGeom>
            <a:noFill/>
            <a:ln cap="rnd" cmpd="sng" w="1778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cxnSp>
        <p:grpSp>
          <p:nvGrpSpPr>
            <p:cNvPr id="53" name="Google Shape;53;p13"/>
            <p:cNvGrpSpPr/>
            <p:nvPr/>
          </p:nvGrpSpPr>
          <p:grpSpPr>
            <a:xfrm>
              <a:off x="975360" y="3249361"/>
              <a:ext cx="1198800" cy="1198803"/>
              <a:chOff x="975360" y="2700721"/>
              <a:chExt cx="1198800" cy="1198803"/>
            </a:xfrm>
          </p:grpSpPr>
          <p:sp>
            <p:nvSpPr>
              <p:cNvPr id="54" name="Google Shape;54;p13"/>
              <p:cNvSpPr/>
              <p:nvPr/>
            </p:nvSpPr>
            <p:spPr>
              <a:xfrm>
                <a:off x="975360" y="2700724"/>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 name="Google Shape;55;p13"/>
              <p:cNvSpPr/>
              <p:nvPr/>
            </p:nvSpPr>
            <p:spPr>
              <a:xfrm>
                <a:off x="975360" y="2700721"/>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56" name="Google Shape;56;p13"/>
            <p:cNvGrpSpPr/>
            <p:nvPr/>
          </p:nvGrpSpPr>
          <p:grpSpPr>
            <a:xfrm>
              <a:off x="3220718" y="3227208"/>
              <a:ext cx="1198803" cy="1198800"/>
              <a:chOff x="3220718" y="2678568"/>
              <a:chExt cx="1198803" cy="1198800"/>
            </a:xfrm>
          </p:grpSpPr>
          <p:sp>
            <p:nvSpPr>
              <p:cNvPr id="57" name="Google Shape;57;p13"/>
              <p:cNvSpPr/>
              <p:nvPr/>
            </p:nvSpPr>
            <p:spPr>
              <a:xfrm>
                <a:off x="3220718" y="2678568"/>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 name="Google Shape;58;p13"/>
              <p:cNvSpPr/>
              <p:nvPr/>
            </p:nvSpPr>
            <p:spPr>
              <a:xfrm>
                <a:off x="3220721" y="2678568"/>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59" name="Google Shape;59;p13"/>
            <p:cNvGrpSpPr/>
            <p:nvPr/>
          </p:nvGrpSpPr>
          <p:grpSpPr>
            <a:xfrm>
              <a:off x="5466080" y="3249360"/>
              <a:ext cx="1198800" cy="1198803"/>
              <a:chOff x="5466080" y="2700720"/>
              <a:chExt cx="1198800" cy="1198803"/>
            </a:xfrm>
          </p:grpSpPr>
          <p:sp>
            <p:nvSpPr>
              <p:cNvPr id="60" name="Google Shape;60;p13"/>
              <p:cNvSpPr/>
              <p:nvPr/>
            </p:nvSpPr>
            <p:spPr>
              <a:xfrm>
                <a:off x="5466080" y="2700723"/>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13"/>
              <p:cNvSpPr/>
              <p:nvPr/>
            </p:nvSpPr>
            <p:spPr>
              <a:xfrm>
                <a:off x="5466080" y="2700720"/>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62" name="Google Shape;62;p13"/>
            <p:cNvGrpSpPr/>
            <p:nvPr/>
          </p:nvGrpSpPr>
          <p:grpSpPr>
            <a:xfrm>
              <a:off x="7711438" y="3227204"/>
              <a:ext cx="1198802" cy="1198804"/>
              <a:chOff x="7711438" y="2678564"/>
              <a:chExt cx="1198802" cy="1198804"/>
            </a:xfrm>
          </p:grpSpPr>
          <p:sp>
            <p:nvSpPr>
              <p:cNvPr id="63" name="Google Shape;63;p13"/>
              <p:cNvSpPr/>
              <p:nvPr/>
            </p:nvSpPr>
            <p:spPr>
              <a:xfrm>
                <a:off x="7711440" y="2678568"/>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13"/>
              <p:cNvSpPr/>
              <p:nvPr/>
            </p:nvSpPr>
            <p:spPr>
              <a:xfrm>
                <a:off x="7711438" y="2678564"/>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65" name="Google Shape;65;p13"/>
            <p:cNvGrpSpPr/>
            <p:nvPr/>
          </p:nvGrpSpPr>
          <p:grpSpPr>
            <a:xfrm>
              <a:off x="9956796" y="3249358"/>
              <a:ext cx="1198804" cy="1198804"/>
              <a:chOff x="9956796" y="2700718"/>
              <a:chExt cx="1198804" cy="1198804"/>
            </a:xfrm>
          </p:grpSpPr>
          <p:sp>
            <p:nvSpPr>
              <p:cNvPr id="66" name="Google Shape;66;p13"/>
              <p:cNvSpPr/>
              <p:nvPr/>
            </p:nvSpPr>
            <p:spPr>
              <a:xfrm>
                <a:off x="9956800" y="2700722"/>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3"/>
              <p:cNvSpPr/>
              <p:nvPr/>
            </p:nvSpPr>
            <p:spPr>
              <a:xfrm>
                <a:off x="9956796" y="2700718"/>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grpSp>
        <p:nvGrpSpPr>
          <p:cNvPr id="68" name="Google Shape;68;p13"/>
          <p:cNvGrpSpPr/>
          <p:nvPr/>
        </p:nvGrpSpPr>
        <p:grpSpPr>
          <a:xfrm>
            <a:off x="302891" y="3463280"/>
            <a:ext cx="1756350" cy="1152979"/>
            <a:chOff x="403854" y="4069066"/>
            <a:chExt cx="2341800" cy="1537306"/>
          </a:xfrm>
        </p:grpSpPr>
        <p:sp>
          <p:nvSpPr>
            <p:cNvPr id="69" name="Google Shape;69;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0" name="Google Shape;70;p13"/>
            <p:cNvGrpSpPr/>
            <p:nvPr/>
          </p:nvGrpSpPr>
          <p:grpSpPr>
            <a:xfrm>
              <a:off x="403854" y="4331800"/>
              <a:ext cx="2341800" cy="1274572"/>
              <a:chOff x="403854" y="4331800"/>
              <a:chExt cx="2341800" cy="1274572"/>
            </a:xfrm>
          </p:grpSpPr>
          <p:sp>
            <p:nvSpPr>
              <p:cNvPr id="71" name="Google Shape;71;p13"/>
              <p:cNvSpPr/>
              <p:nvPr/>
            </p:nvSpPr>
            <p:spPr>
              <a:xfrm>
                <a:off x="403854" y="4336472"/>
                <a:ext cx="2341800" cy="1269900"/>
              </a:xfrm>
              <a:prstGeom prst="roundRect">
                <a:avLst>
                  <a:gd fmla="val 10267" name="adj"/>
                </a:avLst>
              </a:prstGeom>
              <a:solidFill>
                <a:schemeClr val="accent1"/>
              </a:solidFill>
              <a:ln cap="flat" cmpd="sng" w="12700">
                <a:solidFill>
                  <a:srgbClr val="384B9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13"/>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73" name="Google Shape;73;p13"/>
          <p:cNvGrpSpPr/>
          <p:nvPr/>
        </p:nvGrpSpPr>
        <p:grpSpPr>
          <a:xfrm>
            <a:off x="3709030" y="3463280"/>
            <a:ext cx="1756350" cy="1152979"/>
            <a:chOff x="403854" y="4069066"/>
            <a:chExt cx="2341800" cy="1537306"/>
          </a:xfrm>
        </p:grpSpPr>
        <p:sp>
          <p:nvSpPr>
            <p:cNvPr id="74" name="Google Shape;74;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5" name="Google Shape;75;p13"/>
            <p:cNvGrpSpPr/>
            <p:nvPr/>
          </p:nvGrpSpPr>
          <p:grpSpPr>
            <a:xfrm>
              <a:off x="403854" y="4331800"/>
              <a:ext cx="2341800" cy="1274572"/>
              <a:chOff x="403854" y="4331800"/>
              <a:chExt cx="2341800" cy="1274572"/>
            </a:xfrm>
          </p:grpSpPr>
          <p:sp>
            <p:nvSpPr>
              <p:cNvPr id="76" name="Google Shape;76;p13"/>
              <p:cNvSpPr/>
              <p:nvPr/>
            </p:nvSpPr>
            <p:spPr>
              <a:xfrm>
                <a:off x="403854" y="4336472"/>
                <a:ext cx="2341800" cy="1269900"/>
              </a:xfrm>
              <a:prstGeom prst="roundRect">
                <a:avLst>
                  <a:gd fmla="val 102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 name="Google Shape;77;p13"/>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78" name="Google Shape;78;p13"/>
          <p:cNvGrpSpPr/>
          <p:nvPr/>
        </p:nvGrpSpPr>
        <p:grpSpPr>
          <a:xfrm>
            <a:off x="7038970" y="3463280"/>
            <a:ext cx="1756350" cy="1152979"/>
            <a:chOff x="403854" y="4069066"/>
            <a:chExt cx="2341800" cy="1537306"/>
          </a:xfrm>
        </p:grpSpPr>
        <p:sp>
          <p:nvSpPr>
            <p:cNvPr id="79" name="Google Shape;79;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80" name="Google Shape;80;p13"/>
            <p:cNvGrpSpPr/>
            <p:nvPr/>
          </p:nvGrpSpPr>
          <p:grpSpPr>
            <a:xfrm>
              <a:off x="403854" y="4331800"/>
              <a:ext cx="2341800" cy="1274572"/>
              <a:chOff x="403854" y="4331800"/>
              <a:chExt cx="2341800" cy="1274572"/>
            </a:xfrm>
          </p:grpSpPr>
          <p:sp>
            <p:nvSpPr>
              <p:cNvPr id="81" name="Google Shape;81;p13"/>
              <p:cNvSpPr/>
              <p:nvPr/>
            </p:nvSpPr>
            <p:spPr>
              <a:xfrm>
                <a:off x="403854" y="4336472"/>
                <a:ext cx="2341800" cy="1269900"/>
              </a:xfrm>
              <a:prstGeom prst="roundRect">
                <a:avLst>
                  <a:gd fmla="val 10267"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13"/>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83" name="Google Shape;83;p13"/>
          <p:cNvGrpSpPr/>
          <p:nvPr/>
        </p:nvGrpSpPr>
        <p:grpSpPr>
          <a:xfrm rot="10800000">
            <a:off x="1986972" y="1103597"/>
            <a:ext cx="1756350" cy="1152979"/>
            <a:chOff x="403854" y="4069066"/>
            <a:chExt cx="2341800" cy="1537306"/>
          </a:xfrm>
        </p:grpSpPr>
        <p:sp>
          <p:nvSpPr>
            <p:cNvPr id="84" name="Google Shape;84;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85" name="Google Shape;85;p13"/>
            <p:cNvGrpSpPr/>
            <p:nvPr/>
          </p:nvGrpSpPr>
          <p:grpSpPr>
            <a:xfrm>
              <a:off x="403854" y="4321208"/>
              <a:ext cx="2341800" cy="1285164"/>
              <a:chOff x="403854" y="4321208"/>
              <a:chExt cx="2341800" cy="1285164"/>
            </a:xfrm>
          </p:grpSpPr>
          <p:sp>
            <p:nvSpPr>
              <p:cNvPr id="86" name="Google Shape;86;p13"/>
              <p:cNvSpPr/>
              <p:nvPr/>
            </p:nvSpPr>
            <p:spPr>
              <a:xfrm>
                <a:off x="403854" y="4336472"/>
                <a:ext cx="2341800" cy="1269900"/>
              </a:xfrm>
              <a:prstGeom prst="roundRect">
                <a:avLst>
                  <a:gd fmla="val 102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13"/>
              <p:cNvSpPr/>
              <p:nvPr/>
            </p:nvSpPr>
            <p:spPr>
              <a:xfrm>
                <a:off x="403854" y="4321208"/>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88" name="Google Shape;88;p13"/>
          <p:cNvGrpSpPr/>
          <p:nvPr/>
        </p:nvGrpSpPr>
        <p:grpSpPr>
          <a:xfrm rot="10800000">
            <a:off x="5355013" y="1102925"/>
            <a:ext cx="1756350" cy="1152979"/>
            <a:chOff x="403854" y="4069066"/>
            <a:chExt cx="2341800" cy="1537306"/>
          </a:xfrm>
        </p:grpSpPr>
        <p:sp>
          <p:nvSpPr>
            <p:cNvPr id="89" name="Google Shape;89;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0" name="Google Shape;90;p13"/>
            <p:cNvGrpSpPr/>
            <p:nvPr/>
          </p:nvGrpSpPr>
          <p:grpSpPr>
            <a:xfrm>
              <a:off x="403854" y="4321208"/>
              <a:ext cx="2341800" cy="1285164"/>
              <a:chOff x="403854" y="4321208"/>
              <a:chExt cx="2341800" cy="1285164"/>
            </a:xfrm>
          </p:grpSpPr>
          <p:sp>
            <p:nvSpPr>
              <p:cNvPr id="91" name="Google Shape;91;p13"/>
              <p:cNvSpPr/>
              <p:nvPr/>
            </p:nvSpPr>
            <p:spPr>
              <a:xfrm>
                <a:off x="403854" y="4336472"/>
                <a:ext cx="2341800" cy="1269900"/>
              </a:xfrm>
              <a:prstGeom prst="roundRect">
                <a:avLst>
                  <a:gd fmla="val 10267" name="adj"/>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13"/>
              <p:cNvSpPr/>
              <p:nvPr/>
            </p:nvSpPr>
            <p:spPr>
              <a:xfrm>
                <a:off x="403854" y="4321208"/>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93" name="Google Shape;93;p13"/>
          <p:cNvSpPr txBox="1"/>
          <p:nvPr>
            <p:ph type="title"/>
          </p:nvPr>
        </p:nvSpPr>
        <p:spPr>
          <a:xfrm>
            <a:off x="643887" y="259681"/>
            <a:ext cx="7886700" cy="583800"/>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4" name="Google Shape;94;p13"/>
          <p:cNvSpPr txBox="1"/>
          <p:nvPr>
            <p:ph idx="1" type="body"/>
          </p:nvPr>
        </p:nvSpPr>
        <p:spPr>
          <a:xfrm>
            <a:off x="2044541" y="131087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5" name="Google Shape;95;p13"/>
          <p:cNvSpPr txBox="1"/>
          <p:nvPr>
            <p:ph idx="2" type="body"/>
          </p:nvPr>
        </p:nvSpPr>
        <p:spPr>
          <a:xfrm>
            <a:off x="2044541" y="155290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6" name="Google Shape;96;p13"/>
          <p:cNvSpPr txBox="1"/>
          <p:nvPr>
            <p:ph idx="3" type="body"/>
          </p:nvPr>
        </p:nvSpPr>
        <p:spPr>
          <a:xfrm>
            <a:off x="5412581" y="131849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7" name="Google Shape;97;p13"/>
          <p:cNvSpPr txBox="1"/>
          <p:nvPr>
            <p:ph idx="4" type="body"/>
          </p:nvPr>
        </p:nvSpPr>
        <p:spPr>
          <a:xfrm>
            <a:off x="5412581" y="156052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8" name="Google Shape;98;p13"/>
          <p:cNvSpPr txBox="1"/>
          <p:nvPr>
            <p:ph idx="5" type="body"/>
          </p:nvPr>
        </p:nvSpPr>
        <p:spPr>
          <a:xfrm>
            <a:off x="348617" y="3757004"/>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9" name="Google Shape;99;p13"/>
          <p:cNvSpPr txBox="1"/>
          <p:nvPr>
            <p:ph idx="6" type="body"/>
          </p:nvPr>
        </p:nvSpPr>
        <p:spPr>
          <a:xfrm>
            <a:off x="348617" y="3999030"/>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0" name="Google Shape;100;p13"/>
          <p:cNvSpPr txBox="1"/>
          <p:nvPr>
            <p:ph idx="7" type="body"/>
          </p:nvPr>
        </p:nvSpPr>
        <p:spPr>
          <a:xfrm>
            <a:off x="3763565" y="376320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1" name="Google Shape;101;p13"/>
          <p:cNvSpPr txBox="1"/>
          <p:nvPr>
            <p:ph idx="8" type="body"/>
          </p:nvPr>
        </p:nvSpPr>
        <p:spPr>
          <a:xfrm>
            <a:off x="3763565" y="400523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2" name="Google Shape;102;p13"/>
          <p:cNvSpPr txBox="1"/>
          <p:nvPr>
            <p:ph idx="9" type="body"/>
          </p:nvPr>
        </p:nvSpPr>
        <p:spPr>
          <a:xfrm>
            <a:off x="7092077" y="3749028"/>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3" name="Google Shape;103;p13"/>
          <p:cNvSpPr txBox="1"/>
          <p:nvPr>
            <p:ph idx="13" type="body"/>
          </p:nvPr>
        </p:nvSpPr>
        <p:spPr>
          <a:xfrm>
            <a:off x="7092077" y="3991054"/>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4" name="Google Shape;104;p13"/>
          <p:cNvSpPr txBox="1"/>
          <p:nvPr>
            <p:ph idx="14" type="body"/>
          </p:nvPr>
        </p:nvSpPr>
        <p:spPr>
          <a:xfrm>
            <a:off x="933450" y="2780432"/>
            <a:ext cx="495300" cy="1983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5" name="Google Shape;105;p13"/>
          <p:cNvSpPr txBox="1"/>
          <p:nvPr>
            <p:ph idx="15" type="body"/>
          </p:nvPr>
        </p:nvSpPr>
        <p:spPr>
          <a:xfrm>
            <a:off x="2625090" y="2784242"/>
            <a:ext cx="495300" cy="1905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6" name="Google Shape;106;p13"/>
          <p:cNvSpPr txBox="1"/>
          <p:nvPr>
            <p:ph idx="16" type="body"/>
          </p:nvPr>
        </p:nvSpPr>
        <p:spPr>
          <a:xfrm>
            <a:off x="4309110" y="2784242"/>
            <a:ext cx="495300" cy="1905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7" name="Google Shape;107;p13"/>
          <p:cNvSpPr txBox="1"/>
          <p:nvPr>
            <p:ph idx="17" type="body"/>
          </p:nvPr>
        </p:nvSpPr>
        <p:spPr>
          <a:xfrm>
            <a:off x="5985507" y="2780432"/>
            <a:ext cx="495300" cy="1983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8" name="Google Shape;108;p13"/>
          <p:cNvSpPr txBox="1"/>
          <p:nvPr>
            <p:ph idx="18" type="body"/>
          </p:nvPr>
        </p:nvSpPr>
        <p:spPr>
          <a:xfrm>
            <a:off x="7668935" y="2781238"/>
            <a:ext cx="495300" cy="196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404040"/>
        </a:solidFill>
      </p:bgPr>
    </p:bg>
    <p:spTree>
      <p:nvGrpSpPr>
        <p:cNvPr id="110" name="Shape 110"/>
        <p:cNvGrpSpPr/>
        <p:nvPr/>
      </p:nvGrpSpPr>
      <p:grpSpPr>
        <a:xfrm>
          <a:off x="0" y="0"/>
          <a:ext cx="0" cy="0"/>
          <a:chOff x="0" y="0"/>
          <a:chExt cx="0" cy="0"/>
        </a:xfrm>
      </p:grpSpPr>
      <p:grpSp>
        <p:nvGrpSpPr>
          <p:cNvPr id="111" name="Google Shape;111;p15"/>
          <p:cNvGrpSpPr/>
          <p:nvPr/>
        </p:nvGrpSpPr>
        <p:grpSpPr>
          <a:xfrm>
            <a:off x="259080" y="2420403"/>
            <a:ext cx="8656425" cy="915720"/>
            <a:chOff x="345440" y="3227204"/>
            <a:chExt cx="11541900" cy="1220960"/>
          </a:xfrm>
        </p:grpSpPr>
        <p:cxnSp>
          <p:nvCxnSpPr>
            <p:cNvPr id="112" name="Google Shape;112;p15"/>
            <p:cNvCxnSpPr/>
            <p:nvPr/>
          </p:nvCxnSpPr>
          <p:spPr>
            <a:xfrm>
              <a:off x="345440" y="3848801"/>
              <a:ext cx="11541900" cy="0"/>
            </a:xfrm>
            <a:prstGeom prst="straightConnector1">
              <a:avLst/>
            </a:prstGeom>
            <a:noFill/>
            <a:ln cap="rnd" cmpd="sng" w="1778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cxnSp>
        <p:grpSp>
          <p:nvGrpSpPr>
            <p:cNvPr id="113" name="Google Shape;113;p15"/>
            <p:cNvGrpSpPr/>
            <p:nvPr/>
          </p:nvGrpSpPr>
          <p:grpSpPr>
            <a:xfrm>
              <a:off x="975360" y="3249361"/>
              <a:ext cx="1198800" cy="1198803"/>
              <a:chOff x="975360" y="2700721"/>
              <a:chExt cx="1198800" cy="1198803"/>
            </a:xfrm>
          </p:grpSpPr>
          <p:sp>
            <p:nvSpPr>
              <p:cNvPr id="114" name="Google Shape;114;p15"/>
              <p:cNvSpPr/>
              <p:nvPr/>
            </p:nvSpPr>
            <p:spPr>
              <a:xfrm>
                <a:off x="975360" y="2700724"/>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15"/>
              <p:cNvSpPr/>
              <p:nvPr/>
            </p:nvSpPr>
            <p:spPr>
              <a:xfrm>
                <a:off x="975360" y="2700721"/>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16" name="Google Shape;116;p15"/>
            <p:cNvGrpSpPr/>
            <p:nvPr/>
          </p:nvGrpSpPr>
          <p:grpSpPr>
            <a:xfrm>
              <a:off x="3220718" y="3227208"/>
              <a:ext cx="1198803" cy="1198800"/>
              <a:chOff x="3220718" y="2678568"/>
              <a:chExt cx="1198803" cy="1198800"/>
            </a:xfrm>
          </p:grpSpPr>
          <p:sp>
            <p:nvSpPr>
              <p:cNvPr id="117" name="Google Shape;117;p15"/>
              <p:cNvSpPr/>
              <p:nvPr/>
            </p:nvSpPr>
            <p:spPr>
              <a:xfrm>
                <a:off x="3220718" y="2678568"/>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15"/>
              <p:cNvSpPr/>
              <p:nvPr/>
            </p:nvSpPr>
            <p:spPr>
              <a:xfrm>
                <a:off x="3220721" y="2678568"/>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19" name="Google Shape;119;p15"/>
            <p:cNvGrpSpPr/>
            <p:nvPr/>
          </p:nvGrpSpPr>
          <p:grpSpPr>
            <a:xfrm>
              <a:off x="5466080" y="3249360"/>
              <a:ext cx="1198800" cy="1198803"/>
              <a:chOff x="5466080" y="2700720"/>
              <a:chExt cx="1198800" cy="1198803"/>
            </a:xfrm>
          </p:grpSpPr>
          <p:sp>
            <p:nvSpPr>
              <p:cNvPr id="120" name="Google Shape;120;p15"/>
              <p:cNvSpPr/>
              <p:nvPr/>
            </p:nvSpPr>
            <p:spPr>
              <a:xfrm>
                <a:off x="5466080" y="2700723"/>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15"/>
              <p:cNvSpPr/>
              <p:nvPr/>
            </p:nvSpPr>
            <p:spPr>
              <a:xfrm>
                <a:off x="5466080" y="2700720"/>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22" name="Google Shape;122;p15"/>
            <p:cNvGrpSpPr/>
            <p:nvPr/>
          </p:nvGrpSpPr>
          <p:grpSpPr>
            <a:xfrm>
              <a:off x="7711438" y="3227204"/>
              <a:ext cx="1198802" cy="1198804"/>
              <a:chOff x="7711438" y="2678564"/>
              <a:chExt cx="1198802" cy="1198804"/>
            </a:xfrm>
          </p:grpSpPr>
          <p:sp>
            <p:nvSpPr>
              <p:cNvPr id="123" name="Google Shape;123;p15"/>
              <p:cNvSpPr/>
              <p:nvPr/>
            </p:nvSpPr>
            <p:spPr>
              <a:xfrm>
                <a:off x="7711440" y="2678568"/>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15"/>
              <p:cNvSpPr/>
              <p:nvPr/>
            </p:nvSpPr>
            <p:spPr>
              <a:xfrm>
                <a:off x="7711438" y="2678564"/>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25" name="Google Shape;125;p15"/>
            <p:cNvGrpSpPr/>
            <p:nvPr/>
          </p:nvGrpSpPr>
          <p:grpSpPr>
            <a:xfrm>
              <a:off x="9956796" y="3249358"/>
              <a:ext cx="1198804" cy="1198804"/>
              <a:chOff x="9956796" y="2700718"/>
              <a:chExt cx="1198804" cy="1198804"/>
            </a:xfrm>
          </p:grpSpPr>
          <p:sp>
            <p:nvSpPr>
              <p:cNvPr id="126" name="Google Shape;126;p15"/>
              <p:cNvSpPr/>
              <p:nvPr/>
            </p:nvSpPr>
            <p:spPr>
              <a:xfrm>
                <a:off x="9956800" y="2700722"/>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 name="Google Shape;127;p15"/>
              <p:cNvSpPr/>
              <p:nvPr/>
            </p:nvSpPr>
            <p:spPr>
              <a:xfrm>
                <a:off x="9956796" y="2700718"/>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grpSp>
        <p:nvGrpSpPr>
          <p:cNvPr id="128" name="Google Shape;128;p15"/>
          <p:cNvGrpSpPr/>
          <p:nvPr/>
        </p:nvGrpSpPr>
        <p:grpSpPr>
          <a:xfrm>
            <a:off x="302891" y="3463280"/>
            <a:ext cx="1756350" cy="1152979"/>
            <a:chOff x="403854" y="4069066"/>
            <a:chExt cx="2341800" cy="1537306"/>
          </a:xfrm>
        </p:grpSpPr>
        <p:sp>
          <p:nvSpPr>
            <p:cNvPr id="129" name="Google Shape;129;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30" name="Google Shape;130;p15"/>
            <p:cNvGrpSpPr/>
            <p:nvPr/>
          </p:nvGrpSpPr>
          <p:grpSpPr>
            <a:xfrm>
              <a:off x="403854" y="4331800"/>
              <a:ext cx="2341800" cy="1274572"/>
              <a:chOff x="403854" y="4331800"/>
              <a:chExt cx="2341800" cy="1274572"/>
            </a:xfrm>
          </p:grpSpPr>
          <p:sp>
            <p:nvSpPr>
              <p:cNvPr id="131" name="Google Shape;131;p15"/>
              <p:cNvSpPr/>
              <p:nvPr/>
            </p:nvSpPr>
            <p:spPr>
              <a:xfrm>
                <a:off x="403854" y="4336472"/>
                <a:ext cx="2341800" cy="1269900"/>
              </a:xfrm>
              <a:prstGeom prst="roundRect">
                <a:avLst>
                  <a:gd fmla="val 10267" name="adj"/>
                </a:avLst>
              </a:prstGeom>
              <a:solidFill>
                <a:schemeClr val="accent1"/>
              </a:solidFill>
              <a:ln cap="flat" cmpd="sng" w="12700">
                <a:solidFill>
                  <a:srgbClr val="384B9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15"/>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33" name="Google Shape;133;p15"/>
          <p:cNvGrpSpPr/>
          <p:nvPr/>
        </p:nvGrpSpPr>
        <p:grpSpPr>
          <a:xfrm>
            <a:off x="3709030" y="3463280"/>
            <a:ext cx="1756350" cy="1152979"/>
            <a:chOff x="403854" y="4069066"/>
            <a:chExt cx="2341800" cy="1537306"/>
          </a:xfrm>
        </p:grpSpPr>
        <p:sp>
          <p:nvSpPr>
            <p:cNvPr id="134" name="Google Shape;134;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35" name="Google Shape;135;p15"/>
            <p:cNvGrpSpPr/>
            <p:nvPr/>
          </p:nvGrpSpPr>
          <p:grpSpPr>
            <a:xfrm>
              <a:off x="403854" y="4331800"/>
              <a:ext cx="2341800" cy="1274572"/>
              <a:chOff x="403854" y="4331800"/>
              <a:chExt cx="2341800" cy="1274572"/>
            </a:xfrm>
          </p:grpSpPr>
          <p:sp>
            <p:nvSpPr>
              <p:cNvPr id="136" name="Google Shape;136;p15"/>
              <p:cNvSpPr/>
              <p:nvPr/>
            </p:nvSpPr>
            <p:spPr>
              <a:xfrm>
                <a:off x="403854" y="4336472"/>
                <a:ext cx="2341800" cy="1269900"/>
              </a:xfrm>
              <a:prstGeom prst="roundRect">
                <a:avLst>
                  <a:gd fmla="val 102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15"/>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38" name="Google Shape;138;p15"/>
          <p:cNvGrpSpPr/>
          <p:nvPr/>
        </p:nvGrpSpPr>
        <p:grpSpPr>
          <a:xfrm>
            <a:off x="7038970" y="3463280"/>
            <a:ext cx="1756350" cy="1152979"/>
            <a:chOff x="403854" y="4069066"/>
            <a:chExt cx="2341800" cy="1537306"/>
          </a:xfrm>
        </p:grpSpPr>
        <p:sp>
          <p:nvSpPr>
            <p:cNvPr id="139" name="Google Shape;139;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0" name="Google Shape;140;p15"/>
            <p:cNvGrpSpPr/>
            <p:nvPr/>
          </p:nvGrpSpPr>
          <p:grpSpPr>
            <a:xfrm>
              <a:off x="403854" y="4331800"/>
              <a:ext cx="2341800" cy="1274572"/>
              <a:chOff x="403854" y="4331800"/>
              <a:chExt cx="2341800" cy="1274572"/>
            </a:xfrm>
          </p:grpSpPr>
          <p:sp>
            <p:nvSpPr>
              <p:cNvPr id="141" name="Google Shape;141;p15"/>
              <p:cNvSpPr/>
              <p:nvPr/>
            </p:nvSpPr>
            <p:spPr>
              <a:xfrm>
                <a:off x="403854" y="4336472"/>
                <a:ext cx="2341800" cy="1269900"/>
              </a:xfrm>
              <a:prstGeom prst="roundRect">
                <a:avLst>
                  <a:gd fmla="val 10267"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15"/>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43" name="Google Shape;143;p15"/>
          <p:cNvGrpSpPr/>
          <p:nvPr/>
        </p:nvGrpSpPr>
        <p:grpSpPr>
          <a:xfrm rot="10800000">
            <a:off x="1986972" y="1103597"/>
            <a:ext cx="1756350" cy="1152979"/>
            <a:chOff x="403854" y="4069066"/>
            <a:chExt cx="2341800" cy="1537306"/>
          </a:xfrm>
        </p:grpSpPr>
        <p:sp>
          <p:nvSpPr>
            <p:cNvPr id="144" name="Google Shape;144;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5" name="Google Shape;145;p15"/>
            <p:cNvGrpSpPr/>
            <p:nvPr/>
          </p:nvGrpSpPr>
          <p:grpSpPr>
            <a:xfrm>
              <a:off x="403854" y="4321208"/>
              <a:ext cx="2341800" cy="1285164"/>
              <a:chOff x="403854" y="4321208"/>
              <a:chExt cx="2341800" cy="1285164"/>
            </a:xfrm>
          </p:grpSpPr>
          <p:sp>
            <p:nvSpPr>
              <p:cNvPr id="146" name="Google Shape;146;p15"/>
              <p:cNvSpPr/>
              <p:nvPr/>
            </p:nvSpPr>
            <p:spPr>
              <a:xfrm>
                <a:off x="403854" y="4336472"/>
                <a:ext cx="2341800" cy="1269900"/>
              </a:xfrm>
              <a:prstGeom prst="roundRect">
                <a:avLst>
                  <a:gd fmla="val 102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15"/>
              <p:cNvSpPr/>
              <p:nvPr/>
            </p:nvSpPr>
            <p:spPr>
              <a:xfrm>
                <a:off x="403854" y="4321208"/>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48" name="Google Shape;148;p15"/>
          <p:cNvGrpSpPr/>
          <p:nvPr/>
        </p:nvGrpSpPr>
        <p:grpSpPr>
          <a:xfrm rot="10800000">
            <a:off x="5355013" y="1102925"/>
            <a:ext cx="1756350" cy="1152979"/>
            <a:chOff x="403854" y="4069066"/>
            <a:chExt cx="2341800" cy="1537306"/>
          </a:xfrm>
        </p:grpSpPr>
        <p:sp>
          <p:nvSpPr>
            <p:cNvPr id="149" name="Google Shape;149;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50" name="Google Shape;150;p15"/>
            <p:cNvGrpSpPr/>
            <p:nvPr/>
          </p:nvGrpSpPr>
          <p:grpSpPr>
            <a:xfrm>
              <a:off x="403854" y="4321208"/>
              <a:ext cx="2341800" cy="1285164"/>
              <a:chOff x="403854" y="4321208"/>
              <a:chExt cx="2341800" cy="1285164"/>
            </a:xfrm>
          </p:grpSpPr>
          <p:sp>
            <p:nvSpPr>
              <p:cNvPr id="151" name="Google Shape;151;p15"/>
              <p:cNvSpPr/>
              <p:nvPr/>
            </p:nvSpPr>
            <p:spPr>
              <a:xfrm>
                <a:off x="403854" y="4336472"/>
                <a:ext cx="2341800" cy="1269900"/>
              </a:xfrm>
              <a:prstGeom prst="roundRect">
                <a:avLst>
                  <a:gd fmla="val 10267" name="adj"/>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 name="Google Shape;152;p15"/>
              <p:cNvSpPr/>
              <p:nvPr/>
            </p:nvSpPr>
            <p:spPr>
              <a:xfrm>
                <a:off x="403854" y="4321208"/>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153" name="Google Shape;153;p15"/>
          <p:cNvSpPr txBox="1"/>
          <p:nvPr>
            <p:ph type="title"/>
          </p:nvPr>
        </p:nvSpPr>
        <p:spPr>
          <a:xfrm>
            <a:off x="643887" y="259681"/>
            <a:ext cx="7886700" cy="5838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54" name="Google Shape;154;p15"/>
          <p:cNvSpPr txBox="1"/>
          <p:nvPr>
            <p:ph idx="1" type="body"/>
          </p:nvPr>
        </p:nvSpPr>
        <p:spPr>
          <a:xfrm>
            <a:off x="2044541" y="131087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5" name="Google Shape;155;p15"/>
          <p:cNvSpPr txBox="1"/>
          <p:nvPr>
            <p:ph idx="2" type="body"/>
          </p:nvPr>
        </p:nvSpPr>
        <p:spPr>
          <a:xfrm>
            <a:off x="2044541" y="155290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6" name="Google Shape;156;p15"/>
          <p:cNvSpPr txBox="1"/>
          <p:nvPr>
            <p:ph idx="3" type="body"/>
          </p:nvPr>
        </p:nvSpPr>
        <p:spPr>
          <a:xfrm>
            <a:off x="5412581" y="131849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7" name="Google Shape;157;p15"/>
          <p:cNvSpPr txBox="1"/>
          <p:nvPr>
            <p:ph idx="4" type="body"/>
          </p:nvPr>
        </p:nvSpPr>
        <p:spPr>
          <a:xfrm>
            <a:off x="5412581" y="156052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8" name="Google Shape;158;p15"/>
          <p:cNvSpPr txBox="1"/>
          <p:nvPr>
            <p:ph idx="5" type="body"/>
          </p:nvPr>
        </p:nvSpPr>
        <p:spPr>
          <a:xfrm>
            <a:off x="348617" y="3757004"/>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9" name="Google Shape;159;p15"/>
          <p:cNvSpPr txBox="1"/>
          <p:nvPr>
            <p:ph idx="6" type="body"/>
          </p:nvPr>
        </p:nvSpPr>
        <p:spPr>
          <a:xfrm>
            <a:off x="348617" y="3999030"/>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0" name="Google Shape;160;p15"/>
          <p:cNvSpPr txBox="1"/>
          <p:nvPr>
            <p:ph idx="7" type="body"/>
          </p:nvPr>
        </p:nvSpPr>
        <p:spPr>
          <a:xfrm>
            <a:off x="3763565" y="376320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1" name="Google Shape;161;p15"/>
          <p:cNvSpPr txBox="1"/>
          <p:nvPr>
            <p:ph idx="8" type="body"/>
          </p:nvPr>
        </p:nvSpPr>
        <p:spPr>
          <a:xfrm>
            <a:off x="3763565" y="400523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2" name="Google Shape;162;p15"/>
          <p:cNvSpPr txBox="1"/>
          <p:nvPr>
            <p:ph idx="9" type="body"/>
          </p:nvPr>
        </p:nvSpPr>
        <p:spPr>
          <a:xfrm>
            <a:off x="7092077" y="3749028"/>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3" name="Google Shape;163;p15"/>
          <p:cNvSpPr txBox="1"/>
          <p:nvPr>
            <p:ph idx="13" type="body"/>
          </p:nvPr>
        </p:nvSpPr>
        <p:spPr>
          <a:xfrm>
            <a:off x="7092077" y="3991054"/>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4" name="Google Shape;164;p15"/>
          <p:cNvSpPr txBox="1"/>
          <p:nvPr>
            <p:ph idx="14" type="body"/>
          </p:nvPr>
        </p:nvSpPr>
        <p:spPr>
          <a:xfrm>
            <a:off x="933450" y="2780432"/>
            <a:ext cx="495300" cy="1983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5" name="Google Shape;165;p15"/>
          <p:cNvSpPr txBox="1"/>
          <p:nvPr>
            <p:ph idx="15" type="body"/>
          </p:nvPr>
        </p:nvSpPr>
        <p:spPr>
          <a:xfrm>
            <a:off x="2625090" y="2784242"/>
            <a:ext cx="495300" cy="1905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6" name="Google Shape;166;p15"/>
          <p:cNvSpPr txBox="1"/>
          <p:nvPr>
            <p:ph idx="16" type="body"/>
          </p:nvPr>
        </p:nvSpPr>
        <p:spPr>
          <a:xfrm>
            <a:off x="4309110" y="2784242"/>
            <a:ext cx="495300" cy="1905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7" name="Google Shape;167;p15"/>
          <p:cNvSpPr txBox="1"/>
          <p:nvPr>
            <p:ph idx="17" type="body"/>
          </p:nvPr>
        </p:nvSpPr>
        <p:spPr>
          <a:xfrm>
            <a:off x="5985507" y="2780432"/>
            <a:ext cx="495300" cy="1983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8" name="Google Shape;168;p15"/>
          <p:cNvSpPr txBox="1"/>
          <p:nvPr>
            <p:ph idx="18" type="body"/>
          </p:nvPr>
        </p:nvSpPr>
        <p:spPr>
          <a:xfrm>
            <a:off x="7668935" y="2781238"/>
            <a:ext cx="495300" cy="196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69" name="Shape 169"/>
        <p:cNvGrpSpPr/>
        <p:nvPr/>
      </p:nvGrpSpPr>
      <p:grpSpPr>
        <a:xfrm>
          <a:off x="0" y="0"/>
          <a:ext cx="0" cy="0"/>
          <a:chOff x="0" y="0"/>
          <a:chExt cx="0" cy="0"/>
        </a:xfrm>
      </p:grpSpPr>
      <p:sp>
        <p:nvSpPr>
          <p:cNvPr id="170" name="Google Shape;170;p16"/>
          <p:cNvSpPr txBox="1"/>
          <p:nvPr>
            <p:ph idx="10" type="dt"/>
          </p:nvPr>
        </p:nvSpPr>
        <p:spPr>
          <a:xfrm>
            <a:off x="628650" y="4767264"/>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71" name="Google Shape;171;p16"/>
          <p:cNvSpPr txBox="1"/>
          <p:nvPr>
            <p:ph idx="11" type="ftr"/>
          </p:nvPr>
        </p:nvSpPr>
        <p:spPr>
          <a:xfrm>
            <a:off x="3028951" y="4767264"/>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72" name="Google Shape;172;p16"/>
          <p:cNvSpPr txBox="1"/>
          <p:nvPr>
            <p:ph idx="12" type="sldNum"/>
          </p:nvPr>
        </p:nvSpPr>
        <p:spPr>
          <a:xfrm>
            <a:off x="6457950" y="4767264"/>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0" marR="0" rtl="0" algn="l">
              <a:spcBef>
                <a:spcPts val="0"/>
              </a:spcBef>
              <a:buNone/>
              <a:defRPr b="0" i="0" sz="1400" u="none" cap="none" strike="noStrike">
                <a:solidFill>
                  <a:schemeClr val="dk1"/>
                </a:solidFill>
                <a:latin typeface="Arial"/>
                <a:ea typeface="Arial"/>
                <a:cs typeface="Arial"/>
                <a:sym typeface="Arial"/>
              </a:defRPr>
            </a:lvl2pPr>
            <a:lvl3pPr indent="0" lvl="2" marL="0" marR="0" rtl="0" algn="l">
              <a:spcBef>
                <a:spcPts val="0"/>
              </a:spcBef>
              <a:buNone/>
              <a:defRPr b="0" i="0" sz="1400" u="none" cap="none" strike="noStrike">
                <a:solidFill>
                  <a:schemeClr val="dk1"/>
                </a:solidFill>
                <a:latin typeface="Arial"/>
                <a:ea typeface="Arial"/>
                <a:cs typeface="Arial"/>
                <a:sym typeface="Arial"/>
              </a:defRPr>
            </a:lvl3pPr>
            <a:lvl4pPr indent="0" lvl="3" marL="0" marR="0" rtl="0" algn="l">
              <a:spcBef>
                <a:spcPts val="0"/>
              </a:spcBef>
              <a:buNone/>
              <a:defRPr b="0" i="0" sz="1400" u="none" cap="none" strike="noStrike">
                <a:solidFill>
                  <a:schemeClr val="dk1"/>
                </a:solidFill>
                <a:latin typeface="Arial"/>
                <a:ea typeface="Arial"/>
                <a:cs typeface="Arial"/>
                <a:sym typeface="Arial"/>
              </a:defRPr>
            </a:lvl4pPr>
            <a:lvl5pPr indent="0" lvl="4" marL="0" marR="0" rtl="0" algn="l">
              <a:spcBef>
                <a:spcPts val="0"/>
              </a:spcBef>
              <a:buNone/>
              <a:defRPr b="0" i="0" sz="1400" u="none" cap="none" strike="noStrike">
                <a:solidFill>
                  <a:schemeClr val="dk1"/>
                </a:solidFill>
                <a:latin typeface="Arial"/>
                <a:ea typeface="Arial"/>
                <a:cs typeface="Arial"/>
                <a:sym typeface="Arial"/>
              </a:defRPr>
            </a:lvl5pPr>
            <a:lvl6pPr indent="0" lvl="5" marL="0" marR="0" rtl="0" algn="l">
              <a:spcBef>
                <a:spcPts val="0"/>
              </a:spcBef>
              <a:buNone/>
              <a:defRPr b="0" i="0" sz="1400" u="none" cap="none" strike="noStrike">
                <a:solidFill>
                  <a:schemeClr val="dk1"/>
                </a:solidFill>
                <a:latin typeface="Arial"/>
                <a:ea typeface="Arial"/>
                <a:cs typeface="Arial"/>
                <a:sym typeface="Arial"/>
              </a:defRPr>
            </a:lvl6pPr>
            <a:lvl7pPr indent="0" lvl="6" marL="0" marR="0" rtl="0" algn="l">
              <a:spcBef>
                <a:spcPts val="0"/>
              </a:spcBef>
              <a:buNone/>
              <a:defRPr b="0" i="0" sz="1400" u="none" cap="none" strike="noStrike">
                <a:solidFill>
                  <a:schemeClr val="dk1"/>
                </a:solidFill>
                <a:latin typeface="Arial"/>
                <a:ea typeface="Arial"/>
                <a:cs typeface="Arial"/>
                <a:sym typeface="Arial"/>
              </a:defRPr>
            </a:lvl7pPr>
            <a:lvl8pPr indent="0" lvl="7" marL="0" marR="0" rtl="0" algn="l">
              <a:spcBef>
                <a:spcPts val="0"/>
              </a:spcBef>
              <a:buNone/>
              <a:defRPr b="0" i="0" sz="1400" u="none" cap="none" strike="noStrike">
                <a:solidFill>
                  <a:schemeClr val="dk1"/>
                </a:solidFill>
                <a:latin typeface="Arial"/>
                <a:ea typeface="Arial"/>
                <a:cs typeface="Arial"/>
                <a:sym typeface="Arial"/>
              </a:defRPr>
            </a:lvl8pPr>
            <a:lvl9pPr indent="0" lvl="8" marL="0" marR="0" rtl="0" algn="l">
              <a:spcBef>
                <a:spcPts val="0"/>
              </a:spcBef>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173" name="Google Shape;173;p16"/>
          <p:cNvSpPr txBox="1"/>
          <p:nvPr>
            <p:ph type="title"/>
          </p:nvPr>
        </p:nvSpPr>
        <p:spPr>
          <a:xfrm>
            <a:off x="643887" y="259681"/>
            <a:ext cx="7886700" cy="5838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74" name="Google Shape;174;p16"/>
          <p:cNvSpPr txBox="1"/>
          <p:nvPr>
            <p:ph idx="1" type="body"/>
          </p:nvPr>
        </p:nvSpPr>
        <p:spPr>
          <a:xfrm>
            <a:off x="1512752" y="1476970"/>
            <a:ext cx="6118500" cy="2189400"/>
          </a:xfrm>
          <a:prstGeom prst="rect">
            <a:avLst/>
          </a:prstGeom>
          <a:noFill/>
          <a:ln>
            <a:noFill/>
          </a:ln>
        </p:spPr>
        <p:txBody>
          <a:bodyPr anchorCtr="0" anchor="ctr" bIns="34275" lIns="68575" spcFirstLastPara="1" rIns="68575" wrap="square" tIns="34275">
            <a:normAutofit/>
          </a:bodyPr>
          <a:lstStyle>
            <a:lvl1pPr indent="-228600" lvl="0" marL="457200" marR="0" rtl="0" algn="ctr">
              <a:lnSpc>
                <a:spcPct val="90000"/>
              </a:lnSpc>
              <a:spcBef>
                <a:spcPts val="800"/>
              </a:spcBef>
              <a:spcAft>
                <a:spcPts val="0"/>
              </a:spcAft>
              <a:buClr>
                <a:schemeClr val="lt1"/>
              </a:buClr>
              <a:buSzPts val="2700"/>
              <a:buFont typeface="Arial"/>
              <a:buNone/>
              <a:defRPr b="0" i="0" sz="27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0" r:id="rId1"/>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ctrTitle"/>
          </p:nvPr>
        </p:nvSpPr>
        <p:spPr>
          <a:xfrm>
            <a:off x="334425" y="581325"/>
            <a:ext cx="8520600" cy="1421400"/>
          </a:xfrm>
          <a:prstGeom prst="rect">
            <a:avLst/>
          </a:prstGeom>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3000">
                <a:solidFill>
                  <a:srgbClr val="FF0000"/>
                </a:solidFill>
                <a:latin typeface="Play"/>
                <a:ea typeface="Play"/>
                <a:cs typeface="Play"/>
                <a:sym typeface="Play"/>
              </a:rPr>
              <a:t>WHITE BOX CARTOONIZATION USING </a:t>
            </a:r>
            <a:endParaRPr b="1" sz="3000">
              <a:solidFill>
                <a:srgbClr val="FF0000"/>
              </a:solidFill>
              <a:latin typeface="Play"/>
              <a:ea typeface="Play"/>
              <a:cs typeface="Play"/>
              <a:sym typeface="Play"/>
            </a:endParaRPr>
          </a:p>
          <a:p>
            <a:pPr indent="0" lvl="0" marL="0" rtl="0" algn="ctr">
              <a:spcBef>
                <a:spcPts val="0"/>
              </a:spcBef>
              <a:spcAft>
                <a:spcPts val="0"/>
              </a:spcAft>
              <a:buSzPts val="990"/>
              <a:buNone/>
            </a:pPr>
            <a:r>
              <a:rPr b="1" lang="en-GB" sz="3000">
                <a:solidFill>
                  <a:srgbClr val="FF0000"/>
                </a:solidFill>
                <a:latin typeface="Play"/>
                <a:ea typeface="Play"/>
                <a:cs typeface="Play"/>
                <a:sym typeface="Play"/>
              </a:rPr>
              <a:t>AN EXTENDED GAN FRAMEWORK</a:t>
            </a:r>
            <a:endParaRPr b="1" sz="3000">
              <a:solidFill>
                <a:srgbClr val="FF0000"/>
              </a:solidFill>
              <a:latin typeface="Play"/>
              <a:ea typeface="Play"/>
              <a:cs typeface="Play"/>
              <a:sym typeface="Play"/>
            </a:endParaRPr>
          </a:p>
        </p:txBody>
      </p:sp>
      <p:sp>
        <p:nvSpPr>
          <p:cNvPr id="180" name="Google Shape;180;p17"/>
          <p:cNvSpPr txBox="1"/>
          <p:nvPr/>
        </p:nvSpPr>
        <p:spPr>
          <a:xfrm>
            <a:off x="334500" y="2002725"/>
            <a:ext cx="8475000" cy="615000"/>
          </a:xfrm>
          <a:prstGeom prst="rect">
            <a:avLst/>
          </a:prstGeom>
          <a:noFill/>
          <a:ln>
            <a:noFill/>
          </a:ln>
          <a:effectLst>
            <a:outerShdw blurRad="214313" rotWithShape="0" algn="bl" dir="660000" dist="114300">
              <a:srgbClr val="FFFFFF"/>
            </a:outerShdw>
          </a:effectLst>
        </p:spPr>
        <p:txBody>
          <a:bodyPr anchorCtr="0" anchor="t" bIns="91425" lIns="91425" spcFirstLastPara="1" rIns="91425" wrap="square" tIns="91425">
            <a:noAutofit/>
          </a:bodyPr>
          <a:lstStyle/>
          <a:p>
            <a:pPr indent="0" lvl="0" marL="0" rtl="0" algn="ctr">
              <a:spcBef>
                <a:spcPts val="0"/>
              </a:spcBef>
              <a:spcAft>
                <a:spcPts val="1000"/>
              </a:spcAft>
              <a:buNone/>
            </a:pPr>
            <a:r>
              <a:rPr lang="en-GB" sz="2000">
                <a:solidFill>
                  <a:srgbClr val="FFFFFF"/>
                </a:solidFill>
                <a:latin typeface="Play"/>
                <a:ea typeface="Play"/>
                <a:cs typeface="Play"/>
                <a:sym typeface="Play"/>
              </a:rPr>
              <a:t>Mini- Project</a:t>
            </a:r>
            <a:endParaRPr sz="2000">
              <a:solidFill>
                <a:srgbClr val="FFFFFF"/>
              </a:solidFill>
            </a:endParaRPr>
          </a:p>
        </p:txBody>
      </p:sp>
      <p:sp>
        <p:nvSpPr>
          <p:cNvPr id="181" name="Google Shape;181;p17"/>
          <p:cNvSpPr txBox="1"/>
          <p:nvPr/>
        </p:nvSpPr>
        <p:spPr>
          <a:xfrm>
            <a:off x="357225" y="3104150"/>
            <a:ext cx="8475000" cy="186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1" lang="en-GB" sz="1500" u="sng" cap="none" strike="noStrike">
                <a:solidFill>
                  <a:srgbClr val="EFEFEF"/>
                </a:solidFill>
                <a:latin typeface="Play"/>
                <a:ea typeface="Play"/>
                <a:cs typeface="Play"/>
                <a:sym typeface="Play"/>
              </a:rPr>
              <a:t>Project by:</a:t>
            </a:r>
            <a:endParaRPr b="1" i="1" sz="1500" u="sng" cap="none" strike="noStrike">
              <a:solidFill>
                <a:srgbClr val="EFEFEF"/>
              </a:solidFill>
              <a:latin typeface="Play"/>
              <a:ea typeface="Play"/>
              <a:cs typeface="Play"/>
              <a:sym typeface="Play"/>
            </a:endParaRPr>
          </a:p>
          <a:p>
            <a:pPr indent="0" lvl="0" marL="0" marR="0" rtl="0" algn="ctr">
              <a:lnSpc>
                <a:spcPct val="100000"/>
              </a:lnSpc>
              <a:spcBef>
                <a:spcPts val="1200"/>
              </a:spcBef>
              <a:spcAft>
                <a:spcPts val="0"/>
              </a:spcAft>
              <a:buClr>
                <a:srgbClr val="000000"/>
              </a:buClr>
              <a:buSzPts val="1300"/>
              <a:buFont typeface="Arial"/>
              <a:buNone/>
            </a:pPr>
            <a:r>
              <a:t/>
            </a:r>
            <a:endParaRPr b="0" i="0" sz="1300" u="none" cap="none" strike="noStrike">
              <a:solidFill>
                <a:srgbClr val="FFFFFF"/>
              </a:solidFill>
              <a:latin typeface="Play"/>
              <a:ea typeface="Play"/>
              <a:cs typeface="Play"/>
              <a:sym typeface="Play"/>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FFFFFF"/>
              </a:solidFill>
              <a:latin typeface="Play"/>
              <a:ea typeface="Play"/>
              <a:cs typeface="Play"/>
              <a:sym typeface="Play"/>
            </a:endParaRPr>
          </a:p>
          <a:p>
            <a:pPr indent="0" lvl="0" marL="0" marR="0" rtl="0" algn="just">
              <a:lnSpc>
                <a:spcPct val="150000"/>
              </a:lnSpc>
              <a:spcBef>
                <a:spcPts val="1600"/>
              </a:spcBef>
              <a:spcAft>
                <a:spcPts val="1200"/>
              </a:spcAft>
              <a:buClr>
                <a:srgbClr val="FFFFFF"/>
              </a:buClr>
              <a:buSzPts val="1100"/>
              <a:buFont typeface="Arial"/>
              <a:buNone/>
            </a:pPr>
            <a:r>
              <a:t/>
            </a:r>
            <a:endParaRPr b="1" i="1" sz="1500" u="sng" cap="none" strike="noStrike">
              <a:solidFill>
                <a:srgbClr val="FFFFFF"/>
              </a:solidFill>
              <a:latin typeface="Play"/>
              <a:ea typeface="Play"/>
              <a:cs typeface="Play"/>
              <a:sym typeface="Play"/>
            </a:endParaRPr>
          </a:p>
        </p:txBody>
      </p:sp>
      <p:graphicFrame>
        <p:nvGraphicFramePr>
          <p:cNvPr id="182" name="Google Shape;182;p17"/>
          <p:cNvGraphicFramePr/>
          <p:nvPr/>
        </p:nvGraphicFramePr>
        <p:xfrm>
          <a:off x="975225" y="3580435"/>
          <a:ext cx="3000000" cy="3000000"/>
        </p:xfrm>
        <a:graphic>
          <a:graphicData uri="http://schemas.openxmlformats.org/drawingml/2006/table">
            <a:tbl>
              <a:tblPr>
                <a:noFill/>
                <a:tableStyleId>{C7512658-5762-45DE-ADEE-1ADD8F670A4E}</a:tableStyleId>
              </a:tblPr>
              <a:tblGrid>
                <a:gridCol w="2413000"/>
                <a:gridCol w="2413000"/>
                <a:gridCol w="2413000"/>
              </a:tblGrid>
              <a:tr h="388800">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AMEY THAKUR</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TE COMPS B-50</a:t>
                      </a:r>
                      <a:endParaRPr sz="1200">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TU3F1819127</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57500">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HASAN RIZVI</a:t>
                      </a:r>
                      <a:endParaRPr sz="1200">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TE COMPS B-51</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TU3F1819130</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8800">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MEGA SATISH</a:t>
                      </a:r>
                      <a:endParaRPr sz="1200">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TE COMPS B-58</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TU3F1819139</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WHITE BOX CARTOONIZATION</a:t>
            </a:r>
            <a:endParaRPr b="1" sz="2000">
              <a:solidFill>
                <a:srgbClr val="FF0000"/>
              </a:solidFill>
              <a:latin typeface="Play"/>
              <a:ea typeface="Play"/>
              <a:cs typeface="Play"/>
              <a:sym typeface="Play"/>
            </a:endParaRPr>
          </a:p>
        </p:txBody>
      </p:sp>
      <p:sp>
        <p:nvSpPr>
          <p:cNvPr id="240" name="Google Shape;240;p26"/>
          <p:cNvSpPr txBox="1"/>
          <p:nvPr/>
        </p:nvSpPr>
        <p:spPr>
          <a:xfrm>
            <a:off x="299250" y="1028700"/>
            <a:ext cx="8602200" cy="3829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just">
              <a:spcBef>
                <a:spcPts val="0"/>
              </a:spcBef>
              <a:spcAft>
                <a:spcPts val="0"/>
              </a:spcAft>
              <a:buNone/>
            </a:pPr>
            <a:r>
              <a:rPr lang="en-GB">
                <a:solidFill>
                  <a:srgbClr val="FFFFFF"/>
                </a:solidFill>
                <a:latin typeface="Play"/>
                <a:ea typeface="Play"/>
                <a:cs typeface="Play"/>
                <a:sym typeface="Play"/>
              </a:rPr>
              <a:t>We propose to separately identify three white-box representations from images: </a:t>
            </a:r>
            <a:endParaRPr>
              <a:solidFill>
                <a:srgbClr val="FFFFFF"/>
              </a:solidFill>
              <a:latin typeface="Play"/>
              <a:ea typeface="Play"/>
              <a:cs typeface="Play"/>
              <a:sym typeface="Play"/>
            </a:endParaRPr>
          </a:p>
          <a:p>
            <a:pPr indent="-317500" lvl="0" marL="1371600" rtl="0" algn="just">
              <a:spcBef>
                <a:spcPts val="0"/>
              </a:spcBef>
              <a:spcAft>
                <a:spcPts val="0"/>
              </a:spcAft>
              <a:buClr>
                <a:srgbClr val="FFFFFF"/>
              </a:buClr>
              <a:buSzPts val="1400"/>
              <a:buFont typeface="Play"/>
              <a:buAutoNum type="arabicPeriod"/>
            </a:pPr>
            <a:r>
              <a:rPr lang="en-GB">
                <a:solidFill>
                  <a:srgbClr val="FFFFFF"/>
                </a:solidFill>
                <a:latin typeface="Play"/>
                <a:ea typeface="Play"/>
                <a:cs typeface="Play"/>
                <a:sym typeface="Play"/>
              </a:rPr>
              <a:t>The surface representation </a:t>
            </a:r>
            <a:endParaRPr>
              <a:solidFill>
                <a:srgbClr val="FFFFFF"/>
              </a:solidFill>
              <a:latin typeface="Play"/>
              <a:ea typeface="Play"/>
              <a:cs typeface="Play"/>
              <a:sym typeface="Play"/>
            </a:endParaRPr>
          </a:p>
          <a:p>
            <a:pPr indent="-317500" lvl="0" marL="1371600" rtl="0" algn="just">
              <a:spcBef>
                <a:spcPts val="0"/>
              </a:spcBef>
              <a:spcAft>
                <a:spcPts val="0"/>
              </a:spcAft>
              <a:buClr>
                <a:srgbClr val="FFFFFF"/>
              </a:buClr>
              <a:buSzPts val="1400"/>
              <a:buFont typeface="Play"/>
              <a:buAutoNum type="arabicPeriod"/>
            </a:pPr>
            <a:r>
              <a:rPr lang="en-GB">
                <a:solidFill>
                  <a:srgbClr val="FFFFFF"/>
                </a:solidFill>
                <a:latin typeface="Play"/>
                <a:ea typeface="Play"/>
                <a:cs typeface="Play"/>
                <a:sym typeface="Play"/>
              </a:rPr>
              <a:t>The structure representation </a:t>
            </a:r>
            <a:endParaRPr>
              <a:solidFill>
                <a:srgbClr val="FFFFFF"/>
              </a:solidFill>
              <a:latin typeface="Play"/>
              <a:ea typeface="Play"/>
              <a:cs typeface="Play"/>
              <a:sym typeface="Play"/>
            </a:endParaRPr>
          </a:p>
          <a:p>
            <a:pPr indent="-317500" lvl="0" marL="1371600" rtl="0" algn="just">
              <a:spcBef>
                <a:spcPts val="0"/>
              </a:spcBef>
              <a:spcAft>
                <a:spcPts val="0"/>
              </a:spcAft>
              <a:buClr>
                <a:srgbClr val="FFFFFF"/>
              </a:buClr>
              <a:buSzPts val="1400"/>
              <a:buFont typeface="Play"/>
              <a:buAutoNum type="arabicPeriod"/>
            </a:pPr>
            <a:r>
              <a:rPr lang="en-GB">
                <a:solidFill>
                  <a:srgbClr val="FFFFFF"/>
                </a:solidFill>
                <a:latin typeface="Play"/>
                <a:ea typeface="Play"/>
                <a:cs typeface="Play"/>
                <a:sym typeface="Play"/>
              </a:rPr>
              <a:t>The texture representation</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surface representation that contains a smooth surface of cartoon images.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structure representation that refers to the sparse color-blocks and flatten global content in the celluloid style workflow.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texture representation that reflects high frequency texture, contours, and details in cartoon images.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A Generative Adversarial Network (GAN) framework is used to learn the extracted representations and to cartoonize images. </a:t>
            </a:r>
            <a:endParaRPr>
              <a:solidFill>
                <a:srgbClr val="FFFFFF"/>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44" name="Shape 244"/>
        <p:cNvGrpSpPr/>
        <p:nvPr/>
      </p:nvGrpSpPr>
      <p:grpSpPr>
        <a:xfrm>
          <a:off x="0" y="0"/>
          <a:ext cx="0" cy="0"/>
          <a:chOff x="0" y="0"/>
          <a:chExt cx="0" cy="0"/>
        </a:xfrm>
      </p:grpSpPr>
      <p:sp>
        <p:nvSpPr>
          <p:cNvPr id="245" name="Google Shape;245;p27"/>
          <p:cNvSpPr txBox="1"/>
          <p:nvPr>
            <p:ph type="title"/>
          </p:nvPr>
        </p:nvSpPr>
        <p:spPr>
          <a:xfrm>
            <a:off x="643887" y="259681"/>
            <a:ext cx="7886700" cy="583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Arial"/>
              <a:buNone/>
            </a:pPr>
            <a:r>
              <a:rPr lang="en-GB"/>
              <a:t>TIMELINE</a:t>
            </a:r>
            <a:endParaRPr/>
          </a:p>
        </p:txBody>
      </p:sp>
      <p:sp>
        <p:nvSpPr>
          <p:cNvPr id="246" name="Google Shape;246;p27"/>
          <p:cNvSpPr txBox="1"/>
          <p:nvPr>
            <p:ph idx="5" type="body"/>
          </p:nvPr>
        </p:nvSpPr>
        <p:spPr>
          <a:xfrm>
            <a:off x="348617" y="3699104"/>
            <a:ext cx="1649100" cy="2208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rgbClr val="3F3F3F"/>
              </a:buClr>
              <a:buSzPts val="1400"/>
              <a:buNone/>
            </a:pPr>
            <a:r>
              <a:rPr b="1" lang="en-GB">
                <a:solidFill>
                  <a:srgbClr val="3C78D8"/>
                </a:solidFill>
                <a:latin typeface="Play"/>
                <a:ea typeface="Play"/>
                <a:cs typeface="Play"/>
                <a:sym typeface="Play"/>
              </a:rPr>
              <a:t>Research Paper</a:t>
            </a:r>
            <a:endParaRPr b="1">
              <a:solidFill>
                <a:srgbClr val="3C78D8"/>
              </a:solidFill>
              <a:latin typeface="Play"/>
              <a:ea typeface="Play"/>
              <a:cs typeface="Play"/>
              <a:sym typeface="Play"/>
            </a:endParaRPr>
          </a:p>
        </p:txBody>
      </p:sp>
      <p:sp>
        <p:nvSpPr>
          <p:cNvPr id="247" name="Google Shape;247;p27"/>
          <p:cNvSpPr txBox="1"/>
          <p:nvPr>
            <p:ph idx="6" type="body"/>
          </p:nvPr>
        </p:nvSpPr>
        <p:spPr>
          <a:xfrm>
            <a:off x="348625" y="3919900"/>
            <a:ext cx="1649100" cy="520800"/>
          </a:xfrm>
          <a:prstGeom prst="rect">
            <a:avLst/>
          </a:prstGeom>
          <a:noFill/>
          <a:ln>
            <a:noFill/>
          </a:ln>
        </p:spPr>
        <p:txBody>
          <a:bodyPr anchorCtr="0" anchor="ctr" bIns="34275" lIns="68575" spcFirstLastPara="1" rIns="68575" wrap="square" tIns="34275">
            <a:noAutofit/>
          </a:bodyPr>
          <a:lstStyle/>
          <a:p>
            <a:pPr indent="0" lvl="0" marL="0" rtl="0" algn="just">
              <a:lnSpc>
                <a:spcPct val="90000"/>
              </a:lnSpc>
              <a:spcBef>
                <a:spcPts val="0"/>
              </a:spcBef>
              <a:spcAft>
                <a:spcPts val="0"/>
              </a:spcAft>
              <a:buNone/>
            </a:pPr>
            <a:r>
              <a:rPr lang="en-GB" sz="1000">
                <a:solidFill>
                  <a:srgbClr val="000000"/>
                </a:solidFill>
                <a:latin typeface="Play"/>
                <a:ea typeface="Play"/>
                <a:cs typeface="Play"/>
                <a:sym typeface="Play"/>
              </a:rPr>
              <a:t>Reading and collecting relevant information.</a:t>
            </a:r>
            <a:endParaRPr sz="1000">
              <a:solidFill>
                <a:srgbClr val="000000"/>
              </a:solidFill>
              <a:latin typeface="Play"/>
              <a:ea typeface="Play"/>
              <a:cs typeface="Play"/>
              <a:sym typeface="Play"/>
            </a:endParaRPr>
          </a:p>
          <a:p>
            <a:pPr indent="0" lvl="0" marL="0" rtl="0" algn="just">
              <a:lnSpc>
                <a:spcPct val="90000"/>
              </a:lnSpc>
              <a:spcBef>
                <a:spcPts val="0"/>
              </a:spcBef>
              <a:spcAft>
                <a:spcPts val="0"/>
              </a:spcAft>
              <a:buNone/>
            </a:pPr>
            <a:r>
              <a:rPr lang="en-GB" sz="1000">
                <a:solidFill>
                  <a:srgbClr val="000000"/>
                </a:solidFill>
                <a:latin typeface="Play"/>
                <a:ea typeface="Play"/>
                <a:cs typeface="Play"/>
                <a:sym typeface="Play"/>
              </a:rPr>
              <a:t>Defining Requirements.</a:t>
            </a:r>
            <a:endParaRPr sz="1000">
              <a:solidFill>
                <a:srgbClr val="000000"/>
              </a:solidFill>
              <a:latin typeface="Play"/>
              <a:ea typeface="Play"/>
              <a:cs typeface="Play"/>
              <a:sym typeface="Play"/>
            </a:endParaRPr>
          </a:p>
        </p:txBody>
      </p:sp>
      <p:sp>
        <p:nvSpPr>
          <p:cNvPr id="248" name="Google Shape;248;p27"/>
          <p:cNvSpPr txBox="1"/>
          <p:nvPr>
            <p:ph idx="14" type="body"/>
          </p:nvPr>
        </p:nvSpPr>
        <p:spPr>
          <a:xfrm>
            <a:off x="779397"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200"/>
              <a:buNone/>
            </a:pPr>
            <a:r>
              <a:rPr lang="en-GB">
                <a:latin typeface="Play"/>
                <a:ea typeface="Play"/>
                <a:cs typeface="Play"/>
                <a:sym typeface="Play"/>
              </a:rPr>
              <a:t>WEEK 1</a:t>
            </a:r>
            <a:endParaRPr>
              <a:latin typeface="Play"/>
              <a:ea typeface="Play"/>
              <a:cs typeface="Play"/>
              <a:sym typeface="Play"/>
            </a:endParaRPr>
          </a:p>
        </p:txBody>
      </p:sp>
      <p:sp>
        <p:nvSpPr>
          <p:cNvPr id="249" name="Google Shape;249;p27"/>
          <p:cNvSpPr txBox="1"/>
          <p:nvPr>
            <p:ph idx="15" type="body"/>
          </p:nvPr>
        </p:nvSpPr>
        <p:spPr>
          <a:xfrm>
            <a:off x="2468822"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1200"/>
              <a:buNone/>
            </a:pPr>
            <a:r>
              <a:rPr lang="en-GB">
                <a:latin typeface="Play"/>
                <a:ea typeface="Play"/>
                <a:cs typeface="Play"/>
                <a:sym typeface="Play"/>
              </a:rPr>
              <a:t>WEEK 3</a:t>
            </a:r>
            <a:endParaRPr>
              <a:latin typeface="Play"/>
              <a:ea typeface="Play"/>
              <a:cs typeface="Play"/>
              <a:sym typeface="Play"/>
            </a:endParaRPr>
          </a:p>
        </p:txBody>
      </p:sp>
      <p:sp>
        <p:nvSpPr>
          <p:cNvPr id="250" name="Google Shape;250;p27"/>
          <p:cNvSpPr txBox="1"/>
          <p:nvPr>
            <p:ph idx="15" type="body"/>
          </p:nvPr>
        </p:nvSpPr>
        <p:spPr>
          <a:xfrm>
            <a:off x="4158244"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1200"/>
              <a:buNone/>
            </a:pPr>
            <a:r>
              <a:rPr lang="en-GB">
                <a:latin typeface="Play"/>
                <a:ea typeface="Play"/>
                <a:cs typeface="Play"/>
                <a:sym typeface="Play"/>
              </a:rPr>
              <a:t>WEEK 5</a:t>
            </a:r>
            <a:endParaRPr>
              <a:latin typeface="Play"/>
              <a:ea typeface="Play"/>
              <a:cs typeface="Play"/>
              <a:sym typeface="Play"/>
            </a:endParaRPr>
          </a:p>
        </p:txBody>
      </p:sp>
      <p:sp>
        <p:nvSpPr>
          <p:cNvPr id="251" name="Google Shape;251;p27"/>
          <p:cNvSpPr txBox="1"/>
          <p:nvPr>
            <p:ph idx="15" type="body"/>
          </p:nvPr>
        </p:nvSpPr>
        <p:spPr>
          <a:xfrm>
            <a:off x="7537050"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1200"/>
              <a:buNone/>
            </a:pPr>
            <a:r>
              <a:rPr lang="en-GB">
                <a:latin typeface="Play"/>
                <a:ea typeface="Play"/>
                <a:cs typeface="Play"/>
                <a:sym typeface="Play"/>
              </a:rPr>
              <a:t>WEEK 9</a:t>
            </a:r>
            <a:endParaRPr>
              <a:latin typeface="Play"/>
              <a:ea typeface="Play"/>
              <a:cs typeface="Play"/>
              <a:sym typeface="Play"/>
            </a:endParaRPr>
          </a:p>
        </p:txBody>
      </p:sp>
      <p:sp>
        <p:nvSpPr>
          <p:cNvPr id="252" name="Google Shape;252;p27"/>
          <p:cNvSpPr txBox="1"/>
          <p:nvPr>
            <p:ph idx="15" type="body"/>
          </p:nvPr>
        </p:nvSpPr>
        <p:spPr>
          <a:xfrm>
            <a:off x="5847656"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1200"/>
              <a:buNone/>
            </a:pPr>
            <a:r>
              <a:rPr lang="en-GB">
                <a:latin typeface="Play"/>
                <a:ea typeface="Play"/>
                <a:cs typeface="Play"/>
                <a:sym typeface="Play"/>
              </a:rPr>
              <a:t>WEEK 7</a:t>
            </a:r>
            <a:endParaRPr>
              <a:latin typeface="Play"/>
              <a:ea typeface="Play"/>
              <a:cs typeface="Play"/>
              <a:sym typeface="Play"/>
            </a:endParaRPr>
          </a:p>
        </p:txBody>
      </p:sp>
      <p:sp>
        <p:nvSpPr>
          <p:cNvPr id="253" name="Google Shape;253;p27"/>
          <p:cNvSpPr txBox="1"/>
          <p:nvPr>
            <p:ph idx="5" type="body"/>
          </p:nvPr>
        </p:nvSpPr>
        <p:spPr>
          <a:xfrm>
            <a:off x="6984075" y="3699100"/>
            <a:ext cx="1893600" cy="741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3F3F3F"/>
              </a:buClr>
              <a:buSzPts val="1400"/>
              <a:buNone/>
            </a:pPr>
            <a:r>
              <a:rPr b="1" lang="en-GB" sz="1200">
                <a:solidFill>
                  <a:srgbClr val="FF0000"/>
                </a:solidFill>
                <a:latin typeface="Play"/>
                <a:ea typeface="Play"/>
                <a:cs typeface="Play"/>
                <a:sym typeface="Play"/>
              </a:rPr>
              <a:t>Prototype Developed Successfully</a:t>
            </a:r>
            <a:endParaRPr b="1" sz="1200">
              <a:solidFill>
                <a:srgbClr val="FF0000"/>
              </a:solidFill>
              <a:latin typeface="Play"/>
              <a:ea typeface="Play"/>
              <a:cs typeface="Play"/>
              <a:sym typeface="Play"/>
            </a:endParaRPr>
          </a:p>
        </p:txBody>
      </p:sp>
      <p:sp>
        <p:nvSpPr>
          <p:cNvPr id="254" name="Google Shape;254;p27"/>
          <p:cNvSpPr txBox="1"/>
          <p:nvPr>
            <p:ph idx="5" type="body"/>
          </p:nvPr>
        </p:nvSpPr>
        <p:spPr>
          <a:xfrm>
            <a:off x="1940525" y="1250225"/>
            <a:ext cx="1839300" cy="651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3F3F3F"/>
              </a:buClr>
              <a:buSzPts val="1400"/>
              <a:buNone/>
            </a:pPr>
            <a:r>
              <a:rPr b="1" lang="en-GB" sz="1200">
                <a:solidFill>
                  <a:srgbClr val="1FD100"/>
                </a:solidFill>
                <a:latin typeface="Play"/>
                <a:ea typeface="Play"/>
                <a:cs typeface="Play"/>
                <a:sym typeface="Play"/>
              </a:rPr>
              <a:t>Comprehension of Mathematical concepts and Algorithms</a:t>
            </a:r>
            <a:endParaRPr b="1" sz="1200">
              <a:solidFill>
                <a:srgbClr val="1FD100"/>
              </a:solidFill>
              <a:latin typeface="Play"/>
              <a:ea typeface="Play"/>
              <a:cs typeface="Play"/>
              <a:sym typeface="Play"/>
            </a:endParaRPr>
          </a:p>
        </p:txBody>
      </p:sp>
      <p:sp>
        <p:nvSpPr>
          <p:cNvPr id="255" name="Google Shape;255;p27"/>
          <p:cNvSpPr txBox="1"/>
          <p:nvPr>
            <p:ph idx="5" type="body"/>
          </p:nvPr>
        </p:nvSpPr>
        <p:spPr>
          <a:xfrm>
            <a:off x="5414450" y="1250216"/>
            <a:ext cx="1649100" cy="651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3F3F3F"/>
              </a:buClr>
              <a:buSzPts val="1400"/>
              <a:buNone/>
            </a:pPr>
            <a:r>
              <a:rPr b="1" lang="en-GB" sz="1200">
                <a:solidFill>
                  <a:schemeClr val="accent5"/>
                </a:solidFill>
                <a:latin typeface="Play"/>
                <a:ea typeface="Play"/>
                <a:cs typeface="Play"/>
                <a:sym typeface="Play"/>
              </a:rPr>
              <a:t>Start with the deployment of WBC Model</a:t>
            </a:r>
            <a:endParaRPr b="1" sz="1200">
              <a:solidFill>
                <a:schemeClr val="accent5"/>
              </a:solidFill>
              <a:latin typeface="Play"/>
              <a:ea typeface="Play"/>
              <a:cs typeface="Play"/>
              <a:sym typeface="Play"/>
            </a:endParaRPr>
          </a:p>
        </p:txBody>
      </p:sp>
      <p:sp>
        <p:nvSpPr>
          <p:cNvPr id="256" name="Google Shape;256;p27"/>
          <p:cNvSpPr txBox="1"/>
          <p:nvPr>
            <p:ph idx="5" type="body"/>
          </p:nvPr>
        </p:nvSpPr>
        <p:spPr>
          <a:xfrm>
            <a:off x="3762675" y="3699090"/>
            <a:ext cx="1649100" cy="74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None/>
            </a:pPr>
            <a:r>
              <a:rPr b="1" lang="en-GB" sz="1200">
                <a:solidFill>
                  <a:srgbClr val="00CAEA"/>
                </a:solidFill>
                <a:latin typeface="Play"/>
                <a:ea typeface="Play"/>
                <a:cs typeface="Play"/>
                <a:sym typeface="Play"/>
              </a:rPr>
              <a:t>Start with the implementation of WBC Model</a:t>
            </a:r>
            <a:endParaRPr b="1" sz="1200">
              <a:solidFill>
                <a:srgbClr val="00CAEA"/>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11700" y="420750"/>
            <a:ext cx="8520600" cy="4302000"/>
          </a:xfrm>
          <a:prstGeom prst="rect">
            <a:avLst/>
          </a:prstGeom>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3400">
                <a:solidFill>
                  <a:srgbClr val="FF0000"/>
                </a:solidFill>
                <a:latin typeface="Play"/>
                <a:ea typeface="Play"/>
                <a:cs typeface="Play"/>
                <a:sym typeface="Play"/>
              </a:rPr>
              <a:t>THANK YOU</a:t>
            </a:r>
            <a:endParaRPr b="1" sz="3400">
              <a:solidFill>
                <a:srgbClr val="FF0000"/>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8"/>
          <p:cNvPicPr preferRelativeResize="0"/>
          <p:nvPr/>
        </p:nvPicPr>
        <p:blipFill>
          <a:blip r:embed="rId3">
            <a:alphaModFix/>
          </a:blip>
          <a:stretch>
            <a:fillRect/>
          </a:stretch>
        </p:blipFill>
        <p:spPr>
          <a:xfrm>
            <a:off x="0" y="0"/>
            <a:ext cx="4544574" cy="2569450"/>
          </a:xfrm>
          <a:prstGeom prst="rect">
            <a:avLst/>
          </a:prstGeom>
          <a:noFill/>
          <a:ln cap="flat" cmpd="sng" w="9525">
            <a:solidFill>
              <a:srgbClr val="FFFFFF"/>
            </a:solidFill>
            <a:prstDash val="solid"/>
            <a:round/>
            <a:headEnd len="sm" w="sm" type="none"/>
            <a:tailEnd len="sm" w="sm" type="none"/>
          </a:ln>
        </p:spPr>
      </p:pic>
      <p:pic>
        <p:nvPicPr>
          <p:cNvPr id="188" name="Google Shape;188;p18"/>
          <p:cNvPicPr preferRelativeResize="0"/>
          <p:nvPr/>
        </p:nvPicPr>
        <p:blipFill>
          <a:blip r:embed="rId4">
            <a:alphaModFix/>
          </a:blip>
          <a:stretch>
            <a:fillRect/>
          </a:stretch>
        </p:blipFill>
        <p:spPr>
          <a:xfrm>
            <a:off x="4571999" y="0"/>
            <a:ext cx="4555200" cy="2569446"/>
          </a:xfrm>
          <a:prstGeom prst="rect">
            <a:avLst/>
          </a:prstGeom>
          <a:noFill/>
          <a:ln cap="flat" cmpd="sng" w="9525">
            <a:solidFill>
              <a:srgbClr val="FFFFFF"/>
            </a:solidFill>
            <a:prstDash val="solid"/>
            <a:round/>
            <a:headEnd len="sm" w="sm" type="none"/>
            <a:tailEnd len="sm" w="sm" type="none"/>
          </a:ln>
        </p:spPr>
      </p:pic>
      <p:sp>
        <p:nvSpPr>
          <p:cNvPr id="189" name="Google Shape;189;p18"/>
          <p:cNvSpPr txBox="1"/>
          <p:nvPr/>
        </p:nvSpPr>
        <p:spPr>
          <a:xfrm>
            <a:off x="317788" y="2768150"/>
            <a:ext cx="3909000" cy="400200"/>
          </a:xfrm>
          <a:prstGeom prst="rect">
            <a:avLst/>
          </a:prstGeom>
          <a:noFill/>
          <a:ln>
            <a:noFill/>
          </a:ln>
        </p:spPr>
        <p:txBody>
          <a:bodyPr anchorCtr="0" anchor="ctr" bIns="91425" lIns="91425" spcFirstLastPara="1" rIns="91425" wrap="square" tIns="91425">
            <a:noAutofit/>
          </a:bodyPr>
          <a:lstStyle/>
          <a:p>
            <a:pPr indent="-317500" lvl="0" marL="457200" rtl="0" algn="ctr">
              <a:spcBef>
                <a:spcPts val="0"/>
              </a:spcBef>
              <a:spcAft>
                <a:spcPts val="0"/>
              </a:spcAft>
              <a:buClr>
                <a:srgbClr val="FFFFFF"/>
              </a:buClr>
              <a:buSzPts val="1400"/>
              <a:buFont typeface="Play"/>
              <a:buAutoNum type="alphaUcPeriod"/>
            </a:pPr>
            <a:r>
              <a:rPr lang="en-GB">
                <a:solidFill>
                  <a:srgbClr val="FFFFFF"/>
                </a:solidFill>
                <a:latin typeface="Play"/>
                <a:ea typeface="Play"/>
                <a:cs typeface="Play"/>
                <a:sym typeface="Play"/>
              </a:rPr>
              <a:t>A frame in animation “Garden of words”</a:t>
            </a:r>
            <a:endParaRPr>
              <a:solidFill>
                <a:srgbClr val="FFFFFF"/>
              </a:solidFill>
              <a:latin typeface="Play"/>
              <a:ea typeface="Play"/>
              <a:cs typeface="Play"/>
              <a:sym typeface="Play"/>
            </a:endParaRPr>
          </a:p>
        </p:txBody>
      </p:sp>
      <p:sp>
        <p:nvSpPr>
          <p:cNvPr id="190" name="Google Shape;190;p18"/>
          <p:cNvSpPr txBox="1"/>
          <p:nvPr/>
        </p:nvSpPr>
        <p:spPr>
          <a:xfrm>
            <a:off x="4895100" y="2768150"/>
            <a:ext cx="39090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Play"/>
                <a:ea typeface="Play"/>
                <a:cs typeface="Play"/>
                <a:sym typeface="Play"/>
              </a:rPr>
              <a:t>B.    A real photo processed by WBC method</a:t>
            </a:r>
            <a:endParaRPr>
              <a:solidFill>
                <a:srgbClr val="FFFFFF"/>
              </a:solidFill>
              <a:latin typeface="Play"/>
              <a:ea typeface="Play"/>
              <a:cs typeface="Play"/>
              <a:sym typeface="Play"/>
            </a:endParaRPr>
          </a:p>
        </p:txBody>
      </p:sp>
      <p:sp>
        <p:nvSpPr>
          <p:cNvPr id="191" name="Google Shape;191;p18"/>
          <p:cNvSpPr txBox="1"/>
          <p:nvPr/>
        </p:nvSpPr>
        <p:spPr>
          <a:xfrm>
            <a:off x="1187675" y="3937100"/>
            <a:ext cx="6882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Play"/>
                <a:ea typeface="Play"/>
                <a:cs typeface="Play"/>
                <a:sym typeface="Play"/>
              </a:rPr>
              <a:t>Comparison between a real cartoon image and an image processed by our method.</a:t>
            </a:r>
            <a:endParaRPr>
              <a:solidFill>
                <a:srgbClr val="FFFFFF"/>
              </a:solidFill>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ABSTRACT</a:t>
            </a:r>
            <a:endParaRPr b="1" sz="2000">
              <a:solidFill>
                <a:srgbClr val="FF0000"/>
              </a:solidFill>
              <a:latin typeface="Play"/>
              <a:ea typeface="Play"/>
              <a:cs typeface="Play"/>
              <a:sym typeface="Play"/>
            </a:endParaRPr>
          </a:p>
        </p:txBody>
      </p:sp>
      <p:sp>
        <p:nvSpPr>
          <p:cNvPr id="197" name="Google Shape;197;p19"/>
          <p:cNvSpPr txBox="1"/>
          <p:nvPr/>
        </p:nvSpPr>
        <p:spPr>
          <a:xfrm>
            <a:off x="271200" y="1097250"/>
            <a:ext cx="8602200" cy="36327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We propose to implement a new framework for estimating generative models via an adversarial process to extend existing GAN framework and develop a white-box controllable image cartoonization, which can generate high-quality cartoonized images from real-world photos.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We suggest to separately identify three white-box representations from images: the surface representation that contains a smooth surface of cartoon images, the structure representation that refers to the sparse colour-blocks and flatten global content in the celluloid style workflow, and the texture representation that reflects high-frequency texture, contours, and details in cartoon images.</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learning objectives are separately based on each extracted representations, making our framework controllable and adjustable. The project will demonstrates the potential of the framework through qualitative and quantitative evaluation of the generated samples. </a:t>
            </a:r>
            <a:endParaRPr>
              <a:solidFill>
                <a:srgbClr val="FFFFFF"/>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INTRODUCTION</a:t>
            </a:r>
            <a:endParaRPr b="1" sz="2000">
              <a:solidFill>
                <a:srgbClr val="FF0000"/>
              </a:solidFill>
              <a:latin typeface="Play"/>
              <a:ea typeface="Play"/>
              <a:cs typeface="Play"/>
              <a:sym typeface="Play"/>
            </a:endParaRPr>
          </a:p>
        </p:txBody>
      </p:sp>
      <p:sp>
        <p:nvSpPr>
          <p:cNvPr id="203" name="Google Shape;203;p20"/>
          <p:cNvSpPr txBox="1"/>
          <p:nvPr/>
        </p:nvSpPr>
        <p:spPr>
          <a:xfrm>
            <a:off x="271200" y="1124625"/>
            <a:ext cx="8602200" cy="360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lnSpc>
                <a:spcPct val="120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Cartoons are a very popular art form that has been widely applied in diverse scenes, from publication in printed media to storytelling for children. Some  cartoon artwork were created based on real world scenes.  However, manually re-creating real life based scenes can be very laborious and requires refined skills.</a:t>
            </a:r>
            <a:endParaRPr>
              <a:solidFill>
                <a:srgbClr val="FFFFFF"/>
              </a:solidFill>
              <a:latin typeface="Play"/>
              <a:ea typeface="Play"/>
              <a:cs typeface="Play"/>
              <a:sym typeface="Play"/>
            </a:endParaRPr>
          </a:p>
          <a:p>
            <a:pPr indent="0" lvl="0" marL="0" rtl="0" algn="just">
              <a:lnSpc>
                <a:spcPct val="120000"/>
              </a:lnSpc>
              <a:spcBef>
                <a:spcPts val="0"/>
              </a:spcBef>
              <a:spcAft>
                <a:spcPts val="0"/>
              </a:spcAft>
              <a:buNone/>
            </a:pPr>
            <a:r>
              <a:t/>
            </a:r>
            <a:endParaRPr>
              <a:solidFill>
                <a:srgbClr val="FFFFFF"/>
              </a:solidFill>
              <a:latin typeface="Play"/>
              <a:ea typeface="Play"/>
              <a:cs typeface="Play"/>
              <a:sym typeface="Play"/>
            </a:endParaRPr>
          </a:p>
          <a:p>
            <a:pPr indent="0" lvl="0" marL="0" rtl="0" algn="just">
              <a:lnSpc>
                <a:spcPct val="120000"/>
              </a:lnSpc>
              <a:spcBef>
                <a:spcPts val="0"/>
              </a:spcBef>
              <a:spcAft>
                <a:spcPts val="0"/>
              </a:spcAft>
              <a:buNone/>
            </a:pPr>
            <a:r>
              <a:t/>
            </a:r>
            <a:endParaRPr>
              <a:solidFill>
                <a:srgbClr val="FFFFFF"/>
              </a:solidFill>
              <a:latin typeface="Play"/>
              <a:ea typeface="Play"/>
              <a:cs typeface="Play"/>
              <a:sym typeface="Play"/>
            </a:endParaRPr>
          </a:p>
          <a:p>
            <a:pPr indent="-317500" lvl="0" marL="457200" rtl="0" algn="just">
              <a:lnSpc>
                <a:spcPct val="120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evolution in the field of Machine Learning has expanded the possibilities of creating visual arts. Some famous products have been created by turning real-world photography into usable cartoon scene materials, where the process is called image cartoonization.</a:t>
            </a:r>
            <a:endParaRPr>
              <a:solidFill>
                <a:srgbClr val="FFFFFF"/>
              </a:solidFill>
              <a:latin typeface="Play"/>
              <a:ea typeface="Play"/>
              <a:cs typeface="Play"/>
              <a:sym typeface="Play"/>
            </a:endParaRPr>
          </a:p>
          <a:p>
            <a:pPr indent="0" lvl="0" marL="0" rtl="0" algn="just">
              <a:lnSpc>
                <a:spcPct val="120000"/>
              </a:lnSpc>
              <a:spcBef>
                <a:spcPts val="0"/>
              </a:spcBef>
              <a:spcAft>
                <a:spcPts val="0"/>
              </a:spcAft>
              <a:buNone/>
            </a:pPr>
            <a:r>
              <a:t/>
            </a:r>
            <a:endParaRPr>
              <a:solidFill>
                <a:srgbClr val="FFFFFF"/>
              </a:solidFill>
              <a:latin typeface="Play"/>
              <a:ea typeface="Play"/>
              <a:cs typeface="Play"/>
              <a:sym typeface="Play"/>
            </a:endParaRPr>
          </a:p>
          <a:p>
            <a:pPr indent="0" lvl="0" marL="0" rtl="0" algn="just">
              <a:lnSpc>
                <a:spcPct val="120000"/>
              </a:lnSpc>
              <a:spcBef>
                <a:spcPts val="0"/>
              </a:spcBef>
              <a:spcAft>
                <a:spcPts val="0"/>
              </a:spcAft>
              <a:buNone/>
            </a:pPr>
            <a:r>
              <a:t/>
            </a:r>
            <a:endParaRPr>
              <a:solidFill>
                <a:srgbClr val="FFFFFF"/>
              </a:solidFill>
              <a:latin typeface="Play"/>
              <a:ea typeface="Play"/>
              <a:cs typeface="Play"/>
              <a:sym typeface="Play"/>
            </a:endParaRPr>
          </a:p>
          <a:p>
            <a:pPr indent="-317500" lvl="0" marL="457200" rtl="0" algn="just">
              <a:lnSpc>
                <a:spcPct val="120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White box cartoonization is a method which reconstructs high quality real life pictures into exceptional  cartoon images using GAN framework.</a:t>
            </a:r>
            <a:endParaRPr>
              <a:solidFill>
                <a:srgbClr val="FFFFFF"/>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LITERATURE SURVEY</a:t>
            </a:r>
            <a:endParaRPr b="1" sz="2000">
              <a:solidFill>
                <a:srgbClr val="FF0000"/>
              </a:solidFill>
              <a:latin typeface="Play"/>
              <a:ea typeface="Play"/>
              <a:cs typeface="Play"/>
              <a:sym typeface="Play"/>
            </a:endParaRPr>
          </a:p>
        </p:txBody>
      </p:sp>
      <p:sp>
        <p:nvSpPr>
          <p:cNvPr id="209" name="Google Shape;209;p21"/>
          <p:cNvSpPr txBox="1"/>
          <p:nvPr/>
        </p:nvSpPr>
        <p:spPr>
          <a:xfrm>
            <a:off x="271200" y="1108075"/>
            <a:ext cx="8602200" cy="36219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Cartoonization is itself a classic art but the evolution in the field of Artificial Intelligence has opened many opportunities. Many models have been developed to generate cartoon images from pictures, but have many drawbacks.</a:t>
            </a:r>
            <a:endParaRPr>
              <a:solidFill>
                <a:srgbClr val="FFFFFF"/>
              </a:solidFill>
              <a:latin typeface="Play"/>
              <a:ea typeface="Play"/>
              <a:cs typeface="Play"/>
              <a:sym typeface="Play"/>
            </a:endParaRPr>
          </a:p>
          <a:p>
            <a:pPr indent="0" lvl="0" marL="0" rtl="0" algn="just">
              <a:lnSpc>
                <a:spcPct val="115000"/>
              </a:lnSpc>
              <a:spcBef>
                <a:spcPts val="0"/>
              </a:spcBef>
              <a:spcAft>
                <a:spcPts val="0"/>
              </a:spcAft>
              <a:buNone/>
            </a:pPr>
            <a:r>
              <a:t/>
            </a:r>
            <a:endParaRPr sz="1100"/>
          </a:p>
          <a:p>
            <a:pPr indent="0" lvl="0" marL="0" rtl="0" algn="just">
              <a:spcBef>
                <a:spcPts val="0"/>
              </a:spcBef>
              <a:spcAft>
                <a:spcPts val="0"/>
              </a:spcAft>
              <a:buNone/>
            </a:pPr>
            <a:r>
              <a:t/>
            </a:r>
            <a:endParaRPr sz="1100"/>
          </a:p>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CartoonGAN is one of the technology to generate cartoonized images but it adds noise and reduce quality of image. On the other hand White Box Cartoonization overcomes these problems and results in more precise and sharp images. </a:t>
            </a:r>
            <a:endParaRPr>
              <a:solidFill>
                <a:srgbClr val="FFFFFF"/>
              </a:solidFill>
              <a:latin typeface="Play"/>
              <a:ea typeface="Play"/>
              <a:cs typeface="Play"/>
              <a:sym typeface="Play"/>
            </a:endParaRPr>
          </a:p>
          <a:p>
            <a:pPr indent="0" lvl="0" marL="0" rtl="0" algn="just">
              <a:lnSpc>
                <a:spcPct val="115000"/>
              </a:lnSpc>
              <a:spcBef>
                <a:spcPts val="0"/>
              </a:spcBef>
              <a:spcAft>
                <a:spcPts val="0"/>
              </a:spcAft>
              <a:buNone/>
            </a:pPr>
            <a:r>
              <a:t/>
            </a:r>
            <a:endParaRPr sz="1100"/>
          </a:p>
          <a:p>
            <a:pPr indent="0" lvl="0" marL="0" rtl="0" algn="just">
              <a:spcBef>
                <a:spcPts val="0"/>
              </a:spcBef>
              <a:spcAft>
                <a:spcPts val="0"/>
              </a:spcAft>
              <a:buNone/>
            </a:pPr>
            <a:r>
              <a:t/>
            </a:r>
            <a:endParaRPr sz="1100"/>
          </a:p>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This project will be based on the model proposed by Xinrui Wang and Jinze Yu - Learning to Cartoonize Using White-Box Cartoon Representations. The main objective of this project is to develop modern cartoon animation workflows which allow artists to use a variety of sources to create content. </a:t>
            </a:r>
            <a:endParaRPr b="1" u="sng">
              <a:solidFill>
                <a:srgbClr val="FFFFFF"/>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nvSpPr>
        <p:spPr>
          <a:xfrm>
            <a:off x="270900" y="19810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PROBLEM STATEMENT</a:t>
            </a:r>
            <a:endParaRPr b="1" sz="2000">
              <a:solidFill>
                <a:srgbClr val="FF0000"/>
              </a:solidFill>
              <a:latin typeface="Play"/>
              <a:ea typeface="Play"/>
              <a:cs typeface="Play"/>
              <a:sym typeface="Play"/>
            </a:endParaRPr>
          </a:p>
        </p:txBody>
      </p:sp>
      <p:sp>
        <p:nvSpPr>
          <p:cNvPr id="215" name="Google Shape;215;p22"/>
          <p:cNvSpPr txBox="1"/>
          <p:nvPr/>
        </p:nvSpPr>
        <p:spPr>
          <a:xfrm>
            <a:off x="271200" y="1124625"/>
            <a:ext cx="8602200" cy="360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AI-powered cartoonization has many practical applications these days — from personalized anime-style avatars to video and even fine art. Many black-box cartoonization frameworks however provide users with limited control or adjustability when rendering real-world photography into cartoon scenes. </a:t>
            </a:r>
            <a:endParaRPr>
              <a:solidFill>
                <a:srgbClr val="FFFFFF"/>
              </a:solidFill>
              <a:latin typeface="Play"/>
              <a:ea typeface="Play"/>
              <a:cs typeface="Play"/>
              <a:sym typeface="Play"/>
            </a:endParaRPr>
          </a:p>
          <a:p>
            <a:pPr indent="0" lvl="0" marL="0" rtl="0" algn="just">
              <a:lnSpc>
                <a:spcPct val="115000"/>
              </a:lnSpc>
              <a:spcBef>
                <a:spcPts val="0"/>
              </a:spcBef>
              <a:spcAft>
                <a:spcPts val="0"/>
              </a:spcAft>
              <a:buNone/>
            </a:pPr>
            <a:r>
              <a:t/>
            </a:r>
            <a:endParaRPr>
              <a:solidFill>
                <a:srgbClr val="FFFFFF"/>
              </a:solidFill>
              <a:latin typeface="Play"/>
              <a:ea typeface="Play"/>
              <a:cs typeface="Play"/>
              <a:sym typeface="Play"/>
            </a:endParaRPr>
          </a:p>
          <a:p>
            <a:pPr indent="0" lvl="0" marL="0" rtl="0" algn="just">
              <a:lnSpc>
                <a:spcPct val="115000"/>
              </a:lnSpc>
              <a:spcBef>
                <a:spcPts val="0"/>
              </a:spcBef>
              <a:spcAft>
                <a:spcPts val="0"/>
              </a:spcAft>
              <a:buNone/>
            </a:pPr>
            <a:r>
              <a:t/>
            </a:r>
            <a:endParaRPr>
              <a:solidFill>
                <a:srgbClr val="FFFFFF"/>
              </a:solidFill>
              <a:latin typeface="Play"/>
              <a:ea typeface="Play"/>
              <a:cs typeface="Play"/>
              <a:sym typeface="Play"/>
            </a:endParaRPr>
          </a:p>
          <a:p>
            <a:pPr indent="0" lvl="0" marL="914400" rtl="0" algn="just">
              <a:lnSpc>
                <a:spcPct val="115000"/>
              </a:lnSpc>
              <a:spcBef>
                <a:spcPts val="0"/>
              </a:spcBef>
              <a:spcAft>
                <a:spcPts val="0"/>
              </a:spcAft>
              <a:buNone/>
            </a:pPr>
            <a:r>
              <a:t/>
            </a:r>
            <a:endParaRPr>
              <a:solidFill>
                <a:srgbClr val="FFFFFF"/>
              </a:solidFill>
              <a:latin typeface="Play"/>
              <a:ea typeface="Play"/>
              <a:cs typeface="Play"/>
              <a:sym typeface="Play"/>
            </a:endParaRPr>
          </a:p>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So we are proposing a less arduous web app capable of cartoonize images with lots of precision and accuracy just by given the input image into a GAN framework which will give as an output a cartoon image. </a:t>
            </a:r>
            <a:endParaRPr>
              <a:solidFill>
                <a:srgbClr val="FFFFFF"/>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nvSpPr>
        <p:spPr>
          <a:xfrm>
            <a:off x="270900" y="19810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OBJECTIVES</a:t>
            </a:r>
            <a:endParaRPr b="1" sz="2000">
              <a:solidFill>
                <a:srgbClr val="FF0000"/>
              </a:solidFill>
              <a:latin typeface="Play"/>
              <a:ea typeface="Play"/>
              <a:cs typeface="Play"/>
              <a:sym typeface="Play"/>
            </a:endParaRPr>
          </a:p>
        </p:txBody>
      </p:sp>
      <p:sp>
        <p:nvSpPr>
          <p:cNvPr id="221" name="Google Shape;221;p23"/>
          <p:cNvSpPr txBox="1"/>
          <p:nvPr/>
        </p:nvSpPr>
        <p:spPr>
          <a:xfrm>
            <a:off x="271200" y="1124625"/>
            <a:ext cx="8602200" cy="360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1"/>
                </a:solidFill>
                <a:latin typeface="Play"/>
                <a:ea typeface="Play"/>
                <a:cs typeface="Play"/>
                <a:sym typeface="Play"/>
              </a:rPr>
              <a:t>The objectives of this project are:</a:t>
            </a:r>
            <a:endParaRPr>
              <a:solidFill>
                <a:schemeClr val="dk1"/>
              </a:solidFill>
              <a:latin typeface="Play"/>
              <a:ea typeface="Play"/>
              <a:cs typeface="Play"/>
              <a:sym typeface="Play"/>
            </a:endParaRPr>
          </a:p>
          <a:p>
            <a:pPr indent="0" lvl="0" marL="0" rtl="0" algn="just">
              <a:lnSpc>
                <a:spcPct val="115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Develop modern cartoon animation workflows which allow artists to use a variety of sources to create content without the need of drawing.</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Deploy GAN framework and create a Web application that can convert any images into high quality cartoon images by simply uploading the picture online and getting the cartoon image.</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nvSpPr>
        <p:spPr>
          <a:xfrm>
            <a:off x="270900" y="19810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SCOPE</a:t>
            </a:r>
            <a:endParaRPr b="1" sz="2000">
              <a:solidFill>
                <a:srgbClr val="FF0000"/>
              </a:solidFill>
              <a:latin typeface="Play"/>
              <a:ea typeface="Play"/>
              <a:cs typeface="Play"/>
              <a:sym typeface="Play"/>
            </a:endParaRPr>
          </a:p>
        </p:txBody>
      </p:sp>
      <p:sp>
        <p:nvSpPr>
          <p:cNvPr id="227" name="Google Shape;227;p24"/>
          <p:cNvSpPr txBox="1"/>
          <p:nvPr/>
        </p:nvSpPr>
        <p:spPr>
          <a:xfrm>
            <a:off x="271200" y="1124625"/>
            <a:ext cx="8602200" cy="360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45720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45720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2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Generative Adversarial Networks (GAN) have attained remarkable results in image enhancement and augmentation. Currently, our project focuses on the cartoonization of high-quality images. </a:t>
            </a:r>
            <a:endParaRPr>
              <a:solidFill>
                <a:schemeClr val="dk1"/>
              </a:solidFill>
              <a:latin typeface="Play"/>
              <a:ea typeface="Play"/>
              <a:cs typeface="Play"/>
              <a:sym typeface="Play"/>
            </a:endParaRPr>
          </a:p>
          <a:p>
            <a:pPr indent="45720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Further, deep work and development in this white box cartoonization can lead to many various applications:</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a:p>
            <a:pPr indent="-317500" lvl="0" marL="1080000" rtl="0" algn="just">
              <a:lnSpc>
                <a:spcPct val="115000"/>
              </a:lnSpc>
              <a:spcBef>
                <a:spcPts val="0"/>
              </a:spcBef>
              <a:spcAft>
                <a:spcPts val="0"/>
              </a:spcAft>
              <a:buClr>
                <a:schemeClr val="dk1"/>
              </a:buClr>
              <a:buSzPts val="1400"/>
              <a:buFont typeface="Play"/>
              <a:buAutoNum type="arabicPeriod"/>
            </a:pPr>
            <a:r>
              <a:rPr lang="en-GB">
                <a:solidFill>
                  <a:schemeClr val="dk1"/>
                </a:solidFill>
                <a:latin typeface="Play"/>
                <a:ea typeface="Play"/>
                <a:cs typeface="Play"/>
                <a:sym typeface="Play"/>
              </a:rPr>
              <a:t>Generates quick prototypes or sprites for anime, cartoons and games.</a:t>
            </a:r>
            <a:endParaRPr>
              <a:solidFill>
                <a:schemeClr val="dk1"/>
              </a:solidFill>
              <a:latin typeface="Play"/>
              <a:ea typeface="Play"/>
              <a:cs typeface="Play"/>
              <a:sym typeface="Play"/>
            </a:endParaRPr>
          </a:p>
          <a:p>
            <a:pPr indent="-317500" lvl="0" marL="1080000" rtl="0" algn="just">
              <a:lnSpc>
                <a:spcPct val="115000"/>
              </a:lnSpc>
              <a:spcBef>
                <a:spcPts val="0"/>
              </a:spcBef>
              <a:spcAft>
                <a:spcPts val="0"/>
              </a:spcAft>
              <a:buClr>
                <a:schemeClr val="dk1"/>
              </a:buClr>
              <a:buSzPts val="1400"/>
              <a:buFont typeface="Play"/>
              <a:buAutoNum type="arabicPeriod"/>
            </a:pPr>
            <a:r>
              <a:rPr lang="en-GB">
                <a:solidFill>
                  <a:schemeClr val="dk1"/>
                </a:solidFill>
                <a:latin typeface="Play"/>
                <a:ea typeface="Play"/>
                <a:cs typeface="Play"/>
                <a:sym typeface="Play"/>
              </a:rPr>
              <a:t>Since it subdues facial features and information in general, it can be used to generate minimal art.</a:t>
            </a:r>
            <a:endParaRPr>
              <a:solidFill>
                <a:schemeClr val="dk1"/>
              </a:solidFill>
              <a:latin typeface="Play"/>
              <a:ea typeface="Play"/>
              <a:cs typeface="Play"/>
              <a:sym typeface="Play"/>
            </a:endParaRPr>
          </a:p>
          <a:p>
            <a:pPr indent="-317500" lvl="0" marL="1080000" rtl="0" algn="just">
              <a:lnSpc>
                <a:spcPct val="115000"/>
              </a:lnSpc>
              <a:spcBef>
                <a:spcPts val="0"/>
              </a:spcBef>
              <a:spcAft>
                <a:spcPts val="0"/>
              </a:spcAft>
              <a:buClr>
                <a:schemeClr val="dk1"/>
              </a:buClr>
              <a:buSzPts val="1400"/>
              <a:buFont typeface="Play"/>
              <a:buAutoNum type="arabicPeriod"/>
            </a:pPr>
            <a:r>
              <a:rPr lang="en-GB">
                <a:solidFill>
                  <a:schemeClr val="dk1"/>
                </a:solidFill>
                <a:latin typeface="Play"/>
                <a:ea typeface="Play"/>
                <a:cs typeface="Play"/>
                <a:sym typeface="Play"/>
              </a:rPr>
              <a:t>Games can import shortcut scenes very easily without using motion-capture.</a:t>
            </a:r>
            <a:endParaRPr>
              <a:solidFill>
                <a:schemeClr val="dk1"/>
              </a:solidFill>
              <a:latin typeface="Play"/>
              <a:ea typeface="Play"/>
              <a:cs typeface="Play"/>
              <a:sym typeface="Play"/>
            </a:endParaRPr>
          </a:p>
          <a:p>
            <a:pPr indent="-317500" lvl="0" marL="1080000" rtl="0" algn="just">
              <a:lnSpc>
                <a:spcPct val="115000"/>
              </a:lnSpc>
              <a:spcBef>
                <a:spcPts val="0"/>
              </a:spcBef>
              <a:spcAft>
                <a:spcPts val="0"/>
              </a:spcAft>
              <a:buClr>
                <a:schemeClr val="dk1"/>
              </a:buClr>
              <a:buSzPts val="1400"/>
              <a:buFont typeface="Play"/>
              <a:buAutoNum type="arabicPeriod"/>
            </a:pPr>
            <a:r>
              <a:rPr lang="en-GB">
                <a:solidFill>
                  <a:schemeClr val="dk1"/>
                </a:solidFill>
                <a:latin typeface="Play"/>
                <a:ea typeface="Play"/>
                <a:cs typeface="Play"/>
                <a:sym typeface="Play"/>
              </a:rPr>
              <a:t>Can be modelled as an assistant to graphic designers or animators.</a:t>
            </a:r>
            <a:endParaRPr>
              <a:solidFill>
                <a:schemeClr val="dk1"/>
              </a:solidFill>
              <a:latin typeface="Play"/>
              <a:ea typeface="Play"/>
              <a:cs typeface="Play"/>
              <a:sym typeface="Play"/>
            </a:endParaRPr>
          </a:p>
          <a:p>
            <a:pPr indent="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GAN-TREE: A GAN FRAMEWORK FOR GENERATING DIVERSE DATA</a:t>
            </a:r>
            <a:endParaRPr b="1" sz="2000">
              <a:solidFill>
                <a:srgbClr val="FF0000"/>
              </a:solidFill>
              <a:latin typeface="Play"/>
              <a:ea typeface="Play"/>
              <a:cs typeface="Play"/>
              <a:sym typeface="Play"/>
            </a:endParaRPr>
          </a:p>
        </p:txBody>
      </p:sp>
      <p:sp>
        <p:nvSpPr>
          <p:cNvPr id="233" name="Google Shape;233;p25"/>
          <p:cNvSpPr txBox="1"/>
          <p:nvPr/>
        </p:nvSpPr>
        <p:spPr>
          <a:xfrm>
            <a:off x="299250" y="1010000"/>
            <a:ext cx="8602200" cy="38481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Generative Adversarial Networks (GANs) are a class of Neural Networks, which can be used for modeling the underlying data distribution from a given set of unlabeled samples.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GAN comprises of two competing networks, a generator, and a discriminator.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generator learns to map a random vector to the high dimensional data such as image, while the discriminator network learns to discriminate between the real and the synthesized samples.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Finally, this competition leads to the generation of realistic samples, which are undiscriminating to human observers. These models are of prime importance in modern AI research with enormous potential towards realizing Generalized AI.</a:t>
            </a:r>
            <a:endParaRPr>
              <a:solidFill>
                <a:srgbClr val="FFFFFF"/>
              </a:solidFill>
              <a:latin typeface="Play"/>
              <a:ea typeface="Play"/>
              <a:cs typeface="Play"/>
              <a:sym typeface="Play"/>
            </a:endParaRPr>
          </a:p>
        </p:txBody>
      </p:sp>
      <p:sp>
        <p:nvSpPr>
          <p:cNvPr id="234" name="Google Shape;234;p25"/>
          <p:cNvSpPr txBox="1"/>
          <p:nvPr/>
        </p:nvSpPr>
        <p:spPr>
          <a:xfrm>
            <a:off x="467600" y="1178325"/>
            <a:ext cx="53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4">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