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Maven Pro Bold" charset="1" panose="00000800000000000000"/>
      <p:regular r:id="rId27"/>
    </p:embeddedFont>
    <p:embeddedFont>
      <p:font typeface="Maven Pro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Amey771/Capstone_Project" TargetMode="External" Type="http://schemas.openxmlformats.org/officeDocument/2006/relationships/hyperlink"/><Relationship Id="rId3" Target="https://capstoneproject-ameyborkar.streamlit.app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apstoneproject-ameyborkar.streamlit.app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79649"/>
            <a:ext cx="16230600" cy="209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0"/>
              </a:lnSpc>
            </a:pPr>
            <a:r>
              <a:rPr lang="en-US" b="true" sz="6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PREDICTING EMPLOYEE JOB SWITCH:</a:t>
            </a:r>
          </a:p>
          <a:p>
            <a:pPr algn="ctr">
              <a:lnSpc>
                <a:spcPts val="6800"/>
              </a:lnSpc>
            </a:pPr>
            <a:r>
              <a:rPr lang="en-US" sz="6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 ATTRITION FORECASTING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440734"/>
            <a:ext cx="16230600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GitHub Link: </a:t>
            </a:r>
            <a:r>
              <a:rPr lang="en-US" sz="27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  <a:hlinkClick r:id="rId2" tooltip="https://github.com/Amey771/Capstone_Project"/>
              </a:rPr>
              <a:t>https://github.com/Amey771/Capstone_Project</a:t>
            </a:r>
          </a:p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Demo Link: </a:t>
            </a:r>
            <a:r>
              <a:rPr lang="en-US" sz="27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  <a:hlinkClick r:id="rId3" tooltip="https://capstoneproject-ameyborkar.streamlit.app"/>
              </a:rPr>
              <a:t>https://capstoneproject-ameyborkar.streamlit.app/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41915" y="6248400"/>
            <a:ext cx="8604171" cy="609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57"/>
              </a:lnSpc>
              <a:spcBef>
                <a:spcPct val="0"/>
              </a:spcBef>
            </a:pPr>
            <a:r>
              <a:rPr lang="en-US" sz="3736" strike="noStrike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Amey Borkar (AB70967N)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25197" y="2225982"/>
            <a:ext cx="11237605" cy="6729759"/>
          </a:xfrm>
          <a:custGeom>
            <a:avLst/>
            <a:gdLst/>
            <a:ahLst/>
            <a:cxnLst/>
            <a:rect r="r" b="b" t="t" l="l"/>
            <a:pathLst>
              <a:path h="6729759" w="11237605">
                <a:moveTo>
                  <a:pt x="0" y="0"/>
                </a:moveTo>
                <a:lnTo>
                  <a:pt x="11237606" y="0"/>
                </a:lnTo>
                <a:lnTo>
                  <a:pt x="11237606" y="6729759"/>
                </a:lnTo>
                <a:lnTo>
                  <a:pt x="0" y="672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8" t="0" r="-160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EDA: CATEGORICAL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16230600" cy="168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JobRole: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Higher attrition observed among Sales Executives, Research Scientist and Laboratory Technicians.</a:t>
            </a:r>
          </a:p>
          <a:p>
            <a:pPr algn="just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3576" y="1941731"/>
            <a:ext cx="11140848" cy="6403537"/>
          </a:xfrm>
          <a:custGeom>
            <a:avLst/>
            <a:gdLst/>
            <a:ahLst/>
            <a:cxnLst/>
            <a:rect r="r" b="b" t="t" l="l"/>
            <a:pathLst>
              <a:path h="6403537" w="11140848">
                <a:moveTo>
                  <a:pt x="0" y="0"/>
                </a:moveTo>
                <a:lnTo>
                  <a:pt x="11140848" y="0"/>
                </a:lnTo>
                <a:lnTo>
                  <a:pt x="11140848" y="6403538"/>
                </a:lnTo>
                <a:lnTo>
                  <a:pt x="0" y="640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6620"/>
            <a:ext cx="16230600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MonthlyInc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ome: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Employees with lower salaries are more prone to leave.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EDA: NUMERICAL FEATURE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1358" y="2103335"/>
            <a:ext cx="10505283" cy="6080331"/>
          </a:xfrm>
          <a:custGeom>
            <a:avLst/>
            <a:gdLst/>
            <a:ahLst/>
            <a:cxnLst/>
            <a:rect r="r" b="b" t="t" l="l"/>
            <a:pathLst>
              <a:path h="6080331" w="10505283">
                <a:moveTo>
                  <a:pt x="0" y="0"/>
                </a:moveTo>
                <a:lnTo>
                  <a:pt x="10505284" y="0"/>
                </a:lnTo>
                <a:lnTo>
                  <a:pt x="10505284" y="6080330"/>
                </a:lnTo>
                <a:lnTo>
                  <a:pt x="0" y="6080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6620"/>
            <a:ext cx="16230600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DistanceFromHome: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Attrition is higher among those living farther from work.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EDA: NUMERICAL FEATURE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02033" y="1028700"/>
            <a:ext cx="7857267" cy="8229600"/>
            <a:chOff x="0" y="0"/>
            <a:chExt cx="206940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9404" cy="2167467"/>
            </a:xfrm>
            <a:custGeom>
              <a:avLst/>
              <a:gdLst/>
              <a:ahLst/>
              <a:cxnLst/>
              <a:rect r="r" b="b" t="t" l="l"/>
              <a:pathLst>
                <a:path h="2167467" w="2069404">
                  <a:moveTo>
                    <a:pt x="50251" y="0"/>
                  </a:moveTo>
                  <a:lnTo>
                    <a:pt x="2019152" y="0"/>
                  </a:lnTo>
                  <a:cubicBezTo>
                    <a:pt x="2046905" y="0"/>
                    <a:pt x="2069404" y="22498"/>
                    <a:pt x="2069404" y="50251"/>
                  </a:cubicBezTo>
                  <a:lnTo>
                    <a:pt x="2069404" y="2117215"/>
                  </a:lnTo>
                  <a:cubicBezTo>
                    <a:pt x="2069404" y="2144968"/>
                    <a:pt x="2046905" y="2167467"/>
                    <a:pt x="2019152" y="2167467"/>
                  </a:cubicBezTo>
                  <a:lnTo>
                    <a:pt x="50251" y="2167467"/>
                  </a:lnTo>
                  <a:cubicBezTo>
                    <a:pt x="22498" y="2167467"/>
                    <a:pt x="0" y="2144968"/>
                    <a:pt x="0" y="2117215"/>
                  </a:cubicBezTo>
                  <a:lnTo>
                    <a:pt x="0" y="50251"/>
                  </a:lnTo>
                  <a:cubicBezTo>
                    <a:pt x="0" y="22498"/>
                    <a:pt x="22498" y="0"/>
                    <a:pt x="50251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69404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02033" y="1905000"/>
            <a:ext cx="7611496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Train-Test Split: 80-20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Class Imbalance Handling: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Used scale_pos_weight in XGBoost to counter ~16% positive class 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simple, fast, and effective.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Resampling changes the data</a:t>
            </a:r>
          </a:p>
          <a:p>
            <a:pPr algn="just">
              <a:lnSpc>
                <a:spcPts val="4200"/>
              </a:lnSpc>
            </a:pP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Hyperparameter Tuning: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Applied RandomizedSearchCV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Tuned n_estimators, max_depth, learning_rate, etc.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23047" y="228600"/>
            <a:ext cx="10441907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7892595" cy="8229600"/>
            <a:chOff x="0" y="0"/>
            <a:chExt cx="2078708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78708" cy="2167467"/>
            </a:xfrm>
            <a:custGeom>
              <a:avLst/>
              <a:gdLst/>
              <a:ahLst/>
              <a:cxnLst/>
              <a:rect r="r" b="b" t="t" l="l"/>
              <a:pathLst>
                <a:path h="2167467" w="2078708">
                  <a:moveTo>
                    <a:pt x="50026" y="0"/>
                  </a:moveTo>
                  <a:lnTo>
                    <a:pt x="2028682" y="0"/>
                  </a:lnTo>
                  <a:cubicBezTo>
                    <a:pt x="2056311" y="0"/>
                    <a:pt x="2078708" y="22398"/>
                    <a:pt x="2078708" y="50026"/>
                  </a:cubicBezTo>
                  <a:lnTo>
                    <a:pt x="2078708" y="2117440"/>
                  </a:lnTo>
                  <a:cubicBezTo>
                    <a:pt x="2078708" y="2145069"/>
                    <a:pt x="2056311" y="2167467"/>
                    <a:pt x="2028682" y="2167467"/>
                  </a:cubicBezTo>
                  <a:lnTo>
                    <a:pt x="50026" y="2167467"/>
                  </a:lnTo>
                  <a:cubicBezTo>
                    <a:pt x="22398" y="2167467"/>
                    <a:pt x="0" y="2145069"/>
                    <a:pt x="0" y="2117440"/>
                  </a:cubicBezTo>
                  <a:lnTo>
                    <a:pt x="0" y="50026"/>
                  </a:lnTo>
                  <a:cubicBezTo>
                    <a:pt x="0" y="22398"/>
                    <a:pt x="22398" y="0"/>
                    <a:pt x="50026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07870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36518" y="1209675"/>
            <a:ext cx="4676959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46375" y="1209675"/>
            <a:ext cx="4768582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b="true" sz="4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Pipeline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1403" y="1905000"/>
            <a:ext cx="7547189" cy="640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3"/>
              </a:lnSpc>
            </a:pPr>
            <a:r>
              <a:rPr lang="en-US" b="true" sz="30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Random Forest:</a:t>
            </a:r>
          </a:p>
          <a:p>
            <a:pPr algn="just" marL="648276" indent="-324138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Good performance</a:t>
            </a:r>
          </a:p>
          <a:p>
            <a:pPr algn="just" marL="648276" indent="-324138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But lacked transparency for individual predictions.</a:t>
            </a:r>
          </a:p>
          <a:p>
            <a:pPr algn="just">
              <a:lnSpc>
                <a:spcPts val="4203"/>
              </a:lnSpc>
            </a:pPr>
          </a:p>
          <a:p>
            <a:pPr algn="just">
              <a:lnSpc>
                <a:spcPts val="4203"/>
              </a:lnSpc>
            </a:pPr>
            <a:r>
              <a:rPr lang="en-US" b="true" sz="30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XGBoost:</a:t>
            </a:r>
          </a:p>
          <a:p>
            <a:pPr algn="just" marL="648276" indent="-324138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 accuracy </a:t>
            </a:r>
          </a:p>
          <a:p>
            <a:pPr algn="just" marL="648276" indent="-324138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Handles class imbalance well</a:t>
            </a:r>
          </a:p>
          <a:p>
            <a:pPr algn="just" marL="648276" indent="-324138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Integrates seamlessly with SHAP for explainability.</a:t>
            </a:r>
          </a:p>
          <a:p>
            <a:pPr algn="just">
              <a:lnSpc>
                <a:spcPts val="4203"/>
              </a:lnSpc>
            </a:pPr>
          </a:p>
          <a:p>
            <a:pPr algn="just">
              <a:lnSpc>
                <a:spcPts val="4203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14701" y="2155758"/>
            <a:ext cx="7154193" cy="5453513"/>
          </a:xfrm>
          <a:custGeom>
            <a:avLst/>
            <a:gdLst/>
            <a:ahLst/>
            <a:cxnLst/>
            <a:rect r="r" b="b" t="t" l="l"/>
            <a:pathLst>
              <a:path h="5453513" w="7154193">
                <a:moveTo>
                  <a:pt x="0" y="0"/>
                </a:moveTo>
                <a:lnTo>
                  <a:pt x="7154193" y="0"/>
                </a:lnTo>
                <a:lnTo>
                  <a:pt x="7154193" y="5453514"/>
                </a:lnTo>
                <a:lnTo>
                  <a:pt x="0" y="5453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6925957" cy="382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Performance</a:t>
            </a: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: 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Accuracy: 88%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Precision: 0.85 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Recall: 0.86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F1 Score: 0.83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ROC-AUC Score: 0.81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23669" y="228600"/>
            <a:ext cx="7640663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96790"/>
            <a:ext cx="9120468" cy="446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Confusion Matrix: Low false negatives, which is crucial for identifying at-risk employees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model correctly identifies employees likely to leave, while minimizing false alerts.</a:t>
            </a:r>
          </a:p>
          <a:p>
            <a:pPr algn="just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6620"/>
            <a:ext cx="16230600" cy="898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 XGBoost + SHAP?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XGBoost delivers strong predictive performance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SHAP adds interpretability — both global (feature ranking) and local (individual reasons for prediction)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Threshold-Based Cust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om Logic: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custom 35% probability threshold was set to classify "Attrition Risk"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allows HR teams to interpret the model’s predictions with practical decision-making in mind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Helps balance risk identification without over-flagging employees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SHAP Interpretation In Action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Global SHAP Summary: Top contributors visualized with mean SHAP values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Local SHAP Explanations: Provided per prediction through the Streamlit app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“Why this employee is at risk?” → Answered visually + via LLM-powered chatbot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046142"/>
          <a:ext cx="16230600" cy="8316384"/>
        </p:xfrm>
        <a:graphic>
          <a:graphicData uri="http://schemas.openxmlformats.org/drawingml/2006/table">
            <a:tbl>
              <a:tblPr/>
              <a:tblGrid>
                <a:gridCol w="1565311"/>
                <a:gridCol w="5187911"/>
                <a:gridCol w="9477378"/>
              </a:tblGrid>
              <a:tr h="10883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Rank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Feature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Impact Type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03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1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MonthlyIncome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Negative (↓ risk with ↑ income)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83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2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OverTime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Positive (↑ risk when yes)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83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3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JobSatisfaction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Negative (↓ risk with ↑ satisfaction)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5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4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TotalWorkingYears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Negative (early career = higher risk)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05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5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DistanceFromHome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Positive (↑ risk with ↑ distance)</a:t>
                      </a:r>
                    </a:p>
                    <a:p>
                      <a:pPr algn="l">
                        <a:lnSpc>
                          <a:spcPts val="1699"/>
                        </a:lnSpc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 </a:t>
                      </a: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323669" y="228600"/>
            <a:ext cx="7640663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6620"/>
            <a:ext cx="16230600" cy="954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Takeaways: 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Employee attrition is predictable using 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machine learning when the right data is available.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XGBoost, combined with SHAP explainability, achieved high accuracy (~88%) while remaining interpretable and actionable.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project highlights critical drivers of attrition like OverTime, Job Satisfaction, and Monthly Income — enabling HR to act early.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How the Solution Helps: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 HR Teams: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Identifies at-risk employees before they resign, enabling targeted retention strategies.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 Decision Makers: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Offers a transparent tool with visual explanations to support ethical and informed action.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 u="sng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 Business Strategy: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Aligns workforce stability with financial and operational goals.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691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3164" indent="-351582" lvl="1">
              <a:lnSpc>
                <a:spcPts val="4559"/>
              </a:lnSpc>
              <a:buFont typeface="Arial"/>
              <a:buChar char="•"/>
            </a:pPr>
            <a:r>
              <a:rPr lang="en-US" sz="325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Real-time HR data integration from internal systems (e.g., Workday, BambooHR)</a:t>
            </a:r>
          </a:p>
          <a:p>
            <a:pPr algn="just">
              <a:lnSpc>
                <a:spcPts val="4559"/>
              </a:lnSpc>
            </a:pPr>
          </a:p>
          <a:p>
            <a:pPr algn="just" marL="703164" indent="-351582" lvl="1">
              <a:lnSpc>
                <a:spcPts val="4559"/>
              </a:lnSpc>
              <a:buFont typeface="Arial"/>
              <a:buChar char="•"/>
            </a:pPr>
            <a:r>
              <a:rPr lang="en-US" sz="325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Historical dashboards to track attrition trends over time</a:t>
            </a:r>
          </a:p>
          <a:p>
            <a:pPr algn="just">
              <a:lnSpc>
                <a:spcPts val="4559"/>
              </a:lnSpc>
            </a:pPr>
          </a:p>
          <a:p>
            <a:pPr algn="just" marL="703164" indent="-351582" lvl="1">
              <a:lnSpc>
                <a:spcPts val="4559"/>
              </a:lnSpc>
              <a:buFont typeface="Arial"/>
              <a:buChar char="•"/>
            </a:pPr>
            <a:r>
              <a:rPr lang="en-US" sz="325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Automated reporting (PDF/CSV export with individual predictions)</a:t>
            </a:r>
          </a:p>
          <a:p>
            <a:pPr algn="just">
              <a:lnSpc>
                <a:spcPts val="4559"/>
              </a:lnSpc>
            </a:pPr>
          </a:p>
          <a:p>
            <a:pPr algn="just" marL="703164" indent="-351582" lvl="1">
              <a:lnSpc>
                <a:spcPts val="4559"/>
              </a:lnSpc>
              <a:buFont typeface="Arial"/>
              <a:buChar char="•"/>
            </a:pPr>
            <a:r>
              <a:rPr lang="en-US" sz="325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Multi-company generalization using transfer learning or federated data</a:t>
            </a:r>
          </a:p>
          <a:p>
            <a:pPr algn="just">
              <a:lnSpc>
                <a:spcPts val="4559"/>
              </a:lnSpc>
            </a:pPr>
          </a:p>
          <a:p>
            <a:pPr algn="just" marL="725138" indent="-362569" lvl="1">
              <a:lnSpc>
                <a:spcPts val="4702"/>
              </a:lnSpc>
              <a:buFont typeface="Arial"/>
              <a:buChar char="•"/>
            </a:pPr>
            <a:r>
              <a:rPr lang="en-US" sz="335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Ethical guardrails: Adding alerts when the model may show bias or overconfidence</a:t>
            </a:r>
          </a:p>
          <a:p>
            <a:pPr algn="just">
              <a:lnSpc>
                <a:spcPts val="4702"/>
              </a:lnSpc>
            </a:pPr>
          </a:p>
          <a:p>
            <a:pPr algn="just">
              <a:lnSpc>
                <a:spcPts val="45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SCOPE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6620"/>
            <a:ext cx="16230600" cy="954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Streamlit Web App: (</a:t>
            </a:r>
            <a:r>
              <a:rPr lang="en-US" b="true" sz="3199" u="sng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  <a:hlinkClick r:id="rId2" tooltip="https://capstoneproject-ameyborkar.streamlit.app"/>
              </a:rPr>
              <a:t>link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)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Interactive Prediction UI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Users can adjust inputs like JobSatisfaction, OverTime, and MonthlyIncome using sliders, dropdowns, and numeric fields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Upon clicking Predict Attrition Risk, the app returns: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clear prediction (Yes/No)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Probability score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Risk classification using the 35% threshold logic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SHAP-Based Explanations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Real-time feature impact for every prediction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Highlights “why” this particular employee might leave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Includes bar charts of feature contributions (local SHAP values)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AI Assistant Chatbot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Integrated OpenAI-powered LLM chatbot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Answers only questions related to attrition predictions</a:t>
            </a:r>
          </a:p>
          <a:p>
            <a:pPr algn="just" marL="1381755" indent="-460585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Designed to support HR teams by explaining results in plain English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LIVE APP 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1428459"/>
            <a:ext cx="13967983" cy="7009862"/>
            <a:chOff x="0" y="0"/>
            <a:chExt cx="3678810" cy="1846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846219"/>
            </a:xfrm>
            <a:custGeom>
              <a:avLst/>
              <a:gdLst/>
              <a:ahLst/>
              <a:cxnLst/>
              <a:rect r="r" b="b" t="t" l="l"/>
              <a:pathLst>
                <a:path h="1846219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817952"/>
                  </a:lnTo>
                  <a:cubicBezTo>
                    <a:pt x="3678810" y="1833563"/>
                    <a:pt x="3666155" y="1846219"/>
                    <a:pt x="3650543" y="1846219"/>
                  </a:cubicBezTo>
                  <a:lnTo>
                    <a:pt x="28267" y="1846219"/>
                  </a:lnTo>
                  <a:cubicBezTo>
                    <a:pt x="20770" y="1846219"/>
                    <a:pt x="13580" y="1843241"/>
                    <a:pt x="8279" y="1837940"/>
                  </a:cubicBezTo>
                  <a:cubicBezTo>
                    <a:pt x="2978" y="1832639"/>
                    <a:pt x="0" y="1825448"/>
                    <a:pt x="0" y="1817952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678810" cy="1893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07324" y="1550395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07324" y="2655490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07324" y="3760584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7324" y="4865679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1546636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655490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3760584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Conclusions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4865679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Future Scope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95148" y="228600"/>
            <a:ext cx="8297704" cy="74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07324" y="5970773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5970773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Live Demo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07324" y="7075868"/>
            <a:ext cx="6236676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7075868"/>
            <a:ext cx="5811908" cy="91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2741" indent="-436370" lvl="1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Q &amp; 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16230600" cy="399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Tha</a:t>
            </a: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nk Y</a:t>
            </a:r>
            <a:r>
              <a:rPr lang="en-US" sz="3799" u="none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</a:t>
            </a: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u!</a:t>
            </a:r>
          </a:p>
          <a:p>
            <a:pPr algn="just">
              <a:lnSpc>
                <a:spcPts val="5319"/>
              </a:lnSpc>
            </a:pPr>
          </a:p>
          <a:p>
            <a:pPr algn="just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 appreciate your time and attention throughout this presentation.</a:t>
            </a:r>
          </a:p>
          <a:p>
            <a:pPr algn="just">
              <a:lnSpc>
                <a:spcPts val="5319"/>
              </a:lnSpc>
            </a:pPr>
          </a:p>
          <a:p>
            <a:pPr algn="just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I’m happy to answer any questions, discuss implementation ideas, or explore future enhancements.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 &amp; 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9725" y="900430"/>
            <a:ext cx="16128550" cy="892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core aim of this project is to develop a predictive tool that helps HR professionals identify employees at risk of leaving, using machine learning and explainable AI techniques.</a:t>
            </a:r>
          </a:p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</a:t>
            </a: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problem are we solving?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 employee turnover leads to increased costs and loss of talent.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Most companies only react to attrition after it happens.</a:t>
            </a:r>
          </a:p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 is this important?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Early prediction of attrition helps HR build proactive retention strategies.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Helps reduce rehiring costs and improve organizational stability.</a:t>
            </a:r>
          </a:p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Who cares?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HR teams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Talent acquisition/retention managers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Business leaders</a:t>
            </a:r>
          </a:p>
          <a:p>
            <a:pPr algn="just">
              <a:lnSpc>
                <a:spcPts val="50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4212" y="952500"/>
            <a:ext cx="16205088" cy="898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728" indent="-345364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Build an accurate predictive model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 Machine Learning model(s) to classify employees likely to switch jobs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Target: minimum 75% accuracy on unseen data</a:t>
            </a:r>
          </a:p>
          <a:p>
            <a:pPr algn="just" marL="690728" indent="-345364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Identify the key drivers of attrition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Leverage SHAP values to uncover which features influence risk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Prov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ide both global (overall) and loc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 (per prediction) explanations</a:t>
            </a:r>
          </a:p>
          <a:p>
            <a:pPr algn="just" marL="690728" indent="-345364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Develop an interactive and interpretable web app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Deploy on Streamlit with user inputs (sliders, dropdowns)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Display prediction + SHAP explanation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Integrate a chatbot that explains predictions using natural language (OpenAI-powered)</a:t>
            </a:r>
          </a:p>
          <a:p>
            <a:pPr algn="just" marL="690728" indent="-345364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Make insights actionabl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Help 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HR teams understand patterns and tailor retention strategies</a:t>
            </a:r>
          </a:p>
          <a:p>
            <a:pPr algn="just" marL="1381457" indent="-460486" lvl="2">
              <a:lnSpc>
                <a:spcPts val="4479"/>
              </a:lnSpc>
              <a:buAutoNum type="alphaLcPeriod" startAt="1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Allow real-time what-if simulations (e.g., “what if this employee worked fewer overtime hours?”)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6230600" cy="959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</a:t>
            </a: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imary Dataset Used: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IBM HR Analytics Employee Attrition &amp; Performance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Sou</a:t>
            </a: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rce: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IBM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Records: 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~1500 employees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Features: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45 columns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Target Variable: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Attrition (Yes/No)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Feature Categories: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Demographic: Age, Gender, Education, Marital Status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Job Role: JobLevel, Department, JobRole, OverTime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Performance: MonthlyIncome, JobSatisfaction, PerformanceRating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Tenure: TotalWorkingYears, YearsAtCompany, YearsWithCurrManager 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Class Imbalance Challenge: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~16% attrition vs. 84% No Attrition</a:t>
            </a:r>
          </a:p>
          <a:p>
            <a:pPr algn="just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Addressed using scale_pos_weight during XGBoost training </a:t>
            </a:r>
          </a:p>
          <a:p>
            <a:pPr algn="just">
              <a:lnSpc>
                <a:spcPts val="4759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197434" y="1503871"/>
            <a:ext cx="4033438" cy="4671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(DATA)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6230600" cy="786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Scrap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ing Challenges: 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While exploring alternate datasets, I attempted to scrape additional data from public company s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rces (LinkedIn, Glassdoor, etc.).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 scraped data was largely inconsistent, with missing values, formatting issues, 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and lack of labeled attrition targets.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Augm</a:t>
            </a: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entation Challenges: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 also experimented with data augmentation, using statistical duplication and synthetic variation techniques.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However, these approaches failed to preserve realistic distributions for key features like MonthlyIncome, OverTime, and JobLevel.</a:t>
            </a:r>
          </a:p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Due to these constraints, I dropped the idea of augmentation and used the clean, consistent IBM dataset as the final choice.</a:t>
            </a:r>
          </a:p>
          <a:p>
            <a:pPr algn="just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6220645" cy="898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Initial Preprocess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ing Steps: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Handled missing values and duplicates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Dropped redundant or non-informative columns</a:t>
            </a:r>
          </a:p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Encoding Categ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rical Variables: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Applied One-Hot Encoding</a:t>
            </a:r>
          </a:p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Scaling: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Scaled continuous features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Used StandardScaler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Kept raw values for tree-based models like XGBoost (to retain SHAP interpretability)</a:t>
            </a:r>
          </a:p>
          <a:p>
            <a:pPr algn="just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Selection: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Analyzed feature importance and correlation to reduce redundancy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Final feature set: 45 model-ready inputs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Prepared default values (median/mode) for UI integration in Streamlit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84198" y="2136974"/>
            <a:ext cx="10719604" cy="6013053"/>
          </a:xfrm>
          <a:custGeom>
            <a:avLst/>
            <a:gdLst/>
            <a:ahLst/>
            <a:cxnLst/>
            <a:rect r="r" b="b" t="t" l="l"/>
            <a:pathLst>
              <a:path h="6013053" w="10719604">
                <a:moveTo>
                  <a:pt x="0" y="0"/>
                </a:moveTo>
                <a:lnTo>
                  <a:pt x="10719604" y="0"/>
                </a:lnTo>
                <a:lnTo>
                  <a:pt x="10719604" y="6013052"/>
                </a:lnTo>
                <a:lnTo>
                  <a:pt x="0" y="6013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OverTime:</a:t>
            </a:r>
            <a:r>
              <a:rPr lang="en-US" sz="29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Employees working overtime show significantly higher attrition.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EDA: CATEGORICAL FEATURES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57966" y="2230793"/>
            <a:ext cx="10172068" cy="5825413"/>
          </a:xfrm>
          <a:custGeom>
            <a:avLst/>
            <a:gdLst/>
            <a:ahLst/>
            <a:cxnLst/>
            <a:rect r="r" b="b" t="t" l="l"/>
            <a:pathLst>
              <a:path h="5825413" w="10172068">
                <a:moveTo>
                  <a:pt x="0" y="0"/>
                </a:moveTo>
                <a:lnTo>
                  <a:pt x="10172068" y="0"/>
                </a:lnTo>
                <a:lnTo>
                  <a:pt x="10172068" y="5825414"/>
                </a:lnTo>
                <a:lnTo>
                  <a:pt x="0" y="5825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6620"/>
            <a:ext cx="16230600" cy="168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MaritalStatus: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Single employees tend to leave more often than married or divorced employees.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8600"/>
            <a:ext cx="16230600" cy="7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9"/>
              </a:lnSpc>
            </a:pPr>
            <a:r>
              <a:rPr lang="en-US" b="true" sz="63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EDA: CATEGORICAL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DAGkxDvUCzk</dc:identifier>
  <dcterms:modified xsi:type="dcterms:W3CDTF">2011-08-01T06:04:30Z</dcterms:modified>
  <cp:revision>1</cp:revision>
  <dc:title>Capstone Project</dc:title>
</cp:coreProperties>
</file>