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x="18288000" cy="10287000"/>
  <p:notesSz cx="6858000" cy="9144000"/>
  <p:embeddedFontLst>
    <p:embeddedFont>
      <p:font typeface="Maven Pro Bold" charset="1" panose="00000800000000000000"/>
      <p:regular r:id="rId25"/>
    </p:embeddedFont>
    <p:embeddedFont>
      <p:font typeface="Maven Pro" charset="1" panose="00000500000000000000"/>
      <p:regular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https://github.com/Amey771/Capstone_Project" TargetMode="External" Type="http://schemas.openxmlformats.org/officeDocument/2006/relationships/hyperlink"/><Relationship Id="rId3" Target="https://capstoneproject-ameyborkar.streamlit.app" TargetMode="External" Type="http://schemas.openxmlformats.org/officeDocument/2006/relationships/hyperlink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https://capstoneproject-ameyborkar.streamlit.app" TargetMode="External" Type="http://schemas.openxmlformats.org/officeDocument/2006/relationships/hyperlink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3E6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3479649"/>
            <a:ext cx="16230600" cy="20910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40"/>
              </a:lnSpc>
            </a:pPr>
            <a:r>
              <a:rPr lang="en-US" b="true" sz="680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PREDICTING EMPLOYEE JOB SWITCH:</a:t>
            </a:r>
          </a:p>
          <a:p>
            <a:pPr algn="ctr">
              <a:lnSpc>
                <a:spcPts val="6800"/>
              </a:lnSpc>
            </a:pPr>
            <a:r>
              <a:rPr lang="en-US" sz="680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AN ATTRITION FORECASTING MODEL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7440734"/>
            <a:ext cx="16230600" cy="9169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39"/>
              </a:lnSpc>
            </a:pPr>
            <a:r>
              <a:rPr lang="en-US" sz="2799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GitHub Link: </a:t>
            </a:r>
            <a:r>
              <a:rPr lang="en-US" sz="2799" u="sng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  <a:hlinkClick r:id="rId2" tooltip="https://github.com/Amey771/Capstone_Project"/>
              </a:rPr>
              <a:t>https://github.com/Amey771/Capstone_Project</a:t>
            </a:r>
          </a:p>
          <a:p>
            <a:pPr algn="ctr">
              <a:lnSpc>
                <a:spcPts val="3639"/>
              </a:lnSpc>
            </a:pPr>
            <a:r>
              <a:rPr lang="en-US" sz="2799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Demo Link: </a:t>
            </a:r>
            <a:r>
              <a:rPr lang="en-US" sz="2799" u="sng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  <a:hlinkClick r:id="rId3" tooltip="https://capstoneproject-ameyborkar.streamlit.app"/>
              </a:rPr>
              <a:t>https://capstoneproject-ameyborkar.streamlit.app/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4841915" y="6248400"/>
            <a:ext cx="8604171" cy="6097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857"/>
              </a:lnSpc>
              <a:spcBef>
                <a:spcPct val="0"/>
              </a:spcBef>
            </a:pPr>
            <a:r>
              <a:rPr lang="en-US" sz="3736" strike="noStrike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Presented by Amey Borkar (AB70967N)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bg>
      <p:bgPr>
        <a:solidFill>
          <a:srgbClr val="E3E6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681882" y="1028700"/>
            <a:ext cx="7577418" cy="8229600"/>
            <a:chOff x="0" y="0"/>
            <a:chExt cx="1995698" cy="21674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995699" cy="2167467"/>
            </a:xfrm>
            <a:custGeom>
              <a:avLst/>
              <a:gdLst/>
              <a:ahLst/>
              <a:cxnLst/>
              <a:rect r="r" b="b" t="t" l="l"/>
              <a:pathLst>
                <a:path h="2167467" w="1995699">
                  <a:moveTo>
                    <a:pt x="52107" y="0"/>
                  </a:moveTo>
                  <a:lnTo>
                    <a:pt x="1943591" y="0"/>
                  </a:lnTo>
                  <a:cubicBezTo>
                    <a:pt x="1972369" y="0"/>
                    <a:pt x="1995699" y="23329"/>
                    <a:pt x="1995699" y="52107"/>
                  </a:cubicBezTo>
                  <a:lnTo>
                    <a:pt x="1995699" y="2115360"/>
                  </a:lnTo>
                  <a:cubicBezTo>
                    <a:pt x="1995699" y="2144138"/>
                    <a:pt x="1972369" y="2167467"/>
                    <a:pt x="1943591" y="2167467"/>
                  </a:cubicBezTo>
                  <a:lnTo>
                    <a:pt x="52107" y="2167467"/>
                  </a:lnTo>
                  <a:cubicBezTo>
                    <a:pt x="23329" y="2167467"/>
                    <a:pt x="0" y="2144138"/>
                    <a:pt x="0" y="2115360"/>
                  </a:cubicBezTo>
                  <a:lnTo>
                    <a:pt x="0" y="52107"/>
                  </a:lnTo>
                  <a:cubicBezTo>
                    <a:pt x="0" y="23329"/>
                    <a:pt x="23329" y="0"/>
                    <a:pt x="52107" y="0"/>
                  </a:cubicBezTo>
                  <a:close/>
                </a:path>
              </a:pathLst>
            </a:custGeom>
            <a:solidFill>
              <a:srgbClr val="C0B3A0">
                <a:alpha val="53725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1995698" cy="221509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0001250" y="1711325"/>
            <a:ext cx="7005918" cy="6934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Train-Test Split: 80-20</a:t>
            </a:r>
          </a:p>
          <a:p>
            <a:pPr algn="just">
              <a:lnSpc>
                <a:spcPts val="4200"/>
              </a:lnSpc>
            </a:pPr>
          </a:p>
          <a:p>
            <a:pPr algn="just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Class Imbalance Handling:</a:t>
            </a:r>
          </a:p>
          <a:p>
            <a:pPr algn="just" marL="1295400" indent="-431800" lvl="2">
              <a:lnSpc>
                <a:spcPts val="4200"/>
              </a:lnSpc>
              <a:buFont typeface="Arial"/>
              <a:buChar char="⚬"/>
            </a:pPr>
            <a:r>
              <a:rPr lang="en-US" sz="300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Used scale_pos_weight in XGBoost to counter ~16% positive class </a:t>
            </a:r>
          </a:p>
          <a:p>
            <a:pPr algn="just" marL="1295400" indent="-431800" lvl="2">
              <a:lnSpc>
                <a:spcPts val="4200"/>
              </a:lnSpc>
              <a:buFont typeface="Arial"/>
              <a:buChar char="⚬"/>
            </a:pPr>
            <a:r>
              <a:rPr lang="en-US" sz="300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(</a:t>
            </a:r>
            <a:r>
              <a:rPr lang="en-US" sz="300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1233 / 237 ≈ 5.2)</a:t>
            </a:r>
          </a:p>
          <a:p>
            <a:pPr algn="just">
              <a:lnSpc>
                <a:spcPts val="4200"/>
              </a:lnSpc>
            </a:pPr>
          </a:p>
          <a:p>
            <a:pPr algn="just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Hyperparameter Tuning:</a:t>
            </a:r>
          </a:p>
          <a:p>
            <a:pPr algn="just" marL="1295400" indent="-431800" lvl="2">
              <a:lnSpc>
                <a:spcPts val="4200"/>
              </a:lnSpc>
              <a:buFont typeface="Arial"/>
              <a:buChar char="⚬"/>
            </a:pPr>
            <a:r>
              <a:rPr lang="en-US" sz="300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Applied RandomizedSearchCV</a:t>
            </a:r>
          </a:p>
          <a:p>
            <a:pPr algn="just" marL="1295400" indent="-431800" lvl="2">
              <a:lnSpc>
                <a:spcPts val="4200"/>
              </a:lnSpc>
              <a:buFont typeface="Arial"/>
              <a:buChar char="⚬"/>
            </a:pPr>
            <a:r>
              <a:rPr lang="en-US" sz="300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Tuned n_estimators, max_depth, learning_rate, etc.</a:t>
            </a:r>
          </a:p>
          <a:p>
            <a:pPr algn="just">
              <a:lnSpc>
                <a:spcPts val="4200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3923047" y="228600"/>
            <a:ext cx="10441907" cy="7442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19"/>
              </a:lnSpc>
            </a:pPr>
            <a:r>
              <a:rPr lang="en-US" b="true" sz="6399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METHODOLOGY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1028700" y="1028700"/>
            <a:ext cx="7392863" cy="8229600"/>
            <a:chOff x="0" y="0"/>
            <a:chExt cx="1947092" cy="2167467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947091" cy="2167467"/>
            </a:xfrm>
            <a:custGeom>
              <a:avLst/>
              <a:gdLst/>
              <a:ahLst/>
              <a:cxnLst/>
              <a:rect r="r" b="b" t="t" l="l"/>
              <a:pathLst>
                <a:path h="2167467" w="1947091">
                  <a:moveTo>
                    <a:pt x="53408" y="0"/>
                  </a:moveTo>
                  <a:lnTo>
                    <a:pt x="1893683" y="0"/>
                  </a:lnTo>
                  <a:cubicBezTo>
                    <a:pt x="1907848" y="0"/>
                    <a:pt x="1921433" y="5627"/>
                    <a:pt x="1931449" y="15643"/>
                  </a:cubicBezTo>
                  <a:cubicBezTo>
                    <a:pt x="1941464" y="25659"/>
                    <a:pt x="1947091" y="39243"/>
                    <a:pt x="1947091" y="53408"/>
                  </a:cubicBezTo>
                  <a:lnTo>
                    <a:pt x="1947091" y="2114059"/>
                  </a:lnTo>
                  <a:cubicBezTo>
                    <a:pt x="1947091" y="2143555"/>
                    <a:pt x="1923180" y="2167467"/>
                    <a:pt x="1893683" y="2167467"/>
                  </a:cubicBezTo>
                  <a:lnTo>
                    <a:pt x="53408" y="2167467"/>
                  </a:lnTo>
                  <a:cubicBezTo>
                    <a:pt x="39243" y="2167467"/>
                    <a:pt x="25659" y="2161840"/>
                    <a:pt x="15643" y="2151824"/>
                  </a:cubicBezTo>
                  <a:cubicBezTo>
                    <a:pt x="5627" y="2141808"/>
                    <a:pt x="0" y="2128223"/>
                    <a:pt x="0" y="2114059"/>
                  </a:cubicBezTo>
                  <a:lnTo>
                    <a:pt x="0" y="53408"/>
                  </a:lnTo>
                  <a:cubicBezTo>
                    <a:pt x="0" y="39243"/>
                    <a:pt x="5627" y="25659"/>
                    <a:pt x="15643" y="15643"/>
                  </a:cubicBezTo>
                  <a:cubicBezTo>
                    <a:pt x="25659" y="5627"/>
                    <a:pt x="39243" y="0"/>
                    <a:pt x="53408" y="0"/>
                  </a:cubicBezTo>
                  <a:close/>
                </a:path>
              </a:pathLst>
            </a:custGeom>
            <a:solidFill>
              <a:srgbClr val="C0B3A0">
                <a:alpha val="53725"/>
              </a:srgbClr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47625"/>
              <a:ext cx="1947092" cy="221509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2386652" y="1209675"/>
            <a:ext cx="4676959" cy="5486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40"/>
              </a:lnSpc>
            </a:pPr>
            <a:r>
              <a:rPr lang="en-US" b="true" sz="480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Models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1086300" y="1209675"/>
            <a:ext cx="4768582" cy="5486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40"/>
              </a:lnSpc>
            </a:pPr>
            <a:r>
              <a:rPr lang="en-US" b="true" sz="480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Pipeline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348068" y="1768475"/>
            <a:ext cx="6767607" cy="58673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03"/>
              </a:lnSpc>
            </a:pPr>
            <a:r>
              <a:rPr lang="en-US" sz="3002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1.</a:t>
            </a:r>
            <a:r>
              <a:rPr lang="en-US" sz="3002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Random Forest</a:t>
            </a:r>
          </a:p>
          <a:p>
            <a:pPr algn="just" marL="648276" indent="-324138" lvl="1">
              <a:lnSpc>
                <a:spcPts val="4203"/>
              </a:lnSpc>
              <a:buFont typeface="Arial"/>
              <a:buChar char="•"/>
            </a:pPr>
            <a:r>
              <a:rPr lang="en-US" sz="3002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Good performance, but lacked transparency for individual predictions.</a:t>
            </a:r>
          </a:p>
          <a:p>
            <a:pPr algn="just">
              <a:lnSpc>
                <a:spcPts val="4203"/>
              </a:lnSpc>
            </a:pPr>
          </a:p>
          <a:p>
            <a:pPr algn="just">
              <a:lnSpc>
                <a:spcPts val="4203"/>
              </a:lnSpc>
            </a:pPr>
            <a:r>
              <a:rPr lang="en-US" sz="3002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2.</a:t>
            </a:r>
            <a:r>
              <a:rPr lang="en-US" sz="3002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XGBoost</a:t>
            </a:r>
          </a:p>
          <a:p>
            <a:pPr algn="just" marL="648276" indent="-324138" lvl="1">
              <a:lnSpc>
                <a:spcPts val="4203"/>
              </a:lnSpc>
              <a:buFont typeface="Arial"/>
              <a:buChar char="•"/>
            </a:pPr>
            <a:r>
              <a:rPr lang="en-US" sz="3002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High accuracy, handles imbalance well, and integrates seamlessly with SHAP for explainability.</a:t>
            </a:r>
          </a:p>
          <a:p>
            <a:pPr algn="just">
              <a:lnSpc>
                <a:spcPts val="4203"/>
              </a:lnSpc>
            </a:pPr>
          </a:p>
          <a:p>
            <a:pPr algn="just">
              <a:lnSpc>
                <a:spcPts val="4203"/>
              </a:lnSpc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bg>
      <p:bgPr>
        <a:solidFill>
          <a:srgbClr val="E3E6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942975"/>
            <a:ext cx="16230600" cy="70351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053"/>
              </a:lnSpc>
            </a:pPr>
            <a:r>
              <a:rPr lang="en-US" b="true" sz="3609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Model Performance</a:t>
            </a:r>
            <a:r>
              <a:rPr lang="en-US" b="true" sz="3609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: </a:t>
            </a:r>
          </a:p>
          <a:p>
            <a:pPr algn="just" marL="779325" indent="-389663" lvl="1">
              <a:lnSpc>
                <a:spcPts val="5053"/>
              </a:lnSpc>
              <a:buFont typeface="Arial"/>
              <a:buChar char="•"/>
            </a:pPr>
            <a:r>
              <a:rPr lang="en-US" sz="3609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Accuracy: ~86%</a:t>
            </a:r>
          </a:p>
          <a:p>
            <a:pPr algn="just" marL="779325" indent="-389663" lvl="1">
              <a:lnSpc>
                <a:spcPts val="5053"/>
              </a:lnSpc>
              <a:buFont typeface="Arial"/>
              <a:buChar char="•"/>
            </a:pPr>
            <a:r>
              <a:rPr lang="en-US" sz="3609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Precision: 0.76 </a:t>
            </a:r>
          </a:p>
          <a:p>
            <a:pPr algn="just" marL="779325" indent="-389663" lvl="1">
              <a:lnSpc>
                <a:spcPts val="5053"/>
              </a:lnSpc>
              <a:buFont typeface="Arial"/>
              <a:buChar char="•"/>
            </a:pPr>
            <a:r>
              <a:rPr lang="en-US" sz="3609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Recall: 0.81 </a:t>
            </a:r>
          </a:p>
          <a:p>
            <a:pPr algn="just" marL="779325" indent="-389663" lvl="1">
              <a:lnSpc>
                <a:spcPts val="5053"/>
              </a:lnSpc>
              <a:buFont typeface="Arial"/>
              <a:buChar char="•"/>
            </a:pPr>
            <a:r>
              <a:rPr lang="en-US" sz="3609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F1 Score: 0.78</a:t>
            </a:r>
          </a:p>
          <a:p>
            <a:pPr algn="just" marL="779325" indent="-389663" lvl="1">
              <a:lnSpc>
                <a:spcPts val="5053"/>
              </a:lnSpc>
              <a:buFont typeface="Arial"/>
              <a:buChar char="•"/>
            </a:pPr>
            <a:r>
              <a:rPr lang="en-US" sz="3609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ROC-AUC Score: 0.91</a:t>
            </a:r>
          </a:p>
          <a:p>
            <a:pPr algn="just" marL="779325" indent="-389663" lvl="1">
              <a:lnSpc>
                <a:spcPts val="5053"/>
              </a:lnSpc>
              <a:buFont typeface="Arial"/>
              <a:buChar char="•"/>
            </a:pPr>
            <a:r>
              <a:rPr lang="en-US" sz="3609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Confusion Matrix: Low false negatives, which is crucial for identifying at-risk employees</a:t>
            </a:r>
          </a:p>
          <a:p>
            <a:pPr algn="just" marL="779325" indent="-389663" lvl="1">
              <a:lnSpc>
                <a:spcPts val="5053"/>
              </a:lnSpc>
              <a:buFont typeface="Arial"/>
              <a:buChar char="•"/>
            </a:pPr>
            <a:r>
              <a:rPr lang="en-US" sz="3609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The model correctly identifies employees likely to leave, while minimizing false alerts.</a:t>
            </a:r>
          </a:p>
          <a:p>
            <a:pPr algn="just">
              <a:lnSpc>
                <a:spcPts val="5053"/>
              </a:lnSpc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5323669" y="228600"/>
            <a:ext cx="7640663" cy="7442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19"/>
              </a:lnSpc>
            </a:pPr>
            <a:r>
              <a:rPr lang="en-US" b="true" sz="6399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RESULTS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bg>
      <p:bgPr>
        <a:solidFill>
          <a:srgbClr val="E3E6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896620"/>
            <a:ext cx="16230600" cy="89865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479"/>
              </a:lnSpc>
            </a:pPr>
            <a:r>
              <a:rPr lang="en-US" sz="3199" b="true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Why XGBoost + SHAP?</a:t>
            </a:r>
          </a:p>
          <a:p>
            <a:pPr algn="just" marL="690877" indent="-345439" lvl="1">
              <a:lnSpc>
                <a:spcPts val="4479"/>
              </a:lnSpc>
              <a:buFont typeface="Arial"/>
              <a:buChar char="•"/>
            </a:pPr>
            <a:r>
              <a:rPr lang="en-US" sz="3199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XGBoost delivers strong predictive performance</a:t>
            </a:r>
          </a:p>
          <a:p>
            <a:pPr algn="just" marL="690877" indent="-345439" lvl="1">
              <a:lnSpc>
                <a:spcPts val="4479"/>
              </a:lnSpc>
              <a:buFont typeface="Arial"/>
              <a:buChar char="•"/>
            </a:pPr>
            <a:r>
              <a:rPr lang="en-US" sz="3199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SHAP adds interpretability — both global (feature ranking) and local (individual reasons for prediction)</a:t>
            </a:r>
          </a:p>
          <a:p>
            <a:pPr algn="just">
              <a:lnSpc>
                <a:spcPts val="4479"/>
              </a:lnSpc>
            </a:pPr>
          </a:p>
          <a:p>
            <a:pPr algn="just">
              <a:lnSpc>
                <a:spcPts val="4479"/>
              </a:lnSpc>
            </a:pPr>
            <a:r>
              <a:rPr lang="en-US" b="true" sz="3199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Threshold-Based Cust</a:t>
            </a:r>
            <a:r>
              <a:rPr lang="en-US" b="true" sz="3199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om Logic:</a:t>
            </a:r>
          </a:p>
          <a:p>
            <a:pPr algn="just" marL="690877" indent="-345439" lvl="1">
              <a:lnSpc>
                <a:spcPts val="4479"/>
              </a:lnSpc>
              <a:buFont typeface="Arial"/>
              <a:buChar char="•"/>
            </a:pPr>
            <a:r>
              <a:rPr lang="en-US" sz="3199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A custom 35% probability threshold was set to classify "Attrition Risk"</a:t>
            </a:r>
          </a:p>
          <a:p>
            <a:pPr algn="just" marL="690877" indent="-345439" lvl="1">
              <a:lnSpc>
                <a:spcPts val="4479"/>
              </a:lnSpc>
              <a:buFont typeface="Arial"/>
              <a:buChar char="•"/>
            </a:pPr>
            <a:r>
              <a:rPr lang="en-US" sz="3199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This allows HR teams to interpret the model’s predictions with practical decision-making in mind</a:t>
            </a:r>
          </a:p>
          <a:p>
            <a:pPr algn="just" marL="690877" indent="-345439" lvl="1">
              <a:lnSpc>
                <a:spcPts val="4479"/>
              </a:lnSpc>
              <a:buFont typeface="Arial"/>
              <a:buChar char="•"/>
            </a:pPr>
            <a:r>
              <a:rPr lang="en-US" sz="3199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Helps balance risk identification without over-flagging employees</a:t>
            </a:r>
          </a:p>
          <a:p>
            <a:pPr algn="just">
              <a:lnSpc>
                <a:spcPts val="4479"/>
              </a:lnSpc>
            </a:pPr>
          </a:p>
          <a:p>
            <a:pPr algn="just">
              <a:lnSpc>
                <a:spcPts val="4479"/>
              </a:lnSpc>
            </a:pPr>
            <a:r>
              <a:rPr lang="en-US" b="true" sz="3199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SHAP Interpretation In Action</a:t>
            </a:r>
          </a:p>
          <a:p>
            <a:pPr algn="just" marL="690877" indent="-345439" lvl="1">
              <a:lnSpc>
                <a:spcPts val="4479"/>
              </a:lnSpc>
              <a:buFont typeface="Arial"/>
              <a:buChar char="•"/>
            </a:pPr>
            <a:r>
              <a:rPr lang="en-US" sz="3199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Global SHAP Summary: Top contributors visualized with mean SHAP values</a:t>
            </a:r>
          </a:p>
          <a:p>
            <a:pPr algn="just" marL="690877" indent="-345439" lvl="1">
              <a:lnSpc>
                <a:spcPts val="4479"/>
              </a:lnSpc>
              <a:buFont typeface="Arial"/>
              <a:buChar char="•"/>
            </a:pPr>
            <a:r>
              <a:rPr lang="en-US" sz="3199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Local SHAP Explanations: Provided per prediction through the Streamlit app</a:t>
            </a:r>
          </a:p>
          <a:p>
            <a:pPr algn="just" marL="690877" indent="-345439" lvl="1">
              <a:lnSpc>
                <a:spcPts val="4479"/>
              </a:lnSpc>
              <a:buFont typeface="Arial"/>
              <a:buChar char="•"/>
            </a:pPr>
            <a:r>
              <a:rPr lang="en-US" sz="3199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“Why this employee is at risk?” → Answered visually + via LLM-powered chatbot</a:t>
            </a:r>
          </a:p>
          <a:p>
            <a:pPr algn="just">
              <a:lnSpc>
                <a:spcPts val="4479"/>
              </a:lnSpc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228600"/>
            <a:ext cx="16230600" cy="7442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19"/>
              </a:lnSpc>
            </a:pPr>
            <a:r>
              <a:rPr lang="en-US" b="true" sz="6399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RESULTS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bg>
      <p:bgPr>
        <a:solidFill>
          <a:srgbClr val="E3E6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name="Table 2" id="2"/>
          <p:cNvGraphicFramePr>
            <a:graphicFrameLocks noGrp="true"/>
          </p:cNvGraphicFramePr>
          <p:nvPr/>
        </p:nvGraphicFramePr>
        <p:xfrm>
          <a:off x="1028700" y="1046142"/>
          <a:ext cx="16230600" cy="8316384"/>
        </p:xfrm>
        <a:graphic>
          <a:graphicData uri="http://schemas.openxmlformats.org/drawingml/2006/table">
            <a:tbl>
              <a:tblPr/>
              <a:tblGrid>
                <a:gridCol w="1565311"/>
                <a:gridCol w="5187911"/>
                <a:gridCol w="9477378"/>
              </a:tblGrid>
              <a:tr h="1088343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99"/>
                        </a:lnSpc>
                        <a:defRPr/>
                      </a:pPr>
                      <a:endParaRPr lang="en-US" sz="1100"/>
                    </a:p>
                    <a:p>
                      <a:pPr algn="l">
                        <a:lnSpc>
                          <a:spcPts val="1699"/>
                        </a:lnSpc>
                      </a:pPr>
                      <a:r>
                        <a:rPr lang="en-US" sz="3399" b="true">
                          <a:solidFill>
                            <a:srgbClr val="000000"/>
                          </a:solidFill>
                          <a:latin typeface="Maven Pro Bold"/>
                          <a:ea typeface="Maven Pro Bold"/>
                          <a:cs typeface="Maven Pro Bold"/>
                          <a:sym typeface="Maven Pro Bold"/>
                        </a:rPr>
                        <a:t>  Rank</a:t>
                      </a:r>
                    </a:p>
                    <a:p>
                      <a:pPr algn="l">
                        <a:lnSpc>
                          <a:spcPts val="1699"/>
                        </a:lnSpc>
                      </a:pPr>
                      <a:r>
                        <a:rPr lang="en-US" sz="3399" b="true">
                          <a:solidFill>
                            <a:srgbClr val="000000"/>
                          </a:solidFill>
                          <a:latin typeface="Maven Pro Bold"/>
                          <a:ea typeface="Maven Pro Bold"/>
                          <a:cs typeface="Maven Pro Bold"/>
                          <a:sym typeface="Maven Pro Bold"/>
                        </a:rPr>
                        <a:t>  </a:t>
                      </a:r>
                    </a:p>
                  </a:txBody>
                  <a:tcPr marL="0" marR="0" marT="0" marB="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99"/>
                        </a:lnSpc>
                        <a:defRPr/>
                      </a:pPr>
                      <a:endParaRPr lang="en-US" sz="1100"/>
                    </a:p>
                    <a:p>
                      <a:pPr algn="l">
                        <a:lnSpc>
                          <a:spcPts val="1699"/>
                        </a:lnSpc>
                      </a:pPr>
                      <a:r>
                        <a:rPr lang="en-US" sz="3399" b="true">
                          <a:solidFill>
                            <a:srgbClr val="000000"/>
                          </a:solidFill>
                          <a:latin typeface="Maven Pro Bold"/>
                          <a:ea typeface="Maven Pro Bold"/>
                          <a:cs typeface="Maven Pro Bold"/>
                          <a:sym typeface="Maven Pro Bold"/>
                        </a:rPr>
                        <a:t>  Feature</a:t>
                      </a:r>
                    </a:p>
                    <a:p>
                      <a:pPr algn="l">
                        <a:lnSpc>
                          <a:spcPts val="1699"/>
                        </a:lnSpc>
                      </a:pPr>
                      <a:r>
                        <a:rPr lang="en-US" sz="3399" b="true">
                          <a:solidFill>
                            <a:srgbClr val="000000"/>
                          </a:solidFill>
                          <a:latin typeface="Maven Pro Bold"/>
                          <a:ea typeface="Maven Pro Bold"/>
                          <a:cs typeface="Maven Pro Bold"/>
                          <a:sym typeface="Maven Pro Bold"/>
                        </a:rPr>
                        <a:t>  </a:t>
                      </a:r>
                    </a:p>
                  </a:txBody>
                  <a:tcPr marL="0" marR="0" marT="0" marB="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99"/>
                        </a:lnSpc>
                        <a:defRPr/>
                      </a:pPr>
                      <a:endParaRPr lang="en-US" sz="1100"/>
                    </a:p>
                    <a:p>
                      <a:pPr algn="l">
                        <a:lnSpc>
                          <a:spcPts val="1699"/>
                        </a:lnSpc>
                      </a:pPr>
                      <a:r>
                        <a:rPr lang="en-US" sz="3399" b="true">
                          <a:solidFill>
                            <a:srgbClr val="000000"/>
                          </a:solidFill>
                          <a:latin typeface="Maven Pro Bold"/>
                          <a:ea typeface="Maven Pro Bold"/>
                          <a:cs typeface="Maven Pro Bold"/>
                          <a:sym typeface="Maven Pro Bold"/>
                        </a:rPr>
                        <a:t>  Impact Type</a:t>
                      </a:r>
                    </a:p>
                    <a:p>
                      <a:pPr algn="l">
                        <a:lnSpc>
                          <a:spcPts val="1699"/>
                        </a:lnSpc>
                      </a:pPr>
                      <a:r>
                        <a:rPr lang="en-US" sz="3399" b="true">
                          <a:solidFill>
                            <a:srgbClr val="000000"/>
                          </a:solidFill>
                          <a:latin typeface="Maven Pro Bold"/>
                          <a:ea typeface="Maven Pro Bold"/>
                          <a:cs typeface="Maven Pro Bold"/>
                          <a:sym typeface="Maven Pro Bold"/>
                        </a:rPr>
                        <a:t>  </a:t>
                      </a:r>
                    </a:p>
                  </a:txBody>
                  <a:tcPr marL="0" marR="0" marT="0" marB="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70346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99"/>
                        </a:lnSpc>
                        <a:defRPr/>
                      </a:pPr>
                      <a:endParaRPr lang="en-US" sz="1100"/>
                    </a:p>
                    <a:p>
                      <a:pPr algn="l">
                        <a:lnSpc>
                          <a:spcPts val="1699"/>
                        </a:lnSpc>
                      </a:pPr>
                      <a:r>
                        <a:rPr lang="en-US" sz="3399">
                          <a:solidFill>
                            <a:srgbClr val="000000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  1</a:t>
                      </a:r>
                    </a:p>
                    <a:p>
                      <a:pPr algn="l">
                        <a:lnSpc>
                          <a:spcPts val="1699"/>
                        </a:lnSpc>
                      </a:pPr>
                      <a:r>
                        <a:rPr lang="en-US" sz="3399">
                          <a:solidFill>
                            <a:srgbClr val="000000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  </a:t>
                      </a:r>
                    </a:p>
                  </a:txBody>
                  <a:tcPr marL="0" marR="0" marT="0" marB="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99"/>
                        </a:lnSpc>
                        <a:defRPr/>
                      </a:pPr>
                      <a:endParaRPr lang="en-US" sz="1100"/>
                    </a:p>
                    <a:p>
                      <a:pPr algn="l">
                        <a:lnSpc>
                          <a:spcPts val="1699"/>
                        </a:lnSpc>
                      </a:pPr>
                      <a:r>
                        <a:rPr lang="en-US" sz="3399">
                          <a:solidFill>
                            <a:srgbClr val="000000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  MonthlyIncome</a:t>
                      </a:r>
                    </a:p>
                    <a:p>
                      <a:pPr algn="l">
                        <a:lnSpc>
                          <a:spcPts val="1699"/>
                        </a:lnSpc>
                      </a:pPr>
                      <a:r>
                        <a:rPr lang="en-US" sz="3399">
                          <a:solidFill>
                            <a:srgbClr val="000000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  </a:t>
                      </a:r>
                    </a:p>
                  </a:txBody>
                  <a:tcPr marL="0" marR="0" marT="0" marB="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99"/>
                        </a:lnSpc>
                        <a:defRPr/>
                      </a:pPr>
                      <a:endParaRPr lang="en-US" sz="1100"/>
                    </a:p>
                    <a:p>
                      <a:pPr algn="l">
                        <a:lnSpc>
                          <a:spcPts val="1699"/>
                        </a:lnSpc>
                      </a:pPr>
                      <a:r>
                        <a:rPr lang="en-US" sz="3399">
                          <a:solidFill>
                            <a:srgbClr val="000000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  Negative (↓ risk with ↑ income)</a:t>
                      </a:r>
                    </a:p>
                    <a:p>
                      <a:pPr algn="l">
                        <a:lnSpc>
                          <a:spcPts val="1699"/>
                        </a:lnSpc>
                      </a:pPr>
                      <a:r>
                        <a:rPr lang="en-US" sz="3399">
                          <a:solidFill>
                            <a:srgbClr val="000000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  </a:t>
                      </a:r>
                    </a:p>
                  </a:txBody>
                  <a:tcPr marL="0" marR="0" marT="0" marB="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88343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99"/>
                        </a:lnSpc>
                        <a:defRPr/>
                      </a:pPr>
                      <a:endParaRPr lang="en-US" sz="1100"/>
                    </a:p>
                    <a:p>
                      <a:pPr algn="l">
                        <a:lnSpc>
                          <a:spcPts val="1699"/>
                        </a:lnSpc>
                      </a:pPr>
                      <a:r>
                        <a:rPr lang="en-US" sz="3399">
                          <a:solidFill>
                            <a:srgbClr val="000000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  2</a:t>
                      </a:r>
                    </a:p>
                    <a:p>
                      <a:pPr algn="l">
                        <a:lnSpc>
                          <a:spcPts val="1699"/>
                        </a:lnSpc>
                      </a:pPr>
                      <a:r>
                        <a:rPr lang="en-US" sz="3399">
                          <a:solidFill>
                            <a:srgbClr val="000000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  </a:t>
                      </a:r>
                    </a:p>
                  </a:txBody>
                  <a:tcPr marL="0" marR="0" marT="0" marB="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99"/>
                        </a:lnSpc>
                        <a:defRPr/>
                      </a:pPr>
                      <a:endParaRPr lang="en-US" sz="1100"/>
                    </a:p>
                    <a:p>
                      <a:pPr algn="l">
                        <a:lnSpc>
                          <a:spcPts val="1699"/>
                        </a:lnSpc>
                      </a:pPr>
                      <a:r>
                        <a:rPr lang="en-US" sz="3399">
                          <a:solidFill>
                            <a:srgbClr val="000000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  OverTime</a:t>
                      </a:r>
                    </a:p>
                    <a:p>
                      <a:pPr algn="l">
                        <a:lnSpc>
                          <a:spcPts val="1699"/>
                        </a:lnSpc>
                      </a:pPr>
                      <a:r>
                        <a:rPr lang="en-US" sz="3399">
                          <a:solidFill>
                            <a:srgbClr val="000000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  </a:t>
                      </a:r>
                    </a:p>
                  </a:txBody>
                  <a:tcPr marL="0" marR="0" marT="0" marB="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99"/>
                        </a:lnSpc>
                        <a:defRPr/>
                      </a:pPr>
                      <a:endParaRPr lang="en-US" sz="1100"/>
                    </a:p>
                    <a:p>
                      <a:pPr algn="l">
                        <a:lnSpc>
                          <a:spcPts val="1699"/>
                        </a:lnSpc>
                      </a:pPr>
                      <a:r>
                        <a:rPr lang="en-US" sz="3399">
                          <a:solidFill>
                            <a:srgbClr val="000000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  Positive (↑ risk when yes)</a:t>
                      </a:r>
                    </a:p>
                    <a:p>
                      <a:pPr algn="l">
                        <a:lnSpc>
                          <a:spcPts val="1699"/>
                        </a:lnSpc>
                      </a:pPr>
                      <a:r>
                        <a:rPr lang="en-US" sz="3399">
                          <a:solidFill>
                            <a:srgbClr val="000000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  </a:t>
                      </a:r>
                    </a:p>
                  </a:txBody>
                  <a:tcPr marL="0" marR="0" marT="0" marB="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68314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99"/>
                        </a:lnSpc>
                        <a:defRPr/>
                      </a:pPr>
                      <a:endParaRPr lang="en-US" sz="1100"/>
                    </a:p>
                    <a:p>
                      <a:pPr algn="l">
                        <a:lnSpc>
                          <a:spcPts val="1699"/>
                        </a:lnSpc>
                      </a:pPr>
                      <a:r>
                        <a:rPr lang="en-US" sz="3399">
                          <a:solidFill>
                            <a:srgbClr val="000000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  3</a:t>
                      </a:r>
                    </a:p>
                    <a:p>
                      <a:pPr algn="l">
                        <a:lnSpc>
                          <a:spcPts val="1699"/>
                        </a:lnSpc>
                      </a:pPr>
                      <a:r>
                        <a:rPr lang="en-US" sz="3399">
                          <a:solidFill>
                            <a:srgbClr val="000000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  </a:t>
                      </a:r>
                    </a:p>
                  </a:txBody>
                  <a:tcPr marL="0" marR="0" marT="0" marB="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99"/>
                        </a:lnSpc>
                        <a:defRPr/>
                      </a:pPr>
                      <a:endParaRPr lang="en-US" sz="1100"/>
                    </a:p>
                    <a:p>
                      <a:pPr algn="l">
                        <a:lnSpc>
                          <a:spcPts val="1699"/>
                        </a:lnSpc>
                      </a:pPr>
                      <a:r>
                        <a:rPr lang="en-US" sz="3399">
                          <a:solidFill>
                            <a:srgbClr val="000000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  JobSatisfaction</a:t>
                      </a:r>
                    </a:p>
                    <a:p>
                      <a:pPr algn="l">
                        <a:lnSpc>
                          <a:spcPts val="1699"/>
                        </a:lnSpc>
                      </a:pPr>
                      <a:r>
                        <a:rPr lang="en-US" sz="3399">
                          <a:solidFill>
                            <a:srgbClr val="000000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  </a:t>
                      </a:r>
                    </a:p>
                  </a:txBody>
                  <a:tcPr marL="0" marR="0" marT="0" marB="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99"/>
                        </a:lnSpc>
                        <a:defRPr/>
                      </a:pPr>
                      <a:endParaRPr lang="en-US" sz="1100"/>
                    </a:p>
                    <a:p>
                      <a:pPr algn="l">
                        <a:lnSpc>
                          <a:spcPts val="1699"/>
                        </a:lnSpc>
                      </a:pPr>
                      <a:r>
                        <a:rPr lang="en-US" sz="3399">
                          <a:solidFill>
                            <a:srgbClr val="000000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  Negative (↓ risk with ↑ satisfaction)</a:t>
                      </a:r>
                    </a:p>
                    <a:p>
                      <a:pPr algn="l">
                        <a:lnSpc>
                          <a:spcPts val="1699"/>
                        </a:lnSpc>
                      </a:pPr>
                      <a:r>
                        <a:rPr lang="en-US" sz="3399">
                          <a:solidFill>
                            <a:srgbClr val="000000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  </a:t>
                      </a:r>
                    </a:p>
                  </a:txBody>
                  <a:tcPr marL="0" marR="0" marT="0" marB="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00519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99"/>
                        </a:lnSpc>
                        <a:defRPr/>
                      </a:pPr>
                      <a:endParaRPr lang="en-US" sz="1100"/>
                    </a:p>
                    <a:p>
                      <a:pPr algn="l">
                        <a:lnSpc>
                          <a:spcPts val="1699"/>
                        </a:lnSpc>
                      </a:pPr>
                      <a:r>
                        <a:rPr lang="en-US" sz="3399">
                          <a:solidFill>
                            <a:srgbClr val="000000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  4 </a:t>
                      </a:r>
                    </a:p>
                  </a:txBody>
                  <a:tcPr marL="0" marR="0" marT="0" marB="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99"/>
                        </a:lnSpc>
                        <a:defRPr/>
                      </a:pPr>
                      <a:endParaRPr lang="en-US" sz="1100"/>
                    </a:p>
                    <a:p>
                      <a:pPr algn="l">
                        <a:lnSpc>
                          <a:spcPts val="1699"/>
                        </a:lnSpc>
                      </a:pPr>
                      <a:r>
                        <a:rPr lang="en-US" sz="3399">
                          <a:solidFill>
                            <a:srgbClr val="000000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  TotalWorkingYears</a:t>
                      </a:r>
                    </a:p>
                    <a:p>
                      <a:pPr algn="l">
                        <a:lnSpc>
                          <a:spcPts val="1699"/>
                        </a:lnSpc>
                      </a:pPr>
                      <a:r>
                        <a:rPr lang="en-US" sz="3399">
                          <a:solidFill>
                            <a:srgbClr val="000000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  </a:t>
                      </a:r>
                    </a:p>
                  </a:txBody>
                  <a:tcPr marL="0" marR="0" marT="0" marB="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99"/>
                        </a:lnSpc>
                        <a:defRPr/>
                      </a:pPr>
                      <a:endParaRPr lang="en-US" sz="1100"/>
                    </a:p>
                    <a:p>
                      <a:pPr algn="l">
                        <a:lnSpc>
                          <a:spcPts val="1699"/>
                        </a:lnSpc>
                      </a:pPr>
                      <a:r>
                        <a:rPr lang="en-US" sz="3399">
                          <a:solidFill>
                            <a:srgbClr val="000000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  Negative (early career = higher risk)</a:t>
                      </a:r>
                    </a:p>
                    <a:p>
                      <a:pPr algn="l">
                        <a:lnSpc>
                          <a:spcPts val="1699"/>
                        </a:lnSpc>
                      </a:pPr>
                      <a:r>
                        <a:rPr lang="en-US" sz="3399">
                          <a:solidFill>
                            <a:srgbClr val="000000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  </a:t>
                      </a:r>
                    </a:p>
                  </a:txBody>
                  <a:tcPr marL="0" marR="0" marT="0" marB="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00519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99"/>
                        </a:lnSpc>
                        <a:defRPr/>
                      </a:pPr>
                      <a:endParaRPr lang="en-US" sz="1100"/>
                    </a:p>
                    <a:p>
                      <a:pPr algn="l">
                        <a:lnSpc>
                          <a:spcPts val="1699"/>
                        </a:lnSpc>
                      </a:pPr>
                      <a:r>
                        <a:rPr lang="en-US" sz="3399">
                          <a:solidFill>
                            <a:srgbClr val="000000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  5</a:t>
                      </a:r>
                    </a:p>
                    <a:p>
                      <a:pPr algn="l">
                        <a:lnSpc>
                          <a:spcPts val="1699"/>
                        </a:lnSpc>
                      </a:pPr>
                      <a:r>
                        <a:rPr lang="en-US" sz="3399">
                          <a:solidFill>
                            <a:srgbClr val="000000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  </a:t>
                      </a:r>
                    </a:p>
                  </a:txBody>
                  <a:tcPr marL="0" marR="0" marT="0" marB="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99"/>
                        </a:lnSpc>
                        <a:defRPr/>
                      </a:pPr>
                      <a:endParaRPr lang="en-US" sz="1100"/>
                    </a:p>
                    <a:p>
                      <a:pPr algn="l">
                        <a:lnSpc>
                          <a:spcPts val="1699"/>
                        </a:lnSpc>
                      </a:pPr>
                      <a:r>
                        <a:rPr lang="en-US" sz="3399">
                          <a:solidFill>
                            <a:srgbClr val="000000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  DistanceFromHome</a:t>
                      </a:r>
                    </a:p>
                    <a:p>
                      <a:pPr algn="l">
                        <a:lnSpc>
                          <a:spcPts val="1699"/>
                        </a:lnSpc>
                      </a:pPr>
                      <a:r>
                        <a:rPr lang="en-US" sz="3399">
                          <a:solidFill>
                            <a:srgbClr val="000000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  </a:t>
                      </a:r>
                    </a:p>
                  </a:txBody>
                  <a:tcPr marL="0" marR="0" marT="0" marB="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99"/>
                        </a:lnSpc>
                        <a:defRPr/>
                      </a:pPr>
                      <a:endParaRPr lang="en-US" sz="1100"/>
                    </a:p>
                    <a:p>
                      <a:pPr algn="l">
                        <a:lnSpc>
                          <a:spcPts val="1699"/>
                        </a:lnSpc>
                      </a:pPr>
                      <a:r>
                        <a:rPr lang="en-US" sz="3399">
                          <a:solidFill>
                            <a:srgbClr val="000000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  Positive (↑ risk with ↑ distance)</a:t>
                      </a:r>
                    </a:p>
                    <a:p>
                      <a:pPr algn="l">
                        <a:lnSpc>
                          <a:spcPts val="1699"/>
                        </a:lnSpc>
                      </a:pPr>
                      <a:r>
                        <a:rPr lang="en-US" sz="3399">
                          <a:solidFill>
                            <a:srgbClr val="000000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  </a:t>
                      </a:r>
                    </a:p>
                  </a:txBody>
                  <a:tcPr marL="0" marR="0" marT="0" marB="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3" id="3"/>
          <p:cNvSpPr txBox="true"/>
          <p:nvPr/>
        </p:nvSpPr>
        <p:spPr>
          <a:xfrm rot="0">
            <a:off x="5323669" y="228600"/>
            <a:ext cx="7640663" cy="7442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19"/>
              </a:lnSpc>
            </a:pPr>
            <a:r>
              <a:rPr lang="en-US" b="true" sz="6399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RESULTS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bg>
      <p:bgPr>
        <a:solidFill>
          <a:srgbClr val="E3E6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896620"/>
            <a:ext cx="16230600" cy="95484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479"/>
              </a:lnSpc>
            </a:pPr>
            <a:r>
              <a:rPr lang="en-US" sz="3199" b="true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Key Takeaways: </a:t>
            </a:r>
          </a:p>
          <a:p>
            <a:pPr algn="just" marL="690877" indent="-345439" lvl="1">
              <a:lnSpc>
                <a:spcPts val="4479"/>
              </a:lnSpc>
              <a:buFont typeface="Arial"/>
              <a:buChar char="•"/>
            </a:pPr>
            <a:r>
              <a:rPr lang="en-US" sz="3199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Employee attrition is predictable using </a:t>
            </a:r>
            <a:r>
              <a:rPr lang="en-US" sz="3199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machine learning when the right data is available.</a:t>
            </a:r>
          </a:p>
          <a:p>
            <a:pPr algn="just" marL="690877" indent="-345439" lvl="1">
              <a:lnSpc>
                <a:spcPts val="4479"/>
              </a:lnSpc>
              <a:buFont typeface="Arial"/>
              <a:buChar char="•"/>
            </a:pPr>
            <a:r>
              <a:rPr lang="en-US" sz="3199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XGBoost, combined with SHAP explainability, achieved high accuracy (~86%) while remaining interpretable and actionable.</a:t>
            </a:r>
          </a:p>
          <a:p>
            <a:pPr algn="just" marL="690877" indent="-345439" lvl="1">
              <a:lnSpc>
                <a:spcPts val="4479"/>
              </a:lnSpc>
              <a:buFont typeface="Arial"/>
              <a:buChar char="•"/>
            </a:pPr>
            <a:r>
              <a:rPr lang="en-US" sz="3199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The project highlights critical drivers of attrition like OverTime, Job Satisfaction, and Monthly Income — enabling HR to act early.</a:t>
            </a:r>
          </a:p>
          <a:p>
            <a:pPr algn="just">
              <a:lnSpc>
                <a:spcPts val="4479"/>
              </a:lnSpc>
            </a:pPr>
          </a:p>
          <a:p>
            <a:pPr algn="just">
              <a:lnSpc>
                <a:spcPts val="4479"/>
              </a:lnSpc>
            </a:pPr>
            <a:r>
              <a:rPr lang="en-US" b="true" sz="3199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How the Solution Helps:</a:t>
            </a:r>
          </a:p>
          <a:p>
            <a:pPr algn="just" marL="690877" indent="-345439" lvl="1">
              <a:lnSpc>
                <a:spcPts val="4479"/>
              </a:lnSpc>
              <a:buFont typeface="Arial"/>
              <a:buChar char="•"/>
            </a:pPr>
            <a:r>
              <a:rPr lang="en-US" sz="3199" u="sng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For HR Teams:</a:t>
            </a:r>
            <a:r>
              <a:rPr lang="en-US" sz="3199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 Identifies at-risk employees before they resign, enabling targeted retention strategies.</a:t>
            </a:r>
          </a:p>
          <a:p>
            <a:pPr algn="just" marL="690877" indent="-345439" lvl="1">
              <a:lnSpc>
                <a:spcPts val="4479"/>
              </a:lnSpc>
              <a:buFont typeface="Arial"/>
              <a:buChar char="•"/>
            </a:pPr>
            <a:r>
              <a:rPr lang="en-US" sz="3199" u="sng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For Decision Makers:</a:t>
            </a:r>
            <a:r>
              <a:rPr lang="en-US" sz="3199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 Offers a transparent tool with visual explanations to support ethical and informed action.</a:t>
            </a:r>
          </a:p>
          <a:p>
            <a:pPr algn="just" marL="690877" indent="-345439" lvl="1">
              <a:lnSpc>
                <a:spcPts val="4479"/>
              </a:lnSpc>
              <a:buFont typeface="Arial"/>
              <a:buChar char="•"/>
            </a:pPr>
            <a:r>
              <a:rPr lang="en-US" sz="3199" u="sng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For Business Strategy:</a:t>
            </a:r>
            <a:r>
              <a:rPr lang="en-US" sz="3199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 Aligns workforce stability with financial and operational goals.</a:t>
            </a:r>
          </a:p>
          <a:p>
            <a:pPr algn="just">
              <a:lnSpc>
                <a:spcPts val="4479"/>
              </a:lnSpc>
            </a:pPr>
          </a:p>
          <a:p>
            <a:pPr algn="just">
              <a:lnSpc>
                <a:spcPts val="4479"/>
              </a:lnSpc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228600"/>
            <a:ext cx="16230600" cy="7442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19"/>
              </a:lnSpc>
            </a:pPr>
            <a:r>
              <a:rPr lang="en-US" b="true" sz="6399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CONCLUSION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>
  <p:cSld>
    <p:bg>
      <p:bgPr>
        <a:solidFill>
          <a:srgbClr val="E3E6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952500"/>
            <a:ext cx="16230600" cy="69152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03164" indent="-351582" lvl="1">
              <a:lnSpc>
                <a:spcPts val="4559"/>
              </a:lnSpc>
              <a:buFont typeface="Arial"/>
              <a:buChar char="•"/>
            </a:pPr>
            <a:r>
              <a:rPr lang="en-US" sz="3256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Real-time HR data integration from internal systems (e.g., Workday, BambooHR)</a:t>
            </a:r>
          </a:p>
          <a:p>
            <a:pPr algn="just">
              <a:lnSpc>
                <a:spcPts val="4559"/>
              </a:lnSpc>
            </a:pPr>
          </a:p>
          <a:p>
            <a:pPr algn="just" marL="703164" indent="-351582" lvl="1">
              <a:lnSpc>
                <a:spcPts val="4559"/>
              </a:lnSpc>
              <a:buFont typeface="Arial"/>
              <a:buChar char="•"/>
            </a:pPr>
            <a:r>
              <a:rPr lang="en-US" sz="3256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Historical dashboards to track attrition trends over time</a:t>
            </a:r>
          </a:p>
          <a:p>
            <a:pPr algn="just">
              <a:lnSpc>
                <a:spcPts val="4559"/>
              </a:lnSpc>
            </a:pPr>
          </a:p>
          <a:p>
            <a:pPr algn="just" marL="703164" indent="-351582" lvl="1">
              <a:lnSpc>
                <a:spcPts val="4559"/>
              </a:lnSpc>
              <a:buFont typeface="Arial"/>
              <a:buChar char="•"/>
            </a:pPr>
            <a:r>
              <a:rPr lang="en-US" sz="3256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Automated reporting (PDF/CSV export with individual predictions)</a:t>
            </a:r>
          </a:p>
          <a:p>
            <a:pPr algn="just">
              <a:lnSpc>
                <a:spcPts val="4559"/>
              </a:lnSpc>
            </a:pPr>
          </a:p>
          <a:p>
            <a:pPr algn="just" marL="703164" indent="-351582" lvl="1">
              <a:lnSpc>
                <a:spcPts val="4559"/>
              </a:lnSpc>
              <a:buFont typeface="Arial"/>
              <a:buChar char="•"/>
            </a:pPr>
            <a:r>
              <a:rPr lang="en-US" sz="3256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Multi-company generalization using transfer learning or federated data</a:t>
            </a:r>
          </a:p>
          <a:p>
            <a:pPr algn="just">
              <a:lnSpc>
                <a:spcPts val="4559"/>
              </a:lnSpc>
            </a:pPr>
          </a:p>
          <a:p>
            <a:pPr algn="just" marL="725138" indent="-362569" lvl="1">
              <a:lnSpc>
                <a:spcPts val="4702"/>
              </a:lnSpc>
              <a:buFont typeface="Arial"/>
              <a:buChar char="•"/>
            </a:pPr>
            <a:r>
              <a:rPr lang="en-US" sz="3358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Ethical guardrails: Adding alerts when the model may show bias or overconfidence</a:t>
            </a:r>
          </a:p>
          <a:p>
            <a:pPr algn="just">
              <a:lnSpc>
                <a:spcPts val="4702"/>
              </a:lnSpc>
            </a:pPr>
          </a:p>
          <a:p>
            <a:pPr algn="just">
              <a:lnSpc>
                <a:spcPts val="4559"/>
              </a:lnSpc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228600"/>
            <a:ext cx="16230600" cy="7442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19"/>
              </a:lnSpc>
            </a:pPr>
            <a:r>
              <a:rPr lang="en-US" b="true" sz="6399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FUTURE SCOPE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3E6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896620"/>
            <a:ext cx="16230600" cy="95484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479"/>
              </a:lnSpc>
            </a:pPr>
            <a:r>
              <a:rPr lang="en-US" b="true" sz="3199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Streamlit Web App: (</a:t>
            </a:r>
            <a:r>
              <a:rPr lang="en-US" b="true" sz="3199" u="sng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  <a:hlinkClick r:id="rId2" tooltip="https://capstoneproject-ameyborkar.streamlit.app"/>
              </a:rPr>
              <a:t>link</a:t>
            </a:r>
            <a:r>
              <a:rPr lang="en-US" b="true" sz="3199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)</a:t>
            </a:r>
          </a:p>
          <a:p>
            <a:pPr algn="just" marL="690877" indent="-345439" lvl="1">
              <a:lnSpc>
                <a:spcPts val="4479"/>
              </a:lnSpc>
              <a:buFont typeface="Arial"/>
              <a:buChar char="•"/>
            </a:pPr>
            <a:r>
              <a:rPr lang="en-US" sz="3199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Interactive Prediction UI</a:t>
            </a:r>
          </a:p>
          <a:p>
            <a:pPr algn="just" marL="690877" indent="-345439" lvl="1">
              <a:lnSpc>
                <a:spcPts val="4479"/>
              </a:lnSpc>
              <a:buFont typeface="Arial"/>
              <a:buChar char="•"/>
            </a:pPr>
            <a:r>
              <a:rPr lang="en-US" sz="3199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Users can adjust inputs like JobSatisfaction, OverTime, and MonthlyIncome using sliders, dropdowns, and numeric fields</a:t>
            </a:r>
          </a:p>
          <a:p>
            <a:pPr algn="just" marL="690877" indent="-345439" lvl="1">
              <a:lnSpc>
                <a:spcPts val="4479"/>
              </a:lnSpc>
              <a:buFont typeface="Arial"/>
              <a:buChar char="•"/>
            </a:pPr>
            <a:r>
              <a:rPr lang="en-US" sz="3199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Upon clicking Predict Attrition Risk, the app returns:</a:t>
            </a:r>
          </a:p>
          <a:p>
            <a:pPr algn="just" marL="1381755" indent="-460585" lvl="2">
              <a:lnSpc>
                <a:spcPts val="4479"/>
              </a:lnSpc>
              <a:buFont typeface="Arial"/>
              <a:buChar char="⚬"/>
            </a:pPr>
            <a:r>
              <a:rPr lang="en-US" sz="3199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A clear prediction (Yes/No)</a:t>
            </a:r>
          </a:p>
          <a:p>
            <a:pPr algn="just" marL="1381755" indent="-460585" lvl="2">
              <a:lnSpc>
                <a:spcPts val="4479"/>
              </a:lnSpc>
              <a:buFont typeface="Arial"/>
              <a:buChar char="⚬"/>
            </a:pPr>
            <a:r>
              <a:rPr lang="en-US" sz="3199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Probability score</a:t>
            </a:r>
          </a:p>
          <a:p>
            <a:pPr algn="just" marL="1381755" indent="-460585" lvl="2">
              <a:lnSpc>
                <a:spcPts val="4479"/>
              </a:lnSpc>
              <a:buFont typeface="Arial"/>
              <a:buChar char="⚬"/>
            </a:pPr>
            <a:r>
              <a:rPr lang="en-US" sz="3199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Risk classification using the 35% threshold logic</a:t>
            </a:r>
          </a:p>
          <a:p>
            <a:pPr algn="just" marL="690877" indent="-345439" lvl="1">
              <a:lnSpc>
                <a:spcPts val="4479"/>
              </a:lnSpc>
              <a:buFont typeface="Arial"/>
              <a:buChar char="•"/>
            </a:pPr>
            <a:r>
              <a:rPr lang="en-US" sz="3199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SHAP-Based Explanations</a:t>
            </a:r>
          </a:p>
          <a:p>
            <a:pPr algn="just" marL="1381755" indent="-460585" lvl="2">
              <a:lnSpc>
                <a:spcPts val="4479"/>
              </a:lnSpc>
              <a:buFont typeface="Arial"/>
              <a:buChar char="⚬"/>
            </a:pPr>
            <a:r>
              <a:rPr lang="en-US" sz="3199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Real-time feature impact for every prediction</a:t>
            </a:r>
          </a:p>
          <a:p>
            <a:pPr algn="just" marL="1381755" indent="-460585" lvl="2">
              <a:lnSpc>
                <a:spcPts val="4479"/>
              </a:lnSpc>
              <a:buFont typeface="Arial"/>
              <a:buChar char="⚬"/>
            </a:pPr>
            <a:r>
              <a:rPr lang="en-US" sz="3199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Highlights “why” this particular employee might leave</a:t>
            </a:r>
          </a:p>
          <a:p>
            <a:pPr algn="just" marL="1381755" indent="-460585" lvl="2">
              <a:lnSpc>
                <a:spcPts val="4479"/>
              </a:lnSpc>
              <a:buFont typeface="Arial"/>
              <a:buChar char="⚬"/>
            </a:pPr>
            <a:r>
              <a:rPr lang="en-US" sz="3199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Includes bar charts of feature contributions (local SHAP values)</a:t>
            </a:r>
          </a:p>
          <a:p>
            <a:pPr algn="just" marL="690877" indent="-345439" lvl="1">
              <a:lnSpc>
                <a:spcPts val="4479"/>
              </a:lnSpc>
              <a:buFont typeface="Arial"/>
              <a:buChar char="•"/>
            </a:pPr>
            <a:r>
              <a:rPr lang="en-US" sz="3199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AI Assistant Chatbot</a:t>
            </a:r>
          </a:p>
          <a:p>
            <a:pPr algn="just" marL="1381755" indent="-460585" lvl="2">
              <a:lnSpc>
                <a:spcPts val="4479"/>
              </a:lnSpc>
              <a:buFont typeface="Arial"/>
              <a:buChar char="⚬"/>
            </a:pPr>
            <a:r>
              <a:rPr lang="en-US" sz="3199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Integrated OpenAI-powered LLM chatbot</a:t>
            </a:r>
          </a:p>
          <a:p>
            <a:pPr algn="just" marL="1381755" indent="-460585" lvl="2">
              <a:lnSpc>
                <a:spcPts val="4479"/>
              </a:lnSpc>
              <a:buFont typeface="Arial"/>
              <a:buChar char="⚬"/>
            </a:pPr>
            <a:r>
              <a:rPr lang="en-US" sz="3199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Answers only questions related to attrition predictions</a:t>
            </a:r>
          </a:p>
          <a:p>
            <a:pPr algn="just" marL="1381755" indent="-460585" lvl="2">
              <a:lnSpc>
                <a:spcPts val="4479"/>
              </a:lnSpc>
              <a:buFont typeface="Arial"/>
              <a:buChar char="⚬"/>
            </a:pPr>
            <a:r>
              <a:rPr lang="en-US" sz="3199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Designed to support HR teams by explaining results in plain English</a:t>
            </a:r>
          </a:p>
          <a:p>
            <a:pPr algn="just">
              <a:lnSpc>
                <a:spcPts val="4479"/>
              </a:lnSpc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228600"/>
            <a:ext cx="16230600" cy="7442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19"/>
              </a:lnSpc>
            </a:pPr>
            <a:r>
              <a:rPr lang="en-US" b="true" sz="6399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LIVE APP DEMO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>
  <p:cSld>
    <p:bg>
      <p:bgPr>
        <a:solidFill>
          <a:srgbClr val="E3E6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933450"/>
            <a:ext cx="16230600" cy="39992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820414" indent="-410207" lvl="1">
              <a:lnSpc>
                <a:spcPts val="5319"/>
              </a:lnSpc>
              <a:buFont typeface="Arial"/>
              <a:buChar char="•"/>
            </a:pPr>
            <a:r>
              <a:rPr lang="en-US" sz="3799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Tha</a:t>
            </a:r>
            <a:r>
              <a:rPr lang="en-US" sz="3799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nk Y</a:t>
            </a:r>
            <a:r>
              <a:rPr lang="en-US" sz="3799" u="none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o</a:t>
            </a:r>
            <a:r>
              <a:rPr lang="en-US" sz="3799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u!</a:t>
            </a:r>
          </a:p>
          <a:p>
            <a:pPr algn="just">
              <a:lnSpc>
                <a:spcPts val="5319"/>
              </a:lnSpc>
            </a:pPr>
          </a:p>
          <a:p>
            <a:pPr algn="just" marL="820414" indent="-410207" lvl="1">
              <a:lnSpc>
                <a:spcPts val="5319"/>
              </a:lnSpc>
              <a:buFont typeface="Arial"/>
              <a:buChar char="•"/>
            </a:pPr>
            <a:r>
              <a:rPr lang="en-US" sz="3799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I appreciate your time and attention throughout this presentation.</a:t>
            </a:r>
          </a:p>
          <a:p>
            <a:pPr algn="just">
              <a:lnSpc>
                <a:spcPts val="5319"/>
              </a:lnSpc>
            </a:pPr>
          </a:p>
          <a:p>
            <a:pPr algn="just" marL="820414" indent="-410207" lvl="1">
              <a:lnSpc>
                <a:spcPts val="5319"/>
              </a:lnSpc>
              <a:buFont typeface="Arial"/>
              <a:buChar char="•"/>
            </a:pPr>
            <a:r>
              <a:rPr lang="en-US" sz="3799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I’m happy to answer any questions, discuss implementation ideas, or explore future enhancements.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228600"/>
            <a:ext cx="16230600" cy="7442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19"/>
              </a:lnSpc>
            </a:pPr>
            <a:r>
              <a:rPr lang="en-US" b="true" sz="6399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Q &amp; A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>
  <p:cSld>
    <p:bg>
      <p:bgPr>
        <a:solidFill>
          <a:srgbClr val="E3E6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291361" y="228600"/>
            <a:ext cx="9705277" cy="7442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19"/>
              </a:lnSpc>
            </a:pPr>
            <a:r>
              <a:rPr lang="en-US" b="true" sz="6399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APPENDIX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028700" y="1028700"/>
            <a:ext cx="16230600" cy="1440796"/>
            <a:chOff x="0" y="0"/>
            <a:chExt cx="4274726" cy="37946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274726" cy="379469"/>
            </a:xfrm>
            <a:custGeom>
              <a:avLst/>
              <a:gdLst/>
              <a:ahLst/>
              <a:cxnLst/>
              <a:rect r="r" b="b" t="t" l="l"/>
              <a:pathLst>
                <a:path h="379469" w="4274726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355142"/>
                  </a:lnTo>
                  <a:cubicBezTo>
                    <a:pt x="4274726" y="368578"/>
                    <a:pt x="4263834" y="379469"/>
                    <a:pt x="4250399" y="379469"/>
                  </a:cubicBezTo>
                  <a:lnTo>
                    <a:pt x="24327" y="379469"/>
                  </a:lnTo>
                  <a:cubicBezTo>
                    <a:pt x="10891" y="379469"/>
                    <a:pt x="0" y="368578"/>
                    <a:pt x="0" y="355142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C0B3A0">
                <a:alpha val="53725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4274726" cy="42709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546386" y="1177598"/>
            <a:ext cx="15096099" cy="1066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300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Link Name:</a:t>
            </a:r>
          </a:p>
          <a:p>
            <a:pPr algn="just">
              <a:lnSpc>
                <a:spcPts val="4200"/>
              </a:lnSpc>
            </a:pPr>
            <a:r>
              <a:rPr lang="en-US" sz="300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﻿Brief Description: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1028700" y="2745721"/>
            <a:ext cx="16230600" cy="1440796"/>
            <a:chOff x="0" y="0"/>
            <a:chExt cx="4274726" cy="379469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4274726" cy="379469"/>
            </a:xfrm>
            <a:custGeom>
              <a:avLst/>
              <a:gdLst/>
              <a:ahLst/>
              <a:cxnLst/>
              <a:rect r="r" b="b" t="t" l="l"/>
              <a:pathLst>
                <a:path h="379469" w="4274726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355142"/>
                  </a:lnTo>
                  <a:cubicBezTo>
                    <a:pt x="4274726" y="368578"/>
                    <a:pt x="4263834" y="379469"/>
                    <a:pt x="4250399" y="379469"/>
                  </a:cubicBezTo>
                  <a:lnTo>
                    <a:pt x="24327" y="379469"/>
                  </a:lnTo>
                  <a:cubicBezTo>
                    <a:pt x="10891" y="379469"/>
                    <a:pt x="0" y="368578"/>
                    <a:pt x="0" y="355142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C0B3A0">
                <a:alpha val="53725"/>
              </a:srgbClr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47625"/>
              <a:ext cx="4274726" cy="42709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1546386" y="2918891"/>
            <a:ext cx="15096099" cy="1066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300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Link Name:</a:t>
            </a:r>
          </a:p>
          <a:p>
            <a:pPr algn="just">
              <a:lnSpc>
                <a:spcPts val="4200"/>
              </a:lnSpc>
            </a:pPr>
            <a:r>
              <a:rPr lang="en-US" sz="300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﻿Brief Description: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1028700" y="4462743"/>
            <a:ext cx="16230600" cy="1440796"/>
            <a:chOff x="0" y="0"/>
            <a:chExt cx="4274726" cy="379469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274726" cy="379469"/>
            </a:xfrm>
            <a:custGeom>
              <a:avLst/>
              <a:gdLst/>
              <a:ahLst/>
              <a:cxnLst/>
              <a:rect r="r" b="b" t="t" l="l"/>
              <a:pathLst>
                <a:path h="379469" w="4274726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355142"/>
                  </a:lnTo>
                  <a:cubicBezTo>
                    <a:pt x="4274726" y="368578"/>
                    <a:pt x="4263834" y="379469"/>
                    <a:pt x="4250399" y="379469"/>
                  </a:cubicBezTo>
                  <a:lnTo>
                    <a:pt x="24327" y="379469"/>
                  </a:lnTo>
                  <a:cubicBezTo>
                    <a:pt x="10891" y="379469"/>
                    <a:pt x="0" y="368578"/>
                    <a:pt x="0" y="355142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C0B3A0">
                <a:alpha val="53725"/>
              </a:srgbClr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47625"/>
              <a:ext cx="4274726" cy="42709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1546386" y="4572000"/>
            <a:ext cx="15096099" cy="1066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300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Link Name:</a:t>
            </a:r>
          </a:p>
          <a:p>
            <a:pPr algn="just">
              <a:lnSpc>
                <a:spcPts val="4200"/>
              </a:lnSpc>
            </a:pPr>
            <a:r>
              <a:rPr lang="en-US" sz="300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﻿Brief Description: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>
  <p:cSld>
    <p:bg>
      <p:bgPr>
        <a:solidFill>
          <a:srgbClr val="E3E6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754150" y="3832722"/>
            <a:ext cx="12779699" cy="17914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435"/>
              </a:lnSpc>
            </a:pPr>
            <a:r>
              <a:rPr lang="en-US" b="true" sz="15544">
                <a:solidFill>
                  <a:srgbClr val="252D37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Thank You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4243940" y="5955758"/>
            <a:ext cx="9800119" cy="7902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26"/>
              </a:lnSpc>
            </a:pPr>
            <a:r>
              <a:rPr lang="en-US" sz="5926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For your attention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E3E6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160009" y="1428459"/>
            <a:ext cx="13967983" cy="7009862"/>
            <a:chOff x="0" y="0"/>
            <a:chExt cx="3678810" cy="184621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678810" cy="1846219"/>
            </a:xfrm>
            <a:custGeom>
              <a:avLst/>
              <a:gdLst/>
              <a:ahLst/>
              <a:cxnLst/>
              <a:rect r="r" b="b" t="t" l="l"/>
              <a:pathLst>
                <a:path h="1846219" w="3678810">
                  <a:moveTo>
                    <a:pt x="28267" y="0"/>
                  </a:moveTo>
                  <a:lnTo>
                    <a:pt x="3650543" y="0"/>
                  </a:lnTo>
                  <a:cubicBezTo>
                    <a:pt x="3666155" y="0"/>
                    <a:pt x="3678810" y="12656"/>
                    <a:pt x="3678810" y="28267"/>
                  </a:cubicBezTo>
                  <a:lnTo>
                    <a:pt x="3678810" y="1817952"/>
                  </a:lnTo>
                  <a:cubicBezTo>
                    <a:pt x="3678810" y="1833563"/>
                    <a:pt x="3666155" y="1846219"/>
                    <a:pt x="3650543" y="1846219"/>
                  </a:cubicBezTo>
                  <a:lnTo>
                    <a:pt x="28267" y="1846219"/>
                  </a:lnTo>
                  <a:cubicBezTo>
                    <a:pt x="20770" y="1846219"/>
                    <a:pt x="13580" y="1843241"/>
                    <a:pt x="8279" y="1837940"/>
                  </a:cubicBezTo>
                  <a:cubicBezTo>
                    <a:pt x="2978" y="1832639"/>
                    <a:pt x="0" y="1825448"/>
                    <a:pt x="0" y="1817952"/>
                  </a:cubicBezTo>
                  <a:lnTo>
                    <a:pt x="0" y="28267"/>
                  </a:lnTo>
                  <a:cubicBezTo>
                    <a:pt x="0" y="12656"/>
                    <a:pt x="12656" y="0"/>
                    <a:pt x="28267" y="0"/>
                  </a:cubicBezTo>
                  <a:close/>
                </a:path>
              </a:pathLst>
            </a:custGeom>
            <a:solidFill>
              <a:srgbClr val="C0B3A0">
                <a:alpha val="20784"/>
              </a:srgbClr>
            </a:solidFill>
            <a:ln w="47625" cap="rnd">
              <a:solidFill>
                <a:srgbClr val="000000">
                  <a:alpha val="20784"/>
                </a:srgbClr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3678810" cy="189384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2907324" y="1550395"/>
            <a:ext cx="6236676" cy="9145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872741" indent="-436370" lvl="1">
              <a:lnSpc>
                <a:spcPts val="8084"/>
              </a:lnSpc>
              <a:buFont typeface="Arial"/>
              <a:buChar char="•"/>
            </a:pPr>
            <a:r>
              <a:rPr lang="en-US" sz="4042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Problem Statement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907324" y="2655490"/>
            <a:ext cx="6236676" cy="9145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872741" indent="-436370" lvl="1">
              <a:lnSpc>
                <a:spcPts val="8084"/>
              </a:lnSpc>
              <a:buFont typeface="Arial"/>
              <a:buChar char="•"/>
            </a:pPr>
            <a:r>
              <a:rPr lang="en-US" sz="4042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Objectives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907324" y="3760584"/>
            <a:ext cx="6236676" cy="9145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872741" indent="-436370" lvl="1">
              <a:lnSpc>
                <a:spcPts val="8084"/>
              </a:lnSpc>
              <a:buFont typeface="Arial"/>
              <a:buChar char="•"/>
            </a:pPr>
            <a:r>
              <a:rPr lang="en-US" sz="4042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Data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907324" y="4865679"/>
            <a:ext cx="6236676" cy="9145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872741" indent="-436370" lvl="1">
              <a:lnSpc>
                <a:spcPts val="8084"/>
              </a:lnSpc>
              <a:buFont typeface="Arial"/>
              <a:buChar char="•"/>
            </a:pPr>
            <a:r>
              <a:rPr lang="en-US" sz="4042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Challenges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144000" y="1546636"/>
            <a:ext cx="5811908" cy="9145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872741" indent="-436370" lvl="1">
              <a:lnSpc>
                <a:spcPts val="8084"/>
              </a:lnSpc>
              <a:buFont typeface="Arial"/>
              <a:buChar char="•"/>
            </a:pPr>
            <a:r>
              <a:rPr lang="en-US" sz="4042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Methodology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144000" y="2655490"/>
            <a:ext cx="5811908" cy="9145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872741" indent="-436370" lvl="1">
              <a:lnSpc>
                <a:spcPts val="8084"/>
              </a:lnSpc>
              <a:buFont typeface="Arial"/>
              <a:buChar char="•"/>
            </a:pPr>
            <a:r>
              <a:rPr lang="en-US" sz="4042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Results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9144000" y="3760584"/>
            <a:ext cx="5811908" cy="9145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872741" indent="-436370" lvl="1">
              <a:lnSpc>
                <a:spcPts val="8084"/>
              </a:lnSpc>
              <a:buFont typeface="Arial"/>
              <a:buChar char="•"/>
            </a:pPr>
            <a:r>
              <a:rPr lang="en-US" sz="4042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Conclusions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9144000" y="4865679"/>
            <a:ext cx="5811908" cy="9145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872741" indent="-436370" lvl="1">
              <a:lnSpc>
                <a:spcPts val="8084"/>
              </a:lnSpc>
              <a:buFont typeface="Arial"/>
              <a:buChar char="•"/>
            </a:pPr>
            <a:r>
              <a:rPr lang="en-US" sz="4042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Future Scope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4995148" y="228600"/>
            <a:ext cx="8297704" cy="7442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19"/>
              </a:lnSpc>
            </a:pPr>
            <a:r>
              <a:rPr lang="en-US" b="true" sz="6399">
                <a:solidFill>
                  <a:srgbClr val="252D37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OVERVIEW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2907324" y="5970773"/>
            <a:ext cx="6236676" cy="9145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872741" indent="-436370" lvl="1">
              <a:lnSpc>
                <a:spcPts val="8084"/>
              </a:lnSpc>
              <a:buFont typeface="Arial"/>
              <a:buChar char="•"/>
            </a:pPr>
            <a:r>
              <a:rPr lang="en-US" sz="4042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Preprocessing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9144000" y="5970773"/>
            <a:ext cx="5811908" cy="9145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872741" indent="-436370" lvl="1">
              <a:lnSpc>
                <a:spcPts val="8084"/>
              </a:lnSpc>
              <a:buFont typeface="Arial"/>
              <a:buChar char="•"/>
            </a:pPr>
            <a:r>
              <a:rPr lang="en-US" sz="4042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Live Demo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2907324" y="7075868"/>
            <a:ext cx="6236676" cy="9145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872741" indent="-436370" lvl="1">
              <a:lnSpc>
                <a:spcPts val="8084"/>
              </a:lnSpc>
              <a:buFont typeface="Arial"/>
              <a:buChar char="•"/>
            </a:pPr>
            <a:r>
              <a:rPr lang="en-US" sz="4042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EDA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9144000" y="7075868"/>
            <a:ext cx="5811908" cy="9145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872741" indent="-436370" lvl="1">
              <a:lnSpc>
                <a:spcPts val="8084"/>
              </a:lnSpc>
              <a:buFont typeface="Arial"/>
              <a:buChar char="•"/>
            </a:pPr>
            <a:r>
              <a:rPr lang="en-US" sz="4042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Q &amp; A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E3E6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79725" y="900430"/>
            <a:ext cx="16128550" cy="95669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040"/>
              </a:lnSpc>
            </a:pPr>
            <a:r>
              <a:rPr lang="en-US" sz="360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The core aim of this project is to develop a predictive tool that helps HR professionals identify employees at risk of leaving, using machine learning and explainable AI techniques.</a:t>
            </a:r>
          </a:p>
          <a:p>
            <a:pPr algn="just">
              <a:lnSpc>
                <a:spcPts val="5040"/>
              </a:lnSpc>
            </a:pPr>
          </a:p>
          <a:p>
            <a:pPr algn="just">
              <a:lnSpc>
                <a:spcPts val="5040"/>
              </a:lnSpc>
            </a:pPr>
            <a:r>
              <a:rPr lang="en-US" b="true" sz="360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What</a:t>
            </a:r>
            <a:r>
              <a:rPr lang="en-US" b="true" sz="360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 problem are we solving?</a:t>
            </a:r>
          </a:p>
          <a:p>
            <a:pPr algn="just" marL="777240" indent="-388620" lvl="1">
              <a:lnSpc>
                <a:spcPts val="5040"/>
              </a:lnSpc>
              <a:buFont typeface="Arial"/>
              <a:buChar char="•"/>
            </a:pPr>
            <a:r>
              <a:rPr lang="en-US" sz="360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High employee turnover leads to increased costs and loss of talent.</a:t>
            </a:r>
          </a:p>
          <a:p>
            <a:pPr algn="just" marL="777240" indent="-388620" lvl="1">
              <a:lnSpc>
                <a:spcPts val="5040"/>
              </a:lnSpc>
              <a:buFont typeface="Arial"/>
              <a:buChar char="•"/>
            </a:pPr>
            <a:r>
              <a:rPr lang="en-US" sz="360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Most companies only react to attrition after it happens.</a:t>
            </a:r>
          </a:p>
          <a:p>
            <a:pPr algn="just">
              <a:lnSpc>
                <a:spcPts val="5040"/>
              </a:lnSpc>
            </a:pPr>
            <a:r>
              <a:rPr lang="en-US" b="true" sz="360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Why is this important?</a:t>
            </a:r>
          </a:p>
          <a:p>
            <a:pPr algn="just" marL="777240" indent="-388620" lvl="1">
              <a:lnSpc>
                <a:spcPts val="5040"/>
              </a:lnSpc>
              <a:buFont typeface="Arial"/>
              <a:buChar char="•"/>
            </a:pPr>
            <a:r>
              <a:rPr lang="en-US" sz="360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Early prediction of attrition helps HR build proactive retention strategies.</a:t>
            </a:r>
          </a:p>
          <a:p>
            <a:pPr algn="just" marL="777240" indent="-388620" lvl="1">
              <a:lnSpc>
                <a:spcPts val="5040"/>
              </a:lnSpc>
              <a:buFont typeface="Arial"/>
              <a:buChar char="•"/>
            </a:pPr>
            <a:r>
              <a:rPr lang="en-US" sz="360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Helps reduce rehiring costs and improve organizational stability.</a:t>
            </a:r>
          </a:p>
          <a:p>
            <a:pPr algn="just">
              <a:lnSpc>
                <a:spcPts val="5040"/>
              </a:lnSpc>
            </a:pPr>
            <a:r>
              <a:rPr lang="en-US" b="true" sz="360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Who cares?</a:t>
            </a:r>
          </a:p>
          <a:p>
            <a:pPr algn="just" marL="777240" indent="-388620" lvl="1">
              <a:lnSpc>
                <a:spcPts val="5040"/>
              </a:lnSpc>
              <a:buFont typeface="Arial"/>
              <a:buChar char="•"/>
            </a:pPr>
            <a:r>
              <a:rPr lang="en-US" sz="360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HR teams</a:t>
            </a:r>
          </a:p>
          <a:p>
            <a:pPr algn="just" marL="777240" indent="-388620" lvl="1">
              <a:lnSpc>
                <a:spcPts val="5040"/>
              </a:lnSpc>
              <a:buFont typeface="Arial"/>
              <a:buChar char="•"/>
            </a:pPr>
            <a:r>
              <a:rPr lang="en-US" sz="360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Talent acquisition/retention managers</a:t>
            </a:r>
          </a:p>
          <a:p>
            <a:pPr algn="just" marL="777240" indent="-388620" lvl="1">
              <a:lnSpc>
                <a:spcPts val="5040"/>
              </a:lnSpc>
              <a:buFont typeface="Arial"/>
              <a:buChar char="•"/>
            </a:pPr>
            <a:r>
              <a:rPr lang="en-US" sz="360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Business leaders</a:t>
            </a:r>
          </a:p>
          <a:p>
            <a:pPr algn="just">
              <a:lnSpc>
                <a:spcPts val="5040"/>
              </a:lnSpc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228600"/>
            <a:ext cx="16230600" cy="7442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19"/>
              </a:lnSpc>
            </a:pPr>
            <a:r>
              <a:rPr lang="en-US" b="true" sz="6399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PROBLEM STATEMENT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solidFill>
          <a:srgbClr val="E3E6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54212" y="952500"/>
            <a:ext cx="16205088" cy="89865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90728" indent="-345364" lvl="1">
              <a:lnSpc>
                <a:spcPts val="4479"/>
              </a:lnSpc>
              <a:buAutoNum type="arabicPeriod" startAt="1"/>
            </a:pPr>
            <a:r>
              <a:rPr lang="en-US" b="true" sz="3199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Build an accurate predictive model</a:t>
            </a:r>
          </a:p>
          <a:p>
            <a:pPr algn="just" marL="1381457" indent="-460486" lvl="2">
              <a:lnSpc>
                <a:spcPts val="4479"/>
              </a:lnSpc>
              <a:buAutoNum type="alphaLcPeriod" startAt="1"/>
            </a:pPr>
            <a:r>
              <a:rPr lang="en-US" sz="3199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Use Machine Learning model(s) to classify employees likely to switch jobs</a:t>
            </a:r>
          </a:p>
          <a:p>
            <a:pPr algn="just" marL="1381457" indent="-460486" lvl="2">
              <a:lnSpc>
                <a:spcPts val="4479"/>
              </a:lnSpc>
              <a:buAutoNum type="alphaLcPeriod" startAt="1"/>
            </a:pPr>
            <a:r>
              <a:rPr lang="en-US" sz="3199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Target: minimum 75% accuracy on unseen data</a:t>
            </a:r>
          </a:p>
          <a:p>
            <a:pPr algn="just" marL="690728" indent="-345364" lvl="1">
              <a:lnSpc>
                <a:spcPts val="4479"/>
              </a:lnSpc>
              <a:buAutoNum type="arabicPeriod" startAt="1"/>
            </a:pPr>
            <a:r>
              <a:rPr lang="en-US" b="true" sz="3199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Identify the key drivers of attrition</a:t>
            </a:r>
          </a:p>
          <a:p>
            <a:pPr algn="just" marL="1381457" indent="-460486" lvl="2">
              <a:lnSpc>
                <a:spcPts val="4479"/>
              </a:lnSpc>
              <a:buAutoNum type="alphaLcPeriod" startAt="1"/>
            </a:pPr>
            <a:r>
              <a:rPr lang="en-US" sz="3199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Leverage SHAP values to uncover which features influence risk</a:t>
            </a:r>
          </a:p>
          <a:p>
            <a:pPr algn="just" marL="1381457" indent="-460486" lvl="2">
              <a:lnSpc>
                <a:spcPts val="4479"/>
              </a:lnSpc>
              <a:buAutoNum type="alphaLcPeriod" startAt="1"/>
            </a:pPr>
            <a:r>
              <a:rPr lang="en-US" sz="3199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Prov</a:t>
            </a:r>
            <a:r>
              <a:rPr lang="en-US" sz="3199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ide both global (overall) and loc</a:t>
            </a:r>
            <a:r>
              <a:rPr lang="en-US" sz="3199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al (per prediction) explanations</a:t>
            </a:r>
          </a:p>
          <a:p>
            <a:pPr algn="just" marL="690728" indent="-345364" lvl="1">
              <a:lnSpc>
                <a:spcPts val="4479"/>
              </a:lnSpc>
              <a:buAutoNum type="arabicPeriod" startAt="1"/>
            </a:pPr>
            <a:r>
              <a:rPr lang="en-US" b="true" sz="3199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Develop an interactive and interpretable web app</a:t>
            </a:r>
          </a:p>
          <a:p>
            <a:pPr algn="just" marL="1381457" indent="-460486" lvl="2">
              <a:lnSpc>
                <a:spcPts val="4479"/>
              </a:lnSpc>
              <a:buAutoNum type="alphaLcPeriod" startAt="1"/>
            </a:pPr>
            <a:r>
              <a:rPr lang="en-US" sz="3199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Deploy on Streamlit with user inputs (sliders, dropdowns)</a:t>
            </a:r>
          </a:p>
          <a:p>
            <a:pPr algn="just" marL="1381457" indent="-460486" lvl="2">
              <a:lnSpc>
                <a:spcPts val="4479"/>
              </a:lnSpc>
              <a:buAutoNum type="alphaLcPeriod" startAt="1"/>
            </a:pPr>
            <a:r>
              <a:rPr lang="en-US" sz="3199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Display prediction + SHAP explanation</a:t>
            </a:r>
          </a:p>
          <a:p>
            <a:pPr algn="just" marL="1381457" indent="-460486" lvl="2">
              <a:lnSpc>
                <a:spcPts val="4479"/>
              </a:lnSpc>
              <a:buAutoNum type="alphaLcPeriod" startAt="1"/>
            </a:pPr>
            <a:r>
              <a:rPr lang="en-US" sz="3199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Integrate a chatbot that explains predictions using natural language (OpenAI-powered)</a:t>
            </a:r>
          </a:p>
          <a:p>
            <a:pPr algn="just" marL="690728" indent="-345364" lvl="1">
              <a:lnSpc>
                <a:spcPts val="4479"/>
              </a:lnSpc>
              <a:buAutoNum type="arabicPeriod" startAt="1"/>
            </a:pPr>
            <a:r>
              <a:rPr lang="en-US" b="true" sz="3199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Make insights actionabl</a:t>
            </a:r>
            <a:r>
              <a:rPr lang="en-US" b="true" sz="3199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e</a:t>
            </a:r>
          </a:p>
          <a:p>
            <a:pPr algn="just" marL="1381457" indent="-460486" lvl="2">
              <a:lnSpc>
                <a:spcPts val="4479"/>
              </a:lnSpc>
              <a:buAutoNum type="alphaLcPeriod" startAt="1"/>
            </a:pPr>
            <a:r>
              <a:rPr lang="en-US" sz="3199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Help </a:t>
            </a:r>
            <a:r>
              <a:rPr lang="en-US" sz="3199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HR teams understand patterns and tailor retention strategies</a:t>
            </a:r>
          </a:p>
          <a:p>
            <a:pPr algn="just" marL="1381457" indent="-460486" lvl="2">
              <a:lnSpc>
                <a:spcPts val="4479"/>
              </a:lnSpc>
              <a:buAutoNum type="alphaLcPeriod" startAt="1"/>
            </a:pPr>
            <a:r>
              <a:rPr lang="en-US" sz="3199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Allow real-time what-if simulations (e.g., “what if this employee worked fewer overtime hours?”)</a:t>
            </a:r>
          </a:p>
          <a:p>
            <a:pPr algn="just">
              <a:lnSpc>
                <a:spcPts val="4479"/>
              </a:lnSpc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228600"/>
            <a:ext cx="16230600" cy="7442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19"/>
              </a:lnSpc>
            </a:pPr>
            <a:r>
              <a:rPr lang="en-US" b="true" sz="6399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OBJECTIVES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bg>
      <p:bgPr>
        <a:solidFill>
          <a:srgbClr val="E3E6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228600"/>
            <a:ext cx="16230600" cy="7442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19"/>
              </a:lnSpc>
            </a:pPr>
            <a:r>
              <a:rPr lang="en-US" b="true" sz="6399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DATA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952500"/>
            <a:ext cx="16230600" cy="95910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b="true" sz="3399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Pr</a:t>
            </a:r>
            <a:r>
              <a:rPr lang="en-US" b="true" sz="3399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imary Dataset Used:</a:t>
            </a:r>
            <a:r>
              <a:rPr lang="en-US" sz="3399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 IBM HR Analytics Employee Attrition &amp; Performance</a:t>
            </a:r>
          </a:p>
          <a:p>
            <a:pPr algn="just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b="true" sz="3399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Sou</a:t>
            </a:r>
            <a:r>
              <a:rPr lang="en-US" b="true" sz="3399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rce:</a:t>
            </a:r>
            <a:r>
              <a:rPr lang="en-US" sz="3399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 IBM</a:t>
            </a:r>
          </a:p>
          <a:p>
            <a:pPr algn="just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b="true" sz="3399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Records: </a:t>
            </a:r>
            <a:r>
              <a:rPr lang="en-US" sz="3399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~1500 employees</a:t>
            </a:r>
          </a:p>
          <a:p>
            <a:pPr algn="just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b="true" sz="3399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Features:</a:t>
            </a:r>
            <a:r>
              <a:rPr lang="en-US" sz="3399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 35 columns </a:t>
            </a:r>
          </a:p>
          <a:p>
            <a:pPr algn="just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b="true" sz="3399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Target Variable:</a:t>
            </a:r>
            <a:r>
              <a:rPr lang="en-US" sz="3399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 Attrition (Yes/No)</a:t>
            </a:r>
          </a:p>
          <a:p>
            <a:pPr algn="just">
              <a:lnSpc>
                <a:spcPts val="4759"/>
              </a:lnSpc>
            </a:pPr>
          </a:p>
          <a:p>
            <a:pPr algn="just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b="true" sz="3399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Key Feature Categories:</a:t>
            </a:r>
          </a:p>
          <a:p>
            <a:pPr algn="just" marL="1468119" indent="-489373" lvl="2">
              <a:lnSpc>
                <a:spcPts val="4759"/>
              </a:lnSpc>
              <a:buFont typeface="Arial"/>
              <a:buChar char="⚬"/>
            </a:pPr>
            <a:r>
              <a:rPr lang="en-US" sz="3399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Demographic: Age, Gender, Education, Marital Status</a:t>
            </a:r>
          </a:p>
          <a:p>
            <a:pPr algn="just" marL="1468119" indent="-489373" lvl="2">
              <a:lnSpc>
                <a:spcPts val="4759"/>
              </a:lnSpc>
              <a:buFont typeface="Arial"/>
              <a:buChar char="⚬"/>
            </a:pPr>
            <a:r>
              <a:rPr lang="en-US" sz="3399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Job Role: JobLevel, Department, JobRole, OverTime</a:t>
            </a:r>
          </a:p>
          <a:p>
            <a:pPr algn="just" marL="1468119" indent="-489373" lvl="2">
              <a:lnSpc>
                <a:spcPts val="4759"/>
              </a:lnSpc>
              <a:buFont typeface="Arial"/>
              <a:buChar char="⚬"/>
            </a:pPr>
            <a:r>
              <a:rPr lang="en-US" sz="3399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Performance: MonthlyIncome, JobSatisfaction, PerformanceRating</a:t>
            </a:r>
          </a:p>
          <a:p>
            <a:pPr algn="just" marL="1468119" indent="-489373" lvl="2">
              <a:lnSpc>
                <a:spcPts val="4759"/>
              </a:lnSpc>
              <a:buFont typeface="Arial"/>
              <a:buChar char="⚬"/>
            </a:pPr>
            <a:r>
              <a:rPr lang="en-US" sz="3399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Tenure: TotalWorkingYears, YearsAtCompany, YearsWithCurrManager </a:t>
            </a:r>
          </a:p>
          <a:p>
            <a:pPr algn="just">
              <a:lnSpc>
                <a:spcPts val="4759"/>
              </a:lnSpc>
            </a:pPr>
          </a:p>
          <a:p>
            <a:pPr algn="just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b="true" sz="3399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Class Imbalance Challenge:</a:t>
            </a:r>
          </a:p>
          <a:p>
            <a:pPr algn="just" marL="1468119" indent="-489373" lvl="2">
              <a:lnSpc>
                <a:spcPts val="4759"/>
              </a:lnSpc>
              <a:buFont typeface="Arial"/>
              <a:buChar char="⚬"/>
            </a:pPr>
            <a:r>
              <a:rPr lang="en-US" sz="3399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~16% attrition vs. 84% No Attrition</a:t>
            </a:r>
          </a:p>
          <a:p>
            <a:pPr algn="just" marL="1468119" indent="-489373" lvl="2">
              <a:lnSpc>
                <a:spcPts val="4759"/>
              </a:lnSpc>
              <a:buFont typeface="Arial"/>
              <a:buChar char="⚬"/>
            </a:pPr>
            <a:r>
              <a:rPr lang="en-US" sz="3399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Addressed using scale_pos_weight during XGBoost training </a:t>
            </a:r>
          </a:p>
          <a:p>
            <a:pPr algn="just">
              <a:lnSpc>
                <a:spcPts val="4759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bg>
      <p:bgPr>
        <a:solidFill>
          <a:srgbClr val="E3E6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228600"/>
            <a:ext cx="16230600" cy="7442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19"/>
              </a:lnSpc>
            </a:pPr>
            <a:r>
              <a:rPr lang="en-US" b="true" sz="6399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CHALLENGES (DATA)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952500"/>
            <a:ext cx="16230600" cy="78625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479"/>
              </a:lnSpc>
            </a:pPr>
            <a:r>
              <a:rPr lang="en-US" b="true" sz="3199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Scrap</a:t>
            </a:r>
            <a:r>
              <a:rPr lang="en-US" b="true" sz="3199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ing Challenges: </a:t>
            </a:r>
          </a:p>
          <a:p>
            <a:pPr algn="just" marL="690879" indent="-345439" lvl="1">
              <a:lnSpc>
                <a:spcPts val="4479"/>
              </a:lnSpc>
              <a:buFont typeface="Arial"/>
              <a:buChar char="•"/>
            </a:pPr>
            <a:r>
              <a:rPr lang="en-US" sz="3199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While exploring alternate datasets, I attempted to scrape additional data from public company s</a:t>
            </a:r>
            <a:r>
              <a:rPr lang="en-US" sz="3199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ou</a:t>
            </a:r>
            <a:r>
              <a:rPr lang="en-US" sz="3199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rces (LinkedIn, Glassdoor, etc.).</a:t>
            </a:r>
          </a:p>
          <a:p>
            <a:pPr algn="just" marL="690879" indent="-345439" lvl="1">
              <a:lnSpc>
                <a:spcPts val="4479"/>
              </a:lnSpc>
              <a:buFont typeface="Arial"/>
              <a:buChar char="•"/>
            </a:pPr>
            <a:r>
              <a:rPr lang="en-US" sz="3199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Th</a:t>
            </a:r>
            <a:r>
              <a:rPr lang="en-US" sz="3199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e scraped data was largely inconsistent, with missing values, formatting issues, </a:t>
            </a:r>
            <a:r>
              <a:rPr lang="en-US" sz="3199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and lack of labeled attrition targets.</a:t>
            </a:r>
          </a:p>
          <a:p>
            <a:pPr algn="just">
              <a:lnSpc>
                <a:spcPts val="4479"/>
              </a:lnSpc>
            </a:pPr>
          </a:p>
          <a:p>
            <a:pPr algn="just">
              <a:lnSpc>
                <a:spcPts val="4479"/>
              </a:lnSpc>
            </a:pPr>
            <a:r>
              <a:rPr lang="en-US" b="true" sz="3199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Augm</a:t>
            </a:r>
            <a:r>
              <a:rPr lang="en-US" b="true" sz="3199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entation Challenges:</a:t>
            </a:r>
          </a:p>
          <a:p>
            <a:pPr algn="just" marL="690879" indent="-345439" lvl="1">
              <a:lnSpc>
                <a:spcPts val="4479"/>
              </a:lnSpc>
              <a:buFont typeface="Arial"/>
              <a:buChar char="•"/>
            </a:pPr>
            <a:r>
              <a:rPr lang="en-US" sz="3199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I also experimented with data augmentation, using statistical duplication and synthetic variation techniques.</a:t>
            </a:r>
          </a:p>
          <a:p>
            <a:pPr algn="just" marL="690879" indent="-345439" lvl="1">
              <a:lnSpc>
                <a:spcPts val="4479"/>
              </a:lnSpc>
              <a:buFont typeface="Arial"/>
              <a:buChar char="•"/>
            </a:pPr>
            <a:r>
              <a:rPr lang="en-US" sz="3199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However, these approaches failed to preserve realistic distributions for key features like MonthlyIncome, OverTime, and JobLevel.</a:t>
            </a:r>
          </a:p>
          <a:p>
            <a:pPr algn="just" marL="690879" indent="-345439" lvl="1">
              <a:lnSpc>
                <a:spcPts val="4479"/>
              </a:lnSpc>
              <a:buFont typeface="Arial"/>
              <a:buChar char="•"/>
            </a:pPr>
            <a:r>
              <a:rPr lang="en-US" sz="3199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Due to these constraints, I dropped the idea of augmentation and used the clean, consistent IBM dataset as the final choice.</a:t>
            </a:r>
          </a:p>
          <a:p>
            <a:pPr algn="just">
              <a:lnSpc>
                <a:spcPts val="4479"/>
              </a:lnSpc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bg>
      <p:bgPr>
        <a:solidFill>
          <a:srgbClr val="E3E6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228600"/>
            <a:ext cx="16230600" cy="7442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19"/>
              </a:lnSpc>
            </a:pPr>
            <a:r>
              <a:rPr lang="en-US" b="true" sz="6399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PREPROCESSING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952500"/>
            <a:ext cx="16220645" cy="89865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480"/>
              </a:lnSpc>
            </a:pPr>
            <a:r>
              <a:rPr lang="en-US" b="true" sz="320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Initial Preprocess</a:t>
            </a:r>
            <a:r>
              <a:rPr lang="en-US" b="true" sz="320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ing Steps:</a:t>
            </a:r>
          </a:p>
          <a:p>
            <a:pPr algn="just"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Handled missing values and duplicates</a:t>
            </a:r>
          </a:p>
          <a:p>
            <a:pPr algn="just"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Dropped redundant or non-informative columns</a:t>
            </a:r>
          </a:p>
          <a:p>
            <a:pPr algn="just">
              <a:lnSpc>
                <a:spcPts val="4480"/>
              </a:lnSpc>
            </a:pPr>
            <a:r>
              <a:rPr lang="en-US" b="true" sz="320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Encoding Categ</a:t>
            </a:r>
            <a:r>
              <a:rPr lang="en-US" b="true" sz="320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o</a:t>
            </a:r>
            <a:r>
              <a:rPr lang="en-US" b="true" sz="320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rical Variables:</a:t>
            </a:r>
          </a:p>
          <a:p>
            <a:pPr algn="just"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Applied One-Hot Encoding</a:t>
            </a:r>
          </a:p>
          <a:p>
            <a:pPr algn="just">
              <a:lnSpc>
                <a:spcPts val="4480"/>
              </a:lnSpc>
            </a:pPr>
            <a:r>
              <a:rPr lang="en-US" b="true" sz="320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Feature Scaling:</a:t>
            </a:r>
          </a:p>
          <a:p>
            <a:pPr algn="just"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Scaled continuous features</a:t>
            </a:r>
          </a:p>
          <a:p>
            <a:pPr algn="just"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Used StandardScaler</a:t>
            </a:r>
          </a:p>
          <a:p>
            <a:pPr algn="just"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Kept raw values for tree-based models like XGBoost (to retain SHAP interpretability)</a:t>
            </a:r>
          </a:p>
          <a:p>
            <a:pPr algn="just">
              <a:lnSpc>
                <a:spcPts val="4480"/>
              </a:lnSpc>
            </a:pPr>
            <a:r>
              <a:rPr lang="en-US" b="true" sz="320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Feature Selection:</a:t>
            </a:r>
          </a:p>
          <a:p>
            <a:pPr algn="just"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Analyzed feature importance and correlation to reduce redundancy</a:t>
            </a:r>
          </a:p>
          <a:p>
            <a:pPr algn="just"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Final feature set: 47 model-ready inputs</a:t>
            </a:r>
          </a:p>
          <a:p>
            <a:pPr algn="just"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Prepared default values (median/mode) for UI integration in Streamlit</a:t>
            </a:r>
          </a:p>
          <a:p>
            <a:pPr algn="just">
              <a:lnSpc>
                <a:spcPts val="4480"/>
              </a:lnSpc>
            </a:pPr>
          </a:p>
          <a:p>
            <a:pPr algn="just">
              <a:lnSpc>
                <a:spcPts val="4480"/>
              </a:lnSpc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bg>
      <p:bgPr>
        <a:solidFill>
          <a:srgbClr val="E3E6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906145"/>
            <a:ext cx="16230600" cy="34626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OverTime: Employees working overtime show significantly higher attrition.</a:t>
            </a:r>
          </a:p>
          <a:p>
            <a:pPr algn="just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JobRole: Higher attrition observed among Sales Executives and Laboratory Technicians.</a:t>
            </a:r>
          </a:p>
          <a:p>
            <a:pPr algn="just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MaritalStatus: Single employees tend to leave more often than married or divorced employees.</a:t>
            </a:r>
          </a:p>
          <a:p>
            <a:pPr algn="just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Department: Sales and Human Resources departments have comparatively higher attrition.</a:t>
            </a:r>
          </a:p>
          <a:p>
            <a:pPr algn="just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BusinessTravel: Employees who travel frequently show elevated attrition risk.</a:t>
            </a:r>
          </a:p>
          <a:p>
            <a:pPr algn="just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Gender: Slightly higher attrition among male employees.</a:t>
            </a:r>
          </a:p>
          <a:p>
            <a:pPr algn="just">
              <a:lnSpc>
                <a:spcPts val="3919"/>
              </a:lnSpc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228600"/>
            <a:ext cx="16230600" cy="7442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19"/>
              </a:lnSpc>
            </a:pPr>
            <a:r>
              <a:rPr lang="en-US" b="true" sz="6399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EDA: CATEGORICAL FEATURES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bg>
      <p:bgPr>
        <a:solidFill>
          <a:srgbClr val="E3E6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906145"/>
            <a:ext cx="16230600" cy="34626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919"/>
              </a:lnSpc>
            </a:pPr>
            <a:r>
              <a:rPr lang="en-US" sz="2799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•MonthlyInc</a:t>
            </a:r>
            <a:r>
              <a:rPr lang="en-US" sz="2799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ome: Employees with lower salaries are more prone to leave.</a:t>
            </a:r>
          </a:p>
          <a:p>
            <a:pPr algn="just">
              <a:lnSpc>
                <a:spcPts val="3919"/>
              </a:lnSpc>
            </a:pPr>
            <a:r>
              <a:rPr lang="en-US" sz="2799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•DistanceFromHome: Attrition is higher among those living farther from work.</a:t>
            </a:r>
          </a:p>
          <a:p>
            <a:pPr algn="just">
              <a:lnSpc>
                <a:spcPts val="3919"/>
              </a:lnSpc>
            </a:pPr>
            <a:r>
              <a:rPr lang="en-US" sz="2799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•TotalWorkingYears &amp; YearsAtCompany: Early-career employees (0–5 years) are at greater risk.</a:t>
            </a:r>
          </a:p>
          <a:p>
            <a:pPr algn="just">
              <a:lnSpc>
                <a:spcPts val="3919"/>
              </a:lnSpc>
            </a:pPr>
            <a:r>
              <a:rPr lang="en-US" sz="2799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•JobSatisfaction &amp; WorkLifeBalance: Lower scores strongly associate with attrition.</a:t>
            </a:r>
          </a:p>
          <a:p>
            <a:pPr algn="just">
              <a:lnSpc>
                <a:spcPts val="3919"/>
              </a:lnSpc>
            </a:pPr>
            <a:r>
              <a:rPr lang="en-US" sz="2799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•PercentSalaryHike &amp; YearsSinceLastPromotion: Minimal salary hikes and no recent promotions are potential triggers.</a:t>
            </a:r>
          </a:p>
          <a:p>
            <a:pPr algn="just">
              <a:lnSpc>
                <a:spcPts val="3919"/>
              </a:lnSpc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228600"/>
            <a:ext cx="16230600" cy="7442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19"/>
              </a:lnSpc>
            </a:pPr>
            <a:r>
              <a:rPr lang="en-US" b="true" sz="6399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EDA: NUMERICAL FEATURE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DAGkxDvUCzk</dc:identifier>
  <dcterms:modified xsi:type="dcterms:W3CDTF">2011-08-01T06:04:30Z</dcterms:modified>
  <cp:revision>1</cp:revision>
  <dc:title>Capstone Project</dc:title>
</cp:coreProperties>
</file>