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ppt/tags/tag17.xml" ContentType="application/vnd.openxmlformats-officedocument.presentationml.tags+xml"/>
  <Override PartName="/ppt/notesSlides/notesSlide15.xml" ContentType="application/vnd.openxmlformats-officedocument.presentationml.notesSlide+xml"/>
  <Override PartName="/ppt/tags/tag18.xml" ContentType="application/vnd.openxmlformats-officedocument.presentationml.tags+xml"/>
  <Override PartName="/ppt/notesSlides/notesSlide16.xml" ContentType="application/vnd.openxmlformats-officedocument.presentationml.notesSlide+xml"/>
  <Override PartName="/ppt/tags/tag19.xml" ContentType="application/vnd.openxmlformats-officedocument.presentationml.tags+xml"/>
  <Override PartName="/ppt/notesSlides/notesSlide17.xml" ContentType="application/vnd.openxmlformats-officedocument.presentationml.notesSlide+xml"/>
  <Override PartName="/ppt/tags/tag20.xml" ContentType="application/vnd.openxmlformats-officedocument.presentationml.tags+xml"/>
  <Override PartName="/ppt/notesSlides/notesSlide18.xml" ContentType="application/vnd.openxmlformats-officedocument.presentationml.notesSlide+xml"/>
  <Override PartName="/ppt/tags/tag21.xml" ContentType="application/vnd.openxmlformats-officedocument.presentationml.tags+xml"/>
  <Override PartName="/ppt/notesSlides/notesSlide19.xml" ContentType="application/vnd.openxmlformats-officedocument.presentationml.notesSlide+xml"/>
  <Override PartName="/ppt/tags/tag22.xml" ContentType="application/vnd.openxmlformats-officedocument.presentationml.tags+xml"/>
  <Override PartName="/ppt/notesSlides/notesSlide20.xml" ContentType="application/vnd.openxmlformats-officedocument.presentationml.notesSlide+xml"/>
  <Override PartName="/ppt/tags/tag23.xml" ContentType="application/vnd.openxmlformats-officedocument.presentationml.tags+xml"/>
  <Override PartName="/ppt/notesSlides/notesSlide21.xml" ContentType="application/vnd.openxmlformats-officedocument.presentationml.notesSlide+xml"/>
  <Override PartName="/ppt/tags/tag24.xml" ContentType="application/vnd.openxmlformats-officedocument.presentationml.tags+xml"/>
  <Override PartName="/ppt/notesSlides/notesSlide22.xml" ContentType="application/vnd.openxmlformats-officedocument.presentationml.notesSlide+xml"/>
  <Override PartName="/ppt/tags/tag25.xml" ContentType="application/vnd.openxmlformats-officedocument.presentationml.tags+xml"/>
  <Override PartName="/ppt/notesSlides/notesSlide23.xml" ContentType="application/vnd.openxmlformats-officedocument.presentationml.notesSlide+xml"/>
  <Override PartName="/ppt/tags/tag26.xml" ContentType="application/vnd.openxmlformats-officedocument.presentationml.tags+xml"/>
  <Override PartName="/ppt/notesSlides/notesSlide24.xml" ContentType="application/vnd.openxmlformats-officedocument.presentationml.notesSlide+xml"/>
  <Override PartName="/ppt/tags/tag27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26" r:id="rId1"/>
  </p:sldMasterIdLst>
  <p:notesMasterIdLst>
    <p:notesMasterId r:id="rId27"/>
  </p:notesMasterIdLst>
  <p:sldIdLst>
    <p:sldId id="256" r:id="rId2"/>
    <p:sldId id="257" r:id="rId3"/>
    <p:sldId id="284" r:id="rId4"/>
    <p:sldId id="283" r:id="rId5"/>
    <p:sldId id="258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</p:sldIdLst>
  <p:sldSz cx="9144000" cy="5143500" type="screen16x9"/>
  <p:notesSz cx="6858000" cy="9144000"/>
  <p:embeddedFontLst>
    <p:embeddedFont>
      <p:font typeface="Gill Sans MT" panose="020B0502020104020203" pitchFamily="34" charset="0"/>
      <p:regular r:id="rId28"/>
      <p:bold r:id="rId29"/>
      <p:italic r:id="rId30"/>
      <p:boldItalic r:id="rId31"/>
    </p:embeddedFont>
  </p:embeddedFontLst>
  <p:custDataLst>
    <p:tags r:id="rId3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E655D5-70EE-4E4A-9150-0A31C0A29BD6}">
  <a:tblStyle styleId="{3AE655D5-70EE-4E4A-9150-0A31C0A29B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f803b41dab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f803b41dab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f803b41dab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f803b41dab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f803b41dab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f803b41dab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f803b41dab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f803b41dab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f803b41dab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f803b41dab_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f803b41dab_1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f803b41dab_1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f803b41dab_1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f803b41dab_1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f803b41dab_1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f803b41dab_1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f803b41dab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f803b41dab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f803b41dab_1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f803b41dab_1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f7fa70e7fd_0_2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f7fa70e7fd_0_2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f803b41dab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f803b41dab_1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f803b41dab_1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f803b41dab_1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f803b41dab_1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f803b41dab_1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f803b41dab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f803b41dab_1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f803b41dab_1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f803b41dab_1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f7fa70e7fd_0_2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f7fa70e7fd_0_2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f7fa70e7fd_0_2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f7fa70e7fd_0_2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0215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f7fa70e7fd_0_2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f7fa70e7fd_0_2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5628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f7fa70e7fd_0_2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f7fa70e7fd_0_2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f803b41dab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f803b41dab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803b41da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f803b41da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803b41dab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f803b41dab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f803b41dab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f803b41dab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444A-1400-48E2-AB26-33234A118A17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0479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444A-1400-48E2-AB26-33234A118A17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522256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444A-1400-48E2-AB26-33234A118A17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93921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155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444A-1400-48E2-AB26-33234A118A17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8876808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444A-1400-48E2-AB26-33234A118A17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4916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444A-1400-48E2-AB26-33234A118A17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1523338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444A-1400-48E2-AB26-33234A118A17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52650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444A-1400-48E2-AB26-33234A118A17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8702011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444A-1400-48E2-AB26-33234A118A17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742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444A-1400-48E2-AB26-33234A118A17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8716524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833444A-1400-48E2-AB26-33234A118A17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620032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833444A-1400-48E2-AB26-33234A118A17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72832A4A-2C9C-2EF8-13D3-2D0FAF7F93E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0304724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425" imgH="424" progId="TCLayout.ActiveDocument.1">
                  <p:embed/>
                </p:oleObj>
              </mc:Choice>
              <mc:Fallback>
                <p:oleObj name="think-cell Slide" r:id="rId15" imgW="425" imgH="42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DF21057-648E-70E7-882A-729E677862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352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Relationship Id="rId6" Type="http://schemas.openxmlformats.org/officeDocument/2006/relationships/image" Target="../media/image1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Relationship Id="rId6" Type="http://schemas.openxmlformats.org/officeDocument/2006/relationships/image" Target="../media/image1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Relationship Id="rId6" Type="http://schemas.openxmlformats.org/officeDocument/2006/relationships/image" Target="../media/image1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Relationship Id="rId6" Type="http://schemas.openxmlformats.org/officeDocument/2006/relationships/image" Target="../media/image1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Relationship Id="rId6" Type="http://schemas.openxmlformats.org/officeDocument/2006/relationships/image" Target="../media/image20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.xml"/><Relationship Id="rId6" Type="http://schemas.openxmlformats.org/officeDocument/2006/relationships/image" Target="../media/image21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.xml"/><Relationship Id="rId6" Type="http://schemas.openxmlformats.org/officeDocument/2006/relationships/image" Target="../media/image2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2.xml"/><Relationship Id="rId6" Type="http://schemas.openxmlformats.org/officeDocument/2006/relationships/image" Target="../media/image2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4.xml"/><Relationship Id="rId6" Type="http://schemas.openxmlformats.org/officeDocument/2006/relationships/image" Target="../media/image2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5.xml"/><Relationship Id="rId6" Type="http://schemas.openxmlformats.org/officeDocument/2006/relationships/image" Target="../media/image2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6.xml"/><Relationship Id="rId6" Type="http://schemas.openxmlformats.org/officeDocument/2006/relationships/image" Target="../media/image2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6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hyperlink" Target="https://dataverse.harvard.edu/dataset.xhtml?persistentId=doi:10.7910/DVN/HG7NV7" TargetMode="External"/><Relationship Id="rId2" Type="http://schemas.openxmlformats.org/officeDocument/2006/relationships/tags" Target="../tags/tag5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Relationship Id="rId6" Type="http://schemas.openxmlformats.org/officeDocument/2006/relationships/image" Target="../media/image11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Relationship Id="rId6" Type="http://schemas.openxmlformats.org/officeDocument/2006/relationships/image" Target="../media/image1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2CAFCDF2-19BF-0F22-6724-7AA123B41A3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968033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674" y="412618"/>
            <a:ext cx="7445681" cy="2222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Scalable Databases </a:t>
            </a:r>
            <a:endParaRPr sz="4400" dirty="0"/>
          </a:p>
          <a:p>
            <a:pPr algn="l">
              <a:spcBef>
                <a:spcPts val="0"/>
              </a:spcBef>
            </a:pPr>
            <a:r>
              <a:rPr lang="en" sz="4400" dirty="0"/>
              <a:t>Final Project - Phase 1</a:t>
            </a:r>
            <a:br>
              <a:rPr lang="en" sz="4400" dirty="0"/>
            </a:br>
            <a:br>
              <a:rPr lang="en" sz="4400" dirty="0"/>
            </a:br>
            <a:r>
              <a:rPr lang="en-US" sz="1800" dirty="0">
                <a:solidFill>
                  <a:srgbClr val="000000"/>
                </a:solidFill>
              </a:rPr>
              <a:t>Amey Borkar(Year 2002) – Individual PPT</a:t>
            </a:r>
            <a:endParaRPr sz="4400" dirty="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4467" y="3283406"/>
            <a:ext cx="1828797" cy="111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40733" y="3377383"/>
            <a:ext cx="18288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8">
            <a:alphaModFix/>
          </a:blip>
          <a:srcRect l="22558" t="25910" r="22354" b="20186"/>
          <a:stretch/>
        </p:blipFill>
        <p:spPr>
          <a:xfrm>
            <a:off x="3768908" y="3377383"/>
            <a:ext cx="18288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A606EE02-9057-32EE-9C5A-A6CF7A41956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3403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A computer screen shot of white text&#10;&#10;Description automatically generated">
            <a:extLst>
              <a:ext uri="{FF2B5EF4-FFF2-40B4-BE49-F238E27FC236}">
                <a16:creationId xmlns:a16="http://schemas.microsoft.com/office/drawing/2014/main" id="{23016F02-EB33-B019-4646-11378432E0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396" y="138430"/>
            <a:ext cx="7268705" cy="2488534"/>
          </a:xfrm>
          <a:prstGeom prst="rect">
            <a:avLst/>
          </a:prstGeom>
        </p:spPr>
      </p:pic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FD4EBC74-1D9F-3EAC-0DEB-94A459C468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396" y="2695709"/>
            <a:ext cx="7268705" cy="24333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FDDC3FFA-9D47-E591-EFB6-391AB934636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827815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615137" y="152401"/>
            <a:ext cx="79458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3: Displaying 100 rows of the tables.</a:t>
            </a:r>
            <a:endParaRPr sz="16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9DDD75-A654-1F09-7CCB-778FFD87FE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137" y="674176"/>
            <a:ext cx="7945800" cy="409155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373C2F8D-3BFB-0A19-1474-156FF5A4F92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393722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D95A6C97-962F-F375-B790-780CE784A6A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696"/>
          <a:stretch/>
        </p:blipFill>
        <p:spPr>
          <a:xfrm>
            <a:off x="275625" y="118344"/>
            <a:ext cx="8592749" cy="22101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C69E52-0346-174B-ABD5-FD47549138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5625" y="2440983"/>
            <a:ext cx="8592749" cy="230924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65E4BF58-0D54-FD79-079D-B139DEBC2E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509869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" name="Google Shape;178;p26"/>
          <p:cNvSpPr txBox="1">
            <a:spLocks noGrp="1"/>
          </p:cNvSpPr>
          <p:nvPr>
            <p:ph type="title"/>
          </p:nvPr>
        </p:nvSpPr>
        <p:spPr>
          <a:xfrm>
            <a:off x="599100" y="148528"/>
            <a:ext cx="79458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4: Data Analysis</a:t>
            </a:r>
            <a:endParaRPr sz="16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6"/>
          <p:cNvSpPr txBox="1">
            <a:spLocks noGrp="1"/>
          </p:cNvSpPr>
          <p:nvPr>
            <p:ph type="body" idx="1"/>
          </p:nvPr>
        </p:nvSpPr>
        <p:spPr>
          <a:xfrm>
            <a:off x="727650" y="613228"/>
            <a:ext cx="7688700" cy="7816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" sz="14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Determine the three airports with the highest delay time (in hours)</a:t>
            </a:r>
            <a:endParaRPr sz="14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" sz="14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Year 2002</a:t>
            </a:r>
            <a:endParaRPr sz="14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" sz="14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Origin &amp; Destination</a:t>
            </a:r>
            <a:endParaRPr sz="14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27341FD2-E493-2DCA-5B3B-ABFE5ED873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394847"/>
            <a:ext cx="4510007" cy="3748653"/>
          </a:xfrm>
          <a:prstGeom prst="rect">
            <a:avLst/>
          </a:prstGeom>
        </p:spPr>
      </p:pic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B3C94B0C-1295-3725-FD3B-20C7A632AF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1394847"/>
            <a:ext cx="4572000" cy="374865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D341C9A-1CA6-C08F-B4A8-E673BE6B3FA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925618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" name="Google Shape;187;p27"/>
          <p:cNvSpPr txBox="1">
            <a:spLocks noGrp="1"/>
          </p:cNvSpPr>
          <p:nvPr>
            <p:ph type="body" idx="1"/>
          </p:nvPr>
        </p:nvSpPr>
        <p:spPr>
          <a:xfrm>
            <a:off x="603425" y="96209"/>
            <a:ext cx="7688700" cy="7716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" sz="14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Determine the three airports with the highest delay time (in hours)</a:t>
            </a:r>
            <a:endParaRPr sz="14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" sz="14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Year 2002</a:t>
            </a:r>
            <a:endParaRPr sz="14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" sz="14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Origin Table</a:t>
            </a:r>
            <a:endParaRPr sz="14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8" name="Google Shape;188;p27"/>
          <p:cNvGraphicFramePr/>
          <p:nvPr>
            <p:extLst>
              <p:ext uri="{D42A27DB-BD31-4B8C-83A1-F6EECF244321}">
                <p14:modId xmlns:p14="http://schemas.microsoft.com/office/powerpoint/2010/main" val="79040083"/>
              </p:ext>
            </p:extLst>
          </p:nvPr>
        </p:nvGraphicFramePr>
        <p:xfrm>
          <a:off x="228024" y="1269260"/>
          <a:ext cx="8455000" cy="2430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9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3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3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8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56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6275"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ysClr val="windowText" lastClr="000000"/>
                          </a:solidFill>
                        </a:rPr>
                        <a:t>Top 3 Airports with Highest Delay (in Hours) by Origin</a:t>
                      </a:r>
                      <a:endParaRPr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Name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Year 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Origin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Airports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Arrival time Delay (In Hours)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Departure Time Delay (In Hours)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Total Delay (In Hours)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950"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Amey</a:t>
                      </a:r>
                      <a:endParaRPr sz="1000" dirty="0"/>
                    </a:p>
                  </a:txBody>
                  <a:tcPr marL="91425" marR="91425" marT="91425" marB="91425"/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2002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ORD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Chicago O'Hare International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26790.20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36203.78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62993.98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9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ATL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William B Hartsfield-Atlanta Intl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31753.78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28890.03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60643.82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5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DTW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Detroit Metropolitan-Wayne County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18243.03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20305.90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38548.93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411FA4CB-1E92-E19F-386F-A37D34D5FCE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362242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" name="Google Shape;194;p28"/>
          <p:cNvSpPr txBox="1">
            <a:spLocks noGrp="1"/>
          </p:cNvSpPr>
          <p:nvPr>
            <p:ph type="body" idx="1"/>
          </p:nvPr>
        </p:nvSpPr>
        <p:spPr>
          <a:xfrm>
            <a:off x="727650" y="152399"/>
            <a:ext cx="7688700" cy="7929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" sz="14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Determine the three airports with the highest delay time (in hours)</a:t>
            </a:r>
            <a:endParaRPr sz="14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" sz="14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Year 2002</a:t>
            </a:r>
            <a:endParaRPr sz="14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" sz="14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Origin Visualization</a:t>
            </a:r>
            <a:endParaRPr sz="14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CB090B-EAC7-9F2A-9BA3-4B0FE4BB86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4495" y="1016333"/>
            <a:ext cx="6335009" cy="371526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DE845D7B-9674-17B8-56F8-64FAAD5A18E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027377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" name="Google Shape;201;p29"/>
          <p:cNvSpPr txBox="1">
            <a:spLocks noGrp="1"/>
          </p:cNvSpPr>
          <p:nvPr>
            <p:ph type="body" idx="1"/>
          </p:nvPr>
        </p:nvSpPr>
        <p:spPr>
          <a:xfrm>
            <a:off x="727650" y="245629"/>
            <a:ext cx="7688700" cy="754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" sz="14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Determine the three airports with the highest delay time (in hours)</a:t>
            </a:r>
            <a:endParaRPr sz="14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" sz="14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Year 2002</a:t>
            </a:r>
            <a:endParaRPr sz="14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" sz="14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Dest Table</a:t>
            </a:r>
            <a:endParaRPr sz="14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2" name="Google Shape;202;p29"/>
          <p:cNvGraphicFramePr/>
          <p:nvPr>
            <p:extLst>
              <p:ext uri="{D42A27DB-BD31-4B8C-83A1-F6EECF244321}">
                <p14:modId xmlns:p14="http://schemas.microsoft.com/office/powerpoint/2010/main" val="1116827461"/>
              </p:ext>
            </p:extLst>
          </p:nvPr>
        </p:nvGraphicFramePr>
        <p:xfrm>
          <a:off x="727650" y="1436960"/>
          <a:ext cx="6892025" cy="24535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7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5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1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Top 3 Airports with Highest Delay (in Hours) by Destination</a:t>
                      </a:r>
                      <a:endParaRPr sz="1100" dirty="0"/>
                    </a:p>
                  </a:txBody>
                  <a:tcPr marL="91425" marR="91425" marT="91425" marB="91425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Name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Year 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Destination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Airports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Arrival time Delay (In Hours)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Departure Time Delay (In Hours)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Total Delay (In Hours)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Amey</a:t>
                      </a:r>
                      <a:endParaRPr sz="1000" dirty="0"/>
                    </a:p>
                  </a:txBody>
                  <a:tcPr marL="91425" marR="91425" marT="91425" marB="91425"/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2002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ORD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Chicago O'Hare International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19170.65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30983.83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50154.48</a:t>
                      </a:r>
                      <a:endParaRPr sz="11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ATL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William B Hartsfield-Atlanta Intl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25435.08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23705.18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49140.27</a:t>
                      </a:r>
                      <a:endParaRPr sz="11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LAS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McCarran International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10015.05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15973.85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25988.90</a:t>
                      </a:r>
                      <a:endParaRPr sz="11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85B481C6-2CE1-0A10-BBD2-27CF32B9C98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009111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" name="Google Shape;208;p30"/>
          <p:cNvSpPr txBox="1">
            <a:spLocks noGrp="1"/>
          </p:cNvSpPr>
          <p:nvPr>
            <p:ph type="body" idx="1"/>
          </p:nvPr>
        </p:nvSpPr>
        <p:spPr>
          <a:xfrm>
            <a:off x="727650" y="142704"/>
            <a:ext cx="7688700" cy="8646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" sz="14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Determine the three airports with the highest delay time (in hours)</a:t>
            </a:r>
            <a:endParaRPr sz="14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" sz="14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Year 2002</a:t>
            </a:r>
            <a:endParaRPr sz="14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" sz="14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Dest Visualization</a:t>
            </a:r>
            <a:endParaRPr sz="14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7979AB-880B-F468-1100-50A0CBB07A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153" y="1120625"/>
            <a:ext cx="6401693" cy="367716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ACB84A7-C4B4-D528-2ABD-9F4876FA22D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064850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" name="Google Shape;214;p31"/>
          <p:cNvSpPr txBox="1">
            <a:spLocks noGrp="1"/>
          </p:cNvSpPr>
          <p:nvPr>
            <p:ph type="title"/>
          </p:nvPr>
        </p:nvSpPr>
        <p:spPr>
          <a:xfrm>
            <a:off x="599100" y="133030"/>
            <a:ext cx="79458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4: Data Analysis</a:t>
            </a:r>
            <a:endParaRPr sz="16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1"/>
          <p:cNvSpPr txBox="1">
            <a:spLocks noGrp="1"/>
          </p:cNvSpPr>
          <p:nvPr>
            <p:ph type="body" idx="1"/>
          </p:nvPr>
        </p:nvSpPr>
        <p:spPr>
          <a:xfrm>
            <a:off x="727650" y="597730"/>
            <a:ext cx="7688700" cy="843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" sz="14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Determine the three Carriers with the highest delay time (in hours)  </a:t>
            </a:r>
            <a:endParaRPr sz="14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" sz="14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Year 2002</a:t>
            </a:r>
            <a:endParaRPr sz="14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" sz="14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Origin &amp; Destination</a:t>
            </a:r>
            <a:endParaRPr sz="14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D14CF097-6D76-68C3-9895-12D984DB49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441343"/>
            <a:ext cx="4502258" cy="3702158"/>
          </a:xfrm>
          <a:prstGeom prst="rect">
            <a:avLst/>
          </a:prstGeom>
        </p:spPr>
      </p:pic>
      <p:pic>
        <p:nvPicPr>
          <p:cNvPr id="4" name="Picture 3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38E0B9C2-47BB-90C2-BEFF-4C8721C775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1441343"/>
            <a:ext cx="4572000" cy="370215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AFE0C9F6-C3BC-3E85-50EB-22CBF9D5629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523320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" name="Google Shape;223;p32"/>
          <p:cNvSpPr txBox="1">
            <a:spLocks noGrp="1"/>
          </p:cNvSpPr>
          <p:nvPr>
            <p:ph type="body" idx="1"/>
          </p:nvPr>
        </p:nvSpPr>
        <p:spPr>
          <a:xfrm>
            <a:off x="727650" y="165951"/>
            <a:ext cx="7688700" cy="849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" sz="14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Determine the three Carriers with the highest delay time (in hours)  </a:t>
            </a:r>
            <a:endParaRPr sz="14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" sz="14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Year 2002</a:t>
            </a:r>
            <a:endParaRPr sz="14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" sz="14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Origin Table</a:t>
            </a:r>
            <a:endParaRPr sz="14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4" name="Google Shape;224;p32"/>
          <p:cNvGraphicFramePr/>
          <p:nvPr>
            <p:extLst>
              <p:ext uri="{D42A27DB-BD31-4B8C-83A1-F6EECF244321}">
                <p14:modId xmlns:p14="http://schemas.microsoft.com/office/powerpoint/2010/main" val="1669140936"/>
              </p:ext>
            </p:extLst>
          </p:nvPr>
        </p:nvGraphicFramePr>
        <p:xfrm>
          <a:off x="999752" y="1550685"/>
          <a:ext cx="6892025" cy="204213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7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8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5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1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Top 3 Carriers with Highest Delay (in Hours) by Origin</a:t>
                      </a:r>
                      <a:endParaRPr sz="1100" dirty="0"/>
                    </a:p>
                  </a:txBody>
                  <a:tcPr marL="91425" marR="91425" marT="91425" marB="91425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Name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Year 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Origin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Carriers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Arrival time Delay (In Hours)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Departure Time Delay (In Hours)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Total Delay (In Hours)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Amey</a:t>
                      </a:r>
                      <a:endParaRPr sz="1000" dirty="0"/>
                    </a:p>
                  </a:txBody>
                  <a:tcPr marL="91425" marR="91425" marT="91425" marB="91425"/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2002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ATL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Delta Air Lines Inc.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29180.80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25461.67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54642.47</a:t>
                      </a:r>
                      <a:endParaRPr sz="11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DTW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Northwest Airlines Inc.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16191.83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17580.42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33772.25</a:t>
                      </a:r>
                      <a:endParaRPr sz="11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ORD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United Air Lines Inc.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9840.53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14197.47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24038.00</a:t>
                      </a:r>
                      <a:endParaRPr sz="11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8CD9AB3D-FA9F-768F-DFD0-1ED7FEBDA28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952843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25" imgH="424" progId="TCLayout.ActiveDocument.1">
                  <p:embed/>
                </p:oleObj>
              </mc:Choice>
              <mc:Fallback>
                <p:oleObj name="think-cell Slide" r:id="rId5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7650" y="261534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Contents:</a:t>
            </a:r>
            <a:endParaRPr sz="2400" dirty="0"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727650" y="796734"/>
            <a:ext cx="7688700" cy="4085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2000" dirty="0">
                <a:solidFill>
                  <a:srgbClr val="000000"/>
                </a:solidFill>
              </a:rPr>
              <a:t>Extracting the data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2000" dirty="0">
                <a:solidFill>
                  <a:srgbClr val="000000"/>
                </a:solidFill>
              </a:rPr>
              <a:t>Table creation and data loading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2000" dirty="0">
                <a:solidFill>
                  <a:srgbClr val="000000"/>
                </a:solidFill>
              </a:rPr>
              <a:t>Data Analysis Tasks</a:t>
            </a:r>
            <a:endParaRPr sz="2000" dirty="0"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 sz="2000" dirty="0">
                <a:solidFill>
                  <a:srgbClr val="000000"/>
                </a:solidFill>
              </a:rPr>
              <a:t>Top 3 airports with highest delay time</a:t>
            </a:r>
            <a:endParaRPr sz="2000" dirty="0"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 sz="2000" dirty="0">
                <a:solidFill>
                  <a:srgbClr val="000000"/>
                </a:solidFill>
              </a:rPr>
              <a:t>Top 3 airlines with highest delay time</a:t>
            </a:r>
            <a:endParaRPr sz="2000" dirty="0"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 sz="2000" dirty="0">
                <a:solidFill>
                  <a:srgbClr val="000000"/>
                </a:solidFill>
              </a:rPr>
              <a:t>Largest type of delay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2000" dirty="0">
                <a:solidFill>
                  <a:srgbClr val="000000"/>
                </a:solidFill>
              </a:rPr>
              <a:t>Conclusion</a:t>
            </a:r>
            <a:endParaRPr sz="2000" dirty="0">
              <a:solidFill>
                <a:srgbClr val="00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78F99583-AEBB-F6B7-B819-78647984864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158435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" name="Google Shape;230;p33"/>
          <p:cNvSpPr txBox="1">
            <a:spLocks noGrp="1"/>
          </p:cNvSpPr>
          <p:nvPr>
            <p:ph type="body" idx="1"/>
          </p:nvPr>
        </p:nvSpPr>
        <p:spPr>
          <a:xfrm>
            <a:off x="727650" y="134954"/>
            <a:ext cx="7688700" cy="887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" sz="14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Determine the three Carriers with the highest delay time (in hours)  </a:t>
            </a:r>
            <a:endParaRPr sz="14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" sz="14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Year 2002</a:t>
            </a:r>
            <a:endParaRPr sz="14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" sz="14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Origin Visualization</a:t>
            </a:r>
            <a:endParaRPr sz="14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1FEDA1-397A-CEFF-CA5F-C5FCD48E2A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4063" y="1123467"/>
            <a:ext cx="6296904" cy="343900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58987880-3AF1-15B5-3269-E2CAD87899B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080322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" name="Google Shape;237;p34"/>
          <p:cNvSpPr txBox="1">
            <a:spLocks noGrp="1"/>
          </p:cNvSpPr>
          <p:nvPr>
            <p:ph type="body" idx="1"/>
          </p:nvPr>
        </p:nvSpPr>
        <p:spPr>
          <a:xfrm>
            <a:off x="727650" y="127206"/>
            <a:ext cx="7688700" cy="8414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" sz="14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Determine the three Carriers with the highest delay time (in hours)  </a:t>
            </a:r>
            <a:endParaRPr sz="14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" sz="14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Year 2002</a:t>
            </a:r>
            <a:endParaRPr sz="14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" sz="14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Dest Table </a:t>
            </a:r>
            <a:endParaRPr sz="14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8" name="Google Shape;238;p34"/>
          <p:cNvGraphicFramePr/>
          <p:nvPr>
            <p:extLst>
              <p:ext uri="{D42A27DB-BD31-4B8C-83A1-F6EECF244321}">
                <p14:modId xmlns:p14="http://schemas.microsoft.com/office/powerpoint/2010/main" val="459570347"/>
              </p:ext>
            </p:extLst>
          </p:nvPr>
        </p:nvGraphicFramePr>
        <p:xfrm>
          <a:off x="953257" y="1482120"/>
          <a:ext cx="6892025" cy="204213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7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5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1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Top 3 Carriers with Highest Delay (in Hours) by Destination</a:t>
                      </a:r>
                      <a:endParaRPr sz="1100" dirty="0"/>
                    </a:p>
                  </a:txBody>
                  <a:tcPr marL="91425" marR="91425" marT="91425" marB="91425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Name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Year 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Destination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Carriers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Arrival time Delay (In Hours)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Departure Time Delay (In Hours)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Total Delay (In Hours)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Amey</a:t>
                      </a:r>
                      <a:endParaRPr sz="1000" dirty="0"/>
                    </a:p>
                  </a:txBody>
                  <a:tcPr marL="91425" marR="91425" marT="91425" marB="91425"/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2002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ATL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Delta Air Lines Inc.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21843.77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19930.60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41774.37</a:t>
                      </a:r>
                      <a:endParaRPr sz="11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ORD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United Air Lines Inc.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6539.23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11916.13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18455.37</a:t>
                      </a:r>
                      <a:endParaRPr sz="11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ORD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American Airlines Inc.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4098.42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9370.17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13468.58</a:t>
                      </a:r>
                      <a:endParaRPr sz="11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5A826CA-AACE-CD9F-C49C-58425AF65F7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14146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" name="Google Shape;244;p35"/>
          <p:cNvSpPr txBox="1">
            <a:spLocks noGrp="1"/>
          </p:cNvSpPr>
          <p:nvPr>
            <p:ph type="body" idx="1"/>
          </p:nvPr>
        </p:nvSpPr>
        <p:spPr>
          <a:xfrm>
            <a:off x="727650" y="150453"/>
            <a:ext cx="7688700" cy="849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" sz="14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Determine the three Carriers with the highest delay time (in hours)  </a:t>
            </a:r>
            <a:endParaRPr sz="14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" sz="14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Year 2002</a:t>
            </a:r>
            <a:endParaRPr sz="14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" sz="14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Dest Visualization</a:t>
            </a:r>
            <a:endParaRPr sz="14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986044-EC42-19D3-DC1C-FB2DE15AA8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0179" y="676010"/>
            <a:ext cx="6563641" cy="379147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E1A400F9-641A-4DEC-5204-81E9D060D01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001668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" name="Google Shape;250;p36"/>
          <p:cNvSpPr txBox="1">
            <a:spLocks noGrp="1"/>
          </p:cNvSpPr>
          <p:nvPr>
            <p:ph type="title"/>
          </p:nvPr>
        </p:nvSpPr>
        <p:spPr>
          <a:xfrm>
            <a:off x="599100" y="152400"/>
            <a:ext cx="79458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4: Data Analysis</a:t>
            </a:r>
            <a:endParaRPr sz="18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6"/>
          <p:cNvSpPr txBox="1">
            <a:spLocks noGrp="1"/>
          </p:cNvSpPr>
          <p:nvPr>
            <p:ph type="body" idx="1"/>
          </p:nvPr>
        </p:nvSpPr>
        <p:spPr>
          <a:xfrm>
            <a:off x="599099" y="687600"/>
            <a:ext cx="7945799" cy="846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" sz="14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Determine overall which type of delay (arrivals or departures) is the largest for your airports  </a:t>
            </a:r>
            <a:endParaRPr sz="14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" sz="14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Year 2002</a:t>
            </a:r>
            <a:endParaRPr sz="14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" sz="14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Origin &amp; Destination</a:t>
            </a:r>
            <a:endParaRPr sz="14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CF4BD69F-AB35-B31F-7F35-F713164670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096" y="1534332"/>
            <a:ext cx="7945799" cy="332726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B56C00EA-24F9-7CE1-7367-7058BFD5925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218308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" name="Google Shape;258;p37"/>
          <p:cNvSpPr txBox="1">
            <a:spLocks noGrp="1"/>
          </p:cNvSpPr>
          <p:nvPr>
            <p:ph type="body" idx="1"/>
          </p:nvPr>
        </p:nvSpPr>
        <p:spPr>
          <a:xfrm>
            <a:off x="729450" y="160925"/>
            <a:ext cx="7688700" cy="1032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" sz="14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Determine overall which type of delay (arrivals or departures) is the largest for your airports  </a:t>
            </a:r>
            <a:endParaRPr sz="14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" sz="14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Year 2002</a:t>
            </a:r>
            <a:endParaRPr sz="14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" sz="14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Table &amp; Visualization </a:t>
            </a:r>
            <a:endParaRPr sz="14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9" name="Google Shape;259;p37"/>
          <p:cNvGraphicFramePr/>
          <p:nvPr>
            <p:extLst>
              <p:ext uri="{D42A27DB-BD31-4B8C-83A1-F6EECF244321}">
                <p14:modId xmlns:p14="http://schemas.microsoft.com/office/powerpoint/2010/main" val="370284473"/>
              </p:ext>
            </p:extLst>
          </p:nvPr>
        </p:nvGraphicFramePr>
        <p:xfrm>
          <a:off x="729450" y="2965075"/>
          <a:ext cx="3842550" cy="9296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4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Year</a:t>
                      </a:r>
                      <a:endParaRPr sz="1200" dirty="0"/>
                    </a:p>
                  </a:txBody>
                  <a:tcPr marL="91425" marR="91425" marT="91425" marB="9142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Total Arrival Delay</a:t>
                      </a:r>
                      <a:endParaRPr sz="1200" dirty="0"/>
                    </a:p>
                  </a:txBody>
                  <a:tcPr marL="91425" marR="91425" marT="91425" marB="9142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Total Departure Delay</a:t>
                      </a:r>
                      <a:endParaRPr sz="1200" dirty="0"/>
                    </a:p>
                  </a:txBody>
                  <a:tcPr marL="91425" marR="91425" marT="91425" marB="9142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Largest Delay Type</a:t>
                      </a:r>
                      <a:endParaRPr sz="1200" dirty="0"/>
                    </a:p>
                  </a:txBody>
                  <a:tcPr marL="91425" marR="91425" marT="91425" marB="9142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2002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276460.62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480037.08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Departures</a:t>
                      </a:r>
                      <a:endParaRPr sz="1200"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A71EE1B-0188-9CD6-04C3-40A813BE4C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4704" y="1388467"/>
            <a:ext cx="3019846" cy="315321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E88DAFF0-CB68-419A-6112-97881478B37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479779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1" name="Google Shape;271;p39"/>
          <p:cNvSpPr txBox="1">
            <a:spLocks noGrp="1"/>
          </p:cNvSpPr>
          <p:nvPr>
            <p:ph type="title"/>
          </p:nvPr>
        </p:nvSpPr>
        <p:spPr>
          <a:xfrm>
            <a:off x="729450" y="2143775"/>
            <a:ext cx="7688400" cy="6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40"/>
              <a:t>Thank You!</a:t>
            </a:r>
            <a:endParaRPr sz="274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8CD9AB3D-FA9F-768F-DFD0-1ED7FEBDA28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043957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25" imgH="424" progId="TCLayout.ActiveDocument.1">
                  <p:embed/>
                </p:oleObj>
              </mc:Choice>
              <mc:Fallback>
                <p:oleObj name="think-cell Slide" r:id="rId5" imgW="425" imgH="42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CD9AB3D-FA9F-768F-DFD0-1ED7FEBDA2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7650" y="249267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Data Source:</a:t>
            </a:r>
            <a:endParaRPr sz="2400" dirty="0"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729450" y="867905"/>
            <a:ext cx="7688700" cy="3650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Data Expo 2009: Airline on time data</a:t>
            </a:r>
            <a:br>
              <a:rPr lang="en-US" sz="2000" dirty="0">
                <a:solidFill>
                  <a:srgbClr val="000000"/>
                </a:solidFill>
              </a:rPr>
            </a:b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The data represents flight arrival and departure details for all commercial flights within the USA for all years</a:t>
            </a:r>
            <a:br>
              <a:rPr lang="en-US" sz="2000" dirty="0">
                <a:solidFill>
                  <a:srgbClr val="000000"/>
                </a:solidFill>
              </a:rPr>
            </a:br>
            <a:endParaRPr lang="en-US" sz="2000" dirty="0">
              <a:solidFill>
                <a:srgbClr val="000000"/>
              </a:solidFill>
            </a:endParaRPr>
          </a:p>
          <a:p>
            <a:pPr marL="146050" indent="0">
              <a:buNone/>
            </a:pP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Download link: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Expo 2009: Airline on time data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402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8CD9AB3D-FA9F-768F-DFD0-1ED7FEBDA28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094247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CD9AB3D-FA9F-768F-DFD0-1ED7FEBDA2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9450" y="26476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Steps for Working with data in Hadoop:</a:t>
            </a:r>
            <a:endParaRPr sz="2400" dirty="0"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729450" y="799965"/>
            <a:ext cx="7688700" cy="37188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</a:rPr>
              <a:t>Step 1: Extracting the data from the site and download the csv file from the website.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</a:rPr>
              <a:t>Step 2: Creating a Hive table and load all the file data into it. Prefix the table name with your name.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</a:rPr>
              <a:t>Step 3: Displaying a first 100 rows.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</a:rPr>
              <a:t>Step 4: Data Analysis Tasks.</a:t>
            </a:r>
          </a:p>
        </p:txBody>
      </p:sp>
    </p:spTree>
    <p:extLst>
      <p:ext uri="{BB962C8B-B14F-4D97-AF65-F5344CB8AC3E}">
        <p14:creationId xmlns:p14="http://schemas.microsoft.com/office/powerpoint/2010/main" val="1453057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41E94245-F6DE-345D-AE7A-D10C397F3BA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041786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725850" y="89179"/>
            <a:ext cx="7945800" cy="688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1: Extracting the data from the site and download the csv file from the website.</a:t>
            </a:r>
            <a:endParaRPr sz="16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729450" y="777559"/>
            <a:ext cx="7688700" cy="41864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000000"/>
                </a:solidFill>
              </a:rPr>
              <a:t>A. For 2002.csv File: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</a:rPr>
              <a:t>hdfs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dfs</a:t>
            </a:r>
            <a:r>
              <a:rPr lang="en-US" sz="1400" dirty="0">
                <a:solidFill>
                  <a:srgbClr val="000000"/>
                </a:solidFill>
              </a:rPr>
              <a:t> -</a:t>
            </a:r>
            <a:r>
              <a:rPr lang="en-US" sz="1400" dirty="0" err="1">
                <a:solidFill>
                  <a:srgbClr val="000000"/>
                </a:solidFill>
              </a:rPr>
              <a:t>mkdir</a:t>
            </a:r>
            <a:r>
              <a:rPr lang="en-US" sz="1400" dirty="0">
                <a:solidFill>
                  <a:srgbClr val="000000"/>
                </a:solidFill>
              </a:rPr>
              <a:t> -p /user/hive/warehouse -creating “warehouse” directory inside “hive” directory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</a:rPr>
              <a:t>hdfs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dfs</a:t>
            </a:r>
            <a:r>
              <a:rPr lang="en-US" sz="1400" dirty="0">
                <a:solidFill>
                  <a:srgbClr val="000000"/>
                </a:solidFill>
              </a:rPr>
              <a:t> -</a:t>
            </a:r>
            <a:r>
              <a:rPr lang="en-US" sz="1400" dirty="0" err="1">
                <a:solidFill>
                  <a:srgbClr val="000000"/>
                </a:solidFill>
              </a:rPr>
              <a:t>chmod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g+w</a:t>
            </a:r>
            <a:r>
              <a:rPr lang="en-US" sz="1400" dirty="0">
                <a:solidFill>
                  <a:srgbClr val="000000"/>
                </a:solidFill>
              </a:rPr>
              <a:t> /user/hive/warehouse - granting write permission to the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>
                <a:solidFill>
                  <a:srgbClr val="000000"/>
                </a:solidFill>
              </a:rPr>
              <a:t>wget https://dataverse.harvard.edu/api/access/datafile/:persistentId?persistentId=doi:10.7910/DVN/HG7NV7/OWJXH3</a:t>
            </a:r>
            <a:endParaRPr lang="en-US" sz="14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mv \:</a:t>
            </a:r>
            <a:r>
              <a:rPr lang="en-US" sz="1400" dirty="0" err="1">
                <a:solidFill>
                  <a:srgbClr val="000000"/>
                </a:solidFill>
              </a:rPr>
              <a:t>persistentId?persistentId</a:t>
            </a:r>
            <a:r>
              <a:rPr lang="en-US" sz="1400" dirty="0">
                <a:solidFill>
                  <a:srgbClr val="000000"/>
                </a:solidFill>
              </a:rPr>
              <a:t>=doi:10.7910%2FDVN%2FHG7NV7%2FOWJXH3 2002.csv.bz2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bzip2 -d 2002.csv.bz2 - unzip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</a:rPr>
              <a:t>hdfs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dfs</a:t>
            </a:r>
            <a:r>
              <a:rPr lang="en-US" sz="1400" dirty="0">
                <a:solidFill>
                  <a:srgbClr val="000000"/>
                </a:solidFill>
              </a:rPr>
              <a:t> -put 2002.csv /user/hive/warehouse  - Copying the new file back to HDFS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76B348-BF2C-AC1B-79CA-4546707262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850" y="3158780"/>
            <a:ext cx="7945800" cy="5763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85044D-0390-1464-829F-85E4CFB37D9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42044"/>
          <a:stretch/>
        </p:blipFill>
        <p:spPr>
          <a:xfrm>
            <a:off x="725850" y="3735092"/>
            <a:ext cx="7945800" cy="13192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736E8235-9538-315C-4D99-428C0D55A38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207826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727649" y="257801"/>
            <a:ext cx="7688700" cy="20814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B.   Airports.csv</a:t>
            </a:r>
            <a:endParaRPr sz="1400" dirty="0">
              <a:solidFill>
                <a:srgbClr val="000000"/>
              </a:solidFill>
            </a:endParaRPr>
          </a:p>
          <a:p>
            <a:pPr marL="461963" indent="-285750">
              <a:spcBef>
                <a:spcPts val="1200"/>
              </a:spcBef>
              <a:buClr>
                <a:srgbClr val="000000"/>
              </a:buClr>
              <a:buSzPts val="825"/>
            </a:pPr>
            <a:r>
              <a:rPr lang="en" sz="1400" dirty="0">
                <a:solidFill>
                  <a:srgbClr val="000000"/>
                </a:solidFill>
              </a:rPr>
              <a:t>wget https://dataverse.harvard.edu/api/access/datafile/:persistentId?persistentId=doi:10.7910/DVN/HG7NV7/XTPZZY</a:t>
            </a:r>
          </a:p>
          <a:p>
            <a:pPr marL="461963" indent="-285750">
              <a:spcBef>
                <a:spcPts val="1200"/>
              </a:spcBef>
              <a:buClr>
                <a:srgbClr val="000000"/>
              </a:buClr>
              <a:buSzPts val="825"/>
            </a:pPr>
            <a:r>
              <a:rPr lang="en" sz="1400" dirty="0">
                <a:solidFill>
                  <a:srgbClr val="000000"/>
                </a:solidFill>
              </a:rPr>
              <a:t>mv \:persistentId?persistentId=doi:10.7910%2FDVN%2FHG7NV7%2FXTPZZY Airports.csv</a:t>
            </a:r>
          </a:p>
          <a:p>
            <a:pPr marL="461963" indent="-285750">
              <a:spcBef>
                <a:spcPts val="1200"/>
              </a:spcBef>
              <a:buClr>
                <a:srgbClr val="000000"/>
              </a:buClr>
              <a:buSzPts val="825"/>
            </a:pPr>
            <a:r>
              <a:rPr lang="en" sz="1400" dirty="0">
                <a:solidFill>
                  <a:srgbClr val="000000"/>
                </a:solidFill>
              </a:rPr>
              <a:t>hdfs dfs -put Airports.csv /user/hive/warehouse  - Copy the new file back to HDFS</a:t>
            </a:r>
          </a:p>
          <a:p>
            <a:pPr marL="461963" indent="-285750">
              <a:spcBef>
                <a:spcPts val="1200"/>
              </a:spcBef>
              <a:buClr>
                <a:srgbClr val="000000"/>
              </a:buClr>
              <a:buSzPts val="825"/>
            </a:pPr>
            <a:r>
              <a:rPr lang="en" sz="1400" dirty="0">
                <a:solidFill>
                  <a:srgbClr val="000000"/>
                </a:solidFill>
              </a:rPr>
              <a:t>head -n 10 Airports.csv  -First 10 lines from csv file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925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endParaRPr sz="325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CD0464-2CDF-9216-26AA-3398B5DEC4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100" y="2507671"/>
            <a:ext cx="7945800" cy="3606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53663E-E403-0A4C-04E3-99C2B73099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098" y="2868302"/>
            <a:ext cx="7945801" cy="19220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D4BF1CA8-F8FE-465A-4834-46F0654EDFE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262622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760762" y="234277"/>
            <a:ext cx="7688700" cy="11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C.   Carriers.csv</a:t>
            </a:r>
            <a:endParaRPr sz="1400" dirty="0">
              <a:solidFill>
                <a:srgbClr val="000000"/>
              </a:solidFill>
            </a:endParaRPr>
          </a:p>
          <a:p>
            <a:pPr marL="461963" indent="-285750">
              <a:lnSpc>
                <a:spcPct val="95000"/>
              </a:lnSpc>
              <a:spcBef>
                <a:spcPts val="1200"/>
              </a:spcBef>
              <a:buClr>
                <a:srgbClr val="000000"/>
              </a:buClr>
              <a:buSzPts val="825"/>
            </a:pPr>
            <a:r>
              <a:rPr lang="en" sz="1400" dirty="0">
                <a:solidFill>
                  <a:srgbClr val="000000"/>
                </a:solidFill>
              </a:rPr>
              <a:t>wget https://dataverse.harvard.edu/api/access/datafile/:persistentId?persistentId=doi:10.7910/DVN/HG7NV7/3NOQ6Q</a:t>
            </a:r>
            <a:endParaRPr sz="1400" dirty="0">
              <a:solidFill>
                <a:srgbClr val="000000"/>
              </a:solidFill>
            </a:endParaRPr>
          </a:p>
          <a:p>
            <a:pPr marL="461963" indent="-285750">
              <a:lnSpc>
                <a:spcPct val="95000"/>
              </a:lnSpc>
              <a:buClr>
                <a:srgbClr val="000000"/>
              </a:buClr>
              <a:buSzPts val="825"/>
            </a:pPr>
            <a:r>
              <a:rPr lang="en" sz="1400" dirty="0">
                <a:solidFill>
                  <a:srgbClr val="000000"/>
                </a:solidFill>
              </a:rPr>
              <a:t>mv \:persistentId?persistentId=doi:10.7910%2FDVN%2FHG7NV7%2F3NOQ6Q Carriers.csv - renaming the downloaded file as Carriers.csv</a:t>
            </a:r>
            <a:endParaRPr sz="1400" dirty="0">
              <a:solidFill>
                <a:srgbClr val="000000"/>
              </a:solidFill>
            </a:endParaRPr>
          </a:p>
          <a:p>
            <a:pPr marL="461963" indent="-285750">
              <a:lnSpc>
                <a:spcPct val="95000"/>
              </a:lnSpc>
              <a:buClr>
                <a:srgbClr val="000000"/>
              </a:buClr>
              <a:buSzPts val="825"/>
            </a:pPr>
            <a:r>
              <a:rPr lang="en" sz="1400" dirty="0">
                <a:solidFill>
                  <a:srgbClr val="000000"/>
                </a:solidFill>
              </a:rPr>
              <a:t>hdfs dfs -put Carriers.csv /user/hive/warehouse  - Copy the new file back to HDFS</a:t>
            </a:r>
            <a:endParaRPr sz="1400" dirty="0">
              <a:solidFill>
                <a:srgbClr val="000000"/>
              </a:solidFill>
            </a:endParaRPr>
          </a:p>
          <a:p>
            <a:pPr marL="461963" indent="-285750">
              <a:lnSpc>
                <a:spcPct val="95000"/>
              </a:lnSpc>
              <a:buClr>
                <a:srgbClr val="000000"/>
              </a:buClr>
              <a:buSzPts val="825"/>
            </a:pPr>
            <a:r>
              <a:rPr lang="en" sz="1400" dirty="0">
                <a:solidFill>
                  <a:srgbClr val="000000"/>
                </a:solidFill>
              </a:rPr>
              <a:t>head -n 10 Carriers.csv  -First 10 lines from csv file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endParaRPr sz="140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A948F1-990D-6798-ADA4-D81A2CB072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762" y="2217893"/>
            <a:ext cx="7688700" cy="3538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737E9C-013D-C271-2A4E-F014F0CE5E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762" y="2571750"/>
            <a:ext cx="7688700" cy="22016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42C7B796-F2D4-E578-2D3D-F97041D6FC3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495563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573437" y="272515"/>
            <a:ext cx="8020373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2: Creating Hive database and tables to save the data</a:t>
            </a:r>
            <a:endParaRPr sz="16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1"/>
          </p:nvPr>
        </p:nvSpPr>
        <p:spPr>
          <a:xfrm>
            <a:off x="729450" y="807714"/>
            <a:ext cx="7688700" cy="10675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Use command hive to activate hive.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Create database </a:t>
            </a:r>
            <a:r>
              <a:rPr lang="en-US" sz="1400" dirty="0" err="1">
                <a:solidFill>
                  <a:schemeClr val="tx1"/>
                </a:solidFill>
              </a:rPr>
              <a:t>AmeyFlightInfo</a:t>
            </a:r>
            <a:r>
              <a:rPr lang="en-US" sz="1400" dirty="0">
                <a:solidFill>
                  <a:schemeClr val="tx1"/>
                </a:solidFill>
              </a:rPr>
              <a:t>; -creating new database “</a:t>
            </a:r>
            <a:r>
              <a:rPr lang="en-US" sz="1400" dirty="0" err="1">
                <a:solidFill>
                  <a:schemeClr val="tx1"/>
                </a:solidFill>
              </a:rPr>
              <a:t>AmeyFlightInfo</a:t>
            </a:r>
            <a:r>
              <a:rPr lang="en-US" sz="1400" dirty="0">
                <a:solidFill>
                  <a:schemeClr val="tx1"/>
                </a:solidFill>
              </a:rPr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Use </a:t>
            </a:r>
            <a:r>
              <a:rPr lang="en-US" sz="1400" dirty="0" err="1">
                <a:solidFill>
                  <a:schemeClr val="tx1"/>
                </a:solidFill>
              </a:rPr>
              <a:t>AmeyFlightInfo</a:t>
            </a:r>
            <a:r>
              <a:rPr lang="en-US" sz="1400" dirty="0">
                <a:solidFill>
                  <a:schemeClr val="tx1"/>
                </a:solidFill>
              </a:rPr>
              <a:t>; -Using the new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Creating the necessary tables  &amp; loading the data </a:t>
            </a:r>
            <a:r>
              <a:rPr lang="en-US" sz="1400" dirty="0" err="1">
                <a:solidFill>
                  <a:schemeClr val="tx1"/>
                </a:solidFill>
              </a:rPr>
              <a:t>inpath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pPr marL="169863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5"/>
              <a:buNone/>
            </a:pPr>
            <a:endParaRPr sz="7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1EECE3-7C8E-59DB-9839-CAA91C0288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437" y="2783195"/>
            <a:ext cx="8020374" cy="189729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6C58CB40-1A0D-4EC1-97F9-4C2186BF001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314527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8AE2AD9-CB59-3C6A-8FAB-0E0FCC8D1E3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8602" b="-361"/>
          <a:stretch/>
        </p:blipFill>
        <p:spPr>
          <a:xfrm>
            <a:off x="976393" y="0"/>
            <a:ext cx="6935492" cy="5143499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1028</Words>
  <Application>Microsoft Office PowerPoint</Application>
  <PresentationFormat>On-screen Show (16:9)</PresentationFormat>
  <Paragraphs>209</Paragraphs>
  <Slides>25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Gill Sans MT</vt:lpstr>
      <vt:lpstr>Parcel</vt:lpstr>
      <vt:lpstr>think-cell Slide</vt:lpstr>
      <vt:lpstr>Scalable Databases  Final Project - Phase 1  Amey Borkar(Year 2002) – Individual PPT</vt:lpstr>
      <vt:lpstr>Contents:</vt:lpstr>
      <vt:lpstr>Data Source:</vt:lpstr>
      <vt:lpstr>Steps for Working with data in Hadoop:</vt:lpstr>
      <vt:lpstr>Step 1: Extracting the data from the site and download the csv file from the website. </vt:lpstr>
      <vt:lpstr>PowerPoint Presentation</vt:lpstr>
      <vt:lpstr>PowerPoint Presentation</vt:lpstr>
      <vt:lpstr>Step 2: Creating Hive database and tables to save the data </vt:lpstr>
      <vt:lpstr>PowerPoint Presentation</vt:lpstr>
      <vt:lpstr>PowerPoint Presentation</vt:lpstr>
      <vt:lpstr>Step 3: Displaying 100 rows of the tables. </vt:lpstr>
      <vt:lpstr>PowerPoint Presentation</vt:lpstr>
      <vt:lpstr>Step 4: Data Analysis </vt:lpstr>
      <vt:lpstr>PowerPoint Presentation</vt:lpstr>
      <vt:lpstr>PowerPoint Presentation</vt:lpstr>
      <vt:lpstr>PowerPoint Presentation</vt:lpstr>
      <vt:lpstr>PowerPoint Presentation</vt:lpstr>
      <vt:lpstr>Step 4: Data Analysis </vt:lpstr>
      <vt:lpstr>PowerPoint Presentation</vt:lpstr>
      <vt:lpstr>PowerPoint Presentation</vt:lpstr>
      <vt:lpstr>PowerPoint Presentation</vt:lpstr>
      <vt:lpstr>PowerPoint Presentation</vt:lpstr>
      <vt:lpstr>Step 4: Data Analysis 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Scalable Databases  Final Project - Phase 1</dc:title>
  <cp:lastModifiedBy>Amey Borkar</cp:lastModifiedBy>
  <cp:revision>3</cp:revision>
  <dcterms:modified xsi:type="dcterms:W3CDTF">2024-04-27T03:16:46Z</dcterms:modified>
</cp:coreProperties>
</file>