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75" d="100"/>
          <a:sy n="75" d="100"/>
        </p:scale>
        <p:origin x="19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9815-BD05-A08F-1D72-54FD61671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C7966-2A99-5FCB-2557-11C82D326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F4A99-25C7-B874-8BA0-6737BBD2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0126-6457-47AD-B9E8-51763AD5997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F0B37-87C2-7771-5F17-769A7E07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31034-FE0A-F0D1-5C9D-A3C1879D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1F5D-3E3C-4600-ADD1-302F901E2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0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4A75-9A02-B1C6-6C0B-D0E01A12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3C429-1D7B-D6FB-FB89-259BDA2E8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146A1-DBC4-E6AC-489A-FD401E6F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0126-6457-47AD-B9E8-51763AD5997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C1DEC-BB7B-CADD-C18D-7AAA58F8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4FB26-F0E6-FB22-CBE3-612D8156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1F5D-3E3C-4600-ADD1-302F901E2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4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C362A-EF89-3CF3-7701-426BD3889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06C60-98FD-C735-B2AE-A4A46DB99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04171-ED73-9B4C-9DBC-C0DC7050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0126-6457-47AD-B9E8-51763AD5997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00598-1C65-7A2E-A679-DF97D8C6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9B136-7DD8-6635-9292-77F2BB40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1F5D-3E3C-4600-ADD1-302F901E2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9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9391-FC5B-3237-62E4-908BDA00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FCEA4-1641-84F1-5939-67AD6799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2A64-5EE8-D08C-58D2-5B8B6081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0126-6457-47AD-B9E8-51763AD5997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C56-531E-D8E1-AF9F-94C67E5D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02C65-A5E0-A2A9-F1B3-6D683DE3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1F5D-3E3C-4600-ADD1-302F901E2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4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7C16-2D28-D2A0-6470-767E28D8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C2095-CD32-6228-538B-50015CA30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2043D-E110-D001-2345-EE9F7579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0126-6457-47AD-B9E8-51763AD5997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24F8-E0A5-12AD-2728-445CF7F0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995D-F9C8-B9EE-9EDB-016B2433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1F5D-3E3C-4600-ADD1-302F901E2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5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C35E-D3E9-D4E1-363F-CBB39787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DAB3-F3B9-6BB4-4735-48FE14C62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BBF79-6A30-5F9F-572D-84BBD8CEA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9E3DA-9BA4-6D72-BA8D-4ED53B14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0126-6457-47AD-B9E8-51763AD5997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93858-AADF-1046-9EBE-62D8947A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90B29-1D73-8571-BDF5-EAF1DF38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1F5D-3E3C-4600-ADD1-302F901E2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2614-1113-68FA-9DDE-154CB82C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A55EC-3E0E-A62C-B99C-510E86D08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E0A80-B766-1AC5-0021-468C896E8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D4058-A52C-5CB8-215F-2E9747A80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B58DB-362F-9971-D12C-6B7BF1D82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FEDD2-C324-60BF-19C7-10B0D72D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0126-6457-47AD-B9E8-51763AD5997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20044-7CC8-3473-48D2-B948B78B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82AF1-6509-E8D5-6E5D-4EF97357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1F5D-3E3C-4600-ADD1-302F901E2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3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D525-5C68-DF3A-53B5-20183F77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BC1C3-050F-79D8-DE3A-77ED1ED0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0126-6457-47AD-B9E8-51763AD5997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396C8-3293-E435-091E-09572204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D7BBA-70BA-4119-377E-A0C05A16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1F5D-3E3C-4600-ADD1-302F901E2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5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3FFFC-EFD1-2A70-708C-EBCD8765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0126-6457-47AD-B9E8-51763AD5997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2532B-CBB8-6E58-F589-A8B16A8C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39375-D84E-C508-CA12-1E23AFF3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1F5D-3E3C-4600-ADD1-302F901E2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0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E877-C050-0F64-EAE7-3F5E41447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C176-E8C0-339C-23D6-B1718925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EB561-077A-6067-1FF7-128B165A8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E60AC-9B49-6643-F8AA-0E30E210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0126-6457-47AD-B9E8-51763AD5997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26A4C-7CFB-0F37-1AA2-EF05966A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E22CC-55AD-46A2-74F0-FAB654A1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1F5D-3E3C-4600-ADD1-302F901E2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1ED5-4E10-F1BF-BF3D-FD00BB675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9206B-74EB-4897-0FE9-6ADED20AD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9F19A-7A1C-C987-9E64-0804DB364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2EC2E-3F26-EEE5-6339-637D8DE5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0126-6457-47AD-B9E8-51763AD5997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A88E4-0FCD-9C47-D56F-A21941F3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655CE-86DE-5CC2-1145-B9F87AEA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1F5D-3E3C-4600-ADD1-302F901E2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9199E-D120-CC91-5859-5F749C1E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F13A3-A45F-B39E-08F9-928B16CB9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C6DE-F34A-9BCE-79CF-D135C3A43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7D0126-6457-47AD-B9E8-51763AD5997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0D5A4-BE75-0F68-BA61-AC397342B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36E6-75CF-C878-7AC3-5FF35C6FD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41F5D-3E3C-4600-ADD1-302F901E2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8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ataverse.harvard.edu/file.xhtml?persistentId=doi:10.7910/DVN/HG7NV7/KM2QOA&amp;version=1.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erse.harvard.edu/dataset.xhtml?persistentId=doi:10.7910/DVN/HG7NV7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erse.harvard.edu/dataset.xhtml?persistentId=doi:10.7910/DVN/HG7NV7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r="93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797"/>
            <a:ext cx="9144000" cy="1655762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Scalable Databases – Final Project Phase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400" y="2117559"/>
            <a:ext cx="2183130" cy="165576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3</a:t>
            </a:r>
          </a:p>
          <a:p>
            <a:r>
              <a:rPr lang="en-US" b="1" dirty="0">
                <a:solidFill>
                  <a:schemeClr val="bg1"/>
                </a:solidFill>
              </a:rPr>
              <a:t>SHIVAM</a:t>
            </a:r>
          </a:p>
          <a:p>
            <a:r>
              <a:rPr lang="en-US" b="1" dirty="0">
                <a:solidFill>
                  <a:schemeClr val="bg1"/>
                </a:solidFill>
              </a:rPr>
              <a:t>AMEY </a:t>
            </a:r>
          </a:p>
          <a:p>
            <a:r>
              <a:rPr lang="en-US" b="1" dirty="0">
                <a:solidFill>
                  <a:schemeClr val="bg1"/>
                </a:solidFill>
              </a:rPr>
              <a:t>SURAJ </a:t>
            </a:r>
          </a:p>
          <a:p>
            <a:r>
              <a:rPr lang="en-US" b="1" dirty="0">
                <a:solidFill>
                  <a:schemeClr val="bg1"/>
                </a:solidFill>
              </a:rPr>
              <a:t>RANJIT </a:t>
            </a:r>
          </a:p>
          <a:p>
            <a:r>
              <a:rPr lang="en-US" b="1" dirty="0">
                <a:solidFill>
                  <a:schemeClr val="bg1"/>
                </a:solidFill>
              </a:rPr>
              <a:t>THAO</a:t>
            </a:r>
          </a:p>
        </p:txBody>
      </p:sp>
      <p:pic>
        <p:nvPicPr>
          <p:cNvPr id="11" name="Picture 10" descr="A black grid with white squares&#10;&#10;Description automatically generated">
            <a:extLst>
              <a:ext uri="{FF2B5EF4-FFF2-40B4-BE49-F238E27FC236}">
                <a16:creationId xmlns:a16="http://schemas.microsoft.com/office/drawing/2014/main" id="{4AEDB7B3-6B93-F406-388E-A64EB8275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881" y="3114471"/>
            <a:ext cx="3251941" cy="3251941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9E8265D3-B629-578A-6F80-FF9C6749A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4" y="3429000"/>
            <a:ext cx="2164546" cy="186588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D2AD2FF-9FB2-817D-4999-B8793E191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62479" y="3711453"/>
            <a:ext cx="2184030" cy="211755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55E44BF-83E1-7BA0-A772-1302EA6BF761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F8C269-D98A-0CE8-AC74-059FF58DB5F3}"/>
              </a:ext>
            </a:extLst>
          </p:cNvPr>
          <p:cNvSpPr txBox="1"/>
          <p:nvPr/>
        </p:nvSpPr>
        <p:spPr>
          <a:xfrm>
            <a:off x="13716000" y="1191521"/>
            <a:ext cx="6829424" cy="4103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50000"/>
              </a:lnSpc>
              <a:buClr>
                <a:schemeClr val="accent6"/>
              </a:buClr>
            </a:pP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CONTENTS 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Extracting the data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 creation and data loading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Analysis Tasks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 3 airports with highest delay time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 3 airlines with highest delay time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Largest type of delay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66667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8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9B517E95-AB6A-D3F9-3AB7-B7FBA60E9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460" y="-220824"/>
            <a:ext cx="8465820" cy="4001058"/>
          </a:xfrm>
          <a:prstGeom prst="rect">
            <a:avLst/>
          </a:prstGeom>
        </p:spPr>
      </p:pic>
      <p:pic>
        <p:nvPicPr>
          <p:cNvPr id="12" name="Picture 11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0E24B071-FBB8-AF46-EEDB-C7BA546C9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80" y="3952714"/>
            <a:ext cx="8534400" cy="23053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945548E-6D17-2A15-DDBB-08AC3BF6D5FE}"/>
              </a:ext>
            </a:extLst>
          </p:cNvPr>
          <p:cNvSpPr/>
          <p:nvPr/>
        </p:nvSpPr>
        <p:spPr>
          <a:xfrm>
            <a:off x="13921948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3: Displaying 100 rows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SELECT * FROM Shivam2003 LIMIT 100;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9DDAFD9-942F-DDDA-DE19-70D332F3E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947" y="857250"/>
            <a:ext cx="85344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99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8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3: Displaying 100 rows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SELECT * FROM Shivam2003 LIMIT 100;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96E2A8B-9827-DAF6-3C33-0555E5C37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79" y="857250"/>
            <a:ext cx="8534400" cy="60007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B1065A-DC79-A6A0-CAB1-5FF48CF5D9C0}"/>
              </a:ext>
            </a:extLst>
          </p:cNvPr>
          <p:cNvSpPr/>
          <p:nvPr/>
        </p:nvSpPr>
        <p:spPr>
          <a:xfrm>
            <a:off x="13921948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3: Displaying 100 rows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SELECT * FROM </a:t>
            </a:r>
            <a:r>
              <a:rPr lang="en-US" dirty="0" err="1">
                <a:solidFill>
                  <a:schemeClr val="bg1"/>
                </a:solidFill>
              </a:rPr>
              <a:t>ShivamAirports</a:t>
            </a:r>
            <a:r>
              <a:rPr lang="en-US" dirty="0">
                <a:solidFill>
                  <a:schemeClr val="bg1"/>
                </a:solidFill>
              </a:rPr>
              <a:t> LIMIT 100;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14FA0445-C2D1-ABFA-162B-0E244441E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948" y="841829"/>
            <a:ext cx="8580119" cy="582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20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8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3: Displaying 100 rows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SELECT * FROM </a:t>
            </a:r>
            <a:r>
              <a:rPr lang="en-US" dirty="0" err="1">
                <a:solidFill>
                  <a:schemeClr val="bg1"/>
                </a:solidFill>
              </a:rPr>
              <a:t>ShivamAirports</a:t>
            </a:r>
            <a:r>
              <a:rPr lang="en-US" dirty="0">
                <a:solidFill>
                  <a:schemeClr val="bg1"/>
                </a:solidFill>
              </a:rPr>
              <a:t> LIMIT 100;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86976031-3BE7-542E-FCDF-DFA0A97D8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80" y="841829"/>
            <a:ext cx="8580119" cy="58202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1CDF785-9A36-5C05-26D8-9F4C8E349C91}"/>
              </a:ext>
            </a:extLst>
          </p:cNvPr>
          <p:cNvSpPr/>
          <p:nvPr/>
        </p:nvSpPr>
        <p:spPr>
          <a:xfrm>
            <a:off x="13921948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3: Displaying 100 rows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SELECT * FROM </a:t>
            </a:r>
            <a:r>
              <a:rPr lang="en-US" dirty="0" err="1">
                <a:solidFill>
                  <a:schemeClr val="bg1"/>
                </a:solidFill>
              </a:rPr>
              <a:t>ShivamCarriers</a:t>
            </a:r>
            <a:r>
              <a:rPr lang="en-US" dirty="0">
                <a:solidFill>
                  <a:schemeClr val="bg1"/>
                </a:solidFill>
              </a:rPr>
              <a:t> LIMIT 100;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10D230E0-0CB2-EC5B-CC7D-A24C187F9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948" y="914400"/>
            <a:ext cx="8580120" cy="554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73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8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3: Displaying 100 rows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SELECT * FROM </a:t>
            </a:r>
            <a:r>
              <a:rPr lang="en-US" dirty="0" err="1">
                <a:solidFill>
                  <a:schemeClr val="bg1"/>
                </a:solidFill>
              </a:rPr>
              <a:t>ShivamCarriers</a:t>
            </a:r>
            <a:r>
              <a:rPr lang="en-US" dirty="0">
                <a:solidFill>
                  <a:schemeClr val="bg1"/>
                </a:solidFill>
              </a:rPr>
              <a:t> LIMIT 100;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52813660-6EAB-DD33-5FD6-A9D229174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80" y="914400"/>
            <a:ext cx="8580120" cy="554539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C3B68B-93D8-209C-B56E-181BEAD3A68A}"/>
              </a:ext>
            </a:extLst>
          </p:cNvPr>
          <p:cNvSpPr/>
          <p:nvPr/>
        </p:nvSpPr>
        <p:spPr>
          <a:xfrm>
            <a:off x="14079428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airports with the highest delay time (in hours)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Year 1996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Dest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700DFD-D304-EFD8-4BC7-CDECC40F5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9428" y="1039261"/>
            <a:ext cx="8534400" cy="23135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AC33F8-6A74-D47A-F831-1A9322910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9428" y="4114483"/>
            <a:ext cx="8534400" cy="266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62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8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airports with the highest delay time (in hours)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Year 1996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Dest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FED4F1-6865-C3C4-6EA9-D905CC0EB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80" y="1115461"/>
            <a:ext cx="8534400" cy="2313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7B16D8-D20B-2B33-E902-F02AE9122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80" y="4190683"/>
            <a:ext cx="8534400" cy="26673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78092A-0C43-2483-833E-CC051A213E84}"/>
              </a:ext>
            </a:extLst>
          </p:cNvPr>
          <p:cNvSpPr/>
          <p:nvPr/>
        </p:nvSpPr>
        <p:spPr>
          <a:xfrm>
            <a:off x="13921948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airports with the highest delay time (in hours)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Dest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12B53653-80FD-A49F-B9EB-63A717EAB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1948" y="1202372"/>
            <a:ext cx="8534400" cy="2667317"/>
          </a:xfrm>
          <a:prstGeom prst="rect">
            <a:avLst/>
          </a:prstGeom>
        </p:spPr>
      </p:pic>
      <p:pic>
        <p:nvPicPr>
          <p:cNvPr id="13" name="Picture 1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8B6BC42-A941-D6A8-A7D7-C99A21387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1948" y="4250987"/>
            <a:ext cx="8580120" cy="243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68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8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airports with the highest delay time (in hours)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Dest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3DFADB4C-7CC6-1DCC-D2FC-C480E085B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80" y="1202372"/>
            <a:ext cx="8534400" cy="2667317"/>
          </a:xfrm>
          <a:prstGeom prst="rect">
            <a:avLst/>
          </a:prstGeom>
        </p:spPr>
      </p:pic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7329121-6BB5-938C-2D5A-E39C51D52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80" y="4250987"/>
            <a:ext cx="8580120" cy="24345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435091-CB36-CDD3-BD5E-A4EF476D9044}"/>
              </a:ext>
            </a:extLst>
          </p:cNvPr>
          <p:cNvSpPr/>
          <p:nvPr/>
        </p:nvSpPr>
        <p:spPr>
          <a:xfrm>
            <a:off x="13921948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airports with the highest delay time (in hours)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Year 2002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Dest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Picture 16" descr="A screen shot of a computer&#10;&#10;Description automatically generated">
            <a:extLst>
              <a:ext uri="{FF2B5EF4-FFF2-40B4-BE49-F238E27FC236}">
                <a16:creationId xmlns:a16="http://schemas.microsoft.com/office/drawing/2014/main" id="{9F6B593E-2AA7-6902-CC1A-80DBB833F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1948" y="1209368"/>
            <a:ext cx="8534400" cy="2434570"/>
          </a:xfrm>
          <a:prstGeom prst="rect">
            <a:avLst/>
          </a:prstGeom>
        </p:spPr>
      </p:pic>
      <p:pic>
        <p:nvPicPr>
          <p:cNvPr id="19" name="Picture 18" descr="A screen shot of a computer&#10;&#10;Description automatically generated">
            <a:extLst>
              <a:ext uri="{FF2B5EF4-FFF2-40B4-BE49-F238E27FC236}">
                <a16:creationId xmlns:a16="http://schemas.microsoft.com/office/drawing/2014/main" id="{E7759CAB-179A-807E-8CE0-6CCB1CE377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1948" y="4186084"/>
            <a:ext cx="8534400" cy="24345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BC73798-9F58-BD14-F4BC-729781FF8862}"/>
              </a:ext>
            </a:extLst>
          </p:cNvPr>
          <p:cNvSpPr/>
          <p:nvPr/>
        </p:nvSpPr>
        <p:spPr>
          <a:xfrm>
            <a:off x="13921948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airports with the highest delay time (in hours)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Year 2002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Dest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20" descr="A screen shot of a computer&#10;&#10;Description automatically generated">
            <a:extLst>
              <a:ext uri="{FF2B5EF4-FFF2-40B4-BE49-F238E27FC236}">
                <a16:creationId xmlns:a16="http://schemas.microsoft.com/office/drawing/2014/main" id="{52663C97-11DE-1072-84AF-5E36DD0A6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1948" y="1209368"/>
            <a:ext cx="8534400" cy="2434570"/>
          </a:xfrm>
          <a:prstGeom prst="rect">
            <a:avLst/>
          </a:prstGeom>
        </p:spPr>
      </p:pic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FE50A711-2577-CB20-E671-5B8D80D350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1948" y="4127091"/>
            <a:ext cx="8534400" cy="249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18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8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airports with the highest delay time (in hours)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Year 2002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Dest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FC75D7CF-A24A-35FD-04B9-140AB52DB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80" y="1209368"/>
            <a:ext cx="8534400" cy="2434570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58CCA869-CD32-12E8-DE66-FFAC77BF8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80" y="4186084"/>
            <a:ext cx="8534400" cy="24345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567F0C-4B39-E77C-DC16-0406EF9AF368}"/>
              </a:ext>
            </a:extLst>
          </p:cNvPr>
          <p:cNvSpPr/>
          <p:nvPr/>
        </p:nvSpPr>
        <p:spPr>
          <a:xfrm>
            <a:off x="361188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airports with the highest delay time (in hours)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Year 2002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Dest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616F71-CCAF-4E74-5ABF-F3ED2439691C}"/>
              </a:ext>
            </a:extLst>
          </p:cNvPr>
          <p:cNvSpPr/>
          <p:nvPr/>
        </p:nvSpPr>
        <p:spPr>
          <a:xfrm>
            <a:off x="13921948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airports with the highest delay time (in hours)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Year 2003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Dest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9639713C-5C1E-31C0-7278-D493D75BCD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948" y="1370514"/>
            <a:ext cx="8534400" cy="2434570"/>
          </a:xfrm>
          <a:prstGeom prst="rect">
            <a:avLst/>
          </a:prstGeom>
        </p:spPr>
      </p:pic>
      <p:pic>
        <p:nvPicPr>
          <p:cNvPr id="17" name="Picture 16" descr="A screen shot of a computer&#10;&#10;Description automatically generated">
            <a:extLst>
              <a:ext uri="{FF2B5EF4-FFF2-40B4-BE49-F238E27FC236}">
                <a16:creationId xmlns:a16="http://schemas.microsoft.com/office/drawing/2014/main" id="{BDD077F3-1877-8008-8BF3-D31DB430D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948" y="4069032"/>
            <a:ext cx="8534400" cy="2434570"/>
          </a:xfrm>
          <a:prstGeom prst="rect">
            <a:avLst/>
          </a:prstGeom>
        </p:spPr>
      </p:pic>
      <p:pic>
        <p:nvPicPr>
          <p:cNvPr id="19" name="Picture 18" descr="A screen shot of a computer&#10;&#10;Description automatically generated">
            <a:extLst>
              <a:ext uri="{FF2B5EF4-FFF2-40B4-BE49-F238E27FC236}">
                <a16:creationId xmlns:a16="http://schemas.microsoft.com/office/drawing/2014/main" id="{05B7FB12-6B1A-4903-A20B-9A962AE52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80" y="1209368"/>
            <a:ext cx="8534400" cy="2434570"/>
          </a:xfrm>
          <a:prstGeom prst="rect">
            <a:avLst/>
          </a:prstGeom>
        </p:spPr>
      </p:pic>
      <p:pic>
        <p:nvPicPr>
          <p:cNvPr id="20" name="Picture 19" descr="A screen shot of a computer&#10;&#10;Description automatically generated">
            <a:extLst>
              <a:ext uri="{FF2B5EF4-FFF2-40B4-BE49-F238E27FC236}">
                <a16:creationId xmlns:a16="http://schemas.microsoft.com/office/drawing/2014/main" id="{6DAF3E10-A68D-215D-7F69-B7CC9B45B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80" y="4127091"/>
            <a:ext cx="8534400" cy="249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40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8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airports with the highest delay time (in hours)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Year 2003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Dest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B3754489-A5E1-FB00-E508-E4175C8FC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80" y="1370514"/>
            <a:ext cx="8534400" cy="2434570"/>
          </a:xfrm>
          <a:prstGeom prst="rect">
            <a:avLst/>
          </a:prstGeom>
        </p:spPr>
      </p:pic>
      <p:pic>
        <p:nvPicPr>
          <p:cNvPr id="15" name="Picture 14" descr="A screen shot of a computer&#10;&#10;Description automatically generated">
            <a:extLst>
              <a:ext uri="{FF2B5EF4-FFF2-40B4-BE49-F238E27FC236}">
                <a16:creationId xmlns:a16="http://schemas.microsoft.com/office/drawing/2014/main" id="{1A17D7FC-048C-D293-8A04-9E72EF95A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80" y="4069032"/>
            <a:ext cx="8534400" cy="24345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721E30-7DE5-E071-A8F9-5E1D2A6F5396}"/>
              </a:ext>
            </a:extLst>
          </p:cNvPr>
          <p:cNvSpPr/>
          <p:nvPr/>
        </p:nvSpPr>
        <p:spPr>
          <a:xfrm>
            <a:off x="13921948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airports with the highest delay time (in hours)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Year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Dest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DA6B38C-D0C8-D866-E23A-DC7015277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1948" y="1064895"/>
            <a:ext cx="8534400" cy="2287905"/>
          </a:xfrm>
          <a:prstGeom prst="rect">
            <a:avLst/>
          </a:prstGeom>
        </p:spPr>
      </p:pic>
      <p:pic>
        <p:nvPicPr>
          <p:cNvPr id="19" name="Picture 18" descr="A screen shot of a computer&#10;&#10;Description automatically generated">
            <a:extLst>
              <a:ext uri="{FF2B5EF4-FFF2-40B4-BE49-F238E27FC236}">
                <a16:creationId xmlns:a16="http://schemas.microsoft.com/office/drawing/2014/main" id="{E86B3FFB-990C-4266-997C-26C9EFDD4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1948" y="4175724"/>
            <a:ext cx="8534399" cy="228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66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8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airports with the highest delay time (in hours)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Year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Dest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6C3DF1-C450-8E2F-7689-360ECF480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80" y="1141095"/>
            <a:ext cx="8534400" cy="2287905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5CA0BB67-5C49-37B6-FD84-7927F351C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80" y="4251924"/>
            <a:ext cx="8534399" cy="228790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39E2354-A656-C78A-67CA-723A53E87F78}"/>
              </a:ext>
            </a:extLst>
          </p:cNvPr>
          <p:cNvSpPr/>
          <p:nvPr/>
        </p:nvSpPr>
        <p:spPr>
          <a:xfrm>
            <a:off x="13921948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airports with the highest delay time (in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 with results of all the Years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72FF6A4-1EC3-9D0F-15A2-AF837A444C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948" y="1437162"/>
            <a:ext cx="8534400" cy="534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93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8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airports with the highest delay time (in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 with results of all the Years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95655B3-9534-6A37-04C9-44AAA9AFD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80" y="1437162"/>
            <a:ext cx="8534400" cy="53446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38F0AE5-E1D8-B99A-D637-96602A44F860}"/>
              </a:ext>
            </a:extLst>
          </p:cNvPr>
          <p:cNvSpPr/>
          <p:nvPr/>
        </p:nvSpPr>
        <p:spPr>
          <a:xfrm>
            <a:off x="13921948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airports with the highest delay time (in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 with results of all the Years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Destination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 descr="A screenshot of a flight schedule">
            <a:extLst>
              <a:ext uri="{FF2B5EF4-FFF2-40B4-BE49-F238E27FC236}">
                <a16:creationId xmlns:a16="http://schemas.microsoft.com/office/drawing/2014/main" id="{19846A3A-26C1-3C10-0F9A-F24F4D8BF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247" y="1233714"/>
            <a:ext cx="7998507" cy="541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91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Scalable Databases – Final Project Phase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 descr="A black grid with white squares&#10;&#10;Description automatically generated">
            <a:extLst>
              <a:ext uri="{FF2B5EF4-FFF2-40B4-BE49-F238E27FC236}">
                <a16:creationId xmlns:a16="http://schemas.microsoft.com/office/drawing/2014/main" id="{4AEDB7B3-6B93-F406-388E-A64EB8275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029" y="6877938"/>
            <a:ext cx="3251941" cy="3251941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9E8265D3-B629-578A-6F80-FF9C6749A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2332"/>
            <a:ext cx="2164546" cy="186588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D2AD2FF-9FB2-817D-4999-B8793E191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68000" y="7236497"/>
            <a:ext cx="2184030" cy="21175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365760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4070555" y="609281"/>
            <a:ext cx="7787148" cy="451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50000"/>
              </a:lnSpc>
              <a:buClr>
                <a:schemeClr val="accent6"/>
              </a:buClr>
            </a:pP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CONTENTS 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Extracting the data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 creation and data loading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Analysis Tasks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 3 airports with highest delay time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 3 airlines with highest delay time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Largest type of delay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  <a:p>
            <a:pPr marL="0" indent="0" algn="l">
              <a:lnSpc>
                <a:spcPct val="150000"/>
              </a:lnSpc>
              <a:buClr>
                <a:schemeClr val="accent6"/>
              </a:buClr>
              <a:buNone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C0DF53-3B69-E85C-368E-B36C0B1FEEAB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8140C7-A11E-9522-9F6A-FF3D93D9504A}"/>
              </a:ext>
            </a:extLst>
          </p:cNvPr>
          <p:cNvSpPr txBox="1"/>
          <p:nvPr/>
        </p:nvSpPr>
        <p:spPr>
          <a:xfrm>
            <a:off x="13921948" y="1967061"/>
            <a:ext cx="1184910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w Cen MT (Headings)"/>
              </a:rPr>
              <a:t>Data source</a:t>
            </a:r>
            <a:endParaRPr lang="en-US" sz="4000" dirty="0">
              <a:solidFill>
                <a:schemeClr val="bg1"/>
              </a:solidFill>
              <a:latin typeface="Tw Cen MT (Headings)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Expo 2009: Airline on time data</a:t>
            </a:r>
            <a:b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data represents flight arrival and departure details for all commercial flights within the USA for year 2003</a:t>
            </a:r>
            <a:b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Download link:</a:t>
            </a:r>
            <a:b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Expo 2009: Airline on time data</a:t>
            </a:r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F9C67-D552-39F4-EFA5-F1843E6A4266}"/>
              </a:ext>
            </a:extLst>
          </p:cNvPr>
          <p:cNvSpPr txBox="1"/>
          <p:nvPr/>
        </p:nvSpPr>
        <p:spPr>
          <a:xfrm>
            <a:off x="-5638800" y="2265043"/>
            <a:ext cx="1981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3</a:t>
            </a:r>
          </a:p>
          <a:p>
            <a:r>
              <a:rPr lang="en-US" b="1" dirty="0">
                <a:solidFill>
                  <a:schemeClr val="bg1"/>
                </a:solidFill>
              </a:rPr>
              <a:t>SHIVAM</a:t>
            </a:r>
          </a:p>
          <a:p>
            <a:r>
              <a:rPr lang="en-US" b="1" dirty="0">
                <a:solidFill>
                  <a:schemeClr val="bg1"/>
                </a:solidFill>
              </a:rPr>
              <a:t>AMEY </a:t>
            </a:r>
          </a:p>
          <a:p>
            <a:r>
              <a:rPr lang="en-US" b="1" dirty="0">
                <a:solidFill>
                  <a:schemeClr val="bg1"/>
                </a:solidFill>
              </a:rPr>
              <a:t>SURAJ </a:t>
            </a:r>
          </a:p>
          <a:p>
            <a:r>
              <a:rPr lang="en-US" b="1" dirty="0">
                <a:solidFill>
                  <a:schemeClr val="bg1"/>
                </a:solidFill>
              </a:rPr>
              <a:t>RANJIT </a:t>
            </a:r>
          </a:p>
          <a:p>
            <a:r>
              <a:rPr lang="en-US" b="1" dirty="0">
                <a:solidFill>
                  <a:schemeClr val="bg1"/>
                </a:solidFill>
              </a:rPr>
              <a:t>THAO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96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8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airports with the highest delay time (in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 with results of all the Years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Destination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flight schedule">
            <a:extLst>
              <a:ext uri="{FF2B5EF4-FFF2-40B4-BE49-F238E27FC236}">
                <a16:creationId xmlns:a16="http://schemas.microsoft.com/office/drawing/2014/main" id="{76496988-21F1-7DDE-FC53-A2C51B8D7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79" y="1233714"/>
            <a:ext cx="7998507" cy="54138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DCA814-89C0-5BD0-7140-E5C45B97930D}"/>
              </a:ext>
            </a:extLst>
          </p:cNvPr>
          <p:cNvSpPr/>
          <p:nvPr/>
        </p:nvSpPr>
        <p:spPr>
          <a:xfrm>
            <a:off x="13921948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airports with the highest delay time (in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Visulazation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26CE308-2B8D-6F90-FE10-B783AB583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924" y="1488394"/>
            <a:ext cx="8116478" cy="51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8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8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airports with the highest delay time (in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Visulazation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AAC4D2-419D-872A-B4C1-7E72F8EC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856" y="1488394"/>
            <a:ext cx="8116478" cy="51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C71889-F469-F359-346D-9C8AB687C738}"/>
              </a:ext>
            </a:extLst>
          </p:cNvPr>
          <p:cNvSpPr/>
          <p:nvPr/>
        </p:nvSpPr>
        <p:spPr>
          <a:xfrm>
            <a:off x="13921948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airports with the highest delay time (in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Visulazation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Destination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4B1A386-05D1-76EA-17C7-5453DE97B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6748" y="1437163"/>
            <a:ext cx="7910286" cy="510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898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5760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airports with the highest delay time (in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Visulazation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Destination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55DE83-03F0-BE2F-BABD-2F2D07C05C01}"/>
              </a:ext>
            </a:extLst>
          </p:cNvPr>
          <p:cNvSpPr/>
          <p:nvPr/>
        </p:nvSpPr>
        <p:spPr>
          <a:xfrm>
            <a:off x="13921948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Carriers with the highest delay time (in hours)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Year 1996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Dest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1613A9-F874-42C4-820E-4909FF7CA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1948" y="1437163"/>
            <a:ext cx="8534400" cy="2367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2191EB-2246-168A-BC62-5AEE2B751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1948" y="4758531"/>
            <a:ext cx="8534400" cy="202326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E54C2D1-2836-08FE-9481-F4A3F6C3E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37163"/>
            <a:ext cx="7910286" cy="510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366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8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Carriers with the highest delay time (in hours)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Year 1996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Dest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3AA08D-AE70-9B0B-3D52-27FFF0313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80" y="1517715"/>
            <a:ext cx="8534400" cy="2287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6A594E-1B4B-E939-FF14-D5F27A92B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80" y="4758531"/>
            <a:ext cx="8534400" cy="20232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8020FA-8528-4138-EF8C-C40B5F7C21B2}"/>
              </a:ext>
            </a:extLst>
          </p:cNvPr>
          <p:cNvSpPr/>
          <p:nvPr/>
        </p:nvSpPr>
        <p:spPr>
          <a:xfrm>
            <a:off x="13921948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Carriers with the highest delay time (in hours)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Dest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B5887DDD-F7BE-D132-8127-B39A54EEA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1948" y="1437162"/>
            <a:ext cx="8534400" cy="2654709"/>
          </a:xfrm>
          <a:prstGeom prst="rect">
            <a:avLst/>
          </a:prstGeom>
        </p:spPr>
      </p:pic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F910D2A8-7163-995D-452A-0A8C797306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1948" y="4523421"/>
            <a:ext cx="8534400" cy="202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58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8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Carriers with the highest delay time (in hours)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Dest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367AAD20-04AE-0354-7971-F7F04D648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80" y="1437162"/>
            <a:ext cx="8534400" cy="2654709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27637112-D33B-3896-0153-F76CA2BDB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80" y="4523421"/>
            <a:ext cx="8534400" cy="20248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57F6A82-A14F-8324-9B61-FA19628F39C6}"/>
              </a:ext>
            </a:extLst>
          </p:cNvPr>
          <p:cNvSpPr/>
          <p:nvPr/>
        </p:nvSpPr>
        <p:spPr>
          <a:xfrm>
            <a:off x="13921948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Carriers with the highest delay time (in hours)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Year 2002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Dest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5FF7DE1A-B887-AA1B-B804-691E05BE9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1948" y="1437162"/>
            <a:ext cx="8534400" cy="2776543"/>
          </a:xfrm>
          <a:prstGeom prst="rect">
            <a:avLst/>
          </a:prstGeom>
        </p:spPr>
      </p:pic>
      <p:pic>
        <p:nvPicPr>
          <p:cNvPr id="14" name="Picture 1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7F43C9EA-6A07-DD14-9B5A-BBF7812F1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1948" y="4523421"/>
            <a:ext cx="8534400" cy="225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13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8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Carriers with the highest delay time (in hours)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Year 2002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Dest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980FC8E0-3691-F643-7FD2-EF75B96CD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80" y="1437162"/>
            <a:ext cx="8534400" cy="2776543"/>
          </a:xfrm>
          <a:prstGeom prst="rect">
            <a:avLst/>
          </a:prstGeom>
        </p:spPr>
      </p:pic>
      <p:pic>
        <p:nvPicPr>
          <p:cNvPr id="9" name="Picture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F7C74CBB-1DE6-B5A9-9EAD-BAC834641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80" y="4523421"/>
            <a:ext cx="8534400" cy="22583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A2E18DD-5245-BFFC-0F00-FA1D4CA31C41}"/>
              </a:ext>
            </a:extLst>
          </p:cNvPr>
          <p:cNvSpPr/>
          <p:nvPr/>
        </p:nvSpPr>
        <p:spPr>
          <a:xfrm>
            <a:off x="13921948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Carriers with the highest delay time (in hours)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Year 2003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Dest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ADB47288-1304-84E3-593E-B76884020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948" y="1516626"/>
            <a:ext cx="8534400" cy="2536722"/>
          </a:xfrm>
          <a:prstGeom prst="rect">
            <a:avLst/>
          </a:prstGeom>
        </p:spPr>
      </p:pic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849EBB49-EF81-2E62-3E84-755C12633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948" y="4584290"/>
            <a:ext cx="8534400" cy="21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68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8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Carriers with the highest delay time (in hours)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Year 2003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Dest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E1ED49CD-6A7D-0B87-2B23-2F2879E1A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80" y="1592826"/>
            <a:ext cx="8534400" cy="2536722"/>
          </a:xfrm>
          <a:prstGeom prst="rect">
            <a:avLst/>
          </a:prstGeom>
        </p:spPr>
      </p:pic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5F596181-62E4-5679-330F-941529564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80" y="4660490"/>
            <a:ext cx="8534400" cy="21213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8C27C38-9064-1539-BFA4-BBF5EE5BAE0F}"/>
              </a:ext>
            </a:extLst>
          </p:cNvPr>
          <p:cNvSpPr/>
          <p:nvPr/>
        </p:nvSpPr>
        <p:spPr>
          <a:xfrm>
            <a:off x="13921948" y="381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Carriers with the highest delay time (in hours)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Year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Dest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A screen shot of a computer&#10;&#10;Description automatically generated">
            <a:extLst>
              <a:ext uri="{FF2B5EF4-FFF2-40B4-BE49-F238E27FC236}">
                <a16:creationId xmlns:a16="http://schemas.microsoft.com/office/drawing/2014/main" id="{17200E50-BC8D-05C1-C964-3276F08B6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1948" y="1571127"/>
            <a:ext cx="8580120" cy="2514600"/>
          </a:xfrm>
          <a:prstGeom prst="rect">
            <a:avLst/>
          </a:prstGeom>
        </p:spPr>
      </p:pic>
      <p:pic>
        <p:nvPicPr>
          <p:cNvPr id="16" name="Picture 15" descr="A computer screen with white text and numbers&#10;&#10;Description automatically generated">
            <a:extLst>
              <a:ext uri="{FF2B5EF4-FFF2-40B4-BE49-F238E27FC236}">
                <a16:creationId xmlns:a16="http://schemas.microsoft.com/office/drawing/2014/main" id="{531CB77D-9612-0A07-E74D-90107F996E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1948" y="4580529"/>
            <a:ext cx="8534399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70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8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Carriers with the highest delay time (in hours)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Year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Dest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B78EA210-6BBB-2326-6B81-77A408F3A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80" y="1533027"/>
            <a:ext cx="8580120" cy="2514600"/>
          </a:xfrm>
          <a:prstGeom prst="rect">
            <a:avLst/>
          </a:prstGeom>
        </p:spPr>
      </p:pic>
      <p:pic>
        <p:nvPicPr>
          <p:cNvPr id="9" name="Picture 8" descr="A computer screen with white text and numbers&#10;&#10;Description automatically generated">
            <a:extLst>
              <a:ext uri="{FF2B5EF4-FFF2-40B4-BE49-F238E27FC236}">
                <a16:creationId xmlns:a16="http://schemas.microsoft.com/office/drawing/2014/main" id="{3FD48531-DD06-0CA0-D72B-60BD10CBC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80" y="4542429"/>
            <a:ext cx="8534399" cy="20764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8C0532-84FF-3EAB-C0CB-D41785F4D8DF}"/>
              </a:ext>
            </a:extLst>
          </p:cNvPr>
          <p:cNvSpPr/>
          <p:nvPr/>
        </p:nvSpPr>
        <p:spPr>
          <a:xfrm>
            <a:off x="13921948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Carriers with the highest delay time (in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 with results of all the Years together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 descr="A screenshot of a table&#10;&#10;Description automatically generated">
            <a:extLst>
              <a:ext uri="{FF2B5EF4-FFF2-40B4-BE49-F238E27FC236}">
                <a16:creationId xmlns:a16="http://schemas.microsoft.com/office/drawing/2014/main" id="{D4294787-867A-DECF-EE12-FF31BF1FCC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145" y="1620253"/>
            <a:ext cx="8007081" cy="496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03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8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Carriers with the highest delay time (in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 with results of all the Years together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table&#10;&#10;Description automatically generated">
            <a:extLst>
              <a:ext uri="{FF2B5EF4-FFF2-40B4-BE49-F238E27FC236}">
                <a16:creationId xmlns:a16="http://schemas.microsoft.com/office/drawing/2014/main" id="{F6C27C11-524F-5B15-5795-BC0426766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077" y="1620253"/>
            <a:ext cx="8007081" cy="49662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8C5D6E-AAA5-D6CA-7442-3EB6AC6062B7}"/>
              </a:ext>
            </a:extLst>
          </p:cNvPr>
          <p:cNvSpPr/>
          <p:nvPr/>
        </p:nvSpPr>
        <p:spPr>
          <a:xfrm>
            <a:off x="13921948" y="1905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Carriers with the highest delay time (in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 with results of all the Years together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Dest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 descr="A table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971A842F-7481-2E63-9661-9FBC90C34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089" y="1694198"/>
            <a:ext cx="8021053" cy="491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53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8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Carriers with the highest delay time (in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 with results of all the Years together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Dest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table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32F75FDE-B531-B8C7-7018-CF087458B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021" y="1675148"/>
            <a:ext cx="8021053" cy="49181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1CFD8B-D070-54FE-C03C-FE71A1CFDB81}"/>
              </a:ext>
            </a:extLst>
          </p:cNvPr>
          <p:cNvSpPr/>
          <p:nvPr/>
        </p:nvSpPr>
        <p:spPr>
          <a:xfrm>
            <a:off x="13921948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Carriers with the highest delay time (in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Visulazation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B39AC7-EDF3-2616-97E2-F19933355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174" y="1796716"/>
            <a:ext cx="8072337" cy="46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268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453102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079476" y="883817"/>
            <a:ext cx="7787148" cy="451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50000"/>
              </a:lnSpc>
              <a:buClr>
                <a:schemeClr val="accent6"/>
              </a:buClr>
            </a:pP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CONTENTS 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Extracting the data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 creation and data loading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Analysis Tasks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 3 airports with highest delay time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 3 airlines with highest delay time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Largest type of delay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  <a:p>
            <a:pPr marL="0" indent="0" algn="l">
              <a:lnSpc>
                <a:spcPct val="150000"/>
              </a:lnSpc>
              <a:buClr>
                <a:schemeClr val="accent6"/>
              </a:buClr>
              <a:buNone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5760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92B7E-4B5C-D616-6AB1-35C1D0DDB87A}"/>
              </a:ext>
            </a:extLst>
          </p:cNvPr>
          <p:cNvSpPr txBox="1"/>
          <p:nvPr/>
        </p:nvSpPr>
        <p:spPr>
          <a:xfrm>
            <a:off x="4029075" y="1690062"/>
            <a:ext cx="8001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w Cen MT (Headings)"/>
              </a:rPr>
              <a:t>Data source</a:t>
            </a:r>
            <a:endParaRPr lang="en-US" sz="4000" dirty="0">
              <a:solidFill>
                <a:schemeClr val="bg1"/>
              </a:solidFill>
              <a:latin typeface="Tw Cen MT (Headings)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Expo 2009: Airline on time data</a:t>
            </a:r>
            <a:b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data represents flight arrival and departure details for all commercial flights within the USA for all years</a:t>
            </a:r>
            <a:b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Download link:</a:t>
            </a:r>
            <a:b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Expo 2009: Airline on time data</a:t>
            </a:r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C90602-EF6A-8469-5C40-A2ED7CB5E43B}"/>
              </a:ext>
            </a:extLst>
          </p:cNvPr>
          <p:cNvSpPr txBox="1"/>
          <p:nvPr/>
        </p:nvSpPr>
        <p:spPr>
          <a:xfrm>
            <a:off x="13921948" y="1690062"/>
            <a:ext cx="11068050" cy="2606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Steps for Working with data in Hadoop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Step 1: Extracting the data from the site and download the csv file from the website.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Step 2: Creating a Hive table and load all the file data into it. Prefix the table name with your name.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Step 3: Displaying a first 100 rows.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Step 4: Data Analysis Tasks.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93BCD-0D9D-5F21-C3E1-6A890C08B64A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43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79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Carriers with the highest delay time (in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Visulazation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BE91327-CB7C-9A01-1E96-0D549BCCA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05" y="1796716"/>
            <a:ext cx="8072337" cy="46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622C50-3583-5E25-D039-18051156C12A}"/>
              </a:ext>
            </a:extLst>
          </p:cNvPr>
          <p:cNvSpPr/>
          <p:nvPr/>
        </p:nvSpPr>
        <p:spPr>
          <a:xfrm>
            <a:off x="13921948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Carriers with the highest delay time (in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Visulazation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Dest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8F8EE23-2079-7928-831F-34991256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0385" y="1780674"/>
            <a:ext cx="7988968" cy="473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15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79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three Carriers with the highest delay time (in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Visulazation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Dest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8FF257F-F806-E2D6-6840-05CEB22D2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316" y="1780674"/>
            <a:ext cx="7988968" cy="473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423A1D-D45C-65DD-7E37-EE648AD4C4FD}"/>
              </a:ext>
            </a:extLst>
          </p:cNvPr>
          <p:cNvSpPr/>
          <p:nvPr/>
        </p:nvSpPr>
        <p:spPr>
          <a:xfrm>
            <a:off x="13921948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overall which type of delay (arrivals or departures) is the largest for your airports.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Year 1996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70F529-41FE-A295-EEFB-C2B8B5B70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8511" y="1984265"/>
            <a:ext cx="7234990" cy="332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51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79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overall which type of delay (arrivals or departures) is the largest for your airports.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Year 1996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E7F135-31DA-F665-765A-CE88FE289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442" y="1984265"/>
            <a:ext cx="7234990" cy="33256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83DA1C-4AD0-A82D-C200-B6591B022AD8}"/>
              </a:ext>
            </a:extLst>
          </p:cNvPr>
          <p:cNvSpPr/>
          <p:nvPr/>
        </p:nvSpPr>
        <p:spPr>
          <a:xfrm>
            <a:off x="13921948" y="1905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overall which type of delay (arrivals or departures) is the largest for your airports.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BF9CA013-09D0-1564-D953-55E5DA843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6847" y="2003315"/>
            <a:ext cx="6833937" cy="401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98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79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overall which type of delay (arrivals or departures) is the largest for your airports.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DFBC7E6F-BB55-A804-3E5D-50FB1B93F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778" y="1984265"/>
            <a:ext cx="6833937" cy="40154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C55814-9415-232F-8EAB-F8D28B3D0761}"/>
              </a:ext>
            </a:extLst>
          </p:cNvPr>
          <p:cNvSpPr/>
          <p:nvPr/>
        </p:nvSpPr>
        <p:spPr>
          <a:xfrm>
            <a:off x="13921948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overall which type of delay (arrivals or departures) is the largest for your airports.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Year 2002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9C9625FE-A2B3-033C-87D7-BF814C362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7058" y="1984265"/>
            <a:ext cx="7780421" cy="410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51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79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overall which type of delay (arrivals or departures) is the largest for your airports.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Year 2002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B98B4D5B-644C-1386-00D1-85EA1BBDB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989" y="1984265"/>
            <a:ext cx="7780421" cy="41086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F07AA7-F7F3-29E9-26BB-D064DE8CDD35}"/>
              </a:ext>
            </a:extLst>
          </p:cNvPr>
          <p:cNvSpPr/>
          <p:nvPr/>
        </p:nvSpPr>
        <p:spPr>
          <a:xfrm>
            <a:off x="13921948" y="-5715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overall which type of delay (arrivals or departures) is the largest for your airports.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Year 2003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 descr="A screen shot of a computer">
            <a:extLst>
              <a:ext uri="{FF2B5EF4-FFF2-40B4-BE49-F238E27FC236}">
                <a16:creationId xmlns:a16="http://schemas.microsoft.com/office/drawing/2014/main" id="{3842B983-5512-7C11-3E74-1598BC8E6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8" y="1927116"/>
            <a:ext cx="7844590" cy="428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24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79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overall which type of delay (arrivals or departures) is the largest for your airports.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Year 2003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 shot of a computer">
            <a:extLst>
              <a:ext uri="{FF2B5EF4-FFF2-40B4-BE49-F238E27FC236}">
                <a16:creationId xmlns:a16="http://schemas.microsoft.com/office/drawing/2014/main" id="{5A38F327-763F-1CFA-0487-2AE7080CC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189" y="1984266"/>
            <a:ext cx="7844590" cy="42881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39694E0-3A15-FEDF-4D00-C27C9466BB18}"/>
              </a:ext>
            </a:extLst>
          </p:cNvPr>
          <p:cNvSpPr/>
          <p:nvPr/>
        </p:nvSpPr>
        <p:spPr>
          <a:xfrm>
            <a:off x="13921948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overall which type of delay (arrivals or departures) is the largest for your airports.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Year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F6720DF7-6CD4-1BCE-7542-24160DE49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2619" y="1984265"/>
            <a:ext cx="7962566" cy="399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00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79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overall which type of delay (arrivals or departures) is the largest for your airports.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Year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724C37B0-6315-47D4-5639-AA3EC7246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550" y="1984265"/>
            <a:ext cx="7962566" cy="39994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762993-C2BD-1562-1A1C-9B5A098B73D5}"/>
              </a:ext>
            </a:extLst>
          </p:cNvPr>
          <p:cNvSpPr/>
          <p:nvPr/>
        </p:nvSpPr>
        <p:spPr>
          <a:xfrm>
            <a:off x="13921948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overall which type of delay (arrivals or departures) is the largest for your airports.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Table with results of all the Years together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35604A93-3014-815E-5B68-7FC5AC9EA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452" y="2419852"/>
            <a:ext cx="8149391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2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79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overall which type of delay (arrivals or departures) is the largest for your airports.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Table with results of all the Years together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1FF501BC-EF25-E3D8-7804-8C130AD07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383" y="2419852"/>
            <a:ext cx="8149391" cy="27241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884B8B6-3713-5F2F-DA5C-BFC4E1247B51}"/>
              </a:ext>
            </a:extLst>
          </p:cNvPr>
          <p:cNvSpPr/>
          <p:nvPr/>
        </p:nvSpPr>
        <p:spPr>
          <a:xfrm>
            <a:off x="13921948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overall which type of delay (arrivals or departures) is the largest for your airports.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 descr="A graph of different colored bars">
            <a:extLst>
              <a:ext uri="{FF2B5EF4-FFF2-40B4-BE49-F238E27FC236}">
                <a16:creationId xmlns:a16="http://schemas.microsoft.com/office/drawing/2014/main" id="{35D6DF36-AAE3-13D7-0820-A15BDB38B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7" y="1860884"/>
            <a:ext cx="8053138" cy="473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80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79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overall which type of delay (arrivals or departures) is the largest for your airports.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different colored bars">
            <a:extLst>
              <a:ext uri="{FF2B5EF4-FFF2-40B4-BE49-F238E27FC236}">
                <a16:creationId xmlns:a16="http://schemas.microsoft.com/office/drawing/2014/main" id="{BE06E1CB-23A6-E7B6-539D-E79CBEA91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188" y="1860884"/>
            <a:ext cx="8053138" cy="47324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7C8533-DFE4-B6E3-61C1-12DC915283C9}"/>
              </a:ext>
            </a:extLst>
          </p:cNvPr>
          <p:cNvSpPr/>
          <p:nvPr/>
        </p:nvSpPr>
        <p:spPr>
          <a:xfrm>
            <a:off x="14564647" y="814234"/>
            <a:ext cx="7239000" cy="1522093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427016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15748000" y="204578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4: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overall which type of delay (arrivals or departures) is the largest for your airports.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different colored bars">
            <a:extLst>
              <a:ext uri="{FF2B5EF4-FFF2-40B4-BE49-F238E27FC236}">
                <a16:creationId xmlns:a16="http://schemas.microsoft.com/office/drawing/2014/main" id="{BE06E1CB-23A6-E7B6-539D-E79CBEA91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631" y="2330157"/>
            <a:ext cx="8053138" cy="47324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602E7FB-0BBA-C143-F530-4F057427CAFC}"/>
              </a:ext>
            </a:extLst>
          </p:cNvPr>
          <p:cNvSpPr/>
          <p:nvPr/>
        </p:nvSpPr>
        <p:spPr>
          <a:xfrm>
            <a:off x="723900" y="2094047"/>
            <a:ext cx="10744200" cy="3079061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164049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453102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079476" y="883817"/>
            <a:ext cx="77871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w Cen MT (Headings)"/>
              </a:rPr>
              <a:t>Data source</a:t>
            </a:r>
            <a:endParaRPr lang="en-US" sz="4000" dirty="0">
              <a:solidFill>
                <a:schemeClr val="bg1"/>
              </a:solidFill>
              <a:latin typeface="Tw Cen MT (Headings)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Expo 2009: Airline on time data</a:t>
            </a:r>
            <a:b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data represents flight arrival and departure details for all commercial flights within the USA for all years</a:t>
            </a:r>
            <a:b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Download link:</a:t>
            </a:r>
            <a:b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Expo 2009: Airline on time data</a:t>
            </a:r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5760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92B7E-4B5C-D616-6AB1-35C1D0DDB87A}"/>
              </a:ext>
            </a:extLst>
          </p:cNvPr>
          <p:cNvSpPr txBox="1"/>
          <p:nvPr/>
        </p:nvSpPr>
        <p:spPr>
          <a:xfrm>
            <a:off x="3924300" y="883817"/>
            <a:ext cx="800100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Steps for Working with data in Hadoop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Step 1: Extracting the data from the site and download the csv file from the website.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Step 2: Creating a Hive table and load all the file data into it. Prefix the table name with your name.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Step 3: Displaying a first 100 rows.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Step 4: Data Analysis Tasks.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091D0-28AF-26C5-1302-6D77366095C9}"/>
              </a:ext>
            </a:extLst>
          </p:cNvPr>
          <p:cNvSpPr txBox="1"/>
          <p:nvPr/>
        </p:nvSpPr>
        <p:spPr>
          <a:xfrm>
            <a:off x="13666574" y="1066545"/>
            <a:ext cx="11887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Step 1: Extracting the data from the site and download the csv file from the website.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hdfs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dfs</a:t>
            </a:r>
            <a:r>
              <a:rPr lang="en-US" dirty="0">
                <a:solidFill>
                  <a:schemeClr val="bg1"/>
                </a:solidFill>
              </a:rPr>
              <a:t> -</a:t>
            </a:r>
            <a:r>
              <a:rPr lang="en-US" dirty="0" err="1">
                <a:solidFill>
                  <a:schemeClr val="bg1"/>
                </a:solidFill>
              </a:rPr>
              <a:t>mkdir</a:t>
            </a:r>
            <a:r>
              <a:rPr lang="en-US" dirty="0">
                <a:solidFill>
                  <a:schemeClr val="bg1"/>
                </a:solidFill>
              </a:rPr>
              <a:t> -p /user/hive/warehouse -creating “warehouse” directory inside “hive” directory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hdfs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dfs</a:t>
            </a:r>
            <a:r>
              <a:rPr lang="en-US" dirty="0">
                <a:solidFill>
                  <a:schemeClr val="bg1"/>
                </a:solidFill>
              </a:rPr>
              <a:t> -</a:t>
            </a:r>
            <a:r>
              <a:rPr lang="en-US" dirty="0" err="1">
                <a:solidFill>
                  <a:schemeClr val="bg1"/>
                </a:solidFill>
              </a:rPr>
              <a:t>chmod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g+w</a:t>
            </a:r>
            <a:r>
              <a:rPr lang="en-US" dirty="0">
                <a:solidFill>
                  <a:schemeClr val="bg1"/>
                </a:solidFill>
              </a:rPr>
              <a:t> /user/hive/warehouse - granting write permission to the group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 2003.csv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wget</a:t>
            </a:r>
            <a:r>
              <a:rPr lang="en-US" dirty="0">
                <a:solidFill>
                  <a:schemeClr val="bg1"/>
                </a:solidFill>
              </a:rPr>
              <a:t> https://dataverse.harvard.edu/api/access/datafile/:persistentId?persistentId=doi:10.7910/DVN/HG7NV7/KM2QOA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mv :</a:t>
            </a:r>
            <a:r>
              <a:rPr lang="en-US" dirty="0" err="1">
                <a:solidFill>
                  <a:schemeClr val="bg1"/>
                </a:solidFill>
              </a:rPr>
              <a:t>persistentId?persistentId</a:t>
            </a:r>
            <a:r>
              <a:rPr lang="en-US" dirty="0">
                <a:solidFill>
                  <a:schemeClr val="bg1"/>
                </a:solidFill>
              </a:rPr>
              <a:t>=doi:10.7910%2FDVN%2FHG7NV7%2FKM2QOA 2003.csv.bz2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bzip2 -d 2003.csv.bz2 - unzip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hdfs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dfs</a:t>
            </a:r>
            <a:r>
              <a:rPr lang="en-US" dirty="0">
                <a:solidFill>
                  <a:schemeClr val="bg1"/>
                </a:solidFill>
              </a:rPr>
              <a:t> -put 2003.csv /user/hive/warehouse  - Copying the new file back to HDFS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225CD3-0D7E-3B32-239E-2D4F16C3A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0" y="3200368"/>
            <a:ext cx="6544588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40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453102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079476" y="883817"/>
            <a:ext cx="778714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Steps for Working with data in Hadoop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Step 1: Extracting the data from the site and download the csv file from the website.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Step 2: Creating a Hive table and load all the file data into it. Prefix the table name with your name.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Step 3: Displaying a first 100 rows.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Step 4: Data Analysis Tasks.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5760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92B7E-4B5C-D616-6AB1-35C1D0DDB87A}"/>
              </a:ext>
            </a:extLst>
          </p:cNvPr>
          <p:cNvSpPr txBox="1"/>
          <p:nvPr/>
        </p:nvSpPr>
        <p:spPr>
          <a:xfrm>
            <a:off x="3924300" y="0"/>
            <a:ext cx="8001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1: Extracting the data from the site and download the csv file from the website.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hdfs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dfs</a:t>
            </a:r>
            <a:r>
              <a:rPr lang="en-US" dirty="0">
                <a:solidFill>
                  <a:schemeClr val="bg1"/>
                </a:solidFill>
              </a:rPr>
              <a:t> -</a:t>
            </a:r>
            <a:r>
              <a:rPr lang="en-US" dirty="0" err="1">
                <a:solidFill>
                  <a:schemeClr val="bg1"/>
                </a:solidFill>
              </a:rPr>
              <a:t>mkdir</a:t>
            </a:r>
            <a:r>
              <a:rPr lang="en-US" dirty="0">
                <a:solidFill>
                  <a:schemeClr val="bg1"/>
                </a:solidFill>
              </a:rPr>
              <a:t> -p /user/hive/warehouse -creating “warehouse” directory inside “hive” directory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hdfs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dfs</a:t>
            </a:r>
            <a:r>
              <a:rPr lang="en-US" dirty="0">
                <a:solidFill>
                  <a:schemeClr val="bg1"/>
                </a:solidFill>
              </a:rPr>
              <a:t> -</a:t>
            </a:r>
            <a:r>
              <a:rPr lang="en-US" dirty="0" err="1">
                <a:solidFill>
                  <a:schemeClr val="bg1"/>
                </a:solidFill>
              </a:rPr>
              <a:t>chmod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g+w</a:t>
            </a:r>
            <a:r>
              <a:rPr lang="en-US" dirty="0">
                <a:solidFill>
                  <a:schemeClr val="bg1"/>
                </a:solidFill>
              </a:rPr>
              <a:t> /user/hive/warehouse - granting write permission to the group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 Example 2003.csv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wget</a:t>
            </a:r>
            <a:r>
              <a:rPr lang="en-US" dirty="0">
                <a:solidFill>
                  <a:schemeClr val="bg1"/>
                </a:solidFill>
              </a:rPr>
              <a:t> https://dataverse.harvard.edu/api/access/datafile/:persistentId?persistentId=doi:10.7910/DVN/HG7NV7/KM2QOA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mv :</a:t>
            </a:r>
            <a:r>
              <a:rPr lang="en-US" dirty="0" err="1">
                <a:solidFill>
                  <a:schemeClr val="bg1"/>
                </a:solidFill>
              </a:rPr>
              <a:t>persistentId?persistentId</a:t>
            </a:r>
            <a:r>
              <a:rPr lang="en-US" dirty="0">
                <a:solidFill>
                  <a:schemeClr val="bg1"/>
                </a:solidFill>
              </a:rPr>
              <a:t>=doi:10.7910%2FDVN%2FHG7NV7%2FKM2QOA 2003.csv.bz2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bzip2 -d 2003.csv.bz2 - unzip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hdfs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dfs</a:t>
            </a:r>
            <a:r>
              <a:rPr lang="en-US" dirty="0">
                <a:solidFill>
                  <a:schemeClr val="bg1"/>
                </a:solidFill>
              </a:rPr>
              <a:t> -put 2003.csv /user/hive/warehouse  - Copying the new file back to HDFS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279F89-10D9-7013-BC1C-8AC344C14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712" y="2394122"/>
            <a:ext cx="6544588" cy="457264"/>
          </a:xfrm>
          <a:prstGeom prst="rect">
            <a:avLst/>
          </a:prstGeom>
        </p:spPr>
      </p:pic>
      <p:pic>
        <p:nvPicPr>
          <p:cNvPr id="11" name="Picture 10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42640A7A-6829-0FC3-7BF5-26BD92AF1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948" y="89072"/>
            <a:ext cx="8534400" cy="4610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9599A8-7CFA-6E2B-5681-F164C8636084}"/>
              </a:ext>
            </a:extLst>
          </p:cNvPr>
          <p:cNvSpPr txBox="1"/>
          <p:nvPr/>
        </p:nvSpPr>
        <p:spPr>
          <a:xfrm>
            <a:off x="13666574" y="4699172"/>
            <a:ext cx="16192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</a:t>
            </a:r>
            <a:r>
              <a:rPr lang="en-US" sz="1800" dirty="0"/>
              <a:t>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head -n 10 Airports.csv  -First 10 lines from csv file</a:t>
            </a:r>
          </a:p>
        </p:txBody>
      </p:sp>
    </p:spTree>
    <p:extLst>
      <p:ext uri="{BB962C8B-B14F-4D97-AF65-F5344CB8AC3E}">
        <p14:creationId xmlns:p14="http://schemas.microsoft.com/office/powerpoint/2010/main" val="1250318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453102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079476" y="883817"/>
            <a:ext cx="778714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Steps for Working with data in Hadoop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Step 1: Extracting the data from the site and download the csv file from the website.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Step 2: Creating a Hive table and load all the file data into it. Prefix the table name with your name.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Step 3: Displaying a first 100 rows.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Step 4: Data Analysis Tasks.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8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mv \:</a:t>
            </a:r>
            <a:r>
              <a:rPr lang="en-US" sz="1100" dirty="0" err="1"/>
              <a:t>persistentId?persistentId</a:t>
            </a:r>
            <a:r>
              <a:rPr lang="en-US" sz="1100" dirty="0"/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hdfs</a:t>
            </a:r>
            <a:r>
              <a:rPr lang="en-US" sz="1100" dirty="0"/>
              <a:t> </a:t>
            </a:r>
            <a:r>
              <a:rPr lang="en-US" sz="1100" dirty="0" err="1"/>
              <a:t>dfs</a:t>
            </a:r>
            <a:r>
              <a:rPr lang="en-US" sz="1100" dirty="0"/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head -n 10 Airports.csv  -First 10 lines from csv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A077E70E-BB84-C27D-8DC4-2E010FF43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" y="0"/>
            <a:ext cx="8534400" cy="4610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C949BF-D585-6B55-D6CE-AB663A835E23}"/>
              </a:ext>
            </a:extLst>
          </p:cNvPr>
          <p:cNvSpPr/>
          <p:nvPr/>
        </p:nvSpPr>
        <p:spPr>
          <a:xfrm>
            <a:off x="13925654" y="50481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For Carriers.csv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wget</a:t>
            </a:r>
            <a:r>
              <a:rPr lang="en-US" sz="1100" dirty="0"/>
              <a:t> https://dataverse.harvard.edu/api/access/datafile/:persistentId?persistentId=doi:10.7910/DVN/HG7NV7/3NOQ6Q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mv \:</a:t>
            </a:r>
            <a:r>
              <a:rPr lang="en-US" sz="1100" dirty="0" err="1"/>
              <a:t>persistentId?persistentId</a:t>
            </a:r>
            <a:r>
              <a:rPr lang="en-US" sz="1100" dirty="0"/>
              <a:t>=doi:10.7910%2FDVN%2FHG7NV7%2F3NOQ6Q Carriers.csv - renaming the downloaded file as Carriers.csv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hdfs</a:t>
            </a:r>
            <a:r>
              <a:rPr lang="en-US" sz="1100" dirty="0"/>
              <a:t> </a:t>
            </a:r>
            <a:r>
              <a:rPr lang="en-US" sz="1100" dirty="0" err="1"/>
              <a:t>dfs</a:t>
            </a:r>
            <a:r>
              <a:rPr lang="en-US" sz="1100" dirty="0"/>
              <a:t> -put Carriers.csv /user/hive/warehouse  - Copy the new file back to HDFS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head -n 10 Carriers.csv  -First 10 lines from csv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6. Creation of hive table and load all the data into it </a:t>
            </a:r>
          </a:p>
        </p:txBody>
      </p:sp>
      <p:pic>
        <p:nvPicPr>
          <p:cNvPr id="13" name="Picture 12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149A941D-6AA1-0389-F8B4-BEE5E3DCE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654" y="50482"/>
            <a:ext cx="858012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80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453102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3709562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8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For Carriers.csv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wget</a:t>
            </a:r>
            <a:r>
              <a:rPr lang="en-US" sz="1100" dirty="0"/>
              <a:t> https://dataverse.harvard.edu/api/access/datafile/:persistentId?persistentId=doi:10.7910/DVN/HG7NV7/3NOQ6Q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mv \:</a:t>
            </a:r>
            <a:r>
              <a:rPr lang="en-US" sz="1100" dirty="0" err="1"/>
              <a:t>persistentId?persistentId</a:t>
            </a:r>
            <a:r>
              <a:rPr lang="en-US" sz="1100" dirty="0"/>
              <a:t>=doi:10.7910%2FDVN%2FHG7NV7%2F3NOQ6Q Carriers.csv - renaming the downloaded file as Carriers.csv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hdfs</a:t>
            </a:r>
            <a:r>
              <a:rPr lang="en-US" sz="1100" dirty="0"/>
              <a:t> </a:t>
            </a:r>
            <a:r>
              <a:rPr lang="en-US" sz="1100" dirty="0" err="1"/>
              <a:t>dfs</a:t>
            </a:r>
            <a:r>
              <a:rPr lang="en-US" sz="1100" dirty="0"/>
              <a:t> -put Carriers.csv /user/hive/warehouse  - Copy the new file back to HDFS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head -n 10 Carriers.csv  -First 10 lines from csv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A077E70E-BB84-C27D-8DC4-2E010FF43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53102" y="0"/>
            <a:ext cx="8534400" cy="4610100"/>
          </a:xfrm>
          <a:prstGeom prst="rect">
            <a:avLst/>
          </a:prstGeom>
        </p:spPr>
      </p:pic>
      <p:pic>
        <p:nvPicPr>
          <p:cNvPr id="9" name="Picture 8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9448E3E0-4070-CAD7-786E-AA9A88125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80" y="1"/>
            <a:ext cx="8580120" cy="4610100"/>
          </a:xfrm>
          <a:prstGeom prst="rect">
            <a:avLst/>
          </a:prstGeom>
        </p:spPr>
      </p:pic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B6B79C3-CF69-0B24-E2D3-E7B62EC22D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948" y="1290484"/>
            <a:ext cx="8534399" cy="427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65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8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EFDFC00-3249-4BAC-4832-8F7A3C1FC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86" y="1214284"/>
            <a:ext cx="8534399" cy="42770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8EA225-58DC-F897-0474-19B97529258B}"/>
              </a:ext>
            </a:extLst>
          </p:cNvPr>
          <p:cNvSpPr/>
          <p:nvPr/>
        </p:nvSpPr>
        <p:spPr>
          <a:xfrm>
            <a:off x="13921948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2: Connect to Hive to Create Databases and Tables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database </a:t>
            </a:r>
            <a:r>
              <a:rPr lang="en-US" dirty="0" err="1">
                <a:solidFill>
                  <a:schemeClr val="bg1"/>
                </a:solidFill>
              </a:rPr>
              <a:t>ShivamFlightInfo</a:t>
            </a:r>
            <a:r>
              <a:rPr lang="en-US" dirty="0">
                <a:solidFill>
                  <a:schemeClr val="bg1"/>
                </a:solidFill>
              </a:rPr>
              <a:t>; -creating new database “</a:t>
            </a:r>
            <a:r>
              <a:rPr lang="en-US" dirty="0" err="1">
                <a:solidFill>
                  <a:schemeClr val="bg1"/>
                </a:solidFill>
              </a:rPr>
              <a:t>AdityaFlightInfo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err="1">
                <a:solidFill>
                  <a:schemeClr val="bg1"/>
                </a:solidFill>
              </a:rPr>
              <a:t>ShivamFlightInfo</a:t>
            </a:r>
            <a:r>
              <a:rPr lang="en-US" dirty="0">
                <a:solidFill>
                  <a:schemeClr val="bg1"/>
                </a:solidFill>
              </a:rPr>
              <a:t>; -Using the new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Creating the table for </a:t>
            </a:r>
            <a:r>
              <a:rPr lang="en-US" dirty="0" err="1">
                <a:solidFill>
                  <a:schemeClr val="bg1"/>
                </a:solidFill>
              </a:rPr>
              <a:t>datayear</a:t>
            </a:r>
            <a:r>
              <a:rPr lang="en-US" dirty="0">
                <a:solidFill>
                  <a:schemeClr val="bg1"/>
                </a:solidFill>
              </a:rPr>
              <a:t> &amp; load the data </a:t>
            </a:r>
            <a:r>
              <a:rPr lang="en-US" dirty="0" err="1">
                <a:solidFill>
                  <a:schemeClr val="bg1"/>
                </a:solidFill>
              </a:rPr>
              <a:t>inpath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D98C2A12-E2AE-A870-7444-8766256B0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948" y="609281"/>
            <a:ext cx="8534400" cy="1900581"/>
          </a:xfrm>
          <a:prstGeom prst="rect">
            <a:avLst/>
          </a:prstGeom>
        </p:spPr>
      </p:pic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D6573994-0A4D-9E95-9DE2-29E4E6FC4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948" y="2509862"/>
            <a:ext cx="8580120" cy="42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44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circuit board in the shape of a human head&#10;&#10;Description automatically generated">
            <a:extLst>
              <a:ext uri="{FF2B5EF4-FFF2-40B4-BE49-F238E27FC236}">
                <a16:creationId xmlns:a16="http://schemas.microsoft.com/office/drawing/2014/main" id="{198E92B4-0AEB-0BE2-FBE6-D7DF1BD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-291" b="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BBEDEB-E8D7-DCEF-3881-042A81E8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1252" y="609281"/>
            <a:ext cx="9144000" cy="1655762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7347A-286E-A9DD-CC1A-79708000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110315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A71-EDED-BF72-C5C7-C7972A2E3980}"/>
              </a:ext>
            </a:extLst>
          </p:cNvPr>
          <p:cNvSpPr/>
          <p:nvPr/>
        </p:nvSpPr>
        <p:spPr>
          <a:xfrm>
            <a:off x="-9317407" y="-7620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76B14-5831-7ECC-34E1-2E92179EA9B0}"/>
              </a:ext>
            </a:extLst>
          </p:cNvPr>
          <p:cNvSpPr txBox="1"/>
          <p:nvPr/>
        </p:nvSpPr>
        <p:spPr>
          <a:xfrm>
            <a:off x="-9212826" y="1984265"/>
            <a:ext cx="77871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Wget https://dataverse.harvard.edu/api/access/datafile/:persistentId?persistentId=doi:10.7910/DVN/HG7NV7/XTPZZY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mv \:</a:t>
            </a:r>
            <a:r>
              <a:rPr lang="en-US" sz="1800" dirty="0" err="1">
                <a:solidFill>
                  <a:schemeClr val="bg1"/>
                </a:solidFill>
              </a:rPr>
              <a:t>persistentId?persistentId</a:t>
            </a:r>
            <a:r>
              <a:rPr lang="en-US" sz="1800" dirty="0">
                <a:solidFill>
                  <a:schemeClr val="bg1"/>
                </a:solidFill>
              </a:rPr>
              <a:t>=doi:10.7910%2FDVN%2FHG7NV7%2FXTPZZY Airports.csv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hdfs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dfs</a:t>
            </a:r>
            <a:r>
              <a:rPr lang="en-US" sz="1800" dirty="0">
                <a:solidFill>
                  <a:schemeClr val="bg1"/>
                </a:solidFill>
              </a:rPr>
              <a:t> -put Airports.csv /user/hive/warehouse  - Copy the new file back to HDFS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head -n 10 Airports.csv  -First 10 lines from csv file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EE0B4-7EE5-4C92-6D97-5BD88345064C}"/>
              </a:ext>
            </a:extLst>
          </p:cNvPr>
          <p:cNvSpPr/>
          <p:nvPr/>
        </p:nvSpPr>
        <p:spPr>
          <a:xfrm>
            <a:off x="3611880" y="0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Step 2: Connect to Hive to Create Databases and Tables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database </a:t>
            </a:r>
            <a:r>
              <a:rPr lang="en-US" dirty="0" err="1">
                <a:solidFill>
                  <a:schemeClr val="bg1"/>
                </a:solidFill>
              </a:rPr>
              <a:t>ShivamFlightInfo</a:t>
            </a:r>
            <a:r>
              <a:rPr lang="en-US" dirty="0">
                <a:solidFill>
                  <a:schemeClr val="bg1"/>
                </a:solidFill>
              </a:rPr>
              <a:t>; -creating new database “</a:t>
            </a:r>
            <a:r>
              <a:rPr lang="en-US" dirty="0" err="1">
                <a:solidFill>
                  <a:schemeClr val="bg1"/>
                </a:solidFill>
              </a:rPr>
              <a:t>ShivamFlightInfo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err="1">
                <a:solidFill>
                  <a:schemeClr val="bg1"/>
                </a:solidFill>
              </a:rPr>
              <a:t>ShivamFlightInfo</a:t>
            </a:r>
            <a:r>
              <a:rPr lang="en-US" dirty="0">
                <a:solidFill>
                  <a:schemeClr val="bg1"/>
                </a:solidFill>
              </a:rPr>
              <a:t>; -Using the new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Creating the necessary tables  &amp; loading the data </a:t>
            </a:r>
            <a:r>
              <a:rPr lang="en-US" dirty="0" err="1">
                <a:solidFill>
                  <a:schemeClr val="bg1"/>
                </a:solidFill>
              </a:rPr>
              <a:t>inpath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D7DCC-FB01-9B28-2D79-649F8B7262B0}"/>
              </a:ext>
            </a:extLst>
          </p:cNvPr>
          <p:cNvSpPr/>
          <p:nvPr/>
        </p:nvSpPr>
        <p:spPr>
          <a:xfrm>
            <a:off x="12447374" y="0"/>
            <a:ext cx="12192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0B254D19-215D-F936-1C2B-098B94566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80" y="698500"/>
            <a:ext cx="8534400" cy="1811362"/>
          </a:xfrm>
          <a:prstGeom prst="rect">
            <a:avLst/>
          </a:prstGeom>
        </p:spPr>
      </p:pic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77213449-B1AF-E88D-F877-4E11B1EEF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80" y="2509862"/>
            <a:ext cx="8580120" cy="42343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4735124-C0C1-14C1-2BC0-CC86FC287DFE}"/>
              </a:ext>
            </a:extLst>
          </p:cNvPr>
          <p:cNvSpPr/>
          <p:nvPr/>
        </p:nvSpPr>
        <p:spPr>
          <a:xfrm>
            <a:off x="13853368" y="114762"/>
            <a:ext cx="85344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F8D1B0FF-60B4-5414-6083-17A0112216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948" y="-106062"/>
            <a:ext cx="8465820" cy="4001058"/>
          </a:xfrm>
          <a:prstGeom prst="rect">
            <a:avLst/>
          </a:prstGeom>
        </p:spPr>
      </p:pic>
      <p:pic>
        <p:nvPicPr>
          <p:cNvPr id="17" name="Picture 16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024B7D98-318C-8782-B92F-9A49F6314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368" y="4067476"/>
            <a:ext cx="853440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86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5251</Words>
  <Application>Microsoft Office PowerPoint</Application>
  <PresentationFormat>Widescreen</PresentationFormat>
  <Paragraphs>1910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Aptos</vt:lpstr>
      <vt:lpstr>Aptos Display</vt:lpstr>
      <vt:lpstr>Arial</vt:lpstr>
      <vt:lpstr>Copperplate Gothic Bold</vt:lpstr>
      <vt:lpstr>Courier New</vt:lpstr>
      <vt:lpstr>Segoe UI Light</vt:lpstr>
      <vt:lpstr>Tw Cen MT (Headings)</vt:lpstr>
      <vt:lpstr>Office Theme</vt:lpstr>
      <vt:lpstr>Scalable Databases – Final Project Phase 1</vt:lpstr>
      <vt:lpstr>Scalable Databases – Final Project Phase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Databases – Final Project Phase 1</dc:title>
  <dc:creator>Joshi, Mr. Shivam</dc:creator>
  <cp:lastModifiedBy>Joshi, Mr. Shivam</cp:lastModifiedBy>
  <cp:revision>8</cp:revision>
  <dcterms:created xsi:type="dcterms:W3CDTF">2024-04-24T06:07:58Z</dcterms:created>
  <dcterms:modified xsi:type="dcterms:W3CDTF">2024-04-24T21:35:40Z</dcterms:modified>
</cp:coreProperties>
</file>