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Play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Play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Play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daaa8370a7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daaa8370a7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daafe4e96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daafe4e96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daaa8370a7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daaa8370a7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daafe4e96b_5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daafe4e96b_5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daaa8370a7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daaa8370a7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daaa8370a7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daaa8370a7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daafe4e96b_1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daafe4e96b_1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daafe4e96b_1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daafe4e96b_1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daaa8370a7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daaa8370a7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daafe4e96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daafe4e96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daaa8370a7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daaa8370a7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daaa8370a7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daaa8370a7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daafe4e96b_5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daafe4e96b_5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daafe4e96b_5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daafe4e96b_5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daafe4e96b_5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daafe4e96b_5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daaa8370a7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daaa8370a7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daaa8370a7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daaa8370a7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daaa8370a7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daaa8370a7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daaa8370a7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daaa8370a7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daaa8370a7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daaa8370a7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daaa8370a7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daaa8370a7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daaa8370a7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daaa8370a7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lay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lay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500"/>
              <a:buNone/>
              <a:defRPr sz="1500">
                <a:solidFill>
                  <a:srgbClr val="757575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400"/>
              <a:buNone/>
              <a:defRPr sz="1400">
                <a:solidFill>
                  <a:srgbClr val="757575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  <a:defRPr b="0" i="0" sz="33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jpg"/><Relationship Id="rId4" Type="http://schemas.openxmlformats.org/officeDocument/2006/relationships/image" Target="../media/image14.png"/><Relationship Id="rId5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jpg"/><Relationship Id="rId4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jpg"/><Relationship Id="rId4" Type="http://schemas.openxmlformats.org/officeDocument/2006/relationships/image" Target="../media/image31.png"/><Relationship Id="rId5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jpg"/><Relationship Id="rId4" Type="http://schemas.openxmlformats.org/officeDocument/2006/relationships/image" Target="../media/image16.png"/><Relationship Id="rId5" Type="http://schemas.openxmlformats.org/officeDocument/2006/relationships/image" Target="../media/image3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jpg"/><Relationship Id="rId4" Type="http://schemas.openxmlformats.org/officeDocument/2006/relationships/image" Target="../media/image21.png"/><Relationship Id="rId5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jpg"/><Relationship Id="rId4" Type="http://schemas.openxmlformats.org/officeDocument/2006/relationships/image" Target="../media/image26.png"/><Relationship Id="rId5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jpg"/><Relationship Id="rId4" Type="http://schemas.openxmlformats.org/officeDocument/2006/relationships/image" Target="../media/image28.png"/><Relationship Id="rId5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jpg"/><Relationship Id="rId4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jpg"/><Relationship Id="rId4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jpg"/><Relationship Id="rId4" Type="http://schemas.openxmlformats.org/officeDocument/2006/relationships/image" Target="../media/image25.png"/><Relationship Id="rId5" Type="http://schemas.openxmlformats.org/officeDocument/2006/relationships/image" Target="../media/image2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jpg"/><Relationship Id="rId4" Type="http://schemas.openxmlformats.org/officeDocument/2006/relationships/image" Target="../media/image8.png"/><Relationship Id="rId5" Type="http://schemas.openxmlformats.org/officeDocument/2006/relationships/image" Target="../media/image18.png"/><Relationship Id="rId6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jp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jpg"/><Relationship Id="rId4" Type="http://schemas.openxmlformats.org/officeDocument/2006/relationships/image" Target="../media/image19.png"/><Relationship Id="rId5" Type="http://schemas.openxmlformats.org/officeDocument/2006/relationships/image" Target="../media/image3.png"/><Relationship Id="rId6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jp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jp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9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5"/>
          <p:cNvSpPr txBox="1"/>
          <p:nvPr/>
        </p:nvSpPr>
        <p:spPr>
          <a:xfrm>
            <a:off x="2035875" y="553075"/>
            <a:ext cx="70482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Balthazar"/>
              <a:buNone/>
            </a:pPr>
            <a:r>
              <a:rPr b="1" lang="en" sz="2500">
                <a:solidFill>
                  <a:schemeClr val="lt1"/>
                </a:solidFill>
                <a:latin typeface="Balthazar"/>
                <a:ea typeface="Balthazar"/>
                <a:cs typeface="Balthazar"/>
                <a:sym typeface="Balthazar"/>
              </a:rPr>
              <a:t>Scalable Databases – Final Project Phase 2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3692975" y="1392425"/>
            <a:ext cx="3906000" cy="28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lang="en" sz="21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GROUP 3</a:t>
            </a:r>
            <a:endParaRPr sz="21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lang="en" sz="21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SHIVAM</a:t>
            </a:r>
            <a:endParaRPr sz="21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lang="en" sz="21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AMEY </a:t>
            </a:r>
            <a:endParaRPr sz="21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lang="en" sz="21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SURAJ </a:t>
            </a:r>
            <a:endParaRPr sz="21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lang="en" sz="21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RANJITH </a:t>
            </a:r>
            <a:endParaRPr sz="21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lang="en" sz="21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THAO</a:t>
            </a:r>
            <a:endParaRPr sz="21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083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4"/>
          <p:cNvSpPr txBox="1"/>
          <p:nvPr/>
        </p:nvSpPr>
        <p:spPr>
          <a:xfrm>
            <a:off x="3724925" y="0"/>
            <a:ext cx="5419200" cy="50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</p:txBody>
      </p:sp>
      <p:pic>
        <p:nvPicPr>
          <p:cNvPr id="202" name="Google Shape;20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925" y="187025"/>
            <a:ext cx="8398150" cy="177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0200" y="2194000"/>
            <a:ext cx="8523600" cy="256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083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5"/>
          <p:cNvSpPr txBox="1"/>
          <p:nvPr/>
        </p:nvSpPr>
        <p:spPr>
          <a:xfrm>
            <a:off x="3724925" y="0"/>
            <a:ext cx="5419200" cy="50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</p:txBody>
      </p:sp>
      <p:sp>
        <p:nvSpPr>
          <p:cNvPr id="210" name="Google Shape;210;p35"/>
          <p:cNvSpPr/>
          <p:nvPr/>
        </p:nvSpPr>
        <p:spPr>
          <a:xfrm>
            <a:off x="3724925" y="58100"/>
            <a:ext cx="5419200" cy="4960500"/>
          </a:xfrm>
          <a:prstGeom prst="rect">
            <a:avLst/>
          </a:prstGeom>
          <a:solidFill>
            <a:srgbClr val="000000">
              <a:alpha val="6470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5"/>
          <p:cNvSpPr txBox="1"/>
          <p:nvPr/>
        </p:nvSpPr>
        <p:spPr>
          <a:xfrm>
            <a:off x="3768325" y="68875"/>
            <a:ext cx="5315700" cy="49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</a:rPr>
              <a:t>MODEL IMPLEMENTATION</a:t>
            </a:r>
            <a:endParaRPr b="1"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Play"/>
              <a:buChar char="-"/>
            </a:pPr>
            <a:r>
              <a:rPr lang="en" sz="21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XGBoost</a:t>
            </a:r>
            <a:endParaRPr sz="21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Play"/>
              <a:buChar char="-"/>
            </a:pPr>
            <a:r>
              <a:rPr lang="en" sz="21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Gradient Boosting</a:t>
            </a:r>
            <a:endParaRPr sz="21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Play"/>
              <a:buChar char="-"/>
            </a:pPr>
            <a:r>
              <a:rPr lang="en" sz="21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Decision Trees</a:t>
            </a:r>
            <a:endParaRPr sz="21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Play"/>
              <a:buChar char="-"/>
            </a:pPr>
            <a:r>
              <a:rPr lang="en" sz="21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Random Forest</a:t>
            </a:r>
            <a:endParaRPr sz="21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Play"/>
              <a:buChar char="-"/>
            </a:pPr>
            <a:r>
              <a:rPr lang="en" sz="21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Logistic Regression</a:t>
            </a:r>
            <a:endParaRPr sz="21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08325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6"/>
          <p:cNvSpPr txBox="1"/>
          <p:nvPr/>
        </p:nvSpPr>
        <p:spPr>
          <a:xfrm>
            <a:off x="3724925" y="0"/>
            <a:ext cx="5419200" cy="50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</p:txBody>
      </p:sp>
      <p:sp>
        <p:nvSpPr>
          <p:cNvPr id="218" name="Google Shape;218;p36"/>
          <p:cNvSpPr/>
          <p:nvPr/>
        </p:nvSpPr>
        <p:spPr>
          <a:xfrm>
            <a:off x="3724925" y="58100"/>
            <a:ext cx="5419200" cy="4960500"/>
          </a:xfrm>
          <a:prstGeom prst="rect">
            <a:avLst/>
          </a:prstGeom>
          <a:solidFill>
            <a:srgbClr val="000000">
              <a:alpha val="6470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6"/>
          <p:cNvSpPr txBox="1"/>
          <p:nvPr/>
        </p:nvSpPr>
        <p:spPr>
          <a:xfrm>
            <a:off x="3768325" y="68875"/>
            <a:ext cx="5315700" cy="49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</a:rPr>
              <a:t>XGBOOST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</p:txBody>
      </p:sp>
      <p:pic>
        <p:nvPicPr>
          <p:cNvPr id="220" name="Google Shape;220;p36"/>
          <p:cNvPicPr preferRelativeResize="0"/>
          <p:nvPr/>
        </p:nvPicPr>
        <p:blipFill rotWithShape="1">
          <a:blip r:embed="rId4">
            <a:alphaModFix/>
          </a:blip>
          <a:srcRect b="0" l="0" r="6498" t="0"/>
          <a:stretch/>
        </p:blipFill>
        <p:spPr>
          <a:xfrm>
            <a:off x="0" y="197700"/>
            <a:ext cx="3724925" cy="46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68325" y="1167625"/>
            <a:ext cx="5315700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08325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7"/>
          <p:cNvSpPr txBox="1"/>
          <p:nvPr/>
        </p:nvSpPr>
        <p:spPr>
          <a:xfrm>
            <a:off x="3724925" y="0"/>
            <a:ext cx="5419200" cy="50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</p:txBody>
      </p:sp>
      <p:sp>
        <p:nvSpPr>
          <p:cNvPr id="228" name="Google Shape;228;p37"/>
          <p:cNvSpPr/>
          <p:nvPr/>
        </p:nvSpPr>
        <p:spPr>
          <a:xfrm>
            <a:off x="3724925" y="58100"/>
            <a:ext cx="5419200" cy="4960500"/>
          </a:xfrm>
          <a:prstGeom prst="rect">
            <a:avLst/>
          </a:prstGeom>
          <a:solidFill>
            <a:srgbClr val="000000">
              <a:alpha val="6470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37"/>
          <p:cNvSpPr txBox="1"/>
          <p:nvPr/>
        </p:nvSpPr>
        <p:spPr>
          <a:xfrm>
            <a:off x="3768325" y="68875"/>
            <a:ext cx="5315700" cy="49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</a:rPr>
              <a:t>Gradient Boosting: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</p:txBody>
      </p:sp>
      <p:pic>
        <p:nvPicPr>
          <p:cNvPr id="230" name="Google Shape;23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548763"/>
            <a:ext cx="3768325" cy="398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68325" y="966775"/>
            <a:ext cx="5315700" cy="32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08325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8"/>
          <p:cNvSpPr txBox="1"/>
          <p:nvPr/>
        </p:nvSpPr>
        <p:spPr>
          <a:xfrm>
            <a:off x="3724925" y="0"/>
            <a:ext cx="5419200" cy="50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</p:txBody>
      </p:sp>
      <p:sp>
        <p:nvSpPr>
          <p:cNvPr id="238" name="Google Shape;238;p38"/>
          <p:cNvSpPr/>
          <p:nvPr/>
        </p:nvSpPr>
        <p:spPr>
          <a:xfrm>
            <a:off x="3724925" y="58100"/>
            <a:ext cx="5419200" cy="4960500"/>
          </a:xfrm>
          <a:prstGeom prst="rect">
            <a:avLst/>
          </a:prstGeom>
          <a:solidFill>
            <a:srgbClr val="000000">
              <a:alpha val="6470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8"/>
          <p:cNvSpPr txBox="1"/>
          <p:nvPr/>
        </p:nvSpPr>
        <p:spPr>
          <a:xfrm>
            <a:off x="3891775" y="68875"/>
            <a:ext cx="5192100" cy="49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</a:rPr>
              <a:t>Decision Tree: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</p:txBody>
      </p:sp>
      <p:pic>
        <p:nvPicPr>
          <p:cNvPr id="240" name="Google Shape;240;p38"/>
          <p:cNvPicPr preferRelativeResize="0"/>
          <p:nvPr/>
        </p:nvPicPr>
        <p:blipFill rotWithShape="1">
          <a:blip r:embed="rId4">
            <a:alphaModFix/>
          </a:blip>
          <a:srcRect b="0" l="0" r="12426" t="0"/>
          <a:stretch/>
        </p:blipFill>
        <p:spPr>
          <a:xfrm>
            <a:off x="61425" y="68875"/>
            <a:ext cx="3830349" cy="496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1800" y="814050"/>
            <a:ext cx="5192100" cy="347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08325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9"/>
          <p:cNvSpPr txBox="1"/>
          <p:nvPr/>
        </p:nvSpPr>
        <p:spPr>
          <a:xfrm>
            <a:off x="3724925" y="0"/>
            <a:ext cx="5419200" cy="50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</p:txBody>
      </p:sp>
      <p:sp>
        <p:nvSpPr>
          <p:cNvPr id="248" name="Google Shape;248;p39"/>
          <p:cNvSpPr/>
          <p:nvPr/>
        </p:nvSpPr>
        <p:spPr>
          <a:xfrm>
            <a:off x="3724925" y="58100"/>
            <a:ext cx="5419200" cy="4960500"/>
          </a:xfrm>
          <a:prstGeom prst="rect">
            <a:avLst/>
          </a:prstGeom>
          <a:solidFill>
            <a:srgbClr val="000000">
              <a:alpha val="6470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39"/>
          <p:cNvSpPr txBox="1"/>
          <p:nvPr/>
        </p:nvSpPr>
        <p:spPr>
          <a:xfrm>
            <a:off x="3768325" y="68875"/>
            <a:ext cx="5315700" cy="49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</a:rPr>
              <a:t>Random Forest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</p:txBody>
      </p:sp>
      <p:pic>
        <p:nvPicPr>
          <p:cNvPr id="250" name="Google Shape;25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25" y="688575"/>
            <a:ext cx="3699900" cy="40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68326" y="952500"/>
            <a:ext cx="5315700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08325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40"/>
          <p:cNvSpPr txBox="1"/>
          <p:nvPr/>
        </p:nvSpPr>
        <p:spPr>
          <a:xfrm>
            <a:off x="3724925" y="0"/>
            <a:ext cx="5419200" cy="50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</p:txBody>
      </p:sp>
      <p:sp>
        <p:nvSpPr>
          <p:cNvPr id="258" name="Google Shape;258;p40"/>
          <p:cNvSpPr/>
          <p:nvPr/>
        </p:nvSpPr>
        <p:spPr>
          <a:xfrm>
            <a:off x="3724925" y="58100"/>
            <a:ext cx="5419200" cy="4960500"/>
          </a:xfrm>
          <a:prstGeom prst="rect">
            <a:avLst/>
          </a:prstGeom>
          <a:solidFill>
            <a:srgbClr val="000000">
              <a:alpha val="6470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40"/>
          <p:cNvSpPr txBox="1"/>
          <p:nvPr/>
        </p:nvSpPr>
        <p:spPr>
          <a:xfrm>
            <a:off x="3768325" y="68875"/>
            <a:ext cx="5315700" cy="49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</a:rPr>
              <a:t>Logistic Regression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</p:txBody>
      </p:sp>
      <p:pic>
        <p:nvPicPr>
          <p:cNvPr id="260" name="Google Shape;26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772675"/>
            <a:ext cx="3629675" cy="379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76676" y="833438"/>
            <a:ext cx="5315700" cy="347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08325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41"/>
          <p:cNvSpPr txBox="1"/>
          <p:nvPr/>
        </p:nvSpPr>
        <p:spPr>
          <a:xfrm>
            <a:off x="3724925" y="0"/>
            <a:ext cx="5419200" cy="50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</p:txBody>
      </p:sp>
      <p:sp>
        <p:nvSpPr>
          <p:cNvPr id="268" name="Google Shape;268;p41"/>
          <p:cNvSpPr/>
          <p:nvPr/>
        </p:nvSpPr>
        <p:spPr>
          <a:xfrm>
            <a:off x="3724925" y="58100"/>
            <a:ext cx="5419200" cy="4960500"/>
          </a:xfrm>
          <a:prstGeom prst="rect">
            <a:avLst/>
          </a:prstGeom>
          <a:solidFill>
            <a:srgbClr val="000000">
              <a:alpha val="6470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41"/>
          <p:cNvSpPr txBox="1"/>
          <p:nvPr/>
        </p:nvSpPr>
        <p:spPr>
          <a:xfrm>
            <a:off x="3768325" y="68875"/>
            <a:ext cx="5315700" cy="49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</a:rPr>
              <a:t>TARGET PREDICTIONS</a:t>
            </a:r>
            <a:endParaRPr b="1"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</p:txBody>
      </p:sp>
      <p:pic>
        <p:nvPicPr>
          <p:cNvPr id="270" name="Google Shape;27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846031"/>
            <a:ext cx="9144001" cy="414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706275"/>
            <a:ext cx="9144000" cy="295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08325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42"/>
          <p:cNvSpPr txBox="1"/>
          <p:nvPr/>
        </p:nvSpPr>
        <p:spPr>
          <a:xfrm>
            <a:off x="3724925" y="0"/>
            <a:ext cx="5419200" cy="50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</p:txBody>
      </p:sp>
      <p:sp>
        <p:nvSpPr>
          <p:cNvPr id="278" name="Google Shape;278;p42"/>
          <p:cNvSpPr/>
          <p:nvPr/>
        </p:nvSpPr>
        <p:spPr>
          <a:xfrm>
            <a:off x="3724925" y="58100"/>
            <a:ext cx="5419200" cy="4960500"/>
          </a:xfrm>
          <a:prstGeom prst="rect">
            <a:avLst/>
          </a:prstGeom>
          <a:solidFill>
            <a:srgbClr val="000000">
              <a:alpha val="6470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42"/>
          <p:cNvSpPr txBox="1"/>
          <p:nvPr/>
        </p:nvSpPr>
        <p:spPr>
          <a:xfrm>
            <a:off x="3768325" y="68875"/>
            <a:ext cx="5315700" cy="49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</a:rPr>
              <a:t>TARGET PREDICTIONS</a:t>
            </a:r>
            <a:endParaRPr b="1"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</p:txBody>
      </p:sp>
      <p:pic>
        <p:nvPicPr>
          <p:cNvPr id="280" name="Google Shape;28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7288" y="548800"/>
            <a:ext cx="7049425" cy="427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08325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43"/>
          <p:cNvSpPr txBox="1"/>
          <p:nvPr/>
        </p:nvSpPr>
        <p:spPr>
          <a:xfrm>
            <a:off x="3724925" y="0"/>
            <a:ext cx="5419200" cy="50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</p:txBody>
      </p:sp>
      <p:sp>
        <p:nvSpPr>
          <p:cNvPr id="287" name="Google Shape;287;p43"/>
          <p:cNvSpPr/>
          <p:nvPr/>
        </p:nvSpPr>
        <p:spPr>
          <a:xfrm>
            <a:off x="3724925" y="58100"/>
            <a:ext cx="5419200" cy="4960500"/>
          </a:xfrm>
          <a:prstGeom prst="rect">
            <a:avLst/>
          </a:prstGeom>
          <a:solidFill>
            <a:srgbClr val="000000">
              <a:alpha val="6470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43"/>
          <p:cNvSpPr txBox="1"/>
          <p:nvPr/>
        </p:nvSpPr>
        <p:spPr>
          <a:xfrm>
            <a:off x="3768325" y="68875"/>
            <a:ext cx="5315700" cy="49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</a:rPr>
              <a:t>MODEL EVALUATIONS</a:t>
            </a:r>
            <a:endParaRPr b="1"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</p:txBody>
      </p:sp>
      <p:pic>
        <p:nvPicPr>
          <p:cNvPr id="289" name="Google Shape;289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325" y="634250"/>
            <a:ext cx="8220199" cy="429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08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6"/>
          <p:cNvSpPr txBox="1"/>
          <p:nvPr/>
        </p:nvSpPr>
        <p:spPr>
          <a:xfrm>
            <a:off x="2035875" y="553075"/>
            <a:ext cx="70482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138" name="Google Shape;138;p26"/>
          <p:cNvSpPr txBox="1"/>
          <p:nvPr/>
        </p:nvSpPr>
        <p:spPr>
          <a:xfrm>
            <a:off x="3724925" y="0"/>
            <a:ext cx="5419200" cy="50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</p:txBody>
      </p:sp>
      <p:sp>
        <p:nvSpPr>
          <p:cNvPr id="139" name="Google Shape;139;p26"/>
          <p:cNvSpPr/>
          <p:nvPr/>
        </p:nvSpPr>
        <p:spPr>
          <a:xfrm>
            <a:off x="3724925" y="58100"/>
            <a:ext cx="5419200" cy="4960500"/>
          </a:xfrm>
          <a:prstGeom prst="rect">
            <a:avLst/>
          </a:prstGeom>
          <a:solidFill>
            <a:srgbClr val="000000">
              <a:alpha val="6470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6"/>
          <p:cNvSpPr txBox="1"/>
          <p:nvPr/>
        </p:nvSpPr>
        <p:spPr>
          <a:xfrm>
            <a:off x="3768325" y="68875"/>
            <a:ext cx="5315700" cy="49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</a:rPr>
              <a:t>TABLES OF CONTENT: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Play"/>
              <a:buChar char="❏"/>
            </a:pPr>
            <a:r>
              <a:rPr lang="en" sz="21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Data Sampling in Hive</a:t>
            </a:r>
            <a:endParaRPr sz="21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Play"/>
              <a:buChar char="❏"/>
            </a:pPr>
            <a:r>
              <a:rPr lang="en" sz="21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Data Preparation in Python</a:t>
            </a:r>
            <a:endParaRPr sz="21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Play"/>
              <a:buChar char="❏"/>
            </a:pPr>
            <a:r>
              <a:rPr lang="en" sz="21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Model Implementation</a:t>
            </a:r>
            <a:endParaRPr sz="21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Play"/>
              <a:buChar char="❏"/>
            </a:pPr>
            <a:r>
              <a:rPr lang="en" sz="21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Model Evaluations</a:t>
            </a:r>
            <a:endParaRPr sz="21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Play"/>
              <a:buChar char="❏"/>
            </a:pPr>
            <a:r>
              <a:rPr lang="en" sz="21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Target Predictions</a:t>
            </a:r>
            <a:endParaRPr sz="21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Play"/>
              <a:buChar char="❏"/>
            </a:pPr>
            <a:r>
              <a:rPr lang="en" sz="21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Conclusion</a:t>
            </a:r>
            <a:endParaRPr sz="21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6200"/>
            <a:ext cx="9144000" cy="508325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44"/>
          <p:cNvSpPr txBox="1"/>
          <p:nvPr/>
        </p:nvSpPr>
        <p:spPr>
          <a:xfrm>
            <a:off x="3724925" y="0"/>
            <a:ext cx="5419200" cy="50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</p:txBody>
      </p:sp>
      <p:sp>
        <p:nvSpPr>
          <p:cNvPr id="296" name="Google Shape;296;p44"/>
          <p:cNvSpPr/>
          <p:nvPr/>
        </p:nvSpPr>
        <p:spPr>
          <a:xfrm>
            <a:off x="3724925" y="58100"/>
            <a:ext cx="5419200" cy="4960500"/>
          </a:xfrm>
          <a:prstGeom prst="rect">
            <a:avLst/>
          </a:prstGeom>
          <a:solidFill>
            <a:srgbClr val="000000">
              <a:alpha val="6470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44"/>
          <p:cNvSpPr txBox="1"/>
          <p:nvPr/>
        </p:nvSpPr>
        <p:spPr>
          <a:xfrm>
            <a:off x="3768325" y="68875"/>
            <a:ext cx="5315700" cy="49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</a:rPr>
              <a:t>CONCLUSION:</a:t>
            </a:r>
            <a:endParaRPr b="1"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lt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-"/>
            </a:pPr>
            <a:r>
              <a:rPr lang="en" sz="2100">
                <a:solidFill>
                  <a:schemeClr val="lt1"/>
                </a:solidFill>
              </a:rPr>
              <a:t>XGBoost performs the best out of the 5 models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-"/>
            </a:pPr>
            <a:r>
              <a:rPr lang="en" sz="2100">
                <a:solidFill>
                  <a:schemeClr val="lt1"/>
                </a:solidFill>
              </a:rPr>
              <a:t>~90% accuracy on test dataset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-"/>
            </a:pPr>
            <a:r>
              <a:rPr lang="en" sz="2100">
                <a:solidFill>
                  <a:schemeClr val="lt1"/>
                </a:solidFill>
              </a:rPr>
              <a:t>Model is predicting accurate values based on given features.</a:t>
            </a:r>
            <a:endParaRPr sz="21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08325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45"/>
          <p:cNvSpPr txBox="1"/>
          <p:nvPr/>
        </p:nvSpPr>
        <p:spPr>
          <a:xfrm>
            <a:off x="3724925" y="0"/>
            <a:ext cx="5419200" cy="50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</p:txBody>
      </p:sp>
      <p:sp>
        <p:nvSpPr>
          <p:cNvPr id="304" name="Google Shape;304;p45"/>
          <p:cNvSpPr/>
          <p:nvPr/>
        </p:nvSpPr>
        <p:spPr>
          <a:xfrm>
            <a:off x="3724925" y="58100"/>
            <a:ext cx="5419200" cy="4960500"/>
          </a:xfrm>
          <a:prstGeom prst="rect">
            <a:avLst/>
          </a:prstGeom>
          <a:solidFill>
            <a:srgbClr val="000000">
              <a:alpha val="6470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45"/>
          <p:cNvSpPr txBox="1"/>
          <p:nvPr/>
        </p:nvSpPr>
        <p:spPr>
          <a:xfrm>
            <a:off x="3768325" y="68875"/>
            <a:ext cx="5315700" cy="49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</a:rPr>
              <a:t>Extra step to check model results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Play"/>
              <a:buChar char="-"/>
            </a:pPr>
            <a:r>
              <a:rPr lang="en" sz="21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Create depdelay and arrdelay column using arrtime vs. crsarrtime and deptime vs. crsdeptime</a:t>
            </a:r>
            <a:endParaRPr sz="21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</p:txBody>
      </p:sp>
      <p:pic>
        <p:nvPicPr>
          <p:cNvPr id="306" name="Google Shape;306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8325" y="2430975"/>
            <a:ext cx="5315701" cy="101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577075"/>
            <a:ext cx="3768324" cy="3889001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45"/>
          <p:cNvSpPr txBox="1"/>
          <p:nvPr/>
        </p:nvSpPr>
        <p:spPr>
          <a:xfrm>
            <a:off x="0" y="4602175"/>
            <a:ext cx="17337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Extra Credits?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6200"/>
            <a:ext cx="9144000" cy="508325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46"/>
          <p:cNvSpPr txBox="1"/>
          <p:nvPr/>
        </p:nvSpPr>
        <p:spPr>
          <a:xfrm>
            <a:off x="3724925" y="0"/>
            <a:ext cx="5419200" cy="50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</p:txBody>
      </p:sp>
      <p:sp>
        <p:nvSpPr>
          <p:cNvPr id="315" name="Google Shape;315;p46"/>
          <p:cNvSpPr/>
          <p:nvPr/>
        </p:nvSpPr>
        <p:spPr>
          <a:xfrm>
            <a:off x="3724925" y="58100"/>
            <a:ext cx="5419200" cy="4960500"/>
          </a:xfrm>
          <a:prstGeom prst="rect">
            <a:avLst/>
          </a:prstGeom>
          <a:solidFill>
            <a:srgbClr val="000000">
              <a:alpha val="6470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46"/>
          <p:cNvSpPr txBox="1"/>
          <p:nvPr/>
        </p:nvSpPr>
        <p:spPr>
          <a:xfrm>
            <a:off x="3768325" y="68875"/>
            <a:ext cx="5315700" cy="49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lt1"/>
              </a:solidFill>
            </a:endParaRPr>
          </a:p>
        </p:txBody>
      </p:sp>
      <p:sp>
        <p:nvSpPr>
          <p:cNvPr id="317" name="Google Shape;317;p46"/>
          <p:cNvSpPr txBox="1"/>
          <p:nvPr/>
        </p:nvSpPr>
        <p:spPr>
          <a:xfrm>
            <a:off x="4977475" y="2018450"/>
            <a:ext cx="3226200" cy="12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lt1"/>
                </a:solidFill>
              </a:rPr>
              <a:t>THANK YOU </a:t>
            </a:r>
            <a:endParaRPr b="1" sz="3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08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7"/>
          <p:cNvSpPr txBox="1"/>
          <p:nvPr/>
        </p:nvSpPr>
        <p:spPr>
          <a:xfrm>
            <a:off x="3724925" y="0"/>
            <a:ext cx="5419200" cy="50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</p:txBody>
      </p:sp>
      <p:sp>
        <p:nvSpPr>
          <p:cNvPr id="147" name="Google Shape;147;p27"/>
          <p:cNvSpPr/>
          <p:nvPr/>
        </p:nvSpPr>
        <p:spPr>
          <a:xfrm>
            <a:off x="3724925" y="58100"/>
            <a:ext cx="5419200" cy="4960500"/>
          </a:xfrm>
          <a:prstGeom prst="rect">
            <a:avLst/>
          </a:prstGeom>
          <a:solidFill>
            <a:srgbClr val="000000">
              <a:alpha val="6470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7"/>
          <p:cNvSpPr txBox="1"/>
          <p:nvPr/>
        </p:nvSpPr>
        <p:spPr>
          <a:xfrm>
            <a:off x="3768325" y="68875"/>
            <a:ext cx="5315700" cy="49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</a:rPr>
              <a:t>DATA SAMPLING IN HIVE</a:t>
            </a:r>
            <a:endParaRPr b="1"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Play"/>
              <a:buChar char="-"/>
            </a:pPr>
            <a:r>
              <a:rPr lang="en" sz="21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Create new sample table</a:t>
            </a:r>
            <a:endParaRPr sz="21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Play"/>
              <a:buChar char="-"/>
            </a:pPr>
            <a:r>
              <a:rPr lang="en" sz="21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Add “Delayed” column</a:t>
            </a:r>
            <a:endParaRPr sz="21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Play"/>
              <a:buChar char="-"/>
            </a:pPr>
            <a:r>
              <a:rPr lang="en" sz="21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Extract 30,000 rows into a new table with random sampling</a:t>
            </a:r>
            <a:endParaRPr sz="21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Play"/>
              <a:buChar char="-"/>
            </a:pPr>
            <a:r>
              <a:rPr lang="en" sz="21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Save to local machine as a .csv file</a:t>
            </a:r>
            <a:endParaRPr sz="21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08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30125"/>
            <a:ext cx="3668749" cy="508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68750" y="0"/>
            <a:ext cx="5475251" cy="264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68750" y="2720900"/>
            <a:ext cx="5475251" cy="233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08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0"/>
            <a:ext cx="8953500" cy="167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250" y="1775825"/>
            <a:ext cx="8953500" cy="323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08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94550"/>
            <a:ext cx="8953500" cy="210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250" y="2275100"/>
            <a:ext cx="8953499" cy="8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5250" y="3281252"/>
            <a:ext cx="8953500" cy="171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08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1"/>
          <p:cNvSpPr txBox="1"/>
          <p:nvPr/>
        </p:nvSpPr>
        <p:spPr>
          <a:xfrm>
            <a:off x="3724925" y="0"/>
            <a:ext cx="5419200" cy="50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</p:txBody>
      </p:sp>
      <p:sp>
        <p:nvSpPr>
          <p:cNvPr id="178" name="Google Shape;178;p31"/>
          <p:cNvSpPr/>
          <p:nvPr/>
        </p:nvSpPr>
        <p:spPr>
          <a:xfrm>
            <a:off x="3724925" y="58100"/>
            <a:ext cx="5419200" cy="4960500"/>
          </a:xfrm>
          <a:prstGeom prst="rect">
            <a:avLst/>
          </a:prstGeom>
          <a:solidFill>
            <a:srgbClr val="000000">
              <a:alpha val="6470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1"/>
          <p:cNvSpPr txBox="1"/>
          <p:nvPr/>
        </p:nvSpPr>
        <p:spPr>
          <a:xfrm>
            <a:off x="3768325" y="68875"/>
            <a:ext cx="5315700" cy="49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PREPARATION IN PYTHON</a:t>
            </a:r>
            <a:endParaRPr b="1" sz="2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Play"/>
              <a:buAutoNum type="arabicPeriod"/>
            </a:pPr>
            <a:r>
              <a:rPr lang="en" sz="21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Combining sample data from all years</a:t>
            </a:r>
            <a:endParaRPr sz="21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Play"/>
              <a:buAutoNum type="arabicPeriod"/>
            </a:pPr>
            <a:r>
              <a:rPr lang="en" sz="21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Finding the null value columns from the merged data </a:t>
            </a:r>
            <a:endParaRPr sz="21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Play"/>
              <a:buAutoNum type="arabicPeriod"/>
            </a:pPr>
            <a:r>
              <a:rPr lang="en" sz="21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Dropping</a:t>
            </a:r>
            <a:r>
              <a:rPr lang="en" sz="21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 column with </a:t>
            </a:r>
            <a:r>
              <a:rPr lang="en" sz="21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more null value</a:t>
            </a:r>
            <a:endParaRPr sz="21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Play"/>
              <a:buAutoNum type="arabicPeriod"/>
            </a:pPr>
            <a:r>
              <a:rPr lang="en" sz="21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Transformations:</a:t>
            </a:r>
            <a:endParaRPr sz="21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4.1 </a:t>
            </a:r>
            <a:r>
              <a:rPr lang="en" sz="21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Numerical columns are replaced with Median of the null value columns</a:t>
            </a:r>
            <a:endParaRPr sz="21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4.2 Categorical data are replaced with the Mode data of the column</a:t>
            </a:r>
            <a:endParaRPr sz="21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4.3 Encode Categorical values with LabelEncoder</a:t>
            </a:r>
            <a:endParaRPr sz="21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Times New Roman"/>
              <a:buAutoNum type="arabicPeriod"/>
            </a:pPr>
            <a:r>
              <a:rPr lang="en" sz="21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Split the data (Train, Validate, Test)</a:t>
            </a:r>
            <a:endParaRPr sz="2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6200"/>
            <a:ext cx="9144000" cy="508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2"/>
          <p:cNvSpPr txBox="1"/>
          <p:nvPr/>
        </p:nvSpPr>
        <p:spPr>
          <a:xfrm>
            <a:off x="3724925" y="0"/>
            <a:ext cx="5419200" cy="50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</p:txBody>
      </p:sp>
      <p:pic>
        <p:nvPicPr>
          <p:cNvPr id="186" name="Google Shape;186;p32"/>
          <p:cNvPicPr preferRelativeResize="0"/>
          <p:nvPr/>
        </p:nvPicPr>
        <p:blipFill rotWithShape="1">
          <a:blip r:embed="rId4">
            <a:alphaModFix/>
          </a:blip>
          <a:srcRect b="0" l="4245" r="18978" t="0"/>
          <a:stretch/>
        </p:blipFill>
        <p:spPr>
          <a:xfrm>
            <a:off x="49325" y="152400"/>
            <a:ext cx="4522675" cy="300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1325" y="202125"/>
            <a:ext cx="4522675" cy="4831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325" y="3157100"/>
            <a:ext cx="4522675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08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3"/>
          <p:cNvSpPr txBox="1"/>
          <p:nvPr/>
        </p:nvSpPr>
        <p:spPr>
          <a:xfrm>
            <a:off x="3724925" y="0"/>
            <a:ext cx="5419200" cy="50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</p:txBody>
      </p:sp>
      <p:pic>
        <p:nvPicPr>
          <p:cNvPr id="195" name="Google Shape;19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8839200" cy="486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